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9" r:id="rId1"/>
    <p:sldMasterId id="2147483722" r:id="rId2"/>
    <p:sldMasterId id="2147483736" r:id="rId3"/>
  </p:sldMasterIdLst>
  <p:notesMasterIdLst>
    <p:notesMasterId r:id="rId40"/>
  </p:notesMasterIdLst>
  <p:sldIdLst>
    <p:sldId id="290" r:id="rId4"/>
    <p:sldId id="289" r:id="rId5"/>
    <p:sldId id="280" r:id="rId6"/>
    <p:sldId id="261" r:id="rId7"/>
    <p:sldId id="262" r:id="rId8"/>
    <p:sldId id="295" r:id="rId9"/>
    <p:sldId id="265" r:id="rId10"/>
    <p:sldId id="264" r:id="rId11"/>
    <p:sldId id="283" r:id="rId12"/>
    <p:sldId id="284" r:id="rId13"/>
    <p:sldId id="293" r:id="rId14"/>
    <p:sldId id="294" r:id="rId15"/>
    <p:sldId id="266" r:id="rId16"/>
    <p:sldId id="267" r:id="rId17"/>
    <p:sldId id="268" r:id="rId18"/>
    <p:sldId id="285" r:id="rId19"/>
    <p:sldId id="286" r:id="rId20"/>
    <p:sldId id="269" r:id="rId21"/>
    <p:sldId id="270" r:id="rId22"/>
    <p:sldId id="273" r:id="rId23"/>
    <p:sldId id="274" r:id="rId24"/>
    <p:sldId id="275" r:id="rId25"/>
    <p:sldId id="281" r:id="rId26"/>
    <p:sldId id="296" r:id="rId27"/>
    <p:sldId id="297" r:id="rId28"/>
    <p:sldId id="277" r:id="rId29"/>
    <p:sldId id="287" r:id="rId30"/>
    <p:sldId id="288" r:id="rId31"/>
    <p:sldId id="298" r:id="rId32"/>
    <p:sldId id="299" r:id="rId33"/>
    <p:sldId id="278" r:id="rId34"/>
    <p:sldId id="300" r:id="rId35"/>
    <p:sldId id="291" r:id="rId36"/>
    <p:sldId id="279" r:id="rId37"/>
    <p:sldId id="302" r:id="rId38"/>
    <p:sldId id="292" r:id="rId39"/>
  </p:sldIdLst>
  <p:sldSz cx="9144000" cy="6858000" type="screen4x3"/>
  <p:notesSz cx="7023100" cy="9309100"/>
  <p:embeddedFontLst>
    <p:embeddedFont>
      <p:font typeface="Gill Sans MT" panose="020B0502020104020203" pitchFamily="34" charset="0"/>
      <p:regular r:id="rId41"/>
      <p:bold r:id="rId42"/>
      <p:italic r:id="rId43"/>
      <p:boldItalic r:id="rId44"/>
    </p:embeddedFont>
    <p:embeddedFont>
      <p:font typeface="Calibri" panose="020F0502020204030204" pitchFamily="34" charset="0"/>
      <p:regular r:id="rId45"/>
      <p:bold r:id="rId46"/>
      <p:italic r:id="rId47"/>
      <p:boldItalic r:id="rId48"/>
    </p:embeddedFont>
    <p:embeddedFont>
      <p:font typeface="ＭＳ Ｐゴシック" panose="020B0600070205080204" pitchFamily="34" charset="-128"/>
      <p:regular r:id="rId49"/>
    </p:embeddedFont>
  </p:embeddedFontLst>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mn-cs"/>
      </a:defRPr>
    </a:lvl1pPr>
    <a:lvl2pPr marL="457200" algn="l" rtl="0" fontAlgn="base">
      <a:spcBef>
        <a:spcPct val="0"/>
      </a:spcBef>
      <a:spcAft>
        <a:spcPct val="0"/>
      </a:spcAft>
      <a:defRPr kumimoji="1" sz="2400" kern="1200">
        <a:solidFill>
          <a:schemeClr val="tx1"/>
        </a:solidFill>
        <a:latin typeface="Times New Roman" pitchFamily="18" charset="0"/>
        <a:ea typeface="+mn-ea"/>
        <a:cs typeface="+mn-cs"/>
      </a:defRPr>
    </a:lvl2pPr>
    <a:lvl3pPr marL="914400" algn="l" rtl="0" fontAlgn="base">
      <a:spcBef>
        <a:spcPct val="0"/>
      </a:spcBef>
      <a:spcAft>
        <a:spcPct val="0"/>
      </a:spcAft>
      <a:defRPr kumimoji="1" sz="2400" kern="1200">
        <a:solidFill>
          <a:schemeClr val="tx1"/>
        </a:solidFill>
        <a:latin typeface="Times New Roman" pitchFamily="18" charset="0"/>
        <a:ea typeface="+mn-ea"/>
        <a:cs typeface="+mn-cs"/>
      </a:defRPr>
    </a:lvl3pPr>
    <a:lvl4pPr marL="1371600" algn="l" rtl="0" fontAlgn="base">
      <a:spcBef>
        <a:spcPct val="0"/>
      </a:spcBef>
      <a:spcAft>
        <a:spcPct val="0"/>
      </a:spcAft>
      <a:defRPr kumimoji="1" sz="2400" kern="1200">
        <a:solidFill>
          <a:schemeClr val="tx1"/>
        </a:solidFill>
        <a:latin typeface="Times New Roman" pitchFamily="18" charset="0"/>
        <a:ea typeface="+mn-ea"/>
        <a:cs typeface="+mn-cs"/>
      </a:defRPr>
    </a:lvl4pPr>
    <a:lvl5pPr marL="1828800" algn="l" rtl="0" fontAlgn="base">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slie Treas" initials="" lastIdx="7" clrIdx="0"/>
  <p:cmAuthor id="7" name="Dawna Martich" initials="DM" lastIdx="3" clrIdx="7">
    <p:extLst/>
  </p:cmAuthor>
  <p:cmAuthor id="1" name="Judith Wilkinson" initials="JW" lastIdx="0" clrIdx="1"/>
  <p:cmAuthor id="2" name="Lori E" initials="LE" lastIdx="1" clrIdx="2"/>
  <p:cmAuthor id="3" name="Dave Bailey" initials="DB" lastIdx="4" clrIdx="3"/>
  <p:cmAuthor id="4" name="Beth LoGiudice" initials="BL" lastIdx="6" clrIdx="4">
    <p:extLst/>
  </p:cmAuthor>
  <p:cmAuthor id="5" name="Judith" initials="MOU" lastIdx="1" clrIdx="5">
    <p:extLst/>
  </p:cmAuthor>
  <p:cmAuthor id="6" name="Judith" initials="MOU [2]" lastIdx="1"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B1CBFF"/>
    <a:srgbClr val="A50021"/>
    <a:srgbClr val="660066"/>
    <a:srgbClr val="EBA5B6"/>
    <a:srgbClr val="000000"/>
    <a:srgbClr val="FF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7" autoAdjust="0"/>
    <p:restoredTop sz="85226" autoAdjust="0"/>
  </p:normalViewPr>
  <p:slideViewPr>
    <p:cSldViewPr>
      <p:cViewPr varScale="1">
        <p:scale>
          <a:sx n="74" d="100"/>
          <a:sy n="74" d="100"/>
        </p:scale>
        <p:origin x="888"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14" d="100"/>
          <a:sy n="114" d="100"/>
        </p:scale>
        <p:origin x="2720" y="144"/>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1.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4.fntdata"/><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134DC6B1-EF0A-4543-87AF-F4FB8E139E04}" type="datetimeFigureOut">
              <a:rPr lang="en-US" smtClean="0"/>
              <a:pPr/>
              <a:t>11/6/2017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51D0FCC7-48FF-4C04-AF5F-6FE9EBE26DCA}" type="slidenum">
              <a:rPr lang="en-US" smtClean="0"/>
              <a:pPr/>
              <a:t>‹#›</a:t>
            </a:fld>
            <a:endParaRPr lang="en-US"/>
          </a:p>
        </p:txBody>
      </p:sp>
    </p:spTree>
    <p:extLst>
      <p:ext uri="{BB962C8B-B14F-4D97-AF65-F5344CB8AC3E}">
        <p14:creationId xmlns:p14="http://schemas.microsoft.com/office/powerpoint/2010/main" val="268408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a:lstStyle/>
          <a:p>
            <a:pPr eaLnBrk="1" hangingPunct="1">
              <a:spcBef>
                <a:spcPct val="0"/>
              </a:spcBef>
            </a:pPr>
            <a:endParaRPr lang="en-US" dirty="0"/>
          </a:p>
        </p:txBody>
      </p:sp>
      <p:sp>
        <p:nvSpPr>
          <p:cNvPr id="27651" name="Slide Number Placeholder 3"/>
          <p:cNvSpPr>
            <a:spLocks noGrp="1"/>
          </p:cNvSpPr>
          <p:nvPr>
            <p:ph type="sldNum" sz="quarter" idx="5"/>
          </p:nvPr>
        </p:nvSpPr>
        <p:spPr bwMode="auto">
          <a:noFill/>
          <a:ln>
            <a:miter lim="800000"/>
            <a:headEnd/>
            <a:tailEnd/>
          </a:ln>
        </p:spPr>
        <p:txBody>
          <a:bodyPr/>
          <a:lstStyle/>
          <a:p>
            <a:fld id="{06386B01-F697-46BC-9243-AF99DB7C6BAC}" type="slidenum">
              <a:rPr lang="en-US" smtClean="0">
                <a:latin typeface="Times New Roman" pitchFamily="18" charset="0"/>
              </a:rPr>
              <a:pPr/>
              <a:t>2</a:t>
            </a:fld>
            <a:endParaRPr lang="en-US">
              <a:latin typeface="Times New Roman" pitchFamily="18" charset="0"/>
            </a:endParaRPr>
          </a:p>
        </p:txBody>
      </p:sp>
    </p:spTree>
    <p:extLst>
      <p:ext uri="{BB962C8B-B14F-4D97-AF65-F5344CB8AC3E}">
        <p14:creationId xmlns:p14="http://schemas.microsoft.com/office/powerpoint/2010/main" val="364110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a:t>
            </a:r>
            <a:r>
              <a:rPr lang="en-US" b="1" dirty="0"/>
              <a:t>Instructor:</a:t>
            </a:r>
            <a:r>
              <a:rPr lang="en-US" dirty="0"/>
              <a:t> You can use this slide for discussion or ask</a:t>
            </a:r>
            <a:r>
              <a:rPr lang="en-US" baseline="0" dirty="0"/>
              <a:t> each student to choose the best answer as you do with a </a:t>
            </a:r>
            <a:r>
              <a:rPr lang="en-US" baseline="0" dirty="0" err="1"/>
              <a:t>ClickerCheck</a:t>
            </a:r>
            <a:r>
              <a:rPr lang="en-US" baseline="0" dirty="0"/>
              <a:t> question. Discussion ideas are on the notes on the next slide.&gt;&gt;</a:t>
            </a:r>
            <a:endParaRPr lang="en-US" dirty="0"/>
          </a:p>
        </p:txBody>
      </p:sp>
      <p:sp>
        <p:nvSpPr>
          <p:cNvPr id="4" name="Slide Number Placeholder 3"/>
          <p:cNvSpPr>
            <a:spLocks noGrp="1"/>
          </p:cNvSpPr>
          <p:nvPr>
            <p:ph type="sldNum" sz="quarter" idx="10"/>
          </p:nvPr>
        </p:nvSpPr>
        <p:spPr/>
        <p:txBody>
          <a:bodyPr/>
          <a:lstStyle/>
          <a:p>
            <a:fld id="{51D0FCC7-48FF-4C04-AF5F-6FE9EBE26DCA}" type="slidenum">
              <a:rPr lang="en-US" smtClean="0"/>
              <a:pPr/>
              <a:t>11</a:t>
            </a:fld>
            <a:endParaRPr lang="en-US"/>
          </a:p>
        </p:txBody>
      </p:sp>
    </p:spTree>
    <p:extLst>
      <p:ext uri="{BB962C8B-B14F-4D97-AF65-F5344CB8AC3E}">
        <p14:creationId xmlns:p14="http://schemas.microsoft.com/office/powerpoint/2010/main" val="349267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Application of Thinking, Doing,</a:t>
            </a:r>
            <a:r>
              <a:rPr lang="en-US" b="1" baseline="0" dirty="0"/>
              <a:t> Caring model</a:t>
            </a:r>
          </a:p>
          <a:p>
            <a:r>
              <a:rPr lang="en-US" baseline="0" dirty="0"/>
              <a:t>The ability to engage in safe and effective nursing care requires an understanding of cultural norms, values, beliefs, and expectations. Understanding and recognizing how a patient’s culture can influence the outcomes of patient care is essential in developing a therapeutic nurse-patient relationship. </a:t>
            </a:r>
            <a:endParaRPr lang="en-US" dirty="0"/>
          </a:p>
          <a:p>
            <a:pPr marL="228600" indent="-228600">
              <a:buAutoNum type="alphaUcPeriod"/>
            </a:pPr>
            <a:r>
              <a:rPr lang="en-US" i="1" dirty="0"/>
              <a:t>Leave it blank and I will try to get this information. </a:t>
            </a:r>
            <a:r>
              <a:rPr lang="en-US" b="1" i="0" dirty="0"/>
              <a:t>Doing:</a:t>
            </a:r>
            <a:r>
              <a:rPr lang="en-US" i="1" baseline="0" dirty="0"/>
              <a:t> </a:t>
            </a:r>
            <a:r>
              <a:rPr lang="en-US" dirty="0"/>
              <a:t>This</a:t>
            </a:r>
            <a:r>
              <a:rPr lang="en-US" baseline="0" dirty="0"/>
              <a:t> response does not promote nor facilitate student learning or active engagement with the patient. Nurses will provide care for a culturally diverse patient population. A student should learn how to interview patients from various cultures and obtain data, such as race, health practices, and so on. For example, the student can learn to ask, “With what race do you identify?” This allows the patient to provide this information, even if the student thinks she knows the answer.</a:t>
            </a:r>
          </a:p>
          <a:p>
            <a:pPr marL="228600" indent="-228600">
              <a:buAutoNum type="alphaUcPeriod"/>
            </a:pPr>
            <a:r>
              <a:rPr lang="en-US" i="1" dirty="0"/>
              <a:t>Your response demonstrates that you do not understand the difference between race and ethnicity. </a:t>
            </a:r>
            <a:r>
              <a:rPr lang="en-US" dirty="0"/>
              <a:t>This response does not address the primary problem,</a:t>
            </a:r>
            <a:r>
              <a:rPr lang="en-US" baseline="0" dirty="0"/>
              <a:t> which is that the student is either hesitate to ask  for information about race or is demonstrating some bias </a:t>
            </a:r>
            <a:r>
              <a:rPr lang="en-US" sz="1200" b="0" kern="1200" baseline="0" dirty="0">
                <a:solidFill>
                  <a:schemeClr val="tx1"/>
                </a:solidFill>
                <a:effectLst/>
                <a:latin typeface="+mn-lt"/>
                <a:ea typeface="+mn-ea"/>
                <a:cs typeface="+mn-cs"/>
              </a:rPr>
              <a:t>(</a:t>
            </a:r>
            <a:r>
              <a:rPr lang="en-US" sz="1200" b="0" kern="120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 lack of impartiality) or prejudice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negative attitudes toward other people based on faulty and rigid stereotypes about race, gender,</a:t>
            </a:r>
            <a:r>
              <a:rPr lang="en-US" sz="1200" kern="1200" baseline="0" dirty="0">
                <a:solidFill>
                  <a:schemeClr val="tx1"/>
                </a:solidFill>
                <a:effectLst/>
                <a:latin typeface="+mn-lt"/>
                <a:ea typeface="+mn-ea"/>
                <a:cs typeface="+mn-cs"/>
              </a:rPr>
              <a:t> status, etc.)</a:t>
            </a:r>
            <a:r>
              <a:rPr lang="en-US" baseline="0" dirty="0"/>
              <a:t>. </a:t>
            </a:r>
            <a:r>
              <a:rPr lang="en-US" b="1" baseline="0" dirty="0"/>
              <a:t>Caring: </a:t>
            </a:r>
            <a:r>
              <a:rPr lang="en-US" baseline="0" dirty="0"/>
              <a:t>This is a perfect opportunity to discuss what may be a sensitive topic for the student. For example, help the student explore the meaning behind the statement: “…he probably doesn’t know” in a nonjudgmental nature. Research shows that patient encounters are effective in increasing cultural competent. This can be an effective teachable moment. Guides the student to reflect on values, beliefs, and own practices and perception of same in others. </a:t>
            </a:r>
            <a:endParaRPr lang="en-US" dirty="0"/>
          </a:p>
          <a:p>
            <a:pPr marL="228600" indent="-228600">
              <a:buFont typeface="+mj-lt"/>
              <a:buAutoNum type="alphaUcPeriod"/>
            </a:pPr>
            <a:r>
              <a:rPr lang="en-US" i="1" dirty="0"/>
              <a:t>You should be able to determine race from his skin color. Let’s discuss race, skin color and appearances</a:t>
            </a:r>
            <a:r>
              <a:rPr lang="en-US" dirty="0"/>
              <a:t>. </a:t>
            </a:r>
            <a:r>
              <a:rPr lang="en-US" b="1" dirty="0"/>
              <a:t>Thinking:</a:t>
            </a:r>
            <a:r>
              <a:rPr lang="en-US" dirty="0"/>
              <a:t> Application of theoretical</a:t>
            </a:r>
            <a:r>
              <a:rPr lang="en-US" baseline="0" dirty="0"/>
              <a:t> knowledge of race. </a:t>
            </a:r>
            <a:r>
              <a:rPr lang="en-US" dirty="0"/>
              <a:t>This statement</a:t>
            </a:r>
            <a:r>
              <a:rPr lang="en-US" baseline="0" dirty="0"/>
              <a:t> should not be made to the student, as it is not always accurate. Race </a:t>
            </a:r>
            <a:r>
              <a:rPr lang="en-US" sz="1200" kern="1200" dirty="0">
                <a:solidFill>
                  <a:schemeClr val="tx1"/>
                </a:solidFill>
                <a:effectLst/>
                <a:latin typeface="+mn-lt"/>
                <a:ea typeface="+mn-ea"/>
                <a:cs typeface="+mn-cs"/>
              </a:rPr>
              <a:t>refers to the grouping of people based on biological similarities, such as skin color, blood type, or bone structure.</a:t>
            </a:r>
            <a:r>
              <a:rPr lang="en-US" sz="1200" kern="1200" baseline="0" dirty="0">
                <a:solidFill>
                  <a:schemeClr val="tx1"/>
                </a:solidFill>
                <a:effectLst/>
                <a:latin typeface="+mn-lt"/>
                <a:ea typeface="+mn-ea"/>
                <a:cs typeface="+mn-cs"/>
              </a:rPr>
              <a:t> However, you cannot always tell race from a person’s appearance or skin color. In additional to biological characteristics, race has a social construct.</a:t>
            </a:r>
            <a:endParaRPr lang="en-US" dirty="0"/>
          </a:p>
          <a:p>
            <a:pPr marL="228600" indent="-228600">
              <a:buAutoNum type="alphaUcPeriod" startAt="4"/>
            </a:pPr>
            <a:r>
              <a:rPr lang="en-US" i="1" dirty="0"/>
              <a:t>Let’s discuss approaches to obtaining data on race from patients. </a:t>
            </a:r>
            <a:r>
              <a:rPr lang="en-US" dirty="0"/>
              <a:t>This is the most appropriate response.</a:t>
            </a:r>
            <a:r>
              <a:rPr lang="en-US" baseline="0" dirty="0"/>
              <a:t> The student needs to learn how to ask patients questions about their race. She needs to feel at ease collecting this information. Providing her with approaches to obtain this and other sensitive information are essential tools for her growth and professional practice.</a:t>
            </a:r>
            <a:r>
              <a:rPr lang="en-US" dirty="0"/>
              <a:t> </a:t>
            </a:r>
            <a:r>
              <a:rPr lang="en-US" b="1" dirty="0"/>
              <a:t>Thinking:</a:t>
            </a:r>
            <a:r>
              <a:rPr lang="en-US" dirty="0"/>
              <a:t> Promotes</a:t>
            </a:r>
            <a:r>
              <a:rPr lang="en-US" baseline="0" dirty="0"/>
              <a:t> critical thinking. Applies theoretical knowledge of communication, culture/ethnicity.</a:t>
            </a:r>
            <a:endParaRPr lang="en-US" dirty="0"/>
          </a:p>
        </p:txBody>
      </p:sp>
      <p:sp>
        <p:nvSpPr>
          <p:cNvPr id="4" name="Slide Number Placeholder 3"/>
          <p:cNvSpPr>
            <a:spLocks noGrp="1"/>
          </p:cNvSpPr>
          <p:nvPr>
            <p:ph type="sldNum" sz="quarter" idx="10"/>
          </p:nvPr>
        </p:nvSpPr>
        <p:spPr/>
        <p:txBody>
          <a:bodyPr/>
          <a:lstStyle/>
          <a:p>
            <a:fld id="{51D0FCC7-48FF-4C04-AF5F-6FE9EBE26DCA}" type="slidenum">
              <a:rPr lang="en-US" smtClean="0"/>
              <a:pPr/>
              <a:t>12</a:t>
            </a:fld>
            <a:endParaRPr lang="en-US"/>
          </a:p>
        </p:txBody>
      </p:sp>
    </p:spTree>
    <p:extLst>
      <p:ext uri="{BB962C8B-B14F-4D97-AF65-F5344CB8AC3E}">
        <p14:creationId xmlns:p14="http://schemas.microsoft.com/office/powerpoint/2010/main" val="1950842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a:t>
            </a:r>
            <a:r>
              <a:rPr lang="en-US" b="1" dirty="0"/>
              <a:t>Instructor:</a:t>
            </a:r>
            <a:r>
              <a:rPr lang="en-US" dirty="0"/>
              <a:t> Review each bulleted item while referring to the following notes.&gt;&gt;</a:t>
            </a:r>
          </a:p>
          <a:p>
            <a:pPr marL="174982" indent="-174982">
              <a:buFont typeface="Arial" panose="020B0604020202020204" pitchFamily="34" charset="0"/>
              <a:buChar char="•"/>
            </a:pPr>
            <a:r>
              <a:rPr lang="en-US" b="1" dirty="0"/>
              <a:t>Culture universals</a:t>
            </a:r>
            <a:r>
              <a:rPr lang="en-US" b="0" baseline="0" dirty="0"/>
              <a:t> </a:t>
            </a:r>
            <a:r>
              <a:rPr lang="en-US" dirty="0"/>
              <a:t>are the values, beliefs, and practices that people from </a:t>
            </a:r>
            <a:r>
              <a:rPr lang="en-US" i="1" dirty="0"/>
              <a:t>all</a:t>
            </a:r>
            <a:r>
              <a:rPr lang="en-US" dirty="0"/>
              <a:t> cultures share. </a:t>
            </a:r>
          </a:p>
          <a:p>
            <a:pPr marL="174982" indent="-174982">
              <a:buFont typeface="Arial" panose="020B0604020202020204" pitchFamily="34" charset="0"/>
              <a:buChar char="•"/>
            </a:pPr>
            <a:r>
              <a:rPr lang="en-US" b="1" dirty="0"/>
              <a:t>Culture specifics</a:t>
            </a:r>
            <a:r>
              <a:rPr lang="en-US" b="0" baseline="0" dirty="0"/>
              <a:t> are </a:t>
            </a:r>
            <a:r>
              <a:rPr lang="en-US" dirty="0"/>
              <a:t>(culture diversities in Leininger’s theory) those values, beliefs, and practices that are special or unique to a culture. </a:t>
            </a:r>
          </a:p>
          <a:p>
            <a:pPr marL="174982" indent="-174982">
              <a:buFont typeface="Arial" panose="020B0604020202020204" pitchFamily="34" charset="0"/>
              <a:buChar char="•"/>
            </a:pPr>
            <a:r>
              <a:rPr lang="en-US" b="1" dirty="0"/>
              <a:t>Archetypes:</a:t>
            </a:r>
            <a:r>
              <a:rPr lang="en-US" dirty="0"/>
              <a:t> An archetype is an </a:t>
            </a:r>
            <a:r>
              <a:rPr lang="en-US" i="1" dirty="0"/>
              <a:t>example</a:t>
            </a:r>
            <a:r>
              <a:rPr lang="en-US" dirty="0"/>
              <a:t> of a person or thing—something that is recurrent—and it has its basis in facts. Therefore, it becomes a symbol for remembering some of the culture specifics and is usually not negative. </a:t>
            </a:r>
          </a:p>
          <a:p>
            <a:pPr marL="174982" indent="-174982">
              <a:buFont typeface="Arial" panose="020B0604020202020204" pitchFamily="34" charset="0"/>
              <a:buChar char="•"/>
            </a:pPr>
            <a:r>
              <a:rPr lang="en-US" b="1" dirty="0"/>
              <a:t>Stereotypes: </a:t>
            </a:r>
            <a:r>
              <a:rPr lang="en-US" b="0" dirty="0"/>
              <a:t>This</a:t>
            </a:r>
            <a:r>
              <a:rPr lang="en-US" b="0" baseline="0" dirty="0"/>
              <a:t> </a:t>
            </a:r>
            <a:r>
              <a:rPr lang="en-US" dirty="0"/>
              <a:t>is a widely held but oversimplified and unsubstantiated belief that all people of a certain racial or ethnic group are alike in certain respects. Stereotypes are not always negative. Someone may think, for example, that people of a particular heritage are “naturally intelligent” or “naturally athletic.”</a:t>
            </a:r>
          </a:p>
        </p:txBody>
      </p:sp>
      <p:sp>
        <p:nvSpPr>
          <p:cNvPr id="4" name="Slide Number Placeholder 3"/>
          <p:cNvSpPr>
            <a:spLocks noGrp="1"/>
          </p:cNvSpPr>
          <p:nvPr>
            <p:ph type="sldNum" sz="quarter" idx="10"/>
          </p:nvPr>
        </p:nvSpPr>
        <p:spPr/>
        <p:txBody>
          <a:bodyPr/>
          <a:lstStyle/>
          <a:p>
            <a:fld id="{51D0FCC7-48FF-4C04-AF5F-6FE9EBE26DCA}" type="slidenum">
              <a:rPr lang="en-US" smtClean="0"/>
              <a:pPr/>
              <a:t>13</a:t>
            </a:fld>
            <a:endParaRPr lang="en-US"/>
          </a:p>
        </p:txBody>
      </p:sp>
    </p:spTree>
    <p:extLst>
      <p:ext uri="{BB962C8B-B14F-4D97-AF65-F5344CB8AC3E}">
        <p14:creationId xmlns:p14="http://schemas.microsoft.com/office/powerpoint/2010/main" val="1615128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1288" y="698500"/>
            <a:ext cx="4200525" cy="3149600"/>
          </a:xfrm>
        </p:spPr>
      </p:sp>
      <p:sp>
        <p:nvSpPr>
          <p:cNvPr id="3" name="Notes Placeholder 2"/>
          <p:cNvSpPr>
            <a:spLocks noGrp="1"/>
          </p:cNvSpPr>
          <p:nvPr>
            <p:ph type="body" idx="1"/>
          </p:nvPr>
        </p:nvSpPr>
        <p:spPr>
          <a:xfrm>
            <a:off x="702310" y="3994777"/>
            <a:ext cx="5618480" cy="5204878"/>
          </a:xfrm>
        </p:spPr>
        <p:txBody>
          <a:bodyPr/>
          <a:lstStyle/>
          <a:p>
            <a:r>
              <a:rPr lang="en-US" dirty="0"/>
              <a:t>&lt;&lt;</a:t>
            </a:r>
            <a:r>
              <a:rPr lang="en-US" b="1" dirty="0"/>
              <a:t>Instructor:</a:t>
            </a:r>
            <a:r>
              <a:rPr lang="en-US" dirty="0"/>
              <a:t> Review each bulleted item while referring to the following notes.&gt;&gt;</a:t>
            </a:r>
          </a:p>
          <a:p>
            <a:pPr marL="174982" indent="-174982">
              <a:buFont typeface="Arial" panose="020B0604020202020204" pitchFamily="34" charset="0"/>
              <a:buChar char="•"/>
            </a:pPr>
            <a:r>
              <a:rPr lang="en-US" b="1" dirty="0"/>
              <a:t>Communication</a:t>
            </a:r>
            <a:r>
              <a:rPr lang="en-US" dirty="0"/>
              <a:t> includes verbal and nonverbal language (i.e., spoken language, gestures, eye contact, and even silences). Think how difficult it would be if you became ill in a foreign country. How would you tell the caregivers your symptoms? How would you know what they were going to do to treat your illness? Language differences present one of the most difficult obstacles to providing care. Even when you and the client speak the same language, culture influences how feelings and thoughts are expressed and which verbal and nonverbal expressions are appropriate to use.</a:t>
            </a:r>
          </a:p>
          <a:p>
            <a:pPr marL="174982" indent="-174982">
              <a:buFont typeface="Arial" panose="020B0604020202020204" pitchFamily="34" charset="0"/>
              <a:buChar char="•"/>
            </a:pPr>
            <a:r>
              <a:rPr lang="en-US" b="1" dirty="0"/>
              <a:t>Space</a:t>
            </a:r>
            <a:r>
              <a:rPr lang="en-US" dirty="0"/>
              <a:t> refers to a person’s personal space, or how the person relates toward the space around him. A person’s comfort level is related to space. When an individual’s personal space is protected, he feels secure and safe, less anxious, and in control. </a:t>
            </a:r>
          </a:p>
          <a:p>
            <a:pPr marL="174982" indent="-174982">
              <a:buFont typeface="Arial" panose="020B0604020202020204" pitchFamily="34" charset="0"/>
              <a:buChar char="•"/>
            </a:pPr>
            <a:r>
              <a:rPr lang="en-US" b="1" dirty="0"/>
              <a:t>Time orientation</a:t>
            </a:r>
            <a:r>
              <a:rPr lang="en-US" b="0" baseline="0" dirty="0"/>
              <a:t> </a:t>
            </a:r>
            <a:r>
              <a:rPr lang="en-US" dirty="0"/>
              <a:t>varies among people of different cultures. Some persons tend to be present or future</a:t>
            </a:r>
            <a:r>
              <a:rPr lang="en-US" baseline="0" dirty="0"/>
              <a:t> </a:t>
            </a:r>
            <a:r>
              <a:rPr lang="en-US" dirty="0"/>
              <a:t>oriented, whereas others are more rooted in the past. As an example, European Americans tend to be future</a:t>
            </a:r>
            <a:r>
              <a:rPr lang="en-US" baseline="0" dirty="0"/>
              <a:t> </a:t>
            </a:r>
            <a:r>
              <a:rPr lang="en-US" dirty="0"/>
              <a:t>oriented. In contrast, Native Americans and Latinos may be more present oriented. </a:t>
            </a:r>
          </a:p>
          <a:p>
            <a:pPr marL="174982" indent="-174982">
              <a:buFont typeface="Arial" panose="020B0604020202020204" pitchFamily="34" charset="0"/>
              <a:buChar char="•"/>
            </a:pPr>
            <a:r>
              <a:rPr lang="en-US" b="1" dirty="0"/>
              <a:t>Social organization</a:t>
            </a:r>
            <a:r>
              <a:rPr lang="en-US" b="0" baseline="0" dirty="0"/>
              <a:t> </a:t>
            </a:r>
            <a:r>
              <a:rPr lang="en-US" dirty="0"/>
              <a:t>includes the family unit (e.g., nuclear, single-parent, or extended family) and the wider organizations (e.g., community, religious, ethnic) with which the individual or family identifies (Spector, 2013). A close social organization can be found in all cultures; however, the specifics vary. </a:t>
            </a:r>
          </a:p>
          <a:p>
            <a:pPr marL="174982" indent="-174982">
              <a:buFont typeface="Arial" panose="020B0604020202020204" pitchFamily="34" charset="0"/>
              <a:buChar char="•"/>
            </a:pPr>
            <a:r>
              <a:rPr lang="en-US" b="1" dirty="0"/>
              <a:t>Environmental control</a:t>
            </a:r>
            <a:r>
              <a:rPr lang="en-US" b="0" dirty="0"/>
              <a:t> refers </a:t>
            </a:r>
            <a:r>
              <a:rPr lang="en-US" dirty="0"/>
              <a:t>to a person’s perception of his or her ability to plan activities that control nature or direct environmental factors (Spector, 2013). Included in this phenomenon are health and illness beliefs and practices. </a:t>
            </a:r>
            <a:endParaRPr lang="en-US" b="1" dirty="0"/>
          </a:p>
        </p:txBody>
      </p:sp>
      <p:sp>
        <p:nvSpPr>
          <p:cNvPr id="4" name="Slide Number Placeholder 3"/>
          <p:cNvSpPr>
            <a:spLocks noGrp="1"/>
          </p:cNvSpPr>
          <p:nvPr>
            <p:ph type="sldNum" sz="quarter" idx="10"/>
          </p:nvPr>
        </p:nvSpPr>
        <p:spPr/>
        <p:txBody>
          <a:bodyPr/>
          <a:lstStyle/>
          <a:p>
            <a:fld id="{51D0FCC7-48FF-4C04-AF5F-6FE9EBE26DCA}" type="slidenum">
              <a:rPr lang="en-US" smtClean="0"/>
              <a:pPr/>
              <a:t>14</a:t>
            </a:fld>
            <a:endParaRPr lang="en-US"/>
          </a:p>
        </p:txBody>
      </p:sp>
    </p:spTree>
    <p:extLst>
      <p:ext uri="{BB962C8B-B14F-4D97-AF65-F5344CB8AC3E}">
        <p14:creationId xmlns:p14="http://schemas.microsoft.com/office/powerpoint/2010/main" val="3047984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2"/>
            <a:ext cx="5618480" cy="4484600"/>
          </a:xfrm>
        </p:spPr>
        <p:txBody>
          <a:bodyPr/>
          <a:lstStyle/>
          <a:p>
            <a:r>
              <a:rPr lang="en-US" dirty="0"/>
              <a:t>&lt;&lt;</a:t>
            </a:r>
            <a:r>
              <a:rPr lang="en-US" b="1" dirty="0"/>
              <a:t>Instructor:</a:t>
            </a:r>
            <a:r>
              <a:rPr lang="en-US" dirty="0"/>
              <a:t> Review each bulleted item while referring to the following notes.&gt;&gt;</a:t>
            </a:r>
          </a:p>
          <a:p>
            <a:pPr marL="174982" indent="-174982">
              <a:buFont typeface="Arial" panose="020B0604020202020204" pitchFamily="34" charset="0"/>
              <a:buChar char="•"/>
            </a:pPr>
            <a:r>
              <a:rPr lang="en-US" b="1" dirty="0"/>
              <a:t>Biological variations</a:t>
            </a:r>
            <a:r>
              <a:rPr lang="en-US" b="0" baseline="0" dirty="0"/>
              <a:t> </a:t>
            </a:r>
            <a:r>
              <a:rPr lang="en-US" dirty="0"/>
              <a:t>include ways in which people are different genetically and physiologically. They create susceptibility to certain diseases and injuries. Biological variations include body build and structure, skin color, vital signs, enzymatic and genetic variations, and drug metabolism (Purnell,</a:t>
            </a:r>
            <a:r>
              <a:rPr lang="en-US" baseline="0" dirty="0"/>
              <a:t> </a:t>
            </a:r>
            <a:r>
              <a:rPr lang="en-US" dirty="0"/>
              <a:t>2013; Spector, 2013, pp. 37–38). </a:t>
            </a:r>
          </a:p>
          <a:p>
            <a:pPr marL="174982" indent="-174982">
              <a:buFont typeface="Arial" panose="020B0604020202020204" pitchFamily="34" charset="0"/>
              <a:buChar char="•"/>
            </a:pPr>
            <a:r>
              <a:rPr lang="en-US" b="1" dirty="0"/>
              <a:t>Religion and philosophy: </a:t>
            </a:r>
            <a:r>
              <a:rPr lang="en-US" dirty="0"/>
              <a:t>A person’s religion may determine what healthcare is acceptable to him. For example, some religions (e.g., Jehovah’s Witnesses) do not accept blood transfusions, and many religions forbid abortion.</a:t>
            </a:r>
          </a:p>
          <a:p>
            <a:pPr marL="174982" marR="0" indent="-17498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Education</a:t>
            </a:r>
            <a:r>
              <a:rPr lang="en-US" dirty="0"/>
              <a:t> influences the perception of wellness and illness and the knowledge of options that are available for healthcare. These, in turn, affect the person’s expectations for care.</a:t>
            </a:r>
          </a:p>
          <a:p>
            <a:pPr marL="174982" indent="-174982">
              <a:buFont typeface="Arial" panose="020B0604020202020204" pitchFamily="34" charset="0"/>
              <a:buChar char="•"/>
            </a:pPr>
            <a:r>
              <a:rPr lang="en-US" b="1" dirty="0"/>
              <a:t>Technology:</a:t>
            </a:r>
            <a:r>
              <a:rPr lang="en-US" dirty="0"/>
              <a:t> The availability of supplies and equipment in the healthcare setting becomes culturally expected. </a:t>
            </a:r>
          </a:p>
          <a:p>
            <a:pPr marL="174982" indent="-174982">
              <a:buFont typeface="Arial" panose="020B0604020202020204" pitchFamily="34" charset="0"/>
              <a:buChar char="•"/>
            </a:pPr>
            <a:r>
              <a:rPr lang="en-US" b="1" dirty="0"/>
              <a:t>Politics:</a:t>
            </a:r>
            <a:r>
              <a:rPr lang="en-US" dirty="0"/>
              <a:t> </a:t>
            </a:r>
            <a:r>
              <a:rPr lang="en-US" sz="1200" kern="1200" dirty="0">
                <a:solidFill>
                  <a:schemeClr val="tx1"/>
                </a:solidFill>
                <a:effectLst/>
                <a:latin typeface="+mn-lt"/>
                <a:ea typeface="+mn-ea"/>
                <a:cs typeface="+mn-cs"/>
              </a:rPr>
              <a:t>Governmental policies (e.g. Affordable Care Act) affect healthcare by determining eligibility, allocation of funds, reimbursement for providers, and acceptable standards.</a:t>
            </a:r>
            <a:r>
              <a:rPr lang="en-US" dirty="0">
                <a:effectLst/>
              </a:rPr>
              <a:t> </a:t>
            </a:r>
          </a:p>
          <a:p>
            <a:pPr marL="174982" indent="-174982">
              <a:buFont typeface="Arial" panose="020B0604020202020204" pitchFamily="34" charset="0"/>
              <a:buChar char="•"/>
            </a:pPr>
            <a:r>
              <a:rPr lang="en-US" b="1" dirty="0"/>
              <a:t>Economy:</a:t>
            </a:r>
            <a:r>
              <a:rPr lang="en-US" dirty="0"/>
              <a:t> The condition of the economy directly affects the availability of funds for publicly funded services. It also affects the individual’s ability to pay for healthcare.</a:t>
            </a:r>
          </a:p>
        </p:txBody>
      </p:sp>
      <p:sp>
        <p:nvSpPr>
          <p:cNvPr id="4" name="Slide Number Placeholder 3"/>
          <p:cNvSpPr>
            <a:spLocks noGrp="1"/>
          </p:cNvSpPr>
          <p:nvPr>
            <p:ph type="sldNum" sz="quarter" idx="10"/>
          </p:nvPr>
        </p:nvSpPr>
        <p:spPr/>
        <p:txBody>
          <a:bodyPr/>
          <a:lstStyle/>
          <a:p>
            <a:fld id="{51D0FCC7-48FF-4C04-AF5F-6FE9EBE26DCA}" type="slidenum">
              <a:rPr lang="en-US" smtClean="0"/>
              <a:pPr/>
              <a:t>15</a:t>
            </a:fld>
            <a:endParaRPr lang="en-US"/>
          </a:p>
        </p:txBody>
      </p:sp>
    </p:spTree>
    <p:extLst>
      <p:ext uri="{BB962C8B-B14F-4D97-AF65-F5344CB8AC3E}">
        <p14:creationId xmlns:p14="http://schemas.microsoft.com/office/powerpoint/2010/main" val="3102631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&lt;&lt;Instruct the students to select the most appropriate answer to the question using their clickers.&gt;&gt;</a:t>
            </a:r>
          </a:p>
        </p:txBody>
      </p:sp>
      <p:sp>
        <p:nvSpPr>
          <p:cNvPr id="4" name="Slide Number Placeholder 3"/>
          <p:cNvSpPr>
            <a:spLocks noGrp="1"/>
          </p:cNvSpPr>
          <p:nvPr>
            <p:ph type="sldNum" sz="quarter" idx="10"/>
          </p:nvPr>
        </p:nvSpPr>
        <p:spPr/>
        <p:txBody>
          <a:bodyPr/>
          <a:lstStyle/>
          <a:p>
            <a:fld id="{51D0FCC7-48FF-4C04-AF5F-6FE9EBE26DCA}" type="slidenum">
              <a:rPr lang="en-US" smtClean="0"/>
              <a:pPr/>
              <a:t>16</a:t>
            </a:fld>
            <a:endParaRPr lang="en-US"/>
          </a:p>
        </p:txBody>
      </p:sp>
    </p:spTree>
    <p:extLst>
      <p:ext uri="{BB962C8B-B14F-4D97-AF65-F5344CB8AC3E}">
        <p14:creationId xmlns:p14="http://schemas.microsoft.com/office/powerpoint/2010/main" val="196904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correct answer is B.</a:t>
            </a:r>
          </a:p>
        </p:txBody>
      </p:sp>
      <p:sp>
        <p:nvSpPr>
          <p:cNvPr id="4" name="Slide Number Placeholder 3"/>
          <p:cNvSpPr>
            <a:spLocks noGrp="1"/>
          </p:cNvSpPr>
          <p:nvPr>
            <p:ph type="sldNum" sz="quarter" idx="10"/>
          </p:nvPr>
        </p:nvSpPr>
        <p:spPr/>
        <p:txBody>
          <a:bodyPr/>
          <a:lstStyle/>
          <a:p>
            <a:fld id="{51D0FCC7-48FF-4C04-AF5F-6FE9EBE26DCA}" type="slidenum">
              <a:rPr lang="en-US" smtClean="0"/>
              <a:pPr/>
              <a:t>17</a:t>
            </a:fld>
            <a:endParaRPr lang="en-US"/>
          </a:p>
        </p:txBody>
      </p:sp>
    </p:spTree>
    <p:extLst>
      <p:ext uri="{BB962C8B-B14F-4D97-AF65-F5344CB8AC3E}">
        <p14:creationId xmlns:p14="http://schemas.microsoft.com/office/powerpoint/2010/main" val="1378873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a:t>
            </a:r>
            <a:r>
              <a:rPr lang="en-US" b="1" dirty="0"/>
              <a:t>Instructor:</a:t>
            </a:r>
            <a:r>
              <a:rPr lang="en-US" dirty="0"/>
              <a:t> Review the following bulleted items while referring to the following notes.&gt;&gt;</a:t>
            </a:r>
          </a:p>
          <a:p>
            <a:pPr marL="174982" indent="-174982">
              <a:buFont typeface="Arial" panose="020B0604020202020204" pitchFamily="34" charset="0"/>
              <a:buChar char="•"/>
            </a:pPr>
            <a:r>
              <a:rPr lang="en-US" b="1" dirty="0"/>
              <a:t>Indigenous healthcare system</a:t>
            </a:r>
            <a:r>
              <a:rPr lang="en-US" b="0" baseline="0" dirty="0"/>
              <a:t> </a:t>
            </a:r>
            <a:r>
              <a:rPr lang="en-US" dirty="0"/>
              <a:t>consists of </a:t>
            </a:r>
            <a:r>
              <a:rPr lang="en-US" i="1" dirty="0"/>
              <a:t>folk medicine</a:t>
            </a:r>
            <a:r>
              <a:rPr lang="en-US" dirty="0"/>
              <a:t> and </a:t>
            </a:r>
            <a:r>
              <a:rPr lang="en-US" i="1" dirty="0"/>
              <a:t>traditional healing methods,</a:t>
            </a:r>
            <a:r>
              <a:rPr lang="en-US" dirty="0"/>
              <a:t> which may also include over-the-counter (OTC) and self-treatment remedies. </a:t>
            </a:r>
          </a:p>
          <a:p>
            <a:pPr marL="174982" indent="-174982">
              <a:buFont typeface="Arial" panose="020B0604020202020204" pitchFamily="34" charset="0"/>
              <a:buChar char="•"/>
            </a:pPr>
            <a:r>
              <a:rPr lang="en-US" b="1" dirty="0"/>
              <a:t>Professional healthcare system</a:t>
            </a:r>
            <a:r>
              <a:rPr lang="en-US" dirty="0"/>
              <a:t> is run by a set of professional healthcare providers who have been formally educated and trained for their appropriate roles and responsibilities. In North America, professional healthcare is dominated by the biomedical healthcare system, which combines Western biomedical beliefs with traditional North American values of self-reliance, individualism, and aggressive action. This system is also known as Western medicine and allopathic medicine.</a:t>
            </a:r>
          </a:p>
        </p:txBody>
      </p:sp>
      <p:sp>
        <p:nvSpPr>
          <p:cNvPr id="4" name="Slide Number Placeholder 3"/>
          <p:cNvSpPr>
            <a:spLocks noGrp="1"/>
          </p:cNvSpPr>
          <p:nvPr>
            <p:ph type="sldNum" sz="quarter" idx="10"/>
          </p:nvPr>
        </p:nvSpPr>
        <p:spPr/>
        <p:txBody>
          <a:bodyPr/>
          <a:lstStyle/>
          <a:p>
            <a:fld id="{51D0FCC7-48FF-4C04-AF5F-6FE9EBE26DCA}" type="slidenum">
              <a:rPr lang="en-US" smtClean="0"/>
              <a:pPr/>
              <a:t>18</a:t>
            </a:fld>
            <a:endParaRPr lang="en-US"/>
          </a:p>
        </p:txBody>
      </p:sp>
    </p:spTree>
    <p:extLst>
      <p:ext uri="{BB962C8B-B14F-4D97-AF65-F5344CB8AC3E}">
        <p14:creationId xmlns:p14="http://schemas.microsoft.com/office/powerpoint/2010/main" val="3807655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a:t>
            </a:r>
            <a:r>
              <a:rPr lang="en-US" b="1" dirty="0"/>
              <a:t>Instructor:</a:t>
            </a:r>
            <a:r>
              <a:rPr lang="en-US" dirty="0"/>
              <a:t> Review each bulleted item while referring to the following notes.&gt;&gt;</a:t>
            </a:r>
          </a:p>
          <a:p>
            <a:pPr marL="174982" indent="-174982">
              <a:buFont typeface="Arial" panose="020B0604020202020204" pitchFamily="34" charset="0"/>
              <a:buChar char="•"/>
            </a:pPr>
            <a:r>
              <a:rPr lang="en-US" b="1" dirty="0"/>
              <a:t>Scientific</a:t>
            </a:r>
            <a:r>
              <a:rPr lang="en-US" dirty="0"/>
              <a:t> is the biomedical belief system.</a:t>
            </a:r>
          </a:p>
          <a:p>
            <a:pPr marL="174982" indent="-174982">
              <a:buFont typeface="Arial" panose="020B0604020202020204" pitchFamily="34" charset="0"/>
              <a:buChar char="•"/>
            </a:pPr>
            <a:r>
              <a:rPr lang="en-US" b="1" dirty="0" err="1"/>
              <a:t>Magico</a:t>
            </a:r>
            <a:r>
              <a:rPr lang="en-US" b="1" dirty="0"/>
              <a:t>-religious: </a:t>
            </a:r>
            <a:r>
              <a:rPr lang="en-US" dirty="0"/>
              <a:t>Belief in supernatural (mystical) forces dominates the </a:t>
            </a:r>
            <a:r>
              <a:rPr lang="en-US" b="0" dirty="0" err="1"/>
              <a:t>magico</a:t>
            </a:r>
            <a:r>
              <a:rPr lang="en-US" b="0" dirty="0"/>
              <a:t>-religious system, </a:t>
            </a:r>
            <a:r>
              <a:rPr lang="en-US" dirty="0"/>
              <a:t>which is considered “alternative” or “indigenous” in the United States and Canada. One example is voodoo, which is practiced in some developing nations in Africa, Latin America, and the Caribbean, and which considers the lion a spiritual symbol.</a:t>
            </a:r>
          </a:p>
          <a:p>
            <a:pPr marL="174982" indent="-174982">
              <a:buFont typeface="Arial" panose="020B0604020202020204" pitchFamily="34" charset="0"/>
              <a:buChar char="•"/>
            </a:pPr>
            <a:r>
              <a:rPr lang="en-US" b="1" dirty="0"/>
              <a:t>Holistic</a:t>
            </a:r>
            <a:r>
              <a:rPr lang="en-US" b="0" baseline="0" dirty="0"/>
              <a:t> </a:t>
            </a:r>
            <a:r>
              <a:rPr lang="en-US" dirty="0"/>
              <a:t>can be similar to magico-religious, but it focuses more on the need for harmony and balance of the body with nature.</a:t>
            </a:r>
            <a:endParaRPr lang="en-US" b="1" dirty="0"/>
          </a:p>
        </p:txBody>
      </p:sp>
      <p:sp>
        <p:nvSpPr>
          <p:cNvPr id="4" name="Slide Number Placeholder 3"/>
          <p:cNvSpPr>
            <a:spLocks noGrp="1"/>
          </p:cNvSpPr>
          <p:nvPr>
            <p:ph type="sldNum" sz="quarter" idx="10"/>
          </p:nvPr>
        </p:nvSpPr>
        <p:spPr/>
        <p:txBody>
          <a:bodyPr/>
          <a:lstStyle/>
          <a:p>
            <a:fld id="{51D0FCC7-48FF-4C04-AF5F-6FE9EBE26DCA}" type="slidenum">
              <a:rPr lang="en-US" smtClean="0"/>
              <a:pPr/>
              <a:t>19</a:t>
            </a:fld>
            <a:endParaRPr lang="en-US"/>
          </a:p>
        </p:txBody>
      </p:sp>
    </p:spTree>
    <p:extLst>
      <p:ext uri="{BB962C8B-B14F-4D97-AF65-F5344CB8AC3E}">
        <p14:creationId xmlns:p14="http://schemas.microsoft.com/office/powerpoint/2010/main" val="2136475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a:t>
            </a:r>
            <a:r>
              <a:rPr lang="en-US" b="1" dirty="0"/>
              <a:t>Instructor:</a:t>
            </a:r>
            <a:r>
              <a:rPr lang="en-US" dirty="0"/>
              <a:t> Review each bulleted item while referring to the following notes.&gt;&gt;</a:t>
            </a:r>
          </a:p>
          <a:p>
            <a:pPr marL="0" indent="0">
              <a:buFont typeface="Wingdings" pitchFamily="2" charset="2"/>
              <a:buNone/>
            </a:pPr>
            <a:r>
              <a:rPr lang="en-US" b="1" dirty="0"/>
              <a:t>Nursing values: </a:t>
            </a:r>
            <a:r>
              <a:rPr lang="en-US" dirty="0"/>
              <a:t>The nursing subculture’s beliefs and values have been formed in part by the society at large, which historically has been dominated by white Anglo-Saxon Protestants. The current recognized values are listed on the slide.</a:t>
            </a:r>
          </a:p>
        </p:txBody>
      </p:sp>
      <p:sp>
        <p:nvSpPr>
          <p:cNvPr id="4" name="Slide Number Placeholder 3"/>
          <p:cNvSpPr>
            <a:spLocks noGrp="1"/>
          </p:cNvSpPr>
          <p:nvPr>
            <p:ph type="sldNum" sz="quarter" idx="10"/>
          </p:nvPr>
        </p:nvSpPr>
        <p:spPr/>
        <p:txBody>
          <a:bodyPr/>
          <a:lstStyle/>
          <a:p>
            <a:fld id="{51D0FCC7-48FF-4C04-AF5F-6FE9EBE26DCA}" type="slidenum">
              <a:rPr lang="en-US" smtClean="0"/>
              <a:pPr/>
              <a:t>20</a:t>
            </a:fld>
            <a:endParaRPr lang="en-US"/>
          </a:p>
        </p:txBody>
      </p:sp>
    </p:spTree>
    <p:extLst>
      <p:ext uri="{BB962C8B-B14F-4D97-AF65-F5344CB8AC3E}">
        <p14:creationId xmlns:p14="http://schemas.microsoft.com/office/powerpoint/2010/main" val="2798676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a:t>
            </a:r>
            <a:r>
              <a:rPr lang="en-US" b="1" dirty="0"/>
              <a:t>Instructor:</a:t>
            </a:r>
            <a:r>
              <a:rPr lang="en-US" dirty="0"/>
              <a:t> Review each bulleted item while referring to the following notes.&gt;&gt;</a:t>
            </a:r>
          </a:p>
          <a:p>
            <a:pPr marL="228600" indent="-228600">
              <a:buFont typeface="Arial" panose="020B0604020202020204" pitchFamily="34" charset="0"/>
              <a:buChar char="•"/>
            </a:pPr>
            <a:r>
              <a:rPr lang="en-US" b="1" dirty="0"/>
              <a:t>The United</a:t>
            </a:r>
            <a:r>
              <a:rPr lang="en-US" b="1" baseline="0" dirty="0"/>
              <a:t> </a:t>
            </a:r>
            <a:r>
              <a:rPr lang="en-US" b="1" dirty="0"/>
              <a:t>States is a multicultural society. </a:t>
            </a:r>
            <a:r>
              <a:rPr lang="en-US" dirty="0"/>
              <a:t>We continue to see a trend of increasing immigrations from Asian and Spanish-speaking nations. </a:t>
            </a:r>
          </a:p>
          <a:p>
            <a:pPr marL="228600" indent="-228600">
              <a:buFont typeface="Arial" panose="020B0604020202020204" pitchFamily="34" charset="0"/>
              <a:buChar char="•"/>
            </a:pPr>
            <a:r>
              <a:rPr lang="en-US" dirty="0"/>
              <a:t>By 2044, projections indicate that the United</a:t>
            </a:r>
            <a:r>
              <a:rPr lang="en-US" baseline="0" dirty="0"/>
              <a:t> </a:t>
            </a:r>
            <a:r>
              <a:rPr lang="en-US" dirty="0"/>
              <a:t>States will become a “majority-minority” nation for the first time </a:t>
            </a:r>
            <a:r>
              <a:rPr lang="en-US" sz="1200" kern="1200" dirty="0">
                <a:solidFill>
                  <a:schemeClr val="tx1"/>
                </a:solidFill>
                <a:effectLst/>
                <a:latin typeface="+mn-lt"/>
                <a:ea typeface="+mn-ea"/>
                <a:cs typeface="+mn-cs"/>
              </a:rPr>
              <a:t>(Colby &amp; </a:t>
            </a:r>
            <a:r>
              <a:rPr lang="en-US" sz="1200" kern="1200" dirty="0" err="1">
                <a:solidFill>
                  <a:schemeClr val="tx1"/>
                </a:solidFill>
                <a:effectLst/>
                <a:latin typeface="+mn-lt"/>
                <a:ea typeface="+mn-ea"/>
                <a:cs typeface="+mn-cs"/>
              </a:rPr>
              <a:t>Ortman</a:t>
            </a:r>
            <a:r>
              <a:rPr lang="en-US" sz="1200" kern="1200" dirty="0">
                <a:solidFill>
                  <a:schemeClr val="tx1"/>
                </a:solidFill>
                <a:effectLst/>
                <a:latin typeface="+mn-lt"/>
                <a:ea typeface="+mn-ea"/>
                <a:cs typeface="+mn-cs"/>
              </a:rPr>
              <a:t>, 2015). </a:t>
            </a:r>
          </a:p>
          <a:p>
            <a:pPr marL="228600" indent="-228600">
              <a:buFont typeface="Arial" panose="020B0604020202020204" pitchFamily="34" charset="0"/>
              <a:buChar char="•"/>
            </a:pPr>
            <a:r>
              <a:rPr lang="en-US" sz="1200" kern="1200" dirty="0">
                <a:solidFill>
                  <a:schemeClr val="tx1"/>
                </a:solidFill>
                <a:effectLst/>
                <a:latin typeface="+mn-lt"/>
                <a:ea typeface="+mn-ea"/>
                <a:cs typeface="+mn-cs"/>
              </a:rPr>
              <a:t>Trend data from 2014 to 2060 show that the non-Hispanic whites will remain the largest single group. Asians and Hispanics are the second and third fastest growing populations, respectively. </a:t>
            </a:r>
            <a:endParaRPr lang="en-US" dirty="0"/>
          </a:p>
          <a:p>
            <a:pPr marL="228600" indent="-228600">
              <a:buFont typeface="Arial" panose="020B0604020202020204" pitchFamily="34" charset="0"/>
              <a:buChar char="•"/>
            </a:pPr>
            <a:r>
              <a:rPr lang="en-US" b="1" dirty="0"/>
              <a:t>You will care for clients who are not from your culture. </a:t>
            </a:r>
            <a:r>
              <a:rPr lang="en-US" dirty="0"/>
              <a:t>You need a good understanding of culture and ethnicity, not only for providing direct care, but also for teaching, supervising, and role-modeling culturally competent care for other care providers.</a:t>
            </a:r>
          </a:p>
        </p:txBody>
      </p:sp>
      <p:sp>
        <p:nvSpPr>
          <p:cNvPr id="4" name="Slide Number Placeholder 3"/>
          <p:cNvSpPr>
            <a:spLocks noGrp="1"/>
          </p:cNvSpPr>
          <p:nvPr>
            <p:ph type="sldNum" sz="quarter" idx="10"/>
          </p:nvPr>
        </p:nvSpPr>
        <p:spPr/>
        <p:txBody>
          <a:bodyPr/>
          <a:lstStyle/>
          <a:p>
            <a:fld id="{51D0FCC7-48FF-4C04-AF5F-6FE9EBE26DCA}" type="slidenum">
              <a:rPr lang="en-US" smtClean="0"/>
              <a:pPr/>
              <a:t>3</a:t>
            </a:fld>
            <a:endParaRPr lang="en-US"/>
          </a:p>
        </p:txBody>
      </p:sp>
    </p:spTree>
    <p:extLst>
      <p:ext uri="{BB962C8B-B14F-4D97-AF65-F5344CB8AC3E}">
        <p14:creationId xmlns:p14="http://schemas.microsoft.com/office/powerpoint/2010/main" val="1448619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a:t>
            </a:r>
            <a:r>
              <a:rPr lang="en-US" b="1" dirty="0"/>
              <a:t>Instructor:</a:t>
            </a:r>
            <a:r>
              <a:rPr lang="en-US" dirty="0"/>
              <a:t> Review each bulleted item while referring to the following notes.&gt;&gt;</a:t>
            </a:r>
          </a:p>
          <a:p>
            <a:pPr marL="174982" indent="-174982">
              <a:buFont typeface="Arial" panose="020B0604020202020204" pitchFamily="34" charset="0"/>
              <a:buChar char="•"/>
            </a:pPr>
            <a:r>
              <a:rPr lang="en-US" b="1" dirty="0"/>
              <a:t>Folk medicine</a:t>
            </a:r>
            <a:r>
              <a:rPr lang="en-US" b="0" baseline="0" dirty="0"/>
              <a:t> i</a:t>
            </a:r>
            <a:r>
              <a:rPr lang="en-US" dirty="0"/>
              <a:t>s defined as the beliefs and practices that the members of a cultural group follow when they are ill, as opposed to more conventional (i.e., biomedical or professional) standards (Andrews &amp; Boyle, 2015). All cultures throughout the world use folk medicine. These treatments have lasted over time, and knowledge of them is passed down from generation to generation by oral, and sometimes written, tradition. Folk medicine includes both self-treatment and use of folk healers.</a:t>
            </a:r>
          </a:p>
          <a:p>
            <a:pPr marL="174982" indent="-174982">
              <a:buFont typeface="Arial" panose="020B0604020202020204" pitchFamily="34" charset="0"/>
              <a:buChar char="•"/>
            </a:pPr>
            <a:r>
              <a:rPr lang="en-US" b="1" dirty="0"/>
              <a:t>Complementary medicine</a:t>
            </a:r>
            <a:r>
              <a:rPr lang="en-US" b="0" baseline="0" dirty="0"/>
              <a:t> </a:t>
            </a:r>
            <a:r>
              <a:rPr lang="en-US" dirty="0"/>
              <a:t>is the use of rigorously tested therapies </a:t>
            </a:r>
            <a:r>
              <a:rPr lang="en-US" i="1" dirty="0"/>
              <a:t>to complement</a:t>
            </a:r>
            <a:r>
              <a:rPr lang="en-US" dirty="0"/>
              <a:t> those of conventional medicine (Andrews &amp; Boyle, 2015). Examples include chiropractic care, biofeedback and the use of certain supplements.</a:t>
            </a:r>
          </a:p>
          <a:p>
            <a:pPr marL="174982" indent="-174982">
              <a:buFont typeface="Arial" panose="020B0604020202020204" pitchFamily="34" charset="0"/>
              <a:buChar char="•"/>
            </a:pPr>
            <a:r>
              <a:rPr lang="en-US" b="1" dirty="0"/>
              <a:t>Alternative medicine</a:t>
            </a:r>
            <a:r>
              <a:rPr lang="en-US" b="0" baseline="0" dirty="0"/>
              <a:t> </a:t>
            </a:r>
            <a:r>
              <a:rPr lang="en-US" dirty="0"/>
              <a:t>is defined as therapies used </a:t>
            </a:r>
            <a:r>
              <a:rPr lang="en-US" i="1" dirty="0"/>
              <a:t>instead of</a:t>
            </a:r>
            <a:r>
              <a:rPr lang="en-US" dirty="0"/>
              <a:t> conventional (i.e., biomedical) medicine, and whose reliability has not been validated through clinical testing in the United States. Examples of alternative therapies include iridology, aromatherapy, and magnet therapy.</a:t>
            </a:r>
          </a:p>
        </p:txBody>
      </p:sp>
      <p:sp>
        <p:nvSpPr>
          <p:cNvPr id="4" name="Slide Number Placeholder 3"/>
          <p:cNvSpPr>
            <a:spLocks noGrp="1"/>
          </p:cNvSpPr>
          <p:nvPr>
            <p:ph type="sldNum" sz="quarter" idx="10"/>
          </p:nvPr>
        </p:nvSpPr>
        <p:spPr/>
        <p:txBody>
          <a:bodyPr/>
          <a:lstStyle/>
          <a:p>
            <a:fld id="{51D0FCC7-48FF-4C04-AF5F-6FE9EBE26DCA}" type="slidenum">
              <a:rPr lang="en-US" smtClean="0"/>
              <a:pPr/>
              <a:t>21</a:t>
            </a:fld>
            <a:endParaRPr lang="en-US"/>
          </a:p>
        </p:txBody>
      </p:sp>
    </p:spTree>
    <p:extLst>
      <p:ext uri="{BB962C8B-B14F-4D97-AF65-F5344CB8AC3E}">
        <p14:creationId xmlns:p14="http://schemas.microsoft.com/office/powerpoint/2010/main" val="1851403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a:t>
            </a:r>
            <a:r>
              <a:rPr lang="en-US" b="1" dirty="0"/>
              <a:t>Instructor:</a:t>
            </a:r>
            <a:r>
              <a:rPr lang="en-US" dirty="0"/>
              <a:t> Review each bulleted item while referring to the following notes.&gt;&gt;</a:t>
            </a:r>
          </a:p>
          <a:p>
            <a:pPr marL="0" indent="0">
              <a:buFont typeface="Arial" panose="020B0604020202020204" pitchFamily="34" charset="0"/>
              <a:buNone/>
            </a:pPr>
            <a:r>
              <a:rPr lang="en-US" b="1" dirty="0"/>
              <a:t>Purnell and </a:t>
            </a:r>
            <a:r>
              <a:rPr lang="en-US" b="1" dirty="0" err="1"/>
              <a:t>Paulanka</a:t>
            </a:r>
            <a:r>
              <a:rPr lang="en-US" b="1" dirty="0"/>
              <a:t>: </a:t>
            </a:r>
            <a:r>
              <a:rPr lang="en-US" dirty="0"/>
              <a:t>The Purnell Model for Cultural Competence (Fig. 15-7) stresses teamwork in providing culturally sensitive and competent care to improve outcomes for individuals, families, and communities (Purnell, 2014; Purnell &amp; </a:t>
            </a:r>
            <a:r>
              <a:rPr lang="en-US" dirty="0" err="1"/>
              <a:t>Paulanka</a:t>
            </a:r>
            <a:r>
              <a:rPr lang="en-US" dirty="0"/>
              <a:t>, 2013). In the context of nursing, Purnell’s model defines cultural competence as “adapting care to be congruent with the patient’s culture” (Purnell, 2014, p. 5). The model identifies levels of several levels of cultural competence. Think about the meaning of each level:</a:t>
            </a:r>
          </a:p>
          <a:p>
            <a:pPr marL="228600" indent="-228600">
              <a:buFont typeface="+mj-lt"/>
              <a:buAutoNum type="arabicPeriod"/>
            </a:pPr>
            <a:r>
              <a:rPr lang="en-US" dirty="0"/>
              <a:t>Unconscious incompetence: Not being aware that you lack knowledge about another culture.</a:t>
            </a:r>
          </a:p>
          <a:p>
            <a:pPr marL="228600" indent="-228600">
              <a:buFont typeface="+mj-lt"/>
              <a:buAutoNum type="arabicPeriod"/>
            </a:pPr>
            <a:r>
              <a:rPr lang="en-US" dirty="0"/>
              <a:t>Conscious incompetence: Being aware that you lack knowledge about another culture.</a:t>
            </a:r>
          </a:p>
          <a:p>
            <a:pPr marL="228600" indent="-228600">
              <a:buFont typeface="+mj-lt"/>
              <a:buAutoNum type="arabicPeriod"/>
            </a:pPr>
            <a:r>
              <a:rPr lang="en-US" dirty="0"/>
              <a:t>Conscious competence: Learning about the client’s culture, verifying generalizations about the culture (e.g., archetypes), and providing culture-specific interventions.</a:t>
            </a:r>
          </a:p>
          <a:p>
            <a:pPr marL="228600" indent="-228600">
              <a:buFont typeface="+mj-lt"/>
              <a:buAutoNum type="arabicPeriod"/>
            </a:pPr>
            <a:r>
              <a:rPr lang="en-US" dirty="0"/>
              <a:t>Unconscious competence: Automatically providing culturally congruent care to clients of diverse cultures (Purnell, 2013); increasing one’s consciousness of cultural diversity improves the possibilities for healthcare practitioners to provide culturally competent care.</a:t>
            </a:r>
          </a:p>
        </p:txBody>
      </p:sp>
      <p:sp>
        <p:nvSpPr>
          <p:cNvPr id="4" name="Slide Number Placeholder 3"/>
          <p:cNvSpPr>
            <a:spLocks noGrp="1"/>
          </p:cNvSpPr>
          <p:nvPr>
            <p:ph type="sldNum" sz="quarter" idx="10"/>
          </p:nvPr>
        </p:nvSpPr>
        <p:spPr/>
        <p:txBody>
          <a:bodyPr/>
          <a:lstStyle/>
          <a:p>
            <a:fld id="{51D0FCC7-48FF-4C04-AF5F-6FE9EBE26DCA}" type="slidenum">
              <a:rPr lang="en-US" smtClean="0"/>
              <a:pPr/>
              <a:t>22</a:t>
            </a:fld>
            <a:endParaRPr lang="en-US"/>
          </a:p>
        </p:txBody>
      </p:sp>
    </p:spTree>
    <p:extLst>
      <p:ext uri="{BB962C8B-B14F-4D97-AF65-F5344CB8AC3E}">
        <p14:creationId xmlns:p14="http://schemas.microsoft.com/office/powerpoint/2010/main" val="3885558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a:t>
            </a:r>
            <a:r>
              <a:rPr lang="en-US" b="1" dirty="0"/>
              <a:t>Instructor:</a:t>
            </a:r>
            <a:r>
              <a:rPr lang="en-US" dirty="0"/>
              <a:t> The pie-shaped wedges depict the issues all societies and humans share (e.g., pregnancy, nutrition, high-risk behavior, family organization, and death) but that are expressed in ways specific to the culture. These domains provide the organizing framework for the model. The center of the model is empty and represents that which is unknown about a cultural group.&gt;&gt;</a:t>
            </a:r>
          </a:p>
          <a:p>
            <a:endParaRPr lang="en-US" dirty="0"/>
          </a:p>
        </p:txBody>
      </p:sp>
      <p:sp>
        <p:nvSpPr>
          <p:cNvPr id="4" name="Slide Number Placeholder 3"/>
          <p:cNvSpPr>
            <a:spLocks noGrp="1"/>
          </p:cNvSpPr>
          <p:nvPr>
            <p:ph type="sldNum" sz="quarter" idx="10"/>
          </p:nvPr>
        </p:nvSpPr>
        <p:spPr/>
        <p:txBody>
          <a:bodyPr/>
          <a:lstStyle/>
          <a:p>
            <a:fld id="{51D0FCC7-48FF-4C04-AF5F-6FE9EBE26DCA}" type="slidenum">
              <a:rPr lang="en-US" smtClean="0"/>
              <a:pPr/>
              <a:t>23</a:t>
            </a:fld>
            <a:endParaRPr lang="en-US"/>
          </a:p>
        </p:txBody>
      </p:sp>
    </p:spTree>
    <p:extLst>
      <p:ext uri="{BB962C8B-B14F-4D97-AF65-F5344CB8AC3E}">
        <p14:creationId xmlns:p14="http://schemas.microsoft.com/office/powerpoint/2010/main" val="2291806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b="1" dirty="0"/>
              <a:t>Leininger: </a:t>
            </a:r>
            <a:r>
              <a:rPr lang="en-US" dirty="0"/>
              <a:t>The goal of her theory is to guide research that will assist nurses to provide culturally congruent care that would contribute to the health or well-being of people using her three modes of nursing care actions and decisions. Nurses can achieve this goal by</a:t>
            </a:r>
          </a:p>
          <a:p>
            <a:pPr marL="641600" lvl="1" indent="-174982">
              <a:buFont typeface="Wingdings" panose="05000000000000000000" pitchFamily="2" charset="2"/>
              <a:buChar char="Ø"/>
            </a:pPr>
            <a:r>
              <a:rPr lang="en-US" dirty="0"/>
              <a:t>Discovering cultural care and caring beliefs, values, and practices</a:t>
            </a:r>
            <a:endParaRPr lang="en-US" sz="1000" dirty="0"/>
          </a:p>
          <a:p>
            <a:pPr marL="641600" lvl="1" indent="-174982">
              <a:buFont typeface="Wingdings" panose="05000000000000000000" pitchFamily="2" charset="2"/>
              <a:buChar char="Ø"/>
            </a:pPr>
            <a:r>
              <a:rPr lang="en-US" dirty="0"/>
              <a:t>Analyzing the similarities and differences of these beliefs among the different cultures</a:t>
            </a:r>
          </a:p>
        </p:txBody>
      </p:sp>
      <p:sp>
        <p:nvSpPr>
          <p:cNvPr id="4" name="Slide Number Placeholder 3"/>
          <p:cNvSpPr>
            <a:spLocks noGrp="1"/>
          </p:cNvSpPr>
          <p:nvPr>
            <p:ph type="sldNum" sz="quarter" idx="10"/>
          </p:nvPr>
        </p:nvSpPr>
        <p:spPr/>
        <p:txBody>
          <a:bodyPr/>
          <a:lstStyle/>
          <a:p>
            <a:fld id="{51D0FCC7-48FF-4C04-AF5F-6FE9EBE26DCA}" type="slidenum">
              <a:rPr lang="en-US" smtClean="0"/>
              <a:pPr/>
              <a:t>24</a:t>
            </a:fld>
            <a:endParaRPr lang="en-US"/>
          </a:p>
        </p:txBody>
      </p:sp>
    </p:spTree>
    <p:extLst>
      <p:ext uri="{BB962C8B-B14F-4D97-AF65-F5344CB8AC3E}">
        <p14:creationId xmlns:p14="http://schemas.microsoft.com/office/powerpoint/2010/main" val="1462628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a:t>
            </a:r>
            <a:r>
              <a:rPr lang="en-US" b="1" dirty="0"/>
              <a:t>Instructor:</a:t>
            </a:r>
            <a:r>
              <a:rPr lang="en-US" dirty="0"/>
              <a:t> Review each bulleted item while referring to the following notes.&gt;&gt;</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Bias: </a:t>
            </a:r>
            <a:r>
              <a:rPr lang="en-US" sz="1200" b="0" i="0" u="none" strike="noStrike" kern="1200" baseline="0" dirty="0">
                <a:solidFill>
                  <a:schemeClr val="tx1"/>
                </a:solidFill>
                <a:latin typeface="+mn-lt"/>
                <a:ea typeface="+mn-ea"/>
                <a:cs typeface="+mn-cs"/>
              </a:rPr>
              <a:t>A lack of impartiality, one-sidedness; can be positive or negative.</a:t>
            </a:r>
            <a:endParaRPr lang="en-US" b="1" dirty="0"/>
          </a:p>
          <a:p>
            <a:pPr marL="174982" marR="0" indent="-174982"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dirty="0"/>
              <a:t>Ethnocentrism</a:t>
            </a:r>
            <a:r>
              <a:rPr lang="en-US" dirty="0"/>
              <a:t> is the tendency to think that your own group (cultural, professional, ethnic, or social) is superior to others and to view behaviors and beliefs that differ greatly from your own as somehow wrong, strange, or unenlightened. The tendency to ethnocentrism exists in all groups, not just in the dominant culture.</a:t>
            </a:r>
          </a:p>
          <a:p>
            <a:pPr marL="174982" marR="0" indent="-174982"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dirty="0"/>
              <a:t>Cultural stereotypes: </a:t>
            </a:r>
            <a:r>
              <a:rPr lang="en-US" b="0" dirty="0"/>
              <a:t>This </a:t>
            </a:r>
            <a:r>
              <a:rPr lang="en-US" dirty="0"/>
              <a:t>is the unsubstantiated belief that all people of a certain racial or ethnic group are alike in certain respects. Similar to biases, a stereotype may be positive or negative. </a:t>
            </a:r>
          </a:p>
          <a:p>
            <a:pPr marL="174982" marR="0" indent="-174982"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dirty="0"/>
              <a:t>Prejudice</a:t>
            </a:r>
            <a:r>
              <a:rPr lang="en-US" dirty="0"/>
              <a:t> refers to negative attitudes toward other people based on faulty and rigid stereotypes about race, gender, sexual orientation, and so on.</a:t>
            </a:r>
          </a:p>
          <a:p>
            <a:pPr marL="174982" marR="0" indent="-174982"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dirty="0"/>
              <a:t>Discrimination </a:t>
            </a:r>
            <a:r>
              <a:rPr lang="en-US" dirty="0"/>
              <a:t>refers to the behavioral manifestations of that prejudice. For example, before the 1960s many U.S. hospitals refused treatment to African Americans. Slightly more subtle discrimination against minority groups still exists in housing, banking, and the job market. It is, in some places, more difficult for a woman, someone who is openly homosexual, or an African American to obtain a loan or to be hired for certain jobs.</a:t>
            </a:r>
            <a:endParaRPr lang="en-US" b="1" dirty="0"/>
          </a:p>
        </p:txBody>
      </p:sp>
      <p:sp>
        <p:nvSpPr>
          <p:cNvPr id="4" name="Slide Number Placeholder 3"/>
          <p:cNvSpPr>
            <a:spLocks noGrp="1"/>
          </p:cNvSpPr>
          <p:nvPr>
            <p:ph type="sldNum" sz="quarter" idx="10"/>
          </p:nvPr>
        </p:nvSpPr>
        <p:spPr/>
        <p:txBody>
          <a:bodyPr/>
          <a:lstStyle/>
          <a:p>
            <a:fld id="{51D0FCC7-48FF-4C04-AF5F-6FE9EBE26DCA}" type="slidenum">
              <a:rPr lang="en-US" smtClean="0"/>
              <a:pPr/>
              <a:t>25</a:t>
            </a:fld>
            <a:endParaRPr lang="en-US"/>
          </a:p>
        </p:txBody>
      </p:sp>
    </p:spTree>
    <p:extLst>
      <p:ext uri="{BB962C8B-B14F-4D97-AF65-F5344CB8AC3E}">
        <p14:creationId xmlns:p14="http://schemas.microsoft.com/office/powerpoint/2010/main" val="855199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3"/>
            <a:ext cx="5618480" cy="4557908"/>
          </a:xfrm>
        </p:spPr>
        <p:txBody>
          <a:bodyPr/>
          <a:lstStyle/>
          <a:p>
            <a:r>
              <a:rPr lang="en-US" dirty="0"/>
              <a:t>&lt;&lt;</a:t>
            </a:r>
            <a:r>
              <a:rPr lang="en-US" b="1" dirty="0"/>
              <a:t>Instructor:</a:t>
            </a:r>
            <a:r>
              <a:rPr lang="en-US" dirty="0"/>
              <a:t> Review each bulleted item while referring to the following notes.&gt;&gt;</a:t>
            </a:r>
          </a:p>
          <a:p>
            <a:pPr marL="174982" indent="-174982">
              <a:buFont typeface="Arial" panose="020B0604020202020204" pitchFamily="34" charset="0"/>
              <a:buChar char="•"/>
            </a:pPr>
            <a:r>
              <a:rPr lang="en-US" b="1" dirty="0"/>
              <a:t>Racism</a:t>
            </a:r>
            <a:r>
              <a:rPr lang="en-US" dirty="0"/>
              <a:t> is a form of prejudice and discrimination based on the belief that race is the principal determining factor of human traits and capabilities and that racial differences produce an inherent superiority (or inferiority). The word </a:t>
            </a:r>
            <a:r>
              <a:rPr lang="en-US" i="1" dirty="0"/>
              <a:t>race</a:t>
            </a:r>
            <a:r>
              <a:rPr lang="en-US" dirty="0"/>
              <a:t> evokes powerful emotional responses for people who feel that they or their ancestors have been oppressed or exploited, and equally for those who deny such a responsibility.</a:t>
            </a:r>
          </a:p>
          <a:p>
            <a:pPr marL="174982" indent="-174982">
              <a:buFont typeface="Arial" panose="020B0604020202020204" pitchFamily="34" charset="0"/>
              <a:buChar char="•"/>
            </a:pPr>
            <a:r>
              <a:rPr lang="en-US" b="1" dirty="0"/>
              <a:t>Sexism</a:t>
            </a:r>
            <a:r>
              <a:rPr lang="en-US" b="0" baseline="0" dirty="0"/>
              <a:t> </a:t>
            </a:r>
            <a:r>
              <a:rPr lang="en-US" dirty="0"/>
              <a:t>is the assumption that members of one sex are superior to those of the other sex. For example, women have been viewed as more emotional and less rational than men; assertiveness, considered a positive trait in men, may be seen as “pushiness” or aggressiveness in women.</a:t>
            </a:r>
            <a:r>
              <a:rPr lang="en-US" b="1" dirty="0"/>
              <a:t> </a:t>
            </a:r>
            <a:r>
              <a:rPr lang="en-US" dirty="0"/>
              <a:t>Men, too, experience sexism. </a:t>
            </a:r>
          </a:p>
          <a:p>
            <a:pPr marL="174982" indent="-174982">
              <a:buFont typeface="Arial" panose="020B0604020202020204" pitchFamily="34" charset="0"/>
              <a:buChar char="•"/>
            </a:pPr>
            <a:r>
              <a:rPr lang="en-US" b="1" dirty="0"/>
              <a:t>Language barrier</a:t>
            </a:r>
            <a:r>
              <a:rPr lang="en-US" b="0" dirty="0"/>
              <a:t> </a:t>
            </a:r>
            <a:r>
              <a:rPr lang="en-US" dirty="0"/>
              <a:t>can involve foreign languages, dialects, regionalisms (words or pronunciation particular to a specific region), </a:t>
            </a:r>
            <a:r>
              <a:rPr lang="en-US" b="1" dirty="0"/>
              <a:t>street talk, and jargon </a:t>
            </a:r>
            <a:r>
              <a:rPr lang="en-US" b="0" dirty="0"/>
              <a:t>(words or expressions used by a subculture, including medicine).</a:t>
            </a:r>
          </a:p>
          <a:p>
            <a:pPr marL="174982" marR="0" indent="-17498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Lack of knowledge </a:t>
            </a:r>
            <a:r>
              <a:rPr lang="en-US" dirty="0"/>
              <a:t>about the cultural and ethnic values, beliefs, and behaviors of people within their community is not unusual among healthcare providers. It can cause them to misinterpret a client’s behaviors</a:t>
            </a:r>
            <a:r>
              <a:rPr lang="en-US" i="0" dirty="0"/>
              <a:t>. </a:t>
            </a:r>
            <a:r>
              <a:rPr lang="en-US" b="1" i="0" dirty="0"/>
              <a:t>Emotional responses</a:t>
            </a:r>
            <a:r>
              <a:rPr lang="en-US" b="1" dirty="0"/>
              <a:t>, </a:t>
            </a:r>
            <a:r>
              <a:rPr lang="en-US" dirty="0"/>
              <a:t>such as fear and distrust (both yours and the client’s), can arise any time members of different cultural groups meet. If you are aware this may happen, you may be able to avoid this barrier and communicate with your clients effectively. To repeat, self-knowledge is essential in removing barriers.</a:t>
            </a:r>
          </a:p>
          <a:p>
            <a:pPr marL="174982" marR="0" indent="-17498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Self-knowledge</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is essential in removing barriers and helps you to effectively communicate with your clients.</a:t>
            </a:r>
            <a:endParaRPr lang="en-US" b="1" dirty="0"/>
          </a:p>
        </p:txBody>
      </p:sp>
      <p:sp>
        <p:nvSpPr>
          <p:cNvPr id="4" name="Slide Number Placeholder 3"/>
          <p:cNvSpPr>
            <a:spLocks noGrp="1"/>
          </p:cNvSpPr>
          <p:nvPr>
            <p:ph type="sldNum" sz="quarter" idx="10"/>
          </p:nvPr>
        </p:nvSpPr>
        <p:spPr/>
        <p:txBody>
          <a:bodyPr/>
          <a:lstStyle/>
          <a:p>
            <a:fld id="{51D0FCC7-48FF-4C04-AF5F-6FE9EBE26DCA}" type="slidenum">
              <a:rPr lang="en-US" smtClean="0"/>
              <a:pPr/>
              <a:t>26</a:t>
            </a:fld>
            <a:endParaRPr lang="en-US"/>
          </a:p>
        </p:txBody>
      </p:sp>
    </p:spTree>
    <p:extLst>
      <p:ext uri="{BB962C8B-B14F-4D97-AF65-F5344CB8AC3E}">
        <p14:creationId xmlns:p14="http://schemas.microsoft.com/office/powerpoint/2010/main" val="26132782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&lt;&lt;Instruct the students to select the most appropriate answer to the question using their clickers.&gt;&gt;</a:t>
            </a:r>
          </a:p>
        </p:txBody>
      </p:sp>
      <p:sp>
        <p:nvSpPr>
          <p:cNvPr id="4" name="Slide Number Placeholder 3"/>
          <p:cNvSpPr>
            <a:spLocks noGrp="1"/>
          </p:cNvSpPr>
          <p:nvPr>
            <p:ph type="sldNum" sz="quarter" idx="10"/>
          </p:nvPr>
        </p:nvSpPr>
        <p:spPr/>
        <p:txBody>
          <a:bodyPr/>
          <a:lstStyle/>
          <a:p>
            <a:fld id="{51D0FCC7-48FF-4C04-AF5F-6FE9EBE26DCA}" type="slidenum">
              <a:rPr lang="en-US" smtClean="0"/>
              <a:pPr/>
              <a:t>27</a:t>
            </a:fld>
            <a:endParaRPr lang="en-US"/>
          </a:p>
        </p:txBody>
      </p:sp>
    </p:spTree>
    <p:extLst>
      <p:ext uri="{BB962C8B-B14F-4D97-AF65-F5344CB8AC3E}">
        <p14:creationId xmlns:p14="http://schemas.microsoft.com/office/powerpoint/2010/main" val="1881546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correct answer is C.</a:t>
            </a:r>
          </a:p>
        </p:txBody>
      </p:sp>
      <p:sp>
        <p:nvSpPr>
          <p:cNvPr id="4" name="Slide Number Placeholder 3"/>
          <p:cNvSpPr>
            <a:spLocks noGrp="1"/>
          </p:cNvSpPr>
          <p:nvPr>
            <p:ph type="sldNum" sz="quarter" idx="10"/>
          </p:nvPr>
        </p:nvSpPr>
        <p:spPr/>
        <p:txBody>
          <a:bodyPr/>
          <a:lstStyle/>
          <a:p>
            <a:fld id="{51D0FCC7-48FF-4C04-AF5F-6FE9EBE26DCA}" type="slidenum">
              <a:rPr lang="en-US" smtClean="0"/>
              <a:pPr/>
              <a:t>28</a:t>
            </a:fld>
            <a:endParaRPr lang="en-US"/>
          </a:p>
        </p:txBody>
      </p:sp>
    </p:spTree>
    <p:extLst>
      <p:ext uri="{BB962C8B-B14F-4D97-AF65-F5344CB8AC3E}">
        <p14:creationId xmlns:p14="http://schemas.microsoft.com/office/powerpoint/2010/main" val="546614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Your assessment begins with the </a:t>
            </a:r>
            <a:r>
              <a:rPr lang="en-US" b="1" dirty="0"/>
              <a:t>health</a:t>
            </a:r>
            <a:r>
              <a:rPr lang="en-US" b="1" baseline="0" dirty="0"/>
              <a:t> history. </a:t>
            </a:r>
            <a:r>
              <a:rPr lang="en-US" baseline="0" dirty="0"/>
              <a:t>You should obtain at least information from every client about language, ethnic affiliation/identity, religious practices, primary decision maker in the family, and social support. For some, you may need a more in-depth assessment.</a:t>
            </a:r>
          </a:p>
          <a:p>
            <a:pPr marL="171450" indent="-171450">
              <a:buFont typeface="Arial" panose="020B0604020202020204" pitchFamily="34" charset="0"/>
              <a:buChar char="•"/>
            </a:pPr>
            <a:r>
              <a:rPr lang="en-US" b="1" baseline="0" dirty="0"/>
              <a:t>Physical assessment </a:t>
            </a:r>
            <a:r>
              <a:rPr lang="en-US" baseline="0" dirty="0"/>
              <a:t>may reveal biocultural variations. To assess and evaluate clients accurately, you need to know the normal physiological variations among healthy members of selected populations.</a:t>
            </a:r>
          </a:p>
        </p:txBody>
      </p:sp>
      <p:sp>
        <p:nvSpPr>
          <p:cNvPr id="4" name="Slide Number Placeholder 3"/>
          <p:cNvSpPr>
            <a:spLocks noGrp="1"/>
          </p:cNvSpPr>
          <p:nvPr>
            <p:ph type="sldNum" sz="quarter" idx="10"/>
          </p:nvPr>
        </p:nvSpPr>
        <p:spPr/>
        <p:txBody>
          <a:bodyPr/>
          <a:lstStyle/>
          <a:p>
            <a:fld id="{51D0FCC7-48FF-4C04-AF5F-6FE9EBE26DCA}" type="slidenum">
              <a:rPr lang="en-US" smtClean="0"/>
              <a:pPr/>
              <a:t>29</a:t>
            </a:fld>
            <a:endParaRPr lang="en-US"/>
          </a:p>
        </p:txBody>
      </p:sp>
    </p:spTree>
    <p:extLst>
      <p:ext uri="{BB962C8B-B14F-4D97-AF65-F5344CB8AC3E}">
        <p14:creationId xmlns:p14="http://schemas.microsoft.com/office/powerpoint/2010/main" val="3799891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no </a:t>
            </a:r>
            <a:r>
              <a:rPr lang="en-US" b="1" dirty="0"/>
              <a:t>NANDA-I diagnoses </a:t>
            </a:r>
            <a:r>
              <a:rPr lang="en-US" dirty="0"/>
              <a:t>that specifically address culture. However, cultural factors can be the etiology of various problems. Any of the NANDA-I diagnostic labels can be used for patients of any culture, provided that the defining characteristics are present.</a:t>
            </a:r>
          </a:p>
          <a:p>
            <a:pPr marL="171450" indent="-171450">
              <a:buFont typeface="Arial" panose="020B0604020202020204" pitchFamily="34" charset="0"/>
              <a:buChar char="•"/>
            </a:pPr>
            <a:r>
              <a:rPr lang="en-US" dirty="0"/>
              <a:t>The </a:t>
            </a:r>
            <a:r>
              <a:rPr lang="en-US" b="1" dirty="0"/>
              <a:t>outcomes</a:t>
            </a:r>
            <a:r>
              <a:rPr lang="en-US" dirty="0"/>
              <a:t> you choose, whether standardized or individualized, depend on the nursing diagnoses you have identified. If the diagnoses are culturally sensitive, the outcomes should be as well.</a:t>
            </a:r>
          </a:p>
        </p:txBody>
      </p:sp>
      <p:sp>
        <p:nvSpPr>
          <p:cNvPr id="4" name="Slide Number Placeholder 3"/>
          <p:cNvSpPr>
            <a:spLocks noGrp="1"/>
          </p:cNvSpPr>
          <p:nvPr>
            <p:ph type="sldNum" sz="quarter" idx="10"/>
          </p:nvPr>
        </p:nvSpPr>
        <p:spPr/>
        <p:txBody>
          <a:bodyPr/>
          <a:lstStyle/>
          <a:p>
            <a:fld id="{51D0FCC7-48FF-4C04-AF5F-6FE9EBE26DCA}" type="slidenum">
              <a:rPr lang="en-US" smtClean="0"/>
              <a:pPr/>
              <a:t>30</a:t>
            </a:fld>
            <a:endParaRPr lang="en-US"/>
          </a:p>
        </p:txBody>
      </p:sp>
    </p:spTree>
    <p:extLst>
      <p:ext uri="{BB962C8B-B14F-4D97-AF65-F5344CB8AC3E}">
        <p14:creationId xmlns:p14="http://schemas.microsoft.com/office/powerpoint/2010/main" val="535977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a:t>
            </a:r>
            <a:r>
              <a:rPr lang="en-US" b="1" dirty="0"/>
              <a:t>Instructor:</a:t>
            </a:r>
            <a:r>
              <a:rPr lang="en-US" dirty="0"/>
              <a:t> Review each of the bulleted items while referring to the following notes.&gt;&gt;</a:t>
            </a:r>
          </a:p>
          <a:p>
            <a:pPr marL="174982" indent="-174982">
              <a:buFont typeface="Arial" panose="020B0604020202020204" pitchFamily="34" charset="0"/>
              <a:buChar char="•"/>
            </a:pPr>
            <a:r>
              <a:rPr lang="en-US" b="1" dirty="0"/>
              <a:t>Learned: </a:t>
            </a:r>
            <a:r>
              <a:rPr lang="en-US" dirty="0"/>
              <a:t>Learning occurs through life experiences shared with other members of the culture.</a:t>
            </a:r>
          </a:p>
          <a:p>
            <a:pPr marL="174982" indent="-174982">
              <a:buFont typeface="Arial" panose="020B0604020202020204" pitchFamily="34" charset="0"/>
              <a:buChar char="•"/>
            </a:pPr>
            <a:r>
              <a:rPr lang="en-US" b="1" dirty="0"/>
              <a:t>Taught:</a:t>
            </a:r>
            <a:r>
              <a:rPr lang="en-US" dirty="0"/>
              <a:t> Cultural values, beliefs, and traditions are passed down from generation to generation, either formally (e.g., in schools) or informally (e.g., in families). Some generations totally adopt the values, beliefs, and traditions of their elders; others partially accept the teachings; and some generations move strongly away from them.</a:t>
            </a:r>
          </a:p>
          <a:p>
            <a:pPr marL="174982" indent="-174982">
              <a:buFont typeface="Arial" panose="020B0604020202020204" pitchFamily="34" charset="0"/>
              <a:buChar char="•"/>
            </a:pPr>
            <a:r>
              <a:rPr lang="en-US" b="1" dirty="0"/>
              <a:t>Shared by its members</a:t>
            </a:r>
            <a:r>
              <a:rPr lang="en-US" dirty="0"/>
              <a:t>: Cultural norms are shared through teachings and social interactions.</a:t>
            </a:r>
          </a:p>
          <a:p>
            <a:pPr marL="174982" indent="-174982">
              <a:buFont typeface="Arial" panose="020B0604020202020204" pitchFamily="34" charset="0"/>
              <a:buChar char="•"/>
            </a:pPr>
            <a:r>
              <a:rPr lang="en-US" b="1" dirty="0"/>
              <a:t>Dynamic and adaptive: </a:t>
            </a:r>
            <a:r>
              <a:rPr lang="en-US" dirty="0"/>
              <a:t>Cultural customs, beliefs, and practices are not static. They change over time and at different rates. Cultural change occurs with adaptation in response to the environment.</a:t>
            </a:r>
          </a:p>
          <a:p>
            <a:pPr marL="174982" indent="-174982">
              <a:buFont typeface="Arial" panose="020B0604020202020204" pitchFamily="34" charset="0"/>
              <a:buChar char="•"/>
            </a:pPr>
            <a:r>
              <a:rPr lang="en-US" b="1" dirty="0"/>
              <a:t>Complex: </a:t>
            </a:r>
            <a:r>
              <a:rPr lang="en-US" dirty="0"/>
              <a:t>Cultural assumptions and habits are unconscious and thus may be difficult for members of the culture to explain to others or to identify as different from another culture.</a:t>
            </a:r>
          </a:p>
        </p:txBody>
      </p:sp>
      <p:sp>
        <p:nvSpPr>
          <p:cNvPr id="4" name="Slide Number Placeholder 3"/>
          <p:cNvSpPr>
            <a:spLocks noGrp="1"/>
          </p:cNvSpPr>
          <p:nvPr>
            <p:ph type="sldNum" sz="quarter" idx="10"/>
          </p:nvPr>
        </p:nvSpPr>
        <p:spPr/>
        <p:txBody>
          <a:bodyPr/>
          <a:lstStyle/>
          <a:p>
            <a:fld id="{51D0FCC7-48FF-4C04-AF5F-6FE9EBE26DCA}" type="slidenum">
              <a:rPr lang="en-US" smtClean="0"/>
              <a:pPr/>
              <a:t>4</a:t>
            </a:fld>
            <a:endParaRPr lang="en-US"/>
          </a:p>
        </p:txBody>
      </p:sp>
    </p:spTree>
    <p:extLst>
      <p:ext uri="{BB962C8B-B14F-4D97-AF65-F5344CB8AC3E}">
        <p14:creationId xmlns:p14="http://schemas.microsoft.com/office/powerpoint/2010/main" val="10779212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a:t>
            </a:r>
            <a:r>
              <a:rPr lang="en-US" b="1" dirty="0"/>
              <a:t>Instructor:</a:t>
            </a:r>
            <a:r>
              <a:rPr lang="en-US" dirty="0"/>
              <a:t> Review each bulleted item while referring to the following notes.&gt;&gt;</a:t>
            </a:r>
          </a:p>
          <a:p>
            <a:pPr marL="174982" indent="-174982">
              <a:buFont typeface="Arial" panose="020B0604020202020204" pitchFamily="34" charset="0"/>
              <a:buChar char="•"/>
            </a:pPr>
            <a:r>
              <a:rPr lang="en-US" b="1" i="0" dirty="0"/>
              <a:t>Cultural care preservation/maintenance</a:t>
            </a:r>
            <a:r>
              <a:rPr lang="en-US" b="1" i="0" baseline="0" dirty="0"/>
              <a:t> </a:t>
            </a:r>
            <a:r>
              <a:rPr lang="en-US" dirty="0"/>
              <a:t>sustains clients’ cultural lifestyles in meaningful ways. These are actions that help the client retain or preserve cultural values related to health.</a:t>
            </a:r>
          </a:p>
          <a:p>
            <a:pPr marL="174982" indent="-174982">
              <a:buFont typeface="Arial" panose="020B0604020202020204" pitchFamily="34" charset="0"/>
              <a:buChar char="•"/>
            </a:pPr>
            <a:r>
              <a:rPr lang="en-US" b="1" i="0" dirty="0"/>
              <a:t>Cultural care accommodation/negotiation </a:t>
            </a:r>
            <a:r>
              <a:rPr lang="en-US" dirty="0"/>
              <a:t>adapts clients’ lifestyles or nurses’ actions. The nurse supports and enables the client to adapt to therapies or to negotiate with professionals to achieve satisfying health outcomes. </a:t>
            </a:r>
            <a:r>
              <a:rPr lang="en-US" b="1" dirty="0"/>
              <a:t>Negotiation</a:t>
            </a:r>
            <a:r>
              <a:rPr lang="en-US" dirty="0"/>
              <a:t> acknowledges the gap between the nurse’s and client’s perspectives. You must negotiate when folk or traditional practices might be harmful to the client.</a:t>
            </a:r>
          </a:p>
          <a:p>
            <a:pPr marL="174982" indent="-174982">
              <a:buFont typeface="Arial" panose="020B0604020202020204" pitchFamily="34" charset="0"/>
              <a:buChar char="•"/>
            </a:pPr>
            <a:r>
              <a:rPr lang="en-US" b="1" i="0" dirty="0"/>
              <a:t>Cultural care </a:t>
            </a:r>
            <a:r>
              <a:rPr lang="en-US" b="1" i="0" dirty="0" err="1"/>
              <a:t>repatterning</a:t>
            </a:r>
            <a:r>
              <a:rPr lang="en-US" b="1" i="0" dirty="0"/>
              <a:t>/restructuring </a:t>
            </a:r>
            <a:r>
              <a:rPr lang="en-US" dirty="0"/>
              <a:t>changes nurses’ actions or clients’ lifestyles into different patterns. The nurse supports and encourages the client to greatly modify his or her behaviors and to adopt new, different, and beneficial health behaviors, while still respecting the client’s cultural values and beliefs.</a:t>
            </a:r>
          </a:p>
        </p:txBody>
      </p:sp>
      <p:sp>
        <p:nvSpPr>
          <p:cNvPr id="4" name="Slide Number Placeholder 3"/>
          <p:cNvSpPr>
            <a:spLocks noGrp="1"/>
          </p:cNvSpPr>
          <p:nvPr>
            <p:ph type="sldNum" sz="quarter" idx="10"/>
          </p:nvPr>
        </p:nvSpPr>
        <p:spPr/>
        <p:txBody>
          <a:bodyPr/>
          <a:lstStyle/>
          <a:p>
            <a:fld id="{51D0FCC7-48FF-4C04-AF5F-6FE9EBE26DCA}" type="slidenum">
              <a:rPr lang="en-US" smtClean="0"/>
              <a:pPr/>
              <a:t>31</a:t>
            </a:fld>
            <a:endParaRPr lang="en-US"/>
          </a:p>
        </p:txBody>
      </p:sp>
    </p:spTree>
    <p:extLst>
      <p:ext uri="{BB962C8B-B14F-4D97-AF65-F5344CB8AC3E}">
        <p14:creationId xmlns:p14="http://schemas.microsoft.com/office/powerpoint/2010/main" val="32744545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Negotiation:</a:t>
            </a:r>
            <a:r>
              <a:rPr lang="en-US" dirty="0"/>
              <a:t> The client’s perspective may differ from yours about the effects of a particular practice. Negotiation acknowledges that gap. </a:t>
            </a:r>
          </a:p>
          <a:p>
            <a:pPr marL="0" indent="0">
              <a:buFont typeface="Arial" panose="020B0604020202020204" pitchFamily="34" charset="0"/>
              <a:buNone/>
            </a:pPr>
            <a:r>
              <a:rPr lang="en-US" b="1" dirty="0"/>
              <a:t>Key Point: </a:t>
            </a:r>
            <a:r>
              <a:rPr lang="en-US" dirty="0"/>
              <a:t>You must negotiate when folk or traditional practices might be harmful to the client.</a:t>
            </a:r>
          </a:p>
          <a:p>
            <a:pPr marL="171450" indent="-171450">
              <a:buFont typeface="Arial" panose="020B0604020202020204" pitchFamily="34" charset="0"/>
              <a:buChar char="•"/>
            </a:pPr>
            <a:r>
              <a:rPr lang="en-US" b="1" dirty="0"/>
              <a:t>Repatterning/restructuring</a:t>
            </a:r>
            <a:r>
              <a:rPr lang="en-US" dirty="0"/>
              <a:t> occurs when you attempt to change your actions or the client’s lifestyle. You would support and encourage the client to greatly modify his behaviors and to adopt new, different, and beneficial health behaviors while still respecting his cultural values and beliefs.</a:t>
            </a:r>
          </a:p>
        </p:txBody>
      </p:sp>
      <p:sp>
        <p:nvSpPr>
          <p:cNvPr id="4" name="Slide Number Placeholder 3"/>
          <p:cNvSpPr>
            <a:spLocks noGrp="1"/>
          </p:cNvSpPr>
          <p:nvPr>
            <p:ph type="sldNum" sz="quarter" idx="10"/>
          </p:nvPr>
        </p:nvSpPr>
        <p:spPr/>
        <p:txBody>
          <a:bodyPr/>
          <a:lstStyle/>
          <a:p>
            <a:fld id="{51D0FCC7-48FF-4C04-AF5F-6FE9EBE26DCA}" type="slidenum">
              <a:rPr lang="en-US" smtClean="0"/>
              <a:pPr/>
              <a:t>32</a:t>
            </a:fld>
            <a:endParaRPr lang="en-US"/>
          </a:p>
        </p:txBody>
      </p:sp>
    </p:spTree>
    <p:extLst>
      <p:ext uri="{BB962C8B-B14F-4D97-AF65-F5344CB8AC3E}">
        <p14:creationId xmlns:p14="http://schemas.microsoft.com/office/powerpoint/2010/main" val="7599527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Communicating with clients who do not speak your language can be especially challenging. The </a:t>
            </a:r>
            <a:r>
              <a:rPr lang="en-US" b="1" dirty="0"/>
              <a:t>Internet and computer software </a:t>
            </a:r>
            <a:r>
              <a:rPr lang="en-US" dirty="0"/>
              <a:t>allow patients to type information in their native language and translate it into English as a way to communicate with providers. However, the best way to provide culturally competent care to such clients is to use a </a:t>
            </a:r>
            <a:r>
              <a:rPr lang="en-US" b="1" dirty="0"/>
              <a:t>professional medical interpreter or translator.</a:t>
            </a:r>
            <a:r>
              <a:rPr lang="en-US" dirty="0"/>
              <a:t> Each must meet predetermined standards to participate in translation services.</a:t>
            </a:r>
          </a:p>
          <a:p>
            <a:r>
              <a:rPr lang="en-US" b="1" dirty="0"/>
              <a:t>Culturally and linguistically appropriate services (CLAS) standards</a:t>
            </a:r>
            <a:r>
              <a:rPr lang="en-US" dirty="0"/>
              <a:t> promote culturally and linguistically appropriate services to ensure that care is respectful of and responsive to the person’s cultural and linguistic needs. </a:t>
            </a:r>
          </a:p>
          <a:p>
            <a:r>
              <a:rPr lang="en-US" b="1" dirty="0"/>
              <a:t>Key Point:</a:t>
            </a:r>
            <a:r>
              <a:rPr lang="en-US" dirty="0"/>
              <a:t> Healthcare facilities must provide language assistance services by, in order of preference, bilingual staff, face-to-face interpretation by trained persons, or telephone interpreters. Healthcare interpreters should be used to obtain informed consent and to assist the patient to understand the treatment plan.</a:t>
            </a:r>
          </a:p>
        </p:txBody>
      </p:sp>
      <p:sp>
        <p:nvSpPr>
          <p:cNvPr id="4" name="Slide Number Placeholder 3"/>
          <p:cNvSpPr>
            <a:spLocks noGrp="1"/>
          </p:cNvSpPr>
          <p:nvPr>
            <p:ph type="sldNum" sz="quarter" idx="10"/>
          </p:nvPr>
        </p:nvSpPr>
        <p:spPr/>
        <p:txBody>
          <a:bodyPr/>
          <a:lstStyle/>
          <a:p>
            <a:fld id="{51D0FCC7-48FF-4C04-AF5F-6FE9EBE26DCA}" type="slidenum">
              <a:rPr lang="en-US" smtClean="0"/>
              <a:pPr/>
              <a:t>33</a:t>
            </a:fld>
            <a:endParaRPr lang="en-US"/>
          </a:p>
        </p:txBody>
      </p:sp>
    </p:spTree>
    <p:extLst>
      <p:ext uri="{BB962C8B-B14F-4D97-AF65-F5344CB8AC3E}">
        <p14:creationId xmlns:p14="http://schemas.microsoft.com/office/powerpoint/2010/main" val="41063417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strategies for you to consider and many resources to help you develop strategies specific to various cultural groups (Box 15-1). Consider the following as you move forward on your journey toward cultural competence: </a:t>
            </a:r>
          </a:p>
          <a:p>
            <a:pPr marL="171450" indent="-171450">
              <a:buFont typeface="Arial" panose="020B0604020202020204" pitchFamily="34" charset="0"/>
              <a:buChar char="•"/>
            </a:pPr>
            <a:r>
              <a:rPr lang="en-US" b="1" dirty="0"/>
              <a:t>Reflect and know yourself: </a:t>
            </a:r>
            <a:r>
              <a:rPr lang="en-US" dirty="0"/>
              <a:t>Understand your own cultural values and practices and appreciate how they may differ from those held by people of other cultures. Consider how your own biases about people and groups may affect the care you provide. Learn from your mistakes. Remember, a mistake twice is a  decision!</a:t>
            </a:r>
          </a:p>
          <a:p>
            <a:pPr marL="171450" indent="-171450">
              <a:buFont typeface="Arial" panose="020B0604020202020204" pitchFamily="34" charset="0"/>
              <a:buChar char="•"/>
            </a:pPr>
            <a:r>
              <a:rPr lang="en-US" b="1" dirty="0"/>
              <a:t>Keep learning: </a:t>
            </a:r>
            <a:r>
              <a:rPr lang="en-US" dirty="0"/>
              <a:t>Learn as much as you can about the cultural groups in your community and work area. Study nursing theories and principles pertaining to culture. Take advantage of every opportunity to interact with  persons from different cultural groups.</a:t>
            </a:r>
          </a:p>
          <a:p>
            <a:pPr marL="171450" indent="-171450">
              <a:buFont typeface="Arial" panose="020B0604020202020204" pitchFamily="34" charset="0"/>
              <a:buChar char="•"/>
            </a:pPr>
            <a:r>
              <a:rPr lang="en-US" b="1" dirty="0"/>
              <a:t>Accommodate and negotiate: </a:t>
            </a:r>
            <a:r>
              <a:rPr lang="en-US" dirty="0"/>
              <a:t>Make an effort to incorporate beliefs and practices from various cultures into your nursing care and teaching materials. Encourage helpful or neutral cultural practices, and discourage those that are dysfunctional (harmful). Suggest alternatives to harmful practices. Accommodate cultural dietary practices when possible. For inpatients, some dietary departments can make special foods, and you can encourage families to bring food from home. In all situations, help patients and families adapt cultural foods to therapeutic diets.</a:t>
            </a:r>
          </a:p>
          <a:p>
            <a:pPr marL="171450" indent="-171450">
              <a:buFont typeface="Arial" panose="020B0604020202020204" pitchFamily="34" charset="0"/>
              <a:buChar char="•"/>
            </a:pPr>
            <a:r>
              <a:rPr lang="en-US" b="1" dirty="0"/>
              <a:t>Collaborate: </a:t>
            </a:r>
            <a:r>
              <a:rPr lang="en-US" dirty="0"/>
              <a:t>Work with the folk medicine practitioner in the interest of the client. Advocate for all of your clients, but especially for those not from the dominant culture. Consider the cultural role of the family member who makes the primary decisions. To ignore this person is to doom your interventions to failure.</a:t>
            </a:r>
          </a:p>
          <a:p>
            <a:pPr marL="171450" indent="-171450">
              <a:buFont typeface="Arial" panose="020B0604020202020204" pitchFamily="34" charset="0"/>
              <a:buChar char="•"/>
            </a:pPr>
            <a:r>
              <a:rPr lang="en-US" b="1" dirty="0"/>
              <a:t>Respect: </a:t>
            </a:r>
            <a:r>
              <a:rPr lang="en-US" dirty="0"/>
              <a:t>Consider each client as a unique individual, influenced but not defined by his culture. Respect your clients regardless of cultural background and never force, pressure, manipulate, or coerce them to participate in care that conflicts with their values and beliefs. </a:t>
            </a:r>
          </a:p>
          <a:p>
            <a:pPr marL="171450" indent="-171450">
              <a:buFont typeface="Arial" panose="020B0604020202020204" pitchFamily="34" charset="0"/>
              <a:buChar char="•"/>
            </a:pPr>
            <a:r>
              <a:rPr lang="en-US" b="1" dirty="0"/>
              <a:t>“Take a trip to BALI”:</a:t>
            </a:r>
          </a:p>
          <a:p>
            <a:r>
              <a:rPr lang="en-US" b="1" dirty="0"/>
              <a:t>B</a:t>
            </a:r>
            <a:r>
              <a:rPr lang="en-US" dirty="0"/>
              <a:t>e aware of your own cultural heritage.</a:t>
            </a:r>
          </a:p>
          <a:p>
            <a:r>
              <a:rPr lang="en-US" b="1" dirty="0"/>
              <a:t>A</a:t>
            </a:r>
            <a:r>
              <a:rPr lang="en-US" dirty="0"/>
              <a:t>ppreciate that the client is unique; influenced, but not defined by his culture.</a:t>
            </a:r>
          </a:p>
          <a:p>
            <a:r>
              <a:rPr lang="en-US" b="1" dirty="0"/>
              <a:t>L</a:t>
            </a:r>
            <a:r>
              <a:rPr lang="en-US" dirty="0"/>
              <a:t>earn about the client’s cultural group.</a:t>
            </a:r>
          </a:p>
          <a:p>
            <a:r>
              <a:rPr lang="en-US" b="1" dirty="0"/>
              <a:t>I</a:t>
            </a:r>
            <a:r>
              <a:rPr lang="en-US" dirty="0"/>
              <a:t>ncorporate the client’s cultural values/behaviors into the care plan.</a:t>
            </a:r>
          </a:p>
        </p:txBody>
      </p:sp>
      <p:sp>
        <p:nvSpPr>
          <p:cNvPr id="4" name="Slide Number Placeholder 3"/>
          <p:cNvSpPr>
            <a:spLocks noGrp="1"/>
          </p:cNvSpPr>
          <p:nvPr>
            <p:ph type="sldNum" sz="quarter" idx="10"/>
          </p:nvPr>
        </p:nvSpPr>
        <p:spPr/>
        <p:txBody>
          <a:bodyPr/>
          <a:lstStyle/>
          <a:p>
            <a:fld id="{51D0FCC7-48FF-4C04-AF5F-6FE9EBE26DCA}" type="slidenum">
              <a:rPr lang="en-US" smtClean="0"/>
              <a:pPr/>
              <a:t>34</a:t>
            </a:fld>
            <a:endParaRPr lang="en-US"/>
          </a:p>
        </p:txBody>
      </p:sp>
    </p:spTree>
    <p:extLst>
      <p:ext uri="{BB962C8B-B14F-4D97-AF65-F5344CB8AC3E}">
        <p14:creationId xmlns:p14="http://schemas.microsoft.com/office/powerpoint/2010/main" val="28825998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Carballeira</a:t>
            </a:r>
            <a:r>
              <a:rPr lang="en-US" dirty="0"/>
              <a:t> (1997) sums up this process with the LIVE and LEARN model for culturally competent family services:</a:t>
            </a:r>
          </a:p>
          <a:p>
            <a:r>
              <a:rPr lang="en-US" b="1" dirty="0"/>
              <a:t>L</a:t>
            </a:r>
            <a:r>
              <a:rPr lang="en-US" dirty="0"/>
              <a:t>ike		</a:t>
            </a:r>
            <a:r>
              <a:rPr lang="en-US" b="1" dirty="0"/>
              <a:t>L</a:t>
            </a:r>
            <a:r>
              <a:rPr lang="en-US" dirty="0"/>
              <a:t>isten</a:t>
            </a:r>
          </a:p>
          <a:p>
            <a:r>
              <a:rPr lang="en-US" b="1" dirty="0"/>
              <a:t>I</a:t>
            </a:r>
            <a:r>
              <a:rPr lang="en-US" dirty="0"/>
              <a:t>nquire		</a:t>
            </a:r>
            <a:r>
              <a:rPr lang="en-US" b="1" dirty="0"/>
              <a:t>E</a:t>
            </a:r>
            <a:r>
              <a:rPr lang="en-US" dirty="0"/>
              <a:t>valuate</a:t>
            </a:r>
          </a:p>
          <a:p>
            <a:r>
              <a:rPr lang="en-US" b="1" dirty="0"/>
              <a:t>V</a:t>
            </a:r>
            <a:r>
              <a:rPr lang="en-US" dirty="0"/>
              <a:t>isit	and	</a:t>
            </a:r>
            <a:r>
              <a:rPr lang="en-US" b="1" dirty="0"/>
              <a:t>A</a:t>
            </a:r>
            <a:r>
              <a:rPr lang="en-US" dirty="0"/>
              <a:t>cknowledge</a:t>
            </a:r>
          </a:p>
          <a:p>
            <a:r>
              <a:rPr lang="en-US" b="1" dirty="0"/>
              <a:t>E</a:t>
            </a:r>
            <a:r>
              <a:rPr lang="en-US" dirty="0"/>
              <a:t>xperience		</a:t>
            </a:r>
            <a:r>
              <a:rPr lang="en-US" b="1" dirty="0"/>
              <a:t>R</a:t>
            </a:r>
            <a:r>
              <a:rPr lang="en-US" dirty="0"/>
              <a:t>ecommend</a:t>
            </a:r>
          </a:p>
          <a:p>
            <a:r>
              <a:rPr lang="en-US" dirty="0"/>
              <a:t>		</a:t>
            </a:r>
            <a:r>
              <a:rPr lang="en-US" b="1" dirty="0"/>
              <a:t>N</a:t>
            </a:r>
            <a:r>
              <a:rPr lang="en-US" dirty="0"/>
              <a:t>egotiate</a:t>
            </a:r>
          </a:p>
          <a:p>
            <a:endParaRPr lang="en-US" dirty="0"/>
          </a:p>
        </p:txBody>
      </p:sp>
      <p:sp>
        <p:nvSpPr>
          <p:cNvPr id="4" name="Slide Number Placeholder 3"/>
          <p:cNvSpPr>
            <a:spLocks noGrp="1"/>
          </p:cNvSpPr>
          <p:nvPr>
            <p:ph type="sldNum" sz="quarter" idx="10"/>
          </p:nvPr>
        </p:nvSpPr>
        <p:spPr/>
        <p:txBody>
          <a:bodyPr/>
          <a:lstStyle/>
          <a:p>
            <a:fld id="{51D0FCC7-48FF-4C04-AF5F-6FE9EBE26DCA}" type="slidenum">
              <a:rPr lang="en-US" smtClean="0"/>
              <a:pPr/>
              <a:t>35</a:t>
            </a:fld>
            <a:endParaRPr lang="en-US"/>
          </a:p>
        </p:txBody>
      </p:sp>
    </p:spTree>
    <p:extLst>
      <p:ext uri="{BB962C8B-B14F-4D97-AF65-F5344CB8AC3E}">
        <p14:creationId xmlns:p14="http://schemas.microsoft.com/office/powerpoint/2010/main" val="1957643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&lt;&lt;Instructor</a:t>
            </a:r>
            <a:r>
              <a:rPr lang="en-US" b="1" baseline="0" dirty="0"/>
              <a:t>: </a:t>
            </a:r>
            <a:r>
              <a:rPr lang="en-US" b="1" dirty="0"/>
              <a:t>Thinking,</a:t>
            </a:r>
            <a:r>
              <a:rPr lang="en-US" b="1" baseline="0" dirty="0"/>
              <a:t> Doing, Caring Model&gt;</a:t>
            </a:r>
            <a:endParaRPr lang="en-US" dirty="0"/>
          </a:p>
          <a:p>
            <a:r>
              <a:rPr lang="en-US" dirty="0"/>
              <a:t>The patient is alert and oriented; thus, informed consent is needed for</a:t>
            </a:r>
            <a:r>
              <a:rPr lang="en-US" baseline="0" dirty="0"/>
              <a:t> invasive diagnostic tests. The inability to speak the patient’s language (Russian) does not override the need to obtain informed consent. The nurse and providers must determine how best to explain the procedure, reasons for the procedure, pre- and post-procedure care, alternatives, and possible complications. </a:t>
            </a:r>
            <a:endParaRPr lang="en-US" b="1" baseline="0" dirty="0"/>
          </a:p>
          <a:p>
            <a:r>
              <a:rPr lang="en-US" b="1" baseline="0" dirty="0"/>
              <a:t>Thinking:</a:t>
            </a:r>
            <a:r>
              <a:rPr lang="en-US" baseline="0" dirty="0"/>
              <a:t> Help the student to explore the various options that are available to communicate with the patient in her language, focusing, in order, on those that will be most effective to ensure safe effective nursing care. The best is to have a bilingual  healthcare provider. Because this is not an option, an interpreter should be obtained for the patient. Several computer-based translation tools and software available. In addition, many companies offer 24 hours, 7 days per week telephone translators. </a:t>
            </a:r>
          </a:p>
          <a:p>
            <a:r>
              <a:rPr lang="en-US" b="1" baseline="0" dirty="0"/>
              <a:t>Doing:</a:t>
            </a:r>
            <a:r>
              <a:rPr lang="en-US" baseline="0" dirty="0"/>
              <a:t> Given the situation, immediate actions are needed. Explore interventions that will promote patient safety, while addressing the immediate concerns. Students may provide medical/nursing interventions (e.g., intravenous fluids, comfort measures). Focus students back to the need to establish communication as a safety measure. The nurse’s initial action should be to review the hospital policies and procedures on translation services/language interpreters or contact the on-call social services representative to determine the available resources. The nurse can delegate this task if needed. The Joint Commission (2010) views the communication as an essential component of patient care; thus, accredited healthcare facilities must have policies and procedures for communicating with clients who require translation services. Pictures and other methods of non-verbal communication can be used until an interpreter is obtained. The nurse can use computer software to translate basic words, such as pain, intravenous fluids, etc. </a:t>
            </a:r>
            <a:endParaRPr lang="en-US" dirty="0"/>
          </a:p>
        </p:txBody>
      </p:sp>
      <p:sp>
        <p:nvSpPr>
          <p:cNvPr id="4" name="Slide Number Placeholder 3"/>
          <p:cNvSpPr>
            <a:spLocks noGrp="1"/>
          </p:cNvSpPr>
          <p:nvPr>
            <p:ph type="sldNum" sz="quarter" idx="10"/>
          </p:nvPr>
        </p:nvSpPr>
        <p:spPr/>
        <p:txBody>
          <a:bodyPr/>
          <a:lstStyle/>
          <a:p>
            <a:fld id="{51D0FCC7-48FF-4C04-AF5F-6FE9EBE26DCA}" type="slidenum">
              <a:rPr lang="en-US" smtClean="0"/>
              <a:pPr/>
              <a:t>36</a:t>
            </a:fld>
            <a:endParaRPr lang="en-US"/>
          </a:p>
        </p:txBody>
      </p:sp>
    </p:spTree>
    <p:extLst>
      <p:ext uri="{BB962C8B-B14F-4D97-AF65-F5344CB8AC3E}">
        <p14:creationId xmlns:p14="http://schemas.microsoft.com/office/powerpoint/2010/main" val="1435547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a:t>
            </a:r>
            <a:r>
              <a:rPr lang="en-US" b="1" dirty="0"/>
              <a:t>Instructor:</a:t>
            </a:r>
            <a:r>
              <a:rPr lang="en-US" dirty="0"/>
              <a:t> Review each bulleted item while referring to the following notes.&gt;&gt;</a:t>
            </a:r>
          </a:p>
          <a:p>
            <a:pPr marL="174982" indent="-174982">
              <a:buFont typeface="Arial" pitchFamily="34" charset="0"/>
              <a:buChar char="•"/>
            </a:pPr>
            <a:r>
              <a:rPr lang="en-US" b="1" dirty="0"/>
              <a:t>Culture is diverse. </a:t>
            </a:r>
            <a:r>
              <a:rPr lang="en-US" dirty="0"/>
              <a:t>Culture demonstrates the variety that exists among groups and among members of a particular group.</a:t>
            </a:r>
          </a:p>
          <a:p>
            <a:pPr marL="174982" indent="-174982">
              <a:buFont typeface="Arial" pitchFamily="34" charset="0"/>
              <a:buChar char="•"/>
            </a:pPr>
            <a:r>
              <a:rPr lang="en-US" b="1" dirty="0"/>
              <a:t>Culture exists at many levels. </a:t>
            </a:r>
            <a:r>
              <a:rPr lang="en-US" dirty="0"/>
              <a:t>Culture exists in both the material (art, writings, dress, or artifacts) and the nonmaterial (customs, traditions, language, beliefs, and practices).</a:t>
            </a:r>
          </a:p>
          <a:p>
            <a:pPr marL="174982" indent="-174982">
              <a:buFont typeface="Arial" pitchFamily="34" charset="0"/>
              <a:buChar char="•"/>
            </a:pPr>
            <a:r>
              <a:rPr lang="en-US" b="1" dirty="0"/>
              <a:t>Culture has common beliefs and practices. </a:t>
            </a:r>
            <a:r>
              <a:rPr lang="en-US" dirty="0"/>
              <a:t>Most members of a culture share the same beliefs, traditions, customs, and practices as long as they continue to be adaptive and satisfy the members’ needs. Some members of the group may deviate from cultural norms, but for a norm to be considered cultural, many members must follow it.</a:t>
            </a:r>
          </a:p>
          <a:p>
            <a:pPr marL="174982" marR="0" indent="-174982"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dirty="0"/>
              <a:t>Culture provides identity. </a:t>
            </a:r>
            <a:r>
              <a:rPr lang="en-US" dirty="0"/>
              <a:t>Cultural beliefs provide identity and a sense of belonging for its members as long as they do not conflict with the dominant culture and continue to satisfy its members. Culture can influence everything its members think and do.</a:t>
            </a:r>
          </a:p>
          <a:p>
            <a:pPr marL="174982" indent="-174982">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1D0FCC7-48FF-4C04-AF5F-6FE9EBE26DCA}" type="slidenum">
              <a:rPr lang="en-US" smtClean="0"/>
              <a:pPr/>
              <a:t>5</a:t>
            </a:fld>
            <a:endParaRPr lang="en-US"/>
          </a:p>
        </p:txBody>
      </p:sp>
    </p:spTree>
    <p:extLst>
      <p:ext uri="{BB962C8B-B14F-4D97-AF65-F5344CB8AC3E}">
        <p14:creationId xmlns:p14="http://schemas.microsoft.com/office/powerpoint/2010/main" val="1964877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Ethnicity </a:t>
            </a:r>
            <a:r>
              <a:rPr lang="en-US" dirty="0"/>
              <a:t>is similar to culture in that it refers to groups whose members share a common social and cultural heritage that is passed down from generation to generation. Ethnicity is also similar to subculture, in that the members of an ethnic group have some characteristics in common that are not shared or understood by outsiders. Ethnicity may include race, but it is not the same as race.</a:t>
            </a:r>
          </a:p>
          <a:p>
            <a:pPr marL="171450" indent="-171450">
              <a:buFont typeface="Arial" panose="020B0604020202020204" pitchFamily="34" charset="0"/>
              <a:buChar char="•"/>
            </a:pPr>
            <a:r>
              <a:rPr lang="en-US" b="1" dirty="0"/>
              <a:t>Race</a:t>
            </a:r>
            <a:r>
              <a:rPr lang="en-US" dirty="0"/>
              <a:t> refers to the grouping of people based on biological similarities, such as skin color, blood type, or bone structure.</a:t>
            </a:r>
          </a:p>
          <a:p>
            <a:pPr marL="171450" indent="-171450">
              <a:buFont typeface="Arial" panose="020B0604020202020204" pitchFamily="34" charset="0"/>
              <a:buChar char="•"/>
            </a:pPr>
            <a:r>
              <a:rPr lang="en-US" b="1" dirty="0"/>
              <a:t>Religion</a:t>
            </a:r>
            <a:r>
              <a:rPr lang="en-US" dirty="0"/>
              <a:t> refers to an ordered system of beliefs regarding the cause, nature, and purpose of the universe, especially the beliefs related to the worship of a God or gods.</a:t>
            </a:r>
          </a:p>
        </p:txBody>
      </p:sp>
      <p:sp>
        <p:nvSpPr>
          <p:cNvPr id="4" name="Slide Number Placeholder 3"/>
          <p:cNvSpPr>
            <a:spLocks noGrp="1"/>
          </p:cNvSpPr>
          <p:nvPr>
            <p:ph type="sldNum" sz="quarter" idx="10"/>
          </p:nvPr>
        </p:nvSpPr>
        <p:spPr/>
        <p:txBody>
          <a:bodyPr/>
          <a:lstStyle/>
          <a:p>
            <a:fld id="{51D0FCC7-48FF-4C04-AF5F-6FE9EBE26DCA}" type="slidenum">
              <a:rPr lang="en-US" smtClean="0"/>
              <a:pPr/>
              <a:t>6</a:t>
            </a:fld>
            <a:endParaRPr lang="en-US"/>
          </a:p>
        </p:txBody>
      </p:sp>
    </p:spTree>
    <p:extLst>
      <p:ext uri="{BB962C8B-B14F-4D97-AF65-F5344CB8AC3E}">
        <p14:creationId xmlns:p14="http://schemas.microsoft.com/office/powerpoint/2010/main" val="3102599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1450" y="182563"/>
            <a:ext cx="4103688" cy="3076575"/>
          </a:xfrm>
        </p:spPr>
      </p:sp>
      <p:sp>
        <p:nvSpPr>
          <p:cNvPr id="3" name="Notes Placeholder 2"/>
          <p:cNvSpPr>
            <a:spLocks noGrp="1"/>
          </p:cNvSpPr>
          <p:nvPr>
            <p:ph type="body" idx="1"/>
          </p:nvPr>
        </p:nvSpPr>
        <p:spPr>
          <a:xfrm>
            <a:off x="702310" y="3921469"/>
            <a:ext cx="5618480" cy="4691721"/>
          </a:xfrm>
        </p:spPr>
        <p:txBody>
          <a:bodyPr/>
          <a:lstStyle/>
          <a:p>
            <a:r>
              <a:rPr lang="en-US" dirty="0"/>
              <a:t>&lt;&lt;</a:t>
            </a:r>
            <a:r>
              <a:rPr lang="en-US" b="1" dirty="0"/>
              <a:t>Instructor:</a:t>
            </a:r>
            <a:r>
              <a:rPr lang="en-US" dirty="0"/>
              <a:t> Review each bulleted item while referring to the following notes.&gt;&gt;</a:t>
            </a:r>
          </a:p>
          <a:p>
            <a:pPr marL="174982" indent="-174982">
              <a:buFont typeface="Arial" panose="020B0604020202020204" pitchFamily="34" charset="0"/>
              <a:buChar char="•"/>
            </a:pPr>
            <a:r>
              <a:rPr lang="en-US" b="1" dirty="0"/>
              <a:t>Socialization </a:t>
            </a:r>
            <a:r>
              <a:rPr lang="en-US" dirty="0"/>
              <a:t>is the process of learning to become a member of a society or a group. A person becomes socialized by learning social rules and roles by learning the behaviors, norms, values, and perceptions of others in the same group or role. Families, schools, churches, peer groups, and the media are agents of socialization and foster the development of a culture and its members’ identification with it.</a:t>
            </a:r>
          </a:p>
          <a:p>
            <a:pPr marL="174982" indent="-174982">
              <a:buFont typeface="Arial" panose="020B0604020202020204" pitchFamily="34" charset="0"/>
              <a:buChar char="•"/>
            </a:pPr>
            <a:r>
              <a:rPr lang="en-US" b="1" dirty="0"/>
              <a:t>Acculturation:</a:t>
            </a:r>
            <a:r>
              <a:rPr lang="en-US" dirty="0"/>
              <a:t> </a:t>
            </a:r>
            <a:r>
              <a:rPr lang="en-US" b="0" dirty="0"/>
              <a:t>Immigrants </a:t>
            </a:r>
            <a:r>
              <a:rPr lang="en-US" dirty="0"/>
              <a:t>(new members of a group or country) assume the characteristics of that culture through a learning process called </a:t>
            </a:r>
            <a:r>
              <a:rPr lang="en-US" b="0" dirty="0"/>
              <a:t>acculturation. </a:t>
            </a:r>
            <a:r>
              <a:rPr lang="en-US" dirty="0"/>
              <a:t>A person who is acculturated accepts both his own and the new culture, adopting elements of each. </a:t>
            </a:r>
          </a:p>
          <a:p>
            <a:pPr marL="174982" indent="-174982">
              <a:buFont typeface="Arial" panose="020B0604020202020204" pitchFamily="34" charset="0"/>
              <a:buChar char="•"/>
            </a:pPr>
            <a:r>
              <a:rPr lang="en-US" b="1" dirty="0"/>
              <a:t>Assimilation </a:t>
            </a:r>
            <a:r>
              <a:rPr lang="en-US" b="0" dirty="0"/>
              <a:t>o</a:t>
            </a:r>
            <a:r>
              <a:rPr lang="en-US" dirty="0"/>
              <a:t>ccurs when the new members gradually learn and take on the essential values, beliefs, and behaviors of the dominant culture. Assimilation is complete when the newcomer is fully merged into the dominant cultural group.</a:t>
            </a:r>
          </a:p>
          <a:p>
            <a:pPr marL="174982" marR="0" indent="-17498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Dominant culture </a:t>
            </a:r>
            <a:r>
              <a:rPr lang="en-US" dirty="0"/>
              <a:t>is the group that has the most authority or power to control values and reward or punish behaviors. It is usually, but not always, the largest group.</a:t>
            </a:r>
          </a:p>
          <a:p>
            <a:pPr marL="174982" marR="0" indent="-17498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Subcultures </a:t>
            </a:r>
            <a:r>
              <a:rPr lang="en-US" dirty="0"/>
              <a:t>are groups within a larger culture or social system that have some characteristics (e.g., values, behaviors, ancestry, ways of living) that are different from those of the dominant culture. People in subcultures have had different experiences from those in the dominant group because of status, residence, gender, sexual orientation, ethnic background, education, or other factors that unify the group (Purnell, 2013). You may be able to recognize subcultures by their speech patterns, dress, gestures, eating habits, lifestyles, and so on. </a:t>
            </a:r>
            <a:endParaRPr lang="en-US" b="1" dirty="0"/>
          </a:p>
          <a:p>
            <a:pPr marL="174982" marR="0" indent="-17498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Minority groups </a:t>
            </a:r>
            <a:r>
              <a:rPr lang="en-US" dirty="0"/>
              <a:t>are also made up of individuals who share race, religion, or ethnic heritage. They</a:t>
            </a:r>
            <a:r>
              <a:rPr lang="en-US" baseline="0" dirty="0"/>
              <a:t> </a:t>
            </a:r>
            <a:r>
              <a:rPr lang="en-US" dirty="0"/>
              <a:t>usually have fewer members than the majority group.</a:t>
            </a:r>
          </a:p>
        </p:txBody>
      </p:sp>
      <p:sp>
        <p:nvSpPr>
          <p:cNvPr id="4" name="Slide Number Placeholder 3"/>
          <p:cNvSpPr>
            <a:spLocks noGrp="1"/>
          </p:cNvSpPr>
          <p:nvPr>
            <p:ph type="sldNum" sz="quarter" idx="10"/>
          </p:nvPr>
        </p:nvSpPr>
        <p:spPr/>
        <p:txBody>
          <a:bodyPr/>
          <a:lstStyle/>
          <a:p>
            <a:fld id="{51D0FCC7-48FF-4C04-AF5F-6FE9EBE26DCA}" type="slidenum">
              <a:rPr lang="en-US" smtClean="0"/>
              <a:pPr/>
              <a:t>7</a:t>
            </a:fld>
            <a:endParaRPr lang="en-US"/>
          </a:p>
        </p:txBody>
      </p:sp>
    </p:spTree>
    <p:extLst>
      <p:ext uri="{BB962C8B-B14F-4D97-AF65-F5344CB8AC3E}">
        <p14:creationId xmlns:p14="http://schemas.microsoft.com/office/powerpoint/2010/main" val="433173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a:t>
            </a:r>
            <a:r>
              <a:rPr lang="en-US" b="1" dirty="0"/>
              <a:t>Instructor:</a:t>
            </a:r>
            <a:r>
              <a:rPr lang="en-US" dirty="0"/>
              <a:t> Review each bulleted item while referring  to the following notes.&gt;&gt;</a:t>
            </a:r>
          </a:p>
          <a:p>
            <a:pPr marL="0" indent="0">
              <a:buFont typeface="Wingdings" pitchFamily="2" charset="2"/>
              <a:buNone/>
            </a:pPr>
            <a:r>
              <a:rPr lang="en-US" b="1" dirty="0"/>
              <a:t>Vulnerable populations </a:t>
            </a:r>
            <a:r>
              <a:rPr lang="en-US" dirty="0"/>
              <a:t>are groups that are more likely to develop health problems and experience poorer outcomes because of limited access to care, high-risk behaviors, and/or multiple and cumulative stressors. Examples include people who are homeless, poor, or mentally ill; people with physical disabilities; the very young; and older adults. Some ethnic and racial minority groups are also vulnerable. For example, among American Indians and Native Alaskans, there is a higher incidence of diabetes, earlier in life, with a higher mortality rate </a:t>
            </a:r>
            <a:r>
              <a:rPr lang="en-US" sz="1200" kern="1200" dirty="0">
                <a:solidFill>
                  <a:schemeClr val="tx1"/>
                </a:solidFill>
                <a:effectLst/>
                <a:latin typeface="+mn-lt"/>
                <a:ea typeface="+mn-ea"/>
                <a:cs typeface="+mn-cs"/>
              </a:rPr>
              <a:t>(Satterfield, </a:t>
            </a:r>
            <a:r>
              <a:rPr lang="en-US" sz="1200" kern="1200" dirty="0" err="1">
                <a:solidFill>
                  <a:schemeClr val="tx1"/>
                </a:solidFill>
                <a:effectLst/>
                <a:latin typeface="+mn-lt"/>
                <a:ea typeface="+mn-ea"/>
                <a:cs typeface="+mn-cs"/>
              </a:rPr>
              <a:t>Debruyn</a:t>
            </a:r>
            <a:r>
              <a:rPr lang="en-US" sz="1200" kern="1200" dirty="0">
                <a:solidFill>
                  <a:schemeClr val="tx1"/>
                </a:solidFill>
                <a:effectLst/>
                <a:latin typeface="+mn-lt"/>
                <a:ea typeface="+mn-ea"/>
                <a:cs typeface="+mn-cs"/>
              </a:rPr>
              <a:t>, Santos et al., 2016)</a:t>
            </a:r>
            <a:r>
              <a:rPr lang="en-US" dirty="0"/>
              <a:t>. Vulnerable populations can be considered subcultures of all of the major cultural groups.</a:t>
            </a:r>
          </a:p>
          <a:p>
            <a:endParaRPr lang="en-US" dirty="0"/>
          </a:p>
        </p:txBody>
      </p:sp>
      <p:sp>
        <p:nvSpPr>
          <p:cNvPr id="4" name="Slide Number Placeholder 3"/>
          <p:cNvSpPr>
            <a:spLocks noGrp="1"/>
          </p:cNvSpPr>
          <p:nvPr>
            <p:ph type="sldNum" sz="quarter" idx="10"/>
          </p:nvPr>
        </p:nvSpPr>
        <p:spPr/>
        <p:txBody>
          <a:bodyPr/>
          <a:lstStyle/>
          <a:p>
            <a:fld id="{51D0FCC7-48FF-4C04-AF5F-6FE9EBE26DCA}" type="slidenum">
              <a:rPr lang="en-US" smtClean="0"/>
              <a:pPr/>
              <a:t>8</a:t>
            </a:fld>
            <a:endParaRPr lang="en-US"/>
          </a:p>
        </p:txBody>
      </p:sp>
    </p:spTree>
    <p:extLst>
      <p:ext uri="{BB962C8B-B14F-4D97-AF65-F5344CB8AC3E}">
        <p14:creationId xmlns:p14="http://schemas.microsoft.com/office/powerpoint/2010/main" val="4061908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a:t>
            </a:r>
            <a:r>
              <a:rPr lang="en-US" b="0" dirty="0"/>
              <a:t>Instruct students to s</a:t>
            </a:r>
            <a:r>
              <a:rPr lang="en-US" dirty="0"/>
              <a:t>elect the most appropriate answer to the question using their clickers.&gt;&gt;</a:t>
            </a:r>
          </a:p>
        </p:txBody>
      </p:sp>
      <p:sp>
        <p:nvSpPr>
          <p:cNvPr id="4" name="Slide Number Placeholder 3"/>
          <p:cNvSpPr>
            <a:spLocks noGrp="1"/>
          </p:cNvSpPr>
          <p:nvPr>
            <p:ph type="sldNum" sz="quarter" idx="10"/>
          </p:nvPr>
        </p:nvSpPr>
        <p:spPr/>
        <p:txBody>
          <a:bodyPr/>
          <a:lstStyle/>
          <a:p>
            <a:fld id="{51D0FCC7-48FF-4C04-AF5F-6FE9EBE26DCA}" type="slidenum">
              <a:rPr lang="en-US" smtClean="0"/>
              <a:pPr/>
              <a:t>9</a:t>
            </a:fld>
            <a:endParaRPr lang="en-US"/>
          </a:p>
        </p:txBody>
      </p:sp>
    </p:spTree>
    <p:extLst>
      <p:ext uri="{BB962C8B-B14F-4D97-AF65-F5344CB8AC3E}">
        <p14:creationId xmlns:p14="http://schemas.microsoft.com/office/powerpoint/2010/main" val="2990349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correct answer is D.</a:t>
            </a:r>
          </a:p>
        </p:txBody>
      </p:sp>
      <p:sp>
        <p:nvSpPr>
          <p:cNvPr id="4" name="Slide Number Placeholder 3"/>
          <p:cNvSpPr>
            <a:spLocks noGrp="1"/>
          </p:cNvSpPr>
          <p:nvPr>
            <p:ph type="sldNum" sz="quarter" idx="10"/>
          </p:nvPr>
        </p:nvSpPr>
        <p:spPr/>
        <p:txBody>
          <a:bodyPr/>
          <a:lstStyle/>
          <a:p>
            <a:fld id="{51D0FCC7-48FF-4C04-AF5F-6FE9EBE26DCA}" type="slidenum">
              <a:rPr lang="en-US" smtClean="0"/>
              <a:pPr/>
              <a:t>10</a:t>
            </a:fld>
            <a:endParaRPr lang="en-US"/>
          </a:p>
        </p:txBody>
      </p:sp>
    </p:spTree>
    <p:extLst>
      <p:ext uri="{BB962C8B-B14F-4D97-AF65-F5344CB8AC3E}">
        <p14:creationId xmlns:p14="http://schemas.microsoft.com/office/powerpoint/2010/main" val="3054162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Master" Target="../slideMasters/slideMaster2.xml"/><Relationship Id="rId5" Type="http://schemas.openxmlformats.org/officeDocument/2006/relationships/image" Target="../media/image2.png"/><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90488" y="90488"/>
            <a:ext cx="4516437" cy="396875"/>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defRPr/>
            </a:pPr>
            <a:r>
              <a:rPr lang="en-US" sz="2000">
                <a:solidFill>
                  <a:srgbClr val="FFFFFF"/>
                </a:solidFill>
                <a:latin typeface="Arial" charset="0"/>
              </a:rPr>
              <a:t>F. A. Davis’s Fundamentals of Nursing</a:t>
            </a:r>
          </a:p>
        </p:txBody>
      </p:sp>
      <p:sp>
        <p:nvSpPr>
          <p:cNvPr id="192514" name="Rectangle 2"/>
          <p:cNvSpPr>
            <a:spLocks noGrp="1" noChangeArrowheads="1"/>
          </p:cNvSpPr>
          <p:nvPr>
            <p:ph type="ctrTitle"/>
          </p:nvPr>
        </p:nvSpPr>
        <p:spPr>
          <a:xfrm>
            <a:off x="685800" y="2130425"/>
            <a:ext cx="7772400" cy="1371600"/>
          </a:xfrm>
        </p:spPr>
        <p:txBody>
          <a:bodyPr anchor="ctr"/>
          <a:lstStyle>
            <a:lvl1pPr algn="ctr">
              <a:defRPr/>
            </a:lvl1pPr>
          </a:lstStyle>
          <a:p>
            <a:r>
              <a:rPr lang="en-US"/>
              <a:t>Click to edit Master title style</a:t>
            </a:r>
          </a:p>
        </p:txBody>
      </p:sp>
      <p:sp>
        <p:nvSpPr>
          <p:cNvPr id="192515" name="Rectangle 3"/>
          <p:cNvSpPr>
            <a:spLocks noGrp="1" noChangeArrowheads="1"/>
          </p:cNvSpPr>
          <p:nvPr>
            <p:ph type="subTitle" idx="1"/>
          </p:nvPr>
        </p:nvSpPr>
        <p:spPr>
          <a:xfrm>
            <a:off x="1371600" y="3886200"/>
            <a:ext cx="6400800" cy="914400"/>
          </a:xfrm>
        </p:spPr>
        <p:txBody>
          <a:bodyPr anchor="ctr"/>
          <a:lstStyle>
            <a:lvl1pPr marL="0" indent="0" algn="ctr">
              <a:buFont typeface="Wingdings" pitchFamily="2" charset="2"/>
              <a:buNone/>
              <a:defRPr/>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76400"/>
            <a:ext cx="20828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1676400"/>
            <a:ext cx="6096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676400"/>
            <a:ext cx="8153400" cy="914400"/>
          </a:xfrm>
        </p:spPr>
        <p:txBody>
          <a:bodyPr/>
          <a:lstStyle/>
          <a:p>
            <a:r>
              <a:rPr lang="en-US"/>
              <a:t>Click to edit Master title style</a:t>
            </a:r>
          </a:p>
        </p:txBody>
      </p:sp>
      <p:sp>
        <p:nvSpPr>
          <p:cNvPr id="3" name="Content Placeholder 2"/>
          <p:cNvSpPr>
            <a:spLocks noGrp="1"/>
          </p:cNvSpPr>
          <p:nvPr>
            <p:ph sz="quarter" idx="1"/>
          </p:nvPr>
        </p:nvSpPr>
        <p:spPr>
          <a:xfrm>
            <a:off x="381000" y="2686050"/>
            <a:ext cx="4089400" cy="1704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22800" y="2686050"/>
            <a:ext cx="4089400" cy="1704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381000" y="4543425"/>
            <a:ext cx="8331200" cy="1704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027" name="Picture 3" descr="P:\PROJECTS\Wilkinson 3e\applications files\Pictures\WilkinsonLR.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011" b="15501"/>
          <a:stretch/>
        </p:blipFill>
        <p:spPr bwMode="auto">
          <a:xfrm>
            <a:off x="0" y="-5303"/>
            <a:ext cx="9144000" cy="6856735"/>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pic>
        <p:nvPicPr>
          <p:cNvPr id="10" name="Picture 4" descr="C:\Users\c1b\AppData\Local\Microsoft\Windows\Temporary Internet Files\Content.Outlook\TICU35JK\978_0_8036_4077 (2).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15000"/>
                    </a14:imgEffect>
                  </a14:imgLayer>
                </a14:imgProps>
              </a:ext>
              <a:ext uri="{28A0092B-C50C-407E-A947-70E740481C1C}">
                <a14:useLocalDpi xmlns:a14="http://schemas.microsoft.com/office/drawing/2010/main" val="0"/>
              </a:ext>
            </a:extLst>
          </a:blip>
          <a:srcRect t="33693" b="64570"/>
          <a:stretch/>
        </p:blipFill>
        <p:spPr bwMode="auto">
          <a:xfrm>
            <a:off x="1188720" y="-30822"/>
            <a:ext cx="6766560" cy="688882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19672" y="-33568"/>
            <a:ext cx="5904656" cy="6885000"/>
          </a:xfrm>
          <a:prstGeom prst="rect">
            <a:avLst/>
          </a:prstGeom>
          <a:solidFill>
            <a:srgbClr val="559DD5">
              <a:alpha val="7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88720" y="389852"/>
            <a:ext cx="6766560" cy="1115690"/>
          </a:xfrm>
          <a:prstGeom prst="rect">
            <a:avLst/>
          </a:prstGeom>
          <a:solidFill>
            <a:srgbClr val="C4BF00">
              <a:alpha val="50000"/>
            </a:srgbClr>
          </a:solidFill>
        </p:spPr>
        <p:txBody>
          <a:bodyPr wrap="square" rtlCol="0">
            <a:spAutoFit/>
          </a:bodyPr>
          <a:lstStyle/>
          <a:p>
            <a:pPr algn="ctr">
              <a:spcBef>
                <a:spcPts val="1200"/>
              </a:spcBef>
            </a:pPr>
            <a:endParaRPr lang="en-US" sz="1000" dirty="0">
              <a:latin typeface="Gill Sans MT" panose="020B0502020104020203" pitchFamily="34" charset="0"/>
            </a:endParaRPr>
          </a:p>
          <a:p>
            <a:pPr algn="ctr">
              <a:spcBef>
                <a:spcPts val="0"/>
              </a:spcBef>
            </a:pPr>
            <a:r>
              <a:rPr lang="en-US" sz="2600" b="0" dirty="0">
                <a:solidFill>
                  <a:schemeClr val="tx1">
                    <a:lumMod val="75000"/>
                    <a:lumOff val="25000"/>
                  </a:schemeClr>
                </a:solidFill>
                <a:latin typeface="Gill Sans MT" panose="020B0502020104020203" pitchFamily="34" charset="0"/>
              </a:rPr>
              <a:t> </a:t>
            </a:r>
            <a:r>
              <a:rPr lang="en-US" sz="2500" b="0" dirty="0">
                <a:solidFill>
                  <a:schemeClr val="tx1">
                    <a:lumMod val="75000"/>
                    <a:lumOff val="25000"/>
                  </a:schemeClr>
                </a:solidFill>
                <a:latin typeface="Gill Sans MT" panose="020B0502020104020203" pitchFamily="34" charset="0"/>
              </a:rPr>
              <a:t>JUDITH M. WILKINSON   LESLIE S. TREAS</a:t>
            </a:r>
          </a:p>
          <a:p>
            <a:pPr algn="ctr"/>
            <a:r>
              <a:rPr lang="en-US" sz="2000" dirty="0">
                <a:solidFill>
                  <a:schemeClr val="tx1">
                    <a:lumMod val="75000"/>
                    <a:lumOff val="25000"/>
                  </a:schemeClr>
                </a:solidFill>
                <a:latin typeface="Gill Sans MT" panose="020B0502020104020203" pitchFamily="34" charset="0"/>
              </a:rPr>
              <a:t>KAREN BARNETT   MABLE H. SMITH</a:t>
            </a:r>
          </a:p>
          <a:p>
            <a:endParaRPr lang="en-US" sz="1050" dirty="0">
              <a:solidFill>
                <a:schemeClr val="tx1">
                  <a:lumMod val="65000"/>
                  <a:lumOff val="35000"/>
                </a:schemeClr>
              </a:solidFill>
            </a:endParaRPr>
          </a:p>
        </p:txBody>
      </p:sp>
      <p:sp>
        <p:nvSpPr>
          <p:cNvPr id="11" name="TextBox 10"/>
          <p:cNvSpPr txBox="1"/>
          <p:nvPr/>
        </p:nvSpPr>
        <p:spPr>
          <a:xfrm>
            <a:off x="1799692" y="1790712"/>
            <a:ext cx="5544616" cy="1680460"/>
          </a:xfrm>
          <a:prstGeom prst="rect">
            <a:avLst/>
          </a:prstGeom>
          <a:noFill/>
        </p:spPr>
        <p:txBody>
          <a:bodyPr wrap="square" rtlCol="0">
            <a:spAutoFit/>
          </a:bodyPr>
          <a:lstStyle/>
          <a:p>
            <a:pPr algn="ctr">
              <a:lnSpc>
                <a:spcPct val="80000"/>
              </a:lnSpc>
            </a:pPr>
            <a:r>
              <a:rPr lang="en-US" sz="4100" dirty="0">
                <a:solidFill>
                  <a:schemeClr val="bg1"/>
                </a:solidFill>
                <a:effectLst>
                  <a:outerShdw blurRad="38100" dist="38100" dir="2700000" algn="tl">
                    <a:srgbClr val="000000">
                      <a:alpha val="43137"/>
                    </a:srgbClr>
                  </a:outerShdw>
                </a:effectLst>
                <a:latin typeface="Gill Sans MT" panose="020B0502020104020203" pitchFamily="34" charset="0"/>
              </a:rPr>
              <a:t>FUNDAMENTALS OF</a:t>
            </a:r>
            <a:br>
              <a:rPr lang="en-US" sz="4000" dirty="0">
                <a:solidFill>
                  <a:schemeClr val="bg1"/>
                </a:solidFill>
                <a:effectLst>
                  <a:outerShdw blurRad="38100" dist="38100" dir="2700000" algn="tl">
                    <a:srgbClr val="000000">
                      <a:alpha val="43137"/>
                    </a:srgbClr>
                  </a:outerShdw>
                </a:effectLst>
                <a:latin typeface="Gill Sans MT" panose="020B0502020104020203" pitchFamily="34" charset="0"/>
              </a:rPr>
            </a:br>
            <a:r>
              <a:rPr lang="en-US" sz="8800" dirty="0">
                <a:solidFill>
                  <a:schemeClr val="bg1"/>
                </a:solidFill>
                <a:effectLst>
                  <a:outerShdw blurRad="38100" dist="38100" dir="2700000" algn="tl">
                    <a:srgbClr val="000000">
                      <a:alpha val="43137"/>
                    </a:srgbClr>
                  </a:outerShdw>
                </a:effectLst>
                <a:latin typeface="Gill Sans MT" panose="020B0502020104020203" pitchFamily="34" charset="0"/>
              </a:rPr>
              <a:t>NURSING</a:t>
            </a:r>
          </a:p>
        </p:txBody>
      </p:sp>
      <p:sp>
        <p:nvSpPr>
          <p:cNvPr id="2" name="Title 1"/>
          <p:cNvSpPr>
            <a:spLocks noGrp="1"/>
          </p:cNvSpPr>
          <p:nvPr>
            <p:ph type="ctrTitle"/>
          </p:nvPr>
        </p:nvSpPr>
        <p:spPr>
          <a:xfrm>
            <a:off x="1799692" y="4263231"/>
            <a:ext cx="5544616" cy="1470025"/>
          </a:xfrm>
        </p:spPr>
        <p:txBody>
          <a:bodyPr>
            <a:normAutofit/>
          </a:bodyPr>
          <a:lstStyle>
            <a:lvl1pPr algn="ctr">
              <a:defRPr sz="2800" b="1">
                <a:solidFill>
                  <a:srgbClr val="CCCC00"/>
                </a:solidFill>
                <a:effectLst>
                  <a:outerShdw blurRad="38100" dist="38100" dir="2700000" algn="tl">
                    <a:srgbClr val="000000">
                      <a:alpha val="43137"/>
                    </a:srgbClr>
                  </a:outerShdw>
                </a:effectLst>
              </a:defRPr>
            </a:lvl1pPr>
          </a:lstStyle>
          <a:p>
            <a:r>
              <a:rPr lang="en-US"/>
              <a:t>Click to edit Master title style</a:t>
            </a:r>
            <a:endParaRPr lang="en-US" dirty="0"/>
          </a:p>
        </p:txBody>
      </p:sp>
      <p:grpSp>
        <p:nvGrpSpPr>
          <p:cNvPr id="3" name="Group 2"/>
          <p:cNvGrpSpPr/>
          <p:nvPr/>
        </p:nvGrpSpPr>
        <p:grpSpPr>
          <a:xfrm>
            <a:off x="3152168" y="6513801"/>
            <a:ext cx="2868518" cy="299575"/>
            <a:chOff x="2668440" y="6356581"/>
            <a:chExt cx="2868518" cy="299575"/>
          </a:xfrm>
        </p:grpSpPr>
        <p:sp>
          <p:nvSpPr>
            <p:cNvPr id="12" name="Rectangle 2"/>
            <p:cNvSpPr>
              <a:spLocks noChangeArrowheads="1"/>
            </p:cNvSpPr>
            <p:nvPr userDrawn="1"/>
          </p:nvSpPr>
          <p:spPr bwMode="auto">
            <a:xfrm>
              <a:off x="3516853" y="6422922"/>
              <a:ext cx="20201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Arial" charset="0"/>
                </a:defRPr>
              </a:lvl1pPr>
              <a:lvl2pPr marL="742950" indent="-285750" eaLnBrk="0" hangingPunct="0">
                <a:defRPr kumimoji="1" sz="2800">
                  <a:solidFill>
                    <a:schemeClr val="tx1"/>
                  </a:solidFill>
                  <a:latin typeface="Arial" charset="0"/>
                </a:defRPr>
              </a:lvl2pPr>
              <a:lvl3pPr marL="1143000" indent="-228600" eaLnBrk="0" hangingPunct="0">
                <a:defRPr kumimoji="1" sz="2800">
                  <a:solidFill>
                    <a:schemeClr val="tx1"/>
                  </a:solidFill>
                  <a:latin typeface="Arial" charset="0"/>
                </a:defRPr>
              </a:lvl3pPr>
              <a:lvl4pPr marL="1600200" indent="-228600" eaLnBrk="0" hangingPunct="0">
                <a:defRPr kumimoji="1" sz="2800">
                  <a:solidFill>
                    <a:schemeClr val="tx1"/>
                  </a:solidFill>
                  <a:latin typeface="Arial" charset="0"/>
                </a:defRPr>
              </a:lvl4pPr>
              <a:lvl5pPr marL="2057400" indent="-228600" eaLnBrk="0" hangingPunct="0">
                <a:defRPr kumimoji="1" sz="2800">
                  <a:solidFill>
                    <a:schemeClr val="tx1"/>
                  </a:solidFill>
                  <a:latin typeface="Arial" charset="0"/>
                </a:defRPr>
              </a:lvl5pPr>
              <a:lvl6pPr marL="2514600" indent="-228600" algn="ctr" eaLnBrk="0" fontAlgn="base" hangingPunct="0">
                <a:spcBef>
                  <a:spcPct val="0"/>
                </a:spcBef>
                <a:spcAft>
                  <a:spcPct val="0"/>
                </a:spcAft>
                <a:defRPr kumimoji="1" sz="2800">
                  <a:solidFill>
                    <a:schemeClr val="tx1"/>
                  </a:solidFill>
                  <a:latin typeface="Arial" charset="0"/>
                </a:defRPr>
              </a:lvl6pPr>
              <a:lvl7pPr marL="2971800" indent="-228600" algn="ctr" eaLnBrk="0" fontAlgn="base" hangingPunct="0">
                <a:spcBef>
                  <a:spcPct val="0"/>
                </a:spcBef>
                <a:spcAft>
                  <a:spcPct val="0"/>
                </a:spcAft>
                <a:defRPr kumimoji="1" sz="2800">
                  <a:solidFill>
                    <a:schemeClr val="tx1"/>
                  </a:solidFill>
                  <a:latin typeface="Arial" charset="0"/>
                </a:defRPr>
              </a:lvl7pPr>
              <a:lvl8pPr marL="3429000" indent="-228600" algn="ctr" eaLnBrk="0" fontAlgn="base" hangingPunct="0">
                <a:spcBef>
                  <a:spcPct val="0"/>
                </a:spcBef>
                <a:spcAft>
                  <a:spcPct val="0"/>
                </a:spcAft>
                <a:defRPr kumimoji="1" sz="2800">
                  <a:solidFill>
                    <a:schemeClr val="tx1"/>
                  </a:solidFill>
                  <a:latin typeface="Arial" charset="0"/>
                </a:defRPr>
              </a:lvl8pPr>
              <a:lvl9pPr marL="3886200" indent="-228600" algn="ctr" eaLnBrk="0" fontAlgn="base" hangingPunct="0">
                <a:spcBef>
                  <a:spcPct val="0"/>
                </a:spcBef>
                <a:spcAft>
                  <a:spcPct val="0"/>
                </a:spcAft>
                <a:defRPr kumimoji="1" sz="2800">
                  <a:solidFill>
                    <a:schemeClr val="tx1"/>
                  </a:solidFill>
                  <a:latin typeface="Arial" charset="0"/>
                </a:defRPr>
              </a:lvl9pPr>
            </a:lstStyle>
            <a:p>
              <a:pPr>
                <a:defRPr/>
              </a:pPr>
              <a:r>
                <a:rPr lang="en-US" altLang="en-US" sz="800" dirty="0">
                  <a:solidFill>
                    <a:schemeClr val="tx1">
                      <a:lumMod val="85000"/>
                      <a:lumOff val="15000"/>
                    </a:schemeClr>
                  </a:solidFill>
                </a:rPr>
                <a:t>Copyright ©  2016  F.A. Davis Company</a:t>
              </a:r>
            </a:p>
          </p:txBody>
        </p:sp>
        <p:pic>
          <p:nvPicPr>
            <p:cNvPr id="13" name="Picture 2" descr="D:\VSS\FAD05\Export\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668440" y="6356581"/>
              <a:ext cx="822960" cy="29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54143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5425" indent="-225425">
              <a:spcBef>
                <a:spcPts val="0"/>
              </a:spcBef>
              <a:spcAft>
                <a:spcPts val="600"/>
              </a:spcAft>
              <a:buClr>
                <a:srgbClr val="559DD5"/>
              </a:buClr>
              <a:buFont typeface="Arial" panose="020B0604020202020204" pitchFamily="34" charset="0"/>
              <a:buChar char="•"/>
              <a:defRPr/>
            </a:lvl1pPr>
            <a:lvl2pPr>
              <a:spcBef>
                <a:spcPts val="0"/>
              </a:spcBef>
              <a:spcAft>
                <a:spcPts val="800"/>
              </a:spcAft>
              <a:buClr>
                <a:srgbClr val="C4BF00"/>
              </a:buClr>
              <a:defRPr/>
            </a:lvl2pPr>
            <a:lvl3pPr>
              <a:spcBef>
                <a:spcPts val="0"/>
              </a:spcBef>
              <a:spcAft>
                <a:spcPts val="800"/>
              </a:spcAft>
              <a:defRPr/>
            </a:lvl3pPr>
            <a:lvl4pPr>
              <a:spcBef>
                <a:spcPts val="0"/>
              </a:spcBef>
              <a:spcAft>
                <a:spcPts val="800"/>
              </a:spcAft>
              <a:defRPr/>
            </a:lvl4pPr>
            <a:lvl5pPr>
              <a:spcBef>
                <a:spcPts val="0"/>
              </a:spcBef>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67785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42496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9511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BA0F1-B96F-4992-8415-F481623ABAD1}" type="datetimeFigureOut">
              <a:rPr lang="en-US" smtClean="0"/>
              <a:pPr/>
              <a:t>11/6/2017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spTree>
    <p:extLst>
      <p:ext uri="{BB962C8B-B14F-4D97-AF65-F5344CB8AC3E}">
        <p14:creationId xmlns:p14="http://schemas.microsoft.com/office/powerpoint/2010/main" val="2524521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BA0F1-B96F-4992-8415-F481623ABAD1}" type="datetimeFigureOut">
              <a:rPr lang="en-US" smtClean="0"/>
              <a:pPr/>
              <a:t>11/6/2017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spTree>
    <p:extLst>
      <p:ext uri="{BB962C8B-B14F-4D97-AF65-F5344CB8AC3E}">
        <p14:creationId xmlns:p14="http://schemas.microsoft.com/office/powerpoint/2010/main" val="3411373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BA0F1-B96F-4992-8415-F481623ABAD1}" type="datetimeFigureOut">
              <a:rPr lang="en-US" smtClean="0"/>
              <a:pPr/>
              <a:t>11/6/2017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spTree>
    <p:extLst>
      <p:ext uri="{BB962C8B-B14F-4D97-AF65-F5344CB8AC3E}">
        <p14:creationId xmlns:p14="http://schemas.microsoft.com/office/powerpoint/2010/main" val="3246505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BA0F1-B96F-4992-8415-F481623ABAD1}" type="datetimeFigureOut">
              <a:rPr lang="en-US" smtClean="0"/>
              <a:pPr/>
              <a:t>11/6/2017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spTree>
    <p:extLst>
      <p:ext uri="{BB962C8B-B14F-4D97-AF65-F5344CB8AC3E}">
        <p14:creationId xmlns:p14="http://schemas.microsoft.com/office/powerpoint/2010/main" val="418422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BA0F1-B96F-4992-8415-F481623ABAD1}" type="datetimeFigureOut">
              <a:rPr lang="en-US" smtClean="0"/>
              <a:pPr/>
              <a:t>11/6/2017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spTree>
    <p:extLst>
      <p:ext uri="{BB962C8B-B14F-4D97-AF65-F5344CB8AC3E}">
        <p14:creationId xmlns:p14="http://schemas.microsoft.com/office/powerpoint/2010/main" val="4263300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BA0F1-B96F-4992-8415-F481623ABAD1}" type="datetimeFigureOut">
              <a:rPr lang="en-US" smtClean="0"/>
              <a:pPr/>
              <a:t>11/6/2017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spTree>
    <p:extLst>
      <p:ext uri="{BB962C8B-B14F-4D97-AF65-F5344CB8AC3E}">
        <p14:creationId xmlns:p14="http://schemas.microsoft.com/office/powerpoint/2010/main" val="1963328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BA0F1-B96F-4992-8415-F481623ABAD1}" type="datetimeFigureOut">
              <a:rPr lang="en-US" smtClean="0"/>
              <a:pPr/>
              <a:t>11/6/2017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spTree>
    <p:extLst>
      <p:ext uri="{BB962C8B-B14F-4D97-AF65-F5344CB8AC3E}">
        <p14:creationId xmlns:p14="http://schemas.microsoft.com/office/powerpoint/2010/main" val="30833467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676400"/>
            <a:ext cx="8153400" cy="914400"/>
          </a:xfrm>
        </p:spPr>
        <p:txBody>
          <a:bodyPr/>
          <a:lstStyle/>
          <a:p>
            <a:r>
              <a:rPr lang="en-US"/>
              <a:t>Click to edit Master title style</a:t>
            </a:r>
          </a:p>
        </p:txBody>
      </p:sp>
      <p:sp>
        <p:nvSpPr>
          <p:cNvPr id="3" name="Content Placeholder 2"/>
          <p:cNvSpPr>
            <a:spLocks noGrp="1"/>
          </p:cNvSpPr>
          <p:nvPr>
            <p:ph sz="quarter" idx="1"/>
          </p:nvPr>
        </p:nvSpPr>
        <p:spPr>
          <a:xfrm>
            <a:off x="381000" y="2686050"/>
            <a:ext cx="4089400" cy="1704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22800" y="2686050"/>
            <a:ext cx="4089400" cy="1704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381000" y="4543425"/>
            <a:ext cx="8331200" cy="1704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92514" name="Rectangle 2"/>
          <p:cNvSpPr>
            <a:spLocks noGrp="1" noChangeArrowheads="1"/>
          </p:cNvSpPr>
          <p:nvPr>
            <p:ph type="ctrTitle"/>
          </p:nvPr>
        </p:nvSpPr>
        <p:spPr>
          <a:xfrm>
            <a:off x="685800" y="2130425"/>
            <a:ext cx="7772400" cy="1371600"/>
          </a:xfrm>
        </p:spPr>
        <p:txBody>
          <a:bodyPr anchor="ctr"/>
          <a:lstStyle>
            <a:lvl1pPr algn="ctr">
              <a:defRPr/>
            </a:lvl1pPr>
          </a:lstStyle>
          <a:p>
            <a:r>
              <a:rPr lang="en-US"/>
              <a:t>Click to edit Master title style</a:t>
            </a:r>
          </a:p>
        </p:txBody>
      </p:sp>
      <p:sp>
        <p:nvSpPr>
          <p:cNvPr id="192515" name="Rectangle 3"/>
          <p:cNvSpPr>
            <a:spLocks noGrp="1" noChangeArrowheads="1"/>
          </p:cNvSpPr>
          <p:nvPr>
            <p:ph type="subTitle" idx="1"/>
          </p:nvPr>
        </p:nvSpPr>
        <p:spPr>
          <a:xfrm>
            <a:off x="1371600" y="3886200"/>
            <a:ext cx="6400800" cy="914400"/>
          </a:xfrm>
        </p:spPr>
        <p:txBody>
          <a:bodyPr anchor="ctr"/>
          <a:lstStyle>
            <a:lvl1pPr marL="0" indent="0" algn="ctr">
              <a:buFont typeface="Wingdings" pitchFamily="2" charset="2"/>
              <a:buNone/>
              <a:defRPr/>
            </a:lvl1pPr>
          </a:lstStyle>
          <a:p>
            <a:r>
              <a:rPr lang="en-US"/>
              <a:t>Click to edit Master subtitle style</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14" name="Rectangle 13"/>
          <p:cNvSpPr/>
          <p:nvPr/>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txBox="1">
            <a:spLocks/>
          </p:cNvSpPr>
          <p:nvPr/>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©2018 F.A. Davis Company</a:t>
            </a:r>
          </a:p>
        </p:txBody>
      </p:sp>
      <p:pic>
        <p:nvPicPr>
          <p:cNvPr id="10" name="Picture 13"/>
          <p:cNvPicPr>
            <a:picLocks noChangeAspect="1"/>
          </p:cNvPicPr>
          <p:nvPr/>
        </p:nvPicPr>
        <p:blipFill>
          <a:blip r:embed="rId2" cstate="print">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3867" y="4728898"/>
            <a:ext cx="923544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33867" y="4728898"/>
            <a:ext cx="923544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sp>
        <p:nvSpPr>
          <p:cNvPr id="12" name="Picture Placeholder 11"/>
          <p:cNvSpPr>
            <a:spLocks noGrp="1"/>
          </p:cNvSpPr>
          <p:nvPr>
            <p:ph type="pic" sz="quarter" idx="13"/>
          </p:nvPr>
        </p:nvSpPr>
        <p:spPr>
          <a:xfrm>
            <a:off x="2689302" y="228600"/>
            <a:ext cx="3733800" cy="4267200"/>
          </a:xfrm>
        </p:spPr>
        <p:txBody>
          <a:bodyPr rtlCol="0">
            <a:normAutofit/>
          </a:bodyPr>
          <a:lstStyle/>
          <a:p>
            <a:pPr lvl="0"/>
            <a:r>
              <a:rPr lang="en-US" noProof="0"/>
              <a:t>Click icon to add picture</a:t>
            </a:r>
            <a:endParaRPr lang="en-US" noProof="0" dirty="0"/>
          </a:p>
        </p:txBody>
      </p:sp>
      <p:pic>
        <p:nvPicPr>
          <p:cNvPr id="15" name="Picture 14"/>
          <p:cNvPicPr>
            <a:picLocks noChangeAspect="1"/>
          </p:cNvPicPr>
          <p:nvPr/>
        </p:nvPicPr>
        <p:blipFill>
          <a:blip r:embed="rId4" cstate="print"/>
          <a:stretch>
            <a:fillRect/>
          </a:stretch>
        </p:blipFill>
        <p:spPr>
          <a:xfrm>
            <a:off x="-33867" y="6427876"/>
            <a:ext cx="9235440" cy="49124"/>
          </a:xfrm>
          <a:prstGeom prst="rect">
            <a:avLst/>
          </a:prstGeom>
        </p:spPr>
      </p:pic>
    </p:spTree>
    <p:extLst>
      <p:ext uri="{BB962C8B-B14F-4D97-AF65-F5344CB8AC3E}">
        <p14:creationId xmlns:p14="http://schemas.microsoft.com/office/powerpoint/2010/main" val="2729604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hapter and Titl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31169"/>
            <a:ext cx="7772400" cy="646331"/>
          </a:xfrm>
        </p:spPr>
        <p:txBody>
          <a:bodyPr/>
          <a:lstStyle>
            <a:lvl1pPr marL="0" algn="ctr" defTabSz="914400" rtl="0" eaLnBrk="1" latinLnBrk="0" hangingPunct="1">
              <a:defRPr lang="en-US" sz="4000" kern="1200" dirty="0">
                <a:solidFill>
                  <a:srgbClr val="737373"/>
                </a:solidFill>
                <a:latin typeface="+mn-lt"/>
                <a:ea typeface="+mn-ea"/>
                <a:cs typeface="+mn-cs"/>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1790700" y="1828800"/>
            <a:ext cx="5562600" cy="457200"/>
          </a:xfrm>
        </p:spPr>
        <p:txBody>
          <a:bodyPr anchor="ctr">
            <a:noAutofit/>
          </a:bodyPr>
          <a:lstStyle>
            <a:lvl1pPr marL="0" indent="0" algn="ctr">
              <a:buFontTx/>
              <a:buNone/>
              <a:defRPr sz="3200"/>
            </a:lvl1pPr>
            <a:lvl2pPr marL="623887" indent="0">
              <a:buFontTx/>
              <a:buNone/>
              <a:defRPr/>
            </a:lvl2pPr>
            <a:lvl3pPr marL="969962" indent="0">
              <a:buFontTx/>
              <a:buNone/>
              <a:defRPr/>
            </a:lvl3pPr>
            <a:lvl4pPr marL="1371600" indent="0">
              <a:buFontTx/>
              <a:buNone/>
              <a:defRPr/>
            </a:lvl4pPr>
            <a:lvl5pPr marL="1828800" indent="0">
              <a:buFontTx/>
              <a:buNone/>
              <a:defRPr/>
            </a:lvl5pPr>
          </a:lstStyle>
          <a:p>
            <a:pPr lvl="0"/>
            <a:r>
              <a:rPr lang="en-US"/>
              <a:t>Edit Master text styles</a:t>
            </a:r>
          </a:p>
        </p:txBody>
      </p:sp>
      <p:sp>
        <p:nvSpPr>
          <p:cNvPr id="16" name="Rectangle 15"/>
          <p:cNvSpPr/>
          <p:nvPr/>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p:cNvSpPr txBox="1">
            <a:spLocks/>
          </p:cNvSpPr>
          <p:nvPr/>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©2018 F.A. Davis Company</a:t>
            </a:r>
          </a:p>
        </p:txBody>
      </p:sp>
      <p:pic>
        <p:nvPicPr>
          <p:cNvPr id="18" name="Picture 13"/>
          <p:cNvPicPr>
            <a:picLocks noChangeAspect="1"/>
          </p:cNvPicPr>
          <p:nvPr/>
        </p:nvPicPr>
        <p:blipFill>
          <a:blip r:embed="rId2" cstate="print">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33867" y="4728898"/>
            <a:ext cx="923544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0" name="Straight Connector 19"/>
          <p:cNvCxnSpPr/>
          <p:nvPr/>
        </p:nvCxnSpPr>
        <p:spPr>
          <a:xfrm>
            <a:off x="-33867" y="4728898"/>
            <a:ext cx="923544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4" cstate="print"/>
          <a:stretch>
            <a:fillRect/>
          </a:stretch>
        </p:blipFill>
        <p:spPr>
          <a:xfrm>
            <a:off x="-33867" y="6427876"/>
            <a:ext cx="9235440" cy="49124"/>
          </a:xfrm>
          <a:prstGeom prst="rect">
            <a:avLst/>
          </a:prstGeom>
        </p:spPr>
      </p:pic>
    </p:spTree>
    <p:extLst>
      <p:ext uri="{BB962C8B-B14F-4D97-AF65-F5344CB8AC3E}">
        <p14:creationId xmlns:p14="http://schemas.microsoft.com/office/powerpoint/2010/main" val="25299742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71610"/>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328316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Lead-in Head,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62000" y="276034"/>
            <a:ext cx="8229600" cy="590931"/>
          </a:xfrm>
          <a:noFill/>
        </p:spPr>
        <p:txBody>
          <a:bodyPr rtlCol="0"/>
          <a:lstStyle>
            <a:lvl1pPr algn="l">
              <a:defRPr lang="en-US" sz="3600">
                <a:solidFill>
                  <a:srgbClr val="D99C21"/>
                </a:solidFill>
                <a:latin typeface="+mn-lt"/>
                <a:ea typeface="+mn-ea"/>
                <a:cs typeface="+mn-cs"/>
              </a:defRPr>
            </a:lvl1pPr>
          </a:lstStyle>
          <a:p>
            <a:pPr lvl="0"/>
            <a:r>
              <a:rPr lang="en-US"/>
              <a:t>Click to edit Master title style</a:t>
            </a:r>
            <a:endParaRPr lang="en-US" dirty="0"/>
          </a:p>
        </p:txBody>
      </p:sp>
      <p:sp>
        <p:nvSpPr>
          <p:cNvPr id="3" name="Content Placeholder 2"/>
          <p:cNvSpPr>
            <a:spLocks noGrp="1"/>
          </p:cNvSpPr>
          <p:nvPr>
            <p:ph idx="1"/>
          </p:nvPr>
        </p:nvSpPr>
        <p:spPr>
          <a:xfrm>
            <a:off x="457200" y="1741449"/>
            <a:ext cx="8229600" cy="4068763"/>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None/>
              <a:defRPr sz="3200"/>
            </a:lvl1pPr>
          </a:lstStyle>
          <a:p>
            <a:pPr lvl="0"/>
            <a:r>
              <a:rPr lang="en-US"/>
              <a:t>Edit Master text styles</a:t>
            </a:r>
          </a:p>
        </p:txBody>
      </p:sp>
    </p:spTree>
    <p:extLst>
      <p:ext uri="{BB962C8B-B14F-4D97-AF65-F5344CB8AC3E}">
        <p14:creationId xmlns:p14="http://schemas.microsoft.com/office/powerpoint/2010/main" val="4261870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Bulleted Li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762000" y="1319135"/>
            <a:ext cx="4038600" cy="4525963"/>
          </a:xfrm>
        </p:spPr>
        <p:txBody>
          <a:bodyPr>
            <a:normAutofit/>
          </a:bodyPr>
          <a:lstStyle>
            <a:lvl1pPr marL="290513" indent="-290513">
              <a:defRPr sz="2800">
                <a:solidFill>
                  <a:schemeClr val="tx1">
                    <a:lumMod val="75000"/>
                  </a:schemeClr>
                </a:solidFill>
              </a:defRPr>
            </a:lvl1pPr>
            <a:lvl2pPr marL="512763" indent="-222250">
              <a:defRPr sz="2400">
                <a:solidFill>
                  <a:schemeClr val="tx1">
                    <a:lumMod val="75000"/>
                  </a:schemeClr>
                </a:solidFill>
              </a:defRPr>
            </a:lvl2pPr>
            <a:lvl3pPr marL="803275" indent="-290513">
              <a:tabLst>
                <a:tab pos="803275" algn="l"/>
                <a:tab pos="858838" algn="l"/>
              </a:tabLst>
              <a:defRPr sz="2000">
                <a:solidFill>
                  <a:schemeClr val="tx1">
                    <a:lumMod val="75000"/>
                  </a:schemeClr>
                </a:solidFill>
              </a:defRPr>
            </a:lvl3pPr>
            <a:lvl4pPr marL="1081088" indent="-277813">
              <a:buFont typeface="Wingdings" panose="05000000000000000000" pitchFamily="2" charset="2"/>
              <a:buChar char="§"/>
              <a:defRPr sz="1800">
                <a:solidFill>
                  <a:schemeClr val="tx1">
                    <a:lumMod val="75000"/>
                  </a:schemeClr>
                </a:solidFill>
              </a:defRPr>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5029200" y="1319135"/>
            <a:ext cx="4038600" cy="4525963"/>
          </a:xfrm>
        </p:spPr>
        <p:txBody>
          <a:bodyPr>
            <a:normAutofit/>
          </a:bodyPr>
          <a:lstStyle>
            <a:lvl1pPr marL="282575" indent="-282575">
              <a:defRPr lang="en-US" sz="2800" kern="2000" dirty="0" smtClean="0">
                <a:solidFill>
                  <a:schemeClr val="tx1">
                    <a:lumMod val="75000"/>
                  </a:schemeClr>
                </a:solidFill>
                <a:latin typeface="+mn-lt"/>
                <a:ea typeface="+mn-ea"/>
                <a:cs typeface="+mn-cs"/>
              </a:defRPr>
            </a:lvl1pPr>
            <a:lvl2pPr marL="511175" indent="-220663">
              <a:defRPr lang="en-US" sz="2400" kern="1200" dirty="0" smtClean="0">
                <a:solidFill>
                  <a:schemeClr val="tx1">
                    <a:lumMod val="75000"/>
                  </a:schemeClr>
                </a:solidFill>
                <a:latin typeface="+mn-lt"/>
                <a:ea typeface="+mn-ea"/>
                <a:cs typeface="+mn-cs"/>
              </a:defRPr>
            </a:lvl2pPr>
            <a:lvl3pPr marL="804863" indent="-293688">
              <a:defRPr lang="en-US" sz="2000" kern="1200" baseline="0" dirty="0" smtClean="0">
                <a:solidFill>
                  <a:schemeClr val="tx1">
                    <a:lumMod val="75000"/>
                  </a:schemeClr>
                </a:solidFill>
                <a:latin typeface="+mn-lt"/>
                <a:ea typeface="+mn-ea"/>
                <a:cs typeface="+mn-cs"/>
              </a:defRPr>
            </a:lvl3pPr>
            <a:lvl4pPr marL="1089025" indent="-285750">
              <a:buFont typeface="Wingdings" panose="05000000000000000000" pitchFamily="2" charset="2"/>
              <a:buChar char="§"/>
              <a:defRPr lang="en-US" sz="1800" kern="1200" dirty="0" smtClean="0">
                <a:solidFill>
                  <a:schemeClr val="tx1">
                    <a:lumMod val="75000"/>
                  </a:schemeClr>
                </a:solidFill>
                <a:latin typeface="+mn-lt"/>
                <a:ea typeface="+mn-ea"/>
                <a:cs typeface="+mn-cs"/>
              </a:defRPr>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3055624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 Bulleted Lists with Heads">
    <p:spTree>
      <p:nvGrpSpPr>
        <p:cNvPr id="1" name=""/>
        <p:cNvGrpSpPr/>
        <p:nvPr/>
      </p:nvGrpSpPr>
      <p:grpSpPr>
        <a:xfrm>
          <a:off x="0" y="0"/>
          <a:ext cx="0" cy="0"/>
          <a:chOff x="0" y="0"/>
          <a:chExt cx="0" cy="0"/>
        </a:xfrm>
      </p:grpSpPr>
      <p:sp>
        <p:nvSpPr>
          <p:cNvPr id="16" name="Text Placeholder 15"/>
          <p:cNvSpPr>
            <a:spLocks noGrp="1"/>
          </p:cNvSpPr>
          <p:nvPr>
            <p:ph type="body" sz="quarter" idx="14"/>
          </p:nvPr>
        </p:nvSpPr>
        <p:spPr>
          <a:xfrm>
            <a:off x="4953000" y="1981200"/>
            <a:ext cx="4038600" cy="3962400"/>
          </a:xfrm>
        </p:spPr>
        <p:txBody>
          <a:bodyPr>
            <a:normAutofit/>
          </a:bodyPr>
          <a:lstStyle>
            <a:lvl1pPr marL="234950" indent="-234950">
              <a:defRPr sz="2800">
                <a:solidFill>
                  <a:schemeClr val="tx1">
                    <a:lumMod val="75000"/>
                  </a:schemeClr>
                </a:solidFill>
              </a:defRPr>
            </a:lvl1pPr>
            <a:lvl2pPr marL="457200" indent="-222250">
              <a:defRPr sz="2400">
                <a:solidFill>
                  <a:schemeClr val="tx1">
                    <a:lumMod val="75000"/>
                  </a:schemeClr>
                </a:solidFill>
              </a:defRPr>
            </a:lvl2pPr>
            <a:lvl3pPr marL="692150" indent="-234950">
              <a:defRPr sz="2000">
                <a:solidFill>
                  <a:schemeClr val="tx1">
                    <a:lumMod val="75000"/>
                  </a:schemeClr>
                </a:solidFill>
              </a:defRPr>
            </a:lvl3pPr>
            <a:lvl4pPr>
              <a:defRPr sz="1800"/>
            </a:lvl4pPr>
            <a:lvl5pPr>
              <a:defRPr sz="1800"/>
            </a:lvl5pPr>
          </a:lstStyle>
          <a:p>
            <a:pPr lvl="0"/>
            <a:r>
              <a:rPr lang="en-US"/>
              <a:t>Edit Master text styles</a:t>
            </a:r>
          </a:p>
          <a:p>
            <a:pPr lvl="1"/>
            <a:r>
              <a:rPr lang="en-US"/>
              <a:t>Second level</a:t>
            </a:r>
          </a:p>
          <a:p>
            <a:pPr lvl="2"/>
            <a:r>
              <a:rPr lang="en-US"/>
              <a:t>Third level</a:t>
            </a:r>
          </a:p>
        </p:txBody>
      </p:sp>
      <p:sp>
        <p:nvSpPr>
          <p:cNvPr id="12" name="Text Placeholder 11"/>
          <p:cNvSpPr>
            <a:spLocks noGrp="1"/>
          </p:cNvSpPr>
          <p:nvPr>
            <p:ph type="body" sz="quarter" idx="12"/>
          </p:nvPr>
        </p:nvSpPr>
        <p:spPr>
          <a:xfrm>
            <a:off x="762000" y="1971906"/>
            <a:ext cx="4038600" cy="4038600"/>
          </a:xfrm>
        </p:spPr>
        <p:txBody>
          <a:bodyPr>
            <a:normAutofit/>
          </a:bodyPr>
          <a:lstStyle>
            <a:lvl1pPr marL="234950" indent="-234950">
              <a:defRPr sz="2800">
                <a:solidFill>
                  <a:schemeClr val="tx1">
                    <a:lumMod val="75000"/>
                  </a:schemeClr>
                </a:solidFill>
              </a:defRPr>
            </a:lvl1pPr>
            <a:lvl2pPr marL="457200" indent="-222250">
              <a:defRPr sz="2400">
                <a:solidFill>
                  <a:schemeClr val="tx1">
                    <a:lumMod val="75000"/>
                  </a:schemeClr>
                </a:solidFill>
              </a:defRPr>
            </a:lvl2pPr>
            <a:lvl3pPr marL="692150" indent="-234950">
              <a:defRPr sz="2000">
                <a:solidFill>
                  <a:schemeClr val="tx1">
                    <a:lumMod val="75000"/>
                  </a:schemeClr>
                </a:solidFill>
              </a:defRPr>
            </a:lvl3pPr>
            <a:lvl4pPr marL="1600200" indent="117475">
              <a:defRPr sz="1800"/>
            </a:lvl4pPr>
            <a:lvl5pPr>
              <a:defRPr sz="1800"/>
            </a:lvl5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Text Placeholder 2"/>
          <p:cNvSpPr>
            <a:spLocks noGrp="1"/>
          </p:cNvSpPr>
          <p:nvPr>
            <p:ph type="body" idx="1"/>
          </p:nvPr>
        </p:nvSpPr>
        <p:spPr>
          <a:xfrm>
            <a:off x="762000" y="1315845"/>
            <a:ext cx="4040188" cy="639762"/>
          </a:xfrm>
        </p:spPr>
        <p:txBody>
          <a:bodyPr anchor="ct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4949825" y="1315845"/>
            <a:ext cx="4041775" cy="639762"/>
          </a:xfrm>
        </p:spPr>
        <p:txBody>
          <a:bodyPr anchor="ct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Footer Placeholder 4"/>
          <p:cNvSpPr>
            <a:spLocks noGrp="1"/>
          </p:cNvSpPr>
          <p:nvPr>
            <p:ph type="ftr" sz="quarter" idx="15"/>
          </p:nvPr>
        </p:nvSpPr>
        <p:spPr>
          <a:xfrm>
            <a:off x="3124200" y="6356350"/>
            <a:ext cx="2895600" cy="365125"/>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19538438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ulleted List and Fig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762000" y="1319135"/>
            <a:ext cx="4038600" cy="4525963"/>
          </a:xfrm>
        </p:spPr>
        <p:txBody>
          <a:bodyPr>
            <a:normAutofit/>
          </a:bodyPr>
          <a:lstStyle>
            <a:lvl1pPr marL="290513" indent="-290513">
              <a:defRPr sz="2800">
                <a:solidFill>
                  <a:schemeClr val="tx1">
                    <a:lumMod val="75000"/>
                  </a:schemeClr>
                </a:solidFill>
              </a:defRPr>
            </a:lvl1pPr>
            <a:lvl2pPr marL="512763" indent="-222250">
              <a:defRPr sz="2400">
                <a:solidFill>
                  <a:schemeClr val="tx1">
                    <a:lumMod val="75000"/>
                  </a:schemeClr>
                </a:solidFill>
              </a:defRPr>
            </a:lvl2pPr>
            <a:lvl3pPr marL="803275" indent="-290513">
              <a:tabLst>
                <a:tab pos="803275" algn="l"/>
                <a:tab pos="858838" algn="l"/>
              </a:tabLst>
              <a:defRPr sz="2000">
                <a:solidFill>
                  <a:schemeClr val="tx1">
                    <a:lumMod val="75000"/>
                  </a:schemeClr>
                </a:solidFill>
              </a:defRPr>
            </a:lvl3pPr>
            <a:lvl4pPr marL="1081088" indent="-277813">
              <a:buFont typeface="Wingdings" panose="05000000000000000000" pitchFamily="2" charset="2"/>
              <a:buChar char="§"/>
              <a:defRPr sz="1800">
                <a:solidFill>
                  <a:schemeClr val="tx1">
                    <a:lumMod val="75000"/>
                  </a:schemeClr>
                </a:solidFill>
              </a:defRPr>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2"/>
          </p:nvPr>
        </p:nvSpPr>
        <p:spPr>
          <a:xfrm>
            <a:off x="4953000" y="1319135"/>
            <a:ext cx="3733800" cy="4526280"/>
          </a:xfrm>
        </p:spPr>
        <p:txBody>
          <a:bodyPr rtlCol="0">
            <a:normAutofit/>
          </a:bodyPr>
          <a:lstStyle/>
          <a:p>
            <a:pPr lvl="0"/>
            <a:r>
              <a:rPr lang="en-US" noProof="0"/>
              <a:t>Click icon to add picture</a:t>
            </a:r>
            <a:endParaRPr lang="en-US" noProof="0" dirty="0"/>
          </a:p>
        </p:txBody>
      </p:sp>
      <p:sp>
        <p:nvSpPr>
          <p:cNvPr id="5" name="Footer Placeholder 4"/>
          <p:cNvSpPr>
            <a:spLocks noGrp="1"/>
          </p:cNvSpPr>
          <p:nvPr>
            <p:ph type="ftr" sz="quarter" idx="13"/>
          </p:nvPr>
        </p:nvSpPr>
        <p:spPr>
          <a:xfrm>
            <a:off x="3124200" y="6356350"/>
            <a:ext cx="2895600" cy="365125"/>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12036579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Fig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7" name="Picture Placeholder 6"/>
          <p:cNvSpPr>
            <a:spLocks noGrp="1"/>
          </p:cNvSpPr>
          <p:nvPr>
            <p:ph type="pic" sz="quarter" idx="13"/>
          </p:nvPr>
        </p:nvSpPr>
        <p:spPr>
          <a:xfrm>
            <a:off x="762000" y="1326995"/>
            <a:ext cx="7620000" cy="4605453"/>
          </a:xfrm>
        </p:spPr>
        <p:txBody>
          <a:bodyPr rtlCol="0">
            <a:normAutofit/>
          </a:bodyPr>
          <a:lstStyle/>
          <a:p>
            <a:pPr lvl="0"/>
            <a:r>
              <a:rPr lang="en-US" noProof="0"/>
              <a:t>Click icon to add picture</a:t>
            </a:r>
            <a:endParaRPr lang="en-US" noProof="0" dirty="0"/>
          </a:p>
        </p:txBody>
      </p:sp>
      <p:sp>
        <p:nvSpPr>
          <p:cNvPr id="4" name="Footer Placeholder 3"/>
          <p:cNvSpPr>
            <a:spLocks noGrp="1"/>
          </p:cNvSpPr>
          <p:nvPr>
            <p:ph type="ftr" sz="quarter" idx="14"/>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5"/>
          </p:nvPr>
        </p:nvSpPr>
        <p:spPr>
          <a:xfrm>
            <a:off x="6172200" y="6481763"/>
            <a:ext cx="27432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CD80CB8-1E98-48C8-9A34-3C51AFCF4C21}" type="slidenum">
              <a:rPr lang="en-US" altLang="en-US"/>
              <a:pPr/>
              <a:t>‹#›</a:t>
            </a:fld>
            <a:endParaRPr lang="en-US" altLang="en-US"/>
          </a:p>
        </p:txBody>
      </p:sp>
    </p:spTree>
    <p:extLst>
      <p:ext uri="{BB962C8B-B14F-4D97-AF65-F5344CB8AC3E}">
        <p14:creationId xmlns:p14="http://schemas.microsoft.com/office/powerpoint/2010/main" val="33033522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8" name="Table Placeholder 7"/>
          <p:cNvSpPr>
            <a:spLocks noGrp="1"/>
          </p:cNvSpPr>
          <p:nvPr>
            <p:ph type="tbl" sz="quarter" idx="14"/>
          </p:nvPr>
        </p:nvSpPr>
        <p:spPr>
          <a:xfrm>
            <a:off x="762000" y="1338147"/>
            <a:ext cx="7620000" cy="4572000"/>
          </a:xfrm>
        </p:spPr>
        <p:txBody>
          <a:bodyPr rtlCol="0">
            <a:normAutofit/>
          </a:bodyPr>
          <a:lstStyle/>
          <a:p>
            <a:pPr lvl="0"/>
            <a:r>
              <a:rPr lang="en-US" noProof="0"/>
              <a:t>Click icon to add table</a:t>
            </a:r>
            <a:endParaRPr lang="en-US" noProof="0"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Footer Placeholder 3"/>
          <p:cNvSpPr>
            <a:spLocks noGrp="1"/>
          </p:cNvSpPr>
          <p:nvPr>
            <p:ph type="ftr" sz="quarter" idx="15"/>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6"/>
          </p:nvPr>
        </p:nvSpPr>
        <p:spPr>
          <a:xfrm>
            <a:off x="6172200" y="6481763"/>
            <a:ext cx="27432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33CB923-EBA5-4057-B84A-59701834B0BD}" type="slidenum">
              <a:rPr lang="en-US" altLang="en-US"/>
              <a:pPr/>
              <a:t>‹#›</a:t>
            </a:fld>
            <a:endParaRPr lang="en-US" altLang="en-US"/>
          </a:p>
        </p:txBody>
      </p:sp>
    </p:spTree>
    <p:extLst>
      <p:ext uri="{BB962C8B-B14F-4D97-AF65-F5344CB8AC3E}">
        <p14:creationId xmlns:p14="http://schemas.microsoft.com/office/powerpoint/2010/main" val="4380981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es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63751"/>
            <a:ext cx="8229600" cy="4068763"/>
          </a:xfrm>
        </p:spPr>
        <p:txBody>
          <a:bodyPr/>
          <a:lstStyle>
            <a:lvl1pPr marL="860425" indent="-514350">
              <a:buFont typeface="+mj-lt"/>
              <a:buAutoNum type="alphaUcPeriod"/>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a:t>Edit Master text styles</a:t>
            </a:r>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None/>
              <a:defRPr sz="3200" b="1"/>
            </a:lvl1pPr>
          </a:lstStyle>
          <a:p>
            <a:pPr lvl="0"/>
            <a:r>
              <a:rPr lang="en-US"/>
              <a:t>Edit Master text styles</a:t>
            </a:r>
          </a:p>
        </p:txBody>
      </p:sp>
      <p:sp>
        <p:nvSpPr>
          <p:cNvPr id="5" name="Title 4"/>
          <p:cNvSpPr>
            <a:spLocks noGrp="1"/>
          </p:cNvSpPr>
          <p:nvPr>
            <p:ph type="title"/>
          </p:nvPr>
        </p:nvSpPr>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8319373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Answer">
    <p:spTree>
      <p:nvGrpSpPr>
        <p:cNvPr id="1" name=""/>
        <p:cNvGrpSpPr/>
        <p:nvPr/>
      </p:nvGrpSpPr>
      <p:grpSpPr>
        <a:xfrm>
          <a:off x="0" y="0"/>
          <a:ext cx="0" cy="0"/>
          <a:chOff x="0" y="0"/>
          <a:chExt cx="0" cy="0"/>
        </a:xfrm>
      </p:grpSpPr>
      <p:sp>
        <p:nvSpPr>
          <p:cNvPr id="2" name="Title 1"/>
          <p:cNvSpPr>
            <a:spLocks noGrp="1"/>
          </p:cNvSpPr>
          <p:nvPr>
            <p:ph type="title"/>
          </p:nvPr>
        </p:nvSpPr>
        <p:spPr>
          <a:xfrm>
            <a:off x="762000" y="276034"/>
            <a:ext cx="8229600" cy="590931"/>
          </a:xfrm>
          <a:noFill/>
        </p:spPr>
        <p:txBody>
          <a:bodyPr rtlCol="0"/>
          <a:lstStyle>
            <a:lvl1pPr algn="l">
              <a:defRPr lang="en-US" sz="3600">
                <a:solidFill>
                  <a:srgbClr val="D99C21"/>
                </a:solidFill>
                <a:latin typeface="+mn-lt"/>
                <a:ea typeface="+mn-ea"/>
                <a:cs typeface="+mn-cs"/>
              </a:defRPr>
            </a:lvl1pPr>
          </a:lstStyle>
          <a:p>
            <a:pPr lvl="0"/>
            <a:r>
              <a:rPr lang="en-US"/>
              <a:t>Click to edit Master title style</a:t>
            </a:r>
            <a:endParaRPr lang="en-US" dirty="0"/>
          </a:p>
        </p:txBody>
      </p:sp>
      <p:sp>
        <p:nvSpPr>
          <p:cNvPr id="3" name="Content Placeholder 2"/>
          <p:cNvSpPr>
            <a:spLocks noGrp="1"/>
          </p:cNvSpPr>
          <p:nvPr>
            <p:ph idx="1"/>
          </p:nvPr>
        </p:nvSpPr>
        <p:spPr>
          <a:xfrm>
            <a:off x="457200" y="1763751"/>
            <a:ext cx="8229600" cy="4068763"/>
          </a:xfrm>
        </p:spPr>
        <p:txBody>
          <a:bodyPr/>
          <a:lstStyle>
            <a:lvl1pPr marL="346075" indent="0">
              <a:buFontTx/>
              <a:buNone/>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a:t>Edit Master text styles</a:t>
            </a:r>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860425" indent="-514350">
              <a:buFont typeface="+mj-lt"/>
              <a:buAutoNum type="alphaUcPeriod"/>
              <a:defRPr sz="3200" b="1"/>
            </a:lvl1pPr>
          </a:lstStyle>
          <a:p>
            <a:pPr lvl="0"/>
            <a:r>
              <a:rPr lang="en-US"/>
              <a:t>Edit Master text styles</a:t>
            </a:r>
          </a:p>
        </p:txBody>
      </p:sp>
    </p:spTree>
    <p:extLst>
      <p:ext uri="{BB962C8B-B14F-4D97-AF65-F5344CB8AC3E}">
        <p14:creationId xmlns:p14="http://schemas.microsoft.com/office/powerpoint/2010/main" val="11552839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lickerCheck">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63751"/>
            <a:ext cx="8229600" cy="4068763"/>
          </a:xfrm>
        </p:spPr>
        <p:txBody>
          <a:bodyPr/>
          <a:lstStyle>
            <a:lvl1pPr marL="860425" indent="-514350">
              <a:buFont typeface="+mj-lt"/>
              <a:buAutoNum type="alphaUcPeriod"/>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a:t>Edit Master text styles</a:t>
            </a:r>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FontTx/>
              <a:buNone/>
              <a:defRPr sz="3200" b="0"/>
            </a:lvl1pPr>
          </a:lstStyle>
          <a:p>
            <a:pPr lvl="0"/>
            <a:r>
              <a:rPr lang="en-US"/>
              <a:t>Edit Master text styles</a:t>
            </a:r>
          </a:p>
        </p:txBody>
      </p:sp>
      <p:sp>
        <p:nvSpPr>
          <p:cNvPr id="5" name="Title 4"/>
          <p:cNvSpPr>
            <a:spLocks noGrp="1"/>
          </p:cNvSpPr>
          <p:nvPr>
            <p:ph type="title"/>
          </p:nvPr>
        </p:nvSpPr>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3665181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ClickerCheck">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63751"/>
            <a:ext cx="8229600" cy="4068763"/>
          </a:xfrm>
        </p:spPr>
        <p:txBody>
          <a:bodyPr/>
          <a:lstStyle>
            <a:lvl1pPr marL="346075" indent="0">
              <a:buFontTx/>
              <a:buNone/>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a:t>Edit Master text styles</a:t>
            </a:r>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FontTx/>
              <a:buNone/>
              <a:defRPr sz="3200" b="0"/>
            </a:lvl1pPr>
          </a:lstStyle>
          <a:p>
            <a:pPr lvl="0"/>
            <a:r>
              <a:rPr lang="en-US"/>
              <a:t>Edit Master text styles</a:t>
            </a:r>
          </a:p>
        </p:txBody>
      </p:sp>
    </p:spTree>
    <p:extLst>
      <p:ext uri="{BB962C8B-B14F-4D97-AF65-F5344CB8AC3E}">
        <p14:creationId xmlns:p14="http://schemas.microsoft.com/office/powerpoint/2010/main" val="38678933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sp>
        <p:nvSpPr>
          <p:cNvPr id="2" name="Title 1"/>
          <p:cNvSpPr>
            <a:spLocks noGrp="1"/>
          </p:cNvSpPr>
          <p:nvPr>
            <p:ph type="ctrTitle"/>
          </p:nvPr>
        </p:nvSpPr>
        <p:spPr>
          <a:xfrm>
            <a:off x="1799692" y="4263231"/>
            <a:ext cx="5544616" cy="1470025"/>
          </a:xfrm>
        </p:spPr>
        <p:txBody>
          <a:bodyPr>
            <a:normAutofit/>
          </a:bodyPr>
          <a:lstStyle>
            <a:lvl1pPr algn="ctr">
              <a:defRPr sz="2800" b="1">
                <a:solidFill>
                  <a:srgbClr val="CCCC00"/>
                </a:solidFill>
                <a:effectLst>
                  <a:outerShdw blurRad="38100" dist="38100" dir="2700000" algn="tl">
                    <a:srgbClr val="000000">
                      <a:alpha val="43137"/>
                    </a:srgbClr>
                  </a:outerShdw>
                </a:effectLst>
              </a:defRPr>
            </a:lvl1pPr>
          </a:lstStyle>
          <a:p>
            <a:r>
              <a:rPr lang="en-US"/>
              <a:t>Click to edit Master title style</a:t>
            </a:r>
            <a:endParaRPr lang="en-US" dirty="0"/>
          </a:p>
        </p:txBody>
      </p:sp>
    </p:spTree>
    <p:extLst>
      <p:ext uri="{BB962C8B-B14F-4D97-AF65-F5344CB8AC3E}">
        <p14:creationId xmlns:p14="http://schemas.microsoft.com/office/powerpoint/2010/main" val="4244602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2686050"/>
            <a:ext cx="4089400" cy="3562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2800" y="2686050"/>
            <a:ext cx="4089400" cy="3562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6.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microsoft.com/office/2007/relationships/hdphoto" Target="../media/hdphoto2.wdp"/><Relationship Id="rId2" Type="http://schemas.openxmlformats.org/officeDocument/2006/relationships/slideLayout" Target="../slideLayouts/slideLayout27.xml"/><Relationship Id="rId16"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676400"/>
            <a:ext cx="8153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81000" y="2686050"/>
            <a:ext cx="8331200" cy="3562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845" name="Text Box 5"/>
          <p:cNvSpPr txBox="1">
            <a:spLocks noChangeArrowheads="1"/>
          </p:cNvSpPr>
          <p:nvPr/>
        </p:nvSpPr>
        <p:spPr bwMode="auto">
          <a:xfrm>
            <a:off x="90488" y="90488"/>
            <a:ext cx="5857875" cy="400050"/>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defRPr/>
            </a:pPr>
            <a:r>
              <a:rPr lang="en-US" sz="2000" dirty="0">
                <a:solidFill>
                  <a:srgbClr val="FFFFFF"/>
                </a:solidFill>
                <a:latin typeface="Arial" charset="0"/>
              </a:rPr>
              <a:t>F. A. Davis’s Fundamentals of Nursing, </a:t>
            </a:r>
            <a:r>
              <a:rPr lang="en-US" sz="1400" dirty="0">
                <a:solidFill>
                  <a:srgbClr val="FFFFFF"/>
                </a:solidFill>
                <a:latin typeface="Arial" charset="0"/>
              </a:rPr>
              <a:t>Second Edition</a:t>
            </a:r>
            <a:endParaRPr lang="en-US" sz="2000" dirty="0">
              <a:solidFill>
                <a:srgbClr val="FFFFFF"/>
              </a:solidFill>
              <a:latin typeface="Arial" charset="0"/>
            </a:endParaRPr>
          </a:p>
        </p:txBody>
      </p:sp>
      <p:sp>
        <p:nvSpPr>
          <p:cNvPr id="7" name="TextBox 6"/>
          <p:cNvSpPr txBox="1"/>
          <p:nvPr/>
        </p:nvSpPr>
        <p:spPr>
          <a:xfrm>
            <a:off x="3124200" y="6553200"/>
            <a:ext cx="2743200" cy="261938"/>
          </a:xfrm>
          <a:prstGeom prst="rect">
            <a:avLst/>
          </a:prstGeom>
          <a:noFill/>
        </p:spPr>
        <p:txBody>
          <a:bodyPr>
            <a:spAutoFit/>
          </a:bodyPr>
          <a:lstStyle/>
          <a:p>
            <a:pPr>
              <a:defRPr/>
            </a:pPr>
            <a:r>
              <a:rPr lang="en-US" sz="1100" dirty="0">
                <a:solidFill>
                  <a:srgbClr val="F8F8F8"/>
                </a:solidFill>
                <a:latin typeface="Arial" pitchFamily="34" charset="0"/>
              </a:rPr>
              <a:t>Copyright ©  2011. F.A. Davis Company</a:t>
            </a: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ransition/>
  <p:txStyles>
    <p:titleStyle>
      <a:lvl1pPr algn="l" rtl="0" eaLnBrk="1" fontAlgn="base" hangingPunct="1">
        <a:spcBef>
          <a:spcPct val="0"/>
        </a:spcBef>
        <a:spcAft>
          <a:spcPct val="0"/>
        </a:spcAft>
        <a:defRPr kumimoji="1" sz="3600" b="1">
          <a:solidFill>
            <a:srgbClr val="524874"/>
          </a:solidFill>
          <a:latin typeface="+mj-lt"/>
          <a:ea typeface="+mj-ea"/>
          <a:cs typeface="+mj-cs"/>
        </a:defRPr>
      </a:lvl1pPr>
      <a:lvl2pPr algn="l" rtl="0" eaLnBrk="1" fontAlgn="base" hangingPunct="1">
        <a:spcBef>
          <a:spcPct val="0"/>
        </a:spcBef>
        <a:spcAft>
          <a:spcPct val="0"/>
        </a:spcAft>
        <a:defRPr kumimoji="1" sz="3600" b="1">
          <a:solidFill>
            <a:srgbClr val="524874"/>
          </a:solidFill>
          <a:latin typeface="Arial" charset="0"/>
        </a:defRPr>
      </a:lvl2pPr>
      <a:lvl3pPr algn="l" rtl="0" eaLnBrk="1" fontAlgn="base" hangingPunct="1">
        <a:spcBef>
          <a:spcPct val="0"/>
        </a:spcBef>
        <a:spcAft>
          <a:spcPct val="0"/>
        </a:spcAft>
        <a:defRPr kumimoji="1" sz="3600" b="1">
          <a:solidFill>
            <a:srgbClr val="524874"/>
          </a:solidFill>
          <a:latin typeface="Arial" charset="0"/>
        </a:defRPr>
      </a:lvl3pPr>
      <a:lvl4pPr algn="l" rtl="0" eaLnBrk="1" fontAlgn="base" hangingPunct="1">
        <a:spcBef>
          <a:spcPct val="0"/>
        </a:spcBef>
        <a:spcAft>
          <a:spcPct val="0"/>
        </a:spcAft>
        <a:defRPr kumimoji="1" sz="3600" b="1">
          <a:solidFill>
            <a:srgbClr val="524874"/>
          </a:solidFill>
          <a:latin typeface="Arial" charset="0"/>
        </a:defRPr>
      </a:lvl4pPr>
      <a:lvl5pPr algn="l" rtl="0" eaLnBrk="1" fontAlgn="base" hangingPunct="1">
        <a:spcBef>
          <a:spcPct val="0"/>
        </a:spcBef>
        <a:spcAft>
          <a:spcPct val="0"/>
        </a:spcAft>
        <a:defRPr kumimoji="1" sz="3600" b="1">
          <a:solidFill>
            <a:srgbClr val="524874"/>
          </a:solidFill>
          <a:latin typeface="Arial" charset="0"/>
        </a:defRPr>
      </a:lvl5pPr>
      <a:lvl6pPr marL="457200" algn="l" rtl="0" eaLnBrk="1" fontAlgn="base" hangingPunct="1">
        <a:spcBef>
          <a:spcPct val="0"/>
        </a:spcBef>
        <a:spcAft>
          <a:spcPct val="0"/>
        </a:spcAft>
        <a:defRPr kumimoji="1" sz="3600" b="1">
          <a:solidFill>
            <a:srgbClr val="660066"/>
          </a:solidFill>
          <a:latin typeface="Arial" charset="0"/>
        </a:defRPr>
      </a:lvl6pPr>
      <a:lvl7pPr marL="914400" algn="l" rtl="0" eaLnBrk="1" fontAlgn="base" hangingPunct="1">
        <a:spcBef>
          <a:spcPct val="0"/>
        </a:spcBef>
        <a:spcAft>
          <a:spcPct val="0"/>
        </a:spcAft>
        <a:defRPr kumimoji="1" sz="3600" b="1">
          <a:solidFill>
            <a:srgbClr val="660066"/>
          </a:solidFill>
          <a:latin typeface="Arial" charset="0"/>
        </a:defRPr>
      </a:lvl7pPr>
      <a:lvl8pPr marL="1371600" algn="l" rtl="0" eaLnBrk="1" fontAlgn="base" hangingPunct="1">
        <a:spcBef>
          <a:spcPct val="0"/>
        </a:spcBef>
        <a:spcAft>
          <a:spcPct val="0"/>
        </a:spcAft>
        <a:defRPr kumimoji="1" sz="3600" b="1">
          <a:solidFill>
            <a:srgbClr val="660066"/>
          </a:solidFill>
          <a:latin typeface="Arial" charset="0"/>
        </a:defRPr>
      </a:lvl8pPr>
      <a:lvl9pPr marL="1828800" algn="l" rtl="0" eaLnBrk="1" fontAlgn="base" hangingPunct="1">
        <a:spcBef>
          <a:spcPct val="0"/>
        </a:spcBef>
        <a:spcAft>
          <a:spcPct val="0"/>
        </a:spcAft>
        <a:defRPr kumimoji="1" sz="3600" b="1">
          <a:solidFill>
            <a:srgbClr val="660066"/>
          </a:solidFill>
          <a:latin typeface="Arial" charset="0"/>
        </a:defRPr>
      </a:lvl9pPr>
    </p:titleStyle>
    <p:bodyStyle>
      <a:lvl1pPr marL="342900" indent="-342900" algn="l" rtl="0" eaLnBrk="1" fontAlgn="base" hangingPunct="1">
        <a:spcBef>
          <a:spcPct val="20000"/>
        </a:spcBef>
        <a:spcAft>
          <a:spcPct val="0"/>
        </a:spcAft>
        <a:buClr>
          <a:srgbClr val="FDB627"/>
        </a:buClr>
        <a:buFont typeface="Wingdings" pitchFamily="2" charset="2"/>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FDB627"/>
        </a:buClr>
        <a:buFont typeface="Wingdings" pitchFamily="2" charset="2"/>
        <a:buChar char="§"/>
        <a:defRPr kumimoji="1" sz="2600">
          <a:solidFill>
            <a:schemeClr val="tx1"/>
          </a:solidFill>
          <a:latin typeface="+mn-lt"/>
        </a:defRPr>
      </a:lvl2pPr>
      <a:lvl3pPr marL="1143000" indent="-228600" algn="l" rtl="0" eaLnBrk="1" fontAlgn="base" hangingPunct="1">
        <a:spcBef>
          <a:spcPct val="20000"/>
        </a:spcBef>
        <a:spcAft>
          <a:spcPct val="0"/>
        </a:spcAft>
        <a:buClr>
          <a:srgbClr val="FDB627"/>
        </a:buClr>
        <a:buFont typeface="Wingdings" pitchFamily="2" charset="2"/>
        <a:buChar char="§"/>
        <a:defRPr kumimoji="1" sz="2400">
          <a:solidFill>
            <a:schemeClr val="tx1"/>
          </a:solidFill>
          <a:latin typeface="+mn-lt"/>
        </a:defRPr>
      </a:lvl3pPr>
      <a:lvl4pPr marL="1598613" indent="-228600" algn="l" rtl="0" eaLnBrk="1" fontAlgn="base" hangingPunct="1">
        <a:spcBef>
          <a:spcPct val="20000"/>
        </a:spcBef>
        <a:spcAft>
          <a:spcPct val="0"/>
        </a:spcAft>
        <a:buClr>
          <a:srgbClr val="FDB627"/>
        </a:buClr>
        <a:buFont typeface="Wingdings" pitchFamily="2" charset="2"/>
        <a:buChar char="§"/>
        <a:defRPr kumimoji="1" sz="2000">
          <a:solidFill>
            <a:schemeClr val="tx1"/>
          </a:solidFill>
          <a:latin typeface="+mn-lt"/>
        </a:defRPr>
      </a:lvl4pPr>
      <a:lvl5pPr marL="2057400" indent="-228600" algn="l" rtl="0" eaLnBrk="1" fontAlgn="base" hangingPunct="1">
        <a:spcBef>
          <a:spcPct val="20000"/>
        </a:spcBef>
        <a:spcAft>
          <a:spcPct val="0"/>
        </a:spcAft>
        <a:buClr>
          <a:srgbClr val="FDB627"/>
        </a:buClr>
        <a:buFont typeface="Wingdings" pitchFamily="2" charset="2"/>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3568"/>
            <a:ext cx="9144000" cy="1539110"/>
          </a:xfrm>
          <a:prstGeom prst="rect">
            <a:avLst/>
          </a:prstGeom>
          <a:solidFill>
            <a:srgbClr val="559DD5">
              <a:alpha val="7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23528"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p:cNvSpPr txBox="1"/>
          <p:nvPr/>
        </p:nvSpPr>
        <p:spPr>
          <a:xfrm>
            <a:off x="323528" y="260646"/>
            <a:ext cx="8496944" cy="1097280"/>
          </a:xfrm>
          <a:prstGeom prst="rect">
            <a:avLst/>
          </a:prstGeom>
          <a:solidFill>
            <a:srgbClr val="C4BF00">
              <a:alpha val="50000"/>
            </a:srgbClr>
          </a:solidFill>
        </p:spPr>
        <p:txBody>
          <a:bodyPr wrap="square" rtlCol="0">
            <a:spAutoFit/>
          </a:bodyPr>
          <a:lstStyle/>
          <a:p>
            <a:pPr algn="ctr">
              <a:spcBef>
                <a:spcPts val="1200"/>
              </a:spcBef>
            </a:pPr>
            <a:endParaRPr lang="en-US" sz="1000" dirty="0">
              <a:latin typeface="Gill Sans MT" panose="020B0502020104020203" pitchFamily="34" charset="0"/>
            </a:endParaRPr>
          </a:p>
          <a:p>
            <a:pPr algn="ctr">
              <a:spcBef>
                <a:spcPts val="0"/>
              </a:spcBef>
            </a:pPr>
            <a:r>
              <a:rPr lang="en-US" sz="2600" b="0" dirty="0">
                <a:solidFill>
                  <a:schemeClr val="tx1">
                    <a:lumMod val="75000"/>
                    <a:lumOff val="25000"/>
                  </a:schemeClr>
                </a:solidFill>
                <a:latin typeface="Gill Sans MT" panose="020B0502020104020203" pitchFamily="34" charset="0"/>
              </a:rPr>
              <a:t> </a:t>
            </a:r>
            <a:endParaRPr lang="en-US" sz="1050" dirty="0">
              <a:solidFill>
                <a:schemeClr val="tx1">
                  <a:lumMod val="65000"/>
                  <a:lumOff val="35000"/>
                </a:schemeClr>
              </a:solidFill>
            </a:endParaRPr>
          </a:p>
        </p:txBody>
      </p:sp>
      <p:sp>
        <p:nvSpPr>
          <p:cNvPr id="2" name="Title Placeholder 1"/>
          <p:cNvSpPr>
            <a:spLocks noGrp="1"/>
          </p:cNvSpPr>
          <p:nvPr>
            <p:ph type="title"/>
          </p:nvPr>
        </p:nvSpPr>
        <p:spPr>
          <a:xfrm>
            <a:off x="323528" y="53748"/>
            <a:ext cx="8496944" cy="1452324"/>
          </a:xfrm>
          <a:prstGeom prst="rect">
            <a:avLst/>
          </a:prstGeom>
        </p:spPr>
        <p:txBody>
          <a:bodyPr vert="horz" lIns="91440" tIns="45720" rIns="91440" bIns="45720" rtlCol="0" anchor="ctr">
            <a:normAutofit/>
          </a:bodyPr>
          <a:lstStyle/>
          <a:p>
            <a:r>
              <a:rPr lang="en-US"/>
              <a:t>Click to edit Master title style</a:t>
            </a:r>
            <a:endParaRPr lang="en-US" dirty="0"/>
          </a:p>
        </p:txBody>
      </p:sp>
      <p:grpSp>
        <p:nvGrpSpPr>
          <p:cNvPr id="13" name="Group 12"/>
          <p:cNvGrpSpPr/>
          <p:nvPr/>
        </p:nvGrpSpPr>
        <p:grpSpPr>
          <a:xfrm>
            <a:off x="3137741" y="6569625"/>
            <a:ext cx="2868518" cy="299575"/>
            <a:chOff x="251520" y="6569625"/>
            <a:chExt cx="2868518" cy="299575"/>
          </a:xfrm>
        </p:grpSpPr>
        <p:sp>
          <p:nvSpPr>
            <p:cNvPr id="11" name="Rectangle 2"/>
            <p:cNvSpPr>
              <a:spLocks noChangeArrowheads="1"/>
            </p:cNvSpPr>
            <p:nvPr userDrawn="1"/>
          </p:nvSpPr>
          <p:spPr bwMode="auto">
            <a:xfrm>
              <a:off x="1099933" y="6619782"/>
              <a:ext cx="20201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Arial" charset="0"/>
                </a:defRPr>
              </a:lvl1pPr>
              <a:lvl2pPr marL="742950" indent="-285750" eaLnBrk="0" hangingPunct="0">
                <a:defRPr kumimoji="1" sz="2800">
                  <a:solidFill>
                    <a:schemeClr val="tx1"/>
                  </a:solidFill>
                  <a:latin typeface="Arial" charset="0"/>
                </a:defRPr>
              </a:lvl2pPr>
              <a:lvl3pPr marL="1143000" indent="-228600" eaLnBrk="0" hangingPunct="0">
                <a:defRPr kumimoji="1" sz="2800">
                  <a:solidFill>
                    <a:schemeClr val="tx1"/>
                  </a:solidFill>
                  <a:latin typeface="Arial" charset="0"/>
                </a:defRPr>
              </a:lvl3pPr>
              <a:lvl4pPr marL="1600200" indent="-228600" eaLnBrk="0" hangingPunct="0">
                <a:defRPr kumimoji="1" sz="2800">
                  <a:solidFill>
                    <a:schemeClr val="tx1"/>
                  </a:solidFill>
                  <a:latin typeface="Arial" charset="0"/>
                </a:defRPr>
              </a:lvl4pPr>
              <a:lvl5pPr marL="2057400" indent="-228600" eaLnBrk="0" hangingPunct="0">
                <a:defRPr kumimoji="1" sz="2800">
                  <a:solidFill>
                    <a:schemeClr val="tx1"/>
                  </a:solidFill>
                  <a:latin typeface="Arial" charset="0"/>
                </a:defRPr>
              </a:lvl5pPr>
              <a:lvl6pPr marL="2514600" indent="-228600" algn="ctr" eaLnBrk="0" fontAlgn="base" hangingPunct="0">
                <a:spcBef>
                  <a:spcPct val="0"/>
                </a:spcBef>
                <a:spcAft>
                  <a:spcPct val="0"/>
                </a:spcAft>
                <a:defRPr kumimoji="1" sz="2800">
                  <a:solidFill>
                    <a:schemeClr val="tx1"/>
                  </a:solidFill>
                  <a:latin typeface="Arial" charset="0"/>
                </a:defRPr>
              </a:lvl6pPr>
              <a:lvl7pPr marL="2971800" indent="-228600" algn="ctr" eaLnBrk="0" fontAlgn="base" hangingPunct="0">
                <a:spcBef>
                  <a:spcPct val="0"/>
                </a:spcBef>
                <a:spcAft>
                  <a:spcPct val="0"/>
                </a:spcAft>
                <a:defRPr kumimoji="1" sz="2800">
                  <a:solidFill>
                    <a:schemeClr val="tx1"/>
                  </a:solidFill>
                  <a:latin typeface="Arial" charset="0"/>
                </a:defRPr>
              </a:lvl7pPr>
              <a:lvl8pPr marL="3429000" indent="-228600" algn="ctr" eaLnBrk="0" fontAlgn="base" hangingPunct="0">
                <a:spcBef>
                  <a:spcPct val="0"/>
                </a:spcBef>
                <a:spcAft>
                  <a:spcPct val="0"/>
                </a:spcAft>
                <a:defRPr kumimoji="1" sz="2800">
                  <a:solidFill>
                    <a:schemeClr val="tx1"/>
                  </a:solidFill>
                  <a:latin typeface="Arial" charset="0"/>
                </a:defRPr>
              </a:lvl8pPr>
              <a:lvl9pPr marL="3886200" indent="-228600" algn="ctr" eaLnBrk="0" fontAlgn="base" hangingPunct="0">
                <a:spcBef>
                  <a:spcPct val="0"/>
                </a:spcBef>
                <a:spcAft>
                  <a:spcPct val="0"/>
                </a:spcAft>
                <a:defRPr kumimoji="1" sz="2800">
                  <a:solidFill>
                    <a:schemeClr val="tx1"/>
                  </a:solidFill>
                  <a:latin typeface="Arial" charset="0"/>
                </a:defRPr>
              </a:lvl9pPr>
            </a:lstStyle>
            <a:p>
              <a:pPr>
                <a:defRPr/>
              </a:pPr>
              <a:r>
                <a:rPr lang="en-US" altLang="en-US" sz="800" dirty="0">
                  <a:solidFill>
                    <a:schemeClr val="tx1">
                      <a:lumMod val="50000"/>
                      <a:lumOff val="50000"/>
                    </a:schemeClr>
                  </a:solidFill>
                </a:rPr>
                <a:t>Copyright ©  2016  F.A. Davis Company</a:t>
              </a:r>
            </a:p>
          </p:txBody>
        </p:sp>
        <p:pic>
          <p:nvPicPr>
            <p:cNvPr id="12" name="Picture 2" descr="D:\VSS\FAD05\Export\Logo.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51520" y="6569625"/>
              <a:ext cx="822960" cy="29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8968847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txStyles>
    <p:titleStyle>
      <a:lvl1pPr algn="l" defTabSz="914400" rtl="0" eaLnBrk="1" latinLnBrk="0" hangingPunct="1">
        <a:spcBef>
          <a:spcPct val="0"/>
        </a:spcBef>
        <a:buNone/>
        <a:defRPr sz="3600" kern="1200">
          <a:solidFill>
            <a:schemeClr val="tx1">
              <a:lumMod val="75000"/>
              <a:lumOff val="25000"/>
            </a:schemeClr>
          </a:solidFill>
          <a:latin typeface="Gill Sans MT" panose="020B0502020104020203" pitchFamily="34" charset="0"/>
          <a:ea typeface="+mj-ea"/>
          <a:cs typeface="+mj-cs"/>
        </a:defRPr>
      </a:lvl1pPr>
    </p:titleStyle>
    <p:bodyStyle>
      <a:lvl1pPr marL="225425" indent="-225425" algn="l" defTabSz="914400" rtl="0" eaLnBrk="1" latinLnBrk="0" hangingPunct="1">
        <a:spcBef>
          <a:spcPts val="0"/>
        </a:spcBef>
        <a:spcAft>
          <a:spcPts val="600"/>
        </a:spcAft>
        <a:buClr>
          <a:srgbClr val="559DD5"/>
        </a:buClr>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742950" indent="-285750" algn="l" defTabSz="914400" rtl="0" eaLnBrk="1" latinLnBrk="0" hangingPunct="1">
        <a:spcBef>
          <a:spcPts val="0"/>
        </a:spcBef>
        <a:spcAft>
          <a:spcPts val="800"/>
        </a:spcAft>
        <a:buClr>
          <a:srgbClr val="C4BF00"/>
        </a:buClr>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spcBef>
          <a:spcPts val="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3"/>
          <p:cNvSpPr txBox="1">
            <a:spLocks/>
          </p:cNvSpPr>
          <p:nvPr/>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©2018 F.A. Davis Company</a:t>
            </a:r>
          </a:p>
        </p:txBody>
      </p:sp>
      <p:pic>
        <p:nvPicPr>
          <p:cNvPr id="12" name="Picture 13"/>
          <p:cNvPicPr>
            <a:picLocks noChangeAspect="1"/>
          </p:cNvPicPr>
          <p:nvPr/>
        </p:nvPicPr>
        <p:blipFill>
          <a:blip r:embed="rId16" cstate="print">
            <a:clrChange>
              <a:clrFrom>
                <a:srgbClr val="FFFFFE"/>
              </a:clrFrom>
              <a:clrTo>
                <a:srgbClr val="FFFFFE">
                  <a:alpha val="0"/>
                </a:srgbClr>
              </a:clrTo>
            </a:clrChange>
            <a:extLst>
              <a:ext uri="{BEBA8EAE-BF5A-486C-A8C5-ECC9F3942E4B}">
                <a14:imgProps xmlns:a14="http://schemas.microsoft.com/office/drawing/2010/main">
                  <a14:imgLayer r:embed="rId17">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referRelativeResize="0">
            <a:picLocks/>
          </p:cNvPicPr>
          <p:nvPr/>
        </p:nvPicPr>
        <p:blipFill>
          <a:blip r:embed="rId18" cstate="print"/>
          <a:stretch>
            <a:fillRect/>
          </a:stretch>
        </p:blipFill>
        <p:spPr>
          <a:xfrm>
            <a:off x="-22578" y="6460606"/>
            <a:ext cx="9235440" cy="18288"/>
          </a:xfrm>
          <a:prstGeom prst="rect">
            <a:avLst/>
          </a:prstGeom>
        </p:spPr>
      </p:pic>
      <p:sp>
        <p:nvSpPr>
          <p:cNvPr id="1026" name="Title Placeholder 1"/>
          <p:cNvSpPr>
            <a:spLocks noGrp="1"/>
          </p:cNvSpPr>
          <p:nvPr>
            <p:ph type="title"/>
          </p:nvPr>
        </p:nvSpPr>
        <p:spPr bwMode="auto">
          <a:xfrm>
            <a:off x="762000" y="276225"/>
            <a:ext cx="8229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457200" y="1295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endParaRPr lang="en-US" altLang="en-US" dirty="0"/>
          </a:p>
          <a:p>
            <a:pPr lvl="2"/>
            <a:endParaRPr lang="en-US" altLang="en-US" dirty="0"/>
          </a:p>
        </p:txBody>
      </p:sp>
      <p:cxnSp>
        <p:nvCxnSpPr>
          <p:cNvPr id="7" name="Straight Connector 6"/>
          <p:cNvCxnSpPr/>
          <p:nvPr/>
        </p:nvCxnSpPr>
        <p:spPr>
          <a:xfrm>
            <a:off x="0" y="990600"/>
            <a:ext cx="9144000" cy="0"/>
          </a:xfrm>
          <a:prstGeom prst="line">
            <a:avLst/>
          </a:prstGeom>
          <a:ln w="12700">
            <a:solidFill>
              <a:srgbClr val="D99C21"/>
            </a:solidFill>
          </a:ln>
        </p:spPr>
        <p:style>
          <a:lnRef idx="1">
            <a:schemeClr val="accent1"/>
          </a:lnRef>
          <a:fillRef idx="0">
            <a:schemeClr val="accent1"/>
          </a:fillRef>
          <a:effectRef idx="0">
            <a:schemeClr val="accent1"/>
          </a:effectRef>
          <a:fontRef idx="minor">
            <a:schemeClr val="tx1"/>
          </a:fontRef>
        </p:style>
      </p:cxnSp>
      <p:pic>
        <p:nvPicPr>
          <p:cNvPr id="14" name="Picture 13"/>
          <p:cNvPicPr preferRelativeResize="0">
            <a:picLocks/>
          </p:cNvPicPr>
          <p:nvPr/>
        </p:nvPicPr>
        <p:blipFill>
          <a:blip r:embed="rId18" cstate="print"/>
          <a:stretch>
            <a:fillRect/>
          </a:stretch>
        </p:blipFill>
        <p:spPr>
          <a:xfrm>
            <a:off x="-22578" y="6393192"/>
            <a:ext cx="9235440" cy="18288"/>
          </a:xfrm>
          <a:prstGeom prst="rect">
            <a:avLst/>
          </a:prstGeom>
        </p:spPr>
      </p:pic>
      <p:sp>
        <p:nvSpPr>
          <p:cNvPr id="9" name="Rectangle 8"/>
          <p:cNvSpPr/>
          <p:nvPr/>
        </p:nvSpPr>
        <p:spPr>
          <a:xfrm>
            <a:off x="-22578" y="6406287"/>
            <a:ext cx="9235440" cy="54864"/>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45485449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Lst>
  <p:txStyles>
    <p:titleStyle>
      <a:lvl1pPr algn="l" rtl="0" eaLnBrk="1" fontAlgn="base" hangingPunct="1">
        <a:lnSpc>
          <a:spcPct val="90000"/>
        </a:lnSpc>
        <a:spcBef>
          <a:spcPct val="0"/>
        </a:spcBef>
        <a:spcAft>
          <a:spcPct val="0"/>
        </a:spcAft>
        <a:defRPr lang="en-US" sz="3600" kern="1200">
          <a:solidFill>
            <a:srgbClr val="D99C21"/>
          </a:solidFill>
          <a:latin typeface="+mn-lt"/>
          <a:ea typeface="+mn-ea"/>
          <a:cs typeface="+mn-cs"/>
        </a:defRPr>
      </a:lvl1pPr>
      <a:lvl2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2pPr>
      <a:lvl3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3pPr>
      <a:lvl4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4pPr>
      <a:lvl5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5pPr>
      <a:lvl6pPr marL="4572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6pPr>
      <a:lvl7pPr marL="9144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7pPr>
      <a:lvl8pPr marL="13716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8pPr>
      <a:lvl9pPr marL="18288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9pPr>
    </p:titleStyle>
    <p:bodyStyle>
      <a:lvl1pPr marL="623888" indent="-277813" algn="l" rtl="0" eaLnBrk="1" fontAlgn="base" hangingPunct="1">
        <a:spcBef>
          <a:spcPct val="20000"/>
        </a:spcBef>
        <a:spcAft>
          <a:spcPct val="0"/>
        </a:spcAft>
        <a:buClr>
          <a:srgbClr val="28805C"/>
        </a:buClr>
        <a:buFont typeface="Wingdings" panose="05000000000000000000" pitchFamily="2" charset="2"/>
        <a:buChar char="§"/>
        <a:defRPr lang="en-US" sz="3200" kern="2000" dirty="0">
          <a:solidFill>
            <a:schemeClr val="tx1">
              <a:lumMod val="75000"/>
            </a:schemeClr>
          </a:solidFill>
          <a:latin typeface="+mn-lt"/>
          <a:ea typeface="+mn-ea"/>
          <a:cs typeface="+mn-cs"/>
        </a:defRPr>
      </a:lvl1pPr>
      <a:lvl2pPr marL="914400" indent="-290513" algn="l" rtl="0" eaLnBrk="1" fontAlgn="base" hangingPunct="1">
        <a:spcBef>
          <a:spcPct val="20000"/>
        </a:spcBef>
        <a:spcAft>
          <a:spcPct val="0"/>
        </a:spcAft>
        <a:buClr>
          <a:srgbClr val="D99C21"/>
        </a:buClr>
        <a:buFont typeface="Arial" panose="020B0604020202020204" pitchFamily="34" charset="0"/>
        <a:buChar char="•"/>
        <a:defRPr lang="en-US" sz="2800" kern="1200" dirty="0">
          <a:solidFill>
            <a:schemeClr val="tx1">
              <a:lumMod val="75000"/>
            </a:schemeClr>
          </a:solidFill>
          <a:latin typeface="+mn-lt"/>
          <a:ea typeface="+mn-ea"/>
          <a:cs typeface="+mn-cs"/>
        </a:defRPr>
      </a:lvl2pPr>
      <a:lvl3pPr marL="1260475" indent="-290513" algn="l" rtl="0" eaLnBrk="1" fontAlgn="base" hangingPunct="1">
        <a:spcBef>
          <a:spcPct val="20000"/>
        </a:spcBef>
        <a:spcAft>
          <a:spcPct val="0"/>
        </a:spcAft>
        <a:buClr>
          <a:srgbClr val="737373"/>
        </a:buClr>
        <a:buFont typeface="Calibri" panose="020F0502020204030204" pitchFamily="34" charset="0"/>
        <a:buChar char="‒"/>
        <a:tabLst>
          <a:tab pos="858838" algn="l"/>
        </a:tabLst>
        <a:defRPr sz="2800" kern="1200">
          <a:solidFill>
            <a:schemeClr val="tx1">
              <a:lumMod val="75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1"/>
          <p:cNvPicPr>
            <a:picLocks noChangeAspect="1"/>
          </p:cNvPicPr>
          <p:nvPr/>
        </p:nvPicPr>
        <p:blipFill>
          <a:blip r:embed="rId2">
            <a:extLst>
              <a:ext uri="{28A0092B-C50C-407E-A947-70E740481C1C}">
                <a14:useLocalDpi xmlns:a14="http://schemas.microsoft.com/office/drawing/2010/main" val="0"/>
              </a:ext>
            </a:extLst>
          </a:blip>
          <a:srcRect l="2" t="-331" r="259" b="444"/>
          <a:stretch>
            <a:fillRect/>
          </a:stretch>
        </p:blipFill>
        <p:spPr bwMode="auto">
          <a:xfrm>
            <a:off x="2895600" y="0"/>
            <a:ext cx="3560763"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 Answer: D</a:t>
            </a:r>
          </a:p>
        </p:txBody>
      </p:sp>
      <p:sp>
        <p:nvSpPr>
          <p:cNvPr id="33793" name="Content Placeholder 2"/>
          <p:cNvSpPr>
            <a:spLocks noGrp="1"/>
          </p:cNvSpPr>
          <p:nvPr>
            <p:ph idx="1"/>
          </p:nvPr>
        </p:nvSpPr>
        <p:spPr/>
        <p:txBody>
          <a:bodyPr/>
          <a:lstStyle/>
          <a:p>
            <a:pPr marL="228600" indent="0">
              <a:buFont typeface="Wingdings" pitchFamily="2" charset="2"/>
              <a:buNone/>
            </a:pPr>
            <a:r>
              <a:rPr lang="en-US" dirty="0"/>
              <a:t>Lack of access to healthcare is common to all vulnerable populations for various reasons.</a:t>
            </a:r>
          </a:p>
          <a:p>
            <a:pPr>
              <a:buFont typeface="Wingdings" pitchFamily="2" charset="2"/>
              <a:buNone/>
            </a:pPr>
            <a:endParaRPr lang="en-US" dirty="0"/>
          </a:p>
          <a:p>
            <a:pPr>
              <a:buFont typeface="Wingdings" pitchFamily="2" charset="2"/>
              <a:buNone/>
            </a:pPr>
            <a:endParaRPr lang="en-US" dirty="0"/>
          </a:p>
          <a:p>
            <a:pPr>
              <a:buFont typeface="Wingdings" pitchFamily="2" charset="2"/>
              <a:buNone/>
            </a:pPr>
            <a:endParaRPr lang="en-US" dirty="0"/>
          </a:p>
          <a:p>
            <a:pPr>
              <a:buFont typeface="Wingdings" pitchFamily="2" charset="2"/>
              <a:buNone/>
            </a:pPr>
            <a:endParaRPr lang="en-US" dirty="0"/>
          </a:p>
          <a:p>
            <a:pPr>
              <a:buFont typeface="Wingdings" pitchFamily="2" charset="2"/>
              <a:buNone/>
            </a:pPr>
            <a:endParaRPr lang="en-US" dirty="0"/>
          </a:p>
          <a:p>
            <a:pPr>
              <a:buFont typeface="Wingdings" pitchFamily="2" charset="2"/>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 Effective Nursing Care </a:t>
            </a:r>
          </a:p>
        </p:txBody>
      </p:sp>
      <p:sp>
        <p:nvSpPr>
          <p:cNvPr id="3" name="Content Placeholder 2"/>
          <p:cNvSpPr>
            <a:spLocks noGrp="1"/>
          </p:cNvSpPr>
          <p:nvPr>
            <p:ph idx="1"/>
          </p:nvPr>
        </p:nvSpPr>
        <p:spPr/>
        <p:txBody>
          <a:bodyPr>
            <a:normAutofit fontScale="92500" lnSpcReduction="10000"/>
          </a:bodyPr>
          <a:lstStyle/>
          <a:p>
            <a:pPr marL="346075" indent="0">
              <a:buNone/>
            </a:pPr>
            <a:r>
              <a:rPr lang="en-US" sz="2600" dirty="0"/>
              <a:t>The student nurse is assigned an undocumented immigrant injured while crossing the border into the United States. The student tells you, “I do not know what to put for race and he probably can’t tell me.” What is your best response?</a:t>
            </a:r>
          </a:p>
          <a:p>
            <a:pPr marL="346075" indent="0">
              <a:buNone/>
            </a:pPr>
            <a:endParaRPr lang="en-US" sz="2600" dirty="0"/>
          </a:p>
          <a:p>
            <a:pPr marL="741363" indent="-395288">
              <a:buFont typeface="+mj-lt"/>
              <a:buAutoNum type="alphaUcPeriod"/>
            </a:pPr>
            <a:r>
              <a:rPr lang="en-US" sz="2600" dirty="0"/>
              <a:t>“Leave it blank and I will try to get this information.” </a:t>
            </a:r>
          </a:p>
          <a:p>
            <a:pPr marL="741363" indent="-395288">
              <a:buFont typeface="+mj-lt"/>
              <a:buAutoNum type="alphaUcPeriod"/>
            </a:pPr>
            <a:r>
              <a:rPr lang="en-US" sz="2600" dirty="0"/>
              <a:t>“Your response demonstrates that you do not understand the difference between race and ethnicity.”</a:t>
            </a:r>
          </a:p>
          <a:p>
            <a:pPr marL="741363" indent="-395288">
              <a:buFont typeface="+mj-lt"/>
              <a:buAutoNum type="alphaUcPeriod"/>
            </a:pPr>
            <a:r>
              <a:rPr lang="en-US" sz="2600" dirty="0"/>
              <a:t>“You should be able to determine race from his skin color. Let’s discuss race, skin color, and appearances.”</a:t>
            </a:r>
          </a:p>
          <a:p>
            <a:pPr marL="741363" indent="-395288">
              <a:buFont typeface="+mj-lt"/>
              <a:buAutoNum type="alphaUcPeriod"/>
            </a:pPr>
            <a:r>
              <a:rPr lang="en-US" sz="2600" dirty="0"/>
              <a:t>“Let’s discuss approaches to obtaining data on race          from patients.”</a:t>
            </a:r>
          </a:p>
          <a:p>
            <a:endParaRPr lang="en-US" dirty="0"/>
          </a:p>
          <a:p>
            <a:endParaRPr lang="en-US" dirty="0"/>
          </a:p>
        </p:txBody>
      </p:sp>
    </p:spTree>
    <p:extLst>
      <p:ext uri="{BB962C8B-B14F-4D97-AF65-F5344CB8AC3E}">
        <p14:creationId xmlns:p14="http://schemas.microsoft.com/office/powerpoint/2010/main" val="1729130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 Answer: D</a:t>
            </a:r>
          </a:p>
        </p:txBody>
      </p:sp>
      <p:sp>
        <p:nvSpPr>
          <p:cNvPr id="4" name="Content Placeholder 3">
            <a:extLst>
              <a:ext uri="{FF2B5EF4-FFF2-40B4-BE49-F238E27FC236}">
                <a16:creationId xmlns:a16="http://schemas.microsoft.com/office/drawing/2014/main" id="{235C6449-87A8-44F8-B146-116FBF57C652}"/>
              </a:ext>
            </a:extLst>
          </p:cNvPr>
          <p:cNvSpPr>
            <a:spLocks noGrp="1"/>
          </p:cNvSpPr>
          <p:nvPr>
            <p:ph idx="1"/>
          </p:nvPr>
        </p:nvSpPr>
        <p:spPr/>
        <p:txBody>
          <a:bodyPr/>
          <a:lstStyle/>
          <a:p>
            <a:pPr marL="346075" indent="0">
              <a:buNone/>
            </a:pPr>
            <a:r>
              <a:rPr lang="en-US" dirty="0"/>
              <a:t>The most appropriate response would be: “Let’s discuss approaches to obtaining data on race from patients.”</a:t>
            </a:r>
          </a:p>
          <a:p>
            <a:pPr marL="346075" indent="0">
              <a:buNone/>
            </a:pPr>
            <a:endParaRPr lang="en-US" dirty="0"/>
          </a:p>
        </p:txBody>
      </p:sp>
    </p:spTree>
    <p:extLst>
      <p:ext uri="{BB962C8B-B14F-4D97-AF65-F5344CB8AC3E}">
        <p14:creationId xmlns:p14="http://schemas.microsoft.com/office/powerpoint/2010/main" val="2021848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dirty="0"/>
              <a:t>Culture Universals and Specifics</a:t>
            </a:r>
          </a:p>
        </p:txBody>
      </p:sp>
      <p:sp>
        <p:nvSpPr>
          <p:cNvPr id="35842" name="Rectangle 3"/>
          <p:cNvSpPr>
            <a:spLocks noGrp="1" noChangeArrowheads="1"/>
          </p:cNvSpPr>
          <p:nvPr>
            <p:ph idx="1"/>
          </p:nvPr>
        </p:nvSpPr>
        <p:spPr/>
        <p:txBody>
          <a:bodyPr>
            <a:normAutofit fontScale="92500"/>
          </a:bodyPr>
          <a:lstStyle/>
          <a:p>
            <a:r>
              <a:rPr lang="en-US" dirty="0"/>
              <a:t>Culture universals are values, beliefs, and practices that people from </a:t>
            </a:r>
            <a:r>
              <a:rPr lang="en-US" i="1" dirty="0"/>
              <a:t>all</a:t>
            </a:r>
            <a:r>
              <a:rPr lang="en-US" dirty="0"/>
              <a:t> cultures share.</a:t>
            </a:r>
          </a:p>
          <a:p>
            <a:r>
              <a:rPr lang="en-US" dirty="0"/>
              <a:t>Culture specifics are values, beliefs, and practices that are special or unique to a culture.</a:t>
            </a:r>
          </a:p>
          <a:p>
            <a:r>
              <a:rPr lang="en-US" dirty="0"/>
              <a:t>Archetypes are something recurrent, based       on facts.</a:t>
            </a:r>
          </a:p>
          <a:p>
            <a:r>
              <a:rPr lang="en-US" dirty="0"/>
              <a:t>Stereotypes are widely held but oversimplified beliefs that have no basis in fact.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dirty="0"/>
              <a:t>Cultural Specifics That Affect Health</a:t>
            </a:r>
          </a:p>
        </p:txBody>
      </p:sp>
      <p:sp>
        <p:nvSpPr>
          <p:cNvPr id="36866" name="Rectangle 3"/>
          <p:cNvSpPr>
            <a:spLocks noGrp="1" noChangeArrowheads="1"/>
          </p:cNvSpPr>
          <p:nvPr>
            <p:ph idx="1"/>
          </p:nvPr>
        </p:nvSpPr>
        <p:spPr/>
        <p:txBody>
          <a:bodyPr/>
          <a:lstStyle/>
          <a:p>
            <a:r>
              <a:rPr lang="en-US" dirty="0"/>
              <a:t>Communication</a:t>
            </a:r>
          </a:p>
          <a:p>
            <a:r>
              <a:rPr lang="en-US" dirty="0"/>
              <a:t>Space</a:t>
            </a:r>
          </a:p>
          <a:p>
            <a:r>
              <a:rPr lang="en-US" dirty="0"/>
              <a:t>Time orientation</a:t>
            </a:r>
          </a:p>
          <a:p>
            <a:r>
              <a:rPr lang="en-US" dirty="0"/>
              <a:t>Social organization</a:t>
            </a:r>
          </a:p>
          <a:p>
            <a:r>
              <a:rPr lang="en-US" dirty="0"/>
              <a:t>Environmental control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756356" y="299311"/>
            <a:ext cx="8235244" cy="535531"/>
          </a:xfrm>
        </p:spPr>
        <p:txBody>
          <a:bodyPr/>
          <a:lstStyle/>
          <a:p>
            <a:r>
              <a:rPr lang="en-US" sz="3200" dirty="0"/>
              <a:t>Cultural Specifics That Affect Health (cont’d)</a:t>
            </a:r>
          </a:p>
        </p:txBody>
      </p:sp>
      <p:sp>
        <p:nvSpPr>
          <p:cNvPr id="37890" name="Rectangle 3"/>
          <p:cNvSpPr>
            <a:spLocks noGrp="1" noChangeArrowheads="1"/>
          </p:cNvSpPr>
          <p:nvPr>
            <p:ph idx="1"/>
          </p:nvPr>
        </p:nvSpPr>
        <p:spPr/>
        <p:txBody>
          <a:bodyPr/>
          <a:lstStyle/>
          <a:p>
            <a:r>
              <a:rPr lang="en-US" dirty="0"/>
              <a:t>Biological variations</a:t>
            </a:r>
            <a:endParaRPr lang="en-US" sz="800" dirty="0"/>
          </a:p>
          <a:p>
            <a:r>
              <a:rPr lang="en-US" dirty="0"/>
              <a:t>Religion and philosophy</a:t>
            </a:r>
            <a:endParaRPr lang="en-US" sz="800" dirty="0"/>
          </a:p>
          <a:p>
            <a:r>
              <a:rPr lang="en-US" dirty="0"/>
              <a:t>Education</a:t>
            </a:r>
          </a:p>
          <a:p>
            <a:r>
              <a:rPr lang="en-US" dirty="0"/>
              <a:t>Technology</a:t>
            </a:r>
          </a:p>
          <a:p>
            <a:r>
              <a:rPr lang="en-US" dirty="0"/>
              <a:t>Politics, law</a:t>
            </a:r>
            <a:endParaRPr lang="en-US" sz="800" dirty="0"/>
          </a:p>
          <a:p>
            <a:r>
              <a:rPr lang="en-US" dirty="0"/>
              <a:t>Economy</a:t>
            </a:r>
          </a:p>
          <a:p>
            <a:endParaRPr lang="en-US" sz="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ClickerCheck</a:t>
            </a:r>
            <a:endParaRPr lang="en-US" dirty="0"/>
          </a:p>
        </p:txBody>
      </p:sp>
      <p:sp>
        <p:nvSpPr>
          <p:cNvPr id="38913" name="Content Placeholder 2"/>
          <p:cNvSpPr>
            <a:spLocks noGrp="1"/>
          </p:cNvSpPr>
          <p:nvPr>
            <p:ph idx="1"/>
          </p:nvPr>
        </p:nvSpPr>
        <p:spPr/>
        <p:txBody>
          <a:bodyPr/>
          <a:lstStyle/>
          <a:p>
            <a:pPr marL="284163" indent="0">
              <a:buFont typeface="Wingdings" pitchFamily="2" charset="2"/>
              <a:buNone/>
            </a:pPr>
            <a:r>
              <a:rPr lang="en-US" sz="2800" dirty="0"/>
              <a:t>The nurse notes that the client’s grandmother is looked to for input whenever questions arise about the client’s care choices. Which cultural specific will guide the nurse’s plan of care?</a:t>
            </a:r>
          </a:p>
          <a:p>
            <a:pPr marL="284163" indent="0">
              <a:buFont typeface="Wingdings" pitchFamily="2" charset="2"/>
              <a:buNone/>
            </a:pPr>
            <a:endParaRPr lang="en-US" sz="2800" dirty="0"/>
          </a:p>
          <a:p>
            <a:pPr marL="692150" indent="-407988">
              <a:buFont typeface="+mj-lt"/>
              <a:buAutoNum type="alphaUcPeriod"/>
            </a:pPr>
            <a:r>
              <a:rPr lang="en-US" sz="2800" dirty="0"/>
              <a:t>Communication</a:t>
            </a:r>
          </a:p>
          <a:p>
            <a:pPr marL="692150" indent="-407988">
              <a:buFont typeface="+mj-lt"/>
              <a:buAutoNum type="alphaUcPeriod"/>
            </a:pPr>
            <a:r>
              <a:rPr lang="en-US" sz="2800" dirty="0"/>
              <a:t>Social organization</a:t>
            </a:r>
          </a:p>
          <a:p>
            <a:pPr marL="692150" indent="-407988">
              <a:buFont typeface="+mj-lt"/>
              <a:buAutoNum type="alphaUcPeriod"/>
            </a:pPr>
            <a:r>
              <a:rPr lang="en-US" sz="2800" dirty="0"/>
              <a:t>Environmental control</a:t>
            </a:r>
          </a:p>
          <a:p>
            <a:pPr marL="692150" indent="-407988">
              <a:buFont typeface="+mj-lt"/>
              <a:buAutoNum type="alphaUcPeriod"/>
            </a:pPr>
            <a:r>
              <a:rPr lang="en-US" sz="2800" dirty="0"/>
              <a:t>Biological variations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 Answer: B</a:t>
            </a:r>
          </a:p>
        </p:txBody>
      </p:sp>
      <p:sp>
        <p:nvSpPr>
          <p:cNvPr id="39937" name="Content Placeholder 2"/>
          <p:cNvSpPr>
            <a:spLocks noGrp="1"/>
          </p:cNvSpPr>
          <p:nvPr>
            <p:ph idx="1"/>
          </p:nvPr>
        </p:nvSpPr>
        <p:spPr/>
        <p:txBody>
          <a:bodyPr/>
          <a:lstStyle/>
          <a:p>
            <a:pPr marL="284163" indent="0">
              <a:buFont typeface="Wingdings" pitchFamily="2" charset="2"/>
              <a:buNone/>
            </a:pPr>
            <a:r>
              <a:rPr lang="en-US" dirty="0"/>
              <a:t>The social organization of the client’s family will influence what treatment will be acceptable to the client.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en-US" dirty="0"/>
              <a:t>Culture of Healthcare</a:t>
            </a:r>
          </a:p>
        </p:txBody>
      </p:sp>
      <p:sp>
        <p:nvSpPr>
          <p:cNvPr id="40962" name="Rectangle 3"/>
          <p:cNvSpPr>
            <a:spLocks noGrp="1" noChangeArrowheads="1"/>
          </p:cNvSpPr>
          <p:nvPr>
            <p:ph idx="1"/>
          </p:nvPr>
        </p:nvSpPr>
        <p:spPr/>
        <p:txBody>
          <a:bodyPr/>
          <a:lstStyle/>
          <a:p>
            <a:r>
              <a:rPr lang="en-US" dirty="0"/>
              <a:t>Indigenous healthcare system</a:t>
            </a:r>
          </a:p>
          <a:p>
            <a:r>
              <a:rPr lang="en-US" dirty="0"/>
              <a:t>Professional healthcare system</a:t>
            </a:r>
          </a:p>
          <a:p>
            <a:endParaRPr lang="en-US" sz="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normAutofit/>
          </a:bodyPr>
          <a:lstStyle/>
          <a:p>
            <a:r>
              <a:rPr lang="en-US" dirty="0"/>
              <a:t>Health and Illness Beliefs</a:t>
            </a:r>
          </a:p>
        </p:txBody>
      </p:sp>
      <p:sp>
        <p:nvSpPr>
          <p:cNvPr id="41986" name="Rectangle 3"/>
          <p:cNvSpPr>
            <a:spLocks noGrp="1" noChangeArrowheads="1"/>
          </p:cNvSpPr>
          <p:nvPr>
            <p:ph idx="1"/>
          </p:nvPr>
        </p:nvSpPr>
        <p:spPr/>
        <p:txBody>
          <a:bodyPr/>
          <a:lstStyle/>
          <a:p>
            <a:r>
              <a:rPr lang="en-US" dirty="0"/>
              <a:t>Scientific/biomedical</a:t>
            </a:r>
          </a:p>
          <a:p>
            <a:r>
              <a:rPr lang="en-US" dirty="0"/>
              <a:t>Magico-religious</a:t>
            </a:r>
          </a:p>
          <a:p>
            <a:r>
              <a:rPr lang="en-US" dirty="0"/>
              <a:t>Holistic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ctrTitle"/>
          </p:nvPr>
        </p:nvSpPr>
        <p:spPr>
          <a:xfrm>
            <a:off x="685800" y="2852936"/>
            <a:ext cx="7772400" cy="646331"/>
          </a:xfrm>
        </p:spPr>
        <p:txBody>
          <a:bodyPr>
            <a:normAutofit/>
          </a:bodyPr>
          <a:lstStyle/>
          <a:p>
            <a:r>
              <a:rPr lang="en-US"/>
              <a:t>Culture &amp; </a:t>
            </a:r>
            <a:r>
              <a:rPr lang="en-US" dirty="0"/>
              <a:t>Ethnicity</a:t>
            </a:r>
          </a:p>
        </p:txBody>
      </p:sp>
      <p:sp>
        <p:nvSpPr>
          <p:cNvPr id="2" name="Text Placeholder 1"/>
          <p:cNvSpPr>
            <a:spLocks noGrp="1"/>
          </p:cNvSpPr>
          <p:nvPr>
            <p:ph type="body" sz="quarter" idx="13"/>
          </p:nvPr>
        </p:nvSpPr>
        <p:spPr/>
        <p:txBody>
          <a:bodyPr/>
          <a:lstStyle/>
          <a:p>
            <a:r>
              <a:rPr lang="en-US" dirty="0"/>
              <a:t>Chapter 15</a:t>
            </a:r>
          </a:p>
        </p:txBody>
      </p:sp>
    </p:spTree>
    <p:extLst>
      <p:ext uri="{BB962C8B-B14F-4D97-AF65-F5344CB8AC3E}">
        <p14:creationId xmlns:p14="http://schemas.microsoft.com/office/powerpoint/2010/main" val="1658294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en-US" dirty="0"/>
              <a:t>Nursing as a Subculture</a:t>
            </a:r>
          </a:p>
        </p:txBody>
      </p:sp>
      <p:sp>
        <p:nvSpPr>
          <p:cNvPr id="45058" name="Rectangle 5"/>
          <p:cNvSpPr>
            <a:spLocks noGrp="1" noChangeArrowheads="1"/>
          </p:cNvSpPr>
          <p:nvPr>
            <p:ph idx="1"/>
          </p:nvPr>
        </p:nvSpPr>
        <p:spPr/>
        <p:txBody>
          <a:bodyPr>
            <a:normAutofit/>
          </a:bodyPr>
          <a:lstStyle/>
          <a:p>
            <a:r>
              <a:rPr lang="en-US" sz="2800" dirty="0"/>
              <a:t>Nursing is the largest subculture in health-           care culture.</a:t>
            </a:r>
          </a:p>
          <a:p>
            <a:r>
              <a:rPr lang="en-US" sz="2800" dirty="0"/>
              <a:t>Nursing values</a:t>
            </a:r>
          </a:p>
          <a:p>
            <a:pPr lvl="1"/>
            <a:r>
              <a:rPr lang="en-US" sz="2400" dirty="0">
                <a:ea typeface="ＭＳ Ｐゴシック"/>
              </a:rPr>
              <a:t>Silent suffering as a response to pain</a:t>
            </a:r>
          </a:p>
          <a:p>
            <a:pPr lvl="1"/>
            <a:r>
              <a:rPr lang="en-US" sz="2400" dirty="0">
                <a:ea typeface="ＭＳ Ｐゴシック"/>
              </a:rPr>
              <a:t>Caring</a:t>
            </a:r>
          </a:p>
          <a:p>
            <a:pPr lvl="1"/>
            <a:r>
              <a:rPr lang="en-US" sz="2400" dirty="0">
                <a:ea typeface="ＭＳ Ｐゴシック"/>
              </a:rPr>
              <a:t>Nursing autonomy</a:t>
            </a:r>
          </a:p>
          <a:p>
            <a:pPr lvl="1"/>
            <a:r>
              <a:rPr lang="en-US" sz="2400" dirty="0">
                <a:ea typeface="ＭＳ Ｐゴシック"/>
              </a:rPr>
              <a:t>Use of nursing process</a:t>
            </a:r>
          </a:p>
          <a:p>
            <a:pPr lvl="1"/>
            <a:r>
              <a:rPr lang="en-US" sz="2400" dirty="0">
                <a:ea typeface="ＭＳ Ｐゴシック"/>
              </a:rPr>
              <a:t>Knowledge</a:t>
            </a:r>
          </a:p>
          <a:p>
            <a:pPr lvl="1"/>
            <a:r>
              <a:rPr lang="en-US" sz="2400" dirty="0">
                <a:ea typeface="ＭＳ Ｐゴシック"/>
              </a:rPr>
              <a:t>Critical thinking</a:t>
            </a:r>
          </a:p>
          <a:p>
            <a:pPr lvl="1">
              <a:buFontTx/>
              <a:buChar char="•"/>
            </a:pPr>
            <a:endParaRPr lang="en-US" sz="2400" dirty="0">
              <a:ea typeface="ＭＳ Ｐゴシック"/>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r>
              <a:rPr lang="en-US" dirty="0"/>
              <a:t>Traditional and Alternative Healing</a:t>
            </a:r>
          </a:p>
        </p:txBody>
      </p:sp>
      <p:sp>
        <p:nvSpPr>
          <p:cNvPr id="46082" name="Rectangle 3"/>
          <p:cNvSpPr>
            <a:spLocks noGrp="1" noChangeArrowheads="1"/>
          </p:cNvSpPr>
          <p:nvPr>
            <p:ph idx="1"/>
          </p:nvPr>
        </p:nvSpPr>
        <p:spPr/>
        <p:txBody>
          <a:bodyPr/>
          <a:lstStyle/>
          <a:p>
            <a:r>
              <a:rPr lang="en-US" dirty="0"/>
              <a:t>Folk medicine</a:t>
            </a:r>
          </a:p>
          <a:p>
            <a:r>
              <a:rPr lang="en-US" dirty="0"/>
              <a:t>Complementary medicine</a:t>
            </a:r>
          </a:p>
          <a:p>
            <a:r>
              <a:rPr lang="en-US" dirty="0"/>
              <a:t>Alternative medicine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r>
              <a:rPr lang="en-US" dirty="0"/>
              <a:t>Culturally Competent Care</a:t>
            </a:r>
          </a:p>
        </p:txBody>
      </p:sp>
      <p:sp>
        <p:nvSpPr>
          <p:cNvPr id="47106" name="Rectangle 3"/>
          <p:cNvSpPr>
            <a:spLocks noGrp="1" noChangeArrowheads="1"/>
          </p:cNvSpPr>
          <p:nvPr>
            <p:ph idx="1"/>
          </p:nvPr>
        </p:nvSpPr>
        <p:spPr/>
        <p:txBody>
          <a:bodyPr/>
          <a:lstStyle/>
          <a:p>
            <a:r>
              <a:rPr lang="en-US" dirty="0"/>
              <a:t>Purnell Model for Cultural Competence</a:t>
            </a:r>
          </a:p>
          <a:p>
            <a:pPr lvl="1"/>
            <a:r>
              <a:rPr lang="en-US" dirty="0"/>
              <a:t>Unconscious incompetence</a:t>
            </a:r>
          </a:p>
          <a:p>
            <a:pPr lvl="1"/>
            <a:r>
              <a:rPr lang="en-US" dirty="0"/>
              <a:t>Conscious incompetence</a:t>
            </a:r>
          </a:p>
          <a:p>
            <a:pPr lvl="1"/>
            <a:r>
              <a:rPr lang="en-US" dirty="0"/>
              <a:t>Conscious competence</a:t>
            </a:r>
          </a:p>
          <a:p>
            <a:pPr lvl="1"/>
            <a:r>
              <a:rPr lang="en-US" dirty="0"/>
              <a:t>Unconscious competence</a:t>
            </a:r>
          </a:p>
          <a:p>
            <a:pPr lvl="1"/>
            <a:endParaRPr lang="en-US" dirty="0"/>
          </a:p>
          <a:p>
            <a:endParaRPr lang="en-US" sz="800" dirty="0"/>
          </a:p>
          <a:p>
            <a:endParaRPr lang="en-US" sz="800" dirty="0"/>
          </a:p>
          <a:p>
            <a:endParaRPr lang="en-US" sz="800" dirty="0"/>
          </a:p>
          <a:p>
            <a:endParaRPr lang="en-US" sz="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p:cNvSpPr>
            <a:spLocks noGrp="1" noChangeArrowheads="1"/>
          </p:cNvSpPr>
          <p:nvPr>
            <p:ph type="title"/>
          </p:nvPr>
        </p:nvSpPr>
        <p:spPr/>
        <p:txBody>
          <a:bodyPr/>
          <a:lstStyle/>
          <a:p>
            <a:r>
              <a:rPr lang="en-US" dirty="0"/>
              <a:t>Purnell’s Model </a:t>
            </a:r>
          </a:p>
        </p:txBody>
      </p:sp>
      <p:pic>
        <p:nvPicPr>
          <p:cNvPr id="1026" name="Picture 2" descr="C:\Users\Vrushali\Desktop\Vrush Offce\Treas PPTs\Images\5942_C_F15_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1124744"/>
            <a:ext cx="4725018" cy="52565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Culturally Competent Care (cont’d)</a:t>
            </a:r>
          </a:p>
        </p:txBody>
      </p:sp>
      <p:sp>
        <p:nvSpPr>
          <p:cNvPr id="3" name="Content Placeholder 2"/>
          <p:cNvSpPr>
            <a:spLocks noGrp="1"/>
          </p:cNvSpPr>
          <p:nvPr>
            <p:ph idx="1"/>
          </p:nvPr>
        </p:nvSpPr>
        <p:spPr/>
        <p:txBody>
          <a:bodyPr/>
          <a:lstStyle/>
          <a:p>
            <a:pPr marL="346075" indent="0">
              <a:buNone/>
            </a:pPr>
            <a:r>
              <a:rPr lang="en-US" dirty="0"/>
              <a:t>Leininger’s Culture Care Theory</a:t>
            </a:r>
          </a:p>
          <a:p>
            <a:pPr marL="0" indent="0">
              <a:buNone/>
            </a:pPr>
            <a:endParaRPr lang="en-US" dirty="0"/>
          </a:p>
        </p:txBody>
      </p:sp>
    </p:spTree>
    <p:extLst>
      <p:ext uri="{BB962C8B-B14F-4D97-AF65-F5344CB8AC3E}">
        <p14:creationId xmlns:p14="http://schemas.microsoft.com/office/powerpoint/2010/main" val="2158196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r>
              <a:rPr lang="en-US" dirty="0"/>
              <a:t>Barriers to Culturally Competent Care</a:t>
            </a:r>
          </a:p>
        </p:txBody>
      </p:sp>
      <p:sp>
        <p:nvSpPr>
          <p:cNvPr id="49154" name="Rectangle 3"/>
          <p:cNvSpPr>
            <a:spLocks noGrp="1" noChangeArrowheads="1"/>
          </p:cNvSpPr>
          <p:nvPr>
            <p:ph idx="1"/>
          </p:nvPr>
        </p:nvSpPr>
        <p:spPr/>
        <p:txBody>
          <a:bodyPr/>
          <a:lstStyle/>
          <a:p>
            <a:r>
              <a:rPr lang="en-US" dirty="0"/>
              <a:t>Bias</a:t>
            </a:r>
          </a:p>
          <a:p>
            <a:r>
              <a:rPr lang="en-US" dirty="0"/>
              <a:t>Ethnocentrism</a:t>
            </a:r>
          </a:p>
          <a:p>
            <a:r>
              <a:rPr lang="en-US" dirty="0"/>
              <a:t>Cultural stereotypes</a:t>
            </a:r>
          </a:p>
          <a:p>
            <a:r>
              <a:rPr lang="en-US" dirty="0"/>
              <a:t>Prejudice</a:t>
            </a:r>
          </a:p>
          <a:p>
            <a:r>
              <a:rPr lang="en-US" dirty="0"/>
              <a:t>Discrimination</a:t>
            </a:r>
          </a:p>
          <a:p>
            <a:endParaRPr lang="en-US" sz="800" dirty="0"/>
          </a:p>
          <a:p>
            <a:endParaRPr lang="en-US" sz="800" dirty="0"/>
          </a:p>
          <a:p>
            <a:endParaRPr lang="en-US" sz="800" dirty="0"/>
          </a:p>
          <a:p>
            <a:endParaRPr lang="en-US" sz="800" dirty="0"/>
          </a:p>
        </p:txBody>
      </p:sp>
    </p:spTree>
    <p:extLst>
      <p:ext uri="{BB962C8B-B14F-4D97-AF65-F5344CB8AC3E}">
        <p14:creationId xmlns:p14="http://schemas.microsoft.com/office/powerpoint/2010/main" val="2878022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sz="3200" dirty="0"/>
              <a:t>Barriers to Culturally Competent Care (cont’d)</a:t>
            </a:r>
          </a:p>
        </p:txBody>
      </p:sp>
      <p:sp>
        <p:nvSpPr>
          <p:cNvPr id="50178" name="Rectangle 3"/>
          <p:cNvSpPr>
            <a:spLocks noGrp="1" noChangeArrowheads="1"/>
          </p:cNvSpPr>
          <p:nvPr>
            <p:ph idx="1"/>
          </p:nvPr>
        </p:nvSpPr>
        <p:spPr/>
        <p:txBody>
          <a:bodyPr/>
          <a:lstStyle/>
          <a:p>
            <a:r>
              <a:rPr lang="en-US" dirty="0"/>
              <a:t>Racism</a:t>
            </a:r>
            <a:endParaRPr lang="en-US" sz="800" dirty="0"/>
          </a:p>
          <a:p>
            <a:r>
              <a:rPr lang="en-US" dirty="0"/>
              <a:t>Sexism</a:t>
            </a:r>
            <a:endParaRPr lang="en-US" sz="800" dirty="0"/>
          </a:p>
          <a:p>
            <a:r>
              <a:rPr lang="en-US" dirty="0"/>
              <a:t>Language barrier</a:t>
            </a:r>
            <a:endParaRPr lang="en-US" sz="800" dirty="0"/>
          </a:p>
          <a:p>
            <a:pPr lvl="1"/>
            <a:r>
              <a:rPr lang="en-US" dirty="0"/>
              <a:t>Street talk, slang, jargon</a:t>
            </a:r>
          </a:p>
          <a:p>
            <a:r>
              <a:rPr lang="en-US" dirty="0"/>
              <a:t>Lack of knowledge</a:t>
            </a:r>
          </a:p>
          <a:p>
            <a:pPr lvl="1"/>
            <a:r>
              <a:rPr lang="en-US" dirty="0"/>
              <a:t>Emotional responses</a:t>
            </a:r>
          </a:p>
          <a:p>
            <a:r>
              <a:rPr lang="en-US" dirty="0"/>
              <a:t>Self-knowledge</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ClickerCheck</a:t>
            </a:r>
            <a:endParaRPr lang="en-US" dirty="0"/>
          </a:p>
        </p:txBody>
      </p:sp>
      <p:sp>
        <p:nvSpPr>
          <p:cNvPr id="51201" name="Content Placeholder 2"/>
          <p:cNvSpPr>
            <a:spLocks noGrp="1"/>
          </p:cNvSpPr>
          <p:nvPr>
            <p:ph idx="1"/>
          </p:nvPr>
        </p:nvSpPr>
        <p:spPr/>
        <p:txBody>
          <a:bodyPr>
            <a:noAutofit/>
          </a:bodyPr>
          <a:lstStyle/>
          <a:p>
            <a:pPr marL="344488" indent="1588">
              <a:buFont typeface="Wingdings" pitchFamily="2" charset="2"/>
              <a:buNone/>
            </a:pPr>
            <a:r>
              <a:rPr lang="en-US" sz="2800" dirty="0"/>
              <a:t>The charge nurse of a unit tries, as a rule, to admit Hispanic clients to a room at the end of the hall so that “the noise from the family will not disturb others.” This nurse is exhibiting</a:t>
            </a:r>
          </a:p>
          <a:p>
            <a:pPr marL="344488" indent="1588">
              <a:buFont typeface="Wingdings" pitchFamily="2" charset="2"/>
              <a:buNone/>
            </a:pPr>
            <a:endParaRPr lang="en-US" sz="2800" dirty="0"/>
          </a:p>
          <a:p>
            <a:pPr marL="747713" indent="-403225">
              <a:buFont typeface="+mj-lt"/>
              <a:buAutoNum type="alphaUcPeriod"/>
            </a:pPr>
            <a:r>
              <a:rPr lang="en-US" sz="2800" dirty="0"/>
              <a:t>Racism</a:t>
            </a:r>
          </a:p>
          <a:p>
            <a:pPr marL="747713" indent="-403225">
              <a:buFont typeface="+mj-lt"/>
              <a:buAutoNum type="alphaUcPeriod"/>
            </a:pPr>
            <a:r>
              <a:rPr lang="en-US" sz="2800" dirty="0"/>
              <a:t>Prejudice</a:t>
            </a:r>
          </a:p>
          <a:p>
            <a:pPr marL="747713" indent="-403225">
              <a:buFont typeface="+mj-lt"/>
              <a:buAutoNum type="alphaUcPeriod"/>
            </a:pPr>
            <a:r>
              <a:rPr lang="en-US" sz="2800" dirty="0"/>
              <a:t>Discrimination</a:t>
            </a:r>
          </a:p>
          <a:p>
            <a:pPr marL="747713" indent="-403225">
              <a:buFont typeface="+mj-lt"/>
              <a:buAutoNum type="alphaUcPeriod"/>
            </a:pPr>
            <a:r>
              <a:rPr lang="en-US" sz="2800" dirty="0"/>
              <a:t>Sexism</a:t>
            </a:r>
          </a:p>
          <a:p>
            <a:pPr marL="344488" indent="1588">
              <a:buFont typeface="Wingdings" pitchFamily="2" charset="2"/>
              <a:buNone/>
            </a:pPr>
            <a:r>
              <a:rPr lang="en-US" sz="2800" dirty="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 Answer: C</a:t>
            </a:r>
          </a:p>
        </p:txBody>
      </p:sp>
      <p:sp>
        <p:nvSpPr>
          <p:cNvPr id="52225" name="Content Placeholder 2"/>
          <p:cNvSpPr>
            <a:spLocks noGrp="1"/>
          </p:cNvSpPr>
          <p:nvPr>
            <p:ph idx="1"/>
          </p:nvPr>
        </p:nvSpPr>
        <p:spPr/>
        <p:txBody>
          <a:bodyPr/>
          <a:lstStyle/>
          <a:p>
            <a:pPr marL="285750" indent="0">
              <a:buFont typeface="Wingdings" pitchFamily="2" charset="2"/>
              <a:buNone/>
            </a:pPr>
            <a:r>
              <a:rPr lang="en-US" dirty="0"/>
              <a:t>Discrimination is the behavior that results from a prejudice.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lstStyle/>
          <a:p>
            <a:r>
              <a:rPr lang="en-US" dirty="0"/>
              <a:t>Health history</a:t>
            </a:r>
          </a:p>
          <a:p>
            <a:r>
              <a:rPr lang="en-US" dirty="0"/>
              <a:t>Physical assessment</a:t>
            </a:r>
          </a:p>
        </p:txBody>
      </p:sp>
    </p:spTree>
    <p:extLst>
      <p:ext uri="{BB962C8B-B14F-4D97-AF65-F5344CB8AC3E}">
        <p14:creationId xmlns:p14="http://schemas.microsoft.com/office/powerpoint/2010/main" val="3671199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026"/>
          <p:cNvSpPr>
            <a:spLocks noGrp="1" noChangeArrowheads="1"/>
          </p:cNvSpPr>
          <p:nvPr>
            <p:ph type="title"/>
          </p:nvPr>
        </p:nvSpPr>
        <p:spPr/>
        <p:txBody>
          <a:bodyPr/>
          <a:lstStyle/>
          <a:p>
            <a:r>
              <a:rPr lang="en-US" dirty="0"/>
              <a:t>Culture and Ethnicity</a:t>
            </a:r>
          </a:p>
        </p:txBody>
      </p:sp>
      <p:sp>
        <p:nvSpPr>
          <p:cNvPr id="27650" name="Rectangle 1027"/>
          <p:cNvSpPr>
            <a:spLocks noGrp="1" noChangeArrowheads="1"/>
          </p:cNvSpPr>
          <p:nvPr>
            <p:ph idx="1"/>
          </p:nvPr>
        </p:nvSpPr>
        <p:spPr/>
        <p:txBody>
          <a:bodyPr/>
          <a:lstStyle/>
          <a:p>
            <a:r>
              <a:rPr lang="en-US" dirty="0"/>
              <a:t>The United States is a multicultural society.</a:t>
            </a:r>
          </a:p>
          <a:p>
            <a:r>
              <a:rPr lang="en-US" dirty="0"/>
              <a:t>You will care for clients who are not from </a:t>
            </a:r>
            <a:br>
              <a:rPr lang="en-US" dirty="0"/>
            </a:br>
            <a:r>
              <a:rPr lang="en-US" dirty="0"/>
              <a:t>your culture.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356" y="77711"/>
            <a:ext cx="8235244" cy="978729"/>
          </a:xfrm>
        </p:spPr>
        <p:txBody>
          <a:bodyPr/>
          <a:lstStyle/>
          <a:p>
            <a:r>
              <a:rPr lang="en-US" sz="3200" dirty="0"/>
              <a:t>Analysis/Nursing Diagnosis and Planning Outcomes/Evaluation</a:t>
            </a:r>
          </a:p>
        </p:txBody>
      </p:sp>
      <p:sp>
        <p:nvSpPr>
          <p:cNvPr id="3" name="Content Placeholder 2"/>
          <p:cNvSpPr>
            <a:spLocks noGrp="1"/>
          </p:cNvSpPr>
          <p:nvPr>
            <p:ph idx="1"/>
          </p:nvPr>
        </p:nvSpPr>
        <p:spPr/>
        <p:txBody>
          <a:bodyPr/>
          <a:lstStyle/>
          <a:p>
            <a:r>
              <a:rPr lang="en-US" dirty="0"/>
              <a:t>NANDA-I diagnoses</a:t>
            </a:r>
          </a:p>
          <a:p>
            <a:r>
              <a:rPr lang="en-US" dirty="0"/>
              <a:t>Outcomes</a:t>
            </a:r>
          </a:p>
        </p:txBody>
      </p:sp>
    </p:spTree>
    <p:extLst>
      <p:ext uri="{BB962C8B-B14F-4D97-AF65-F5344CB8AC3E}">
        <p14:creationId xmlns:p14="http://schemas.microsoft.com/office/powerpoint/2010/main" val="887886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756356" y="77711"/>
            <a:ext cx="8235244" cy="978729"/>
          </a:xfrm>
        </p:spPr>
        <p:txBody>
          <a:bodyPr/>
          <a:lstStyle/>
          <a:p>
            <a:r>
              <a:rPr lang="en-US" sz="3200" dirty="0"/>
              <a:t>Possible Effects of a Patient’s Cultural            Health Practices</a:t>
            </a:r>
          </a:p>
        </p:txBody>
      </p:sp>
      <p:sp>
        <p:nvSpPr>
          <p:cNvPr id="53250" name="Rectangle 3"/>
          <p:cNvSpPr>
            <a:spLocks noGrp="1" noChangeArrowheads="1"/>
          </p:cNvSpPr>
          <p:nvPr>
            <p:ph idx="1"/>
          </p:nvPr>
        </p:nvSpPr>
        <p:spPr/>
        <p:txBody>
          <a:bodyPr/>
          <a:lstStyle/>
          <a:p>
            <a:r>
              <a:rPr lang="en-US" dirty="0"/>
              <a:t>When the practice is efficacious</a:t>
            </a:r>
          </a:p>
          <a:p>
            <a:r>
              <a:rPr lang="en-US" dirty="0"/>
              <a:t>When the practice is neutral</a:t>
            </a:r>
          </a:p>
          <a:p>
            <a:r>
              <a:rPr lang="en-US" dirty="0"/>
              <a:t>When the effects of a practice are unknown</a:t>
            </a:r>
          </a:p>
          <a:p>
            <a:r>
              <a:rPr lang="en-US" dirty="0"/>
              <a:t>When the practice is dysfunctional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756356" y="77711"/>
            <a:ext cx="8235244" cy="978729"/>
          </a:xfrm>
        </p:spPr>
        <p:txBody>
          <a:bodyPr/>
          <a:lstStyle/>
          <a:p>
            <a:r>
              <a:rPr lang="en-US" sz="3200" dirty="0"/>
              <a:t>Nursing Strategies for Responding to a Client’s Cultural Health Practices</a:t>
            </a:r>
          </a:p>
        </p:txBody>
      </p:sp>
      <p:sp>
        <p:nvSpPr>
          <p:cNvPr id="53250" name="Rectangle 3"/>
          <p:cNvSpPr>
            <a:spLocks noGrp="1" noChangeArrowheads="1"/>
          </p:cNvSpPr>
          <p:nvPr>
            <p:ph idx="1"/>
          </p:nvPr>
        </p:nvSpPr>
        <p:spPr/>
        <p:txBody>
          <a:bodyPr/>
          <a:lstStyle/>
          <a:p>
            <a:r>
              <a:rPr lang="en-US" dirty="0"/>
              <a:t>Responding to a client’s cultural                    health practices</a:t>
            </a:r>
          </a:p>
          <a:p>
            <a:pPr lvl="1"/>
            <a:r>
              <a:rPr lang="en-US" dirty="0"/>
              <a:t>Negotiation</a:t>
            </a:r>
          </a:p>
          <a:p>
            <a:pPr lvl="1"/>
            <a:r>
              <a:rPr lang="en-US" dirty="0" err="1"/>
              <a:t>Repatterning</a:t>
            </a:r>
            <a:r>
              <a:rPr lang="en-US" dirty="0"/>
              <a:t>/restructuring</a:t>
            </a:r>
          </a:p>
        </p:txBody>
      </p:sp>
    </p:spTree>
    <p:extLst>
      <p:ext uri="{BB962C8B-B14F-4D97-AF65-F5344CB8AC3E}">
        <p14:creationId xmlns:p14="http://schemas.microsoft.com/office/powerpoint/2010/main" val="1104381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6356" y="77711"/>
            <a:ext cx="8235244" cy="978729"/>
          </a:xfrm>
        </p:spPr>
        <p:txBody>
          <a:bodyPr/>
          <a:lstStyle/>
          <a:p>
            <a:r>
              <a:rPr lang="en-US" sz="3200" dirty="0"/>
              <a:t>Communicating With Clients Who Speak a Different Language</a:t>
            </a:r>
          </a:p>
        </p:txBody>
      </p:sp>
      <p:sp>
        <p:nvSpPr>
          <p:cNvPr id="6" name="Content Placeholder 5"/>
          <p:cNvSpPr>
            <a:spLocks noGrp="1"/>
          </p:cNvSpPr>
          <p:nvPr>
            <p:ph idx="1"/>
          </p:nvPr>
        </p:nvSpPr>
        <p:spPr/>
        <p:txBody>
          <a:bodyPr/>
          <a:lstStyle/>
          <a:p>
            <a:r>
              <a:rPr lang="en-US" dirty="0"/>
              <a:t>Interpreter</a:t>
            </a:r>
          </a:p>
          <a:p>
            <a:r>
              <a:rPr lang="en-US" dirty="0"/>
              <a:t>Internet and computer translation software</a:t>
            </a:r>
          </a:p>
          <a:p>
            <a:r>
              <a:rPr lang="en-US" dirty="0"/>
              <a:t>Translator</a:t>
            </a:r>
          </a:p>
          <a:p>
            <a:endParaRPr lang="en-US" dirty="0"/>
          </a:p>
          <a:p>
            <a:pPr marL="0" indent="0">
              <a:buNone/>
            </a:pPr>
            <a:endParaRPr lang="en-US" dirty="0"/>
          </a:p>
        </p:txBody>
      </p:sp>
    </p:spTree>
    <p:extLst>
      <p:ext uri="{BB962C8B-B14F-4D97-AF65-F5344CB8AC3E}">
        <p14:creationId xmlns:p14="http://schemas.microsoft.com/office/powerpoint/2010/main" val="1679383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dirty="0"/>
              <a:t>Developing Strategies</a:t>
            </a:r>
          </a:p>
        </p:txBody>
      </p:sp>
      <p:sp>
        <p:nvSpPr>
          <p:cNvPr id="3" name="Content Placeholder 2"/>
          <p:cNvSpPr>
            <a:spLocks noGrp="1"/>
          </p:cNvSpPr>
          <p:nvPr>
            <p:ph idx="1"/>
          </p:nvPr>
        </p:nvSpPr>
        <p:spPr/>
        <p:txBody>
          <a:bodyPr/>
          <a:lstStyle/>
          <a:p>
            <a:pPr marL="690563" indent="-344488"/>
            <a:r>
              <a:rPr lang="en-US" dirty="0"/>
              <a:t>Reflect and know yourself.</a:t>
            </a:r>
          </a:p>
          <a:p>
            <a:pPr marL="690563" indent="-344488"/>
            <a:r>
              <a:rPr lang="en-US" dirty="0"/>
              <a:t>Keep learning.</a:t>
            </a:r>
          </a:p>
          <a:p>
            <a:pPr marL="690563" indent="-344488"/>
            <a:r>
              <a:rPr lang="en-US" dirty="0"/>
              <a:t>Accommodate and negotiate.</a:t>
            </a:r>
          </a:p>
          <a:p>
            <a:pPr marL="690563" indent="-344488"/>
            <a:r>
              <a:rPr lang="en-US" dirty="0"/>
              <a:t>Collaborate.</a:t>
            </a:r>
          </a:p>
          <a:p>
            <a:pPr marL="690563" indent="-344488"/>
            <a:r>
              <a:rPr lang="en-US" dirty="0"/>
              <a:t>Respect.</a:t>
            </a:r>
          </a:p>
          <a:p>
            <a:pPr marL="690563" indent="-344488"/>
            <a:r>
              <a:rPr lang="en-US" dirty="0"/>
              <a:t>“Take a trip to BALI.”</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sz="3200" dirty="0"/>
              <a:t>Becoming Culturally Competent: LIVE and LEARN Model (</a:t>
            </a:r>
            <a:r>
              <a:rPr lang="en-US" sz="3200" dirty="0" err="1"/>
              <a:t>Carballeira</a:t>
            </a:r>
            <a:r>
              <a:rPr lang="en-US" sz="3200" dirty="0"/>
              <a:t>, 1997)</a:t>
            </a:r>
          </a:p>
        </p:txBody>
      </p:sp>
      <p:sp>
        <p:nvSpPr>
          <p:cNvPr id="54274" name="Rectangle 3"/>
          <p:cNvSpPr>
            <a:spLocks noGrp="1" noChangeArrowheads="1"/>
          </p:cNvSpPr>
          <p:nvPr>
            <p:ph sz="half" idx="1"/>
          </p:nvPr>
        </p:nvSpPr>
        <p:spPr/>
        <p:txBody>
          <a:bodyPr>
            <a:normAutofit/>
          </a:bodyPr>
          <a:lstStyle/>
          <a:p>
            <a:pPr>
              <a:buFont typeface="Wingdings" pitchFamily="2" charset="2"/>
              <a:buNone/>
            </a:pPr>
            <a:r>
              <a:rPr lang="en-US" sz="3200" b="1" dirty="0"/>
              <a:t>L</a:t>
            </a:r>
            <a:r>
              <a:rPr lang="en-US" sz="3200" dirty="0"/>
              <a:t>ike</a:t>
            </a:r>
          </a:p>
          <a:p>
            <a:pPr>
              <a:buFont typeface="Wingdings" pitchFamily="2" charset="2"/>
              <a:buNone/>
            </a:pPr>
            <a:r>
              <a:rPr lang="en-US" sz="3200" b="1" dirty="0"/>
              <a:t>I</a:t>
            </a:r>
            <a:r>
              <a:rPr lang="en-US" sz="3200" dirty="0"/>
              <a:t>nquire</a:t>
            </a:r>
          </a:p>
          <a:p>
            <a:pPr>
              <a:buFont typeface="Wingdings" pitchFamily="2" charset="2"/>
              <a:buNone/>
            </a:pPr>
            <a:r>
              <a:rPr lang="en-US" sz="3200" b="1" dirty="0"/>
              <a:t>V</a:t>
            </a:r>
            <a:r>
              <a:rPr lang="en-US" sz="3200" dirty="0"/>
              <a:t>isit</a:t>
            </a:r>
          </a:p>
          <a:p>
            <a:pPr>
              <a:buFont typeface="Wingdings" pitchFamily="2" charset="2"/>
              <a:buNone/>
            </a:pPr>
            <a:r>
              <a:rPr lang="en-US" sz="3200" b="1" dirty="0"/>
              <a:t>E</a:t>
            </a:r>
            <a:r>
              <a:rPr lang="en-US" sz="3200" dirty="0"/>
              <a:t>xperience</a:t>
            </a:r>
          </a:p>
        </p:txBody>
      </p:sp>
      <p:sp>
        <p:nvSpPr>
          <p:cNvPr id="54275" name="Rectangle 4"/>
          <p:cNvSpPr>
            <a:spLocks noGrp="1" noChangeArrowheads="1"/>
          </p:cNvSpPr>
          <p:nvPr>
            <p:ph sz="half" idx="2"/>
          </p:nvPr>
        </p:nvSpPr>
        <p:spPr/>
        <p:txBody>
          <a:bodyPr>
            <a:normAutofit/>
          </a:bodyPr>
          <a:lstStyle/>
          <a:p>
            <a:pPr>
              <a:buFont typeface="Wingdings" pitchFamily="2" charset="2"/>
              <a:buNone/>
            </a:pPr>
            <a:r>
              <a:rPr lang="en-US" sz="3200" b="1" dirty="0"/>
              <a:t>L</a:t>
            </a:r>
            <a:r>
              <a:rPr lang="en-US" sz="3200" dirty="0"/>
              <a:t>isten</a:t>
            </a:r>
          </a:p>
          <a:p>
            <a:pPr>
              <a:buFont typeface="Wingdings" pitchFamily="2" charset="2"/>
              <a:buNone/>
            </a:pPr>
            <a:r>
              <a:rPr lang="en-US" sz="3200" b="1" dirty="0"/>
              <a:t>E</a:t>
            </a:r>
            <a:r>
              <a:rPr lang="en-US" sz="3200" dirty="0"/>
              <a:t>valuate</a:t>
            </a:r>
          </a:p>
          <a:p>
            <a:pPr>
              <a:buFont typeface="Wingdings" pitchFamily="2" charset="2"/>
              <a:buNone/>
            </a:pPr>
            <a:r>
              <a:rPr lang="en-US" sz="3200" b="1" dirty="0"/>
              <a:t>A</a:t>
            </a:r>
            <a:r>
              <a:rPr lang="en-US" sz="3200" dirty="0"/>
              <a:t>cknowledge</a:t>
            </a:r>
          </a:p>
          <a:p>
            <a:pPr>
              <a:buFont typeface="Wingdings" pitchFamily="2" charset="2"/>
              <a:buNone/>
            </a:pPr>
            <a:r>
              <a:rPr lang="en-US" sz="3200" b="1" dirty="0"/>
              <a:t>R</a:t>
            </a:r>
            <a:r>
              <a:rPr lang="en-US" sz="3200" dirty="0"/>
              <a:t>ecommend</a:t>
            </a:r>
          </a:p>
          <a:p>
            <a:pPr>
              <a:buFont typeface="Wingdings" pitchFamily="2" charset="2"/>
              <a:buNone/>
            </a:pPr>
            <a:r>
              <a:rPr lang="en-US" sz="3200" b="1" dirty="0"/>
              <a:t>N</a:t>
            </a:r>
            <a:r>
              <a:rPr lang="en-US" sz="3200" dirty="0"/>
              <a:t>egotiate</a:t>
            </a:r>
          </a:p>
        </p:txBody>
      </p:sp>
    </p:spTree>
    <p:extLst>
      <p:ext uri="{BB962C8B-B14F-4D97-AF65-F5344CB8AC3E}">
        <p14:creationId xmlns:p14="http://schemas.microsoft.com/office/powerpoint/2010/main" val="430149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Socratic Reasoning</a:t>
            </a:r>
          </a:p>
        </p:txBody>
      </p:sp>
      <p:sp>
        <p:nvSpPr>
          <p:cNvPr id="3" name="Content Placeholder 2"/>
          <p:cNvSpPr>
            <a:spLocks noGrp="1"/>
          </p:cNvSpPr>
          <p:nvPr>
            <p:ph idx="1"/>
          </p:nvPr>
        </p:nvSpPr>
        <p:spPr/>
        <p:txBody>
          <a:bodyPr>
            <a:noAutofit/>
          </a:bodyPr>
          <a:lstStyle/>
          <a:p>
            <a:pPr marL="344488" indent="1588">
              <a:buNone/>
            </a:pPr>
            <a:r>
              <a:rPr lang="en-US" sz="2400" dirty="0"/>
              <a:t>A 67-year-old patient is brought to the emergency room at 0230 for injuries received in a motor vehicle accident. Her husband died in the accident. She is alert, oriented, and only speaks Russian. No one at the hospital speaks Russian. Several diagnostic tests are needed immediately to determine the extent of her injuries. Internal bleeding and other potential life-threatening injuries are suspected (BP 98/60, P120).</a:t>
            </a:r>
          </a:p>
          <a:p>
            <a:pPr marL="344488" indent="1588">
              <a:buNone/>
            </a:pPr>
            <a:endParaRPr lang="en-US" sz="2400" dirty="0"/>
          </a:p>
          <a:p>
            <a:pPr marL="688975" indent="-342900"/>
            <a:r>
              <a:rPr lang="en-US" sz="2400" dirty="0"/>
              <a:t>Discuss whether informed consent can be waived.</a:t>
            </a:r>
          </a:p>
          <a:p>
            <a:pPr marL="688975" indent="-342900"/>
            <a:r>
              <a:rPr lang="en-US" sz="2400" dirty="0"/>
              <a:t>What options area available to assist the patient?</a:t>
            </a:r>
          </a:p>
          <a:p>
            <a:pPr marL="688975" indent="-342900"/>
            <a:r>
              <a:rPr lang="en-US" sz="2400" dirty="0"/>
              <a:t>What should be your initial actions?</a:t>
            </a:r>
          </a:p>
        </p:txBody>
      </p:sp>
    </p:spTree>
    <p:extLst>
      <p:ext uri="{BB962C8B-B14F-4D97-AF65-F5344CB8AC3E}">
        <p14:creationId xmlns:p14="http://schemas.microsoft.com/office/powerpoint/2010/main" val="100122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a:t>Culture Characteristics</a:t>
            </a:r>
            <a:endParaRPr lang="en-US" dirty="0"/>
          </a:p>
        </p:txBody>
      </p:sp>
      <p:sp>
        <p:nvSpPr>
          <p:cNvPr id="28674" name="Rectangle 3"/>
          <p:cNvSpPr>
            <a:spLocks noGrp="1" noChangeArrowheads="1"/>
          </p:cNvSpPr>
          <p:nvPr>
            <p:ph idx="1"/>
          </p:nvPr>
        </p:nvSpPr>
        <p:spPr/>
        <p:txBody>
          <a:bodyPr/>
          <a:lstStyle/>
          <a:p>
            <a:r>
              <a:rPr lang="en-US"/>
              <a:t>Learned</a:t>
            </a:r>
          </a:p>
          <a:p>
            <a:r>
              <a:rPr lang="en-US"/>
              <a:t>Taught</a:t>
            </a:r>
          </a:p>
          <a:p>
            <a:r>
              <a:rPr lang="en-US"/>
              <a:t>Shared by its members</a:t>
            </a:r>
          </a:p>
          <a:p>
            <a:r>
              <a:rPr lang="en-US"/>
              <a:t>Dynamic and adaptive</a:t>
            </a:r>
          </a:p>
          <a:p>
            <a:r>
              <a:rPr lang="en-US"/>
              <a:t>Complex</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dirty="0"/>
              <a:t>Culture Characteristics (cont’d)</a:t>
            </a:r>
          </a:p>
        </p:txBody>
      </p:sp>
      <p:sp>
        <p:nvSpPr>
          <p:cNvPr id="29698" name="Rectangle 3"/>
          <p:cNvSpPr>
            <a:spLocks noGrp="1" noChangeArrowheads="1"/>
          </p:cNvSpPr>
          <p:nvPr>
            <p:ph idx="1"/>
          </p:nvPr>
        </p:nvSpPr>
        <p:spPr>
          <a:xfrm>
            <a:off x="457200" y="1295400"/>
            <a:ext cx="8229600" cy="4525963"/>
          </a:xfrm>
        </p:spPr>
        <p:txBody>
          <a:bodyPr/>
          <a:lstStyle/>
          <a:p>
            <a:r>
              <a:rPr lang="en-US" dirty="0"/>
              <a:t>Diverse</a:t>
            </a:r>
          </a:p>
          <a:p>
            <a:r>
              <a:rPr lang="en-US" dirty="0"/>
              <a:t>Exist at many levels</a:t>
            </a:r>
          </a:p>
          <a:p>
            <a:r>
              <a:rPr lang="en-US" dirty="0"/>
              <a:t>Common beliefs and practices</a:t>
            </a:r>
          </a:p>
          <a:p>
            <a:r>
              <a:rPr lang="en-US" dirty="0"/>
              <a:t>Provides identity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Ethnicity, Race, Religion</a:t>
            </a:r>
          </a:p>
        </p:txBody>
      </p:sp>
      <p:sp>
        <p:nvSpPr>
          <p:cNvPr id="3" name="Content Placeholder 2"/>
          <p:cNvSpPr>
            <a:spLocks noGrp="1"/>
          </p:cNvSpPr>
          <p:nvPr>
            <p:ph idx="1"/>
          </p:nvPr>
        </p:nvSpPr>
        <p:spPr/>
        <p:txBody>
          <a:bodyPr/>
          <a:lstStyle/>
          <a:p>
            <a:r>
              <a:rPr lang="en-US" dirty="0"/>
              <a:t>Ethnicity</a:t>
            </a:r>
          </a:p>
          <a:p>
            <a:pPr lvl="1"/>
            <a:r>
              <a:rPr lang="en-US" dirty="0"/>
              <a:t>Members share a common social and              cultural heritage</a:t>
            </a:r>
          </a:p>
          <a:p>
            <a:r>
              <a:rPr lang="en-US" dirty="0"/>
              <a:t>Race</a:t>
            </a:r>
          </a:p>
          <a:p>
            <a:pPr lvl="1"/>
            <a:r>
              <a:rPr lang="en-US" dirty="0"/>
              <a:t>Based on biological similarities</a:t>
            </a:r>
          </a:p>
          <a:p>
            <a:r>
              <a:rPr lang="en-US" dirty="0"/>
              <a:t>Religion</a:t>
            </a:r>
          </a:p>
          <a:p>
            <a:pPr lvl="1"/>
            <a:r>
              <a:rPr lang="en-US" dirty="0"/>
              <a:t>Ordered system of beliefs</a:t>
            </a:r>
          </a:p>
        </p:txBody>
      </p:sp>
    </p:spTree>
    <p:extLst>
      <p:ext uri="{BB962C8B-B14F-4D97-AF65-F5344CB8AC3E}">
        <p14:creationId xmlns:p14="http://schemas.microsoft.com/office/powerpoint/2010/main" val="300491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dirty="0"/>
              <a:t>Concepts Related to Culture</a:t>
            </a:r>
          </a:p>
        </p:txBody>
      </p:sp>
      <p:sp>
        <p:nvSpPr>
          <p:cNvPr id="34818" name="Rectangle 3"/>
          <p:cNvSpPr>
            <a:spLocks noGrp="1" noChangeArrowheads="1"/>
          </p:cNvSpPr>
          <p:nvPr>
            <p:ph idx="1"/>
          </p:nvPr>
        </p:nvSpPr>
        <p:spPr/>
        <p:txBody>
          <a:bodyPr>
            <a:normAutofit/>
          </a:bodyPr>
          <a:lstStyle/>
          <a:p>
            <a:r>
              <a:rPr lang="en-US" dirty="0"/>
              <a:t>Socialization</a:t>
            </a:r>
          </a:p>
          <a:p>
            <a:r>
              <a:rPr lang="en-US" dirty="0"/>
              <a:t>Acculturation</a:t>
            </a:r>
          </a:p>
          <a:p>
            <a:r>
              <a:rPr lang="en-US" dirty="0"/>
              <a:t>Assimilation</a:t>
            </a:r>
          </a:p>
          <a:p>
            <a:r>
              <a:rPr lang="en-US" dirty="0"/>
              <a:t>Dominant culture</a:t>
            </a:r>
          </a:p>
          <a:p>
            <a:r>
              <a:rPr lang="en-US" dirty="0"/>
              <a:t>Subcultures</a:t>
            </a:r>
          </a:p>
          <a:p>
            <a:r>
              <a:rPr lang="en-US" dirty="0"/>
              <a:t>Minority groups</a:t>
            </a:r>
          </a:p>
          <a:p>
            <a:endParaRPr lang="en-US"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dirty="0"/>
              <a:t>Vulnerable Populations as Subcultures</a:t>
            </a:r>
          </a:p>
        </p:txBody>
      </p:sp>
      <p:sp>
        <p:nvSpPr>
          <p:cNvPr id="31746" name="Rectangle 3"/>
          <p:cNvSpPr>
            <a:spLocks noGrp="1" noChangeArrowheads="1"/>
          </p:cNvSpPr>
          <p:nvPr>
            <p:ph idx="1"/>
          </p:nvPr>
        </p:nvSpPr>
        <p:spPr/>
        <p:txBody>
          <a:bodyPr/>
          <a:lstStyle/>
          <a:p>
            <a:pPr>
              <a:lnSpc>
                <a:spcPct val="90000"/>
              </a:lnSpc>
            </a:pPr>
            <a:r>
              <a:rPr lang="en-US" dirty="0"/>
              <a:t>Homeless</a:t>
            </a:r>
          </a:p>
          <a:p>
            <a:pPr>
              <a:lnSpc>
                <a:spcPct val="90000"/>
              </a:lnSpc>
            </a:pPr>
            <a:r>
              <a:rPr lang="en-US" dirty="0"/>
              <a:t>Poor</a:t>
            </a:r>
          </a:p>
          <a:p>
            <a:pPr>
              <a:lnSpc>
                <a:spcPct val="90000"/>
              </a:lnSpc>
            </a:pPr>
            <a:r>
              <a:rPr lang="en-US" dirty="0"/>
              <a:t>Mentally ill</a:t>
            </a:r>
          </a:p>
          <a:p>
            <a:pPr>
              <a:lnSpc>
                <a:spcPct val="90000"/>
              </a:lnSpc>
            </a:pPr>
            <a:r>
              <a:rPr lang="en-US" dirty="0"/>
              <a:t>People with physical disabilities</a:t>
            </a:r>
          </a:p>
          <a:p>
            <a:pPr>
              <a:lnSpc>
                <a:spcPct val="90000"/>
              </a:lnSpc>
            </a:pPr>
            <a:r>
              <a:rPr lang="en-US" dirty="0"/>
              <a:t>Young</a:t>
            </a:r>
          </a:p>
          <a:p>
            <a:pPr>
              <a:lnSpc>
                <a:spcPct val="90000"/>
              </a:lnSpc>
            </a:pPr>
            <a:r>
              <a:rPr lang="en-US" dirty="0"/>
              <a:t>Elderly adults</a:t>
            </a:r>
          </a:p>
          <a:p>
            <a:pPr>
              <a:lnSpc>
                <a:spcPct val="90000"/>
              </a:lnSpc>
            </a:pPr>
            <a:r>
              <a:rPr lang="en-US" dirty="0"/>
              <a:t>Some ethnic and racial minority groups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ClickerCheck</a:t>
            </a:r>
            <a:endParaRPr lang="en-US" dirty="0"/>
          </a:p>
        </p:txBody>
      </p:sp>
      <p:sp>
        <p:nvSpPr>
          <p:cNvPr id="32769" name="Content Placeholder 2"/>
          <p:cNvSpPr>
            <a:spLocks noGrp="1"/>
          </p:cNvSpPr>
          <p:nvPr>
            <p:ph idx="1"/>
          </p:nvPr>
        </p:nvSpPr>
        <p:spPr/>
        <p:txBody>
          <a:bodyPr/>
          <a:lstStyle/>
          <a:p>
            <a:pPr marL="284163" indent="0">
              <a:buFont typeface="Wingdings" pitchFamily="2" charset="2"/>
              <a:buNone/>
            </a:pPr>
            <a:r>
              <a:rPr lang="en-US" sz="2800" dirty="0"/>
              <a:t>The most important concept about vulnerable subcultures guiding nursing care is that persons belonging to these groups</a:t>
            </a:r>
          </a:p>
          <a:p>
            <a:pPr marL="284163" indent="0">
              <a:buFont typeface="Wingdings" pitchFamily="2" charset="2"/>
              <a:buNone/>
            </a:pPr>
            <a:endParaRPr lang="en-US" sz="2800" dirty="0"/>
          </a:p>
          <a:p>
            <a:pPr marL="798512" indent="-514350">
              <a:buFont typeface="+mj-lt"/>
              <a:buAutoNum type="alphaUcPeriod"/>
            </a:pPr>
            <a:r>
              <a:rPr lang="en-US" sz="2800" dirty="0"/>
              <a:t>Receive different healthcare.</a:t>
            </a:r>
          </a:p>
          <a:p>
            <a:pPr marL="798512" indent="-514350">
              <a:buFont typeface="+mj-lt"/>
              <a:buAutoNum type="alphaUcPeriod"/>
            </a:pPr>
            <a:r>
              <a:rPr lang="en-US" sz="2800" dirty="0"/>
              <a:t>Have difficulty complying with their therapy.</a:t>
            </a:r>
          </a:p>
          <a:p>
            <a:pPr marL="798512" indent="-514350">
              <a:buFont typeface="+mj-lt"/>
              <a:buAutoNum type="alphaUcPeriod"/>
            </a:pPr>
            <a:r>
              <a:rPr lang="en-US" sz="2800" dirty="0"/>
              <a:t>Never have insurance.</a:t>
            </a:r>
          </a:p>
          <a:p>
            <a:pPr marL="798512" indent="-514350">
              <a:buFont typeface="+mj-lt"/>
              <a:buAutoNum type="alphaUcPeriod"/>
            </a:pPr>
            <a:r>
              <a:rPr lang="en-US" sz="2800" dirty="0"/>
              <a:t>Often have limited access to healthcare.</a:t>
            </a:r>
          </a:p>
        </p:txBody>
      </p:sp>
    </p:spTree>
  </p:cSld>
  <p:clrMapOvr>
    <a:masterClrMapping/>
  </p:clrMapOvr>
</p:sld>
</file>

<file path=ppt/theme/theme1.xml><?xml version="1.0" encoding="utf-8"?>
<a:theme xmlns:a="http://schemas.openxmlformats.org/drawingml/2006/main" name="Wilkinson2e">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2">
      <a:dk1>
        <a:sysClr val="windowText" lastClr="000000"/>
      </a:dk1>
      <a:lt1>
        <a:sysClr val="window" lastClr="FFFFFF"/>
      </a:lt1>
      <a:dk2>
        <a:srgbClr val="1F497D"/>
      </a:dk2>
      <a:lt2>
        <a:srgbClr val="EEECE1"/>
      </a:lt2>
      <a:accent1>
        <a:srgbClr val="005A9E"/>
      </a:accent1>
      <a:accent2>
        <a:srgbClr val="009999"/>
      </a:accent2>
      <a:accent3>
        <a:srgbClr val="00B0F0"/>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AD Nursing PowerPoint template">
  <a:themeElements>
    <a:clrScheme name="FAD Nursing">
      <a:dk1>
        <a:srgbClr val="737373"/>
      </a:dk1>
      <a:lt1>
        <a:sysClr val="window" lastClr="FFFFFF"/>
      </a:lt1>
      <a:dk2>
        <a:srgbClr val="28805C"/>
      </a:dk2>
      <a:lt2>
        <a:srgbClr val="FFFFFF"/>
      </a:lt2>
      <a:accent1>
        <a:srgbClr val="28805C"/>
      </a:accent1>
      <a:accent2>
        <a:srgbClr val="737373"/>
      </a:accent2>
      <a:accent3>
        <a:srgbClr val="D99C21"/>
      </a:accent3>
      <a:accent4>
        <a:srgbClr val="C00000"/>
      </a:accent4>
      <a:accent5>
        <a:srgbClr val="BFBFBF"/>
      </a:accent5>
      <a:accent6>
        <a:srgbClr val="C2EC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AD Nursing PowerPoint template.pptx [Read-Only]" id="{A2008DEE-BCBD-4BC4-A7A0-5EB7ECB55310}" vid="{FFB93C2D-E936-4942-A955-A0C88B48EE5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5042</TotalTime>
  <Words>5946</Words>
  <Application>Microsoft Office PowerPoint</Application>
  <PresentationFormat>On-screen Show (4:3)</PresentationFormat>
  <Paragraphs>351</Paragraphs>
  <Slides>36</Slides>
  <Notes>35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36</vt:i4>
      </vt:variant>
    </vt:vector>
  </HeadingPairs>
  <TitlesOfParts>
    <vt:vector size="45" baseType="lpstr">
      <vt:lpstr>Wingdings</vt:lpstr>
      <vt:lpstr>Gill Sans MT</vt:lpstr>
      <vt:lpstr>Arial</vt:lpstr>
      <vt:lpstr>Calibri</vt:lpstr>
      <vt:lpstr>Times New Roman</vt:lpstr>
      <vt:lpstr>ＭＳ Ｐゴシック</vt:lpstr>
      <vt:lpstr>Wilkinson2e</vt:lpstr>
      <vt:lpstr>Custom Design</vt:lpstr>
      <vt:lpstr>FAD Nursing PowerPoint template</vt:lpstr>
      <vt:lpstr>PowerPoint Presentation</vt:lpstr>
      <vt:lpstr>Culture &amp; Ethnicity</vt:lpstr>
      <vt:lpstr>Culture and Ethnicity</vt:lpstr>
      <vt:lpstr>Culture Characteristics</vt:lpstr>
      <vt:lpstr>Culture Characteristics (cont’d)</vt:lpstr>
      <vt:lpstr>Ethnicity, Race, Religion</vt:lpstr>
      <vt:lpstr>Concepts Related to Culture</vt:lpstr>
      <vt:lpstr>Vulnerable Populations as Subcultures</vt:lpstr>
      <vt:lpstr>ClickerCheck</vt:lpstr>
      <vt:lpstr>Correct Answer: D</vt:lpstr>
      <vt:lpstr>Safe, Effective Nursing Care </vt:lpstr>
      <vt:lpstr>Correct Answer: D</vt:lpstr>
      <vt:lpstr>Culture Universals and Specifics</vt:lpstr>
      <vt:lpstr>Cultural Specifics That Affect Health</vt:lpstr>
      <vt:lpstr>Cultural Specifics That Affect Health (cont’d)</vt:lpstr>
      <vt:lpstr>ClickerCheck</vt:lpstr>
      <vt:lpstr>Correct Answer: B</vt:lpstr>
      <vt:lpstr>Culture of Healthcare</vt:lpstr>
      <vt:lpstr>Health and Illness Beliefs</vt:lpstr>
      <vt:lpstr>Nursing as a Subculture</vt:lpstr>
      <vt:lpstr>Traditional and Alternative Healing</vt:lpstr>
      <vt:lpstr>Culturally Competent Care</vt:lpstr>
      <vt:lpstr>Purnell’s Model </vt:lpstr>
      <vt:lpstr>Culturally Competent Care (cont’d)</vt:lpstr>
      <vt:lpstr>Barriers to Culturally Competent Care</vt:lpstr>
      <vt:lpstr>Barriers to Culturally Competent Care (cont’d)</vt:lpstr>
      <vt:lpstr>ClickerCheck</vt:lpstr>
      <vt:lpstr>Correct Answer: C</vt:lpstr>
      <vt:lpstr>Assessment</vt:lpstr>
      <vt:lpstr>Analysis/Nursing Diagnosis and Planning Outcomes/Evaluation</vt:lpstr>
      <vt:lpstr>Possible Effects of a Patient’s Cultural            Health Practices</vt:lpstr>
      <vt:lpstr>Nursing Strategies for Responding to a Client’s Cultural Health Practices</vt:lpstr>
      <vt:lpstr>Communicating With Clients Who Speak a Different Language</vt:lpstr>
      <vt:lpstr>Developing Strategies</vt:lpstr>
      <vt:lpstr>Becoming Culturally Competent: LIVE and LEARN Model (Carballeira, 1997)</vt:lpstr>
      <vt:lpstr>Socratic Reasoning</vt:lpstr>
    </vt:vector>
  </TitlesOfParts>
  <Company>Bronstein &amp;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Importance</dc:title>
  <dc:creator>Main User</dc:creator>
  <cp:lastModifiedBy>Jacki Albertini</cp:lastModifiedBy>
  <cp:revision>197</cp:revision>
  <cp:lastPrinted>2013-04-07T17:59:05Z</cp:lastPrinted>
  <dcterms:created xsi:type="dcterms:W3CDTF">2015-09-01T20:04:02Z</dcterms:created>
  <dcterms:modified xsi:type="dcterms:W3CDTF">2017-11-06T18:01:41Z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