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 id="2147483677" r:id="rId2"/>
  </p:sldMasterIdLst>
  <p:notesMasterIdLst>
    <p:notesMasterId r:id="rId48"/>
  </p:notesMasterIdLst>
  <p:sldIdLst>
    <p:sldId id="256" r:id="rId3"/>
    <p:sldId id="298" r:id="rId4"/>
    <p:sldId id="257" r:id="rId5"/>
    <p:sldId id="258" r:id="rId6"/>
    <p:sldId id="259" r:id="rId7"/>
    <p:sldId id="260" r:id="rId8"/>
    <p:sldId id="278" r:id="rId9"/>
    <p:sldId id="280" r:id="rId10"/>
    <p:sldId id="281" r:id="rId11"/>
    <p:sldId id="261" r:id="rId12"/>
    <p:sldId id="262" r:id="rId13"/>
    <p:sldId id="282" r:id="rId14"/>
    <p:sldId id="283" r:id="rId15"/>
    <p:sldId id="263" r:id="rId16"/>
    <p:sldId id="264" r:id="rId17"/>
    <p:sldId id="293" r:id="rId18"/>
    <p:sldId id="294" r:id="rId19"/>
    <p:sldId id="265" r:id="rId20"/>
    <p:sldId id="300" r:id="rId21"/>
    <p:sldId id="301" r:id="rId22"/>
    <p:sldId id="302" r:id="rId23"/>
    <p:sldId id="292" r:id="rId24"/>
    <p:sldId id="266" r:id="rId25"/>
    <p:sldId id="267" r:id="rId26"/>
    <p:sldId id="268" r:id="rId27"/>
    <p:sldId id="269" r:id="rId28"/>
    <p:sldId id="270" r:id="rId29"/>
    <p:sldId id="271" r:id="rId30"/>
    <p:sldId id="284" r:id="rId31"/>
    <p:sldId id="285" r:id="rId32"/>
    <p:sldId id="27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296" r:id="rId46"/>
    <p:sldId id="290" r:id="rId47"/>
  </p:sldIdLst>
  <p:sldSz cx="9144000" cy="6858000" type="screen4x3"/>
  <p:notesSz cx="6858000" cy="9144000"/>
  <p:embeddedFontLst>
    <p:embeddedFont>
      <p:font typeface="Gill Sans MT" panose="020B0502020104020203"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ＭＳ Ｐゴシック" panose="020B0600070205080204" pitchFamily="34" charset="-128"/>
      <p:regular r:id="rId57"/>
    </p:embeddedFont>
  </p:embeddedFont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Treas" initials="" lastIdx="2" clrIdx="0"/>
  <p:cmAuthor id="7" name="LEslie Treas" initials="LT" lastIdx="1" clrIdx="7">
    <p:extLst/>
  </p:cmAuthor>
  <p:cmAuthor id="1" name="Beth LoGiudice" initials="ECL" lastIdx="1" clrIdx="1"/>
  <p:cmAuthor id="8" name="Dawna Martich" initials="DM" lastIdx="4" clrIdx="8">
    <p:extLst/>
  </p:cmAuthor>
  <p:cmAuthor id="2" name="Judith Wilkinson" initials="JW" lastIdx="0" clrIdx="2"/>
  <p:cmAuthor id="3" name="Judith" initials="MOU" lastIdx="2" clrIdx="3">
    <p:extLst/>
  </p:cmAuthor>
  <p:cmAuthor id="4" name="Judith" initials="MOU [2]" lastIdx="1" clrIdx="4">
    <p:extLst/>
  </p:cmAuthor>
  <p:cmAuthor id="5" name="Judith" initials="MOU [3]" lastIdx="1" clrIdx="5">
    <p:extLst/>
  </p:cmAuthor>
  <p:cmAuthor id="6" name="Beth LoGiudice" initials="BL" lastIdx="1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8" autoAdjust="0"/>
    <p:restoredTop sz="85470" autoAdjust="0"/>
  </p:normalViewPr>
  <p:slideViewPr>
    <p:cSldViewPr>
      <p:cViewPr varScale="1">
        <p:scale>
          <a:sx n="75" d="100"/>
          <a:sy n="75" d="100"/>
        </p:scale>
        <p:origin x="696"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4" d="100"/>
        <a:sy n="214" d="100"/>
      </p:scale>
      <p:origin x="0" y="0"/>
    </p:cViewPr>
  </p:sorterViewPr>
  <p:notesViewPr>
    <p:cSldViewPr>
      <p:cViewPr>
        <p:scale>
          <a:sx n="150" d="100"/>
          <a:sy n="150" d="100"/>
        </p:scale>
        <p:origin x="3160" y="-20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DC656-8E6F-4B31-8EF7-05E9771531CD}" type="datetimeFigureOut">
              <a:rPr lang="en-US" smtClean="0"/>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075C1-3D50-43C0-AA89-13B9280E81A7}" type="slidenum">
              <a:rPr lang="en-US" smtClean="0"/>
              <a:pPr/>
              <a:t>‹#›</a:t>
            </a:fld>
            <a:endParaRPr lang="en-US"/>
          </a:p>
        </p:txBody>
      </p:sp>
    </p:spTree>
    <p:extLst>
      <p:ext uri="{BB962C8B-B14F-4D97-AF65-F5344CB8AC3E}">
        <p14:creationId xmlns:p14="http://schemas.microsoft.com/office/powerpoint/2010/main" val="326739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1</a:t>
            </a:fld>
            <a:endParaRPr lang="en-US"/>
          </a:p>
        </p:txBody>
      </p:sp>
    </p:spTree>
    <p:extLst>
      <p:ext uri="{BB962C8B-B14F-4D97-AF65-F5344CB8AC3E}">
        <p14:creationId xmlns:p14="http://schemas.microsoft.com/office/powerpoint/2010/main" val="51934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this definition with the students. &gt;&gt;</a:t>
            </a:r>
          </a:p>
          <a:p>
            <a:pPr marL="0" indent="0">
              <a:buFont typeface="Wingdings" pitchFamily="2" charset="2"/>
              <a:buNone/>
            </a:pPr>
            <a:r>
              <a:rPr lang="en-US" b="1" dirty="0"/>
              <a:t>Verbal communication </a:t>
            </a:r>
            <a:r>
              <a:rPr lang="en-US" b="0" dirty="0"/>
              <a:t>is the use of spoken and written words to send a message. </a:t>
            </a:r>
            <a:r>
              <a:rPr lang="en-US" dirty="0"/>
              <a:t>It is influenced by such factors as educational background, culture, language, age, and past experiences. Verbal communication is generally a conscious act in which the sender is able to select the most effective words to communicate a message. When delivering a verbal message, the goal is that the receiver will understand both your words and your meaning. </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10</a:t>
            </a:fld>
            <a:endParaRPr lang="en-US"/>
          </a:p>
        </p:txBody>
      </p:sp>
    </p:spTree>
    <p:extLst>
      <p:ext uri="{BB962C8B-B14F-4D97-AF65-F5344CB8AC3E}">
        <p14:creationId xmlns:p14="http://schemas.microsoft.com/office/powerpoint/2010/main" val="158608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395288"/>
            <a:ext cx="1874838" cy="1404937"/>
          </a:xfrm>
        </p:spPr>
      </p:sp>
      <p:sp>
        <p:nvSpPr>
          <p:cNvPr id="3" name="Notes Placeholder 2"/>
          <p:cNvSpPr>
            <a:spLocks noGrp="1"/>
          </p:cNvSpPr>
          <p:nvPr>
            <p:ph type="body" idx="1"/>
          </p:nvPr>
        </p:nvSpPr>
        <p:spPr>
          <a:xfrm>
            <a:off x="457200" y="1981200"/>
            <a:ext cx="5715000" cy="7162800"/>
          </a:xfrm>
        </p:spPr>
        <p:txBody>
          <a:bodyPr/>
          <a:lstStyle/>
          <a:p>
            <a:r>
              <a:rPr lang="en-US" dirty="0"/>
              <a:t>&lt;&lt; </a:t>
            </a:r>
            <a:r>
              <a:rPr lang="en-US" b="1" dirty="0"/>
              <a:t>Instructor:</a:t>
            </a:r>
            <a:r>
              <a:rPr lang="en-US" dirty="0"/>
              <a:t> Review each bulleted item while referring to the following notes. &gt;&gt;</a:t>
            </a:r>
          </a:p>
          <a:p>
            <a:pPr marL="171450" indent="-171450">
              <a:buFont typeface="Arial" panose="020B0604020202020204" pitchFamily="34" charset="0"/>
              <a:buChar char="•"/>
            </a:pPr>
            <a:r>
              <a:rPr lang="en-US" b="1" dirty="0"/>
              <a:t>Vocabulary: </a:t>
            </a:r>
            <a:r>
              <a:rPr lang="en-US" dirty="0"/>
              <a:t>It is your responsibility to deliver messages that the client can understand; therefore, use medical terms only when you are certain the listener understands them. When encoding a message, consider the receiver’s age, knowledge, education, and any cultural differences, including primary language spoken. (These factors are discussed shortly.) Encourage feedback to be sure that the receiver understood the message as you intended.</a:t>
            </a:r>
          </a:p>
          <a:p>
            <a:pPr marL="171450" indent="-171450">
              <a:buFont typeface="Arial" panose="020B0604020202020204" pitchFamily="34" charset="0"/>
              <a:buChar char="•"/>
            </a:pPr>
            <a:r>
              <a:rPr lang="en-US" b="1" dirty="0"/>
              <a:t>Denotative vs. connotative meaning: Denotation</a:t>
            </a:r>
            <a:r>
              <a:rPr lang="en-US" dirty="0"/>
              <a:t> is the literal (dictionary) meaning of a word. In contrast, </a:t>
            </a:r>
            <a:r>
              <a:rPr lang="en-US" b="1" dirty="0"/>
              <a:t>connotation</a:t>
            </a:r>
            <a:r>
              <a:rPr lang="en-US" dirty="0"/>
              <a:t> is the implied or emotional meaning of the word.</a:t>
            </a:r>
          </a:p>
          <a:p>
            <a:pPr marL="171450" indent="-171450">
              <a:buFont typeface="Arial" panose="020B0604020202020204" pitchFamily="34" charset="0"/>
              <a:buChar char="•"/>
            </a:pPr>
            <a:r>
              <a:rPr lang="en-US" b="1" dirty="0"/>
              <a:t>Pacing of conversation: </a:t>
            </a:r>
            <a:r>
              <a:rPr lang="en-US" dirty="0"/>
              <a:t>The pace and rhythm of the delivery can alter the receiver’s interpretation of the message. </a:t>
            </a:r>
          </a:p>
          <a:p>
            <a:pPr marL="171450" indent="-171450">
              <a:buFont typeface="Arial" panose="020B0604020202020204" pitchFamily="34" charset="0"/>
              <a:buChar char="•"/>
            </a:pPr>
            <a:r>
              <a:rPr lang="en-US" b="1" dirty="0"/>
              <a:t>Intonation:</a:t>
            </a:r>
            <a:r>
              <a:rPr lang="en-US" dirty="0"/>
              <a:t> “Tone of voice” reflects the feeling behind the words. We get a sense of a person’s intonation by listening to the </a:t>
            </a:r>
            <a:r>
              <a:rPr lang="en-US" i="1" dirty="0"/>
              <a:t>pitch</a:t>
            </a:r>
            <a:r>
              <a:rPr lang="en-US" dirty="0"/>
              <a:t> (high or low), </a:t>
            </a:r>
            <a:r>
              <a:rPr lang="en-US" i="1" dirty="0"/>
              <a:t>cadence</a:t>
            </a:r>
            <a:r>
              <a:rPr lang="en-US" dirty="0"/>
              <a:t> (rising and falling of the pitch), and </a:t>
            </a:r>
            <a:r>
              <a:rPr lang="en-US" i="1" dirty="0"/>
              <a:t>volume</a:t>
            </a:r>
            <a:r>
              <a:rPr lang="en-US" dirty="0"/>
              <a:t> (soft or loud). </a:t>
            </a:r>
          </a:p>
          <a:p>
            <a:pPr marL="171450" indent="-171450">
              <a:buFont typeface="Arial" panose="020B0604020202020204" pitchFamily="34" charset="0"/>
              <a:buChar char="•"/>
            </a:pPr>
            <a:r>
              <a:rPr lang="en-US" b="1" dirty="0"/>
              <a:t>Clarity and brevity:</a:t>
            </a:r>
            <a:r>
              <a:rPr lang="en-US" dirty="0"/>
              <a:t> You can achieve brevity by using the fewest words possible. A conversation that is clear and brief holds the interest of all parties and effectively conveys the intended messages.</a:t>
            </a:r>
          </a:p>
          <a:p>
            <a:pPr marL="171450" indent="-171450">
              <a:buFont typeface="Arial" panose="020B0604020202020204" pitchFamily="34" charset="0"/>
              <a:buChar char="•"/>
            </a:pPr>
            <a:r>
              <a:rPr lang="en-US" b="1" dirty="0"/>
              <a:t>Timing: </a:t>
            </a:r>
            <a:r>
              <a:rPr lang="en-US" dirty="0"/>
              <a:t>Timing also means that the interaction must allow time for response. A rapid flow of questions or one-sided conversations inhibit interaction.</a:t>
            </a:r>
          </a:p>
          <a:p>
            <a:pPr marL="171450" indent="-171450">
              <a:buFont typeface="Arial" panose="020B0604020202020204" pitchFamily="34" charset="0"/>
              <a:buChar char="•"/>
            </a:pPr>
            <a:r>
              <a:rPr lang="en-US" b="1" dirty="0"/>
              <a:t>Relevance of information: </a:t>
            </a:r>
            <a:r>
              <a:rPr lang="en-US" dirty="0"/>
              <a:t>Communication is effective when both parties value the interaction and find the discussion relevant.</a:t>
            </a:r>
          </a:p>
          <a:p>
            <a:pPr marL="171450" indent="-171450">
              <a:buFont typeface="Arial" panose="020B0604020202020204" pitchFamily="34" charset="0"/>
              <a:buChar char="•"/>
            </a:pPr>
            <a:r>
              <a:rPr lang="en-US" b="1" dirty="0"/>
              <a:t>Credibility of the sender: </a:t>
            </a:r>
            <a:r>
              <a:rPr lang="en-US" b="0" dirty="0"/>
              <a:t>C</a:t>
            </a:r>
            <a:r>
              <a:rPr lang="en-US" dirty="0"/>
              <a:t>redibility depends on a pattern of honest and timely response to patient concerns, as well as congruence between your verbal and nonverbal communication.</a:t>
            </a:r>
          </a:p>
          <a:p>
            <a:pPr marL="171450" indent="-171450">
              <a:buFont typeface="Arial" panose="020B0604020202020204" pitchFamily="34" charset="0"/>
              <a:buChar char="•"/>
            </a:pPr>
            <a:r>
              <a:rPr lang="en-US" b="1" dirty="0"/>
              <a:t>Humor:</a:t>
            </a:r>
            <a:r>
              <a:rPr lang="en-US" dirty="0"/>
              <a:t> Humor and laughing can have a positive influence on attitude and healing. Laughter can create physiological changes that contribute to well-being and provide an emotional release in a tense situation. </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11</a:t>
            </a:fld>
            <a:endParaRPr lang="en-US" dirty="0"/>
          </a:p>
        </p:txBody>
      </p:sp>
    </p:spTree>
    <p:extLst>
      <p:ext uri="{BB962C8B-B14F-4D97-AF65-F5344CB8AC3E}">
        <p14:creationId xmlns:p14="http://schemas.microsoft.com/office/powerpoint/2010/main" val="222059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Instruct the students to select the most appropriate answer to this question using their clickers. &gt;&gt;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12</a:t>
            </a:fld>
            <a:endParaRPr lang="en-US"/>
          </a:p>
        </p:txBody>
      </p:sp>
    </p:spTree>
    <p:extLst>
      <p:ext uri="{BB962C8B-B14F-4D97-AF65-F5344CB8AC3E}">
        <p14:creationId xmlns:p14="http://schemas.microsoft.com/office/powerpoint/2010/main" val="384642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13</a:t>
            </a:fld>
            <a:endParaRPr lang="en-US"/>
          </a:p>
        </p:txBody>
      </p:sp>
    </p:spTree>
    <p:extLst>
      <p:ext uri="{BB962C8B-B14F-4D97-AF65-F5344CB8AC3E}">
        <p14:creationId xmlns:p14="http://schemas.microsoft.com/office/powerpoint/2010/main" val="378864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this definition with the students. &gt;&gt;</a:t>
            </a:r>
          </a:p>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14</a:t>
            </a:fld>
            <a:endParaRPr lang="en-US"/>
          </a:p>
        </p:txBody>
      </p:sp>
    </p:spTree>
    <p:extLst>
      <p:ext uri="{BB962C8B-B14F-4D97-AF65-F5344CB8AC3E}">
        <p14:creationId xmlns:p14="http://schemas.microsoft.com/office/powerpoint/2010/main" val="126327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 &gt;&gt;</a:t>
            </a:r>
          </a:p>
          <a:p>
            <a:pPr marL="171450" indent="-171450">
              <a:buFont typeface="Arial" panose="020B0604020202020204" pitchFamily="34" charset="0"/>
              <a:buChar char="•"/>
            </a:pPr>
            <a:r>
              <a:rPr lang="en-US" b="1" dirty="0"/>
              <a:t>Facial expressions </a:t>
            </a:r>
            <a:r>
              <a:rPr lang="en-US" dirty="0"/>
              <a:t>communicate joy, anger, sadness, concern, or fear. Raised eyebrows, staring, squinting, or darting eyes all convey meaning.</a:t>
            </a:r>
          </a:p>
          <a:p>
            <a:pPr marL="171450" indent="-171450">
              <a:buFont typeface="Arial" panose="020B0604020202020204" pitchFamily="34" charset="0"/>
              <a:buChar char="•"/>
            </a:pPr>
            <a:r>
              <a:rPr lang="en-US" b="1" dirty="0"/>
              <a:t>Posture and gait:</a:t>
            </a:r>
            <a:r>
              <a:rPr lang="en-US" dirty="0"/>
              <a:t> Body position, gait, and posture offer clues to a person’s attitudes, emotions, physical well-being, and self-concept. </a:t>
            </a:r>
          </a:p>
          <a:p>
            <a:pPr marL="171450" indent="-171450">
              <a:buFont typeface="Arial" panose="020B0604020202020204" pitchFamily="34" charset="0"/>
              <a:buChar char="•"/>
            </a:pPr>
            <a:r>
              <a:rPr lang="en-US" b="1" dirty="0"/>
              <a:t>Personal appearance: </a:t>
            </a:r>
            <a:r>
              <a:rPr lang="en-US" dirty="0"/>
              <a:t>Clothing and personal appearance provide clues to a person’s feelings, socioeconomic status, culture, and religion. Dress and accessories are powerful cultural clues. </a:t>
            </a:r>
          </a:p>
          <a:p>
            <a:pPr marL="171450" indent="-171450">
              <a:buFont typeface="Arial" panose="020B0604020202020204" pitchFamily="34" charset="0"/>
              <a:buChar char="•"/>
            </a:pPr>
            <a:r>
              <a:rPr lang="en-US" b="1" dirty="0"/>
              <a:t>Gestures: </a:t>
            </a:r>
            <a:r>
              <a:rPr lang="en-US" dirty="0"/>
              <a:t>Hand and body gestures emphasize and clarify the spoken word. They are good indicators of the feeling tone behind the conversation.</a:t>
            </a:r>
          </a:p>
          <a:p>
            <a:pPr marL="171450" indent="-171450">
              <a:buFont typeface="Arial" panose="020B0604020202020204" pitchFamily="34" charset="0"/>
              <a:buChar char="•"/>
            </a:pPr>
            <a:r>
              <a:rPr lang="en-US" b="1" dirty="0"/>
              <a:t>Touch:</a:t>
            </a:r>
            <a:r>
              <a:rPr lang="en-US" dirty="0"/>
              <a:t> Touch can convey affection, caring, concern, and encouragement. Avoid using touch when dealing with someone who is angry or mentally disturbed because the touch may be misinterpreted (e.g., as a sign of aggression or sexual attraction). Although touch can be highly effective, use it with conscious awareness of the situation, environment, culture, and receptivity of the patient.</a:t>
            </a:r>
          </a:p>
          <a:p>
            <a:pPr marL="171450" indent="-171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15</a:t>
            </a:fld>
            <a:endParaRPr lang="en-US"/>
          </a:p>
        </p:txBody>
      </p:sp>
    </p:spTree>
    <p:extLst>
      <p:ext uri="{BB962C8B-B14F-4D97-AF65-F5344CB8AC3E}">
        <p14:creationId xmlns:p14="http://schemas.microsoft.com/office/powerpoint/2010/main" val="298047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nonverbal cues does this nurse use to convey caring?</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16</a:t>
            </a:fld>
            <a:endParaRPr lang="en-US"/>
          </a:p>
        </p:txBody>
      </p:sp>
    </p:spTree>
    <p:extLst>
      <p:ext uri="{BB962C8B-B14F-4D97-AF65-F5344CB8AC3E}">
        <p14:creationId xmlns:p14="http://schemas.microsoft.com/office/powerpoint/2010/main" val="110734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nurse</a:t>
            </a:r>
            <a:r>
              <a:rPr lang="en-US" baseline="0" dirty="0"/>
              <a:t> convey caring to the patient?</a:t>
            </a: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17</a:t>
            </a:fld>
            <a:endParaRPr lang="en-US"/>
          </a:p>
        </p:txBody>
      </p:sp>
    </p:spTree>
    <p:extLst>
      <p:ext uri="{BB962C8B-B14F-4D97-AF65-F5344CB8AC3E}">
        <p14:creationId xmlns:p14="http://schemas.microsoft.com/office/powerpoint/2010/main" val="321841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685800"/>
            <a:ext cx="3070225" cy="2301875"/>
          </a:xfrm>
        </p:spPr>
      </p:sp>
      <p:sp>
        <p:nvSpPr>
          <p:cNvPr id="3" name="Notes Placeholder 2"/>
          <p:cNvSpPr>
            <a:spLocks noGrp="1"/>
          </p:cNvSpPr>
          <p:nvPr>
            <p:ph type="body" idx="1"/>
          </p:nvPr>
        </p:nvSpPr>
        <p:spPr>
          <a:xfrm>
            <a:off x="685800" y="3131840"/>
            <a:ext cx="5486400" cy="5832648"/>
          </a:xfrm>
        </p:spPr>
        <p:txBody>
          <a:bodyPr/>
          <a:lstStyle/>
          <a:p>
            <a:r>
              <a:rPr lang="en-US" dirty="0"/>
              <a:t>&lt;&lt; </a:t>
            </a:r>
            <a:r>
              <a:rPr lang="en-US" b="1" dirty="0"/>
              <a:t>Instructor:</a:t>
            </a:r>
            <a:r>
              <a:rPr lang="en-US" dirty="0"/>
              <a:t> Review each bulleted item while referring to the following notes. &gt;&gt;</a:t>
            </a:r>
          </a:p>
          <a:p>
            <a:pPr marL="171450" indent="-171450">
              <a:buFont typeface="Arial" panose="020B0604020202020204" pitchFamily="34" charset="0"/>
              <a:buChar char="•"/>
            </a:pPr>
            <a:r>
              <a:rPr lang="en-US" b="1" dirty="0"/>
              <a:t>Environment: </a:t>
            </a:r>
            <a:r>
              <a:rPr lang="en-US" dirty="0"/>
              <a:t>Communication is most successful in an environment that is quiet, private, free of unpleasant smells, and at a comfortable temperature. Think creatively to secure the most comfortable environment possible for communicating with patients and families. Hospital chapels, foyers, and activity rooms may be ideal locations for conversation.</a:t>
            </a:r>
          </a:p>
          <a:p>
            <a:pPr marL="171450" indent="-171450">
              <a:buFont typeface="Arial" panose="020B0604020202020204" pitchFamily="34" charset="0"/>
              <a:buChar char="•"/>
            </a:pPr>
            <a:r>
              <a:rPr lang="en-US" b="1" dirty="0"/>
              <a:t>Developmental variations:</a:t>
            </a:r>
            <a:r>
              <a:rPr lang="en-US" dirty="0"/>
              <a:t> Physical and cognitive development, language skills, level of education, and maturity influence the communication process. Thus, you will need to modify your communication strategies to fit your client’s developmental level. </a:t>
            </a:r>
          </a:p>
          <a:p>
            <a:pPr marL="171450" indent="-171450">
              <a:buFont typeface="Arial" panose="020B0604020202020204" pitchFamily="34" charset="0"/>
              <a:buChar char="•"/>
            </a:pPr>
            <a:r>
              <a:rPr lang="en-US" b="1" dirty="0"/>
              <a:t>Gender:</a:t>
            </a:r>
            <a:r>
              <a:rPr lang="en-US" dirty="0"/>
              <a:t> Gender differences in communication are important to nurses because male and female patients may communicate their needs very differently. Similarly, the gender of the nurse may affect the response to the patient’s requests. For example, a female patient might state, “I feel so lousy today.” A female nurse may interpret this as a desire to talk. In contrast, a male nurse may discuss pain control.</a:t>
            </a:r>
          </a:p>
          <a:p>
            <a:pPr marL="171450" indent="-171450">
              <a:buFont typeface="Arial" panose="020B0604020202020204" pitchFamily="34" charset="0"/>
              <a:buChar char="•"/>
            </a:pPr>
            <a:r>
              <a:rPr lang="en-US" b="1" dirty="0"/>
              <a:t>Personal space:</a:t>
            </a:r>
            <a:r>
              <a:rPr lang="en-US" dirty="0"/>
              <a:t> People vary in the amount of physical space they are comfortable with when communicating. The distance they maintain between one another is influenced by the relationship of the individuals, the nature of the conversation, the setting, and cultural influences.</a:t>
            </a:r>
          </a:p>
          <a:p>
            <a:pPr marL="171450" indent="-171450">
              <a:buFont typeface="Arial" panose="020B0604020202020204" pitchFamily="34" charset="0"/>
              <a:buChar char="•"/>
            </a:pPr>
            <a:r>
              <a:rPr lang="en-US" b="1" dirty="0"/>
              <a:t>Territoriality</a:t>
            </a:r>
            <a:r>
              <a:rPr lang="en-US" dirty="0"/>
              <a:t> refers to the space and things that an individual identifies as belonging to him. Territories may be bounded and visible to others or may be defined by the individual in a way not noticeable to others. </a:t>
            </a:r>
          </a:p>
          <a:p>
            <a:pPr marL="171450" indent="-171450">
              <a:buFont typeface="Arial" panose="020B0604020202020204" pitchFamily="34" charset="0"/>
              <a:buChar char="•"/>
            </a:pPr>
            <a:r>
              <a:rPr lang="en-US" b="1" dirty="0"/>
              <a:t>Sociocultural factors: </a:t>
            </a:r>
            <a:r>
              <a:rPr lang="en-US" dirty="0"/>
              <a:t>Culture and socioeconomic status strongly influence communication. Facial expressions, nonverbal communication, and even the selection of whom to interact with are affected. For example, in some cultures it would be unacceptable for a male nurse to address and provide care to a female patient.</a:t>
            </a:r>
          </a:p>
          <a:p>
            <a:pPr marL="171450" indent="-171450">
              <a:buFont typeface="Arial" panose="020B0604020202020204" pitchFamily="34" charset="0"/>
              <a:buChar char="•"/>
            </a:pPr>
            <a:r>
              <a:rPr lang="en-US" b="1" dirty="0"/>
              <a:t>Roles and relationships</a:t>
            </a:r>
            <a:r>
              <a:rPr lang="en-US" dirty="0"/>
              <a:t> of the sender and receiver affect communication. They affect the choice of vocabulary, tone of voice, use of gestures, and distance associated with the communication.</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18</a:t>
            </a:fld>
            <a:endParaRPr lang="en-US"/>
          </a:p>
        </p:txBody>
      </p:sp>
    </p:spTree>
    <p:extLst>
      <p:ext uri="{BB962C8B-B14F-4D97-AF65-F5344CB8AC3E}">
        <p14:creationId xmlns:p14="http://schemas.microsoft.com/office/powerpoint/2010/main" val="235345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recognize </a:t>
            </a:r>
            <a:r>
              <a:rPr lang="en-US" b="1" dirty="0"/>
              <a:t>collaborative professional communication </a:t>
            </a:r>
            <a:r>
              <a:rPr lang="en-US" dirty="0"/>
              <a:t>by the following characteristics: </a:t>
            </a:r>
          </a:p>
          <a:p>
            <a:pPr marL="171450" indent="-171450">
              <a:buFont typeface="Arial" panose="020B0604020202020204" pitchFamily="34" charset="0"/>
              <a:buChar char="•"/>
            </a:pPr>
            <a:r>
              <a:rPr lang="en-US" dirty="0"/>
              <a:t>Uses an assertive style</a:t>
            </a:r>
          </a:p>
          <a:p>
            <a:pPr marL="171450" indent="-171450">
              <a:buFont typeface="Arial" panose="020B0604020202020204" pitchFamily="34" charset="0"/>
              <a:buChar char="•"/>
            </a:pPr>
            <a:r>
              <a:rPr lang="en-US" dirty="0"/>
              <a:t>Makes use of standard communication tools</a:t>
            </a:r>
          </a:p>
        </p:txBody>
      </p:sp>
      <p:sp>
        <p:nvSpPr>
          <p:cNvPr id="4" name="Slide Number Placeholder 3"/>
          <p:cNvSpPr>
            <a:spLocks noGrp="1"/>
          </p:cNvSpPr>
          <p:nvPr>
            <p:ph type="sldNum" sz="quarter" idx="10"/>
          </p:nvPr>
        </p:nvSpPr>
        <p:spPr/>
        <p:txBody>
          <a:bodyPr/>
          <a:lstStyle/>
          <a:p>
            <a:fld id="{6A4075C1-3D50-43C0-AA89-13B9280E81A7}" type="slidenum">
              <a:rPr lang="en-US" smtClean="0"/>
              <a:pPr/>
              <a:t>19</a:t>
            </a:fld>
            <a:endParaRPr lang="en-US"/>
          </a:p>
        </p:txBody>
      </p:sp>
    </p:spTree>
    <p:extLst>
      <p:ext uri="{BB962C8B-B14F-4D97-AF65-F5344CB8AC3E}">
        <p14:creationId xmlns:p14="http://schemas.microsoft.com/office/powerpoint/2010/main" val="357086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a:lstStyle/>
          <a:p>
            <a:fld id="{06386B01-F697-46BC-9243-AF99DB7C6BAC}" type="slidenum">
              <a:rPr lang="en-US" smtClean="0">
                <a:latin typeface="Times New Roman" pitchFamily="18" charset="0"/>
              </a:rPr>
              <a:pPr/>
              <a:t>2</a:t>
            </a:fld>
            <a:endParaRPr lang="en-US">
              <a:latin typeface="Times New Roman" pitchFamily="18" charset="0"/>
            </a:endParaRPr>
          </a:p>
        </p:txBody>
      </p:sp>
    </p:spTree>
    <p:extLst>
      <p:ext uri="{BB962C8B-B14F-4D97-AF65-F5344CB8AC3E}">
        <p14:creationId xmlns:p14="http://schemas.microsoft.com/office/powerpoint/2010/main" val="610587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a:t>
            </a:r>
            <a:r>
              <a:rPr lang="en-US" b="1" dirty="0"/>
              <a:t>passive approach </a:t>
            </a:r>
            <a:r>
              <a:rPr lang="en-US" dirty="0"/>
              <a:t>avoids conflict and allows others to take the lead. It tends to be submissive, helpless, indecisive, apologetic, or whining. </a:t>
            </a:r>
          </a:p>
          <a:p>
            <a:pPr marL="171450" indent="-171450">
              <a:buFont typeface="Arial" panose="020B0604020202020204" pitchFamily="34" charset="0"/>
              <a:buChar char="•"/>
            </a:pPr>
            <a:r>
              <a:rPr lang="en-US" dirty="0"/>
              <a:t>An </a:t>
            </a:r>
            <a:r>
              <a:rPr lang="en-US" b="1" dirty="0"/>
              <a:t>aggressive approach,</a:t>
            </a:r>
            <a:r>
              <a:rPr lang="en-US" dirty="0"/>
              <a:t> in contrast, forces others to lose. The goal is to win and be in. Aggressive communication can be bossy, arrogant, opinionated, sarcastic, manipulative, intolerant, or overbearing.</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20</a:t>
            </a:fld>
            <a:endParaRPr lang="en-US"/>
          </a:p>
        </p:txBody>
      </p:sp>
    </p:spTree>
    <p:extLst>
      <p:ext uri="{BB962C8B-B14F-4D97-AF65-F5344CB8AC3E}">
        <p14:creationId xmlns:p14="http://schemas.microsoft.com/office/powerpoint/2010/main" val="554121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Assertive communication </a:t>
            </a:r>
            <a:r>
              <a:rPr lang="en-US" dirty="0"/>
              <a:t>is the expression of a wide range of positive and negative thoughts and feelings in a style that is direct, open, honest, spontaneous, responsible, and nonjudgmental. Assertiveness recognizes your rights while still respecting the rights of others. It allows you to take responsibility for your own thoughts and actions without blaming others, encourages feedback, and enables you to find mutually satisfying solutions to conflict by confronting people constructively</a:t>
            </a:r>
            <a:r>
              <a:rPr lang="en-US" b="0" dirty="0"/>
              <a:t>. Assertive</a:t>
            </a:r>
            <a:r>
              <a:rPr lang="en-US" b="0" baseline="0" dirty="0"/>
              <a:t> communication </a:t>
            </a:r>
            <a:r>
              <a:rPr lang="en-US" baseline="0" dirty="0"/>
              <a:t>has the following characteristics:</a:t>
            </a:r>
          </a:p>
          <a:p>
            <a:pPr marL="171450" indent="-171450">
              <a:buFont typeface="Arial" panose="020B0604020202020204" pitchFamily="34" charset="0"/>
              <a:buChar char="•"/>
            </a:pPr>
            <a:r>
              <a:rPr lang="en-US" dirty="0"/>
              <a:t>Speak clearly and firmly in a positive manner; convey a “can do” attitude.</a:t>
            </a:r>
          </a:p>
          <a:p>
            <a:pPr marL="171450" indent="-171450">
              <a:buFont typeface="Arial" panose="020B0604020202020204" pitchFamily="34" charset="0"/>
              <a:buChar char="•"/>
            </a:pPr>
            <a:r>
              <a:rPr lang="en-US" dirty="0"/>
              <a:t>Maintain professional composure.</a:t>
            </a:r>
          </a:p>
          <a:p>
            <a:pPr marL="171450" indent="-171450">
              <a:buFont typeface="Arial" panose="020B0604020202020204" pitchFamily="34" charset="0"/>
              <a:buChar char="•"/>
            </a:pPr>
            <a:r>
              <a:rPr lang="en-US" dirty="0"/>
              <a:t>Question care decisions openly and honestly.</a:t>
            </a:r>
          </a:p>
          <a:p>
            <a:pPr marL="171450" indent="-171450">
              <a:buFont typeface="Arial" panose="020B0604020202020204" pitchFamily="34" charset="0"/>
              <a:buChar char="•"/>
            </a:pPr>
            <a:r>
              <a:rPr lang="en-US" dirty="0"/>
              <a:t>Use “I” statements. </a:t>
            </a:r>
          </a:p>
          <a:p>
            <a:pPr marL="171450" indent="-171450">
              <a:buFont typeface="Arial" panose="020B0604020202020204" pitchFamily="34" charset="0"/>
              <a:buChar char="•"/>
            </a:pPr>
            <a:r>
              <a:rPr lang="en-US" dirty="0"/>
              <a:t>Focus on the issue, not the participants. </a:t>
            </a:r>
          </a:p>
          <a:p>
            <a:pPr marL="171450" indent="-171450">
              <a:buFont typeface="Arial" panose="020B0604020202020204" pitchFamily="34" charset="0"/>
              <a:buChar char="•"/>
            </a:pPr>
            <a:r>
              <a:rPr lang="en-US" dirty="0"/>
              <a:t>Use effective nonverbal language. </a:t>
            </a:r>
          </a:p>
          <a:p>
            <a:pPr marL="171450" indent="-171450">
              <a:buFont typeface="Arial" panose="020B0604020202020204" pitchFamily="34" charset="0"/>
              <a:buChar char="•"/>
            </a:pPr>
            <a:r>
              <a:rPr lang="en-US" dirty="0"/>
              <a:t>Don’t invite negative responses. </a:t>
            </a:r>
          </a:p>
          <a:p>
            <a:pPr marL="171450" indent="-171450">
              <a:buFont typeface="Arial" panose="020B0604020202020204" pitchFamily="34" charset="0"/>
              <a:buChar char="•"/>
            </a:pPr>
            <a:r>
              <a:rPr lang="en-US" dirty="0"/>
              <a:t>Learn to accept criticism without becoming anxious or defensive.</a:t>
            </a:r>
          </a:p>
          <a:p>
            <a:pPr marL="171450" indent="-171450">
              <a:buFont typeface="Arial" panose="020B0604020202020204" pitchFamily="34" charset="0"/>
              <a:buChar char="•"/>
            </a:pPr>
            <a:r>
              <a:rPr lang="en-US" dirty="0"/>
              <a:t>Use negative inquiry. </a:t>
            </a:r>
          </a:p>
          <a:p>
            <a:pPr marL="171450" indent="-171450">
              <a:buFont typeface="Arial" panose="020B0604020202020204" pitchFamily="34" charset="0"/>
              <a:buChar char="•"/>
            </a:pPr>
            <a:r>
              <a:rPr lang="en-US" dirty="0"/>
              <a:t>Strive for a workable compromise,.</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21</a:t>
            </a:fld>
            <a:endParaRPr lang="en-US"/>
          </a:p>
        </p:txBody>
      </p:sp>
    </p:spTree>
    <p:extLst>
      <p:ext uri="{BB962C8B-B14F-4D97-AF65-F5344CB8AC3E}">
        <p14:creationId xmlns:p14="http://schemas.microsoft.com/office/powerpoint/2010/main" val="3266749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&lt;&lt; </a:t>
            </a:r>
            <a:r>
              <a:rPr lang="en-US" b="1" dirty="0"/>
              <a:t>Instructor:</a:t>
            </a:r>
            <a:r>
              <a:rPr lang="en-US" dirty="0"/>
              <a:t> Review each bulleted item while referring to the following notes.  &gt;&gt;</a:t>
            </a:r>
          </a:p>
          <a:p>
            <a:r>
              <a:rPr lang="en-US" sz="1200" kern="1200" dirty="0">
                <a:solidFill>
                  <a:schemeClr val="tx1"/>
                </a:solidFill>
                <a:effectLst/>
                <a:latin typeface="+mn-lt"/>
                <a:ea typeface="+mn-ea"/>
                <a:cs typeface="+mn-cs"/>
              </a:rPr>
              <a:t>Professionals often have different communication styles. Nurses are taught to be more descriptive of clinical situations and patient responses, whereas physicians learn to be concise and precise. Standardized communication tools are quite effective in overcoming differences in nurse–physician communication styles, and conveying key information clearly and concisely. Structured communication tools not only ensure accuracy but also create an environment for individuals to express concerns, thus improving interdisciplinary communication and patient outcomes.</a:t>
            </a:r>
            <a:r>
              <a:rPr lang="en-US" dirty="0">
                <a:effectLst/>
              </a:rPr>
              <a:t> </a:t>
            </a:r>
            <a:endParaRPr lang="en-US" dirty="0"/>
          </a:p>
          <a:p>
            <a:r>
              <a:rPr lang="en-US" sz="1200" b="1" kern="1200" dirty="0">
                <a:solidFill>
                  <a:schemeClr val="tx1"/>
                </a:solidFill>
                <a:effectLst/>
                <a:latin typeface="+mn-lt"/>
                <a:ea typeface="+mn-ea"/>
                <a:cs typeface="+mn-cs"/>
              </a:rPr>
              <a:t>Patient rounding</a:t>
            </a:r>
            <a:r>
              <a:rPr lang="en-US" sz="1200" kern="1200" dirty="0">
                <a:solidFill>
                  <a:schemeClr val="tx1"/>
                </a:solidFill>
                <a:effectLst/>
                <a:latin typeface="+mn-lt"/>
                <a:ea typeface="+mn-ea"/>
                <a:cs typeface="+mn-cs"/>
              </a:rPr>
              <a:t> is a collaborative approach in which physicians and nurses gather at the patient’s bedside to discuss goals for care and/or changes in the plan of care and to answer the questions of the patient, family, and healthcare staff. Meeting for rounds allows the nurse to provide input, which results in improved nurse and physician working relationships and professional satisfaction.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22</a:t>
            </a:fld>
            <a:endParaRPr lang="en-US"/>
          </a:p>
        </p:txBody>
      </p:sp>
    </p:spTree>
    <p:extLst>
      <p:ext uri="{BB962C8B-B14F-4D97-AF65-F5344CB8AC3E}">
        <p14:creationId xmlns:p14="http://schemas.microsoft.com/office/powerpoint/2010/main" val="140647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on this slide. &gt;&gt;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23</a:t>
            </a:fld>
            <a:endParaRPr lang="en-US"/>
          </a:p>
        </p:txBody>
      </p:sp>
    </p:spTree>
    <p:extLst>
      <p:ext uri="{BB962C8B-B14F-4D97-AF65-F5344CB8AC3E}">
        <p14:creationId xmlns:p14="http://schemas.microsoft.com/office/powerpoint/2010/main" val="2867970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 &gt;&gt;</a:t>
            </a:r>
          </a:p>
          <a:p>
            <a:pPr marL="0" indent="0">
              <a:buFont typeface="Wingdings" pitchFamily="2" charset="2"/>
              <a:buNone/>
            </a:pPr>
            <a:r>
              <a:rPr lang="en-US" b="1" dirty="0"/>
              <a:t>Therapeutic communication</a:t>
            </a:r>
            <a:r>
              <a:rPr lang="en-US" dirty="0"/>
              <a:t> is client-centered communication directed at achieving client goals. It is used to establish the therapeutic relationship, provide and obtain healthcare information, and express interest and concern for the client and family.</a:t>
            </a:r>
          </a:p>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24</a:t>
            </a:fld>
            <a:endParaRPr lang="en-US"/>
          </a:p>
        </p:txBody>
      </p:sp>
    </p:spTree>
    <p:extLst>
      <p:ext uri="{BB962C8B-B14F-4D97-AF65-F5344CB8AC3E}">
        <p14:creationId xmlns:p14="http://schemas.microsoft.com/office/powerpoint/2010/main" val="717439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this definition of Stage 1 with the students. &gt;&gt;</a:t>
            </a:r>
          </a:p>
          <a:p>
            <a:pPr marL="0" indent="0">
              <a:buFont typeface="Wingdings" pitchFamily="2" charset="2"/>
              <a:buNone/>
            </a:pPr>
            <a:r>
              <a:rPr lang="en-US" b="1" dirty="0"/>
              <a:t>Stage 1: </a:t>
            </a:r>
            <a:r>
              <a:rPr lang="en-US" b="1" dirty="0" err="1"/>
              <a:t>Preinteraction</a:t>
            </a:r>
            <a:r>
              <a:rPr lang="en-US" b="1" dirty="0"/>
              <a:t> phase: </a:t>
            </a:r>
            <a:r>
              <a:rPr lang="en-US" dirty="0"/>
              <a:t>This phase involves gathering information about the client, but the nurse and client do not have direct communication.</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25</a:t>
            </a:fld>
            <a:endParaRPr lang="en-US"/>
          </a:p>
        </p:txBody>
      </p:sp>
    </p:spTree>
    <p:extLst>
      <p:ext uri="{BB962C8B-B14F-4D97-AF65-F5344CB8AC3E}">
        <p14:creationId xmlns:p14="http://schemas.microsoft.com/office/powerpoint/2010/main" val="405120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this definition of Stage 2 with</a:t>
            </a:r>
            <a:r>
              <a:rPr lang="en-US" baseline="0" dirty="0"/>
              <a:t> the students</a:t>
            </a:r>
            <a:r>
              <a:rPr lang="en-US" dirty="0"/>
              <a:t>. &gt;&gt;</a:t>
            </a:r>
          </a:p>
          <a:p>
            <a:pPr marL="0" indent="0">
              <a:buFont typeface="Wingdings" pitchFamily="2" charset="2"/>
              <a:buNone/>
            </a:pPr>
            <a:r>
              <a:rPr lang="en-US" b="1" dirty="0"/>
              <a:t>Stage 2: Orientation phase: </a:t>
            </a:r>
            <a:r>
              <a:rPr lang="en-US" dirty="0"/>
              <a:t>The goal of this phase is to establish rapport and trust through the use of verbal and nonverbal communication. Orientation begins with introductions, followed by an initial exchange of information, such as the client’s reason for the visit or chief concerns. Orientation ends when the relationship has been defined.</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26</a:t>
            </a:fld>
            <a:endParaRPr lang="en-US"/>
          </a:p>
        </p:txBody>
      </p:sp>
    </p:spTree>
    <p:extLst>
      <p:ext uri="{BB962C8B-B14F-4D97-AF65-F5344CB8AC3E}">
        <p14:creationId xmlns:p14="http://schemas.microsoft.com/office/powerpoint/2010/main" val="364002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these definitions of Stage 3 with the students. &gt;&gt;</a:t>
            </a:r>
          </a:p>
          <a:p>
            <a:pPr marL="0" indent="0">
              <a:buFont typeface="Wingdings" pitchFamily="2" charset="2"/>
              <a:buNone/>
            </a:pPr>
            <a:r>
              <a:rPr lang="en-US" b="1" dirty="0"/>
              <a:t>Stage 3: Working phase: </a:t>
            </a:r>
            <a:r>
              <a:rPr lang="en-US" dirty="0"/>
              <a:t>During this phase, the nurse communicates caring, the patient expresses thoughts and feelings, mutual respect is maintained, and honest verbal and nonverbal expression occurs. Key communication goals are to assist the client to clarify feelings and concerns. </a:t>
            </a:r>
          </a:p>
          <a:p>
            <a:pPr marL="171450" indent="-171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27</a:t>
            </a:fld>
            <a:endParaRPr lang="en-US"/>
          </a:p>
        </p:txBody>
      </p:sp>
    </p:spTree>
    <p:extLst>
      <p:ext uri="{BB962C8B-B14F-4D97-AF65-F5344CB8AC3E}">
        <p14:creationId xmlns:p14="http://schemas.microsoft.com/office/powerpoint/2010/main" val="1998201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this definition of Stage 4 with the students. &gt;&gt;</a:t>
            </a:r>
            <a:endParaRPr lang="en-US" b="1" dirty="0"/>
          </a:p>
          <a:p>
            <a:pPr marL="0" indent="0">
              <a:buFont typeface="Wingdings" pitchFamily="2" charset="2"/>
              <a:buNone/>
            </a:pPr>
            <a:r>
              <a:rPr lang="en-US" b="1" dirty="0"/>
              <a:t>Stage 4: Termination phase: </a:t>
            </a:r>
            <a:r>
              <a:rPr lang="en-US" b="0" dirty="0"/>
              <a:t>Th</a:t>
            </a:r>
            <a:r>
              <a:rPr lang="en-US" dirty="0"/>
              <a:t>e conclusion of the relationship, whether at the end of the nurse’s shift or on the client’s discharge from the unit, facility, or service. Reviewing and summarizing help to bring the relationship to a comfortable conclusion. </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28</a:t>
            </a:fld>
            <a:endParaRPr lang="en-US"/>
          </a:p>
        </p:txBody>
      </p:sp>
    </p:spTree>
    <p:extLst>
      <p:ext uri="{BB962C8B-B14F-4D97-AF65-F5344CB8AC3E}">
        <p14:creationId xmlns:p14="http://schemas.microsoft.com/office/powerpoint/2010/main" val="3070236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Instruct the students to select the most appropriate answer to this question using their clickers. &gt;&gt;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29</a:t>
            </a:fld>
            <a:endParaRPr lang="en-US"/>
          </a:p>
        </p:txBody>
      </p:sp>
    </p:spTree>
    <p:extLst>
      <p:ext uri="{BB962C8B-B14F-4D97-AF65-F5344CB8AC3E}">
        <p14:creationId xmlns:p14="http://schemas.microsoft.com/office/powerpoint/2010/main" val="390457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encouraging students to give examples of these different types of communication. &gt;&gt;</a:t>
            </a:r>
          </a:p>
          <a:p>
            <a:endParaRPr lang="en-US" dirty="0"/>
          </a:p>
          <a:p>
            <a:pPr marL="171450" indent="-171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3</a:t>
            </a:fld>
            <a:endParaRPr lang="en-US"/>
          </a:p>
        </p:txBody>
      </p:sp>
    </p:spTree>
    <p:extLst>
      <p:ext uri="{BB962C8B-B14F-4D97-AF65-F5344CB8AC3E}">
        <p14:creationId xmlns:p14="http://schemas.microsoft.com/office/powerpoint/2010/main" val="86496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D.</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30</a:t>
            </a:fld>
            <a:endParaRPr lang="en-US"/>
          </a:p>
        </p:txBody>
      </p:sp>
    </p:spTree>
    <p:extLst>
      <p:ext uri="{BB962C8B-B14F-4D97-AF65-F5344CB8AC3E}">
        <p14:creationId xmlns:p14="http://schemas.microsoft.com/office/powerpoint/2010/main" val="2760903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 &gt;&gt;</a:t>
            </a:r>
          </a:p>
          <a:p>
            <a:pPr marL="171450" indent="-171450">
              <a:buFont typeface="Arial" panose="020B0604020202020204" pitchFamily="34" charset="0"/>
              <a:buChar char="•"/>
            </a:pPr>
            <a:r>
              <a:rPr lang="en-US" b="1" dirty="0"/>
              <a:t>Empathy</a:t>
            </a:r>
            <a:r>
              <a:rPr lang="en-US" dirty="0"/>
              <a:t> is the desire to understand and be sensitive to the feelings, beliefs, and situation of another person. Empathy is more than sharing of information. Empathy requires you to be willing to adapt your style, tone, vocabulary, and behavior to create the best approach for each client situation.</a:t>
            </a:r>
          </a:p>
          <a:p>
            <a:pPr marL="171450" indent="-171450">
              <a:buFont typeface="Arial" panose="020B0604020202020204" pitchFamily="34" charset="0"/>
              <a:buChar char="•"/>
            </a:pPr>
            <a:r>
              <a:rPr lang="en-US" b="1" dirty="0"/>
              <a:t>Respect:</a:t>
            </a:r>
            <a:r>
              <a:rPr lang="en-US" dirty="0"/>
              <a:t> In the therapeutic relationship, you communicate respect by valuing the client and being flexible to meet the client’s needs. As a nurse, you must be willing to adjust to your client rather than expecting the client to adjust to you, the healthcare environment, or hospital routines.</a:t>
            </a:r>
          </a:p>
          <a:p>
            <a:pPr marL="171450" indent="-171450">
              <a:buFont typeface="Arial" panose="020B0604020202020204" pitchFamily="34" charset="0"/>
              <a:buChar char="•"/>
            </a:pPr>
            <a:r>
              <a:rPr lang="en-US" b="1" dirty="0"/>
              <a:t>Genuineness</a:t>
            </a:r>
            <a:r>
              <a:rPr lang="en-US" dirty="0"/>
              <a:t> is the ability to respond honestly. If you are unable to answer a client’s question, do not offer guesses. Be honest. Tell the client you need assistance before you can answer the question. Genuineness also involves willingness to self-evaluate. How well did I communicate? Did I handle that situation appropriately? How could I improve my communication?</a:t>
            </a:r>
          </a:p>
          <a:p>
            <a:pPr marL="171450" indent="-171450">
              <a:buFont typeface="Arial" panose="020B0604020202020204" pitchFamily="34" charset="0"/>
              <a:buChar char="•"/>
            </a:pPr>
            <a:r>
              <a:rPr lang="en-US" b="1" dirty="0"/>
              <a:t>Concreteness:</a:t>
            </a:r>
            <a:r>
              <a:rPr lang="en-US" dirty="0"/>
              <a:t> In a therapeutic relationship, you must offer understandable responses to a client’s questions and concerns. To do so requires you to express in concrete, specific terms what you mean. </a:t>
            </a:r>
          </a:p>
          <a:p>
            <a:pPr marL="171450" indent="-171450">
              <a:buFont typeface="Arial" panose="020B0604020202020204" pitchFamily="34" charset="0"/>
              <a:buChar char="•"/>
            </a:pPr>
            <a:r>
              <a:rPr lang="en-US" b="1" dirty="0"/>
              <a:t>Confrontation:</a:t>
            </a:r>
            <a:r>
              <a:rPr lang="en-US" dirty="0"/>
              <a:t> Communication is a reciprocal process. If your client is unable to express his thoughts clearly, you must be willing to confront him to request clarification. Similarly, you must be willing to be confronted if you are unclear.</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31</a:t>
            </a:fld>
            <a:endParaRPr lang="en-US"/>
          </a:p>
        </p:txBody>
      </p:sp>
    </p:spTree>
    <p:extLst>
      <p:ext uri="{BB962C8B-B14F-4D97-AF65-F5344CB8AC3E}">
        <p14:creationId xmlns:p14="http://schemas.microsoft.com/office/powerpoint/2010/main" val="1049646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can enhance problem-solving and creativity, generate understanding and support, enhance morale, and provide affiliation. However, groupthink, a pattern of communication in which consensus overrides creativity in problem-solving, can emerge, particularly in cohesive groups or those with unbalanced power structure.</a:t>
            </a:r>
          </a:p>
          <a:p>
            <a:pPr marL="171450" indent="-171450">
              <a:buFont typeface="Arial" panose="020B0604020202020204" pitchFamily="34" charset="0"/>
              <a:buChar char="•"/>
            </a:pPr>
            <a:r>
              <a:rPr lang="en-US" b="1" dirty="0"/>
              <a:t>Task groups </a:t>
            </a:r>
            <a:r>
              <a:rPr lang="en-US" dirty="0"/>
              <a:t>are formed to address a task or fulfill a need. Typically, members are chosen based on ability to complete the task. Other times members are selected for reasons of convenience, such as availability, interest, or agenda, rather than for the skills needed to accomplish the goal of the group.</a:t>
            </a:r>
          </a:p>
          <a:p>
            <a:pPr marL="171450" indent="-171450">
              <a:buFont typeface="Arial" panose="020B0604020202020204" pitchFamily="34" charset="0"/>
              <a:buChar char="•"/>
            </a:pPr>
            <a:r>
              <a:rPr lang="en-US" b="1" dirty="0"/>
              <a:t>Ongoing groups </a:t>
            </a:r>
            <a:r>
              <a:rPr lang="en-US" dirty="0"/>
              <a:t>address recurrent issues. Committees are a form of an ongoing task group. Ongoing committees in healthcare organizations include quality improvement, infection control, and discharge planning. Members have designated roles within the group. A leader or chairperson is usually appointed or elected. In small groups, members have an opportunity to communicate their opinions. In larger groups, patterns of communication form; some members voice their opinion regularly, whereas others are often silent. When not all members speak, it is essential to examine nonverbal behavior to determine whether the nonspeaking members are in agreement. </a:t>
            </a:r>
          </a:p>
          <a:p>
            <a:pPr marL="171450" indent="-171450">
              <a:buFont typeface="Arial" panose="020B0604020202020204" pitchFamily="34" charset="0"/>
              <a:buChar char="•"/>
            </a:pPr>
            <a:r>
              <a:rPr lang="en-US" b="1" dirty="0"/>
              <a:t>Self-help groups </a:t>
            </a:r>
            <a:r>
              <a:rPr lang="en-US" dirty="0"/>
              <a:t>are voluntary organizations composed of individuals with a common need. Members are encouraged to share experiences and seek support from other members of the group.</a:t>
            </a:r>
          </a:p>
          <a:p>
            <a:pPr marL="171450" indent="-171450">
              <a:buFont typeface="Arial" panose="020B0604020202020204" pitchFamily="34" charset="0"/>
              <a:buChar char="•"/>
            </a:pPr>
            <a:r>
              <a:rPr lang="en-US" b="1" dirty="0"/>
              <a:t>Therapy groups </a:t>
            </a:r>
            <a:r>
              <a:rPr lang="en-US" dirty="0"/>
              <a:t>are organized to help individual members cope with challenging personal issues or stressful life events, such as divorce, death of a spouse, or new motherhood. Therapy groups may also address ways to improve relationships and communication. Also called self-awareness or growth groups, they may be ongoing or have a designated length of operation.</a:t>
            </a:r>
          </a:p>
          <a:p>
            <a:pPr marL="171450" indent="-171450">
              <a:buFont typeface="Arial" panose="020B0604020202020204" pitchFamily="34" charset="0"/>
              <a:buChar char="•"/>
            </a:pPr>
            <a:r>
              <a:rPr lang="en-US" b="1" dirty="0"/>
              <a:t>Work-related social support groups </a:t>
            </a:r>
            <a:r>
              <a:rPr lang="en-US" dirty="0"/>
              <a:t>help members of a profession cope with the stress associated with their work.</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32</a:t>
            </a:fld>
            <a:endParaRPr lang="en-US"/>
          </a:p>
        </p:txBody>
      </p:sp>
    </p:spTree>
    <p:extLst>
      <p:ext uri="{BB962C8B-B14F-4D97-AF65-F5344CB8AC3E}">
        <p14:creationId xmlns:p14="http://schemas.microsoft.com/office/powerpoint/2010/main" val="3431348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focused assessment should identify factors that alter a patient’s ability to receive, understand, and transmit verbal and nonverbal messages</a:t>
            </a:r>
            <a:r>
              <a:rPr lang="en-US" baseline="0" dirty="0"/>
              <a:t> and include:</a:t>
            </a:r>
            <a:endParaRPr lang="en-US" dirty="0"/>
          </a:p>
          <a:p>
            <a:pPr marL="171450" indent="-171450">
              <a:buFont typeface="Arial" panose="020B0604020202020204" pitchFamily="34" charset="0"/>
              <a:buChar char="•"/>
            </a:pPr>
            <a:r>
              <a:rPr lang="en-US" dirty="0"/>
              <a:t>Medications</a:t>
            </a:r>
          </a:p>
          <a:p>
            <a:pPr marL="171450" indent="-171450">
              <a:buFont typeface="Arial" panose="020B0604020202020204" pitchFamily="34" charset="0"/>
              <a:buChar char="•"/>
            </a:pPr>
            <a:r>
              <a:rPr lang="en-US" dirty="0"/>
              <a:t>Language, vocabulary, literacy</a:t>
            </a:r>
          </a:p>
          <a:p>
            <a:pPr marL="171450" indent="-171450">
              <a:buFont typeface="Arial" panose="020B0604020202020204" pitchFamily="34" charset="0"/>
              <a:buChar char="•"/>
            </a:pPr>
            <a:r>
              <a:rPr lang="en-US" dirty="0"/>
              <a:t>Cognitive function</a:t>
            </a:r>
          </a:p>
          <a:p>
            <a:pPr marL="171450" indent="-171450">
              <a:buFont typeface="Arial" panose="020B0604020202020204" pitchFamily="34" charset="0"/>
              <a:buChar char="•"/>
            </a:pPr>
            <a:r>
              <a:rPr lang="en-US" dirty="0"/>
              <a:t>Hearing</a:t>
            </a:r>
          </a:p>
          <a:p>
            <a:pPr marL="171450" indent="-171450">
              <a:buFont typeface="Arial" panose="020B0604020202020204" pitchFamily="34" charset="0"/>
              <a:buChar char="•"/>
            </a:pPr>
            <a:r>
              <a:rPr lang="en-US" dirty="0"/>
              <a:t>Vision</a:t>
            </a:r>
          </a:p>
          <a:p>
            <a:pPr marL="171450" indent="-171450">
              <a:buFont typeface="Arial" panose="020B0604020202020204" pitchFamily="34" charset="0"/>
              <a:buChar char="•"/>
            </a:pPr>
            <a:r>
              <a:rPr lang="en-US" dirty="0"/>
              <a:t>Aphasia</a:t>
            </a:r>
          </a:p>
          <a:p>
            <a:pPr marL="171450" indent="-171450">
              <a:buFont typeface="Arial" panose="020B0604020202020204" pitchFamily="34" charset="0"/>
              <a:buChar char="•"/>
            </a:pPr>
            <a:r>
              <a:rPr lang="en-US" dirty="0"/>
              <a:t>Physiological barriers</a:t>
            </a:r>
          </a:p>
          <a:p>
            <a:pPr marL="171450" indent="-171450">
              <a:buFont typeface="Arial" panose="020B0604020202020204" pitchFamily="34" charset="0"/>
              <a:buChar char="•"/>
            </a:pPr>
            <a:r>
              <a:rPr lang="en-US" dirty="0"/>
              <a:t>Communication style</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33</a:t>
            </a:fld>
            <a:endParaRPr lang="en-US"/>
          </a:p>
        </p:txBody>
      </p:sp>
    </p:spTree>
    <p:extLst>
      <p:ext uri="{BB962C8B-B14F-4D97-AF65-F5344CB8AC3E}">
        <p14:creationId xmlns:p14="http://schemas.microsoft.com/office/powerpoint/2010/main" val="2891876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can be the problem or the etiology of a nursing diagnosis. The following NANDA-I diagnosis labels describe communication problems. Note that communication problems may involve the inability to receive, interpret, or express spoken, written, and nonverbal messages.</a:t>
            </a:r>
          </a:p>
          <a:p>
            <a:pPr marL="171450" indent="-171450">
              <a:buFont typeface="Arial" panose="020B0604020202020204" pitchFamily="34" charset="0"/>
              <a:buChar char="•"/>
            </a:pPr>
            <a:r>
              <a:rPr lang="en-US" b="1" dirty="0"/>
              <a:t>Readiness for Enhanced Communication </a:t>
            </a:r>
            <a:r>
              <a:rPr lang="en-US" dirty="0"/>
              <a:t>is appropriate when the client expresses willingness to improve communication that is already effective.</a:t>
            </a:r>
            <a:r>
              <a:rPr lang="en-US" b="1" dirty="0"/>
              <a:t> </a:t>
            </a:r>
          </a:p>
          <a:p>
            <a:pPr marL="171450" indent="-171450">
              <a:buFont typeface="Arial" panose="020B0604020202020204" pitchFamily="34" charset="0"/>
              <a:buChar char="•"/>
            </a:pPr>
            <a:r>
              <a:rPr lang="en-US" b="1" dirty="0"/>
              <a:t>Impaired Verbal Communication </a:t>
            </a:r>
            <a:r>
              <a:rPr lang="en-US" dirty="0"/>
              <a:t>is useful if the client has 1) expressive aphasia or a physiological problem such as dyspnea, stuttering, or laryngeal cancer that impairs the ability to speak; or 2) receptive aphasia or sensory deficits that impair the ability to receive messages.</a:t>
            </a:r>
          </a:p>
          <a:p>
            <a:pPr marL="171450" indent="-171450">
              <a:buFont typeface="Arial" panose="020B0604020202020204" pitchFamily="34" charset="0"/>
              <a:buChar char="•"/>
            </a:pPr>
            <a:r>
              <a:rPr lang="en-US" b="1" dirty="0"/>
              <a:t>Impaired Communication </a:t>
            </a:r>
            <a:r>
              <a:rPr lang="en-US" dirty="0"/>
              <a:t>is the preferred diagnosis if the client is unfamiliar with the dominant language or has some other difficulty receiving and sending messages. </a:t>
            </a:r>
            <a:r>
              <a:rPr lang="en-US" b="0" dirty="0"/>
              <a:t>Note: This is not a NANDA-I label.</a:t>
            </a:r>
            <a:endParaRPr lang="en-US" b="1"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34</a:t>
            </a:fld>
            <a:endParaRPr lang="en-US"/>
          </a:p>
        </p:txBody>
      </p:sp>
    </p:spTree>
    <p:extLst>
      <p:ext uri="{BB962C8B-B14F-4D97-AF65-F5344CB8AC3E}">
        <p14:creationId xmlns:p14="http://schemas.microsoft.com/office/powerpoint/2010/main" val="1591696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Individualized client outcomes and goals depend on the nursing diagnosis you identify.</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35</a:t>
            </a:fld>
            <a:endParaRPr lang="en-US"/>
          </a:p>
        </p:txBody>
      </p:sp>
    </p:spTree>
    <p:extLst>
      <p:ext uri="{BB962C8B-B14F-4D97-AF65-F5344CB8AC3E}">
        <p14:creationId xmlns:p14="http://schemas.microsoft.com/office/powerpoint/2010/main" val="3941828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actions to improve your communication with patients and others.</a:t>
            </a:r>
          </a:p>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36</a:t>
            </a:fld>
            <a:endParaRPr lang="en-US"/>
          </a:p>
        </p:txBody>
      </p:sp>
    </p:spTree>
    <p:extLst>
      <p:ext uri="{BB962C8B-B14F-4D97-AF65-F5344CB8AC3E}">
        <p14:creationId xmlns:p14="http://schemas.microsoft.com/office/powerpoint/2010/main" val="658440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on this slide.&gt;&gt;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37</a:t>
            </a:fld>
            <a:endParaRPr lang="en-US"/>
          </a:p>
        </p:txBody>
      </p:sp>
    </p:spTree>
    <p:extLst>
      <p:ext uri="{BB962C8B-B14F-4D97-AF65-F5344CB8AC3E}">
        <p14:creationId xmlns:p14="http://schemas.microsoft.com/office/powerpoint/2010/main" val="2995239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on this slide.&gt;&gt;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38</a:t>
            </a:fld>
            <a:endParaRPr lang="en-US"/>
          </a:p>
        </p:txBody>
      </p:sp>
    </p:spTree>
    <p:extLst>
      <p:ext uri="{BB962C8B-B14F-4D97-AF65-F5344CB8AC3E}">
        <p14:creationId xmlns:p14="http://schemas.microsoft.com/office/powerpoint/2010/main" val="3861602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on this slide.&gt;&gt;</a:t>
            </a:r>
          </a:p>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39</a:t>
            </a:fld>
            <a:endParaRPr lang="en-US"/>
          </a:p>
        </p:txBody>
      </p:sp>
    </p:spTree>
    <p:extLst>
      <p:ext uri="{BB962C8B-B14F-4D97-AF65-F5344CB8AC3E}">
        <p14:creationId xmlns:p14="http://schemas.microsoft.com/office/powerpoint/2010/main" val="378773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 &gt;&gt;</a:t>
            </a:r>
          </a:p>
          <a:p>
            <a:pPr marL="171450" indent="-171450">
              <a:buFont typeface="Arial" pitchFamily="34" charset="0"/>
              <a:buChar char="•"/>
            </a:pPr>
            <a:r>
              <a:rPr lang="en-US" b="1" dirty="0"/>
              <a:t>Intrapersonal:</a:t>
            </a:r>
            <a:r>
              <a:rPr lang="en-US" dirty="0"/>
              <a:t> Conscious internal dialogue, sometimes known as self-talk, it can be positive or negative</a:t>
            </a:r>
          </a:p>
          <a:p>
            <a:pPr marL="171450" indent="-171450">
              <a:buFont typeface="Arial" pitchFamily="34" charset="0"/>
              <a:buChar char="•"/>
            </a:pPr>
            <a:r>
              <a:rPr lang="en-US" b="1" dirty="0"/>
              <a:t>Interpersonal: </a:t>
            </a:r>
            <a:r>
              <a:rPr lang="en-US" dirty="0"/>
              <a:t>Face-to-face conversation between two people is the most frequent form of interpersonal communication. Nurses use interpersonal communication to gather information during assessment, teach about health issues, explain care, and provide comfort and support.</a:t>
            </a:r>
          </a:p>
          <a:p>
            <a:pPr marL="171450" indent="-171450">
              <a:buFont typeface="Arial" pitchFamily="34" charset="0"/>
              <a:buChar char="•"/>
            </a:pPr>
            <a:r>
              <a:rPr lang="en-US" b="1" dirty="0"/>
              <a:t>Group:</a:t>
            </a:r>
            <a:r>
              <a:rPr lang="en-US" dirty="0"/>
              <a:t> Interaction that occurs among several people. </a:t>
            </a:r>
            <a:r>
              <a:rPr lang="en-US" i="1" dirty="0"/>
              <a:t>Small-group communication</a:t>
            </a:r>
            <a:r>
              <a:rPr lang="en-US" dirty="0"/>
              <a:t> occurs when you engage in an exchange of ideas with two or more individuals at the same time. Examples of small-group communication include staff meetings, committee meetings, educational groups, self-help groups, and family teaching sessions.</a:t>
            </a:r>
          </a:p>
          <a:p>
            <a:pPr marL="171450" indent="-171450">
              <a:buFont typeface="Arial" pitchFamily="34" charset="0"/>
              <a:buChar char="•"/>
            </a:pPr>
            <a:r>
              <a:rPr lang="en-US" b="1" dirty="0"/>
              <a:t>Public speaking </a:t>
            </a:r>
            <a:r>
              <a:rPr lang="en-US" dirty="0"/>
              <a:t>is a unique form of group communication. Generally, the speaker addresses a group with varying degrees of interaction. Nurses engage in public speaking to educate various sized groups of people about health issues, lobby for health legislation, and address colleagues at professional conferences.</a:t>
            </a:r>
          </a:p>
        </p:txBody>
      </p:sp>
      <p:sp>
        <p:nvSpPr>
          <p:cNvPr id="4" name="Slide Number Placeholder 3"/>
          <p:cNvSpPr>
            <a:spLocks noGrp="1"/>
          </p:cNvSpPr>
          <p:nvPr>
            <p:ph type="sldNum" sz="quarter" idx="10"/>
          </p:nvPr>
        </p:nvSpPr>
        <p:spPr/>
        <p:txBody>
          <a:bodyPr/>
          <a:lstStyle/>
          <a:p>
            <a:fld id="{6A4075C1-3D50-43C0-AA89-13B9280E81A7}" type="slidenum">
              <a:rPr lang="en-US" smtClean="0"/>
              <a:pPr/>
              <a:t>4</a:t>
            </a:fld>
            <a:endParaRPr lang="en-US"/>
          </a:p>
        </p:txBody>
      </p:sp>
    </p:spTree>
    <p:extLst>
      <p:ext uri="{BB962C8B-B14F-4D97-AF65-F5344CB8AC3E}">
        <p14:creationId xmlns:p14="http://schemas.microsoft.com/office/powerpoint/2010/main" val="1739394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on this slide.&gt;&gt;</a:t>
            </a:r>
          </a:p>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40</a:t>
            </a:fld>
            <a:endParaRPr lang="en-US"/>
          </a:p>
        </p:txBody>
      </p:sp>
    </p:spTree>
    <p:extLst>
      <p:ext uri="{BB962C8B-B14F-4D97-AF65-F5344CB8AC3E}">
        <p14:creationId xmlns:p14="http://schemas.microsoft.com/office/powerpoint/2010/main" val="1972126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Insight 20-3 ➤ Communicating With Clients From Another Culture</a:t>
            </a:r>
          </a:p>
          <a:p>
            <a:r>
              <a:rPr lang="en-US" b="1" dirty="0"/>
              <a:t>General guidelines:</a:t>
            </a:r>
          </a:p>
          <a:p>
            <a:pPr marL="171450" indent="-171450">
              <a:buFont typeface="Arial" panose="020B0604020202020204" pitchFamily="34" charset="0"/>
              <a:buChar char="•"/>
            </a:pPr>
            <a:r>
              <a:rPr lang="en-US" dirty="0"/>
              <a:t>Most important: Be aware of your own cultural beliefs and attitudes.</a:t>
            </a:r>
          </a:p>
          <a:p>
            <a:pPr marL="171450" indent="-171450">
              <a:buFont typeface="Arial" panose="020B0604020202020204" pitchFamily="34" charset="0"/>
              <a:buChar char="•"/>
            </a:pPr>
            <a:r>
              <a:rPr lang="en-US" dirty="0"/>
              <a:t>Learn about other cultures, especially those in your area.</a:t>
            </a:r>
          </a:p>
          <a:p>
            <a:pPr marL="171450" indent="-171450">
              <a:buFont typeface="Arial" panose="020B0604020202020204" pitchFamily="34" charset="0"/>
              <a:buChar char="•"/>
            </a:pPr>
            <a:r>
              <a:rPr lang="en-US" dirty="0"/>
              <a:t>Convey empathy and show respect.</a:t>
            </a:r>
          </a:p>
          <a:p>
            <a:pPr marL="171450" indent="-171450">
              <a:buFont typeface="Arial" panose="020B0604020202020204" pitchFamily="34" charset="0"/>
              <a:buChar char="•"/>
            </a:pPr>
            <a:r>
              <a:rPr lang="en-US" dirty="0"/>
              <a:t>Be certain the communication strategies you usually use are culturally appropriate for the individual. </a:t>
            </a:r>
          </a:p>
          <a:p>
            <a:pPr marL="171450" indent="-171450">
              <a:buFont typeface="Arial" panose="020B0604020202020204" pitchFamily="34" charset="0"/>
              <a:buChar char="•"/>
            </a:pPr>
            <a:r>
              <a:rPr lang="en-US" dirty="0"/>
              <a:t>Use touch cautiously. In some cultures, it is inappropriate to touch certain parts of the body.</a:t>
            </a:r>
          </a:p>
          <a:p>
            <a:pPr marL="171450" indent="-171450">
              <a:buFont typeface="Arial" panose="020B0604020202020204" pitchFamily="34" charset="0"/>
              <a:buChar char="•"/>
            </a:pPr>
            <a:r>
              <a:rPr lang="en-US" dirty="0"/>
              <a:t>Proceed slowly. Rushing may cause the patient to be more anxious and is offensive to some.</a:t>
            </a:r>
          </a:p>
          <a:p>
            <a:pPr marL="171450" indent="-171450">
              <a:buFont typeface="Arial" panose="020B0604020202020204" pitchFamily="34" charset="0"/>
              <a:buChar char="•"/>
            </a:pPr>
            <a:r>
              <a:rPr lang="en-US" dirty="0"/>
              <a:t>Smile and be polite, but not overfriendly or casual. Use the patient’s title and last name when introducing yourself.</a:t>
            </a:r>
          </a:p>
          <a:p>
            <a:pPr marL="171450" indent="-171450">
              <a:buFont typeface="Arial" panose="020B0604020202020204" pitchFamily="34" charset="0"/>
              <a:buChar char="•"/>
            </a:pPr>
            <a:r>
              <a:rPr lang="en-US" dirty="0"/>
              <a:t>Use short words and sentences. Don’t give too much information in one sentence.</a:t>
            </a:r>
          </a:p>
          <a:p>
            <a:pPr marL="171450" indent="-171450">
              <a:buFont typeface="Arial" panose="020B0604020202020204" pitchFamily="34" charset="0"/>
              <a:buChar char="•"/>
            </a:pPr>
            <a:r>
              <a:rPr lang="en-US" dirty="0"/>
              <a:t>Present one idea at a time.</a:t>
            </a:r>
          </a:p>
          <a:p>
            <a:pPr marL="171450" indent="-171450">
              <a:buFont typeface="Arial" panose="020B0604020202020204" pitchFamily="34" charset="0"/>
              <a:buChar char="•"/>
            </a:pPr>
            <a:r>
              <a:rPr lang="en-US" dirty="0"/>
              <a:t>Provide written teaching materials.</a:t>
            </a:r>
          </a:p>
          <a:p>
            <a:r>
              <a:rPr lang="en-US" b="1" dirty="0"/>
              <a:t>If there is a language barrier:</a:t>
            </a:r>
          </a:p>
          <a:p>
            <a:pPr marL="171450" indent="-171450">
              <a:buFont typeface="Arial" panose="020B0604020202020204" pitchFamily="34" charset="0"/>
              <a:buChar char="•"/>
            </a:pPr>
            <a:r>
              <a:rPr lang="en-US" dirty="0"/>
              <a:t>Written information provided must be appropriate to the population served and the language of the patient.</a:t>
            </a:r>
          </a:p>
          <a:p>
            <a:pPr marL="171450" indent="-171450">
              <a:buFont typeface="Arial" panose="020B0604020202020204" pitchFamily="34" charset="0"/>
              <a:buChar char="•"/>
            </a:pPr>
            <a:r>
              <a:rPr lang="en-US" dirty="0"/>
              <a:t>Use a trained medical interpreter, if possible.</a:t>
            </a:r>
          </a:p>
        </p:txBody>
      </p:sp>
      <p:sp>
        <p:nvSpPr>
          <p:cNvPr id="4" name="Slide Number Placeholder 3"/>
          <p:cNvSpPr>
            <a:spLocks noGrp="1"/>
          </p:cNvSpPr>
          <p:nvPr>
            <p:ph type="sldNum" sz="quarter" idx="10"/>
          </p:nvPr>
        </p:nvSpPr>
        <p:spPr/>
        <p:txBody>
          <a:bodyPr/>
          <a:lstStyle/>
          <a:p>
            <a:fld id="{6A4075C1-3D50-43C0-AA89-13B9280E81A7}" type="slidenum">
              <a:rPr lang="en-US" smtClean="0"/>
              <a:pPr/>
              <a:t>41</a:t>
            </a:fld>
            <a:endParaRPr lang="en-US"/>
          </a:p>
        </p:txBody>
      </p:sp>
    </p:spTree>
    <p:extLst>
      <p:ext uri="{BB962C8B-B14F-4D97-AF65-F5344CB8AC3E}">
        <p14:creationId xmlns:p14="http://schemas.microsoft.com/office/powerpoint/2010/main" val="3163594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Insight 20-4 ➤ Communicating With Clients Who Have Impaired Speech</a:t>
            </a:r>
          </a:p>
          <a:p>
            <a:pPr marL="171450" indent="-171450">
              <a:buFont typeface="Arial" panose="020B0604020202020204" pitchFamily="34" charset="0"/>
              <a:buChar char="•"/>
            </a:pPr>
            <a:r>
              <a:rPr lang="en-US" dirty="0"/>
              <a:t>Nonverbal communication is the key to communication with clients with impaired speech.</a:t>
            </a:r>
          </a:p>
          <a:p>
            <a:pPr marL="171450" indent="-171450">
              <a:buFont typeface="Arial" panose="020B0604020202020204" pitchFamily="34" charset="0"/>
              <a:buChar char="•"/>
            </a:pPr>
            <a:r>
              <a:rPr lang="en-US" dirty="0"/>
              <a:t>Ask the client to use hand gestures and a picture board, as appropriate.</a:t>
            </a:r>
          </a:p>
          <a:p>
            <a:pPr marL="171450" indent="-171450">
              <a:buFont typeface="Arial" panose="020B0604020202020204" pitchFamily="34" charset="0"/>
              <a:buChar char="•"/>
            </a:pPr>
            <a:r>
              <a:rPr lang="en-US" dirty="0"/>
              <a:t>Solicit family assistance in understanding the client’s speech.</a:t>
            </a:r>
          </a:p>
          <a:p>
            <a:pPr marL="171450" indent="-171450">
              <a:buFont typeface="Arial" panose="020B0604020202020204" pitchFamily="34" charset="0"/>
              <a:buChar char="•"/>
            </a:pPr>
            <a:r>
              <a:rPr lang="en-US" dirty="0"/>
              <a:t>Provide a comfortable environment for the client to practice speaking.</a:t>
            </a:r>
          </a:p>
          <a:p>
            <a:pPr marL="171450" indent="-171450">
              <a:buFont typeface="Arial" panose="020B0604020202020204" pitchFamily="34" charset="0"/>
              <a:buChar char="•"/>
            </a:pPr>
            <a:r>
              <a:rPr lang="en-US" dirty="0"/>
              <a:t>Be positive and patient.</a:t>
            </a:r>
          </a:p>
          <a:p>
            <a:pPr marL="171450" indent="-171450">
              <a:buFont typeface="Arial" panose="020B0604020202020204" pitchFamily="34" charset="0"/>
              <a:buChar char="•"/>
            </a:pPr>
            <a:r>
              <a:rPr lang="en-US" dirty="0"/>
              <a:t>Although the client may have difficulty speaking, you should continue to speak and explain all procedures.</a:t>
            </a:r>
          </a:p>
          <a:p>
            <a:pPr marL="171450" indent="-171450">
              <a:buFont typeface="Arial" panose="020B0604020202020204" pitchFamily="34" charset="0"/>
              <a:buChar char="•"/>
            </a:pPr>
            <a:r>
              <a:rPr lang="en-US" dirty="0"/>
              <a:t>A referral to a speech pathologist may be necessary.</a:t>
            </a:r>
          </a:p>
        </p:txBody>
      </p:sp>
      <p:sp>
        <p:nvSpPr>
          <p:cNvPr id="4" name="Slide Number Placeholder 3"/>
          <p:cNvSpPr>
            <a:spLocks noGrp="1"/>
          </p:cNvSpPr>
          <p:nvPr>
            <p:ph type="sldNum" sz="quarter" idx="10"/>
          </p:nvPr>
        </p:nvSpPr>
        <p:spPr/>
        <p:txBody>
          <a:bodyPr/>
          <a:lstStyle/>
          <a:p>
            <a:fld id="{6A4075C1-3D50-43C0-AA89-13B9280E81A7}" type="slidenum">
              <a:rPr lang="en-US" smtClean="0"/>
              <a:pPr/>
              <a:t>42</a:t>
            </a:fld>
            <a:endParaRPr lang="en-US"/>
          </a:p>
        </p:txBody>
      </p:sp>
    </p:spTree>
    <p:extLst>
      <p:ext uri="{BB962C8B-B14F-4D97-AF65-F5344CB8AC3E}">
        <p14:creationId xmlns:p14="http://schemas.microsoft.com/office/powerpoint/2010/main" val="1748581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Insight 20-5 ➤ Communicating With Patients Who Have Impaired Cognition or Consciousness</a:t>
            </a:r>
          </a:p>
          <a:p>
            <a:pPr marL="171450" indent="-171450">
              <a:buFont typeface="Arial" panose="020B0604020202020204" pitchFamily="34" charset="0"/>
              <a:buChar char="•"/>
            </a:pPr>
            <a:r>
              <a:rPr lang="en-US" dirty="0"/>
              <a:t>Always try to communicate.</a:t>
            </a:r>
          </a:p>
          <a:p>
            <a:pPr marL="171450" indent="-171450">
              <a:buFont typeface="Arial" panose="020B0604020202020204" pitchFamily="34" charset="0"/>
              <a:buChar char="•"/>
            </a:pPr>
            <a:r>
              <a:rPr lang="en-US" dirty="0"/>
              <a:t>Address the patient slowly and from the front.</a:t>
            </a:r>
          </a:p>
          <a:p>
            <a:pPr marL="171450" indent="-171450">
              <a:buFont typeface="Arial" panose="020B0604020202020204" pitchFamily="34" charset="0"/>
              <a:buChar char="•"/>
            </a:pPr>
            <a:r>
              <a:rPr lang="en-US" dirty="0"/>
              <a:t>Don’t rush the patient.</a:t>
            </a:r>
          </a:p>
          <a:p>
            <a:pPr marL="171450" indent="-171450">
              <a:buFont typeface="Arial" panose="020B0604020202020204" pitchFamily="34" charset="0"/>
              <a:buChar char="•"/>
            </a:pPr>
            <a:r>
              <a:rPr lang="en-US" dirty="0"/>
              <a:t>Use multiple communication modalities.</a:t>
            </a:r>
          </a:p>
          <a:p>
            <a:pPr marL="171450" indent="-171450">
              <a:buFont typeface="Arial" panose="020B0604020202020204" pitchFamily="34" charset="0"/>
              <a:buChar char="•"/>
            </a:pPr>
            <a:r>
              <a:rPr lang="en-US" dirty="0"/>
              <a:t>Provide reminders.</a:t>
            </a:r>
          </a:p>
          <a:p>
            <a:pPr marL="171450" indent="-171450">
              <a:buFont typeface="Arial" panose="020B0604020202020204" pitchFamily="34" charset="0"/>
              <a:buChar char="•"/>
            </a:pPr>
            <a:r>
              <a:rPr lang="en-US" dirty="0"/>
              <a:t>Orient the client.</a:t>
            </a:r>
          </a:p>
          <a:p>
            <a:pPr marL="171450" indent="-171450">
              <a:buFont typeface="Arial" panose="020B0604020202020204" pitchFamily="34" charset="0"/>
              <a:buChar char="•"/>
            </a:pPr>
            <a:r>
              <a:rPr lang="en-US" dirty="0"/>
              <a:t>Eliminate distractions.</a:t>
            </a:r>
          </a:p>
          <a:p>
            <a:pPr marL="171450" indent="-171450">
              <a:buFont typeface="Arial" panose="020B0604020202020204" pitchFamily="34" charset="0"/>
              <a:buChar char="•"/>
            </a:pPr>
            <a:r>
              <a:rPr lang="en-US" dirty="0"/>
              <a:t>Stimulate memory.</a:t>
            </a:r>
          </a:p>
          <a:p>
            <a:pPr marL="171450" indent="-171450">
              <a:buFont typeface="Arial" panose="020B0604020202020204" pitchFamily="34" charset="0"/>
              <a:buChar char="•"/>
            </a:pPr>
            <a:r>
              <a:rPr lang="en-US" dirty="0"/>
              <a:t>Use short sentences.</a:t>
            </a:r>
          </a:p>
          <a:p>
            <a:pPr marL="171450" indent="-171450">
              <a:buFont typeface="Arial" panose="020B0604020202020204" pitchFamily="34" charset="0"/>
              <a:buChar char="•"/>
            </a:pPr>
            <a:r>
              <a:rPr lang="en-US" dirty="0"/>
              <a:t>Ask yes/no questions.</a:t>
            </a:r>
          </a:p>
          <a:p>
            <a:pPr marL="171450" indent="-171450">
              <a:buFont typeface="Arial" panose="020B0604020202020204" pitchFamily="34" charset="0"/>
              <a:buChar char="•"/>
            </a:pPr>
            <a:r>
              <a:rPr lang="en-US" dirty="0"/>
              <a:t>Ask one question at a time.</a:t>
            </a:r>
          </a:p>
          <a:p>
            <a:pPr marL="171450" indent="-171450">
              <a:buFont typeface="Arial" panose="020B0604020202020204" pitchFamily="34" charset="0"/>
              <a:buChar char="•"/>
            </a:pPr>
            <a:r>
              <a:rPr lang="en-US" dirty="0"/>
              <a:t>Limit choices.</a:t>
            </a:r>
          </a:p>
          <a:p>
            <a:pPr marL="171450" indent="-171450">
              <a:buFont typeface="Arial" panose="020B0604020202020204" pitchFamily="34" charset="0"/>
              <a:buChar char="•"/>
            </a:pPr>
            <a:r>
              <a:rPr lang="en-US" dirty="0"/>
              <a:t>Be concrete and specific.</a:t>
            </a:r>
          </a:p>
          <a:p>
            <a:pPr marL="171450" indent="-171450">
              <a:buFont typeface="Arial" panose="020B0604020202020204" pitchFamily="34" charset="0"/>
              <a:buChar char="•"/>
            </a:pPr>
            <a:r>
              <a:rPr lang="en-US" dirty="0"/>
              <a:t>Avoid slang and jargon.</a:t>
            </a:r>
          </a:p>
          <a:p>
            <a:pPr marL="171450" indent="-171450">
              <a:buFont typeface="Arial" panose="020B0604020202020204" pitchFamily="34" charset="0"/>
              <a:buChar char="•"/>
            </a:pPr>
            <a:r>
              <a:rPr lang="en-US" dirty="0"/>
              <a:t>Use gestures.</a:t>
            </a:r>
          </a:p>
          <a:p>
            <a:pPr marL="171450" indent="-171450">
              <a:buFont typeface="Arial" panose="020B0604020202020204" pitchFamily="34" charset="0"/>
              <a:buChar char="•"/>
            </a:pPr>
            <a:r>
              <a:rPr lang="en-US" dirty="0"/>
              <a:t>Don’t assume.</a:t>
            </a:r>
          </a:p>
        </p:txBody>
      </p:sp>
      <p:sp>
        <p:nvSpPr>
          <p:cNvPr id="4" name="Slide Number Placeholder 3"/>
          <p:cNvSpPr>
            <a:spLocks noGrp="1"/>
          </p:cNvSpPr>
          <p:nvPr>
            <p:ph type="sldNum" sz="quarter" idx="10"/>
          </p:nvPr>
        </p:nvSpPr>
        <p:spPr/>
        <p:txBody>
          <a:bodyPr/>
          <a:lstStyle/>
          <a:p>
            <a:fld id="{6A4075C1-3D50-43C0-AA89-13B9280E81A7}" type="slidenum">
              <a:rPr lang="en-US" smtClean="0"/>
              <a:pPr/>
              <a:t>43</a:t>
            </a:fld>
            <a:endParaRPr lang="en-US"/>
          </a:p>
        </p:txBody>
      </p:sp>
    </p:spTree>
    <p:extLst>
      <p:ext uri="{BB962C8B-B14F-4D97-AF65-F5344CB8AC3E}">
        <p14:creationId xmlns:p14="http://schemas.microsoft.com/office/powerpoint/2010/main" val="3391992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&lt;&lt;</a:t>
            </a:r>
            <a:r>
              <a:rPr lang="en-US" b="1" dirty="0"/>
              <a:t>Instructor: </a:t>
            </a:r>
            <a:r>
              <a:rPr lang="en-US" dirty="0"/>
              <a:t>Allow some good</a:t>
            </a:r>
            <a:r>
              <a:rPr lang="en-US" baseline="0" dirty="0"/>
              <a:t> class</a:t>
            </a:r>
            <a:r>
              <a:rPr lang="en-US" dirty="0"/>
              <a:t> discussion about how the nurse would show caring for the patient who is</a:t>
            </a:r>
            <a:r>
              <a:rPr lang="en-US" baseline="0" dirty="0"/>
              <a:t> combative and difficult to work with</a:t>
            </a:r>
            <a:r>
              <a:rPr lang="en-US" dirty="0"/>
              <a:t>. Students will offer different ideas for showing </a:t>
            </a:r>
            <a:r>
              <a:rPr lang="en-US" sz="1200" kern="1200" dirty="0">
                <a:solidFill>
                  <a:schemeClr val="tx1"/>
                </a:solidFill>
                <a:effectLst/>
                <a:latin typeface="+mn-lt"/>
                <a:ea typeface="+mn-ea"/>
                <a:cs typeface="+mn-cs"/>
              </a:rPr>
              <a:t>compassion and care for the patient. They might suggest: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Approaching her slowly and from</a:t>
            </a:r>
            <a:r>
              <a:rPr lang="en-US" sz="1200" kern="1200" baseline="0" dirty="0">
                <a:solidFill>
                  <a:schemeClr val="tx1"/>
                </a:solidFill>
                <a:effectLst/>
                <a:latin typeface="+mn-lt"/>
                <a:ea typeface="+mn-ea"/>
                <a:cs typeface="+mn-cs"/>
              </a:rPr>
              <a:t> the front as to not frighten her or cause her to feel threatened.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Using a gentle, calm voice; speaking slowly and clearly without rushing.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Rescheduling a better time to do the morning care if the patient is combative or aggressive. Timing is very important.</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Asking questions that require simple or yes/no answers, rather than broad, open-ended, or vague questions. Short sentences are best and one simple topic at a time. Comments should be concrete and specific.</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Allowing time for the patient to respond to simple directions one at a time.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Orienting her to person, place, time, and situation in the course of conversation while giving the bed bath. This not only helps to orient her but also is a good distraction technique.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Turning the TV on while bathing the patient or performing other care that requires cooperation.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Aiding her memory </a:t>
            </a:r>
            <a:r>
              <a:rPr lang="en-US" sz="1200" kern="1200" dirty="0">
                <a:solidFill>
                  <a:schemeClr val="tx1"/>
                </a:solidFill>
                <a:effectLst/>
                <a:latin typeface="+mn-lt"/>
                <a:ea typeface="+mn-ea"/>
                <a:cs typeface="+mn-cs"/>
              </a:rPr>
              <a:t>by repeating her last expressed thought, if she loses her train of thought.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Avoiding slang</a:t>
            </a:r>
            <a:r>
              <a:rPr lang="en-US" sz="1200" kern="1200" baseline="0" dirty="0">
                <a:solidFill>
                  <a:schemeClr val="tx1"/>
                </a:solidFill>
                <a:effectLst/>
                <a:latin typeface="+mn-lt"/>
                <a:ea typeface="+mn-ea"/>
                <a:cs typeface="+mn-cs"/>
              </a:rPr>
              <a:t> and jargon. A person with dementia and confusion does not interpret figurative language well.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Using gestures to aid in understanding.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Providing for basic physical needs (e.g., toileting, meals, pain control) before attempting to provide care that requires cooperation. </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baseline="0" dirty="0">
                <a:solidFill>
                  <a:schemeClr val="tx1"/>
                </a:solidFill>
                <a:effectLst/>
                <a:latin typeface="+mn-lt"/>
                <a:ea typeface="+mn-ea"/>
                <a:cs typeface="+mn-cs"/>
              </a:rPr>
              <a:t>There are many other ideas that students will come up with. These are just a few examples.&gt;&gt;</a:t>
            </a: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44</a:t>
            </a:fld>
            <a:endParaRPr lang="en-US"/>
          </a:p>
        </p:txBody>
      </p:sp>
    </p:spTree>
    <p:extLst>
      <p:ext uri="{BB962C8B-B14F-4D97-AF65-F5344CB8AC3E}">
        <p14:creationId xmlns:p14="http://schemas.microsoft.com/office/powerpoint/2010/main" val="36419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These Socratic-style</a:t>
            </a:r>
            <a:r>
              <a:rPr lang="en-US" baseline="0" dirty="0"/>
              <a:t> questions trigger discussion about implications and consequences involving therapeutic relationships. Use this scenario to probe assumptions, seek alternate viewpoints, analyze possible contributory factors to a complex situation, and examine implications using personal examples. &gt;&gt;</a:t>
            </a: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45</a:t>
            </a:fld>
            <a:endParaRPr lang="en-US"/>
          </a:p>
        </p:txBody>
      </p:sp>
    </p:spTree>
    <p:extLst>
      <p:ext uri="{BB962C8B-B14F-4D97-AF65-F5344CB8AC3E}">
        <p14:creationId xmlns:p14="http://schemas.microsoft.com/office/powerpoint/2010/main" val="198568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 &gt;&gt;</a:t>
            </a:r>
          </a:p>
          <a:p>
            <a:pPr marL="0" indent="0">
              <a:buFont typeface="Wingdings" pitchFamily="2" charset="2"/>
              <a:buNone/>
            </a:pPr>
            <a:r>
              <a:rPr lang="en-US" dirty="0"/>
              <a:t>The</a:t>
            </a:r>
            <a:r>
              <a:rPr lang="en-US" b="1" dirty="0"/>
              <a:t> content</a:t>
            </a:r>
            <a:r>
              <a:rPr lang="en-US" dirty="0"/>
              <a:t> of communication describes the actual subject matter, words, gestures, and substance of the message. It is the message that everyone may hear or see. </a:t>
            </a:r>
          </a:p>
        </p:txBody>
      </p:sp>
      <p:sp>
        <p:nvSpPr>
          <p:cNvPr id="4" name="Slide Number Placeholder 3"/>
          <p:cNvSpPr>
            <a:spLocks noGrp="1"/>
          </p:cNvSpPr>
          <p:nvPr>
            <p:ph type="sldNum" sz="quarter" idx="10"/>
          </p:nvPr>
        </p:nvSpPr>
        <p:spPr/>
        <p:txBody>
          <a:bodyPr/>
          <a:lstStyle/>
          <a:p>
            <a:fld id="{6A4075C1-3D50-43C0-AA89-13B9280E81A7}" type="slidenum">
              <a:rPr lang="en-US" smtClean="0"/>
              <a:pPr/>
              <a:t>5</a:t>
            </a:fld>
            <a:endParaRPr lang="en-US"/>
          </a:p>
        </p:txBody>
      </p:sp>
    </p:spTree>
    <p:extLst>
      <p:ext uri="{BB962C8B-B14F-4D97-AF65-F5344CB8AC3E}">
        <p14:creationId xmlns:p14="http://schemas.microsoft.com/office/powerpoint/2010/main" val="318564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00400" cy="2400300"/>
          </a:xfrm>
        </p:spPr>
      </p:sp>
      <p:sp>
        <p:nvSpPr>
          <p:cNvPr id="3" name="Notes Placeholder 2"/>
          <p:cNvSpPr>
            <a:spLocks noGrp="1"/>
          </p:cNvSpPr>
          <p:nvPr>
            <p:ph type="body" idx="1"/>
          </p:nvPr>
        </p:nvSpPr>
        <p:spPr>
          <a:xfrm>
            <a:off x="685800" y="3352800"/>
            <a:ext cx="5486400" cy="5395664"/>
          </a:xfrm>
        </p:spPr>
        <p:txBody>
          <a:bodyPr/>
          <a:lstStyle/>
          <a:p>
            <a:r>
              <a:rPr lang="en-US" dirty="0"/>
              <a:t>&lt;&lt; </a:t>
            </a:r>
            <a:r>
              <a:rPr lang="en-US" b="1" dirty="0"/>
              <a:t>Instructor:</a:t>
            </a:r>
            <a:r>
              <a:rPr lang="en-US" dirty="0"/>
              <a:t> Review each bulleted item while referring to the following notes. &gt;&gt;</a:t>
            </a:r>
          </a:p>
          <a:p>
            <a:pPr marL="171450" indent="-171450">
              <a:buFont typeface="Arial" panose="020B0604020202020204" pitchFamily="34" charset="0"/>
              <a:buChar char="•"/>
            </a:pPr>
            <a:r>
              <a:rPr lang="en-US" b="1" dirty="0"/>
              <a:t>Sender:</a:t>
            </a:r>
            <a:r>
              <a:rPr lang="en-US" dirty="0"/>
              <a:t> The</a:t>
            </a:r>
            <a:r>
              <a:rPr lang="en-US" b="1" dirty="0"/>
              <a:t> </a:t>
            </a:r>
            <a:r>
              <a:rPr lang="en-US" b="0" dirty="0"/>
              <a:t>sender </a:t>
            </a:r>
            <a:r>
              <a:rPr lang="en-US" dirty="0"/>
              <a:t>begins the conversation to deliver a message (content) to another person. The sender, sometimes called the </a:t>
            </a:r>
            <a:r>
              <a:rPr lang="en-US" i="1" dirty="0"/>
              <a:t>source</a:t>
            </a:r>
            <a:r>
              <a:rPr lang="en-US" dirty="0"/>
              <a:t> or the </a:t>
            </a:r>
            <a:r>
              <a:rPr lang="en-US" i="1" dirty="0"/>
              <a:t>encoder,</a:t>
            </a:r>
            <a:r>
              <a:rPr lang="en-US" dirty="0"/>
              <a:t> uses verbal and nonverbal methods to transmit the message. </a:t>
            </a:r>
          </a:p>
          <a:p>
            <a:pPr marL="171450" indent="-171450">
              <a:buFont typeface="Arial" panose="020B0604020202020204" pitchFamily="34" charset="0"/>
              <a:buChar char="•"/>
            </a:pPr>
            <a:r>
              <a:rPr lang="en-US" b="1" dirty="0"/>
              <a:t>Encoding</a:t>
            </a:r>
            <a:r>
              <a:rPr lang="en-US" dirty="0"/>
              <a:t> refers to the process of selecting the words, gestures, tone of voice, signs, and symbols used to transmit the message.</a:t>
            </a:r>
          </a:p>
          <a:p>
            <a:pPr marL="171450" indent="-171450">
              <a:buFont typeface="Arial" panose="020B0604020202020204" pitchFamily="34" charset="0"/>
              <a:buChar char="•"/>
            </a:pPr>
            <a:r>
              <a:rPr lang="en-US" b="1" dirty="0"/>
              <a:t>Message: </a:t>
            </a:r>
            <a:r>
              <a:rPr lang="en-US" dirty="0"/>
              <a:t>The </a:t>
            </a:r>
            <a:r>
              <a:rPr lang="en-US" b="0" dirty="0"/>
              <a:t>message is </a:t>
            </a:r>
            <a:r>
              <a:rPr lang="en-US" dirty="0"/>
              <a:t>the verbal and/or nonverbal information the sender communicates. It might be a conversation, a speech, a gesture, a letter, and so forth. Effective messages are complete, clear, concise, organized, timely, and expressed in a manner that the receiver can understand. The message must be appropriate for the situation and for the developmental level of the person receiving the message. </a:t>
            </a:r>
            <a:endParaRPr lang="en-US" b="1" dirty="0"/>
          </a:p>
          <a:p>
            <a:pPr marL="171450" indent="-171450">
              <a:buFont typeface="Arial" panose="020B0604020202020204" pitchFamily="34" charset="0"/>
              <a:buChar char="•"/>
            </a:pPr>
            <a:r>
              <a:rPr lang="en-US" b="1" dirty="0"/>
              <a:t>Channel: </a:t>
            </a:r>
            <a:r>
              <a:rPr lang="en-US" dirty="0"/>
              <a:t>The</a:t>
            </a:r>
            <a:r>
              <a:rPr lang="en-US" b="1" dirty="0"/>
              <a:t> </a:t>
            </a:r>
            <a:r>
              <a:rPr lang="en-US" b="0" dirty="0"/>
              <a:t>channel is </a:t>
            </a:r>
            <a:r>
              <a:rPr lang="en-US" dirty="0"/>
              <a:t>the medium used to send the message. Face-to-face communication is a commonly used channel. Nurses frequently use touch as a nonverbal way to communicate caring and concern. Other channels include written pamphlets, audiovisual aids, recordings, telephone and text messages, and the Internet. </a:t>
            </a:r>
          </a:p>
          <a:p>
            <a:pPr marL="171450" indent="-171450">
              <a:buFont typeface="Arial" panose="020B0604020202020204" pitchFamily="34" charset="0"/>
              <a:buChar char="•"/>
            </a:pPr>
            <a:r>
              <a:rPr lang="en-US" b="1" dirty="0"/>
              <a:t>Receiver:</a:t>
            </a:r>
            <a:r>
              <a:rPr lang="en-US" dirty="0"/>
              <a:t> </a:t>
            </a:r>
            <a:r>
              <a:rPr lang="en-US" b="0" dirty="0"/>
              <a:t>The receiver </a:t>
            </a:r>
            <a:r>
              <a:rPr lang="en-US" dirty="0"/>
              <a:t>is the observer, listener, and interpreter of the message. Interpretation, also called </a:t>
            </a:r>
            <a:r>
              <a:rPr lang="en-US" b="1" dirty="0"/>
              <a:t>decoding,</a:t>
            </a:r>
            <a:r>
              <a:rPr lang="en-US" dirty="0"/>
              <a:t> refers to relating the message to your past experiences to determine the sender’s meaning. The receiver uses visual, auditory, and tactile senses to decode the message.</a:t>
            </a:r>
          </a:p>
          <a:p>
            <a:pPr marL="171450" indent="-171450">
              <a:buFont typeface="Arial" panose="020B0604020202020204" pitchFamily="34" charset="0"/>
              <a:buChar char="•"/>
            </a:pPr>
            <a:r>
              <a:rPr lang="en-US" b="1" dirty="0"/>
              <a:t>Feedback </a:t>
            </a:r>
            <a:r>
              <a:rPr lang="en-US" dirty="0"/>
              <a:t>validates that the receiver received the message and understood it as the sender intended. Feedback may be verbal, nonverbal, or both. Verifying the message avoids confusion.</a:t>
            </a:r>
          </a:p>
          <a:p>
            <a:pPr marL="171450" indent="-171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6</a:t>
            </a:fld>
            <a:endParaRPr lang="en-US"/>
          </a:p>
        </p:txBody>
      </p:sp>
    </p:spTree>
    <p:extLst>
      <p:ext uri="{BB962C8B-B14F-4D97-AF65-F5344CB8AC3E}">
        <p14:creationId xmlns:p14="http://schemas.microsoft.com/office/powerpoint/2010/main" val="284990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this visual with the students and allow them time to ask questions. &gt;&gt;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7</a:t>
            </a:fld>
            <a:endParaRPr lang="en-US"/>
          </a:p>
        </p:txBody>
      </p:sp>
    </p:spTree>
    <p:extLst>
      <p:ext uri="{BB962C8B-B14F-4D97-AF65-F5344CB8AC3E}">
        <p14:creationId xmlns:p14="http://schemas.microsoft.com/office/powerpoint/2010/main" val="235488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0" dirty="0"/>
              <a:t>Instruct the students to</a:t>
            </a:r>
            <a:r>
              <a:rPr lang="en-US" b="0" baseline="0" dirty="0"/>
              <a:t> s</a:t>
            </a:r>
            <a:r>
              <a:rPr lang="en-US" dirty="0"/>
              <a:t>elect the most appropriate answer to this question using their clickers. &gt;&gt;</a:t>
            </a:r>
          </a:p>
        </p:txBody>
      </p:sp>
      <p:sp>
        <p:nvSpPr>
          <p:cNvPr id="4" name="Slide Number Placeholder 3"/>
          <p:cNvSpPr>
            <a:spLocks noGrp="1"/>
          </p:cNvSpPr>
          <p:nvPr>
            <p:ph type="sldNum" sz="quarter" idx="10"/>
          </p:nvPr>
        </p:nvSpPr>
        <p:spPr/>
        <p:txBody>
          <a:bodyPr/>
          <a:lstStyle/>
          <a:p>
            <a:fld id="{6A4075C1-3D50-43C0-AA89-13B9280E81A7}" type="slidenum">
              <a:rPr lang="en-US" smtClean="0"/>
              <a:pPr/>
              <a:t>8</a:t>
            </a:fld>
            <a:endParaRPr lang="en-US"/>
          </a:p>
        </p:txBody>
      </p:sp>
    </p:spTree>
    <p:extLst>
      <p:ext uri="{BB962C8B-B14F-4D97-AF65-F5344CB8AC3E}">
        <p14:creationId xmlns:p14="http://schemas.microsoft.com/office/powerpoint/2010/main" val="157573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 </a:t>
            </a:r>
          </a:p>
          <a:p>
            <a:endParaRPr lang="en-US" dirty="0"/>
          </a:p>
        </p:txBody>
      </p:sp>
      <p:sp>
        <p:nvSpPr>
          <p:cNvPr id="4" name="Slide Number Placeholder 3"/>
          <p:cNvSpPr>
            <a:spLocks noGrp="1"/>
          </p:cNvSpPr>
          <p:nvPr>
            <p:ph type="sldNum" sz="quarter" idx="10"/>
          </p:nvPr>
        </p:nvSpPr>
        <p:spPr/>
        <p:txBody>
          <a:bodyPr/>
          <a:lstStyle/>
          <a:p>
            <a:fld id="{6A4075C1-3D50-43C0-AA89-13B9280E81A7}" type="slidenum">
              <a:rPr lang="en-US" smtClean="0"/>
              <a:pPr/>
              <a:t>9</a:t>
            </a:fld>
            <a:endParaRPr lang="en-US"/>
          </a:p>
        </p:txBody>
      </p:sp>
    </p:spTree>
    <p:extLst>
      <p:ext uri="{BB962C8B-B14F-4D97-AF65-F5344CB8AC3E}">
        <p14:creationId xmlns:p14="http://schemas.microsoft.com/office/powerpoint/2010/main" val="79999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488" y="90488"/>
            <a:ext cx="4516437" cy="396875"/>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2000">
                <a:solidFill>
                  <a:srgbClr val="FFFFFF"/>
                </a:solidFill>
                <a:latin typeface="Arial" charset="0"/>
              </a:rPr>
              <a:t>F. A. Davis’s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27" name="Picture 3" descr="P:\PROJECTS\Wilkinson 3e\applications files\Pictures\Wilkinson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1" b="15501"/>
          <a:stretch/>
        </p:blipFill>
        <p:spPr bwMode="auto">
          <a:xfrm>
            <a:off x="0" y="-5303"/>
            <a:ext cx="9144000" cy="685673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pic>
        <p:nvPicPr>
          <p:cNvPr id="10" name="Picture 4" descr="C:\Users\c1b\AppData\Local\Microsoft\Windows\Temporary Internet Files\Content.Outlook\TICU35JK\978_0_8036_4077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t="33693" b="64570"/>
          <a:stretch/>
        </p:blipFill>
        <p:spPr bwMode="auto">
          <a:xfrm>
            <a:off x="1188720" y="-30822"/>
            <a:ext cx="6766560" cy="6888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19672" y="-33568"/>
            <a:ext cx="5904656" cy="688500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8720" y="389852"/>
            <a:ext cx="6766560" cy="111569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r>
              <a:rPr lang="en-US" sz="2500" b="0" dirty="0">
                <a:solidFill>
                  <a:schemeClr val="tx1">
                    <a:lumMod val="75000"/>
                    <a:lumOff val="25000"/>
                  </a:schemeClr>
                </a:solidFill>
                <a:latin typeface="Gill Sans MT" panose="020B0502020104020203" pitchFamily="34" charset="0"/>
              </a:rPr>
              <a:t>JUDITH M. WILKINSON   LESLIE S. TREAS</a:t>
            </a:r>
          </a:p>
          <a:p>
            <a:pPr algn="ctr"/>
            <a:r>
              <a:rPr lang="en-US" sz="2000" dirty="0">
                <a:solidFill>
                  <a:schemeClr val="tx1">
                    <a:lumMod val="75000"/>
                    <a:lumOff val="25000"/>
                  </a:schemeClr>
                </a:solidFill>
                <a:latin typeface="Gill Sans MT" panose="020B0502020104020203" pitchFamily="34" charset="0"/>
              </a:rPr>
              <a:t>KAREN BARNETT   MABLE H. SMITH</a:t>
            </a:r>
          </a:p>
          <a:p>
            <a:endParaRPr lang="en-US" sz="1050" dirty="0">
              <a:solidFill>
                <a:schemeClr val="tx1">
                  <a:lumMod val="65000"/>
                  <a:lumOff val="35000"/>
                </a:schemeClr>
              </a:solidFill>
            </a:endParaRPr>
          </a:p>
        </p:txBody>
      </p:sp>
      <p:sp>
        <p:nvSpPr>
          <p:cNvPr id="11" name="TextBox 10"/>
          <p:cNvSpPr txBox="1"/>
          <p:nvPr/>
        </p:nvSpPr>
        <p:spPr>
          <a:xfrm>
            <a:off x="1799692" y="1790712"/>
            <a:ext cx="5544616" cy="1680460"/>
          </a:xfrm>
          <a:prstGeom prst="rect">
            <a:avLst/>
          </a:prstGeom>
          <a:noFill/>
        </p:spPr>
        <p:txBody>
          <a:bodyPr wrap="square" rtlCol="0">
            <a:spAutoFit/>
          </a:bodyPr>
          <a:lstStyle/>
          <a:p>
            <a:pPr algn="ctr">
              <a:lnSpc>
                <a:spcPct val="80000"/>
              </a:lnSpc>
            </a:pPr>
            <a:r>
              <a:rPr lang="en-US" sz="4100" dirty="0">
                <a:solidFill>
                  <a:schemeClr val="bg1"/>
                </a:solidFill>
                <a:effectLst>
                  <a:outerShdw blurRad="38100" dist="38100" dir="2700000" algn="tl">
                    <a:srgbClr val="000000">
                      <a:alpha val="43137"/>
                    </a:srgbClr>
                  </a:outerShdw>
                </a:effectLst>
                <a:latin typeface="Gill Sans MT" panose="020B0502020104020203" pitchFamily="34" charset="0"/>
              </a:rPr>
              <a:t>FUNDAMENTALS OF</a:t>
            </a:r>
            <a:br>
              <a:rPr lang="en-US" sz="40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8800" dirty="0">
                <a:solidFill>
                  <a:schemeClr val="bg1"/>
                </a:solidFill>
                <a:effectLst>
                  <a:outerShdw blurRad="38100" dist="38100" dir="2700000" algn="tl">
                    <a:srgbClr val="000000">
                      <a:alpha val="43137"/>
                    </a:srgbClr>
                  </a:outerShdw>
                </a:effectLst>
                <a:latin typeface="Gill Sans MT" panose="020B0502020104020203" pitchFamily="34" charset="0"/>
              </a:rPr>
              <a:t>NURSING</a:t>
            </a:r>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grpSp>
        <p:nvGrpSpPr>
          <p:cNvPr id="3" name="Group 2"/>
          <p:cNvGrpSpPr/>
          <p:nvPr/>
        </p:nvGrpSpPr>
        <p:grpSpPr>
          <a:xfrm>
            <a:off x="3152168" y="6513801"/>
            <a:ext cx="2868518" cy="299575"/>
            <a:chOff x="2668440" y="6356581"/>
            <a:chExt cx="2868518" cy="299575"/>
          </a:xfrm>
        </p:grpSpPr>
        <p:sp>
          <p:nvSpPr>
            <p:cNvPr id="12" name="Rectangle 2"/>
            <p:cNvSpPr>
              <a:spLocks noChangeArrowheads="1"/>
            </p:cNvSpPr>
            <p:nvPr userDrawn="1"/>
          </p:nvSpPr>
          <p:spPr bwMode="auto">
            <a:xfrm>
              <a:off x="3516853" y="642292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85000"/>
                      <a:lumOff val="15000"/>
                    </a:schemeClr>
                  </a:solidFill>
                </a:rPr>
                <a:t>Copyright ©  2016  F.A. Davis Company</a:t>
              </a:r>
            </a:p>
          </p:txBody>
        </p:sp>
        <p:pic>
          <p:nvPicPr>
            <p:cNvPr id="13" name="Picture 2" descr="D:\VSS\FAD05\Export\Logo.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68440" y="6356581"/>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39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4" name="Rectangle 13"/>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0" name="Picture 13"/>
          <p:cNvPicPr>
            <a:picLocks noChangeAspect="1"/>
          </p:cNvPicPr>
          <p:nvPr/>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2689302" y="228600"/>
            <a:ext cx="3733800" cy="4267200"/>
          </a:xfrm>
        </p:spPr>
        <p:txBody>
          <a:bodyPr rtlCol="0">
            <a:normAutofit/>
          </a:bodyPr>
          <a:lstStyle/>
          <a:p>
            <a:pPr lvl="0"/>
            <a:r>
              <a:rPr lang="en-US" noProof="0"/>
              <a:t>Click icon to add picture</a:t>
            </a:r>
            <a:endParaRPr lang="en-US" noProof="0" dirty="0"/>
          </a:p>
        </p:txBody>
      </p:sp>
      <p:pic>
        <p:nvPicPr>
          <p:cNvPr id="15" name="Picture 14"/>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73860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hapter and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6" name="Rectangle 15"/>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8" name="Picture 13"/>
          <p:cNvPicPr>
            <a:picLocks noChangeAspect="1"/>
          </p:cNvPicPr>
          <p:nvPr/>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15744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71610"/>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428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Lead-in Head,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Edit Master text styles</a:t>
            </a:r>
          </a:p>
        </p:txBody>
      </p:sp>
    </p:spTree>
    <p:extLst>
      <p:ext uri="{BB962C8B-B14F-4D97-AF65-F5344CB8AC3E}">
        <p14:creationId xmlns:p14="http://schemas.microsoft.com/office/powerpoint/2010/main" val="1249115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9200" y="1319135"/>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447984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ulleted Lists with Heads">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4953000" y="1981200"/>
            <a:ext cx="4038600" cy="39624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2"/>
          </p:nvPr>
        </p:nvSpPr>
        <p:spPr>
          <a:xfrm>
            <a:off x="762000" y="1971906"/>
            <a:ext cx="4038600" cy="40386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marL="1600200" indent="117475">
              <a:defRPr sz="1800"/>
            </a:lvl4pPr>
            <a:lvl5pPr>
              <a:defRPr sz="18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762000" y="1315845"/>
            <a:ext cx="4040188"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949825" y="1315845"/>
            <a:ext cx="4041775"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820985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ed Lis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319135"/>
            <a:ext cx="3733800" cy="4526280"/>
          </a:xfrm>
        </p:spPr>
        <p:txBody>
          <a:bodyPr rtlCol="0">
            <a:normAutofit/>
          </a:bodyPr>
          <a:lstStyle/>
          <a:p>
            <a:pPr lvl="0"/>
            <a:r>
              <a:rPr lang="en-US" noProof="0"/>
              <a:t>Click icon to add picture</a:t>
            </a:r>
            <a:endParaRPr lang="en-US" noProof="0" dirty="0"/>
          </a:p>
        </p:txBody>
      </p:sp>
      <p:sp>
        <p:nvSpPr>
          <p:cNvPr id="5" name="Footer Placeholder 4"/>
          <p:cNvSpPr>
            <a:spLocks noGrp="1"/>
          </p:cNvSpPr>
          <p:nvPr>
            <p:ph type="ftr" sz="quarter" idx="13"/>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79033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Picture Placeholder 6"/>
          <p:cNvSpPr>
            <a:spLocks noGrp="1"/>
          </p:cNvSpPr>
          <p:nvPr>
            <p:ph type="pic" sz="quarter" idx="13"/>
          </p:nvPr>
        </p:nvSpPr>
        <p:spPr>
          <a:xfrm>
            <a:off x="762000" y="1326995"/>
            <a:ext cx="7620000" cy="4605453"/>
          </a:xfrm>
        </p:spPr>
        <p:txBody>
          <a:bodyPr rtlCol="0">
            <a:normAutofit/>
          </a:bodyPr>
          <a:lstStyle/>
          <a:p>
            <a:pPr lvl="0"/>
            <a:r>
              <a:rPr lang="en-US" noProof="0"/>
              <a:t>Click icon to add picture</a:t>
            </a:r>
            <a:endParaRPr lang="en-US" noProof="0" dirty="0"/>
          </a:p>
        </p:txBody>
      </p:sp>
      <p:sp>
        <p:nvSpPr>
          <p:cNvPr id="4" name="Footer Placeholder 3"/>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5"/>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D80CB8-1E98-48C8-9A34-3C51AFCF4C21}" type="slidenum">
              <a:rPr lang="en-US" altLang="en-US"/>
              <a:pPr/>
              <a:t>‹#›</a:t>
            </a:fld>
            <a:endParaRPr lang="en-US" altLang="en-US"/>
          </a:p>
        </p:txBody>
      </p:sp>
    </p:spTree>
    <p:extLst>
      <p:ext uri="{BB962C8B-B14F-4D97-AF65-F5344CB8AC3E}">
        <p14:creationId xmlns:p14="http://schemas.microsoft.com/office/powerpoint/2010/main" val="346039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Footer Placeholder 3"/>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6"/>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3CB923-EBA5-4057-B84A-59701834B0BD}" type="slidenum">
              <a:rPr lang="en-US" altLang="en-US"/>
              <a:pPr/>
              <a:t>‹#›</a:t>
            </a:fld>
            <a:endParaRPr lang="en-US" altLang="en-US"/>
          </a:p>
        </p:txBody>
      </p:sp>
    </p:spTree>
    <p:extLst>
      <p:ext uri="{BB962C8B-B14F-4D97-AF65-F5344CB8AC3E}">
        <p14:creationId xmlns:p14="http://schemas.microsoft.com/office/powerpoint/2010/main" val="3470961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b="1"/>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667932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860425" indent="-514350">
              <a:buFont typeface="+mj-lt"/>
              <a:buAutoNum type="alphaUcPeriod"/>
              <a:defRPr sz="3200" b="1"/>
            </a:lvl1pPr>
          </a:lstStyle>
          <a:p>
            <a:pPr lvl="0"/>
            <a:r>
              <a:rPr lang="en-US"/>
              <a:t>Edit Master text styles</a:t>
            </a:r>
          </a:p>
        </p:txBody>
      </p:sp>
    </p:spTree>
    <p:extLst>
      <p:ext uri="{BB962C8B-B14F-4D97-AF65-F5344CB8AC3E}">
        <p14:creationId xmlns:p14="http://schemas.microsoft.com/office/powerpoint/2010/main" val="1790977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382477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Tree>
    <p:extLst>
      <p:ext uri="{BB962C8B-B14F-4D97-AF65-F5344CB8AC3E}">
        <p14:creationId xmlns:p14="http://schemas.microsoft.com/office/powerpoint/2010/main" val="2730312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7251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microsoft.com/office/2007/relationships/hdphoto" Target="../media/hdphoto2.wdp"/><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676400"/>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686050"/>
            <a:ext cx="83312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845" name="Text Box 5"/>
          <p:cNvSpPr txBox="1">
            <a:spLocks noChangeArrowheads="1"/>
          </p:cNvSpPr>
          <p:nvPr/>
        </p:nvSpPr>
        <p:spPr bwMode="auto">
          <a:xfrm>
            <a:off x="90488" y="90488"/>
            <a:ext cx="5857875" cy="4000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2000" dirty="0">
                <a:solidFill>
                  <a:srgbClr val="FFFFFF"/>
                </a:solidFill>
                <a:latin typeface="Arial" charset="0"/>
              </a:rPr>
              <a:t>F. A. Davis’s Fundamentals of Nursing, </a:t>
            </a:r>
            <a:r>
              <a:rPr lang="en-US" sz="1400" dirty="0">
                <a:solidFill>
                  <a:srgbClr val="FFFFFF"/>
                </a:solidFill>
                <a:latin typeface="Arial" charset="0"/>
              </a:rPr>
              <a:t>Second Edition</a:t>
            </a:r>
            <a:endParaRPr lang="en-US" sz="2000" dirty="0">
              <a:solidFill>
                <a:srgbClr val="FFFFFF"/>
              </a:solidFill>
              <a:latin typeface="Arial" charset="0"/>
            </a:endParaRPr>
          </a:p>
        </p:txBody>
      </p:sp>
      <p:sp>
        <p:nvSpPr>
          <p:cNvPr id="7" name="TextBox 6"/>
          <p:cNvSpPr txBox="1"/>
          <p:nvPr/>
        </p:nvSpPr>
        <p:spPr>
          <a:xfrm>
            <a:off x="3124200" y="6553200"/>
            <a:ext cx="2743200" cy="261938"/>
          </a:xfrm>
          <a:prstGeom prst="rect">
            <a:avLst/>
          </a:prstGeom>
          <a:noFill/>
        </p:spPr>
        <p:txBody>
          <a:bodyPr>
            <a:spAutoFit/>
          </a:bodyPr>
          <a:lstStyle/>
          <a:p>
            <a:pPr>
              <a:defRPr/>
            </a:pPr>
            <a:r>
              <a:rPr lang="en-US" sz="1100" dirty="0">
                <a:solidFill>
                  <a:srgbClr val="F8F8F8"/>
                </a:solidFill>
                <a:latin typeface="Arial" pitchFamily="34" charset="0"/>
              </a:rPr>
              <a:t>Copyright ©  2011. F.A. Davis Company</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txStyles>
    <p:titleStyle>
      <a:lvl1pPr algn="l" rtl="0" eaLnBrk="1" fontAlgn="base" hangingPunct="1">
        <a:spcBef>
          <a:spcPct val="0"/>
        </a:spcBef>
        <a:spcAft>
          <a:spcPct val="0"/>
        </a:spcAft>
        <a:defRPr kumimoji="1" sz="3600" b="1">
          <a:solidFill>
            <a:srgbClr val="524874"/>
          </a:solidFill>
          <a:latin typeface="+mj-lt"/>
          <a:ea typeface="+mj-ea"/>
          <a:cs typeface="+mj-cs"/>
        </a:defRPr>
      </a:lvl1pPr>
      <a:lvl2pPr algn="l" rtl="0" eaLnBrk="1" fontAlgn="base" hangingPunct="1">
        <a:spcBef>
          <a:spcPct val="0"/>
        </a:spcBef>
        <a:spcAft>
          <a:spcPct val="0"/>
        </a:spcAft>
        <a:defRPr kumimoji="1" sz="3600" b="1">
          <a:solidFill>
            <a:srgbClr val="524874"/>
          </a:solidFill>
          <a:latin typeface="Arial" charset="0"/>
        </a:defRPr>
      </a:lvl2pPr>
      <a:lvl3pPr algn="l" rtl="0" eaLnBrk="1" fontAlgn="base" hangingPunct="1">
        <a:spcBef>
          <a:spcPct val="0"/>
        </a:spcBef>
        <a:spcAft>
          <a:spcPct val="0"/>
        </a:spcAft>
        <a:defRPr kumimoji="1" sz="3600" b="1">
          <a:solidFill>
            <a:srgbClr val="524874"/>
          </a:solidFill>
          <a:latin typeface="Arial" charset="0"/>
        </a:defRPr>
      </a:lvl3pPr>
      <a:lvl4pPr algn="l" rtl="0" eaLnBrk="1" fontAlgn="base" hangingPunct="1">
        <a:spcBef>
          <a:spcPct val="0"/>
        </a:spcBef>
        <a:spcAft>
          <a:spcPct val="0"/>
        </a:spcAft>
        <a:defRPr kumimoji="1" sz="3600" b="1">
          <a:solidFill>
            <a:srgbClr val="524874"/>
          </a:solidFill>
          <a:latin typeface="Arial" charset="0"/>
        </a:defRPr>
      </a:lvl4pPr>
      <a:lvl5pPr algn="l" rtl="0" eaLnBrk="1" fontAlgn="base" hangingPunct="1">
        <a:spcBef>
          <a:spcPct val="0"/>
        </a:spcBef>
        <a:spcAft>
          <a:spcPct val="0"/>
        </a:spcAft>
        <a:defRPr kumimoji="1" sz="3600" b="1">
          <a:solidFill>
            <a:srgbClr val="524874"/>
          </a:solidFill>
          <a:latin typeface="Arial" charset="0"/>
        </a:defRPr>
      </a:lvl5pPr>
      <a:lvl6pPr marL="457200" algn="l" rtl="0" eaLnBrk="1" fontAlgn="base" hangingPunct="1">
        <a:spcBef>
          <a:spcPct val="0"/>
        </a:spcBef>
        <a:spcAft>
          <a:spcPct val="0"/>
        </a:spcAft>
        <a:defRPr kumimoji="1" sz="3600" b="1">
          <a:solidFill>
            <a:srgbClr val="660066"/>
          </a:solidFill>
          <a:latin typeface="Arial" charset="0"/>
        </a:defRPr>
      </a:lvl6pPr>
      <a:lvl7pPr marL="914400" algn="l" rtl="0" eaLnBrk="1" fontAlgn="base" hangingPunct="1">
        <a:spcBef>
          <a:spcPct val="0"/>
        </a:spcBef>
        <a:spcAft>
          <a:spcPct val="0"/>
        </a:spcAft>
        <a:defRPr kumimoji="1" sz="3600" b="1">
          <a:solidFill>
            <a:srgbClr val="660066"/>
          </a:solidFill>
          <a:latin typeface="Arial" charset="0"/>
        </a:defRPr>
      </a:lvl7pPr>
      <a:lvl8pPr marL="1371600" algn="l" rtl="0" eaLnBrk="1" fontAlgn="base" hangingPunct="1">
        <a:spcBef>
          <a:spcPct val="0"/>
        </a:spcBef>
        <a:spcAft>
          <a:spcPct val="0"/>
        </a:spcAft>
        <a:defRPr kumimoji="1" sz="3600" b="1">
          <a:solidFill>
            <a:srgbClr val="660066"/>
          </a:solidFill>
          <a:latin typeface="Arial" charset="0"/>
        </a:defRPr>
      </a:lvl8pPr>
      <a:lvl9pPr marL="1828800" algn="l" rtl="0" eaLnBrk="1" fontAlgn="base" hangingPunct="1">
        <a:spcBef>
          <a:spcPct val="0"/>
        </a:spcBef>
        <a:spcAft>
          <a:spcPct val="0"/>
        </a:spcAft>
        <a:defRPr kumimoji="1" sz="3600" b="1">
          <a:solidFill>
            <a:srgbClr val="660066"/>
          </a:solidFill>
          <a:latin typeface="Arial" charset="0"/>
        </a:defRPr>
      </a:lvl9pPr>
    </p:titleStyle>
    <p:bodyStyle>
      <a:lvl1pPr marL="342900" indent="-342900" algn="l" rtl="0" eaLnBrk="1" fontAlgn="base" hangingPunct="1">
        <a:spcBef>
          <a:spcPct val="20000"/>
        </a:spcBef>
        <a:spcAft>
          <a:spcPct val="0"/>
        </a:spcAft>
        <a:buClr>
          <a:srgbClr val="FDB627"/>
        </a:buClr>
        <a:buFont typeface="Wingdings" pitchFamily="2" charset="2"/>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DB627"/>
        </a:buClr>
        <a:buFont typeface="Wingdings" pitchFamily="2" charset="2"/>
        <a:buChar char="§"/>
        <a:defRPr kumimoji="1" sz="2600">
          <a:solidFill>
            <a:schemeClr val="tx1"/>
          </a:solidFill>
          <a:latin typeface="+mn-lt"/>
        </a:defRPr>
      </a:lvl2pPr>
      <a:lvl3pPr marL="1143000" indent="-228600" algn="l" rtl="0" eaLnBrk="1" fontAlgn="base" hangingPunct="1">
        <a:spcBef>
          <a:spcPct val="20000"/>
        </a:spcBef>
        <a:spcAft>
          <a:spcPct val="0"/>
        </a:spcAft>
        <a:buClr>
          <a:srgbClr val="FDB627"/>
        </a:buClr>
        <a:buFont typeface="Wingdings" pitchFamily="2" charset="2"/>
        <a:buChar char="§"/>
        <a:defRPr kumimoji="1" sz="2400">
          <a:solidFill>
            <a:schemeClr val="tx1"/>
          </a:solidFill>
          <a:latin typeface="+mn-lt"/>
        </a:defRPr>
      </a:lvl3pPr>
      <a:lvl4pPr marL="1598613" indent="-228600" algn="l" rtl="0" eaLnBrk="1" fontAlgn="base" hangingPunct="1">
        <a:spcBef>
          <a:spcPct val="20000"/>
        </a:spcBef>
        <a:spcAft>
          <a:spcPct val="0"/>
        </a:spcAft>
        <a:buClr>
          <a:srgbClr val="FDB627"/>
        </a:buClr>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rgbClr val="FDB627"/>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2" name="Picture 13"/>
          <p:cNvPicPr>
            <a:picLocks noChangeAspect="1"/>
          </p:cNvPicPr>
          <p:nvPr/>
        </p:nvPicPr>
        <p:blipFill>
          <a:blip r:embed="rId16" cstate="print">
            <a:clrChange>
              <a:clrFrom>
                <a:srgbClr val="FFFFFE"/>
              </a:clrFrom>
              <a:clrTo>
                <a:srgbClr val="FFFFFE">
                  <a:alpha val="0"/>
                </a:srgbClr>
              </a:clrTo>
            </a:clrChange>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18" cstate="print"/>
          <a:stretch>
            <a:fillRect/>
          </a:stretch>
        </p:blipFill>
        <p:spPr>
          <a:xfrm>
            <a:off x="-22578" y="6460606"/>
            <a:ext cx="9235440" cy="18288"/>
          </a:xfrm>
          <a:prstGeom prst="rect">
            <a:avLst/>
          </a:prstGeom>
        </p:spPr>
      </p:pic>
      <p:sp>
        <p:nvSpPr>
          <p:cNvPr id="1026" name="Title Placeholder 1"/>
          <p:cNvSpPr>
            <a:spLocks noGrp="1"/>
          </p:cNvSpPr>
          <p:nvPr>
            <p:ph type="title"/>
          </p:nvPr>
        </p:nvSpPr>
        <p:spPr bwMode="auto">
          <a:xfrm>
            <a:off x="762000" y="276225"/>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18" cstate="print"/>
          <a:stretch>
            <a:fillRect/>
          </a:stretch>
        </p:blipFill>
        <p:spPr>
          <a:xfrm>
            <a:off x="-22578" y="6393192"/>
            <a:ext cx="9235440" cy="18288"/>
          </a:xfrm>
          <a:prstGeom prst="rect">
            <a:avLst/>
          </a:prstGeom>
        </p:spPr>
      </p:pic>
      <p:sp>
        <p:nvSpPr>
          <p:cNvPr id="9" name="Rectangle 8"/>
          <p:cNvSpPr/>
          <p:nvPr/>
        </p:nvSpPr>
        <p:spPr>
          <a:xfrm>
            <a:off x="-22578" y="6406287"/>
            <a:ext cx="9235440" cy="54864"/>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3595995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
          <p:cNvPicPr>
            <a:picLocks noChangeAspect="1"/>
          </p:cNvPicPr>
          <p:nvPr/>
        </p:nvPicPr>
        <p:blipFill>
          <a:blip r:embed="rId3">
            <a:extLst>
              <a:ext uri="{28A0092B-C50C-407E-A947-70E740481C1C}">
                <a14:useLocalDpi xmlns:a14="http://schemas.microsoft.com/office/drawing/2010/main" val="0"/>
              </a:ext>
            </a:extLst>
          </a:blip>
          <a:srcRect l="2" t="-331" r="259" b="444"/>
          <a:stretch>
            <a:fillRect/>
          </a:stretch>
        </p:blipFill>
        <p:spPr bwMode="auto">
          <a:xfrm>
            <a:off x="2895600" y="0"/>
            <a:ext cx="35607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Verbal Communication</a:t>
            </a:r>
          </a:p>
        </p:txBody>
      </p:sp>
      <p:sp>
        <p:nvSpPr>
          <p:cNvPr id="21506" name="Rectangle 3"/>
          <p:cNvSpPr>
            <a:spLocks noGrp="1" noChangeArrowheads="1"/>
          </p:cNvSpPr>
          <p:nvPr>
            <p:ph idx="1"/>
          </p:nvPr>
        </p:nvSpPr>
        <p:spPr/>
        <p:txBody>
          <a:bodyPr/>
          <a:lstStyle/>
          <a:p>
            <a:pPr marL="342900" indent="3175">
              <a:buFont typeface="Wingdings" pitchFamily="2" charset="2"/>
              <a:buNone/>
            </a:pPr>
            <a:r>
              <a:rPr lang="en-US" dirty="0"/>
              <a:t>Involves speaking or writing words to send            a message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Factors Affecting Verbal Communication</a:t>
            </a:r>
          </a:p>
        </p:txBody>
      </p:sp>
      <p:sp>
        <p:nvSpPr>
          <p:cNvPr id="22530" name="Rectangle 3"/>
          <p:cNvSpPr>
            <a:spLocks noGrp="1" noChangeArrowheads="1"/>
          </p:cNvSpPr>
          <p:nvPr>
            <p:ph sz="half" idx="1"/>
          </p:nvPr>
        </p:nvSpPr>
        <p:spPr/>
        <p:txBody>
          <a:bodyPr/>
          <a:lstStyle/>
          <a:p>
            <a:r>
              <a:rPr lang="en-US" dirty="0"/>
              <a:t>Vocabulary</a:t>
            </a:r>
          </a:p>
          <a:p>
            <a:r>
              <a:rPr lang="en-US" dirty="0"/>
              <a:t>Denotative vs. connotative meaning</a:t>
            </a:r>
          </a:p>
          <a:p>
            <a:r>
              <a:rPr lang="en-US" dirty="0"/>
              <a:t>Pacing of conversation</a:t>
            </a:r>
          </a:p>
          <a:p>
            <a:r>
              <a:rPr lang="en-US" dirty="0"/>
              <a:t>Intonation: Tone, pitch, cadence, volume</a:t>
            </a:r>
          </a:p>
          <a:p>
            <a:r>
              <a:rPr lang="en-US" dirty="0"/>
              <a:t>Clarity and brevity</a:t>
            </a:r>
          </a:p>
          <a:p>
            <a:pPr>
              <a:buFont typeface="Wingdings" pitchFamily="2" charset="2"/>
              <a:buNone/>
            </a:pPr>
            <a:endParaRPr lang="en-US" sz="2400" dirty="0"/>
          </a:p>
        </p:txBody>
      </p:sp>
      <p:sp>
        <p:nvSpPr>
          <p:cNvPr id="22531" name="Rectangle 4"/>
          <p:cNvSpPr>
            <a:spLocks noGrp="1" noChangeArrowheads="1"/>
          </p:cNvSpPr>
          <p:nvPr>
            <p:ph sz="half" idx="2"/>
          </p:nvPr>
        </p:nvSpPr>
        <p:spPr/>
        <p:txBody>
          <a:bodyPr>
            <a:normAutofit/>
          </a:bodyPr>
          <a:lstStyle/>
          <a:p>
            <a:r>
              <a:rPr lang="en-US" dirty="0"/>
              <a:t>Timing</a:t>
            </a:r>
          </a:p>
          <a:p>
            <a:r>
              <a:rPr lang="en-US" dirty="0"/>
              <a:t>Relevance of information</a:t>
            </a:r>
          </a:p>
          <a:p>
            <a:r>
              <a:rPr lang="en-US" dirty="0"/>
              <a:t>Credibility of the sender</a:t>
            </a:r>
          </a:p>
          <a:p>
            <a:r>
              <a:rPr lang="en-US" dirty="0"/>
              <a:t>Humor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23553" name="Content Placeholder 5"/>
          <p:cNvSpPr>
            <a:spLocks noGrp="1"/>
          </p:cNvSpPr>
          <p:nvPr>
            <p:ph idx="1"/>
          </p:nvPr>
        </p:nvSpPr>
        <p:spPr/>
        <p:txBody>
          <a:bodyPr/>
          <a:lstStyle/>
          <a:p>
            <a:pPr marL="285750" indent="0">
              <a:buFont typeface="Wingdings" pitchFamily="2" charset="2"/>
              <a:buNone/>
            </a:pPr>
            <a:r>
              <a:rPr lang="en-US" sz="2800" dirty="0"/>
              <a:t>The nurse is teaching the client about his upcoming procedure and the client is very stressed. What is most important for the nurse to do? </a:t>
            </a:r>
          </a:p>
          <a:p>
            <a:pPr marL="285750" indent="60325">
              <a:buFont typeface="Wingdings" pitchFamily="2" charset="2"/>
              <a:buNone/>
            </a:pPr>
            <a:endParaRPr lang="en-US" sz="2800" dirty="0"/>
          </a:p>
          <a:p>
            <a:pPr marL="800100" indent="-514350">
              <a:buFont typeface="+mj-lt"/>
              <a:buAutoNum type="alphaUcPeriod"/>
            </a:pPr>
            <a:r>
              <a:rPr lang="en-US" sz="2400" dirty="0"/>
              <a:t>Use humor first to decrease the client’s stress level.</a:t>
            </a:r>
          </a:p>
          <a:p>
            <a:pPr marL="800100" indent="-514350">
              <a:buFont typeface="+mj-lt"/>
              <a:buAutoNum type="alphaUcPeriod"/>
            </a:pPr>
            <a:r>
              <a:rPr lang="en-US" sz="2400" dirty="0"/>
              <a:t>Determine if the teaching should take place at a          different time.</a:t>
            </a:r>
          </a:p>
          <a:p>
            <a:pPr marL="800100" indent="-514350">
              <a:buFont typeface="+mj-lt"/>
              <a:buAutoNum type="alphaUcPeriod"/>
            </a:pPr>
            <a:r>
              <a:rPr lang="en-US" sz="2400" dirty="0"/>
              <a:t>Introduce himself as the RN to give credibility to                   his message.</a:t>
            </a:r>
          </a:p>
          <a:p>
            <a:pPr marL="800100" indent="-514350">
              <a:buFont typeface="+mj-lt"/>
              <a:buAutoNum type="alphaUcPeriod"/>
            </a:pPr>
            <a:r>
              <a:rPr lang="en-US" sz="2400" dirty="0"/>
              <a:t>Speak to the client when family members are there so they can teach the client.	</a:t>
            </a:r>
            <a:r>
              <a:rPr lang="en-US" sz="28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a:t>
            </a:r>
          </a:p>
        </p:txBody>
      </p:sp>
      <p:sp>
        <p:nvSpPr>
          <p:cNvPr id="24577" name="Content Placeholder 2"/>
          <p:cNvSpPr>
            <a:spLocks noGrp="1"/>
          </p:cNvSpPr>
          <p:nvPr>
            <p:ph idx="1"/>
          </p:nvPr>
        </p:nvSpPr>
        <p:spPr/>
        <p:txBody>
          <a:bodyPr/>
          <a:lstStyle/>
          <a:p>
            <a:pPr marL="342900" indent="3175">
              <a:buFont typeface="Wingdings" pitchFamily="2" charset="2"/>
              <a:buNone/>
            </a:pPr>
            <a:r>
              <a:rPr lang="en-US" dirty="0"/>
              <a:t>Clients who are stressed may be unable to listen fully and will not receive/understand the intended message.</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Nonverbal Communication</a:t>
            </a:r>
          </a:p>
        </p:txBody>
      </p:sp>
      <p:sp>
        <p:nvSpPr>
          <p:cNvPr id="25602" name="Rectangle 3"/>
          <p:cNvSpPr>
            <a:spLocks noGrp="1" noChangeArrowheads="1"/>
          </p:cNvSpPr>
          <p:nvPr>
            <p:ph idx="1"/>
          </p:nvPr>
        </p:nvSpPr>
        <p:spPr/>
        <p:txBody>
          <a:bodyPr/>
          <a:lstStyle/>
          <a:p>
            <a:pPr marL="342900" indent="3175">
              <a:buFont typeface="Wingdings" pitchFamily="2" charset="2"/>
              <a:buNone/>
            </a:pPr>
            <a:r>
              <a:rPr lang="en-US" dirty="0"/>
              <a:t>The unconscious use of body language when sending a message </a:t>
            </a:r>
          </a:p>
        </p:txBody>
      </p:sp>
      <p:pic>
        <p:nvPicPr>
          <p:cNvPr id="2050" name="Picture 2" descr="C:\Users\Vrushali\Desktop\Vrush Offce\Treas PPTs\Images\5942_C_F20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92896"/>
            <a:ext cx="5717103" cy="3424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756356" y="299310"/>
            <a:ext cx="8235244" cy="535531"/>
          </a:xfrm>
        </p:spPr>
        <p:txBody>
          <a:bodyPr/>
          <a:lstStyle/>
          <a:p>
            <a:r>
              <a:rPr lang="en-US" sz="3200" dirty="0"/>
              <a:t>Factors Affecting Nonverbal Communication</a:t>
            </a:r>
          </a:p>
        </p:txBody>
      </p:sp>
      <p:sp>
        <p:nvSpPr>
          <p:cNvPr id="26626" name="Rectangle 3"/>
          <p:cNvSpPr>
            <a:spLocks noGrp="1" noChangeArrowheads="1"/>
          </p:cNvSpPr>
          <p:nvPr>
            <p:ph idx="1"/>
          </p:nvPr>
        </p:nvSpPr>
        <p:spPr/>
        <p:txBody>
          <a:bodyPr/>
          <a:lstStyle/>
          <a:p>
            <a:pPr>
              <a:lnSpc>
                <a:spcPct val="90000"/>
              </a:lnSpc>
            </a:pPr>
            <a:r>
              <a:rPr lang="en-US" dirty="0"/>
              <a:t>Facial expression: Communicates feelings behind a message</a:t>
            </a:r>
          </a:p>
          <a:p>
            <a:pPr>
              <a:lnSpc>
                <a:spcPct val="90000"/>
              </a:lnSpc>
            </a:pPr>
            <a:r>
              <a:rPr lang="en-US" dirty="0"/>
              <a:t>Posture and gait: Clue to attitude,                 self-concept</a:t>
            </a:r>
          </a:p>
          <a:p>
            <a:pPr>
              <a:lnSpc>
                <a:spcPct val="90000"/>
              </a:lnSpc>
            </a:pPr>
            <a:r>
              <a:rPr lang="en-US" dirty="0"/>
              <a:t>Personal appearance: Clue to socioeconomic status, culture, feelings</a:t>
            </a:r>
          </a:p>
          <a:p>
            <a:pPr>
              <a:lnSpc>
                <a:spcPct val="90000"/>
              </a:lnSpc>
            </a:pPr>
            <a:r>
              <a:rPr lang="en-US" dirty="0"/>
              <a:t>Gestures: Emphasize and clarify spoken word; can have different meanings </a:t>
            </a:r>
          </a:p>
          <a:p>
            <a:pPr>
              <a:lnSpc>
                <a:spcPct val="90000"/>
              </a:lnSpc>
            </a:pPr>
            <a:r>
              <a:rPr lang="en-US" dirty="0"/>
              <a:t>Touch: Can be misinterpreted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sp>
        <p:nvSpPr>
          <p:cNvPr id="3" name="Content Placeholder 2"/>
          <p:cNvSpPr>
            <a:spLocks noGrp="1"/>
          </p:cNvSpPr>
          <p:nvPr>
            <p:ph idx="1"/>
          </p:nvPr>
        </p:nvSpPr>
        <p:spPr/>
        <p:txBody>
          <a:bodyPr/>
          <a:lstStyle/>
          <a:p>
            <a:pPr marL="346075" indent="0" algn="ctr">
              <a:buNone/>
            </a:pPr>
            <a:endParaRPr lang="en-US" dirty="0"/>
          </a:p>
          <a:p>
            <a:pPr marL="346075" indent="0" algn="ctr">
              <a:buNone/>
            </a:pPr>
            <a:endParaRPr lang="en-US" dirty="0"/>
          </a:p>
        </p:txBody>
      </p:sp>
      <p:pic>
        <p:nvPicPr>
          <p:cNvPr id="3074" name="Picture 2" descr="C:\Users\Vrushali\Desktop\Vrush Offce\Treas PPTs\Images\5942_C_F20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68830"/>
            <a:ext cx="6498134" cy="487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3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 (cont’d)</a:t>
            </a:r>
          </a:p>
        </p:txBody>
      </p:sp>
      <p:sp>
        <p:nvSpPr>
          <p:cNvPr id="3" name="Content Placeholder 2"/>
          <p:cNvSpPr>
            <a:spLocks noGrp="1"/>
          </p:cNvSpPr>
          <p:nvPr>
            <p:ph idx="1"/>
          </p:nvPr>
        </p:nvSpPr>
        <p:spPr/>
        <p:txBody>
          <a:bodyPr/>
          <a:lstStyle/>
          <a:p>
            <a:pPr marL="346075" indent="0">
              <a:buNone/>
            </a:pPr>
            <a:endParaRPr lang="en-US" dirty="0"/>
          </a:p>
          <a:p>
            <a:pPr marL="346075" indent="0">
              <a:buNone/>
            </a:pPr>
            <a:endParaRPr lang="en-US" dirty="0"/>
          </a:p>
        </p:txBody>
      </p:sp>
      <p:pic>
        <p:nvPicPr>
          <p:cNvPr id="4098" name="Picture 2" descr="C:\Users\Vrushali\Desktop\Vrush Offce\Treas PPTs\Images\5942_C_F20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7004311" cy="467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6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762000" y="82136"/>
            <a:ext cx="8229600" cy="978729"/>
          </a:xfrm>
        </p:spPr>
        <p:txBody>
          <a:bodyPr/>
          <a:lstStyle/>
          <a:p>
            <a:r>
              <a:rPr lang="en-US" sz="3200" dirty="0"/>
              <a:t>Factors That Affect Communication </a:t>
            </a:r>
            <a:br>
              <a:rPr lang="en-US" sz="3200" dirty="0"/>
            </a:br>
            <a:r>
              <a:rPr lang="en-US" sz="3200" dirty="0"/>
              <a:t>in General</a:t>
            </a:r>
          </a:p>
        </p:txBody>
      </p:sp>
      <p:sp>
        <p:nvSpPr>
          <p:cNvPr id="27650" name="Rectangle 3"/>
          <p:cNvSpPr>
            <a:spLocks noGrp="1" noChangeArrowheads="1"/>
          </p:cNvSpPr>
          <p:nvPr>
            <p:ph sz="half" idx="1"/>
          </p:nvPr>
        </p:nvSpPr>
        <p:spPr/>
        <p:txBody>
          <a:bodyPr>
            <a:normAutofit/>
          </a:bodyPr>
          <a:lstStyle/>
          <a:p>
            <a:r>
              <a:rPr lang="en-US" sz="3200" dirty="0"/>
              <a:t>Environment</a:t>
            </a:r>
          </a:p>
          <a:p>
            <a:r>
              <a:rPr lang="en-US" sz="3200" dirty="0"/>
              <a:t>Developmental variations</a:t>
            </a:r>
          </a:p>
          <a:p>
            <a:r>
              <a:rPr lang="en-US" sz="3200" dirty="0"/>
              <a:t>Gender</a:t>
            </a:r>
          </a:p>
          <a:p>
            <a:r>
              <a:rPr lang="en-US" sz="3200" dirty="0"/>
              <a:t>Personal space</a:t>
            </a:r>
          </a:p>
        </p:txBody>
      </p:sp>
      <p:sp>
        <p:nvSpPr>
          <p:cNvPr id="27651" name="Rectangle 4"/>
          <p:cNvSpPr>
            <a:spLocks noGrp="1" noChangeArrowheads="1"/>
          </p:cNvSpPr>
          <p:nvPr>
            <p:ph sz="half" idx="2"/>
          </p:nvPr>
        </p:nvSpPr>
        <p:spPr/>
        <p:txBody>
          <a:bodyPr>
            <a:normAutofit/>
          </a:bodyPr>
          <a:lstStyle/>
          <a:p>
            <a:r>
              <a:rPr lang="en-US" sz="3200" dirty="0"/>
              <a:t>Territoriality</a:t>
            </a:r>
          </a:p>
          <a:p>
            <a:r>
              <a:rPr lang="en-US" sz="3200" dirty="0"/>
              <a:t>Sociocultural factors</a:t>
            </a:r>
          </a:p>
          <a:p>
            <a:r>
              <a:rPr lang="en-US" sz="3200" dirty="0"/>
              <a:t>Roles and relationships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Collaborative Professional Communication</a:t>
            </a:r>
          </a:p>
        </p:txBody>
      </p:sp>
      <p:sp>
        <p:nvSpPr>
          <p:cNvPr id="6" name="Content Placeholder 5"/>
          <p:cNvSpPr>
            <a:spLocks noGrp="1"/>
          </p:cNvSpPr>
          <p:nvPr>
            <p:ph idx="1"/>
          </p:nvPr>
        </p:nvSpPr>
        <p:spPr/>
        <p:txBody>
          <a:bodyPr/>
          <a:lstStyle/>
          <a:p>
            <a:r>
              <a:rPr lang="en-US" dirty="0"/>
              <a:t>Assertive style</a:t>
            </a:r>
          </a:p>
          <a:p>
            <a:r>
              <a:rPr lang="en-US" dirty="0"/>
              <a:t>Uses standard communication tools</a:t>
            </a:r>
          </a:p>
        </p:txBody>
      </p:sp>
    </p:spTree>
    <p:extLst>
      <p:ext uri="{BB962C8B-B14F-4D97-AF65-F5344CB8AC3E}">
        <p14:creationId xmlns:p14="http://schemas.microsoft.com/office/powerpoint/2010/main" val="239708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p:txBody>
          <a:bodyPr>
            <a:normAutofit fontScale="90000"/>
          </a:bodyPr>
          <a:lstStyle/>
          <a:p>
            <a:br>
              <a:rPr lang="en-US" dirty="0"/>
            </a:br>
            <a:r>
              <a:rPr lang="en-US" sz="4400" dirty="0"/>
              <a:t>Communicating &amp;                       Therapeutic Relationships</a:t>
            </a:r>
          </a:p>
        </p:txBody>
      </p:sp>
      <p:sp>
        <p:nvSpPr>
          <p:cNvPr id="2" name="Text Placeholder 1"/>
          <p:cNvSpPr>
            <a:spLocks noGrp="1"/>
          </p:cNvSpPr>
          <p:nvPr>
            <p:ph type="body" sz="quarter" idx="13"/>
          </p:nvPr>
        </p:nvSpPr>
        <p:spPr/>
        <p:txBody>
          <a:bodyPr/>
          <a:lstStyle/>
          <a:p>
            <a:r>
              <a:rPr lang="en-US" dirty="0"/>
              <a:t>Chapter 20</a:t>
            </a:r>
          </a:p>
        </p:txBody>
      </p:sp>
    </p:spTree>
    <p:extLst>
      <p:ext uri="{BB962C8B-B14F-4D97-AF65-F5344CB8AC3E}">
        <p14:creationId xmlns:p14="http://schemas.microsoft.com/office/powerpoint/2010/main" val="202383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Styles</a:t>
            </a:r>
          </a:p>
        </p:txBody>
      </p:sp>
      <p:sp>
        <p:nvSpPr>
          <p:cNvPr id="3" name="Content Placeholder 2"/>
          <p:cNvSpPr>
            <a:spLocks noGrp="1"/>
          </p:cNvSpPr>
          <p:nvPr>
            <p:ph idx="1"/>
          </p:nvPr>
        </p:nvSpPr>
        <p:spPr/>
        <p:txBody>
          <a:bodyPr/>
          <a:lstStyle/>
          <a:p>
            <a:r>
              <a:rPr lang="en-US" dirty="0"/>
              <a:t>Passive</a:t>
            </a:r>
          </a:p>
          <a:p>
            <a:r>
              <a:rPr lang="en-US" dirty="0"/>
              <a:t>Aggressive</a:t>
            </a:r>
          </a:p>
        </p:txBody>
      </p:sp>
    </p:spTree>
    <p:extLst>
      <p:ext uri="{BB962C8B-B14F-4D97-AF65-F5344CB8AC3E}">
        <p14:creationId xmlns:p14="http://schemas.microsoft.com/office/powerpoint/2010/main" val="259233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Assertive Communication</a:t>
            </a:r>
          </a:p>
        </p:txBody>
      </p:sp>
      <p:sp>
        <p:nvSpPr>
          <p:cNvPr id="3" name="Content Placeholder 2"/>
          <p:cNvSpPr>
            <a:spLocks noGrp="1"/>
          </p:cNvSpPr>
          <p:nvPr>
            <p:ph idx="1"/>
          </p:nvPr>
        </p:nvSpPr>
        <p:spPr/>
        <p:txBody>
          <a:bodyPr/>
          <a:lstStyle/>
          <a:p>
            <a:r>
              <a:rPr lang="en-US" sz="2800" dirty="0"/>
              <a:t>Speak clearly and positively.</a:t>
            </a:r>
          </a:p>
          <a:p>
            <a:r>
              <a:rPr lang="en-US" sz="2800" dirty="0"/>
              <a:t>Maintain professional composure.</a:t>
            </a:r>
          </a:p>
          <a:p>
            <a:r>
              <a:rPr lang="en-US" sz="2800" dirty="0"/>
              <a:t>Use “I” statements.</a:t>
            </a:r>
          </a:p>
          <a:p>
            <a:r>
              <a:rPr lang="en-US" sz="2800" dirty="0"/>
              <a:t>Focus on the issue.</a:t>
            </a:r>
          </a:p>
          <a:p>
            <a:r>
              <a:rPr lang="en-US" sz="2800" dirty="0"/>
              <a:t>Use effective nonverbal communication.</a:t>
            </a:r>
          </a:p>
          <a:p>
            <a:r>
              <a:rPr lang="en-US" sz="2800" dirty="0"/>
              <a:t>Don’t invite negative responses.</a:t>
            </a:r>
          </a:p>
          <a:p>
            <a:r>
              <a:rPr lang="en-US" sz="2800" dirty="0"/>
              <a:t>Accept criticism.</a:t>
            </a:r>
          </a:p>
          <a:p>
            <a:r>
              <a:rPr lang="en-US" sz="2800" dirty="0"/>
              <a:t>Use negative inquiry.</a:t>
            </a:r>
          </a:p>
          <a:p>
            <a:r>
              <a:rPr lang="en-US" sz="2800" dirty="0"/>
              <a:t>Strive for a compromise.</a:t>
            </a:r>
          </a:p>
          <a:p>
            <a:endParaRPr lang="en-US" dirty="0"/>
          </a:p>
        </p:txBody>
      </p:sp>
    </p:spTree>
    <p:extLst>
      <p:ext uri="{BB962C8B-B14F-4D97-AF65-F5344CB8AC3E}">
        <p14:creationId xmlns:p14="http://schemas.microsoft.com/office/powerpoint/2010/main" val="66886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99310"/>
            <a:ext cx="8235244" cy="535531"/>
          </a:xfrm>
        </p:spPr>
        <p:txBody>
          <a:bodyPr/>
          <a:lstStyle/>
          <a:p>
            <a:r>
              <a:rPr lang="en-US" sz="3200" dirty="0"/>
              <a:t>Communicating Within the Healthcare Team </a:t>
            </a:r>
          </a:p>
        </p:txBody>
      </p:sp>
      <p:sp>
        <p:nvSpPr>
          <p:cNvPr id="3" name="Content Placeholder 2"/>
          <p:cNvSpPr>
            <a:spLocks noGrp="1"/>
          </p:cNvSpPr>
          <p:nvPr>
            <p:ph idx="1"/>
          </p:nvPr>
        </p:nvSpPr>
        <p:spPr/>
        <p:txBody>
          <a:bodyPr/>
          <a:lstStyle/>
          <a:p>
            <a:r>
              <a:rPr lang="en-US" dirty="0"/>
              <a:t>SBAR: </a:t>
            </a:r>
            <a:r>
              <a:rPr lang="en-US" b="1" dirty="0"/>
              <a:t>S</a:t>
            </a:r>
            <a:r>
              <a:rPr lang="en-US" dirty="0"/>
              <a:t>ituation, </a:t>
            </a:r>
            <a:r>
              <a:rPr lang="en-US" b="1" dirty="0"/>
              <a:t>B</a:t>
            </a:r>
            <a:r>
              <a:rPr lang="en-US" dirty="0"/>
              <a:t>ackground, </a:t>
            </a:r>
            <a:r>
              <a:rPr lang="en-US" b="1" dirty="0"/>
              <a:t>A</a:t>
            </a:r>
            <a:r>
              <a:rPr lang="en-US" dirty="0"/>
              <a:t>ssessment, </a:t>
            </a:r>
            <a:r>
              <a:rPr lang="en-US" b="1" dirty="0"/>
              <a:t>R</a:t>
            </a:r>
            <a:r>
              <a:rPr lang="en-US" dirty="0"/>
              <a:t>ecommendation, </a:t>
            </a:r>
            <a:r>
              <a:rPr lang="en-US" b="1" dirty="0"/>
              <a:t>Q</a:t>
            </a:r>
            <a:r>
              <a:rPr lang="en-US" dirty="0"/>
              <a:t>uestions</a:t>
            </a:r>
          </a:p>
          <a:p>
            <a:r>
              <a:rPr lang="en-US" dirty="0"/>
              <a:t>Patient rounds </a:t>
            </a:r>
          </a:p>
        </p:txBody>
      </p:sp>
    </p:spTree>
    <p:extLst>
      <p:ext uri="{BB962C8B-B14F-4D97-AF65-F5344CB8AC3E}">
        <p14:creationId xmlns:p14="http://schemas.microsoft.com/office/powerpoint/2010/main" val="116010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Therapeutic Relationships in Healthcare</a:t>
            </a:r>
          </a:p>
        </p:txBody>
      </p:sp>
      <p:sp>
        <p:nvSpPr>
          <p:cNvPr id="28674" name="Rectangle 3"/>
          <p:cNvSpPr>
            <a:spLocks noGrp="1" noChangeArrowheads="1"/>
          </p:cNvSpPr>
          <p:nvPr>
            <p:ph idx="1"/>
          </p:nvPr>
        </p:nvSpPr>
        <p:spPr/>
        <p:txBody>
          <a:bodyPr/>
          <a:lstStyle/>
          <a:p>
            <a:r>
              <a:rPr lang="en-US" dirty="0"/>
              <a:t>Focus on improving the health of the client.</a:t>
            </a:r>
          </a:p>
          <a:p>
            <a:r>
              <a:rPr lang="en-US" dirty="0"/>
              <a:t>Provide necessary information about health, treatments, and care.</a:t>
            </a:r>
          </a:p>
          <a:p>
            <a:r>
              <a:rPr lang="en-US" dirty="0"/>
              <a:t>Involve use of therapeutic communication.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Therapeutic Communication</a:t>
            </a:r>
          </a:p>
        </p:txBody>
      </p:sp>
      <p:sp>
        <p:nvSpPr>
          <p:cNvPr id="29698" name="Rectangle 3"/>
          <p:cNvSpPr>
            <a:spLocks noGrp="1" noChangeArrowheads="1"/>
          </p:cNvSpPr>
          <p:nvPr>
            <p:ph idx="1"/>
          </p:nvPr>
        </p:nvSpPr>
        <p:spPr/>
        <p:txBody>
          <a:bodyPr/>
          <a:lstStyle/>
          <a:p>
            <a:r>
              <a:rPr lang="en-US" dirty="0"/>
              <a:t>Client-centered</a:t>
            </a:r>
          </a:p>
          <a:p>
            <a:r>
              <a:rPr lang="en-US" dirty="0"/>
              <a:t>Goal-directed</a:t>
            </a:r>
          </a:p>
          <a:p>
            <a:r>
              <a:rPr lang="en-US" dirty="0"/>
              <a:t>Strengthens therapeutic relationship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Phases of the Therapeutic Relationship</a:t>
            </a:r>
          </a:p>
        </p:txBody>
      </p:sp>
      <p:sp>
        <p:nvSpPr>
          <p:cNvPr id="30722" name="Rectangle 3"/>
          <p:cNvSpPr>
            <a:spLocks noGrp="1" noChangeArrowheads="1"/>
          </p:cNvSpPr>
          <p:nvPr>
            <p:ph idx="1"/>
          </p:nvPr>
        </p:nvSpPr>
        <p:spPr/>
        <p:txBody>
          <a:bodyPr/>
          <a:lstStyle/>
          <a:p>
            <a:r>
              <a:rPr lang="en-US" dirty="0"/>
              <a:t>Stage 1: </a:t>
            </a:r>
            <a:r>
              <a:rPr lang="en-US" dirty="0" err="1"/>
              <a:t>Preinteraction</a:t>
            </a:r>
            <a:r>
              <a:rPr lang="en-US" dirty="0"/>
              <a:t> phase</a:t>
            </a:r>
          </a:p>
          <a:p>
            <a:pPr lvl="1"/>
            <a:r>
              <a:rPr lang="en-US" dirty="0"/>
              <a:t>Gathering information prior to meeting client</a:t>
            </a: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56356" y="299311"/>
            <a:ext cx="8235244" cy="535531"/>
          </a:xfrm>
        </p:spPr>
        <p:txBody>
          <a:bodyPr/>
          <a:lstStyle/>
          <a:p>
            <a:r>
              <a:rPr lang="en-US" sz="3200" dirty="0"/>
              <a:t>Phases of the Therapeutic Relationship (cont’d)</a:t>
            </a:r>
          </a:p>
        </p:txBody>
      </p:sp>
      <p:sp>
        <p:nvSpPr>
          <p:cNvPr id="31746" name="Rectangle 3"/>
          <p:cNvSpPr>
            <a:spLocks noGrp="1" noChangeArrowheads="1"/>
          </p:cNvSpPr>
          <p:nvPr>
            <p:ph idx="1"/>
          </p:nvPr>
        </p:nvSpPr>
        <p:spPr/>
        <p:txBody>
          <a:bodyPr/>
          <a:lstStyle/>
          <a:p>
            <a:r>
              <a:rPr lang="en-US" dirty="0"/>
              <a:t>Stage 2: Orientation phase</a:t>
            </a:r>
          </a:p>
          <a:p>
            <a:pPr lvl="1"/>
            <a:r>
              <a:rPr lang="en-US" dirty="0"/>
              <a:t>Meeting the client; introductions; establishing rapport and trust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z="3200" dirty="0"/>
              <a:t>Phases of the Therapeutic Relationship (cont’d)</a:t>
            </a:r>
          </a:p>
        </p:txBody>
      </p:sp>
      <p:sp>
        <p:nvSpPr>
          <p:cNvPr id="32770" name="Rectangle 3"/>
          <p:cNvSpPr>
            <a:spLocks noGrp="1" noChangeArrowheads="1"/>
          </p:cNvSpPr>
          <p:nvPr>
            <p:ph idx="1"/>
          </p:nvPr>
        </p:nvSpPr>
        <p:spPr/>
        <p:txBody>
          <a:bodyPr/>
          <a:lstStyle/>
          <a:p>
            <a:r>
              <a:rPr lang="en-US" dirty="0"/>
              <a:t>Stage 3: Working phase</a:t>
            </a:r>
          </a:p>
          <a:p>
            <a:pPr lvl="1"/>
            <a:r>
              <a:rPr lang="en-US" dirty="0"/>
              <a:t>Use of techniques germane to                      therapeutic communication</a:t>
            </a:r>
          </a:p>
          <a:p>
            <a:pPr lvl="1"/>
            <a:r>
              <a:rPr lang="en-US" dirty="0"/>
              <a:t>Active part of the relationship</a:t>
            </a:r>
          </a:p>
          <a:p>
            <a:pPr lvl="1"/>
            <a:r>
              <a:rPr lang="en-US" dirty="0"/>
              <a:t>Client clarifies feelings and concerns through verbal and nonverbal communication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56356" y="299311"/>
            <a:ext cx="8235244" cy="535531"/>
          </a:xfrm>
        </p:spPr>
        <p:txBody>
          <a:bodyPr/>
          <a:lstStyle/>
          <a:p>
            <a:r>
              <a:rPr lang="en-US" sz="3200" dirty="0"/>
              <a:t>Phases of the Therapeutic Relationship (cont’d)</a:t>
            </a:r>
          </a:p>
        </p:txBody>
      </p:sp>
      <p:sp>
        <p:nvSpPr>
          <p:cNvPr id="33794" name="Rectangle 3"/>
          <p:cNvSpPr>
            <a:spLocks noGrp="1" noChangeArrowheads="1"/>
          </p:cNvSpPr>
          <p:nvPr>
            <p:ph idx="1"/>
          </p:nvPr>
        </p:nvSpPr>
        <p:spPr/>
        <p:txBody>
          <a:bodyPr/>
          <a:lstStyle/>
          <a:p>
            <a:r>
              <a:rPr lang="en-US" dirty="0"/>
              <a:t>Stage 4: Termination phase</a:t>
            </a:r>
          </a:p>
          <a:p>
            <a:pPr lvl="1"/>
            <a:r>
              <a:rPr lang="en-US" dirty="0"/>
              <a:t>Conclusion of the relationship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34817" name="Content Placeholder 2"/>
          <p:cNvSpPr>
            <a:spLocks noGrp="1"/>
          </p:cNvSpPr>
          <p:nvPr>
            <p:ph idx="1"/>
          </p:nvPr>
        </p:nvSpPr>
        <p:spPr/>
        <p:txBody>
          <a:bodyPr/>
          <a:lstStyle/>
          <a:p>
            <a:pPr marL="342900" indent="3175">
              <a:buFont typeface="Wingdings" pitchFamily="2" charset="2"/>
              <a:buNone/>
            </a:pPr>
            <a:r>
              <a:rPr lang="en-US" dirty="0"/>
              <a:t>Use of the statements “Tell me more about …” or “I see” encourages clients to continue talking and expressing themselves. This              is called</a:t>
            </a:r>
          </a:p>
          <a:p>
            <a:pPr marL="342900" indent="3175">
              <a:buFont typeface="Wingdings" pitchFamily="2" charset="2"/>
              <a:buNone/>
            </a:pPr>
            <a:endParaRPr lang="en-US" dirty="0"/>
          </a:p>
          <a:p>
            <a:pPr marL="857250" indent="-514350">
              <a:buFont typeface="+mj-lt"/>
              <a:buAutoNum type="alphaUcPeriod"/>
            </a:pPr>
            <a:r>
              <a:rPr lang="en-US" sz="2800" dirty="0"/>
              <a:t>Summarizing</a:t>
            </a:r>
          </a:p>
          <a:p>
            <a:pPr marL="857250" indent="-514350">
              <a:buFont typeface="+mj-lt"/>
              <a:buAutoNum type="alphaUcPeriod"/>
            </a:pPr>
            <a:r>
              <a:rPr lang="en-US" sz="2800" dirty="0"/>
              <a:t>Open-ended questions</a:t>
            </a:r>
          </a:p>
          <a:p>
            <a:pPr marL="857250" indent="-514350">
              <a:buFont typeface="+mj-lt"/>
              <a:buAutoNum type="alphaUcPeriod"/>
            </a:pPr>
            <a:r>
              <a:rPr lang="en-US" sz="2800" dirty="0"/>
              <a:t>Focusing</a:t>
            </a:r>
          </a:p>
          <a:p>
            <a:pPr marL="857250" indent="-514350">
              <a:buFont typeface="+mj-lt"/>
              <a:buAutoNum type="alphaUcPeriod"/>
            </a:pPr>
            <a:r>
              <a:rPr lang="en-US" sz="2800" dirty="0"/>
              <a:t>Encouraging elaboration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What Is Communication?</a:t>
            </a:r>
          </a:p>
        </p:txBody>
      </p:sp>
      <p:sp>
        <p:nvSpPr>
          <p:cNvPr id="14338" name="Rectangle 3"/>
          <p:cNvSpPr>
            <a:spLocks noGrp="1" noChangeArrowheads="1"/>
          </p:cNvSpPr>
          <p:nvPr>
            <p:ph idx="1"/>
          </p:nvPr>
        </p:nvSpPr>
        <p:spPr/>
        <p:txBody>
          <a:bodyPr/>
          <a:lstStyle/>
          <a:p>
            <a:r>
              <a:rPr lang="en-US" dirty="0"/>
              <a:t>Basic human function</a:t>
            </a:r>
          </a:p>
          <a:p>
            <a:r>
              <a:rPr lang="en-US" dirty="0"/>
              <a:t>Sending messages back and forth between two or more people</a:t>
            </a:r>
          </a:p>
          <a:p>
            <a:r>
              <a:rPr lang="en-US" dirty="0"/>
              <a:t>Consists of verbal and nonverbal messages</a:t>
            </a:r>
          </a:p>
          <a:p>
            <a:r>
              <a:rPr lang="en-US" dirty="0"/>
              <a:t>Helps build working relationships</a:t>
            </a:r>
          </a:p>
          <a:p>
            <a:r>
              <a:rPr lang="en-US" dirty="0"/>
              <a:t>Helps meet physical, psychosocial, emotional, and spiritual needs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D</a:t>
            </a:r>
          </a:p>
        </p:txBody>
      </p:sp>
      <p:sp>
        <p:nvSpPr>
          <p:cNvPr id="35841" name="Content Placeholder 2"/>
          <p:cNvSpPr>
            <a:spLocks noGrp="1"/>
          </p:cNvSpPr>
          <p:nvPr>
            <p:ph idx="1"/>
          </p:nvPr>
        </p:nvSpPr>
        <p:spPr/>
        <p:txBody>
          <a:bodyPr/>
          <a:lstStyle/>
          <a:p>
            <a:pPr marL="342900" lvl="0" indent="3175">
              <a:buNone/>
            </a:pPr>
            <a:r>
              <a:rPr lang="en-US" dirty="0">
                <a:solidFill>
                  <a:srgbClr val="737373">
                    <a:lumMod val="75000"/>
                  </a:srgbClr>
                </a:solidFill>
              </a:rPr>
              <a:t>Use of the statements “Tell me more about …” or “I see” encourages clients to continue talking and expressing themselves. This              is called encouraging elaboration.</a:t>
            </a:r>
          </a:p>
          <a:p>
            <a:pPr>
              <a:buFont typeface="Wingdings" pitchFamily="2" charset="2"/>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200" dirty="0"/>
              <a:t>Key Characteristics of </a:t>
            </a:r>
            <a:br>
              <a:rPr lang="en-US" sz="3200" dirty="0"/>
            </a:br>
            <a:r>
              <a:rPr lang="en-US" sz="3200" dirty="0"/>
              <a:t>Therapeutic Communication</a:t>
            </a:r>
          </a:p>
        </p:txBody>
      </p:sp>
      <p:sp>
        <p:nvSpPr>
          <p:cNvPr id="36866" name="Rectangle 3"/>
          <p:cNvSpPr>
            <a:spLocks noGrp="1" noChangeArrowheads="1"/>
          </p:cNvSpPr>
          <p:nvPr>
            <p:ph idx="1"/>
          </p:nvPr>
        </p:nvSpPr>
        <p:spPr/>
        <p:txBody>
          <a:bodyPr/>
          <a:lstStyle/>
          <a:p>
            <a:r>
              <a:rPr lang="en-US" dirty="0"/>
              <a:t>Empathy</a:t>
            </a:r>
          </a:p>
          <a:p>
            <a:r>
              <a:rPr lang="en-US" dirty="0"/>
              <a:t>Respect</a:t>
            </a:r>
          </a:p>
          <a:p>
            <a:r>
              <a:rPr lang="en-US" dirty="0"/>
              <a:t>Genuineness</a:t>
            </a:r>
          </a:p>
          <a:p>
            <a:r>
              <a:rPr lang="en-US" dirty="0"/>
              <a:t>Concreteness</a:t>
            </a:r>
          </a:p>
          <a:p>
            <a:r>
              <a:rPr lang="en-US" dirty="0"/>
              <a:t>Confrontation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Communication</a:t>
            </a:r>
          </a:p>
        </p:txBody>
      </p:sp>
      <p:sp>
        <p:nvSpPr>
          <p:cNvPr id="3" name="Content Placeholder 2"/>
          <p:cNvSpPr>
            <a:spLocks noGrp="1"/>
          </p:cNvSpPr>
          <p:nvPr>
            <p:ph idx="1"/>
          </p:nvPr>
        </p:nvSpPr>
        <p:spPr/>
        <p:txBody>
          <a:bodyPr/>
          <a:lstStyle/>
          <a:p>
            <a:r>
              <a:rPr lang="en-US" dirty="0"/>
              <a:t>Types of groups</a:t>
            </a:r>
          </a:p>
          <a:p>
            <a:pPr lvl="1"/>
            <a:r>
              <a:rPr lang="en-US" dirty="0"/>
              <a:t>Task</a:t>
            </a:r>
          </a:p>
          <a:p>
            <a:pPr lvl="1"/>
            <a:r>
              <a:rPr lang="en-US" dirty="0"/>
              <a:t>Ongoing</a:t>
            </a:r>
          </a:p>
          <a:p>
            <a:pPr lvl="1"/>
            <a:r>
              <a:rPr lang="en-US" dirty="0"/>
              <a:t>Self-help</a:t>
            </a:r>
          </a:p>
          <a:p>
            <a:pPr lvl="1"/>
            <a:r>
              <a:rPr lang="en-US" dirty="0"/>
              <a:t>Therapy</a:t>
            </a:r>
          </a:p>
          <a:p>
            <a:pPr lvl="1"/>
            <a:r>
              <a:rPr lang="en-US" dirty="0"/>
              <a:t>Work-related social</a:t>
            </a:r>
          </a:p>
        </p:txBody>
      </p:sp>
    </p:spTree>
    <p:extLst>
      <p:ext uri="{BB962C8B-B14F-4D97-AF65-F5344CB8AC3E}">
        <p14:creationId xmlns:p14="http://schemas.microsoft.com/office/powerpoint/2010/main" val="291882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sz="2800" dirty="0"/>
              <a:t>Medications</a:t>
            </a:r>
          </a:p>
          <a:p>
            <a:r>
              <a:rPr lang="en-US" sz="2800" dirty="0"/>
              <a:t>Language, vocabulary, literacy</a:t>
            </a:r>
          </a:p>
          <a:p>
            <a:r>
              <a:rPr lang="en-US" sz="2800" dirty="0"/>
              <a:t>Cognitive function</a:t>
            </a:r>
          </a:p>
          <a:p>
            <a:r>
              <a:rPr lang="en-US" sz="2800" dirty="0"/>
              <a:t>Hearing</a:t>
            </a:r>
          </a:p>
          <a:p>
            <a:r>
              <a:rPr lang="en-US" sz="2800" dirty="0"/>
              <a:t>Vision</a:t>
            </a:r>
          </a:p>
          <a:p>
            <a:r>
              <a:rPr lang="en-US" sz="2800" dirty="0"/>
              <a:t>Aphasia</a:t>
            </a:r>
          </a:p>
          <a:p>
            <a:r>
              <a:rPr lang="en-US" sz="2800" dirty="0"/>
              <a:t>Physiological barriers</a:t>
            </a:r>
          </a:p>
          <a:p>
            <a:r>
              <a:rPr lang="en-US" sz="2800" dirty="0"/>
              <a:t>Communication style</a:t>
            </a:r>
          </a:p>
        </p:txBody>
      </p:sp>
    </p:spTree>
    <p:extLst>
      <p:ext uri="{BB962C8B-B14F-4D97-AF65-F5344CB8AC3E}">
        <p14:creationId xmlns:p14="http://schemas.microsoft.com/office/powerpoint/2010/main" val="4025548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Analysis/Nursing Diagnosis </a:t>
            </a:r>
          </a:p>
        </p:txBody>
      </p:sp>
      <p:sp>
        <p:nvSpPr>
          <p:cNvPr id="3" name="Content Placeholder 2"/>
          <p:cNvSpPr>
            <a:spLocks noGrp="1"/>
          </p:cNvSpPr>
          <p:nvPr>
            <p:ph idx="1"/>
          </p:nvPr>
        </p:nvSpPr>
        <p:spPr/>
        <p:txBody>
          <a:bodyPr/>
          <a:lstStyle/>
          <a:p>
            <a:r>
              <a:rPr lang="en-US" dirty="0"/>
              <a:t>Readiness for Enhanced Communication</a:t>
            </a:r>
          </a:p>
          <a:p>
            <a:r>
              <a:rPr lang="en-US" dirty="0"/>
              <a:t>Impaired Verbal Communication</a:t>
            </a:r>
          </a:p>
          <a:p>
            <a:r>
              <a:rPr lang="en-US" dirty="0"/>
              <a:t>Impaired Communication</a:t>
            </a:r>
          </a:p>
        </p:txBody>
      </p:sp>
    </p:spTree>
    <p:extLst>
      <p:ext uri="{BB962C8B-B14F-4D97-AF65-F5344CB8AC3E}">
        <p14:creationId xmlns:p14="http://schemas.microsoft.com/office/powerpoint/2010/main" val="157352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Outcomes/Evaluation</a:t>
            </a:r>
          </a:p>
        </p:txBody>
      </p:sp>
      <p:sp>
        <p:nvSpPr>
          <p:cNvPr id="3" name="Content Placeholder 2"/>
          <p:cNvSpPr>
            <a:spLocks noGrp="1"/>
          </p:cNvSpPr>
          <p:nvPr>
            <p:ph idx="1"/>
          </p:nvPr>
        </p:nvSpPr>
        <p:spPr/>
        <p:txBody>
          <a:bodyPr/>
          <a:lstStyle/>
          <a:p>
            <a:pPr marL="346075" indent="0">
              <a:buNone/>
            </a:pPr>
            <a:r>
              <a:rPr lang="en-US" dirty="0"/>
              <a:t>Depend on the nursing diagnoses</a:t>
            </a:r>
          </a:p>
        </p:txBody>
      </p:sp>
    </p:spTree>
    <p:extLst>
      <p:ext uri="{BB962C8B-B14F-4D97-AF65-F5344CB8AC3E}">
        <p14:creationId xmlns:p14="http://schemas.microsoft.com/office/powerpoint/2010/main" val="234561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Interventions/Implementation</a:t>
            </a:r>
          </a:p>
        </p:txBody>
      </p:sp>
      <p:sp>
        <p:nvSpPr>
          <p:cNvPr id="3" name="Content Placeholder 2"/>
          <p:cNvSpPr>
            <a:spLocks noGrp="1"/>
          </p:cNvSpPr>
          <p:nvPr>
            <p:ph idx="1"/>
          </p:nvPr>
        </p:nvSpPr>
        <p:spPr/>
        <p:txBody>
          <a:bodyPr/>
          <a:lstStyle/>
          <a:p>
            <a:r>
              <a:rPr lang="en-US" dirty="0"/>
              <a:t>Enhance therapeutic communication</a:t>
            </a:r>
          </a:p>
          <a:p>
            <a:r>
              <a:rPr lang="en-US" dirty="0"/>
              <a:t>Barriers to therapeutic communication</a:t>
            </a:r>
          </a:p>
        </p:txBody>
      </p:sp>
    </p:spTree>
    <p:extLst>
      <p:ext uri="{BB962C8B-B14F-4D97-AF65-F5344CB8AC3E}">
        <p14:creationId xmlns:p14="http://schemas.microsoft.com/office/powerpoint/2010/main" val="792822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26988"/>
            <a:ext cx="8235244" cy="1588127"/>
          </a:xfrm>
        </p:spPr>
        <p:txBody>
          <a:bodyPr/>
          <a:lstStyle/>
          <a:p>
            <a:br>
              <a:rPr lang="en-US" dirty="0"/>
            </a:br>
            <a:r>
              <a:rPr lang="en-US" dirty="0"/>
              <a:t>Enhance Therapeutic Communication</a:t>
            </a:r>
            <a:br>
              <a:rPr lang="en-US" dirty="0"/>
            </a:br>
            <a:endParaRPr lang="en-US" dirty="0"/>
          </a:p>
        </p:txBody>
      </p:sp>
      <p:sp>
        <p:nvSpPr>
          <p:cNvPr id="3" name="Content Placeholder 2"/>
          <p:cNvSpPr>
            <a:spLocks noGrp="1"/>
          </p:cNvSpPr>
          <p:nvPr>
            <p:ph idx="1"/>
          </p:nvPr>
        </p:nvSpPr>
        <p:spPr/>
        <p:txBody>
          <a:bodyPr/>
          <a:lstStyle/>
          <a:p>
            <a:r>
              <a:rPr lang="en-US" dirty="0"/>
              <a:t>Address the patient.</a:t>
            </a:r>
          </a:p>
          <a:p>
            <a:r>
              <a:rPr lang="en-US" dirty="0"/>
              <a:t>Listen actively.</a:t>
            </a:r>
          </a:p>
          <a:p>
            <a:r>
              <a:rPr lang="en-US" dirty="0"/>
              <a:t>Establish trust.</a:t>
            </a:r>
          </a:p>
          <a:p>
            <a:r>
              <a:rPr lang="en-US" dirty="0"/>
              <a:t>Be assertive.</a:t>
            </a:r>
          </a:p>
          <a:p>
            <a:r>
              <a:rPr lang="en-US" dirty="0"/>
              <a:t>Restate, clarify, and validate message.</a:t>
            </a:r>
          </a:p>
          <a:p>
            <a:r>
              <a:rPr lang="en-US" dirty="0"/>
              <a:t>Interpret body language and                             share observations.</a:t>
            </a:r>
          </a:p>
        </p:txBody>
      </p:sp>
    </p:spTree>
    <p:extLst>
      <p:ext uri="{BB962C8B-B14F-4D97-AF65-F5344CB8AC3E}">
        <p14:creationId xmlns:p14="http://schemas.microsoft.com/office/powerpoint/2010/main" val="3443247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143889"/>
            <a:ext cx="8235244" cy="1421928"/>
          </a:xfrm>
        </p:spPr>
        <p:txBody>
          <a:bodyPr/>
          <a:lstStyle/>
          <a:p>
            <a:br>
              <a:rPr lang="en-US" sz="3200" dirty="0"/>
            </a:br>
            <a:r>
              <a:rPr lang="en-US" sz="3200" dirty="0"/>
              <a:t>Enhance Therapeutic Communication (cont’d)</a:t>
            </a:r>
            <a:br>
              <a:rPr lang="en-US" sz="3200" dirty="0"/>
            </a:br>
            <a:endParaRPr lang="en-US" sz="3200" dirty="0"/>
          </a:p>
        </p:txBody>
      </p:sp>
      <p:sp>
        <p:nvSpPr>
          <p:cNvPr id="3" name="Content Placeholder 2"/>
          <p:cNvSpPr>
            <a:spLocks noGrp="1"/>
          </p:cNvSpPr>
          <p:nvPr>
            <p:ph idx="1"/>
          </p:nvPr>
        </p:nvSpPr>
        <p:spPr/>
        <p:txBody>
          <a:bodyPr/>
          <a:lstStyle/>
          <a:p>
            <a:r>
              <a:rPr lang="en-US" dirty="0"/>
              <a:t>Explore issues.</a:t>
            </a:r>
          </a:p>
          <a:p>
            <a:r>
              <a:rPr lang="en-US" dirty="0"/>
              <a:t>Use silence.</a:t>
            </a:r>
          </a:p>
          <a:p>
            <a:r>
              <a:rPr lang="en-US" dirty="0"/>
              <a:t>Summarize the conversation.</a:t>
            </a:r>
          </a:p>
          <a:p>
            <a:r>
              <a:rPr lang="en-US" dirty="0"/>
              <a:t>Use process recordings.</a:t>
            </a:r>
          </a:p>
          <a:p>
            <a:endParaRPr lang="en-US" dirty="0"/>
          </a:p>
        </p:txBody>
      </p:sp>
    </p:spTree>
    <p:extLst>
      <p:ext uri="{BB962C8B-B14F-4D97-AF65-F5344CB8AC3E}">
        <p14:creationId xmlns:p14="http://schemas.microsoft.com/office/powerpoint/2010/main" val="3217306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Therapeutic Communication </a:t>
            </a:r>
          </a:p>
        </p:txBody>
      </p:sp>
      <p:sp>
        <p:nvSpPr>
          <p:cNvPr id="3" name="Content Placeholder 2"/>
          <p:cNvSpPr>
            <a:spLocks noGrp="1"/>
          </p:cNvSpPr>
          <p:nvPr>
            <p:ph idx="1"/>
          </p:nvPr>
        </p:nvSpPr>
        <p:spPr/>
        <p:txBody>
          <a:bodyPr/>
          <a:lstStyle/>
          <a:p>
            <a:r>
              <a:rPr lang="en-US" dirty="0"/>
              <a:t>Asking too many questions</a:t>
            </a:r>
          </a:p>
          <a:p>
            <a:r>
              <a:rPr lang="en-US" dirty="0"/>
              <a:t>Fire-hosing information</a:t>
            </a:r>
          </a:p>
          <a:p>
            <a:r>
              <a:rPr lang="en-US" dirty="0"/>
              <a:t>Asking why</a:t>
            </a:r>
          </a:p>
          <a:p>
            <a:r>
              <a:rPr lang="en-US" dirty="0"/>
              <a:t>Changing the subject inappropriately</a:t>
            </a:r>
          </a:p>
          <a:p>
            <a:r>
              <a:rPr lang="en-US" dirty="0"/>
              <a:t>Failing to probe</a:t>
            </a:r>
          </a:p>
          <a:p>
            <a:r>
              <a:rPr lang="en-US" dirty="0"/>
              <a:t>Expressing approval or disapproval</a:t>
            </a:r>
          </a:p>
          <a:p>
            <a:r>
              <a:rPr lang="en-US" dirty="0"/>
              <a:t>Offering advice</a:t>
            </a:r>
          </a:p>
          <a:p>
            <a:endParaRPr lang="en-US" dirty="0"/>
          </a:p>
        </p:txBody>
      </p:sp>
    </p:spTree>
    <p:extLst>
      <p:ext uri="{BB962C8B-B14F-4D97-AF65-F5344CB8AC3E}">
        <p14:creationId xmlns:p14="http://schemas.microsoft.com/office/powerpoint/2010/main" val="299685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Levels of Communication</a:t>
            </a:r>
          </a:p>
        </p:txBody>
      </p:sp>
      <p:sp>
        <p:nvSpPr>
          <p:cNvPr id="15362" name="Rectangle 6"/>
          <p:cNvSpPr>
            <a:spLocks noGrp="1" noChangeArrowheads="1"/>
          </p:cNvSpPr>
          <p:nvPr>
            <p:ph idx="1"/>
          </p:nvPr>
        </p:nvSpPr>
        <p:spPr/>
        <p:txBody>
          <a:bodyPr/>
          <a:lstStyle/>
          <a:p>
            <a:r>
              <a:rPr lang="en-US" dirty="0"/>
              <a:t>Intrapersonal: Self-talk; can be positive             or negative</a:t>
            </a:r>
          </a:p>
          <a:p>
            <a:r>
              <a:rPr lang="en-US" dirty="0"/>
              <a:t>Interpersonal: B</a:t>
            </a:r>
            <a:r>
              <a:rPr kumimoji="0" lang="en-US" dirty="0"/>
              <a:t>etween </a:t>
            </a:r>
            <a:r>
              <a:rPr kumimoji="0" lang="en-US" dirty="0">
                <a:sym typeface="Symbol" pitchFamily="18" charset="2"/>
              </a:rPr>
              <a:t>two or more </a:t>
            </a:r>
            <a:r>
              <a:rPr kumimoji="0" lang="en-US" dirty="0"/>
              <a:t>people</a:t>
            </a:r>
            <a:endParaRPr kumimoji="0" lang="en-US" dirty="0">
              <a:solidFill>
                <a:schemeClr val="tx2"/>
              </a:solidFill>
            </a:endParaRPr>
          </a:p>
          <a:p>
            <a:r>
              <a:rPr lang="en-US" dirty="0"/>
              <a:t>Group: With many people at the same time</a:t>
            </a:r>
          </a:p>
          <a:p>
            <a:r>
              <a:rPr lang="en-US" dirty="0"/>
              <a:t>Public speaking: Unique form of                      group communication</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99310"/>
            <a:ext cx="8235244" cy="535531"/>
          </a:xfrm>
        </p:spPr>
        <p:txBody>
          <a:bodyPr/>
          <a:lstStyle/>
          <a:p>
            <a:r>
              <a:rPr lang="en-US" sz="3200" dirty="0"/>
              <a:t>Barriers to Therapeutic Communication (cont’d)</a:t>
            </a:r>
          </a:p>
        </p:txBody>
      </p:sp>
      <p:sp>
        <p:nvSpPr>
          <p:cNvPr id="3" name="Content Placeholder 2"/>
          <p:cNvSpPr>
            <a:spLocks noGrp="1"/>
          </p:cNvSpPr>
          <p:nvPr>
            <p:ph idx="1"/>
          </p:nvPr>
        </p:nvSpPr>
        <p:spPr/>
        <p:txBody>
          <a:bodyPr/>
          <a:lstStyle/>
          <a:p>
            <a:r>
              <a:rPr lang="en-US" dirty="0"/>
              <a:t>Providing false reassurance</a:t>
            </a:r>
          </a:p>
          <a:p>
            <a:r>
              <a:rPr lang="en-US" dirty="0"/>
              <a:t>Stereotyping</a:t>
            </a:r>
          </a:p>
          <a:p>
            <a:r>
              <a:rPr lang="en-US" dirty="0"/>
              <a:t>Using patronizing language</a:t>
            </a:r>
          </a:p>
        </p:txBody>
      </p:sp>
    </p:spTree>
    <p:extLst>
      <p:ext uri="{BB962C8B-B14F-4D97-AF65-F5344CB8AC3E}">
        <p14:creationId xmlns:p14="http://schemas.microsoft.com/office/powerpoint/2010/main" val="2389707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Another Culture</a:t>
            </a:r>
          </a:p>
        </p:txBody>
      </p:sp>
      <p:sp>
        <p:nvSpPr>
          <p:cNvPr id="3" name="Content Placeholder 2"/>
          <p:cNvSpPr>
            <a:spLocks noGrp="1"/>
          </p:cNvSpPr>
          <p:nvPr>
            <p:ph idx="1"/>
          </p:nvPr>
        </p:nvSpPr>
        <p:spPr/>
        <p:txBody>
          <a:bodyPr/>
          <a:lstStyle/>
          <a:p>
            <a:r>
              <a:rPr lang="en-US" dirty="0"/>
              <a:t>General guidelines</a:t>
            </a:r>
          </a:p>
          <a:p>
            <a:r>
              <a:rPr lang="en-US" dirty="0"/>
              <a:t>Language barrier issues</a:t>
            </a:r>
          </a:p>
        </p:txBody>
      </p:sp>
    </p:spTree>
    <p:extLst>
      <p:ext uri="{BB962C8B-B14F-4D97-AF65-F5344CB8AC3E}">
        <p14:creationId xmlns:p14="http://schemas.microsoft.com/office/powerpoint/2010/main" val="341390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Impaired Speech</a:t>
            </a:r>
          </a:p>
        </p:txBody>
      </p:sp>
      <p:sp>
        <p:nvSpPr>
          <p:cNvPr id="3" name="Content Placeholder 2"/>
          <p:cNvSpPr>
            <a:spLocks noGrp="1"/>
          </p:cNvSpPr>
          <p:nvPr>
            <p:ph idx="1"/>
          </p:nvPr>
        </p:nvSpPr>
        <p:spPr/>
        <p:txBody>
          <a:bodyPr/>
          <a:lstStyle/>
          <a:p>
            <a:r>
              <a:rPr lang="en-US" dirty="0"/>
              <a:t>Hand gestures</a:t>
            </a:r>
          </a:p>
          <a:p>
            <a:r>
              <a:rPr lang="en-US" dirty="0"/>
              <a:t>Family assistance</a:t>
            </a:r>
          </a:p>
          <a:p>
            <a:r>
              <a:rPr lang="en-US" dirty="0"/>
              <a:t>Be positive and patient</a:t>
            </a:r>
          </a:p>
        </p:txBody>
      </p:sp>
    </p:spTree>
    <p:extLst>
      <p:ext uri="{BB962C8B-B14F-4D97-AF65-F5344CB8AC3E}">
        <p14:creationId xmlns:p14="http://schemas.microsoft.com/office/powerpoint/2010/main" val="3578520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Impaired Cognition</a:t>
            </a:r>
          </a:p>
        </p:txBody>
      </p:sp>
      <p:sp>
        <p:nvSpPr>
          <p:cNvPr id="3" name="Content Placeholder 2"/>
          <p:cNvSpPr>
            <a:spLocks noGrp="1"/>
          </p:cNvSpPr>
          <p:nvPr>
            <p:ph idx="1"/>
          </p:nvPr>
        </p:nvSpPr>
        <p:spPr/>
        <p:txBody>
          <a:bodyPr/>
          <a:lstStyle/>
          <a:p>
            <a:r>
              <a:rPr lang="en-US" dirty="0"/>
              <a:t>Always communicate.</a:t>
            </a:r>
          </a:p>
          <a:p>
            <a:r>
              <a:rPr lang="en-US" dirty="0"/>
              <a:t>Address the patient.</a:t>
            </a:r>
          </a:p>
          <a:p>
            <a:r>
              <a:rPr lang="en-US" dirty="0"/>
              <a:t>Don’t rush.</a:t>
            </a:r>
          </a:p>
          <a:p>
            <a:r>
              <a:rPr lang="en-US" dirty="0"/>
              <a:t>Eliminate distractions.</a:t>
            </a:r>
          </a:p>
          <a:p>
            <a:r>
              <a:rPr lang="en-US" dirty="0"/>
              <a:t>Use short sentences.</a:t>
            </a:r>
          </a:p>
          <a:p>
            <a:r>
              <a:rPr lang="en-US" dirty="0"/>
              <a:t>Ask yes/no questions.</a:t>
            </a:r>
          </a:p>
          <a:p>
            <a:endParaRPr lang="en-US" dirty="0"/>
          </a:p>
        </p:txBody>
      </p:sp>
    </p:spTree>
    <p:extLst>
      <p:ext uri="{BB962C8B-B14F-4D97-AF65-F5344CB8AC3E}">
        <p14:creationId xmlns:p14="http://schemas.microsoft.com/office/powerpoint/2010/main" val="2271022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Effective Nursing Care</a:t>
            </a:r>
          </a:p>
        </p:txBody>
      </p:sp>
      <p:sp>
        <p:nvSpPr>
          <p:cNvPr id="3" name="Content Placeholder 2"/>
          <p:cNvSpPr>
            <a:spLocks noGrp="1"/>
          </p:cNvSpPr>
          <p:nvPr>
            <p:ph idx="1"/>
          </p:nvPr>
        </p:nvSpPr>
        <p:spPr/>
        <p:txBody>
          <a:bodyPr/>
          <a:lstStyle/>
          <a:p>
            <a:pPr marL="346075" indent="0">
              <a:buNone/>
            </a:pPr>
            <a:r>
              <a:rPr lang="en-US" dirty="0"/>
              <a:t>The basis for safe, effective care is Thinking, Doing, and Caring. The nurse is caring for a patient with dementia, who is agitated and having trouble reasoning. How might the nurse show caring when providing a morning bed bath? Give some examples. </a:t>
            </a:r>
          </a:p>
          <a:p>
            <a:endParaRPr lang="en-US" dirty="0"/>
          </a:p>
        </p:txBody>
      </p:sp>
    </p:spTree>
    <p:extLst>
      <p:ext uri="{BB962C8B-B14F-4D97-AF65-F5344CB8AC3E}">
        <p14:creationId xmlns:p14="http://schemas.microsoft.com/office/powerpoint/2010/main" val="1870715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Socratic Reasoning</a:t>
            </a:r>
          </a:p>
        </p:txBody>
      </p:sp>
      <p:sp>
        <p:nvSpPr>
          <p:cNvPr id="3" name="Content Placeholder 2"/>
          <p:cNvSpPr>
            <a:spLocks noGrp="1"/>
          </p:cNvSpPr>
          <p:nvPr>
            <p:ph idx="1"/>
          </p:nvPr>
        </p:nvSpPr>
        <p:spPr/>
        <p:txBody>
          <a:bodyPr/>
          <a:lstStyle/>
          <a:p>
            <a:pPr marL="285750" indent="0">
              <a:buNone/>
            </a:pPr>
            <a:r>
              <a:rPr lang="en-US" sz="2400" dirty="0"/>
              <a:t>Your patient with addiction to prescription pain reliever is aggressively insisting that he needs a higher dose                 than prescribed. </a:t>
            </a:r>
          </a:p>
          <a:p>
            <a:pPr marL="628650" indent="-342900"/>
            <a:r>
              <a:rPr lang="en-US" sz="2400" dirty="0"/>
              <a:t>Establishing a therapeutic relationship with this patient could be challenging. What do you think could cause this to happen? Patient factors? Nurse factors? Family factors?</a:t>
            </a:r>
          </a:p>
          <a:p>
            <a:pPr marL="628650" indent="-342900"/>
            <a:r>
              <a:rPr lang="en-US" sz="2400" dirty="0"/>
              <a:t>What challenges might the nurse experience in establishing patient boundaries within a therapeutic relationship?</a:t>
            </a:r>
          </a:p>
          <a:p>
            <a:pPr marL="628650" indent="-342900"/>
            <a:r>
              <a:rPr lang="en-US" sz="2400" dirty="0"/>
              <a:t>Give an example of how the patient might be experiencing this situation. </a:t>
            </a:r>
          </a:p>
          <a:p>
            <a:pPr marL="628650" indent="-342900"/>
            <a:r>
              <a:rPr lang="en-US" sz="2400" dirty="0"/>
              <a:t>Describe your own experience in establishing a therapeutic relationship that worked or didn’t work. </a:t>
            </a:r>
          </a:p>
        </p:txBody>
      </p:sp>
    </p:spTree>
    <p:extLst>
      <p:ext uri="{BB962C8B-B14F-4D97-AF65-F5344CB8AC3E}">
        <p14:creationId xmlns:p14="http://schemas.microsoft.com/office/powerpoint/2010/main" val="207533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Components of Communication: Content </a:t>
            </a:r>
          </a:p>
        </p:txBody>
      </p:sp>
      <p:sp>
        <p:nvSpPr>
          <p:cNvPr id="16386" name="Rectangle 3"/>
          <p:cNvSpPr>
            <a:spLocks noGrp="1" noChangeArrowheads="1"/>
          </p:cNvSpPr>
          <p:nvPr>
            <p:ph idx="1"/>
          </p:nvPr>
        </p:nvSpPr>
        <p:spPr/>
        <p:txBody>
          <a:bodyPr/>
          <a:lstStyle/>
          <a:p>
            <a:r>
              <a:rPr lang="en-US" dirty="0"/>
              <a:t> Subject matter</a:t>
            </a:r>
          </a:p>
          <a:p>
            <a:r>
              <a:rPr lang="en-US" dirty="0"/>
              <a:t> Words</a:t>
            </a:r>
          </a:p>
          <a:p>
            <a:r>
              <a:rPr lang="en-US" dirty="0"/>
              <a:t> Gestures</a:t>
            </a:r>
          </a:p>
          <a:p>
            <a:r>
              <a:rPr lang="en-US" dirty="0"/>
              <a:t> Substance of the message </a:t>
            </a:r>
          </a:p>
          <a:p>
            <a:r>
              <a:rPr lang="en-US" dirty="0"/>
              <a:t> Open to interpretation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Components of Communication: Process</a:t>
            </a:r>
          </a:p>
        </p:txBody>
      </p:sp>
      <p:sp>
        <p:nvSpPr>
          <p:cNvPr id="17410" name="Rectangle 3"/>
          <p:cNvSpPr>
            <a:spLocks noGrp="1" noChangeArrowheads="1"/>
          </p:cNvSpPr>
          <p:nvPr>
            <p:ph idx="1"/>
          </p:nvPr>
        </p:nvSpPr>
        <p:spPr/>
        <p:txBody>
          <a:bodyPr/>
          <a:lstStyle/>
          <a:p>
            <a:r>
              <a:rPr lang="en-US" sz="2800" dirty="0"/>
              <a:t>The active part of communication </a:t>
            </a:r>
          </a:p>
          <a:p>
            <a:r>
              <a:rPr lang="en-US" sz="2800" dirty="0"/>
              <a:t>Involves six elements</a:t>
            </a:r>
          </a:p>
          <a:p>
            <a:pPr lvl="1">
              <a:buFontTx/>
              <a:buChar char="•"/>
            </a:pPr>
            <a:r>
              <a:rPr lang="en-US" sz="2400" dirty="0">
                <a:ea typeface="ＭＳ Ｐゴシック"/>
              </a:rPr>
              <a:t>Sender: Initiates content delivery</a:t>
            </a:r>
          </a:p>
          <a:p>
            <a:pPr lvl="1">
              <a:buFontTx/>
              <a:buChar char="•"/>
            </a:pPr>
            <a:r>
              <a:rPr lang="en-US" sz="2400" dirty="0">
                <a:ea typeface="ＭＳ Ｐゴシック"/>
              </a:rPr>
              <a:t>Encoding: Process of selecting the words, gestures,         tone of voice, signs, and symbols used to transmit             the message</a:t>
            </a:r>
          </a:p>
          <a:p>
            <a:pPr lvl="1">
              <a:buFontTx/>
              <a:buChar char="•"/>
            </a:pPr>
            <a:r>
              <a:rPr lang="en-US" sz="2400" dirty="0">
                <a:ea typeface="ＭＳ Ｐゴシック"/>
              </a:rPr>
              <a:t>Message: Words; gesture; letter</a:t>
            </a:r>
          </a:p>
          <a:p>
            <a:pPr lvl="1">
              <a:buFontTx/>
              <a:buChar char="•"/>
            </a:pPr>
            <a:r>
              <a:rPr lang="en-US" sz="2400" dirty="0">
                <a:ea typeface="ＭＳ Ｐゴシック"/>
              </a:rPr>
              <a:t>Channel: Face-to-face; written; audiovisual;               telephone; e-mail</a:t>
            </a:r>
          </a:p>
          <a:p>
            <a:pPr lvl="1">
              <a:buFontTx/>
              <a:buChar char="•"/>
            </a:pPr>
            <a:r>
              <a:rPr lang="en-US" sz="2400" dirty="0">
                <a:ea typeface="ＭＳ Ｐゴシック"/>
              </a:rPr>
              <a:t>Receiver: Interprets the message</a:t>
            </a:r>
          </a:p>
          <a:p>
            <a:pPr lvl="1">
              <a:buFontTx/>
              <a:buChar char="•"/>
            </a:pPr>
            <a:r>
              <a:rPr lang="en-US" sz="2400" dirty="0">
                <a:ea typeface="ＭＳ Ｐゴシック"/>
              </a:rPr>
              <a:t>Feedback: Verbal, nonverbal, or both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Communication Components</a:t>
            </a:r>
          </a:p>
        </p:txBody>
      </p:sp>
      <p:sp>
        <p:nvSpPr>
          <p:cNvPr id="5" name="Content Placeholder 4"/>
          <p:cNvSpPr>
            <a:spLocks noGrp="1"/>
          </p:cNvSpPr>
          <p:nvPr>
            <p:ph idx="1"/>
          </p:nvPr>
        </p:nvSpPr>
        <p:spPr/>
        <p:txBody>
          <a:bodyPr/>
          <a:lstStyle/>
          <a:p>
            <a:pPr marL="346075" indent="0">
              <a:buNone/>
            </a:pPr>
            <a:endParaRPr lang="en-US" dirty="0"/>
          </a:p>
          <a:p>
            <a:pPr marL="346075" indent="0">
              <a:buNone/>
            </a:pPr>
            <a:endParaRPr lang="en-US" dirty="0"/>
          </a:p>
        </p:txBody>
      </p:sp>
      <p:pic>
        <p:nvPicPr>
          <p:cNvPr id="1026" name="Picture 2" descr="C:\Users\Vrushali\Desktop\Vrush Offce\Treas PPTs\Images\5942_C_F20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68760"/>
            <a:ext cx="6543195" cy="475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19457" name="Content Placeholder 2"/>
          <p:cNvSpPr>
            <a:spLocks noGrp="1"/>
          </p:cNvSpPr>
          <p:nvPr>
            <p:ph idx="1"/>
          </p:nvPr>
        </p:nvSpPr>
        <p:spPr>
          <a:xfrm>
            <a:off x="457200" y="1295400"/>
            <a:ext cx="8291264" cy="4525963"/>
          </a:xfrm>
        </p:spPr>
        <p:txBody>
          <a:bodyPr/>
          <a:lstStyle/>
          <a:p>
            <a:pPr marL="342900" indent="3175">
              <a:buFont typeface="Wingdings" pitchFamily="2" charset="2"/>
              <a:buNone/>
            </a:pPr>
            <a:r>
              <a:rPr lang="en-US" dirty="0"/>
              <a:t>During the communication process, “decoding” is</a:t>
            </a:r>
          </a:p>
          <a:p>
            <a:pPr marL="342900" indent="3175">
              <a:buFont typeface="Wingdings" pitchFamily="2" charset="2"/>
              <a:buNone/>
            </a:pPr>
            <a:endParaRPr lang="en-US" dirty="0"/>
          </a:p>
          <a:p>
            <a:pPr marL="744538" indent="-401638">
              <a:buFont typeface="+mj-lt"/>
              <a:buAutoNum type="alphaUcPeriod"/>
            </a:pPr>
            <a:r>
              <a:rPr lang="en-US" sz="2800" dirty="0"/>
              <a:t>The selection of words by the sender</a:t>
            </a:r>
          </a:p>
          <a:p>
            <a:pPr marL="744538" indent="-401638">
              <a:buFont typeface="+mj-lt"/>
              <a:buAutoNum type="alphaUcPeriod"/>
            </a:pPr>
            <a:r>
              <a:rPr lang="en-US" sz="2800" dirty="0"/>
              <a:t>The interpretation of the message by 		          the receiver</a:t>
            </a:r>
          </a:p>
          <a:p>
            <a:pPr marL="744538" indent="-401638">
              <a:buFont typeface="+mj-lt"/>
              <a:buAutoNum type="alphaUcPeriod"/>
            </a:pPr>
            <a:r>
              <a:rPr lang="en-US" sz="2800" dirty="0"/>
              <a:t>The method by which the message is given</a:t>
            </a:r>
          </a:p>
          <a:p>
            <a:pPr marL="744538" indent="-401638">
              <a:buFont typeface="+mj-lt"/>
              <a:buAutoNum type="alphaUcPeriod"/>
            </a:pPr>
            <a:r>
              <a:rPr lang="en-US" sz="2800" dirty="0"/>
              <a:t>The way in which feedback is interpreted</a:t>
            </a:r>
          </a:p>
          <a:p>
            <a:pPr>
              <a:buFont typeface="Wingdings" pitchFamily="2" charset="2"/>
              <a:buNone/>
            </a:pPr>
            <a:endParaRPr lang="en-US" dirty="0"/>
          </a:p>
          <a:p>
            <a:pPr>
              <a:buFont typeface="Wingdings" pitchFamily="2" charset="2"/>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a:t>
            </a:r>
          </a:p>
        </p:txBody>
      </p:sp>
      <p:sp>
        <p:nvSpPr>
          <p:cNvPr id="20481" name="Content Placeholder 2"/>
          <p:cNvSpPr>
            <a:spLocks noGrp="1"/>
          </p:cNvSpPr>
          <p:nvPr>
            <p:ph idx="1"/>
          </p:nvPr>
        </p:nvSpPr>
        <p:spPr/>
        <p:txBody>
          <a:bodyPr/>
          <a:lstStyle/>
          <a:p>
            <a:pPr marL="342900" indent="3175">
              <a:buFont typeface="Wingdings" pitchFamily="2" charset="2"/>
              <a:buNone/>
            </a:pPr>
            <a:r>
              <a:rPr lang="en-US" dirty="0"/>
              <a:t>Decoding is the interpretation of the message by the receiver.</a:t>
            </a:r>
          </a:p>
        </p:txBody>
      </p:sp>
    </p:spTree>
  </p:cSld>
  <p:clrMapOvr>
    <a:masterClrMapping/>
  </p:clrMapOvr>
</p:sld>
</file>

<file path=ppt/theme/theme1.xml><?xml version="1.0" encoding="utf-8"?>
<a:theme xmlns:a="http://schemas.openxmlformats.org/drawingml/2006/main" name="Wilkinson2e">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D Nursing PowerPoint templat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D Nursing PowerPoint template.pptx [Read-Only]" id="{A2008DEE-BCBD-4BC4-A7A0-5EB7ECB55310}" vid="{FFB93C2D-E936-4942-A955-A0C88B48EE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Wilkinson2e</Template>
  <TotalTime>5774</TotalTime>
  <Words>5009</Words>
  <Application>Microsoft Office PowerPoint</Application>
  <PresentationFormat>On-screen Show (4:3)</PresentationFormat>
  <Paragraphs>420</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Wingdings</vt:lpstr>
      <vt:lpstr>Gill Sans MT</vt:lpstr>
      <vt:lpstr>Arial</vt:lpstr>
      <vt:lpstr>Calibri</vt:lpstr>
      <vt:lpstr>Times New Roman</vt:lpstr>
      <vt:lpstr>ＭＳ Ｐゴシック</vt:lpstr>
      <vt:lpstr>Symbol</vt:lpstr>
      <vt:lpstr>Wilkinson2e</vt:lpstr>
      <vt:lpstr>FAD Nursing PowerPoint template</vt:lpstr>
      <vt:lpstr>PowerPoint Presentation</vt:lpstr>
      <vt:lpstr> Communicating &amp;                       Therapeutic Relationships</vt:lpstr>
      <vt:lpstr>What Is Communication?</vt:lpstr>
      <vt:lpstr>Levels of Communication</vt:lpstr>
      <vt:lpstr>Components of Communication: Content </vt:lpstr>
      <vt:lpstr>Components of Communication: Process</vt:lpstr>
      <vt:lpstr>Communication Components</vt:lpstr>
      <vt:lpstr>ClickerCheck</vt:lpstr>
      <vt:lpstr>Correct Answer: B</vt:lpstr>
      <vt:lpstr>Verbal Communication</vt:lpstr>
      <vt:lpstr>Factors Affecting Verbal Communication</vt:lpstr>
      <vt:lpstr>ClickerCheck</vt:lpstr>
      <vt:lpstr>Correct Answer: B</vt:lpstr>
      <vt:lpstr>Nonverbal Communication</vt:lpstr>
      <vt:lpstr>Factors Affecting Nonverbal Communication</vt:lpstr>
      <vt:lpstr>Nonverbal Communication</vt:lpstr>
      <vt:lpstr>Nonverbal Communication (cont’d)</vt:lpstr>
      <vt:lpstr>Factors That Affect Communication  in General</vt:lpstr>
      <vt:lpstr>Collaborative Professional Communication</vt:lpstr>
      <vt:lpstr>Communication Styles</vt:lpstr>
      <vt:lpstr>Assertive Communication</vt:lpstr>
      <vt:lpstr>Communicating Within the Healthcare Team </vt:lpstr>
      <vt:lpstr>Therapeutic Relationships in Healthcare</vt:lpstr>
      <vt:lpstr>Therapeutic Communication</vt:lpstr>
      <vt:lpstr>Phases of the Therapeutic Relationship</vt:lpstr>
      <vt:lpstr>Phases of the Therapeutic Relationship (cont’d)</vt:lpstr>
      <vt:lpstr>Phases of the Therapeutic Relationship (cont’d)</vt:lpstr>
      <vt:lpstr>Phases of the Therapeutic Relationship (cont’d)</vt:lpstr>
      <vt:lpstr>ClickerCheck</vt:lpstr>
      <vt:lpstr>Correct Answer: D</vt:lpstr>
      <vt:lpstr>Key Characteristics of  Therapeutic Communication</vt:lpstr>
      <vt:lpstr>Group Communication</vt:lpstr>
      <vt:lpstr>Assessment</vt:lpstr>
      <vt:lpstr>Analysis/Nursing Diagnosis </vt:lpstr>
      <vt:lpstr>Planning Outcomes/Evaluation</vt:lpstr>
      <vt:lpstr>Planning Interventions/Implementation</vt:lpstr>
      <vt:lpstr> Enhance Therapeutic Communication </vt:lpstr>
      <vt:lpstr> Enhance Therapeutic Communication (cont’d) </vt:lpstr>
      <vt:lpstr>Barriers to Therapeutic Communication </vt:lpstr>
      <vt:lpstr>Barriers to Therapeutic Communication (cont’d)</vt:lpstr>
      <vt:lpstr>Communication: Another Culture</vt:lpstr>
      <vt:lpstr>Communication: Impaired Speech</vt:lpstr>
      <vt:lpstr>Communication: Impaired Cognition</vt:lpstr>
      <vt:lpstr>Safe, Effective Nursing Care</vt:lpstr>
      <vt:lpstr>Socratic Reasoning</vt:lpstr>
    </vt:vector>
  </TitlesOfParts>
  <Company>Bronstein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Main User</dc:creator>
  <cp:lastModifiedBy>Jacki Albertini</cp:lastModifiedBy>
  <cp:revision>183</cp:revision>
  <dcterms:created xsi:type="dcterms:W3CDTF">2015-08-20T22:36:32Z</dcterms:created>
  <dcterms:modified xsi:type="dcterms:W3CDTF">2017-11-06T18:04:13Z</dcterms:modified>
</cp:coreProperties>
</file>