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 id="2147483841" r:id="rId2"/>
    <p:sldMasterId id="2147483973" r:id="rId3"/>
    <p:sldMasterId id="2147483985" r:id="rId4"/>
  </p:sldMasterIdLst>
  <p:notesMasterIdLst>
    <p:notesMasterId r:id="rId39"/>
  </p:notesMasterIdLst>
  <p:sldIdLst>
    <p:sldId id="287" r:id="rId5"/>
    <p:sldId id="286" r:id="rId6"/>
    <p:sldId id="258" r:id="rId7"/>
    <p:sldId id="259" r:id="rId8"/>
    <p:sldId id="260" r:id="rId9"/>
    <p:sldId id="261" r:id="rId10"/>
    <p:sldId id="262" r:id="rId11"/>
    <p:sldId id="263" r:id="rId12"/>
    <p:sldId id="280" r:id="rId13"/>
    <p:sldId id="281" r:id="rId14"/>
    <p:sldId id="264" r:id="rId15"/>
    <p:sldId id="266" r:id="rId16"/>
    <p:sldId id="267" r:id="rId17"/>
    <p:sldId id="268" r:id="rId18"/>
    <p:sldId id="292" r:id="rId19"/>
    <p:sldId id="293" r:id="rId20"/>
    <p:sldId id="265" r:id="rId21"/>
    <p:sldId id="269" r:id="rId22"/>
    <p:sldId id="282" r:id="rId23"/>
    <p:sldId id="283" r:id="rId24"/>
    <p:sldId id="270" r:id="rId25"/>
    <p:sldId id="271" r:id="rId26"/>
    <p:sldId id="294" r:id="rId27"/>
    <p:sldId id="295" r:id="rId28"/>
    <p:sldId id="272" r:id="rId29"/>
    <p:sldId id="273" r:id="rId30"/>
    <p:sldId id="274" r:id="rId31"/>
    <p:sldId id="275" r:id="rId32"/>
    <p:sldId id="278" r:id="rId33"/>
    <p:sldId id="291" r:id="rId34"/>
    <p:sldId id="284" r:id="rId35"/>
    <p:sldId id="285" r:id="rId36"/>
    <p:sldId id="277" r:id="rId37"/>
    <p:sldId id="290" r:id="rId38"/>
  </p:sldIdLst>
  <p:sldSz cx="9144000" cy="6858000" type="screen4x3"/>
  <p:notesSz cx="6858000" cy="9144000"/>
  <p:embeddedFontLst>
    <p:embeddedFont>
      <p:font typeface="Gill Sans MT" panose="020B0502020104020203"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ＭＳ Ｐゴシック" panose="020B0600070205080204" pitchFamily="34" charset="-128"/>
      <p:regular r:id="rId48"/>
    </p:embeddedFont>
  </p:embeddedFontLst>
  <p:defaultTextStyle>
    <a:defPPr>
      <a:defRPr lang="en-US"/>
    </a:defPPr>
    <a:lvl1pPr algn="l" rtl="0" fontAlgn="base">
      <a:spcBef>
        <a:spcPct val="0"/>
      </a:spcBef>
      <a:spcAft>
        <a:spcPct val="0"/>
      </a:spcAft>
      <a:defRPr kumimoji="1"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kumimoji="1"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kumimoji="1"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kumimoji="1"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kumimoji="1" sz="2400" kern="1200">
        <a:solidFill>
          <a:schemeClr val="tx1"/>
        </a:solidFill>
        <a:latin typeface="Times New Roman" charset="0"/>
        <a:ea typeface="ＭＳ Ｐゴシック" charset="0"/>
        <a:cs typeface="+mn-cs"/>
      </a:defRPr>
    </a:lvl5pPr>
    <a:lvl6pPr marL="2286000" algn="l" defTabSz="457200" rtl="0" eaLnBrk="1" latinLnBrk="0" hangingPunct="1">
      <a:defRPr kumimoji="1" sz="2400" kern="1200">
        <a:solidFill>
          <a:schemeClr val="tx1"/>
        </a:solidFill>
        <a:latin typeface="Times New Roman" charset="0"/>
        <a:ea typeface="ＭＳ Ｐゴシック" charset="0"/>
        <a:cs typeface="+mn-cs"/>
      </a:defRPr>
    </a:lvl6pPr>
    <a:lvl7pPr marL="2743200" algn="l" defTabSz="457200" rtl="0" eaLnBrk="1" latinLnBrk="0" hangingPunct="1">
      <a:defRPr kumimoji="1" sz="2400" kern="1200">
        <a:solidFill>
          <a:schemeClr val="tx1"/>
        </a:solidFill>
        <a:latin typeface="Times New Roman" charset="0"/>
        <a:ea typeface="ＭＳ Ｐゴシック" charset="0"/>
        <a:cs typeface="+mn-cs"/>
      </a:defRPr>
    </a:lvl7pPr>
    <a:lvl8pPr marL="3200400" algn="l" defTabSz="457200" rtl="0" eaLnBrk="1" latinLnBrk="0" hangingPunct="1">
      <a:defRPr kumimoji="1" sz="2400" kern="1200">
        <a:solidFill>
          <a:schemeClr val="tx1"/>
        </a:solidFill>
        <a:latin typeface="Times New Roman" charset="0"/>
        <a:ea typeface="ＭＳ Ｐゴシック" charset="0"/>
        <a:cs typeface="+mn-cs"/>
      </a:defRPr>
    </a:lvl8pPr>
    <a:lvl9pPr marL="3657600" algn="l" defTabSz="457200" rtl="0" eaLnBrk="1" latinLnBrk="0" hangingPunct="1">
      <a:defRPr kumimoji="1"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Treas" initials="" lastIdx="6" clrIdx="0"/>
  <p:cmAuthor id="7" name="Beth LoGiudice" initials="BL" lastIdx="8" clrIdx="7">
    <p:extLst/>
  </p:cmAuthor>
  <p:cmAuthor id="1" name="Dave Bailey" initials="DB" lastIdx="5" clrIdx="1"/>
  <p:cmAuthor id="8" name="Dawna Martich" initials="DM" lastIdx="5" clrIdx="8">
    <p:extLst/>
  </p:cmAuthor>
  <p:cmAuthor id="2" name="LEslie Treas" initials="LT" lastIdx="4" clrIdx="2">
    <p:extLst/>
  </p:cmAuthor>
  <p:cmAuthor id="3" name="LEslie Treas" initials="LT [2]" lastIdx="1" clrIdx="3">
    <p:extLst/>
  </p:cmAuthor>
  <p:cmAuthor id="4" name="LEslie Treas" initials="LT [3]" lastIdx="1" clrIdx="4">
    <p:extLst/>
  </p:cmAuthor>
  <p:cmAuthor id="5" name="LEslie Treas" initials="LT [4]" lastIdx="1" clrIdx="5">
    <p:extLst/>
  </p:cmAuthor>
  <p:cmAuthor id="6" name="LEslie Treas" initials="LT [5]"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autoAdjust="0"/>
    <p:restoredTop sz="76048" autoAdjust="0"/>
  </p:normalViewPr>
  <p:slideViewPr>
    <p:cSldViewPr>
      <p:cViewPr varScale="1">
        <p:scale>
          <a:sx n="66" d="100"/>
          <a:sy n="66" d="100"/>
        </p:scale>
        <p:origin x="1059" y="45"/>
      </p:cViewPr>
      <p:guideLst>
        <p:guide orient="horz" pos="2160"/>
        <p:guide pos="2880"/>
      </p:guideLst>
    </p:cSldViewPr>
  </p:slideViewPr>
  <p:outlineViewPr>
    <p:cViewPr>
      <p:scale>
        <a:sx n="33" d="100"/>
        <a:sy n="33" d="100"/>
      </p:scale>
      <p:origin x="0" y="0"/>
    </p:cViewPr>
  </p:outlineViewPr>
  <p:notesTextViewPr>
    <p:cViewPr>
      <p:scale>
        <a:sx n="135" d="100"/>
        <a:sy n="135" d="100"/>
      </p:scale>
      <p:origin x="0" y="0"/>
    </p:cViewPr>
  </p:notesTextViewPr>
  <p:notesViewPr>
    <p:cSldViewPr>
      <p:cViewPr>
        <p:scale>
          <a:sx n="100" d="100"/>
          <a:sy n="100" d="100"/>
        </p:scale>
        <p:origin x="-1890" y="24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28"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E5E20D7-43EC-A04A-824A-FCE086579A52}" type="datetimeFigureOut">
              <a:rPr lang="en-US"/>
              <a:pPr/>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28"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4AEB746-958B-CB47-B927-C4F4325C4A3C}" type="slidenum">
              <a:rPr lang="en-US"/>
              <a:pPr/>
              <a:t>‹#›</a:t>
            </a:fld>
            <a:endParaRPr lang="en-US"/>
          </a:p>
        </p:txBody>
      </p:sp>
    </p:spTree>
    <p:extLst>
      <p:ext uri="{BB962C8B-B14F-4D97-AF65-F5344CB8AC3E}">
        <p14:creationId xmlns:p14="http://schemas.microsoft.com/office/powerpoint/2010/main" val="389263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a:lstStyle/>
          <a:p>
            <a:fld id="{06386B01-F697-46BC-9243-AF99DB7C6BAC}" type="slidenum">
              <a:rPr lang="en-US" smtClean="0">
                <a:latin typeface="Times New Roman" pitchFamily="18" charset="0"/>
              </a:rPr>
              <a:pPr/>
              <a:t>2</a:t>
            </a:fld>
            <a:endParaRPr lang="en-US">
              <a:latin typeface="Times New Roman" pitchFamily="18" charset="0"/>
            </a:endParaRPr>
          </a:p>
        </p:txBody>
      </p:sp>
    </p:spTree>
    <p:extLst>
      <p:ext uri="{BB962C8B-B14F-4D97-AF65-F5344CB8AC3E}">
        <p14:creationId xmlns:p14="http://schemas.microsoft.com/office/powerpoint/2010/main" val="111083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295400" y="685800"/>
            <a:ext cx="1981200" cy="1485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xfrm>
            <a:off x="685800" y="2286000"/>
            <a:ext cx="54864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Autofit/>
          </a:bodyPr>
          <a:lstStyle/>
          <a:p>
            <a:pPr eaLnBrk="1" hangingPunct="1">
              <a:spcBef>
                <a:spcPct val="0"/>
              </a:spcBef>
            </a:pPr>
            <a:r>
              <a:rPr lang="en-US" sz="1100" dirty="0">
                <a:latin typeface="Calibri" charset="0"/>
              </a:rPr>
              <a:t>&lt;&lt;</a:t>
            </a:r>
            <a:r>
              <a:rPr lang="en-US" sz="1100" b="1" dirty="0">
                <a:latin typeface="Calibri" charset="0"/>
              </a:rPr>
              <a:t>Instructor:</a:t>
            </a:r>
            <a:r>
              <a:rPr lang="en-US" sz="1100" dirty="0">
                <a:latin typeface="Calibri" charset="0"/>
              </a:rPr>
              <a:t> Review each bulleted item while referring to the following notes.&gt;&gt;</a:t>
            </a:r>
          </a:p>
          <a:p>
            <a:pPr marL="171450" indent="-171450" eaLnBrk="1" hangingPunct="1">
              <a:spcBef>
                <a:spcPct val="0"/>
              </a:spcBef>
              <a:buFont typeface="Arial" panose="020B0604020202020204" pitchFamily="34" charset="0"/>
              <a:buChar char="•"/>
            </a:pPr>
            <a:r>
              <a:rPr lang="en-US" b="1" dirty="0">
                <a:latin typeface="Calibri" charset="0"/>
              </a:rPr>
              <a:t>Open/closed:</a:t>
            </a:r>
            <a:r>
              <a:rPr lang="en-US" dirty="0">
                <a:latin typeface="Calibri" charset="0"/>
              </a:rPr>
              <a:t> </a:t>
            </a:r>
            <a:r>
              <a:rPr lang="en-US" dirty="0"/>
              <a:t>A wound is considered </a:t>
            </a:r>
            <a:r>
              <a:rPr lang="en-US" b="1" dirty="0"/>
              <a:t>open</a:t>
            </a:r>
            <a:r>
              <a:rPr lang="en-US" dirty="0"/>
              <a:t> if there is a break in the skin or mucous membranes. Open wounds include abrasions, lacerations, puncture wounds, and surgical incisions. If there are no breaks in the skin, the wound is described as </a:t>
            </a:r>
            <a:r>
              <a:rPr lang="en-US" b="1" dirty="0"/>
              <a:t>closed.</a:t>
            </a:r>
            <a:r>
              <a:rPr lang="en-US" dirty="0"/>
              <a:t> </a:t>
            </a:r>
            <a:r>
              <a:rPr lang="en-US" i="1" dirty="0"/>
              <a:t>Contusions</a:t>
            </a:r>
            <a:r>
              <a:rPr lang="en-US" dirty="0"/>
              <a:t> (bruises) or tissue swelling from fractures are common closed wounds.</a:t>
            </a:r>
          </a:p>
          <a:p>
            <a:pPr marL="171450" indent="-171450" eaLnBrk="1" hangingPunct="1">
              <a:spcBef>
                <a:spcPct val="0"/>
              </a:spcBef>
              <a:buFont typeface="Arial" panose="020B0604020202020204" pitchFamily="34" charset="0"/>
              <a:buChar char="•"/>
            </a:pPr>
            <a:r>
              <a:rPr lang="en-US" b="1" dirty="0"/>
              <a:t>Acute/chronic:</a:t>
            </a:r>
            <a:r>
              <a:rPr lang="en-US" dirty="0"/>
              <a:t> </a:t>
            </a:r>
            <a:r>
              <a:rPr lang="en-US" b="1" dirty="0"/>
              <a:t>Acute wounds</a:t>
            </a:r>
            <a:r>
              <a:rPr lang="en-US" dirty="0"/>
              <a:t> are expected to be of short duration. In a healthy person, these wounds heal spontaneously without complications through the three phases of wound healing (inflammation, proliferation, and maturation). Wounds that exceed the expected length of recovery are classified as </a:t>
            </a:r>
            <a:r>
              <a:rPr lang="en-US" b="1" dirty="0"/>
              <a:t>chronic wounds.</a:t>
            </a:r>
            <a:r>
              <a:rPr lang="en-US" dirty="0"/>
              <a:t> </a:t>
            </a:r>
          </a:p>
          <a:p>
            <a:pPr marL="171450" indent="-171450" eaLnBrk="1" hangingPunct="1">
              <a:spcBef>
                <a:spcPct val="0"/>
              </a:spcBef>
              <a:buFont typeface="Arial" panose="020B0604020202020204" pitchFamily="34" charset="0"/>
              <a:buChar char="•"/>
            </a:pPr>
            <a:r>
              <a:rPr lang="en-US" b="1" dirty="0"/>
              <a:t>Clean/contaminated/infected: </a:t>
            </a:r>
          </a:p>
          <a:p>
            <a:pPr marL="628650" lvl="1" indent="-171450" eaLnBrk="1" hangingPunct="1">
              <a:spcBef>
                <a:spcPct val="0"/>
              </a:spcBef>
              <a:buFont typeface="Wingdings" panose="05000000000000000000" pitchFamily="2" charset="2"/>
              <a:buChar char="Ø"/>
            </a:pPr>
            <a:r>
              <a:rPr lang="en-US" b="1" dirty="0"/>
              <a:t>Clean wounds</a:t>
            </a:r>
            <a:r>
              <a:rPr lang="en-US" dirty="0"/>
              <a:t> are uninfected wounds with minimal inflammation.</a:t>
            </a:r>
          </a:p>
          <a:p>
            <a:pPr marL="628650" lvl="1" indent="-171450" eaLnBrk="1" hangingPunct="1">
              <a:spcBef>
                <a:spcPct val="0"/>
              </a:spcBef>
              <a:buFont typeface="Wingdings" panose="05000000000000000000" pitchFamily="2" charset="2"/>
              <a:buChar char="Ø"/>
            </a:pPr>
            <a:r>
              <a:rPr lang="en-US" b="1" dirty="0"/>
              <a:t>Clean-contaminated wounds</a:t>
            </a:r>
            <a:r>
              <a:rPr lang="en-US" dirty="0"/>
              <a:t> are surgical incisions that enter the gastrointestinal, respiratory, or genitourinary tracts. There is an increased risk of infection for these wounds, but there is no obvious infection.</a:t>
            </a:r>
          </a:p>
          <a:p>
            <a:pPr marL="628650" lvl="1" indent="-171450" eaLnBrk="1" hangingPunct="1">
              <a:spcBef>
                <a:spcPct val="0"/>
              </a:spcBef>
              <a:buFont typeface="Wingdings" panose="05000000000000000000" pitchFamily="2" charset="2"/>
              <a:buChar char="Ø"/>
            </a:pPr>
            <a:r>
              <a:rPr lang="en-US" b="1" dirty="0"/>
              <a:t>Contaminated wounds </a:t>
            </a:r>
            <a:r>
              <a:rPr lang="en-US" dirty="0"/>
              <a:t>include open, traumatic wounds or surgical incisions in which a major break in asepsis occurred. The risk of infection is high for these wounds. </a:t>
            </a:r>
          </a:p>
          <a:p>
            <a:pPr marL="628650" lvl="1" indent="-171450" eaLnBrk="1" hangingPunct="1">
              <a:spcBef>
                <a:spcPct val="0"/>
              </a:spcBef>
              <a:buFont typeface="Wingdings" panose="05000000000000000000" pitchFamily="2" charset="2"/>
              <a:buChar char="Ø"/>
            </a:pPr>
            <a:r>
              <a:rPr lang="en-US" dirty="0"/>
              <a:t>Wounds</a:t>
            </a:r>
            <a:r>
              <a:rPr lang="en-US" b="1" dirty="0"/>
              <a:t> </a:t>
            </a:r>
            <a:r>
              <a:rPr lang="en-US" dirty="0"/>
              <a:t>are considered </a:t>
            </a:r>
            <a:r>
              <a:rPr lang="en-US" b="1" dirty="0"/>
              <a:t>infected</a:t>
            </a:r>
            <a:r>
              <a:rPr lang="en-US" dirty="0"/>
              <a:t> when bacteria counts in the wound tissues are above 100,000 organisms per gram of tissue. However, the presence of </a:t>
            </a:r>
            <a:r>
              <a:rPr lang="en-US" i="1" dirty="0"/>
              <a:t>beta-hemolytic streptococci</a:t>
            </a:r>
            <a:r>
              <a:rPr lang="en-US" dirty="0"/>
              <a:t>, in any number, is considered an infection. </a:t>
            </a:r>
          </a:p>
          <a:p>
            <a:pPr marL="171450" indent="-171450" eaLnBrk="1" hangingPunct="1">
              <a:spcBef>
                <a:spcPct val="0"/>
              </a:spcBef>
              <a:buFont typeface="Arial" panose="020B0604020202020204" pitchFamily="34" charset="0"/>
              <a:buChar char="•"/>
            </a:pPr>
            <a:r>
              <a:rPr lang="en-US" b="1" dirty="0"/>
              <a:t>Superficial/partial or full thickness:</a:t>
            </a:r>
            <a:r>
              <a:rPr lang="en-US" dirty="0"/>
              <a:t> </a:t>
            </a:r>
            <a:r>
              <a:rPr lang="en-US" b="1" dirty="0"/>
              <a:t>Superficial wounds </a:t>
            </a:r>
            <a:r>
              <a:rPr lang="en-US" dirty="0"/>
              <a:t>involve only the epidermal layer of the skin. The injury is usually the result of friction, shearing, or burning. </a:t>
            </a:r>
            <a:r>
              <a:rPr lang="en-US" b="1" dirty="0"/>
              <a:t>Partial-thickness wounds</a:t>
            </a:r>
            <a:r>
              <a:rPr lang="en-US" dirty="0"/>
              <a:t> extend through the epidermis but not through the dermis. </a:t>
            </a:r>
            <a:r>
              <a:rPr lang="en-US" b="1" dirty="0"/>
              <a:t>Full-thickness wounds</a:t>
            </a:r>
            <a:r>
              <a:rPr lang="en-US" dirty="0"/>
              <a:t> extend into the subcutaneous tissue and beyond (National Pressure Ulcer Advisory Panel [NPUAP], 2007c). </a:t>
            </a:r>
          </a:p>
          <a:p>
            <a:pPr marL="171450" indent="-171450" eaLnBrk="1" hangingPunct="1">
              <a:spcBef>
                <a:spcPct val="0"/>
              </a:spcBef>
              <a:buFont typeface="Arial" panose="020B0604020202020204" pitchFamily="34" charset="0"/>
              <a:buChar char="•"/>
            </a:pPr>
            <a:r>
              <a:rPr lang="en-US" dirty="0"/>
              <a:t>The descriptor </a:t>
            </a:r>
            <a:r>
              <a:rPr lang="en-US" b="1" dirty="0"/>
              <a:t>penetrating</a:t>
            </a:r>
            <a:r>
              <a:rPr lang="en-US" dirty="0"/>
              <a:t> is sometimes added to indicate that the wound involves internal organs.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8FBF4D0D-56E9-5C47-8F6E-342110D8B438}" type="slidenum">
              <a:rPr lang="en-US" sz="1200"/>
              <a:pPr eaLnBrk="1" hangingPunct="1"/>
              <a:t>11</a:t>
            </a:fld>
            <a:endParaRPr lang="en-US" sz="1200"/>
          </a:p>
        </p:txBody>
      </p:sp>
    </p:spTree>
    <p:extLst>
      <p:ext uri="{BB962C8B-B14F-4D97-AF65-F5344CB8AC3E}">
        <p14:creationId xmlns:p14="http://schemas.microsoft.com/office/powerpoint/2010/main" val="97770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eaLnBrk="1" hangingPunct="1">
              <a:spcBef>
                <a:spcPct val="0"/>
              </a:spcBef>
            </a:pPr>
            <a:r>
              <a:rPr lang="en-US" sz="1400" dirty="0">
                <a:latin typeface="Calibri" charset="0"/>
              </a:rPr>
              <a:t>&lt;&lt;</a:t>
            </a:r>
            <a:r>
              <a:rPr lang="en-US" sz="1400" b="1" dirty="0">
                <a:latin typeface="Calibri" charset="0"/>
              </a:rPr>
              <a:t>Instructor:</a:t>
            </a:r>
            <a:r>
              <a:rPr lang="en-US" sz="1400" dirty="0">
                <a:latin typeface="Calibri" charset="0"/>
              </a:rPr>
              <a:t> Review each bulleted item while referring to the following notes.&gt;&gt;</a:t>
            </a:r>
          </a:p>
          <a:p>
            <a:pPr marL="285750" indent="-285750" eaLnBrk="1" hangingPunct="1">
              <a:spcBef>
                <a:spcPct val="0"/>
              </a:spcBef>
              <a:buFont typeface="Arial" panose="020B0604020202020204" pitchFamily="34" charset="0"/>
              <a:buChar char="•"/>
            </a:pPr>
            <a:r>
              <a:rPr lang="en-US" sz="1400" b="1" dirty="0">
                <a:latin typeface="Calibri" charset="0"/>
              </a:rPr>
              <a:t>Regeneration: </a:t>
            </a:r>
            <a:r>
              <a:rPr lang="en-US" sz="1400" dirty="0"/>
              <a:t>When a wound affects only the epidermis and dermis, </a:t>
            </a:r>
            <a:r>
              <a:rPr lang="en-US" sz="1400" b="1" dirty="0"/>
              <a:t>regenerative/epithelial healing</a:t>
            </a:r>
            <a:r>
              <a:rPr lang="en-US" sz="1400" dirty="0"/>
              <a:t> takes place. No scar forms, and the new (regenerated) epithelial and dermal cells form new skin that cannot be distinguished from the intact skin. Partial-thickness wounds heal by regeneration.</a:t>
            </a:r>
          </a:p>
          <a:p>
            <a:pPr marL="285750" indent="-285750" eaLnBrk="1" hangingPunct="1">
              <a:spcBef>
                <a:spcPct val="0"/>
              </a:spcBef>
              <a:buFont typeface="Arial" panose="020B0604020202020204" pitchFamily="34" charset="0"/>
              <a:buChar char="•"/>
            </a:pPr>
            <a:r>
              <a:rPr lang="en-US" sz="1400" b="1" dirty="0">
                <a:latin typeface="Calibri" charset="0"/>
              </a:rPr>
              <a:t>Primary intention: </a:t>
            </a:r>
            <a:r>
              <a:rPr lang="en-US" sz="1400" dirty="0"/>
              <a:t>When a wound involves minimal or no tissue </a:t>
            </a:r>
            <a:r>
              <a:rPr lang="en-US" sz="1400" b="0" dirty="0"/>
              <a:t>loss and has edges that are </a:t>
            </a:r>
            <a:r>
              <a:rPr lang="en-US" sz="1400" b="1" dirty="0"/>
              <a:t>well approximated (closed), primary</a:t>
            </a:r>
            <a:r>
              <a:rPr lang="en-US" sz="1400" dirty="0"/>
              <a:t> </a:t>
            </a:r>
            <a:r>
              <a:rPr lang="en-US" sz="1400" b="1" dirty="0"/>
              <a:t>(first) intention </a:t>
            </a:r>
            <a:r>
              <a:rPr lang="en-US" sz="1400" dirty="0"/>
              <a:t>healing takes place. Little scarring is expected. A clean surgical incision heals by this method.</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A5B36B6C-766E-854C-863B-C48BC32D02AF}" type="slidenum">
              <a:rPr lang="en-US" sz="1200"/>
              <a:pPr eaLnBrk="1" hangingPunct="1"/>
              <a:t>12</a:t>
            </a:fld>
            <a:endParaRPr lang="en-US" sz="1200"/>
          </a:p>
        </p:txBody>
      </p:sp>
    </p:spTree>
    <p:extLst>
      <p:ext uri="{BB962C8B-B14F-4D97-AF65-F5344CB8AC3E}">
        <p14:creationId xmlns:p14="http://schemas.microsoft.com/office/powerpoint/2010/main" val="200631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eaLnBrk="1" hangingPunct="1">
              <a:spcBef>
                <a:spcPct val="0"/>
              </a:spcBef>
            </a:pPr>
            <a:r>
              <a:rPr lang="en-US" sz="1400" dirty="0">
                <a:latin typeface="Calibri" charset="0"/>
              </a:rPr>
              <a:t>&lt;&lt;</a:t>
            </a:r>
            <a:r>
              <a:rPr lang="en-US" sz="1400" b="1" dirty="0">
                <a:latin typeface="Calibri" charset="0"/>
              </a:rPr>
              <a:t>Instructor: </a:t>
            </a:r>
            <a:r>
              <a:rPr lang="en-US" sz="1400" dirty="0">
                <a:latin typeface="Calibri" charset="0"/>
              </a:rPr>
              <a:t>Review each bulleted item while referring to the following notes.&gt;&gt;</a:t>
            </a:r>
          </a:p>
          <a:p>
            <a:pPr marL="285750" indent="-285750" eaLnBrk="1" hangingPunct="1">
              <a:spcBef>
                <a:spcPct val="0"/>
              </a:spcBef>
              <a:buFont typeface="Arial" panose="020B0604020202020204" pitchFamily="34" charset="0"/>
              <a:buChar char="•"/>
            </a:pPr>
            <a:r>
              <a:rPr lang="en-US" sz="1400" b="1" dirty="0">
                <a:latin typeface="Calibri" charset="0"/>
              </a:rPr>
              <a:t>Secondary intention: </a:t>
            </a:r>
            <a:r>
              <a:rPr lang="en-US" sz="1400" dirty="0"/>
              <a:t>Healing by </a:t>
            </a:r>
            <a:r>
              <a:rPr lang="en-US" sz="1400" b="1" dirty="0"/>
              <a:t>secondary (second) intention</a:t>
            </a:r>
            <a:r>
              <a:rPr lang="en-US" sz="1400" dirty="0"/>
              <a:t> occurs when a wound (1) involves extensive tissue loss, which prevents wound edges from approximating or (2) should not be closed (e.g., because it is infected).</a:t>
            </a:r>
          </a:p>
          <a:p>
            <a:pPr marL="285750" indent="-285750" eaLnBrk="1" hangingPunct="1">
              <a:spcBef>
                <a:spcPct val="0"/>
              </a:spcBef>
              <a:buFont typeface="Arial" panose="020B0604020202020204" pitchFamily="34" charset="0"/>
              <a:buChar char="•"/>
            </a:pPr>
            <a:r>
              <a:rPr lang="en-US" sz="1400" dirty="0"/>
              <a:t>Because the wound is left open, it heals from the inner layer to the surface by filling in with beefy red </a:t>
            </a:r>
            <a:r>
              <a:rPr lang="en-US" sz="1400" b="1" dirty="0"/>
              <a:t>granulation tissue</a:t>
            </a:r>
            <a:r>
              <a:rPr lang="en-US" sz="1400" dirty="0"/>
              <a:t> (a form of connective tissue with an abundant blood supply). Wounds that heal by secondary intention heal more slowly, are more prone to infection, and develop more scar tissue. Pressure injury and infected wounds are examples.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F03B4D50-F37E-6B40-A54E-074AC3830B70}" type="slidenum">
              <a:rPr lang="en-US" sz="1200"/>
              <a:pPr eaLnBrk="1" hangingPunct="1"/>
              <a:t>13</a:t>
            </a:fld>
            <a:endParaRPr lang="en-US" sz="1200"/>
          </a:p>
        </p:txBody>
      </p:sp>
    </p:spTree>
    <p:extLst>
      <p:ext uri="{BB962C8B-B14F-4D97-AF65-F5344CB8AC3E}">
        <p14:creationId xmlns:p14="http://schemas.microsoft.com/office/powerpoint/2010/main" val="29038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eaLnBrk="1" hangingPunct="1">
              <a:spcBef>
                <a:spcPct val="0"/>
              </a:spcBef>
            </a:pPr>
            <a:r>
              <a:rPr lang="en-US" sz="1400" dirty="0">
                <a:latin typeface="Calibri" charset="0"/>
              </a:rPr>
              <a:t>&lt;&lt;</a:t>
            </a:r>
            <a:r>
              <a:rPr lang="en-US" sz="1400" b="1" dirty="0">
                <a:latin typeface="Calibri" charset="0"/>
              </a:rPr>
              <a:t>Instructor:</a:t>
            </a:r>
            <a:r>
              <a:rPr lang="en-US" sz="1400" dirty="0">
                <a:latin typeface="Calibri" charset="0"/>
              </a:rPr>
              <a:t> Review each bulleted item while referring to the following notes.&gt;&gt;</a:t>
            </a:r>
          </a:p>
          <a:p>
            <a:pPr marL="285750" indent="-285750" eaLnBrk="1" hangingPunct="1">
              <a:spcBef>
                <a:spcPct val="0"/>
              </a:spcBef>
              <a:buFont typeface="Arial" panose="020B0604020202020204" pitchFamily="34" charset="0"/>
              <a:buChar char="•"/>
            </a:pPr>
            <a:r>
              <a:rPr lang="en-US" sz="1400" b="1" dirty="0">
                <a:latin typeface="Calibri" charset="0"/>
              </a:rPr>
              <a:t>Tertiary intention: </a:t>
            </a:r>
            <a:r>
              <a:rPr lang="en-US" sz="1400" dirty="0"/>
              <a:t>A wound heals by </a:t>
            </a:r>
            <a:r>
              <a:rPr lang="en-US" sz="1400" b="1" dirty="0"/>
              <a:t>tertiary (third) healing</a:t>
            </a:r>
            <a:r>
              <a:rPr lang="en-US" sz="1400" dirty="0"/>
              <a:t>, also called </a:t>
            </a:r>
            <a:r>
              <a:rPr lang="en-US" sz="1400" i="1" dirty="0"/>
              <a:t>delayed primary closure,</a:t>
            </a:r>
            <a:r>
              <a:rPr lang="en-US" sz="1400" dirty="0"/>
              <a:t> which occurs when two surfaces of granulation tissue are brought together. This technique may be used when the wound is clean-contaminated or contaminated. Initially, the wound is allowed to heal by secondary intention. When there is no evidence of edema, infection, or foreign matter, the wound edges are closed by bringing together the granulating tissue and suturing the surface. Such wounds require strict aseptic technique during all dressing changes because they are prone to infection. Tertiary intention healing creates less scarring than does secondary, but more than primary intention healing.</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1141F3A1-32F5-4640-A66B-C8389ADD4E56}" type="slidenum">
              <a:rPr lang="en-US" sz="1200"/>
              <a:pPr eaLnBrk="1" hangingPunct="1"/>
              <a:t>14</a:t>
            </a:fld>
            <a:endParaRPr lang="en-US" sz="1200"/>
          </a:p>
        </p:txBody>
      </p:sp>
    </p:spTree>
    <p:extLst>
      <p:ext uri="{BB962C8B-B14F-4D97-AF65-F5344CB8AC3E}">
        <p14:creationId xmlns:p14="http://schemas.microsoft.com/office/powerpoint/2010/main" val="137107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a:solidFill>
                  <a:schemeClr val="tx1"/>
                </a:solidFill>
                <a:latin typeface="+mn-lt"/>
                <a:ea typeface="ＭＳ Ｐゴシック" charset="0"/>
                <a:cs typeface="+mn-cs"/>
              </a:rPr>
              <a:t>Wound healing occurs in three phases: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Inflammatory phase: Cleansing: </a:t>
            </a:r>
            <a:r>
              <a:rPr lang="en-US" sz="1200" b="0" i="0" u="none" strike="noStrike" kern="1200" baseline="0" dirty="0">
                <a:solidFill>
                  <a:schemeClr val="tx1"/>
                </a:solidFill>
                <a:latin typeface="+mn-lt"/>
                <a:ea typeface="ＭＳ Ｐゴシック" charset="0"/>
                <a:cs typeface="+mn-cs"/>
              </a:rPr>
              <a:t>This a phase that lasts from 1 to 5 days and consists of two major processes: hemostasis and inflammation.</a:t>
            </a:r>
            <a:endParaRPr lang="en-US" sz="1200" b="1" i="1" u="none" strike="noStrike" kern="1200" baseline="0" dirty="0">
              <a:solidFill>
                <a:schemeClr val="tx1"/>
              </a:solidFill>
              <a:latin typeface="+mn-lt"/>
              <a:ea typeface="ＭＳ Ｐゴシック" charset="0"/>
              <a:cs typeface="+mn-cs"/>
            </a:endParaRP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0"/>
                <a:cs typeface="+mn-cs"/>
              </a:rPr>
              <a:t>Hemostasis:</a:t>
            </a:r>
            <a:r>
              <a:rPr lang="en-US" sz="1200" b="1" i="1" u="none" strike="noStrike" kern="1200" baseline="0" dirty="0">
                <a:solidFill>
                  <a:schemeClr val="tx1"/>
                </a:solidFill>
                <a:latin typeface="+mn-lt"/>
                <a:ea typeface="ＭＳ Ｐゴシック" charset="0"/>
                <a:cs typeface="+mn-cs"/>
              </a:rPr>
              <a:t> </a:t>
            </a:r>
            <a:r>
              <a:rPr lang="en-US" sz="1200" b="0" i="0" u="none" strike="noStrike" kern="1200" baseline="0" dirty="0">
                <a:solidFill>
                  <a:schemeClr val="tx1"/>
                </a:solidFill>
                <a:latin typeface="+mn-lt"/>
                <a:ea typeface="ＭＳ Ｐゴシック" charset="0"/>
                <a:cs typeface="+mn-cs"/>
              </a:rPr>
              <a:t>At the time of injury, tissue and capillaries are destroyed, causing blood and plasma to leak into the wound. Area vessels constrict to limit blood loss. Platelets aggregate (clump together) to slow bleeding. At the same time, the clotting mechanism is activated to form a blood clot.</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0"/>
                <a:cs typeface="+mn-cs"/>
              </a:rPr>
              <a:t>Inflammation:</a:t>
            </a:r>
            <a:r>
              <a:rPr lang="en-US" sz="1200" b="1" i="1" u="none" strike="noStrike" kern="1200" baseline="0" dirty="0">
                <a:solidFill>
                  <a:schemeClr val="tx1"/>
                </a:solidFill>
                <a:latin typeface="+mn-lt"/>
                <a:ea typeface="ＭＳ Ｐゴシック" charset="0"/>
                <a:cs typeface="+mn-cs"/>
              </a:rPr>
              <a:t> </a:t>
            </a:r>
            <a:r>
              <a:rPr lang="en-US" sz="1200" b="0" i="0" u="none" strike="noStrike" kern="1200" baseline="0" dirty="0">
                <a:solidFill>
                  <a:schemeClr val="tx1"/>
                </a:solidFill>
                <a:latin typeface="+mn-lt"/>
                <a:ea typeface="ＭＳ Ｐゴシック" charset="0"/>
                <a:cs typeface="+mn-cs"/>
              </a:rPr>
              <a:t>The inflammatory reaction is characterized by edema, erythema, pain, temperature elevation, and migration of white blood cells into the wound tissues. Within 24 hours, macrophages begin engulfing bacteria </a:t>
            </a:r>
            <a:r>
              <a:rPr lang="en-US" sz="1200" b="1" i="0" u="none" strike="noStrike" kern="1200" baseline="0" dirty="0">
                <a:solidFill>
                  <a:schemeClr val="tx1"/>
                </a:solidFill>
                <a:latin typeface="+mn-lt"/>
                <a:ea typeface="ＭＳ Ｐゴシック" charset="0"/>
                <a:cs typeface="+mn-cs"/>
              </a:rPr>
              <a:t>(phagocytosis) </a:t>
            </a:r>
            <a:r>
              <a:rPr lang="en-US" sz="1200" b="0" i="0" u="none" strike="noStrike" kern="1200" baseline="0" dirty="0">
                <a:solidFill>
                  <a:schemeClr val="tx1"/>
                </a:solidFill>
                <a:latin typeface="+mn-lt"/>
                <a:ea typeface="ＭＳ Ｐゴシック" charset="0"/>
                <a:cs typeface="+mn-cs"/>
              </a:rPr>
              <a:t>and clearing debris. Along with plasma proteins and fibrin, they form a scab on the wound surface, which seals the wound and helps prevent microbial invasion.</a:t>
            </a:r>
            <a:endParaRPr lang="en-US" sz="1200" b="1" i="0" u="none" strike="noStrike" kern="1200" baseline="0" dirty="0">
              <a:solidFill>
                <a:schemeClr val="tx1"/>
              </a:solidFill>
              <a:latin typeface="+mn-lt"/>
              <a:ea typeface="ＭＳ Ｐゴシック" charset="0"/>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Proliferative phase: Granulation: </a:t>
            </a:r>
            <a:r>
              <a:rPr lang="en-US" sz="1200" b="0" i="0" u="none" strike="noStrike" kern="1200" baseline="0" dirty="0">
                <a:solidFill>
                  <a:schemeClr val="tx1"/>
                </a:solidFill>
                <a:latin typeface="+mn-lt"/>
                <a:ea typeface="ＭＳ Ｐゴシック" charset="0"/>
                <a:cs typeface="+mn-cs"/>
              </a:rPr>
              <a:t>This phase occurs from days 5 to 21. Cells develop to fill the wound defect and resurface the skin. </a:t>
            </a:r>
            <a:r>
              <a:rPr lang="en-US" sz="1200" b="1" i="0" u="none" strike="noStrike" kern="1200" baseline="0" dirty="0">
                <a:solidFill>
                  <a:schemeClr val="tx1"/>
                </a:solidFill>
                <a:latin typeface="+mn-lt"/>
                <a:ea typeface="ＭＳ Ｐゴシック" charset="0"/>
                <a:cs typeface="+mn-cs"/>
              </a:rPr>
              <a:t>Fibroblasts </a:t>
            </a:r>
            <a:r>
              <a:rPr lang="en-US" sz="1200" b="0" i="0" u="none" strike="noStrike" kern="1200" baseline="0" dirty="0">
                <a:solidFill>
                  <a:schemeClr val="tx1"/>
                </a:solidFill>
                <a:latin typeface="+mn-lt"/>
                <a:ea typeface="ＭＳ Ｐゴシック" charset="0"/>
                <a:cs typeface="+mn-cs"/>
              </a:rPr>
              <a:t>(connective tissue cells) migrate to the wound where they form </a:t>
            </a:r>
            <a:r>
              <a:rPr lang="en-US" sz="1200" b="1" i="0" u="none" strike="noStrike" kern="1200" baseline="0" dirty="0">
                <a:solidFill>
                  <a:schemeClr val="tx1"/>
                </a:solidFill>
                <a:latin typeface="+mn-lt"/>
                <a:ea typeface="ＭＳ Ｐゴシック" charset="0"/>
                <a:cs typeface="+mn-cs"/>
              </a:rPr>
              <a:t>collagen, </a:t>
            </a:r>
            <a:r>
              <a:rPr lang="en-US" sz="1200" b="0" i="0" u="none" strike="noStrike" kern="1200" baseline="0" dirty="0">
                <a:solidFill>
                  <a:schemeClr val="tx1"/>
                </a:solidFill>
                <a:latin typeface="+mn-lt"/>
                <a:ea typeface="ＭＳ Ｐゴシック" charset="0"/>
                <a:cs typeface="+mn-cs"/>
              </a:rPr>
              <a:t>a protein substance that adds strength to the healing wound. New blood and lymph vessels sprout from the existing capillaries at the edge of the wound. The result is the formation of granulation tissue, a beefy red tissue that bleeds readily and is easily damaged. As the clot or scab is dissolved, epithelial cells begin to grow into the wound from surrounding healthy tissue and seal over the wound </a:t>
            </a:r>
            <a:r>
              <a:rPr lang="en-US" sz="1200" b="1" i="0" u="none" strike="noStrike" kern="1200" baseline="0" dirty="0">
                <a:solidFill>
                  <a:schemeClr val="tx1"/>
                </a:solidFill>
                <a:latin typeface="+mn-lt"/>
                <a:ea typeface="ＭＳ Ｐゴシック" charset="0"/>
                <a:cs typeface="+mn-cs"/>
              </a:rPr>
              <a:t>(epithelialization).</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Maturation phase: Epithelialization: </a:t>
            </a:r>
            <a:r>
              <a:rPr lang="en-US" sz="1200" b="0" i="0" u="none" strike="noStrike" kern="1200" baseline="0" dirty="0">
                <a:solidFill>
                  <a:schemeClr val="tx1"/>
                </a:solidFill>
                <a:latin typeface="+mn-lt"/>
                <a:ea typeface="ＭＳ Ｐゴシック" charset="0"/>
                <a:cs typeface="+mn-cs"/>
              </a:rPr>
              <a:t>This phase, also known as </a:t>
            </a:r>
            <a:r>
              <a:rPr lang="en-US" sz="1200" b="0" i="1" u="none" strike="noStrike" kern="1200" baseline="0" dirty="0">
                <a:solidFill>
                  <a:schemeClr val="tx1"/>
                </a:solidFill>
                <a:latin typeface="+mn-lt"/>
                <a:ea typeface="ＭＳ Ｐゴシック" charset="0"/>
                <a:cs typeface="+mn-cs"/>
              </a:rPr>
              <a:t>remodeling, </a:t>
            </a:r>
            <a:r>
              <a:rPr lang="en-US" sz="1200" b="0" i="0" u="none" strike="noStrike" kern="1200" baseline="0" dirty="0">
                <a:solidFill>
                  <a:schemeClr val="tx1"/>
                </a:solidFill>
                <a:latin typeface="+mn-lt"/>
                <a:ea typeface="ＭＳ Ｐゴシック" charset="0"/>
                <a:cs typeface="+mn-cs"/>
              </a:rPr>
              <a:t>is the final phase of the healing process. It begins in the second or third week and continues even after the wound has closed. Over the next 3 to 6 months, the initial collagen fibers that were laid in the wound bed during the proliferative phase are broken down and remodeled into an organized structure (e.g., scar tissue), increasing the tensile strength of the wound.</a:t>
            </a:r>
            <a:endParaRPr lang="en-US" dirty="0"/>
          </a:p>
        </p:txBody>
      </p:sp>
      <p:sp>
        <p:nvSpPr>
          <p:cNvPr id="4" name="Slide Number Placeholder 3"/>
          <p:cNvSpPr>
            <a:spLocks noGrp="1"/>
          </p:cNvSpPr>
          <p:nvPr>
            <p:ph type="sldNum" sz="quarter" idx="10"/>
          </p:nvPr>
        </p:nvSpPr>
        <p:spPr/>
        <p:txBody>
          <a:bodyPr/>
          <a:lstStyle/>
          <a:p>
            <a:fld id="{04AEB746-958B-CB47-B927-C4F4325C4A3C}" type="slidenum">
              <a:rPr lang="en-US" smtClean="0"/>
              <a:pPr/>
              <a:t>15</a:t>
            </a:fld>
            <a:endParaRPr lang="en-US"/>
          </a:p>
        </p:txBody>
      </p:sp>
    </p:spTree>
    <p:extLst>
      <p:ext uri="{BB962C8B-B14F-4D97-AF65-F5344CB8AC3E}">
        <p14:creationId xmlns:p14="http://schemas.microsoft.com/office/powerpoint/2010/main" val="1808217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Adhesive strips</a:t>
            </a:r>
            <a:r>
              <a:rPr lang="en-US" sz="1200" b="0" i="0" u="none" strike="noStrike" kern="1200" baseline="0" dirty="0">
                <a:solidFill>
                  <a:schemeClr val="tx1"/>
                </a:solidFill>
                <a:latin typeface="+mn-lt"/>
                <a:ea typeface="ＭＳ Ｐゴシック" charset="0"/>
                <a:cs typeface="+mn-cs"/>
              </a:rPr>
              <a:t> (e.g., </a:t>
            </a:r>
            <a:r>
              <a:rPr lang="en-US" sz="1200" b="0" i="0" u="none" strike="noStrike" kern="1200" baseline="0" dirty="0" err="1">
                <a:solidFill>
                  <a:schemeClr val="tx1"/>
                </a:solidFill>
                <a:latin typeface="+mn-lt"/>
                <a:ea typeface="ＭＳ Ｐゴシック" charset="0"/>
                <a:cs typeface="+mn-cs"/>
              </a:rPr>
              <a:t>Steri</a:t>
            </a:r>
            <a:r>
              <a:rPr lang="en-US" sz="1200" b="0" i="0" u="none" strike="noStrike" kern="1200" baseline="0" dirty="0">
                <a:solidFill>
                  <a:schemeClr val="tx1"/>
                </a:solidFill>
                <a:latin typeface="+mn-lt"/>
                <a:ea typeface="ＭＳ Ｐゴシック" charset="0"/>
                <a:cs typeface="+mn-cs"/>
              </a:rPr>
              <a:t>-Strips) are used to:</a:t>
            </a:r>
          </a:p>
          <a:p>
            <a:pPr marL="628650" lvl="1" indent="-171450">
              <a:buFont typeface="Wingdings" panose="05000000000000000000" pitchFamily="2" charset="2"/>
              <a:buChar char="Ø"/>
            </a:pPr>
            <a:r>
              <a:rPr lang="en-US" sz="1200" b="0" i="0" u="none" strike="noStrike" kern="1200" baseline="0" dirty="0">
                <a:solidFill>
                  <a:schemeClr val="tx1"/>
                </a:solidFill>
                <a:latin typeface="+mn-lt"/>
                <a:ea typeface="ＭＳ Ｐゴシック" charset="0"/>
                <a:cs typeface="+mn-cs"/>
              </a:rPr>
              <a:t>Close superficial low-tension wounds, such as skin tears or lacerations.</a:t>
            </a:r>
          </a:p>
          <a:p>
            <a:pPr marL="628650" lvl="1" indent="-171450">
              <a:buFont typeface="Wingdings" panose="05000000000000000000" pitchFamily="2" charset="2"/>
              <a:buChar char="Ø"/>
            </a:pPr>
            <a:r>
              <a:rPr lang="en-US" sz="1200" b="0" i="0" u="none" strike="noStrike" kern="1200" baseline="0" dirty="0">
                <a:solidFill>
                  <a:schemeClr val="tx1"/>
                </a:solidFill>
                <a:latin typeface="+mn-lt"/>
                <a:ea typeface="ＭＳ Ｐゴシック" charset="0"/>
                <a:cs typeface="+mn-cs"/>
              </a:rPr>
              <a:t>Close the skin on a wound that has been closed subcutaneously to aid in healing and reduce scarring.</a:t>
            </a:r>
          </a:p>
          <a:p>
            <a:pPr marL="628650" lvl="1" indent="-171450">
              <a:buFont typeface="Wingdings" panose="05000000000000000000" pitchFamily="2" charset="2"/>
              <a:buChar char="Ø"/>
            </a:pPr>
            <a:r>
              <a:rPr lang="en-US" sz="1200" b="0" i="0" u="none" strike="noStrike" kern="1200" baseline="0" dirty="0">
                <a:solidFill>
                  <a:schemeClr val="tx1"/>
                </a:solidFill>
                <a:latin typeface="+mn-lt"/>
                <a:ea typeface="ＭＳ Ｐゴシック" charset="0"/>
                <a:cs typeface="+mn-cs"/>
              </a:rPr>
              <a:t>Give additional support to a wound after sutures or staples have been removed.</a:t>
            </a:r>
          </a:p>
          <a:p>
            <a:pPr marL="628650" lvl="1" indent="-171450">
              <a:buFont typeface="Wingdings" panose="05000000000000000000" pitchFamily="2" charset="2"/>
              <a:buChar char="Ø"/>
            </a:pPr>
            <a:r>
              <a:rPr lang="en-US" sz="1200" b="0" i="0" u="none" strike="noStrike" kern="1200" baseline="0" dirty="0">
                <a:solidFill>
                  <a:schemeClr val="tx1"/>
                </a:solidFill>
                <a:latin typeface="+mn-lt"/>
                <a:ea typeface="ＭＳ Ｐゴシック" charset="0"/>
                <a:cs typeface="+mn-cs"/>
              </a:rPr>
              <a:t>Adhesive strips are often kept in place until they begin to separate from the skin on their own.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Sutures: </a:t>
            </a:r>
            <a:r>
              <a:rPr lang="en-US" sz="1200" b="0" i="0" u="none" strike="noStrike" kern="1200" baseline="0" dirty="0">
                <a:solidFill>
                  <a:schemeClr val="tx1"/>
                </a:solidFill>
                <a:latin typeface="+mn-lt"/>
                <a:ea typeface="ＭＳ Ｐゴシック" charset="0"/>
                <a:cs typeface="+mn-cs"/>
              </a:rPr>
              <a:t>The traditional wound closures are sutures (“stitches”). Suturing creates small puncture wounds along the track of the laceration or incision. Several types of suture materials are available.</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0"/>
                <a:cs typeface="+mn-cs"/>
              </a:rPr>
              <a:t>Absorbent sutures </a:t>
            </a:r>
            <a:r>
              <a:rPr lang="en-US" sz="1200" b="0" i="0" u="none" strike="noStrike" kern="1200" baseline="0" dirty="0">
                <a:solidFill>
                  <a:schemeClr val="tx1"/>
                </a:solidFill>
                <a:latin typeface="+mn-lt"/>
                <a:ea typeface="ＭＳ Ｐゴシック" charset="0"/>
                <a:cs typeface="+mn-cs"/>
              </a:rPr>
              <a:t>are used deep in the tissues; for example, to close an organ or </a:t>
            </a:r>
            <a:r>
              <a:rPr lang="en-US" sz="1200" b="1" i="0" u="none" strike="noStrike" kern="1200" baseline="0" dirty="0">
                <a:solidFill>
                  <a:schemeClr val="tx1"/>
                </a:solidFill>
                <a:latin typeface="+mn-lt"/>
                <a:ea typeface="ＭＳ Ｐゴシック" charset="0"/>
                <a:cs typeface="+mn-cs"/>
              </a:rPr>
              <a:t>anastomose </a:t>
            </a:r>
            <a:r>
              <a:rPr lang="en-US" sz="1200" b="0" i="0" u="none" strike="noStrike" kern="1200" baseline="0" dirty="0">
                <a:solidFill>
                  <a:schemeClr val="tx1"/>
                </a:solidFill>
                <a:latin typeface="+mn-lt"/>
                <a:ea typeface="ＭＳ Ｐゴシック" charset="0"/>
                <a:cs typeface="+mn-cs"/>
              </a:rPr>
              <a:t>(connect) tissue. Because they are made of material that will gradually dissolve, there is no need to remove absorbent sutures.</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0"/>
                <a:cs typeface="+mn-cs"/>
              </a:rPr>
              <a:t>Nonabsorbent sutures </a:t>
            </a:r>
            <a:r>
              <a:rPr lang="en-US" sz="1200" b="0" i="0" u="none" strike="noStrike" kern="1200" baseline="0" dirty="0">
                <a:solidFill>
                  <a:schemeClr val="tx1"/>
                </a:solidFill>
                <a:latin typeface="+mn-lt"/>
                <a:ea typeface="ＭＳ Ｐゴシック" charset="0"/>
                <a:cs typeface="+mn-cs"/>
              </a:rPr>
              <a:t>are placed in superficial tissues and require removal, usually by the nurse.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Surgical staples: </a:t>
            </a:r>
            <a:r>
              <a:rPr lang="en-US" sz="1200" b="0" i="0" u="none" strike="noStrike" kern="1200" baseline="0" dirty="0">
                <a:solidFill>
                  <a:schemeClr val="tx1"/>
                </a:solidFill>
                <a:latin typeface="+mn-lt"/>
                <a:ea typeface="ＭＳ Ｐゴシック" charset="0"/>
                <a:cs typeface="+mn-cs"/>
              </a:rPr>
              <a:t>Made of lightweight titanium, surgical staples provide a fast, easy way to close an incision. They are also associated with a lower risk of infection and tissue reaction than are sutures. The downside of staples is that some wound edges are more difficult to align. The most common sites for wound stapling are arms, legs, abdomen, back, scalp, or bowel. Wounds on the hands, feet, neck, or face should not be stapled.</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Surgical glue </a:t>
            </a:r>
            <a:r>
              <a:rPr lang="en-US" sz="1200" b="0" i="0" u="none" strike="noStrike" kern="1200" baseline="0" dirty="0">
                <a:solidFill>
                  <a:schemeClr val="tx1"/>
                </a:solidFill>
                <a:latin typeface="+mn-lt"/>
                <a:ea typeface="ＭＳ Ｐゴシック" charset="0"/>
                <a:cs typeface="+mn-cs"/>
              </a:rPr>
              <a:t>is safe for use in clean, low-tension wounds. It is an ideal wound closure method for skin tears.</a:t>
            </a:r>
            <a:endParaRPr lang="en-US" dirty="0"/>
          </a:p>
        </p:txBody>
      </p:sp>
      <p:sp>
        <p:nvSpPr>
          <p:cNvPr id="4" name="Slide Number Placeholder 3"/>
          <p:cNvSpPr>
            <a:spLocks noGrp="1"/>
          </p:cNvSpPr>
          <p:nvPr>
            <p:ph type="sldNum" sz="quarter" idx="10"/>
          </p:nvPr>
        </p:nvSpPr>
        <p:spPr/>
        <p:txBody>
          <a:bodyPr/>
          <a:lstStyle/>
          <a:p>
            <a:fld id="{04AEB746-958B-CB47-B927-C4F4325C4A3C}" type="slidenum">
              <a:rPr lang="en-US" smtClean="0"/>
              <a:pPr/>
              <a:t>16</a:t>
            </a:fld>
            <a:endParaRPr lang="en-US"/>
          </a:p>
        </p:txBody>
      </p:sp>
    </p:spTree>
    <p:extLst>
      <p:ext uri="{BB962C8B-B14F-4D97-AF65-F5344CB8AC3E}">
        <p14:creationId xmlns:p14="http://schemas.microsoft.com/office/powerpoint/2010/main" val="3188477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2286000" cy="1714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xfrm>
            <a:off x="685800" y="2667000"/>
            <a:ext cx="54864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Autofit/>
          </a:bodyPr>
          <a:lstStyle/>
          <a:p>
            <a:pPr eaLnBrk="1" hangingPunct="1">
              <a:spcBef>
                <a:spcPct val="0"/>
              </a:spcBef>
            </a:pPr>
            <a:r>
              <a:rPr lang="en-US" sz="1400" dirty="0">
                <a:latin typeface="Calibri" charset="0"/>
              </a:rPr>
              <a:t>&lt;&lt;</a:t>
            </a:r>
            <a:r>
              <a:rPr lang="en-US" sz="1400" b="1" dirty="0">
                <a:latin typeface="Calibri" charset="0"/>
              </a:rPr>
              <a:t>Instructor: </a:t>
            </a:r>
            <a:r>
              <a:rPr lang="en-US" sz="1400" dirty="0">
                <a:latin typeface="Calibri" charset="0"/>
              </a:rPr>
              <a:t>Review each bulleted item while referring to the following notes.&gt;&gt;</a:t>
            </a:r>
          </a:p>
          <a:p>
            <a:pPr marL="285750" indent="-285750" eaLnBrk="1" hangingPunct="1">
              <a:spcBef>
                <a:spcPct val="0"/>
              </a:spcBef>
              <a:buFont typeface="Arial" panose="020B0604020202020204" pitchFamily="34" charset="0"/>
              <a:buChar char="•"/>
            </a:pPr>
            <a:r>
              <a:rPr lang="en-US" sz="1400" b="1" dirty="0">
                <a:latin typeface="Calibri" charset="0"/>
              </a:rPr>
              <a:t>Serous exudate:</a:t>
            </a:r>
            <a:r>
              <a:rPr lang="en-US" sz="1400" dirty="0">
                <a:latin typeface="Calibri" charset="0"/>
              </a:rPr>
              <a:t> </a:t>
            </a:r>
            <a:r>
              <a:rPr lang="en-US" sz="1400" b="0" dirty="0"/>
              <a:t>Clean wounds typically drain serous exudate. </a:t>
            </a:r>
            <a:r>
              <a:rPr lang="en-US" sz="1400" dirty="0"/>
              <a:t>It is watery in consistency and contains very little cellular matter. Serous exudate consists of </a:t>
            </a:r>
            <a:r>
              <a:rPr lang="en-US" sz="1400" i="1" dirty="0"/>
              <a:t>serum,</a:t>
            </a:r>
            <a:r>
              <a:rPr lang="en-US" sz="1400" dirty="0"/>
              <a:t> the straw-colored fluid that separates out of blood when a clot is formed.</a:t>
            </a:r>
          </a:p>
          <a:p>
            <a:pPr marL="285750" indent="-285750" eaLnBrk="1" hangingPunct="1">
              <a:spcBef>
                <a:spcPct val="0"/>
              </a:spcBef>
              <a:buFont typeface="Arial" panose="020B0604020202020204" pitchFamily="34" charset="0"/>
              <a:buChar char="•"/>
            </a:pPr>
            <a:r>
              <a:rPr lang="en-US" sz="1400" b="1" dirty="0">
                <a:latin typeface="Calibri" charset="0"/>
              </a:rPr>
              <a:t>Sanguineous:</a:t>
            </a:r>
            <a:r>
              <a:rPr lang="en-US" sz="1400" dirty="0">
                <a:latin typeface="Calibri" charset="0"/>
              </a:rPr>
              <a:t> Bloody drainage: S</a:t>
            </a:r>
            <a:r>
              <a:rPr lang="en-US" sz="1400" b="0" dirty="0"/>
              <a:t>anguineous exudate with deep wounds or wounds in highly vascular areas. </a:t>
            </a:r>
            <a:r>
              <a:rPr lang="en-US" sz="1400" b="1" dirty="0"/>
              <a:t>Sanguineous exudate</a:t>
            </a:r>
            <a:r>
              <a:rPr lang="en-US" sz="1400" dirty="0"/>
              <a:t> is bloody drainage. It indicates damage to capillaries. Fresh bleeding produces bright red drainage, whereas older, dried blood is a dark, red-brown color.</a:t>
            </a:r>
          </a:p>
          <a:p>
            <a:pPr marL="285750" indent="-285750" eaLnBrk="1" hangingPunct="1">
              <a:spcBef>
                <a:spcPct val="0"/>
              </a:spcBef>
              <a:buFont typeface="Arial" panose="020B0604020202020204" pitchFamily="34" charset="0"/>
              <a:buChar char="•"/>
            </a:pPr>
            <a:r>
              <a:rPr lang="en-US" sz="1400" b="1" dirty="0"/>
              <a:t>Serosanguineous: </a:t>
            </a:r>
            <a:r>
              <a:rPr lang="en-US" sz="1400" b="0" dirty="0"/>
              <a:t>This is </a:t>
            </a:r>
            <a:r>
              <a:rPr lang="en-US" sz="1400" dirty="0"/>
              <a:t>a combination of bloody and serous drainage.</a:t>
            </a:r>
          </a:p>
          <a:p>
            <a:pPr marL="285750" indent="-285750" eaLnBrk="1" hangingPunct="1">
              <a:spcBef>
                <a:spcPct val="0"/>
              </a:spcBef>
              <a:buFont typeface="Arial" panose="020B0604020202020204" pitchFamily="34" charset="0"/>
              <a:buChar char="•"/>
            </a:pPr>
            <a:r>
              <a:rPr lang="en-US" sz="1400" b="1" dirty="0"/>
              <a:t>Purulent:</a:t>
            </a:r>
            <a:r>
              <a:rPr lang="en-US" sz="1400" dirty="0"/>
              <a:t> This is thick, often malodorous, drainage that is seen in infected wounds. It contains pus, a protein-rich fluid filled with white blood cells (WBCs), bacteria, and cellular debris. It is commonly caused by infection from </a:t>
            </a:r>
            <a:r>
              <a:rPr lang="en-US" sz="1400" b="1" dirty="0"/>
              <a:t>pyogenic</a:t>
            </a:r>
            <a:r>
              <a:rPr lang="en-US" sz="1400" dirty="0"/>
              <a:t> (pus-forming) bacteria, such as streptococci or staphylococci. Normally, pus is yellow in color, although it may take on a blue-green color if the bacterium </a:t>
            </a:r>
            <a:r>
              <a:rPr lang="en-US" sz="1400" i="1" dirty="0"/>
              <a:t>Pseudomonas aeruginosa</a:t>
            </a:r>
            <a:r>
              <a:rPr lang="en-US" sz="1400" dirty="0"/>
              <a:t> is present.</a:t>
            </a:r>
            <a:endParaRPr lang="en-US" sz="1400" b="1" i="0" u="none" strike="noStrike" kern="1200" baseline="0" dirty="0">
              <a:solidFill>
                <a:schemeClr val="tx1"/>
              </a:solidFill>
              <a:latin typeface="+mn-lt"/>
              <a:ea typeface="ＭＳ Ｐゴシック" charset="0"/>
              <a:cs typeface="+mn-cs"/>
            </a:endParaRPr>
          </a:p>
          <a:p>
            <a:pPr marL="171450" indent="-171450" eaLnBrk="1" hangingPunct="1">
              <a:spcBef>
                <a:spcPct val="0"/>
              </a:spcBef>
              <a:buFont typeface="Arial" panose="020B0604020202020204" pitchFamily="34" charset="0"/>
              <a:buChar char="•"/>
            </a:pPr>
            <a:r>
              <a:rPr lang="en-US" sz="1200" b="1" i="0" u="none" strike="noStrike" kern="1200" baseline="0" dirty="0" err="1">
                <a:solidFill>
                  <a:schemeClr val="tx1"/>
                </a:solidFill>
                <a:latin typeface="+mn-lt"/>
                <a:ea typeface="ＭＳ Ｐゴシック" charset="0"/>
                <a:cs typeface="+mn-cs"/>
              </a:rPr>
              <a:t>Purosanguineous</a:t>
            </a:r>
            <a:r>
              <a:rPr lang="en-US" sz="1200" b="1" i="0" u="none" strike="noStrike" kern="1200" baseline="0" dirty="0">
                <a:solidFill>
                  <a:schemeClr val="tx1"/>
                </a:solidFill>
                <a:latin typeface="+mn-lt"/>
                <a:ea typeface="ＭＳ Ｐゴシック" charset="0"/>
                <a:cs typeface="+mn-cs"/>
              </a:rPr>
              <a:t> exudate </a:t>
            </a:r>
            <a:r>
              <a:rPr lang="en-US" sz="1200" b="0" i="0" u="none" strike="noStrike" kern="1200" baseline="0" dirty="0">
                <a:solidFill>
                  <a:schemeClr val="tx1"/>
                </a:solidFill>
                <a:latin typeface="+mn-lt"/>
                <a:ea typeface="ＭＳ Ｐゴシック" charset="0"/>
                <a:cs typeface="+mn-cs"/>
              </a:rPr>
              <a:t>is red-tinged pus. It indicates that small vessels in the wound area have ruptured.</a:t>
            </a:r>
            <a:endParaRPr lang="en-US" sz="1400"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56DDEE94-C402-F641-B833-A15E67EA2B94}" type="slidenum">
              <a:rPr lang="en-US" sz="1200"/>
              <a:pPr eaLnBrk="1" hangingPunct="1"/>
              <a:t>17</a:t>
            </a:fld>
            <a:endParaRPr lang="en-US" sz="1200"/>
          </a:p>
        </p:txBody>
      </p:sp>
    </p:spTree>
    <p:extLst>
      <p:ext uri="{BB962C8B-B14F-4D97-AF65-F5344CB8AC3E}">
        <p14:creationId xmlns:p14="http://schemas.microsoft.com/office/powerpoint/2010/main" val="192757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397000" y="685800"/>
            <a:ext cx="1778000" cy="1333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xfrm>
            <a:off x="685800" y="2209800"/>
            <a:ext cx="5486400" cy="693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eaLnBrk="1" hangingPunct="1">
              <a:spcBef>
                <a:spcPct val="0"/>
              </a:spcBef>
            </a:pPr>
            <a:r>
              <a:rPr lang="en-US" dirty="0">
                <a:latin typeface="Calibri" charset="0"/>
              </a:rPr>
              <a:t>&lt;&lt;</a:t>
            </a:r>
            <a:r>
              <a:rPr lang="en-US" b="1" dirty="0">
                <a:latin typeface="Calibri" charset="0"/>
              </a:rPr>
              <a:t>Instructor: </a:t>
            </a:r>
            <a:r>
              <a:rPr lang="en-US" dirty="0">
                <a:latin typeface="Calibri" charset="0"/>
              </a:rPr>
              <a:t>Review each bulleted item while referring to the following notes.&gt;&gt;</a:t>
            </a:r>
          </a:p>
          <a:p>
            <a:pPr marL="171450" indent="-171450" eaLnBrk="1" hangingPunct="1">
              <a:spcBef>
                <a:spcPct val="0"/>
              </a:spcBef>
              <a:buFont typeface="Arial" panose="020B0604020202020204" pitchFamily="34" charset="0"/>
              <a:buChar char="•"/>
            </a:pPr>
            <a:r>
              <a:rPr lang="en-US" b="1" dirty="0">
                <a:latin typeface="Calibri" charset="0"/>
              </a:rPr>
              <a:t>Hemorrhage (bleeding): </a:t>
            </a:r>
            <a:r>
              <a:rPr lang="en-US" dirty="0"/>
              <a:t>The risk of hemorrhage is greatest in the first 24 to 48 </a:t>
            </a:r>
            <a:r>
              <a:rPr lang="en-US" dirty="0" err="1"/>
              <a:t>hr</a:t>
            </a:r>
            <a:r>
              <a:rPr lang="en-US" dirty="0"/>
              <a:t> following surgery or injury. Swelling of the affected body part, pain, and changes in vital signs (i.e., decreased blood pressure, elevated pulse) may indicate internal bleeding. By </a:t>
            </a:r>
            <a:r>
              <a:rPr lang="en-US" i="1" dirty="0"/>
              <a:t>internal bleeding,</a:t>
            </a:r>
            <a:r>
              <a:rPr lang="en-US" dirty="0"/>
              <a:t> in this chapter, we are referring to a </a:t>
            </a:r>
            <a:r>
              <a:rPr lang="en-US" b="1" dirty="0"/>
              <a:t>hematoma,</a:t>
            </a:r>
            <a:r>
              <a:rPr lang="en-US" dirty="0"/>
              <a:t> a red-blue collection of blood under the skin, which forms as a result of bleeding that cannot escape to the surface. External hemorrhage is easier to recognize. You will see bloody drainage on the dressings and in the wound drainage devices. When there is a brisk hemorrhage, blood often pools underneath the client as the dressings become saturated. </a:t>
            </a:r>
          </a:p>
          <a:p>
            <a:pPr marL="171450" indent="-171450" eaLnBrk="1" hangingPunct="1">
              <a:spcBef>
                <a:spcPct val="0"/>
              </a:spcBef>
              <a:buFont typeface="Arial" panose="020B0604020202020204" pitchFamily="34" charset="0"/>
              <a:buChar char="•"/>
            </a:pPr>
            <a:r>
              <a:rPr lang="en-US" b="1" dirty="0"/>
              <a:t>Infection:</a:t>
            </a:r>
            <a:r>
              <a:rPr lang="en-US" dirty="0"/>
              <a:t> Localized swelling, redness, heat, pain, fever (temperatures higher than 38°C [100.4°F]), foul-smelling or purulent drainage, or a change in the color of the drainage may also indicate infection.</a:t>
            </a:r>
            <a:endParaRPr lang="en-US" b="1" dirty="0"/>
          </a:p>
          <a:p>
            <a:pPr marL="171450" indent="-171450" eaLnBrk="1" hangingPunct="1">
              <a:spcBef>
                <a:spcPct val="0"/>
              </a:spcBef>
              <a:buFont typeface="Arial" panose="020B0604020202020204" pitchFamily="34" charset="0"/>
              <a:buChar char="•"/>
            </a:pPr>
            <a:r>
              <a:rPr lang="en-US" b="1" dirty="0"/>
              <a:t>Dehiscence:</a:t>
            </a:r>
            <a:r>
              <a:rPr lang="en-US" dirty="0"/>
              <a:t> Rupture (separation) of one or more layers of a wound is called </a:t>
            </a:r>
            <a:r>
              <a:rPr lang="en-US" b="1" dirty="0"/>
              <a:t>dehiscence</a:t>
            </a:r>
            <a:r>
              <a:rPr lang="en-US" dirty="0"/>
              <a:t> (Fig. 34-4). Wound dehiscence is most likely to occur in the inflammatory phase of healing, before large amounts of collagen have been deposited in the wound to strengthen it. The most common causes of dehiscence are poor nutritional status, inadequate closure of the muscles, or wound infection. </a:t>
            </a:r>
          </a:p>
          <a:p>
            <a:pPr marL="171450" indent="-171450" eaLnBrk="1" hangingPunct="1">
              <a:spcBef>
                <a:spcPct val="0"/>
              </a:spcBef>
              <a:buFont typeface="Arial" panose="020B0604020202020204" pitchFamily="34" charset="0"/>
              <a:buChar char="•"/>
            </a:pPr>
            <a:r>
              <a:rPr lang="en-US" b="1" dirty="0"/>
              <a:t>Evisceration</a:t>
            </a:r>
            <a:r>
              <a:rPr lang="en-US" b="0" baseline="0" dirty="0"/>
              <a:t> i</a:t>
            </a:r>
            <a:r>
              <a:rPr lang="en-US" dirty="0"/>
              <a:t>s total separation of the layers of a wound in which internal viscera protrude through the incision (Fig. 34-5). This is a rare complication and is a surgical emergency. Immediately cover the wound with sterile towels or dressings soaked in sterile saline solution to prevent the organs from drying out and becoming contaminated with environmental bacteria. Have the patient stay in bed with knees bent to minimize strain on the incision. Notify the surgeon and ready the patient for a surgical procedure.</a:t>
            </a:r>
          </a:p>
          <a:p>
            <a:pPr marL="171450" indent="-171450" eaLnBrk="1" hangingPunct="1">
              <a:spcBef>
                <a:spcPct val="0"/>
              </a:spcBef>
              <a:buFont typeface="Arial" panose="020B0604020202020204" pitchFamily="34" charset="0"/>
              <a:buChar char="•"/>
            </a:pPr>
            <a:r>
              <a:rPr lang="en-US" b="1" dirty="0"/>
              <a:t>Fistula formation</a:t>
            </a:r>
            <a:r>
              <a:rPr lang="en-US" b="0" baseline="0" dirty="0"/>
              <a:t> i</a:t>
            </a:r>
            <a:r>
              <a:rPr lang="en-US" dirty="0"/>
              <a:t>s an abnormal passage connecting two body cavities or a cavity and the skin. Fistulas often result from infection. An abscess forms, which breaks down surrounding tissue and creates the abnormal passageway. Chronic drainage from the fistula may lead to skin breakdown and delayed wound healing. The most common sites where fistulas form are the gastrointestinal and genitourinary tracts. </a:t>
            </a:r>
          </a:p>
          <a:p>
            <a:pPr marL="171450" indent="-171450" eaLnBrk="1" hangingPunct="1">
              <a:spcBef>
                <a:spcPct val="0"/>
              </a:spcBef>
              <a:buFont typeface="Wingdings" pitchFamily="2" charset="2"/>
              <a:buChar char="§"/>
            </a:pPr>
            <a:endParaRPr lang="en-US" dirty="0">
              <a:latin typeface="Calibri"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B3E1B672-9183-7444-9CC5-8E300A7D1F0B}" type="slidenum">
              <a:rPr lang="en-US" sz="1200"/>
              <a:pPr eaLnBrk="1" hangingPunct="1"/>
              <a:t>18</a:t>
            </a:fld>
            <a:endParaRPr lang="en-US" sz="1200"/>
          </a:p>
        </p:txBody>
      </p:sp>
    </p:spTree>
    <p:extLst>
      <p:ext uri="{BB962C8B-B14F-4D97-AF65-F5344CB8AC3E}">
        <p14:creationId xmlns:p14="http://schemas.microsoft.com/office/powerpoint/2010/main" val="116026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latin typeface="Calibri" charset="0"/>
              </a:rPr>
              <a:t>&lt;&lt;Instruct the students to select the most appropriate answer to this question using their clickers.&gt;&gt;</a:t>
            </a:r>
          </a:p>
          <a:p>
            <a:endParaRPr lang="en-US" dirty="0">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4BA6239A-8C89-D343-B8AE-BA9718B9A2EE}" type="slidenum">
              <a:rPr lang="en-US" sz="1200"/>
              <a:pPr eaLnBrk="1" hangingPunct="1"/>
              <a:t>19</a:t>
            </a:fld>
            <a:endParaRPr lang="en-US" sz="1200"/>
          </a:p>
        </p:txBody>
      </p:sp>
    </p:spTree>
    <p:extLst>
      <p:ext uri="{BB962C8B-B14F-4D97-AF65-F5344CB8AC3E}">
        <p14:creationId xmlns:p14="http://schemas.microsoft.com/office/powerpoint/2010/main" val="136578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latin typeface="Calibri" charset="0"/>
              </a:rPr>
              <a:t>The correct answer is B.</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54D5F341-0D19-444A-9552-D167E239182A}" type="slidenum">
              <a:rPr lang="en-US" sz="1200"/>
              <a:pPr eaLnBrk="1" hangingPunct="1"/>
              <a:t>20</a:t>
            </a:fld>
            <a:endParaRPr lang="en-US" sz="1200"/>
          </a:p>
        </p:txBody>
      </p:sp>
    </p:spTree>
    <p:extLst>
      <p:ext uri="{BB962C8B-B14F-4D97-AF65-F5344CB8AC3E}">
        <p14:creationId xmlns:p14="http://schemas.microsoft.com/office/powerpoint/2010/main" val="29049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&lt;&lt;</a:t>
            </a:r>
            <a:r>
              <a:rPr lang="en-US" b="1" dirty="0">
                <a:latin typeface="Calibri" charset="0"/>
              </a:rPr>
              <a:t>Instructor: </a:t>
            </a:r>
            <a:r>
              <a:rPr lang="en-US" dirty="0">
                <a:latin typeface="Calibri" charset="0"/>
              </a:rPr>
              <a:t>Review these structures with the students.&gt;&gt;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C60AC0E4-B1E0-5C45-9E22-9A4BF0A68D3B}" type="slidenum">
              <a:rPr lang="en-US" sz="1200"/>
              <a:pPr eaLnBrk="1" hangingPunct="1"/>
              <a:t>3</a:t>
            </a:fld>
            <a:endParaRPr lang="en-US" sz="1200"/>
          </a:p>
        </p:txBody>
      </p:sp>
    </p:spTree>
    <p:extLst>
      <p:ext uri="{BB962C8B-B14F-4D97-AF65-F5344CB8AC3E}">
        <p14:creationId xmlns:p14="http://schemas.microsoft.com/office/powerpoint/2010/main" val="1755308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3048000" cy="2286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Notes Placeholder 2"/>
          <p:cNvSpPr>
            <a:spLocks noGrp="1"/>
          </p:cNvSpPr>
          <p:nvPr>
            <p:ph type="body" idx="1"/>
          </p:nvPr>
        </p:nvSpPr>
        <p:spPr bwMode="auto">
          <a:xfrm>
            <a:off x="685800" y="3276600"/>
            <a:ext cx="5486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Autofit/>
          </a:bodyPr>
          <a:lstStyle/>
          <a:p>
            <a:pPr eaLnBrk="1" hangingPunct="1">
              <a:spcBef>
                <a:spcPct val="0"/>
              </a:spcBef>
            </a:pPr>
            <a:r>
              <a:rPr lang="en-US" sz="1400" dirty="0">
                <a:latin typeface="Calibri" charset="0"/>
              </a:rPr>
              <a:t>&lt;&lt;</a:t>
            </a:r>
            <a:r>
              <a:rPr lang="en-US" sz="1400" b="1" dirty="0">
                <a:latin typeface="Calibri" charset="0"/>
              </a:rPr>
              <a:t>Instructor:</a:t>
            </a:r>
            <a:r>
              <a:rPr lang="en-US" sz="1400" dirty="0">
                <a:latin typeface="Calibri" charset="0"/>
              </a:rPr>
              <a:t> Review each bulleted item while referring to the following notes.&gt;&gt; </a:t>
            </a:r>
          </a:p>
          <a:p>
            <a:pPr marL="285750" indent="-285750" eaLnBrk="1" hangingPunct="1">
              <a:spcBef>
                <a:spcPct val="0"/>
              </a:spcBef>
              <a:buFont typeface="Arial" panose="020B0604020202020204" pitchFamily="34" charset="0"/>
              <a:buChar char="•"/>
            </a:pPr>
            <a:r>
              <a:rPr lang="en-US" sz="1400" b="1" dirty="0">
                <a:latin typeface="Calibri" charset="0"/>
              </a:rPr>
              <a:t>Focused skin assessment: </a:t>
            </a:r>
            <a:r>
              <a:rPr lang="en-US" sz="1400" dirty="0"/>
              <a:t>To assess wound healing ability and the risk for skin breakdown, you will need to gather data on factors that affect skin integrity (discussed previously): age, mobility, nutrition, hydration, sensation, circulation, medications, moisture, lifestyle, underlying health and disease status, and the presence of microorganisms. The psychosocial issues related to coping with chronic wounds also need to be considered. </a:t>
            </a:r>
          </a:p>
          <a:p>
            <a:pPr marL="742950" marR="0" lvl="2"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1400" b="1" dirty="0">
                <a:latin typeface="Calibri" charset="0"/>
              </a:rPr>
              <a:t>Braden scale: </a:t>
            </a:r>
            <a:r>
              <a:rPr lang="en-US" sz="1400" dirty="0"/>
              <a:t>This numeric value for six risk factors related to impaired skin integrity evaluates six major risk factors: sensory perception, moisture, activity, mobility, nutrition, and friction and sheer. The final score reflects the patient’s risk; the lower the score, the more likely the patient will develop a pressure injury. A score of 18 or less for hospitalized patients indicates risk.</a:t>
            </a:r>
          </a:p>
          <a:p>
            <a:pPr marL="742950" marR="0" lvl="2"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1400" dirty="0"/>
              <a:t>Interventions should be based on the individual risk factors, as well as the total score. You should use this scale to assess the patient on admission to the facility and again in 48 to 72 hr. Studies have shown the second score to be more predictive, probably related to increased awareness of the patient’s status.</a:t>
            </a:r>
          </a:p>
          <a:p>
            <a:pPr marL="742950" marR="0" lvl="2"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US" sz="1200" b="1" kern="1200" dirty="0">
                <a:solidFill>
                  <a:schemeClr val="tx1"/>
                </a:solidFill>
                <a:effectLst/>
                <a:latin typeface="+mn-lt"/>
                <a:ea typeface="ＭＳ Ｐゴシック" charset="0"/>
                <a:cs typeface="+mn-cs"/>
              </a:rPr>
              <a:t>Norton scale: </a:t>
            </a:r>
            <a:r>
              <a:rPr lang="en-US" sz="1200" b="0" kern="1200" dirty="0">
                <a:solidFill>
                  <a:schemeClr val="tx1"/>
                </a:solidFill>
                <a:effectLst/>
                <a:latin typeface="+mn-lt"/>
                <a:ea typeface="ＭＳ Ｐゴシック" charset="0"/>
                <a:cs typeface="+mn-cs"/>
              </a:rPr>
              <a:t>A</a:t>
            </a:r>
            <a:r>
              <a:rPr lang="en-US" sz="1200" kern="1200" dirty="0">
                <a:solidFill>
                  <a:schemeClr val="tx1"/>
                </a:solidFill>
                <a:effectLst/>
                <a:latin typeface="+mn-lt"/>
                <a:ea typeface="ＭＳ Ｐゴシック" charset="0"/>
                <a:cs typeface="+mn-cs"/>
              </a:rPr>
              <a:t>ssesses risk based on the patient’s physical condition, mental state, activity, mobility, and incontinence. A low score indicates a high risk. Some have suggested that the Norton scale should be modified by adding categories for skin appearance, medication, and nutrition. </a:t>
            </a:r>
            <a:endParaRPr lang="en-US" sz="1400" dirty="0">
              <a:latin typeface="Calibri"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B806A405-C97C-BE45-AAED-2CAEFF8AF214}" type="slidenum">
              <a:rPr lang="en-US" sz="1200"/>
              <a:pPr eaLnBrk="1" hangingPunct="1"/>
              <a:t>21</a:t>
            </a:fld>
            <a:endParaRPr lang="en-US" sz="1200"/>
          </a:p>
        </p:txBody>
      </p:sp>
    </p:spTree>
    <p:extLst>
      <p:ext uri="{BB962C8B-B14F-4D97-AF65-F5344CB8AC3E}">
        <p14:creationId xmlns:p14="http://schemas.microsoft.com/office/powerpoint/2010/main" val="116975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227138" y="762000"/>
            <a:ext cx="1736725" cy="130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xfrm>
            <a:off x="685800" y="2057400"/>
            <a:ext cx="5486400" cy="693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lnSpcReduction="10000"/>
          </a:bodyPr>
          <a:lstStyle/>
          <a:p>
            <a:pPr eaLnBrk="1" hangingPunct="1">
              <a:spcBef>
                <a:spcPct val="0"/>
              </a:spcBef>
            </a:pPr>
            <a:r>
              <a:rPr lang="en-US" sz="1400" dirty="0">
                <a:latin typeface="Calibri" charset="0"/>
              </a:rPr>
              <a:t>&lt;&lt; </a:t>
            </a:r>
            <a:r>
              <a:rPr lang="en-US" sz="1400" b="1" dirty="0">
                <a:latin typeface="Calibri" charset="0"/>
              </a:rPr>
              <a:t>Instructor:</a:t>
            </a:r>
            <a:r>
              <a:rPr lang="en-US" sz="1400" dirty="0">
                <a:latin typeface="Calibri" charset="0"/>
              </a:rPr>
              <a:t> Review each bulleted item while referring to the following notes.&gt;&gt;</a:t>
            </a:r>
          </a:p>
          <a:p>
            <a:pPr marL="285750" indent="-285750" eaLnBrk="1" hangingPunct="1">
              <a:spcBef>
                <a:spcPct val="0"/>
              </a:spcBef>
              <a:buFont typeface="Arial" panose="020B0604020202020204" pitchFamily="34" charset="0"/>
              <a:buChar char="•"/>
            </a:pPr>
            <a:r>
              <a:rPr lang="en-US" sz="1400" b="1" dirty="0">
                <a:latin typeface="Calibri" charset="0"/>
              </a:rPr>
              <a:t>Location: </a:t>
            </a:r>
            <a:r>
              <a:rPr lang="en-US" sz="1400" dirty="0"/>
              <a:t>Describe the wound location in anatomical terms. Other important factors related to locations are</a:t>
            </a:r>
          </a:p>
          <a:p>
            <a:pPr marL="742950" lvl="1" indent="-285750" eaLnBrk="1" hangingPunct="1">
              <a:spcBef>
                <a:spcPct val="0"/>
              </a:spcBef>
              <a:buFont typeface="Wingdings" panose="05000000000000000000" pitchFamily="2" charset="2"/>
              <a:buChar char="Ø"/>
            </a:pPr>
            <a:r>
              <a:rPr lang="en-US" sz="1400" b="1" i="0" dirty="0"/>
              <a:t>Location influences the rate of healing: </a:t>
            </a:r>
            <a:r>
              <a:rPr lang="en-US" sz="1400" dirty="0"/>
              <a:t>Wounds in highly vascular regions, such as the scalp or hands, heal more rapidly than wounds in less vascular regions, such as the abdomen or a heel.</a:t>
            </a:r>
          </a:p>
          <a:p>
            <a:pPr marL="742950" lvl="1" indent="-285750" eaLnBrk="1" hangingPunct="1">
              <a:spcBef>
                <a:spcPct val="0"/>
              </a:spcBef>
              <a:buFont typeface="Wingdings" panose="05000000000000000000" pitchFamily="2" charset="2"/>
              <a:buChar char="Ø"/>
            </a:pPr>
            <a:r>
              <a:rPr lang="en-US" sz="1400" b="1" i="0" dirty="0"/>
              <a:t>Location affects movement:</a:t>
            </a:r>
            <a:r>
              <a:rPr lang="en-US" sz="1400" i="0" dirty="0"/>
              <a:t> </a:t>
            </a:r>
            <a:r>
              <a:rPr lang="en-US" sz="1400" dirty="0"/>
              <a:t>Wounds that can be readily stabilized heal more rapidly than those in areas that are affected by the constant stress of movement.</a:t>
            </a:r>
          </a:p>
          <a:p>
            <a:pPr marL="742950" lvl="1" indent="-285750" eaLnBrk="1" hangingPunct="1">
              <a:spcBef>
                <a:spcPct val="0"/>
              </a:spcBef>
              <a:buFont typeface="Wingdings" panose="05000000000000000000" pitchFamily="2" charset="2"/>
              <a:buChar char="Ø"/>
            </a:pPr>
            <a:r>
              <a:rPr lang="en-US" sz="1400" b="1" i="0" dirty="0"/>
              <a:t>Location can give you clues to the wound etiology:</a:t>
            </a:r>
            <a:r>
              <a:rPr lang="en-US" sz="1400" dirty="0"/>
              <a:t> A wound over a bony prominence could be related to pressure, whereas one on the bottom of the foot could be a diabetic foot ulcer.</a:t>
            </a:r>
          </a:p>
          <a:p>
            <a:pPr marL="285750" indent="-285750" eaLnBrk="1" hangingPunct="1">
              <a:spcBef>
                <a:spcPct val="0"/>
              </a:spcBef>
              <a:buFont typeface="Arial" panose="020B0604020202020204" pitchFamily="34" charset="0"/>
              <a:buChar char="•"/>
            </a:pPr>
            <a:r>
              <a:rPr lang="en-US" sz="1400" b="1" dirty="0"/>
              <a:t>Size: </a:t>
            </a:r>
            <a:r>
              <a:rPr lang="en-US" sz="1400" dirty="0"/>
              <a:t>Measure the length and width of the wound in centimeters. The NPUAP recommends using a head-to-toe orientation, the longest length head to toe, and the widest width side to side, perpendicular (90-degree angle) to length, encompassing the entire wound.</a:t>
            </a:r>
            <a:endParaRPr lang="en-US" sz="1400" b="1" i="0" u="none" strike="noStrike" kern="1200" baseline="0" dirty="0">
              <a:solidFill>
                <a:schemeClr val="tx1"/>
              </a:solidFill>
              <a:latin typeface="+mn-lt"/>
              <a:ea typeface="ＭＳ Ｐゴシック" charset="0"/>
              <a:cs typeface="+mn-cs"/>
            </a:endParaRPr>
          </a:p>
          <a:p>
            <a:pPr marL="171450" indent="-171450" eaLnBrk="1" hangingPunct="1">
              <a:spcBef>
                <a:spcPct val="0"/>
              </a:spcBef>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   Undermining or tunneling: </a:t>
            </a:r>
            <a:r>
              <a:rPr lang="en-US" sz="1200" b="0" i="0" u="none" strike="noStrike" kern="1200" baseline="0" dirty="0">
                <a:solidFill>
                  <a:schemeClr val="tx1"/>
                </a:solidFill>
                <a:latin typeface="+mn-lt"/>
                <a:ea typeface="ＭＳ Ｐゴシック" charset="0"/>
                <a:cs typeface="+mn-cs"/>
              </a:rPr>
              <a:t>Assess the wound edges for any undermining or tunneling. Pay close attention to any tissue that appears to have a separation either in tissue type or plane, as frequently tunnels may be found. Measure the depth and location of any undermining or tunneling using the face of a clock as a guide.</a:t>
            </a:r>
          </a:p>
          <a:p>
            <a:pPr marL="171450" indent="-171450" eaLnBrk="1" hangingPunct="1">
              <a:spcBef>
                <a:spcPct val="0"/>
              </a:spcBef>
              <a:buFont typeface="Arial" panose="020B0604020202020204" pitchFamily="34" charset="0"/>
              <a:buChar char="•"/>
            </a:pPr>
            <a:r>
              <a:rPr lang="en-US" sz="1400" b="1" dirty="0"/>
              <a:t>Appearance:</a:t>
            </a:r>
            <a:r>
              <a:rPr lang="en-US" sz="1400" dirty="0"/>
              <a:t> </a:t>
            </a:r>
            <a:r>
              <a:rPr lang="en-US" sz="1400" dirty="0" err="1"/>
              <a:t>Periwound</a:t>
            </a:r>
            <a:r>
              <a:rPr lang="en-US" sz="1400" dirty="0"/>
              <a:t>: Examine the skin surrounding the wound. Skin discoloration may indicate a hematoma or additional injury to the surrounding tissue. Look for maceration, undermining, crepitus, blistering, erythema, and epiboly, slough, and eschar.</a:t>
            </a:r>
          </a:p>
          <a:p>
            <a:pPr marL="171450" indent="-171450" eaLnBrk="1" hangingPunct="1">
              <a:spcBef>
                <a:spcPct val="0"/>
              </a:spcBef>
              <a:buFont typeface="Arial" panose="020B0604020202020204" pitchFamily="34" charset="0"/>
              <a:buChar char="•"/>
            </a:pPr>
            <a:r>
              <a:rPr lang="en-US" sz="1400" b="1" dirty="0"/>
              <a:t>Drainage: </a:t>
            </a:r>
            <a:r>
              <a:rPr lang="en-US" sz="1400" dirty="0"/>
              <a:t>Assess for the amount, color, presence of drains, and odor. Other things to assess for are wound and tissue pain and nutritional status.</a:t>
            </a:r>
          </a:p>
          <a:p>
            <a:pPr marL="171450" indent="-171450" eaLnBrk="1" hangingPunct="1">
              <a:spcBef>
                <a:spcPct val="0"/>
              </a:spcBef>
              <a:buFont typeface="Arial" panose="020B0604020202020204" pitchFamily="34" charset="0"/>
              <a:buChar char="•"/>
            </a:pPr>
            <a:r>
              <a:rPr lang="en-US" sz="1400" b="1" dirty="0"/>
              <a:t>Erythema, swelling,</a:t>
            </a:r>
            <a:r>
              <a:rPr lang="en-US" sz="1400" dirty="0"/>
              <a:t> or other signs of irritation indicate that the surrounding tissue is in jeopardy.</a:t>
            </a:r>
          </a:p>
          <a:p>
            <a:pPr marL="171450" indent="-171450" eaLnBrk="1" hangingPunct="1">
              <a:spcBef>
                <a:spcPct val="0"/>
              </a:spcBef>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Pain</a:t>
            </a:r>
            <a:r>
              <a:rPr lang="en-US" sz="1200" b="0" i="0" u="none" strike="noStrike" kern="1200" baseline="0" dirty="0">
                <a:solidFill>
                  <a:schemeClr val="tx1"/>
                </a:solidFill>
                <a:latin typeface="+mn-lt"/>
                <a:ea typeface="ＭＳ Ｐゴシック" charset="0"/>
                <a:cs typeface="+mn-cs"/>
              </a:rPr>
              <a:t> is often an early symptom of infection—in the immunocompromised patient, pain may be the only  symptom of infection.</a:t>
            </a:r>
          </a:p>
          <a:p>
            <a:pPr marL="171450" indent="-171450" eaLnBrk="1" hangingPunct="1">
              <a:spcBef>
                <a:spcPct val="0"/>
              </a:spcBef>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Nutritional status: </a:t>
            </a:r>
            <a:r>
              <a:rPr lang="en-US" sz="1200" b="0" i="0" u="none" strike="noStrike" kern="1200" baseline="0" dirty="0">
                <a:solidFill>
                  <a:schemeClr val="tx1"/>
                </a:solidFill>
                <a:latin typeface="+mn-lt"/>
                <a:ea typeface="ＭＳ Ｐゴシック" charset="0"/>
                <a:cs typeface="+mn-cs"/>
              </a:rPr>
              <a:t>Screen and assess the nutritional status of each patient admitted with a pressure injury and whenever there is a change in the patient’s condition.</a:t>
            </a:r>
            <a:endParaRPr lang="en-US" sz="1400"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830773C9-3C80-514C-94E6-D03919C6C3E0}" type="slidenum">
              <a:rPr lang="en-US" sz="1200"/>
              <a:pPr eaLnBrk="1" hangingPunct="1"/>
              <a:t>22</a:t>
            </a:fld>
            <a:endParaRPr lang="en-US" sz="1200"/>
          </a:p>
        </p:txBody>
      </p:sp>
    </p:spTree>
    <p:extLst>
      <p:ext uri="{BB962C8B-B14F-4D97-AF65-F5344CB8AC3E}">
        <p14:creationId xmlns:p14="http://schemas.microsoft.com/office/powerpoint/2010/main" val="205829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dirty="0"/>
              <a:t>The most common </a:t>
            </a:r>
            <a:r>
              <a:rPr lang="en-US" b="1" dirty="0"/>
              <a:t>laboratory assessments </a:t>
            </a:r>
            <a:r>
              <a:rPr lang="en-US" dirty="0"/>
              <a:t>related to skin integrity are protein levels, complete blood count, erythrocyte sedimentation rate, glucose, thyroid and iron levels, coagulation studies, and wound cultures.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Wound cultures </a:t>
            </a:r>
            <a:r>
              <a:rPr lang="en-US" sz="1200" b="0" i="0" u="none" strike="noStrike" kern="1200" baseline="0" dirty="0">
                <a:solidFill>
                  <a:schemeClr val="tx1"/>
                </a:solidFill>
                <a:latin typeface="+mn-lt"/>
                <a:ea typeface="ＭＳ Ｐゴシック" charset="0"/>
                <a:cs typeface="+mn-cs"/>
              </a:rPr>
              <a:t>may be ordered to determine the types of bacteria present. Local or systemic signs of infection, suddenly elevated glucose levels, pain in a neuropathic extremity, or lack of healing after 2 weeks in a clean wound may indicate the need for a wound culture. Cultures may be obtained by swab, aspiration, or tissue biopsy.</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0"/>
                <a:cs typeface="+mn-cs"/>
              </a:rPr>
              <a:t>Swabbing: </a:t>
            </a:r>
            <a:r>
              <a:rPr lang="en-US" sz="1200" b="0" i="0" u="none" strike="noStrike" kern="1200" baseline="0" dirty="0">
                <a:solidFill>
                  <a:schemeClr val="tx1"/>
                </a:solidFill>
                <a:latin typeface="+mn-lt"/>
                <a:ea typeface="ＭＳ Ｐゴシック" charset="0"/>
                <a:cs typeface="+mn-cs"/>
              </a:rPr>
              <a:t>The most common and most noninvasive method to obtain a culture is with a swab. Swab specimens have been shown to be acceptably accurate in representing bacteria counts biopsied from a wound. The Wound, Ostomy and Continence Nurses Society (WOCN) recommends using swab cultures as a reasonable alternative to biopsy in the clinical setting.</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0"/>
                <a:cs typeface="+mn-cs"/>
              </a:rPr>
              <a:t>Needle aspiration </a:t>
            </a:r>
            <a:r>
              <a:rPr lang="en-US" sz="1200" b="0" i="0" u="none" strike="noStrike" kern="1200" baseline="0" dirty="0">
                <a:solidFill>
                  <a:schemeClr val="tx1"/>
                </a:solidFill>
                <a:latin typeface="+mn-lt"/>
                <a:ea typeface="ＭＳ Ｐゴシック" charset="0"/>
                <a:cs typeface="+mn-cs"/>
              </a:rPr>
              <a:t>of a wound involves insertion of a needle into the tissue to aspirate tissue fluid. Organisms present in the tissue fluid can then be detected. Needle aspiration is an invasive procedure. It is performed by a qualified professional trained to perform the procedure because of the risk of inadvertent needle damage to tissue and underlying structures.</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0"/>
                <a:cs typeface="+mn-cs"/>
              </a:rPr>
              <a:t>Tissue biopsy </a:t>
            </a:r>
            <a:r>
              <a:rPr lang="en-US" sz="1200" b="0" i="0" u="none" strike="noStrike" kern="1200" baseline="0" dirty="0">
                <a:solidFill>
                  <a:schemeClr val="tx1"/>
                </a:solidFill>
                <a:latin typeface="+mn-lt"/>
                <a:ea typeface="ＭＳ Ｐゴシック" charset="0"/>
                <a:cs typeface="+mn-cs"/>
              </a:rPr>
              <a:t>is the most accurate method for culturing a chronic wound</a:t>
            </a:r>
            <a:r>
              <a:rPr lang="en-US" sz="1200" b="1" i="0" u="none" strike="noStrike" kern="1200" baseline="0" dirty="0">
                <a:solidFill>
                  <a:schemeClr val="tx1"/>
                </a:solidFill>
                <a:latin typeface="+mn-lt"/>
                <a:ea typeface="ＭＳ Ｐゴシック" charset="0"/>
                <a:cs typeface="+mn-cs"/>
              </a:rPr>
              <a:t>. </a:t>
            </a:r>
            <a:r>
              <a:rPr lang="en-US" sz="1200" b="0" i="0" u="none" strike="noStrike" kern="1200" baseline="0" dirty="0">
                <a:solidFill>
                  <a:schemeClr val="tx1"/>
                </a:solidFill>
                <a:latin typeface="+mn-lt"/>
                <a:ea typeface="ＭＳ Ｐゴシック" charset="0"/>
                <a:cs typeface="+mn-cs"/>
              </a:rPr>
              <a:t>It has long been considered the gold standard. Tissue is removed from the wound edge by a specially trained provider and sent to a pathology lab or other specialized diagnostic center. This is an invasive procedure. It creates a risk of sepsis, causes pain, and disrupts the wound bed, sometimes delaying healing. </a:t>
            </a:r>
            <a:endParaRPr lang="en-US" dirty="0"/>
          </a:p>
        </p:txBody>
      </p:sp>
      <p:sp>
        <p:nvSpPr>
          <p:cNvPr id="4" name="Slide Number Placeholder 3"/>
          <p:cNvSpPr>
            <a:spLocks noGrp="1"/>
          </p:cNvSpPr>
          <p:nvPr>
            <p:ph type="sldNum" sz="quarter" idx="10"/>
          </p:nvPr>
        </p:nvSpPr>
        <p:spPr/>
        <p:txBody>
          <a:bodyPr/>
          <a:lstStyle/>
          <a:p>
            <a:fld id="{04AEB746-958B-CB47-B927-C4F4325C4A3C}" type="slidenum">
              <a:rPr lang="en-US" smtClean="0"/>
              <a:pPr/>
              <a:t>23</a:t>
            </a:fld>
            <a:endParaRPr lang="en-US"/>
          </a:p>
        </p:txBody>
      </p:sp>
    </p:spTree>
    <p:extLst>
      <p:ext uri="{BB962C8B-B14F-4D97-AF65-F5344CB8AC3E}">
        <p14:creationId xmlns:p14="http://schemas.microsoft.com/office/powerpoint/2010/main" val="196548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ＭＳ Ｐゴシック" charset="0"/>
                <a:cs typeface="+mn-cs"/>
              </a:rPr>
              <a:t>The following nursing diagnoses are appropriate for patients who are at risk for skin breakdown or for patients who have wounds: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Risk for Impaired Skin Integrity </a:t>
            </a:r>
            <a:r>
              <a:rPr lang="en-US" sz="1200" b="0" i="0" u="none" strike="noStrike" kern="1200" baseline="0" dirty="0">
                <a:solidFill>
                  <a:schemeClr val="tx1"/>
                </a:solidFill>
                <a:latin typeface="+mn-lt"/>
                <a:ea typeface="ＭＳ Ｐゴシック" charset="0"/>
                <a:cs typeface="+mn-cs"/>
              </a:rPr>
              <a:t>is appropriate for patients who have one or more risk factors for skin breakdown (e.g., immobility, incontinence, extremes of age, impaired circulation, impaired sensation, undernutrition, emaciation). NANDA International recommends that you use a risk assessment tool (e.g., Norton or Braden scale) to identify these patients.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Impaired Skin Integrity </a:t>
            </a:r>
            <a:r>
              <a:rPr lang="en-US" sz="1200" b="0" i="0" u="none" strike="noStrike" kern="1200" baseline="0" dirty="0">
                <a:solidFill>
                  <a:schemeClr val="tx1"/>
                </a:solidFill>
                <a:latin typeface="+mn-lt"/>
                <a:ea typeface="ＭＳ Ｐゴシック" charset="0"/>
                <a:cs typeface="+mn-cs"/>
              </a:rPr>
              <a:t>is appropriate for patients who have experienced damage to the epidermis or dermis; for example, patients who have superficial wounds or stage 1 or 2 pressure injury.</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Impaired Tissue Integrity </a:t>
            </a:r>
            <a:r>
              <a:rPr lang="en-US" sz="1200" b="0" i="0" u="none" strike="noStrike" kern="1200" baseline="0" dirty="0">
                <a:solidFill>
                  <a:schemeClr val="tx1"/>
                </a:solidFill>
                <a:latin typeface="+mn-lt"/>
                <a:ea typeface="ＭＳ Ｐゴシック" charset="0"/>
                <a:cs typeface="+mn-cs"/>
              </a:rPr>
              <a:t>is appropriate for patients with wounds that extend into the subcutaneous tissue, muscle, or bone. Use this diagnosis for patients with deep wounds or stage 3 or 4 pressure injury.</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Risk for Impaired Tissue Integrity </a:t>
            </a:r>
            <a:r>
              <a:rPr lang="en-US" sz="1200" b="0" i="0" u="none" strike="noStrike" kern="1200" baseline="0" dirty="0">
                <a:solidFill>
                  <a:schemeClr val="tx1"/>
                </a:solidFill>
                <a:latin typeface="+mn-lt"/>
                <a:ea typeface="ＭＳ Ｐゴシック" charset="0"/>
                <a:cs typeface="+mn-cs"/>
              </a:rPr>
              <a:t>is appropriate for clients with impaired skin integrity who are at risk for delayed healing. </a:t>
            </a:r>
            <a:endParaRPr lang="en-US" dirty="0"/>
          </a:p>
        </p:txBody>
      </p:sp>
      <p:sp>
        <p:nvSpPr>
          <p:cNvPr id="4" name="Slide Number Placeholder 3"/>
          <p:cNvSpPr>
            <a:spLocks noGrp="1"/>
          </p:cNvSpPr>
          <p:nvPr>
            <p:ph type="sldNum" sz="quarter" idx="10"/>
          </p:nvPr>
        </p:nvSpPr>
        <p:spPr/>
        <p:txBody>
          <a:bodyPr/>
          <a:lstStyle/>
          <a:p>
            <a:fld id="{04AEB746-958B-CB47-B927-C4F4325C4A3C}" type="slidenum">
              <a:rPr lang="en-US" smtClean="0"/>
              <a:pPr/>
              <a:t>24</a:t>
            </a:fld>
            <a:endParaRPr lang="en-US"/>
          </a:p>
        </p:txBody>
      </p:sp>
    </p:spTree>
    <p:extLst>
      <p:ext uri="{BB962C8B-B14F-4D97-AF65-F5344CB8AC3E}">
        <p14:creationId xmlns:p14="http://schemas.microsoft.com/office/powerpoint/2010/main" val="3618556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303338" y="685800"/>
            <a:ext cx="1736725" cy="130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bwMode="auto">
          <a:xfrm>
            <a:off x="685800" y="2057400"/>
            <a:ext cx="5486400" cy="693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Autofit/>
          </a:bodyPr>
          <a:lstStyle/>
          <a:p>
            <a:pPr eaLnBrk="1" hangingPunct="1">
              <a:spcBef>
                <a:spcPct val="0"/>
              </a:spcBef>
            </a:pPr>
            <a:r>
              <a:rPr lang="en-US" dirty="0">
                <a:latin typeface="Calibri" charset="0"/>
              </a:rPr>
              <a:t>&lt;&lt;</a:t>
            </a:r>
            <a:r>
              <a:rPr lang="en-US" b="1" dirty="0">
                <a:latin typeface="Calibri" charset="0"/>
              </a:rPr>
              <a:t>Instructor:</a:t>
            </a:r>
            <a:r>
              <a:rPr lang="en-US" dirty="0">
                <a:latin typeface="Calibri" charset="0"/>
              </a:rPr>
              <a:t> Review each bulleted item while referring to the following notes.&gt;&gt;</a:t>
            </a:r>
          </a:p>
          <a:p>
            <a:pPr marL="171450" indent="-171450" eaLnBrk="1" hangingPunct="1">
              <a:spcBef>
                <a:spcPct val="0"/>
              </a:spcBef>
              <a:buFont typeface="Arial" panose="020B0604020202020204" pitchFamily="34" charset="0"/>
              <a:buChar char="•"/>
            </a:pPr>
            <a:r>
              <a:rPr lang="en-US" b="1" dirty="0">
                <a:latin typeface="Calibri" charset="0"/>
              </a:rPr>
              <a:t>Cleansing/irrigating: </a:t>
            </a:r>
            <a:r>
              <a:rPr lang="en-US" dirty="0"/>
              <a:t>Nurses commonly use irrigation </a:t>
            </a:r>
            <a:r>
              <a:rPr lang="en-US" b="1" dirty="0"/>
              <a:t>(lavage) </a:t>
            </a:r>
            <a:r>
              <a:rPr lang="en-US" dirty="0"/>
              <a:t>to cleanse wounds gently by flushing. To remove debris from a wound, you must introduce the irrigation solution with a mild amount of force. Ideal irrigation pressures range from 4 pounds per square inch (psi) to 15 psi. To remove material adhering to the wound bed use a 35-mL syringe attached to a 19-gauge </a:t>
            </a:r>
            <a:r>
              <a:rPr lang="en-US" dirty="0" err="1"/>
              <a:t>angiocatheter</a:t>
            </a:r>
            <a:r>
              <a:rPr lang="en-US" dirty="0"/>
              <a:t> and deliver the solution at approximately 8 psi. Pressures above 15 psi increase the risk of driving bacteria into the tissues, as well as causing mechanical damage.</a:t>
            </a:r>
          </a:p>
          <a:p>
            <a:pPr marL="171450" indent="-171450" eaLnBrk="1" hangingPunct="1">
              <a:spcBef>
                <a:spcPct val="0"/>
              </a:spcBef>
              <a:buFont typeface="Arial" panose="020B0604020202020204" pitchFamily="34" charset="0"/>
              <a:buChar char="•"/>
            </a:pPr>
            <a:r>
              <a:rPr lang="en-US" b="1" dirty="0"/>
              <a:t>Debriding a wound: </a:t>
            </a:r>
            <a:r>
              <a:rPr lang="en-US" dirty="0"/>
              <a:t>This is the removal of devitalized tissue or foreign material from a wound. It also helps remove cells that are alive but not functioning </a:t>
            </a:r>
            <a:r>
              <a:rPr lang="en-US" b="1" dirty="0"/>
              <a:t>(senescent) </a:t>
            </a:r>
            <a:r>
              <a:rPr lang="en-US" dirty="0"/>
              <a:t>from the wound bed and edges. Removal of necrotic tissue, exudate, and infective material helps stimulate wound healing and prepare the wound bed for advanced therapies or biological agents. </a:t>
            </a:r>
          </a:p>
          <a:p>
            <a:pPr marL="628650" lvl="1" indent="-171450" eaLnBrk="1" hangingPunct="1">
              <a:spcBef>
                <a:spcPct val="0"/>
              </a:spcBef>
              <a:buFont typeface="Wingdings" pitchFamily="2" charset="2"/>
              <a:buChar char="Ø"/>
            </a:pPr>
            <a:r>
              <a:rPr lang="en-US" b="1" dirty="0"/>
              <a:t>Mechanical</a:t>
            </a:r>
            <a:r>
              <a:rPr lang="en-US" dirty="0"/>
              <a:t> debriding may be performed via lavage, the use of wet-to-dry dressings, or hydrotherapy (whirlpool).</a:t>
            </a:r>
          </a:p>
          <a:p>
            <a:pPr marL="628650" lvl="1" indent="-171450" eaLnBrk="1" hangingPunct="1">
              <a:spcBef>
                <a:spcPct val="0"/>
              </a:spcBef>
              <a:buFont typeface="Wingdings" pitchFamily="2" charset="2"/>
              <a:buChar char="Ø"/>
            </a:pPr>
            <a:r>
              <a:rPr lang="en-US" b="1" dirty="0"/>
              <a:t>Enzymatic </a:t>
            </a:r>
            <a:r>
              <a:rPr lang="en-US" b="0" dirty="0"/>
              <a:t>debriding</a:t>
            </a:r>
            <a:r>
              <a:rPr lang="en-US" dirty="0"/>
              <a:t> uses proteolytic agents to break down necrotic tissue without affecting viable tissue in the wound. To use an enzymatic product, clean the wound with normal saline, apply a thin layer of the cream, and cover with a moisture-retaining dressing. </a:t>
            </a:r>
          </a:p>
          <a:p>
            <a:pPr marL="628650" lvl="1" indent="-171450" eaLnBrk="1" hangingPunct="1">
              <a:spcBef>
                <a:spcPct val="0"/>
              </a:spcBef>
              <a:buFont typeface="Wingdings" pitchFamily="2" charset="2"/>
              <a:buChar char="Ø"/>
            </a:pPr>
            <a:r>
              <a:rPr lang="en-US" b="1" dirty="0"/>
              <a:t>Autolysis </a:t>
            </a:r>
            <a:r>
              <a:rPr lang="en-US" b="0" dirty="0"/>
              <a:t>debriding </a:t>
            </a:r>
            <a:r>
              <a:rPr lang="en-US" dirty="0"/>
              <a:t>is the use of an occlusive, moisture-retaining dressing and the body’s own enzymes and defense mechanisms to break down necrotic tissue. This process takes more time than the other techniques, but it is tolerated better. The procedure involves applying the dressing and observing the fluid that collects under it (wound fluid may be tan in color). The dressing is normally changed every 72 hr. At that time, the wound is cleansed before a new dressing is applied. </a:t>
            </a:r>
            <a:endParaRPr lang="en-US" sz="1200" b="1" i="0" u="none" strike="noStrike" kern="1200" baseline="0" dirty="0">
              <a:solidFill>
                <a:schemeClr val="tx1"/>
              </a:solidFill>
              <a:latin typeface="+mn-lt"/>
              <a:ea typeface="ＭＳ Ｐゴシック" charset="0"/>
              <a:cs typeface="+mn-cs"/>
            </a:endParaRPr>
          </a:p>
          <a:p>
            <a:pPr marL="628650" lvl="1" indent="-171450" eaLnBrk="1" hangingPunct="1">
              <a:spcBef>
                <a:spcPct val="0"/>
              </a:spcBef>
              <a:buFont typeface="Wingdings" pitchFamily="2" charset="2"/>
              <a:buChar char="Ø"/>
            </a:pPr>
            <a:r>
              <a:rPr lang="en-US" sz="1200" b="1" i="0" u="none" strike="noStrike" kern="1200" baseline="0" dirty="0">
                <a:solidFill>
                  <a:schemeClr val="tx1"/>
                </a:solidFill>
                <a:latin typeface="+mn-lt"/>
                <a:ea typeface="ＭＳ Ｐゴシック" charset="0"/>
                <a:cs typeface="+mn-cs"/>
              </a:rPr>
              <a:t>Biotherapy or Maggot </a:t>
            </a:r>
            <a:r>
              <a:rPr lang="en-US" sz="1200" b="1" i="0" u="none" strike="noStrike" kern="1200" baseline="0" dirty="0" err="1">
                <a:solidFill>
                  <a:schemeClr val="tx1"/>
                </a:solidFill>
                <a:latin typeface="+mn-lt"/>
                <a:ea typeface="ＭＳ Ｐゴシック" charset="0"/>
                <a:cs typeface="+mn-cs"/>
              </a:rPr>
              <a:t>débridement</a:t>
            </a:r>
            <a:r>
              <a:rPr lang="en-US" sz="1200" b="1" i="0" u="none" strike="noStrike" kern="1200" baseline="0" dirty="0">
                <a:solidFill>
                  <a:schemeClr val="tx1"/>
                </a:solidFill>
                <a:latin typeface="+mn-lt"/>
                <a:ea typeface="ＭＳ Ｐゴシック" charset="0"/>
                <a:cs typeface="+mn-cs"/>
              </a:rPr>
              <a:t> therapy </a:t>
            </a:r>
            <a:r>
              <a:rPr lang="en-US" sz="1200" b="0" i="0" u="none" strike="noStrike" kern="1200" baseline="0" dirty="0">
                <a:solidFill>
                  <a:schemeClr val="tx1"/>
                </a:solidFill>
                <a:latin typeface="+mn-lt"/>
                <a:ea typeface="ＭＳ Ｐゴシック" charset="0"/>
                <a:cs typeface="+mn-cs"/>
              </a:rPr>
              <a:t>is the use of medical-grade larvae of the green bottle fly to dissolve dead and infected tissue from wounds. The larvae secrete enzymes that liquefy dead tissue and create an alkaline environment. The enzymes are neutralized when they come in contact with normal tissue, so healthy tissue is unharmed. The larvae also digest bacteria from the wound. This therapy is effective and simple to use, though containing the larvae within the dressing can be problematic.</a:t>
            </a:r>
          </a:p>
          <a:p>
            <a:pPr marL="628650" marR="0" lvl="1" indent="-171450"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n-US" sz="1200" b="1" i="0" u="none" strike="noStrike" kern="1200" cap="none" spc="0" normalizeH="0" baseline="0" noProof="0" dirty="0">
                <a:ln>
                  <a:noFill/>
                </a:ln>
                <a:solidFill>
                  <a:prstClr val="black"/>
                </a:solidFill>
                <a:effectLst/>
                <a:uLnTx/>
                <a:uFillTx/>
                <a:latin typeface="+mn-lt"/>
                <a:ea typeface="ＭＳ Ｐゴシック" charset="0"/>
                <a:cs typeface="+mn-cs"/>
              </a:rPr>
              <a:t>Sharp debriding </a:t>
            </a:r>
            <a:r>
              <a:rPr kumimoji="0" lang="en-US" sz="1200" b="0" i="0" u="none" strike="noStrike" kern="1200" cap="none" spc="0" normalizeH="0" baseline="0" noProof="0" dirty="0">
                <a:ln>
                  <a:noFill/>
                </a:ln>
                <a:solidFill>
                  <a:prstClr val="black"/>
                </a:solidFill>
                <a:effectLst/>
                <a:uLnTx/>
                <a:uFillTx/>
                <a:latin typeface="+mn-lt"/>
                <a:ea typeface="ＭＳ Ｐゴシック" charset="0"/>
                <a:cs typeface="+mn-cs"/>
              </a:rPr>
              <a:t>is the use of a sharp, sterile instrument, such as scalpel or scissors, to remove devitalized tissue. This method provides an immediate improvement of the wound bed and preserves granulation tissue. </a:t>
            </a:r>
            <a:r>
              <a:rPr lang="en-US" sz="1200" b="0" i="0" u="none" strike="noStrike" kern="1200" baseline="0" dirty="0">
                <a:solidFill>
                  <a:schemeClr val="tx1"/>
                </a:solidFill>
                <a:latin typeface="+mn-lt"/>
                <a:ea typeface="ＭＳ Ｐゴシック" charset="0"/>
                <a:cs typeface="+mn-cs"/>
              </a:rPr>
              <a:t>Monitor the patient for signs and symptoms of sepsis (e.g., fever, tachycardia, hypotension, and altered level of consciousness) after sharp </a:t>
            </a:r>
            <a:r>
              <a:rPr lang="en-US" sz="1200" b="0" i="0" u="none" strike="noStrike" kern="1200" baseline="0" dirty="0" err="1">
                <a:solidFill>
                  <a:schemeClr val="tx1"/>
                </a:solidFill>
                <a:latin typeface="+mn-lt"/>
                <a:ea typeface="ＭＳ Ｐゴシック" charset="0"/>
                <a:cs typeface="+mn-cs"/>
              </a:rPr>
              <a:t>débridement</a:t>
            </a:r>
            <a:r>
              <a:rPr lang="en-US" sz="1200" b="0" i="0" u="none" strike="noStrike" kern="1200" baseline="0" dirty="0">
                <a:solidFill>
                  <a:schemeClr val="tx1"/>
                </a:solidFill>
                <a:latin typeface="+mn-lt"/>
                <a:ea typeface="ＭＳ Ｐゴシック" charset="0"/>
                <a:cs typeface="+mn-cs"/>
              </a:rPr>
              <a:t>. Remember, only specially trained providers can do sharp </a:t>
            </a:r>
            <a:r>
              <a:rPr lang="en-US" sz="1200" b="0" i="0" u="none" strike="noStrike" kern="1200" baseline="0" dirty="0" err="1">
                <a:solidFill>
                  <a:schemeClr val="tx1"/>
                </a:solidFill>
                <a:latin typeface="+mn-lt"/>
                <a:ea typeface="ＭＳ Ｐゴシック" charset="0"/>
                <a:cs typeface="+mn-cs"/>
              </a:rPr>
              <a:t>débridement</a:t>
            </a:r>
            <a:r>
              <a:rPr lang="en-US" sz="1200" b="0" i="0" u="none" strike="noStrike" kern="1200" baseline="0" dirty="0">
                <a:solidFill>
                  <a:schemeClr val="tx1"/>
                </a:solidFill>
                <a:latin typeface="+mn-lt"/>
                <a:ea typeface="ＭＳ Ｐゴシック" charset="0"/>
                <a:cs typeface="+mn-cs"/>
              </a:rPr>
              <a:t>.</a:t>
            </a:r>
            <a:endParaRPr 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605C314F-FC24-9545-9029-3B4AD6FF1598}" type="slidenum">
              <a:rPr lang="en-US" sz="1200"/>
              <a:pPr eaLnBrk="1" hangingPunct="1"/>
              <a:t>25</a:t>
            </a:fld>
            <a:endParaRPr lang="en-US" sz="1200"/>
          </a:p>
        </p:txBody>
      </p:sp>
    </p:spTree>
    <p:extLst>
      <p:ext uri="{BB962C8B-B14F-4D97-AF65-F5344CB8AC3E}">
        <p14:creationId xmlns:p14="http://schemas.microsoft.com/office/powerpoint/2010/main" val="2049293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438275" y="685800"/>
            <a:ext cx="1830388" cy="1371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xfrm>
            <a:off x="685800" y="2133600"/>
            <a:ext cx="54864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lnSpcReduction="10000"/>
          </a:bodyPr>
          <a:lstStyle/>
          <a:p>
            <a:pPr eaLnBrk="1" hangingPunct="1">
              <a:spcBef>
                <a:spcPct val="0"/>
              </a:spcBef>
            </a:pPr>
            <a:r>
              <a:rPr lang="en-US" dirty="0">
                <a:latin typeface="Calibri" charset="0"/>
              </a:rPr>
              <a:t>&lt;&lt;</a:t>
            </a:r>
            <a:r>
              <a:rPr lang="en-US" b="1" dirty="0">
                <a:latin typeface="Calibri" charset="0"/>
              </a:rPr>
              <a:t>Instructor:</a:t>
            </a:r>
            <a:r>
              <a:rPr lang="en-US" dirty="0">
                <a:latin typeface="Calibri" charset="0"/>
              </a:rPr>
              <a:t> Review each bulleted item while referring to the following notes.&gt;&gt;</a:t>
            </a:r>
            <a:endParaRPr lang="en-US" sz="1200" u="none" kern="1200" dirty="0">
              <a:solidFill>
                <a:schemeClr val="tx1"/>
              </a:solidFill>
              <a:effectLst/>
              <a:latin typeface="+mn-lt"/>
              <a:ea typeface="ＭＳ Ｐゴシック" charset="0"/>
              <a:cs typeface="+mn-cs"/>
            </a:endParaRP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sz="1200" b="1" u="none" kern="1200" dirty="0">
                <a:solidFill>
                  <a:schemeClr val="tx1"/>
                </a:solidFill>
                <a:effectLst/>
                <a:latin typeface="+mn-lt"/>
                <a:ea typeface="ＭＳ Ｐゴシック" charset="0"/>
                <a:cs typeface="+mn-cs"/>
              </a:rPr>
              <a:t>Negative pressure wound therapy (NPWT) </a:t>
            </a:r>
            <a:r>
              <a:rPr lang="en-US" sz="1200" u="none" kern="1200" dirty="0">
                <a:solidFill>
                  <a:schemeClr val="tx1"/>
                </a:solidFill>
                <a:effectLst/>
                <a:latin typeface="+mn-lt"/>
                <a:ea typeface="ＭＳ Ｐゴシック" charset="0"/>
                <a:cs typeface="+mn-cs"/>
              </a:rPr>
              <a:t>uses a closed system that applies suction (negative pressure) to the wound surface. The wound surface is packed with a foam or gauze dressing and sealed using an occlusive drape. The wound dressing is connected to a vacuum pump that provides either continuous or intermittent suction. Liquid waste is collected in a waste container. NPWT is used to treat chronic wounds, such as pressure injury.</a:t>
            </a:r>
            <a:endParaRPr lang="en-US" b="1" dirty="0">
              <a:latin typeface="Calibri" charset="0"/>
            </a:endParaRPr>
          </a:p>
          <a:p>
            <a:pPr marL="171450" indent="-171450" eaLnBrk="1" hangingPunct="1">
              <a:spcBef>
                <a:spcPct val="0"/>
              </a:spcBef>
              <a:buFont typeface="Arial" panose="020B0604020202020204" pitchFamily="34" charset="0"/>
              <a:buChar char="•"/>
            </a:pPr>
            <a:r>
              <a:rPr lang="en-US" b="1" dirty="0">
                <a:latin typeface="Calibri" charset="0"/>
              </a:rPr>
              <a:t>Dressing a wound</a:t>
            </a:r>
          </a:p>
          <a:p>
            <a:pPr marL="628650" lvl="1" indent="-171450" eaLnBrk="1" hangingPunct="1">
              <a:spcBef>
                <a:spcPct val="0"/>
              </a:spcBef>
              <a:buFont typeface="Wingdings" panose="05000000000000000000" pitchFamily="2" charset="2"/>
              <a:buChar char="Ø"/>
            </a:pPr>
            <a:r>
              <a:rPr lang="en-US" b="1" dirty="0">
                <a:latin typeface="Calibri" charset="0"/>
              </a:rPr>
              <a:t>Transparent film: </a:t>
            </a:r>
            <a:r>
              <a:rPr lang="en-US" dirty="0"/>
              <a:t>This allows exchange of air and water vapor between the wound and the environment while preventing external bacterial contamination. They are useful for wounds with minimal or no drainage. They are often used to dress IV sites.</a:t>
            </a:r>
          </a:p>
          <a:p>
            <a:pPr marL="628650" lvl="1" indent="-171450" eaLnBrk="1" hangingPunct="1">
              <a:spcBef>
                <a:spcPct val="0"/>
              </a:spcBef>
              <a:buFont typeface="Wingdings" panose="05000000000000000000" pitchFamily="2" charset="2"/>
              <a:buChar char="Ø"/>
            </a:pPr>
            <a:r>
              <a:rPr lang="en-US" b="1" dirty="0"/>
              <a:t>Gauze dressings: </a:t>
            </a:r>
            <a:r>
              <a:rPr lang="en-US" dirty="0"/>
              <a:t>Some gauze dressings are impregnated with antimicrobial agents, medications, or moisture, and others contain petrolatum to keep the wound moist. Gauze can be used in combination with </a:t>
            </a:r>
            <a:r>
              <a:rPr lang="en-US" b="1" dirty="0"/>
              <a:t>amorphous</a:t>
            </a:r>
            <a:r>
              <a:rPr lang="en-US" dirty="0"/>
              <a:t> </a:t>
            </a:r>
            <a:r>
              <a:rPr lang="en-US" b="1" dirty="0"/>
              <a:t>hydrogels</a:t>
            </a:r>
            <a:r>
              <a:rPr lang="en-US" dirty="0"/>
              <a:t>, saline, or medications. Gauze dressings can be used for packing large wounds, cavities, or tracts, deep or dirty wounds, or heavily draining wounds.</a:t>
            </a:r>
          </a:p>
          <a:p>
            <a:pPr marL="628650" lvl="1" indent="-171450">
              <a:buFont typeface="Wingdings" panose="05000000000000000000" pitchFamily="2" charset="2"/>
              <a:buChar char="Ø"/>
            </a:pPr>
            <a:r>
              <a:rPr lang="en-US" b="1" dirty="0"/>
              <a:t>Hydrocolloids</a:t>
            </a:r>
            <a:r>
              <a:rPr lang="en-US" dirty="0"/>
              <a:t> are wafers, pastes, or powders that contain </a:t>
            </a:r>
            <a:r>
              <a:rPr lang="en-US" i="1" dirty="0"/>
              <a:t>hydrophilic</a:t>
            </a:r>
            <a:r>
              <a:rPr lang="en-US" dirty="0"/>
              <a:t> (water-loving) particles.</a:t>
            </a:r>
            <a:r>
              <a:rPr lang="en-US" sz="1000" dirty="0"/>
              <a:t> </a:t>
            </a:r>
            <a:r>
              <a:rPr lang="en-US" dirty="0"/>
              <a:t>When applied to a wound, the hydrophilic particles interact with exudate to form a gel that keeps the wound moist. The dressing forms a protective layer against friction and bacteria. This type of dressing is ideal for wounds with minimal drainage, such as partial-thickness wounds or stage 2 pressure injury.</a:t>
            </a:r>
          </a:p>
          <a:p>
            <a:pPr marL="628650" lvl="1" indent="-171450">
              <a:buFont typeface="Wingdings" panose="05000000000000000000" pitchFamily="2" charset="2"/>
              <a:buChar char="Ø"/>
            </a:pPr>
            <a:r>
              <a:rPr lang="en-US" b="1" dirty="0"/>
              <a:t>Hydrogels</a:t>
            </a:r>
            <a:r>
              <a:rPr lang="en-US" dirty="0"/>
              <a:t> are sheets, granules, or gels with a high water content, creating a jelly-like consistency that does not adhere to the wound bed. Their soft, cooling texture promotes patient comfort. Hydrogels enhance epithelialization by providing moisture to the wound bed. They may also be used to soften slough or eschar in necrotic wounds, and they can be used in infected wounds.</a:t>
            </a:r>
            <a:endParaRPr lang="en-US" b="0" dirty="0"/>
          </a:p>
          <a:p>
            <a:pPr marL="628650" lvl="1" indent="-171450">
              <a:buFont typeface="Arial" panose="020B0604020202020204" pitchFamily="34" charset="0"/>
              <a:buChar char="•"/>
            </a:pPr>
            <a:r>
              <a:rPr lang="en-US" b="1" dirty="0"/>
              <a:t>Supporting/immobilizing a wound: </a:t>
            </a:r>
            <a:r>
              <a:rPr lang="en-US" dirty="0"/>
              <a:t>Binders and bandages are used to hold a dressing in place, apply pressure to a wound to impede hemorrhage, and support and immobilize an injured area, thereby promoting healing and comfort. Before applying a bandage or binder, determine the intended purpose of the application and assess the part being bandaged.</a:t>
            </a:r>
          </a:p>
          <a:p>
            <a:pPr marL="171450" indent="-171450">
              <a:buFont typeface="Arial" panose="020B0604020202020204" pitchFamily="34" charset="0"/>
              <a:buChar char="•"/>
            </a:pPr>
            <a:r>
              <a:rPr lang="en-US" b="1" dirty="0"/>
              <a:t>Applying heat and cold: </a:t>
            </a:r>
            <a:r>
              <a:rPr lang="en-US" dirty="0"/>
              <a:t>Response to heat or cold depends on the area being treated, the nature of the injury, duration of the treatment, age, physical condition, and the condition of the skin.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BFFE6BF6-E7DD-2E4E-82EC-447D8719B8BA}" type="slidenum">
              <a:rPr lang="en-US" sz="1200"/>
              <a:pPr eaLnBrk="1" hangingPunct="1"/>
              <a:t>26</a:t>
            </a:fld>
            <a:endParaRPr lang="en-US" sz="1200"/>
          </a:p>
        </p:txBody>
      </p:sp>
    </p:spTree>
    <p:extLst>
      <p:ext uri="{BB962C8B-B14F-4D97-AF65-F5344CB8AC3E}">
        <p14:creationId xmlns:p14="http://schemas.microsoft.com/office/powerpoint/2010/main" val="1132367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eaLnBrk="1" hangingPunct="1">
              <a:spcBef>
                <a:spcPct val="0"/>
              </a:spcBef>
            </a:pPr>
            <a:r>
              <a:rPr lang="en-US" sz="1600" dirty="0">
                <a:latin typeface="Calibri" charset="0"/>
              </a:rPr>
              <a:t>&lt;&lt;</a:t>
            </a:r>
            <a:r>
              <a:rPr lang="en-US" sz="1600" b="1" dirty="0">
                <a:latin typeface="Calibri" charset="0"/>
              </a:rPr>
              <a:t>Instructor: </a:t>
            </a:r>
            <a:r>
              <a:rPr lang="en-US" sz="1600" dirty="0">
                <a:latin typeface="Calibri" charset="0"/>
              </a:rPr>
              <a:t>Review each bulleted item with the students.&gt;&gt;</a:t>
            </a:r>
          </a:p>
          <a:p>
            <a:pPr marL="285750" indent="-285750" eaLnBrk="1" hangingPunct="1">
              <a:spcBef>
                <a:spcPct val="0"/>
              </a:spcBef>
              <a:buFont typeface="Arial" panose="020B0604020202020204" pitchFamily="34" charset="0"/>
              <a:buChar char="•"/>
            </a:pPr>
            <a:r>
              <a:rPr lang="en-US" sz="1600" b="0" dirty="0"/>
              <a:t>An estimated 1 million people in the United States have pressure injury: About 15% of hospital patients, 10% of home-care patients, and 20% of long-term care patients (</a:t>
            </a:r>
            <a:r>
              <a:rPr lang="en-US" sz="1600" b="0" dirty="0" err="1"/>
              <a:t>Ayello</a:t>
            </a:r>
            <a:r>
              <a:rPr lang="en-US" sz="1600" b="0" dirty="0"/>
              <a:t> &amp; </a:t>
            </a:r>
            <a:r>
              <a:rPr lang="en-US" sz="1600" b="0" dirty="0" err="1"/>
              <a:t>Lyder</a:t>
            </a:r>
            <a:r>
              <a:rPr lang="en-US" sz="1600" b="0" dirty="0"/>
              <a:t>, 2008; Black, </a:t>
            </a:r>
            <a:r>
              <a:rPr lang="en-US" sz="1600" b="0" dirty="0" err="1"/>
              <a:t>Baharestani</a:t>
            </a:r>
            <a:r>
              <a:rPr lang="en-US" sz="1600" b="0" dirty="0"/>
              <a:t>, </a:t>
            </a:r>
            <a:r>
              <a:rPr lang="en-US" sz="1600" b="0" dirty="0" err="1"/>
              <a:t>Cuddigan</a:t>
            </a:r>
            <a:r>
              <a:rPr lang="en-US" sz="1600" b="0" dirty="0"/>
              <a:t> et al., 2007a).</a:t>
            </a:r>
          </a:p>
          <a:p>
            <a:pPr marL="285750" indent="-285750" eaLnBrk="1" hangingPunct="1">
              <a:spcBef>
                <a:spcPct val="0"/>
              </a:spcBef>
              <a:buFont typeface="Arial" panose="020B0604020202020204" pitchFamily="34" charset="0"/>
              <a:buChar char="•"/>
            </a:pPr>
            <a:r>
              <a:rPr lang="en-US" sz="1600" dirty="0"/>
              <a:t>Unless the pressure injury is present on admission (POA), in most circumstances, Medicare will decline payment for treatment for that ulcer. Costs in lives can be high as well, with reported mortality rates of 70% for older adults within 6 </a:t>
            </a:r>
            <a:r>
              <a:rPr lang="en-US" sz="1600" dirty="0" err="1"/>
              <a:t>mo</a:t>
            </a:r>
            <a:r>
              <a:rPr lang="en-US" sz="1600" dirty="0"/>
              <a:t> of an occurrence of a pressure injury (Brown, 2003).</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F8EB5C3B-BC93-B643-9BBA-0305B8812D6D}" type="slidenum">
              <a:rPr lang="en-US" sz="1200"/>
              <a:pPr eaLnBrk="1" hangingPunct="1"/>
              <a:t>27</a:t>
            </a:fld>
            <a:endParaRPr lang="en-US" sz="1200"/>
          </a:p>
        </p:txBody>
      </p:sp>
    </p:spTree>
    <p:extLst>
      <p:ext uri="{BB962C8B-B14F-4D97-AF65-F5344CB8AC3E}">
        <p14:creationId xmlns:p14="http://schemas.microsoft.com/office/powerpoint/2010/main" val="702156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322388" y="685800"/>
            <a:ext cx="2336800" cy="1752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xfrm>
            <a:off x="685800" y="2438400"/>
            <a:ext cx="5486400"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Autofit/>
          </a:bodyPr>
          <a:lstStyle/>
          <a:p>
            <a:pPr marL="285750" indent="-285750" eaLnBrk="1" hangingPunct="1">
              <a:spcBef>
                <a:spcPct val="0"/>
              </a:spcBef>
              <a:buFont typeface="Arial" panose="020B0604020202020204" pitchFamily="34" charset="0"/>
              <a:buChar char="•"/>
            </a:pPr>
            <a:r>
              <a:rPr lang="en-US" sz="1400" b="1" dirty="0">
                <a:latin typeface="Calibri" charset="0"/>
              </a:rPr>
              <a:t>Intrinsic factors: </a:t>
            </a:r>
            <a:r>
              <a:rPr lang="en-US" sz="1400" dirty="0"/>
              <a:t>Certain intrinsic (internal) factors alter skin and tissue integrity or oxygen delivery capabilities, decreasing the amount of force required to create a pressure injury. Examples include immobility and impaired sensation, as occur with spinal cord injuries, stroke, or coma; poor nutrition; edema; aging; low arteriolar pressure; and fever. Poor nutrition or dehydration can weaken the skin and lead to pressure injury. Adequate intake of calories, protein, vitamin C, and zinc is necessary to prevent pressure injury and promote healing.</a:t>
            </a:r>
            <a:endParaRPr lang="en-US" dirty="0"/>
          </a:p>
          <a:p>
            <a:pPr marL="285750" indent="-285750" eaLnBrk="1" hangingPunct="1">
              <a:spcBef>
                <a:spcPct val="0"/>
              </a:spcBef>
              <a:buFont typeface="Arial" panose="020B0604020202020204" pitchFamily="34" charset="0"/>
              <a:buChar char="•"/>
            </a:pPr>
            <a:r>
              <a:rPr lang="en-US" sz="1400" b="1" dirty="0"/>
              <a:t>Extrinsic factors </a:t>
            </a:r>
          </a:p>
          <a:p>
            <a:pPr marL="628650" lvl="1" indent="-171450" eaLnBrk="1" hangingPunct="1">
              <a:spcBef>
                <a:spcPct val="0"/>
              </a:spcBef>
              <a:buFont typeface="Wingdings" pitchFamily="2" charset="2"/>
              <a:buChar char="Ø"/>
            </a:pPr>
            <a:r>
              <a:rPr lang="en-US" sz="1400" b="1" dirty="0"/>
              <a:t>Friction</a:t>
            </a:r>
            <a:r>
              <a:rPr lang="en-US" sz="1400" dirty="0"/>
              <a:t> damages the outer protective epidermal layer, decreasing the amount of pressure needed to develop skin lesions.</a:t>
            </a:r>
          </a:p>
          <a:p>
            <a:pPr marL="628650" lvl="1" indent="-171450" eaLnBrk="1" hangingPunct="1">
              <a:spcBef>
                <a:spcPct val="0"/>
              </a:spcBef>
              <a:buFont typeface="Wingdings" pitchFamily="2" charset="2"/>
              <a:buChar char="Ø"/>
            </a:pPr>
            <a:r>
              <a:rPr lang="en-US" sz="1400" b="1" dirty="0"/>
              <a:t>Pressure: </a:t>
            </a:r>
            <a:r>
              <a:rPr lang="en-US" sz="1400" dirty="0"/>
              <a:t>Pressure injury most commonly develops over </a:t>
            </a:r>
            <a:r>
              <a:rPr lang="en-US" sz="1400" b="1" i="0" dirty="0"/>
              <a:t>bony prominences</a:t>
            </a:r>
            <a:r>
              <a:rPr lang="en-US" sz="1400" i="0" dirty="0"/>
              <a:t> </a:t>
            </a:r>
            <a:r>
              <a:rPr lang="en-US" sz="1400" dirty="0"/>
              <a:t>but can occur under casts, splints, or other assistive devices. Skin is compressed between the bone and the hard surface of the bed or chair, reducing blood flow to the area. When the patient is supine, these pressure points are the occiput, scapulae, elbows, sacrum, and heels.</a:t>
            </a:r>
          </a:p>
          <a:p>
            <a:pPr marL="628650" lvl="1" indent="-171450" eaLnBrk="1" hangingPunct="1">
              <a:spcBef>
                <a:spcPct val="0"/>
              </a:spcBef>
              <a:buFont typeface="Wingdings" pitchFamily="2" charset="2"/>
              <a:buChar char="Ø"/>
            </a:pPr>
            <a:r>
              <a:rPr lang="en-US" sz="1400" b="1" dirty="0"/>
              <a:t>Shearing</a:t>
            </a:r>
            <a:r>
              <a:rPr lang="en-US" sz="1400" dirty="0"/>
              <a:t> occurs when the epidermal layer slides over the dermis, causing damage to the vascular bed. It most commonly occurs when the head of the bed is elevated and the patient slides downward, causing shear to develop in the sacral area. </a:t>
            </a:r>
          </a:p>
          <a:p>
            <a:pPr marL="628650" lvl="1" indent="-171450" eaLnBrk="1" hangingPunct="1">
              <a:spcBef>
                <a:spcPct val="0"/>
              </a:spcBef>
              <a:buFont typeface="Wingdings" pitchFamily="2" charset="2"/>
              <a:buChar char="Ø"/>
            </a:pPr>
            <a:r>
              <a:rPr lang="en-US" sz="1400" b="1" dirty="0"/>
              <a:t>Exposure to moisture: </a:t>
            </a:r>
            <a:r>
              <a:rPr lang="en-US" sz="1400" dirty="0"/>
              <a:t>Especially in the form of urine or feces, macerates the skin and also decreases the amount of pressure required to produce ulceration.</a:t>
            </a:r>
            <a:endParaRPr lang="en-US" dirty="0"/>
          </a:p>
          <a:p>
            <a:pPr marL="628650" lvl="1" indent="-171450" eaLnBrk="1" hangingPunct="1">
              <a:spcBef>
                <a:spcPct val="0"/>
              </a:spcBef>
              <a:buFont typeface="Wingdings" pitchFamily="2" charset="2"/>
              <a:buChar char="Ø"/>
            </a:pPr>
            <a:endParaRPr lang="en-US" dirty="0"/>
          </a:p>
          <a:p>
            <a:pPr marL="628650" lvl="1" indent="-171450" eaLnBrk="1" hangingPunct="1">
              <a:spcBef>
                <a:spcPct val="0"/>
              </a:spcBef>
              <a:buFont typeface="Wingdings" pitchFamily="2" charset="2"/>
              <a:buChar char="Ø"/>
            </a:pPr>
            <a:endParaRPr lang="en-US" dirty="0"/>
          </a:p>
          <a:p>
            <a:pPr marL="628650" lvl="1" indent="-171450" eaLnBrk="1" hangingPunct="1">
              <a:spcBef>
                <a:spcPct val="0"/>
              </a:spcBef>
              <a:buFont typeface="Wingdings" pitchFamily="2" charset="2"/>
              <a:buChar char="§"/>
            </a:pPr>
            <a:endParaRPr lang="en-US" dirty="0"/>
          </a:p>
          <a:p>
            <a:pPr marL="171450" indent="-171450" eaLnBrk="1" hangingPunct="1">
              <a:spcBef>
                <a:spcPct val="0"/>
              </a:spcBef>
              <a:buFont typeface="Wingdings" pitchFamily="2" charset="2"/>
              <a:buChar char="§"/>
            </a:pPr>
            <a:endParaRPr lang="en-US" dirty="0">
              <a:latin typeface="Calibri"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A66076FB-5929-674E-9859-DCD39A23F790}" type="slidenum">
              <a:rPr lang="en-US" sz="1200"/>
              <a:pPr eaLnBrk="1" hangingPunct="1"/>
              <a:t>28</a:t>
            </a:fld>
            <a:endParaRPr lang="en-US" sz="1200"/>
          </a:p>
        </p:txBody>
      </p:sp>
    </p:spTree>
    <p:extLst>
      <p:ext uri="{BB962C8B-B14F-4D97-AF65-F5344CB8AC3E}">
        <p14:creationId xmlns:p14="http://schemas.microsoft.com/office/powerpoint/2010/main" val="724663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990600" y="685800"/>
            <a:ext cx="4876800" cy="3657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Notes Placeholder 2"/>
          <p:cNvSpPr>
            <a:spLocks noGrp="1"/>
          </p:cNvSpPr>
          <p:nvPr>
            <p:ph type="body" idx="1"/>
          </p:nvPr>
        </p:nvSpPr>
        <p:spPr bwMode="auto">
          <a:xfrm>
            <a:off x="685800" y="4572000"/>
            <a:ext cx="54864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&lt;&lt;</a:t>
            </a:r>
            <a:r>
              <a:rPr lang="en-US" b="1" dirty="0">
                <a:latin typeface="Calibri" charset="0"/>
              </a:rPr>
              <a:t>Instructor:</a:t>
            </a:r>
            <a:r>
              <a:rPr lang="en-US" dirty="0">
                <a:latin typeface="Calibri" charset="0"/>
              </a:rPr>
              <a:t> Review each bulleted point while referring to the following notes. </a:t>
            </a:r>
            <a:r>
              <a:rPr lang="en-US" b="0" dirty="0">
                <a:latin typeface="Calibri" charset="0"/>
              </a:rPr>
              <a:t>Refer to tables in the text that describe each stage.&gt;&gt;</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57E18B33-1554-C34E-8E03-8201C0E29F77}" type="slidenum">
              <a:rPr lang="en-US" sz="1200"/>
              <a:pPr eaLnBrk="1" hangingPunct="1"/>
              <a:t>29</a:t>
            </a:fld>
            <a:endParaRPr lang="en-US" sz="1200"/>
          </a:p>
        </p:txBody>
      </p:sp>
    </p:spTree>
    <p:extLst>
      <p:ext uri="{BB962C8B-B14F-4D97-AF65-F5344CB8AC3E}">
        <p14:creationId xmlns:p14="http://schemas.microsoft.com/office/powerpoint/2010/main" val="1042842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&lt;&lt;</a:t>
            </a:r>
            <a:r>
              <a:rPr lang="en-US" sz="1200" b="1" dirty="0"/>
              <a:t>Instructor: </a:t>
            </a:r>
            <a:r>
              <a:rPr lang="en-US" sz="1200" dirty="0"/>
              <a:t>This Socratic-style question prompts discussion that probes reasons and evidence.&gt;&gt;</a:t>
            </a:r>
            <a:endParaRPr lang="en-US" sz="1200" kern="1200" dirty="0">
              <a:solidFill>
                <a:schemeClr val="tx1"/>
              </a:solidFill>
              <a:effectLst/>
              <a:latin typeface="+mn-lt"/>
              <a:ea typeface="ＭＳ Ｐゴシック" charset="0"/>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mn-cs"/>
              </a:rPr>
              <a:t>Patients at risk for developing pressure injury are those with immobility and other prolonged and unrelieved pressure in combination with friction and shear, moisture, incontinence, poor nutrition, perfusion, age, skin condition, and altered level of consciousness.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effectLst/>
              </a:rPr>
              <a:t>Nursing</a:t>
            </a:r>
            <a:r>
              <a:rPr lang="en-US" baseline="0" dirty="0">
                <a:effectLst/>
              </a:rPr>
              <a:t> care may be inadequate for the nursing home residents in the following areas:</a:t>
            </a:r>
            <a:endParaRPr lang="en-US" dirty="0">
              <a:effectLst/>
            </a:endParaRPr>
          </a:p>
          <a:p>
            <a:pPr marL="685800" marR="0" lvl="1" indent="-2286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baseline="0" dirty="0">
                <a:effectLst/>
              </a:rPr>
              <a:t>It may be that the staff are failing to assess the residents’ skin integrity as recommended by the National Pressure Ulcer Advisory Panel, which is </a:t>
            </a:r>
            <a:r>
              <a:rPr lang="en-US" sz="1200" kern="1200" dirty="0">
                <a:solidFill>
                  <a:schemeClr val="tx1"/>
                </a:solidFill>
                <a:effectLst/>
                <a:latin typeface="+mn-lt"/>
                <a:ea typeface="ＭＳ Ｐゴシック" charset="0"/>
                <a:cs typeface="+mn-cs"/>
              </a:rPr>
              <a:t>weekly for first 4 weeks, then quarterly or if the</a:t>
            </a:r>
            <a:r>
              <a:rPr lang="en-US" sz="1200" kern="1200" baseline="0" dirty="0">
                <a:solidFill>
                  <a:schemeClr val="tx1"/>
                </a:solidFill>
                <a:effectLst/>
                <a:latin typeface="+mn-lt"/>
                <a:ea typeface="ＭＳ Ｐゴシック" charset="0"/>
                <a:cs typeface="+mn-cs"/>
              </a:rPr>
              <a:t> </a:t>
            </a:r>
            <a:r>
              <a:rPr lang="en-US" sz="1200" kern="1200" dirty="0">
                <a:solidFill>
                  <a:schemeClr val="tx1"/>
                </a:solidFill>
                <a:effectLst/>
                <a:latin typeface="+mn-lt"/>
                <a:ea typeface="ＭＳ Ｐゴシック" charset="0"/>
                <a:cs typeface="+mn-cs"/>
              </a:rPr>
              <a:t>condition deteriorates.</a:t>
            </a:r>
            <a:r>
              <a:rPr lang="en-US" dirty="0">
                <a:effectLst/>
              </a:rPr>
              <a:t> </a:t>
            </a:r>
          </a:p>
          <a:p>
            <a:pPr marL="685800" marR="0" lvl="1" indent="-2286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dirty="0">
                <a:effectLst/>
              </a:rPr>
              <a:t>As frequent turning and repositioning and movement is critical to relieve pressure and compression on bony prominences and fragile skin, the nurse</a:t>
            </a:r>
            <a:r>
              <a:rPr lang="en-US" baseline="0" dirty="0">
                <a:effectLst/>
              </a:rPr>
              <a:t> manager would want to determine that residents are not sitting or lying too long without changing positions. </a:t>
            </a:r>
          </a:p>
          <a:p>
            <a:pPr marL="685800" marR="0" lvl="1" indent="-2286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baseline="0" dirty="0">
                <a:effectLst/>
              </a:rPr>
              <a:t>Friction and shear contribute to pressure injury. The rising rate of pressure injury could be related to the way residents are moved up in bed. Nurses and assistive staff should never drag a patient up but instead should use assistive devices, such as transfer sheet, lift, and the help of others. </a:t>
            </a:r>
          </a:p>
          <a:p>
            <a:pPr marL="685800" marR="0" lvl="1" indent="-2286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baseline="0" dirty="0">
                <a:effectLst/>
              </a:rPr>
              <a:t>As moisture makes skin more fragile and prone to breakdown, it is possible that incontinent patients are not kept clean and dry as promptly as needed.</a:t>
            </a:r>
          </a:p>
          <a:p>
            <a:pPr marL="685800" marR="0" lvl="1" indent="-2286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baseline="0" dirty="0">
                <a:effectLst/>
              </a:rPr>
              <a:t>As nutrition plays an important role, the rising rate of pressure injury might reflect a change in appetite or even food quality and taste if residents fail to eat enough protein-rich food. </a:t>
            </a:r>
          </a:p>
          <a:p>
            <a:pPr marL="685800" marR="0" lvl="1" indent="-2286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baseline="0" dirty="0">
                <a:effectLst/>
              </a:rPr>
              <a:t>Hydration plays a role in skin integrity. The increased occurrence of pressure injury could reflect poor fluid intake in residents.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endParaRPr lang="en-US" dirty="0"/>
          </a:p>
        </p:txBody>
      </p:sp>
      <p:sp>
        <p:nvSpPr>
          <p:cNvPr id="4" name="Slide Number Placeholder 3"/>
          <p:cNvSpPr>
            <a:spLocks noGrp="1"/>
          </p:cNvSpPr>
          <p:nvPr>
            <p:ph type="sldNum" sz="quarter" idx="10"/>
          </p:nvPr>
        </p:nvSpPr>
        <p:spPr/>
        <p:txBody>
          <a:bodyPr/>
          <a:lstStyle/>
          <a:p>
            <a:fld id="{04AEB746-958B-CB47-B927-C4F4325C4A3C}" type="slidenum">
              <a:rPr lang="en-US" smtClean="0"/>
              <a:pPr/>
              <a:t>30</a:t>
            </a:fld>
            <a:endParaRPr lang="en-US"/>
          </a:p>
        </p:txBody>
      </p:sp>
    </p:spTree>
    <p:extLst>
      <p:ext uri="{BB962C8B-B14F-4D97-AF65-F5344CB8AC3E}">
        <p14:creationId xmlns:p14="http://schemas.microsoft.com/office/powerpoint/2010/main" val="101295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&lt;&lt;</a:t>
            </a:r>
            <a:r>
              <a:rPr lang="en-US" b="1" dirty="0">
                <a:latin typeface="Calibri" charset="0"/>
              </a:rPr>
              <a:t>Instructor: </a:t>
            </a:r>
            <a:r>
              <a:rPr lang="en-US" dirty="0">
                <a:latin typeface="Calibri" charset="0"/>
              </a:rPr>
              <a:t>Review these bulleted items with the students.&gt;&gt;</a:t>
            </a:r>
          </a:p>
          <a:p>
            <a:pPr marL="171450" indent="-171450" eaLnBrk="1" hangingPunct="1">
              <a:spcBef>
                <a:spcPct val="0"/>
              </a:spcBef>
              <a:buFont typeface="Arial" panose="020B0604020202020204" pitchFamily="34" charset="0"/>
              <a:buChar char="•"/>
            </a:pPr>
            <a:r>
              <a:rPr lang="en-US" sz="1200" b="1" kern="1200" dirty="0">
                <a:solidFill>
                  <a:schemeClr val="tx1"/>
                </a:solidFill>
                <a:effectLst/>
                <a:latin typeface="+mn-lt"/>
                <a:ea typeface="ＭＳ Ｐゴシック" charset="0"/>
                <a:cs typeface="+mn-cs"/>
              </a:rPr>
              <a:t>Age</a:t>
            </a:r>
            <a:r>
              <a:rPr lang="en-US" sz="1200" kern="1200" dirty="0">
                <a:solidFill>
                  <a:schemeClr val="tx1"/>
                </a:solidFill>
                <a:effectLst/>
                <a:latin typeface="+mn-lt"/>
                <a:ea typeface="ＭＳ Ｐゴシック" charset="0"/>
                <a:cs typeface="+mn-cs"/>
              </a:rPr>
              <a:t> affects the condition and structure of the skin. Infants</a:t>
            </a:r>
            <a:r>
              <a:rPr lang="en-US" sz="1200" kern="1200" baseline="0" dirty="0">
                <a:solidFill>
                  <a:schemeClr val="tx1"/>
                </a:solidFill>
                <a:effectLst/>
                <a:latin typeface="+mn-lt"/>
                <a:ea typeface="ＭＳ Ｐゴシック" charset="0"/>
                <a:cs typeface="+mn-cs"/>
              </a:rPr>
              <a:t> and young children, as well as older adults’ </a:t>
            </a:r>
            <a:r>
              <a:rPr lang="en-US" sz="1200" kern="1200" dirty="0">
                <a:solidFill>
                  <a:schemeClr val="tx1"/>
                </a:solidFill>
                <a:effectLst/>
                <a:latin typeface="+mn-lt"/>
                <a:ea typeface="ＭＳ Ｐゴシック" charset="0"/>
                <a:cs typeface="+mn-cs"/>
              </a:rPr>
              <a:t>skin, is thinner and more permeable than that of adults, which predisposes infants to skin breakdown. Patients at risk for developing pressure injury are those with immobility, friction and shear, moisture, incontinence, poor nutrition, perfusion, age, skin condition, and altered level of consciousness.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0"/>
                <a:cs typeface="+mn-cs"/>
              </a:rPr>
              <a:t>A healthy person moves and shifts position unconsciously when he senses pressure or discomfort. However, for people who are unable to move independently, the weight of the body on the bed or chair causes an increase in pressure on the tissues. Impaired mobility, such as complete bedrest or conditions that limit activity (e.g., paralysis, extreme fatigue, high-risk pregnancy, sedation, casts, traction, and altered sensory perception) can cause injury to the skin.</a:t>
            </a:r>
            <a:endParaRPr lang="en-US" dirty="0">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E9C2EB85-F497-C041-9375-D0B9BA3BC4A7}" type="slidenum">
              <a:rPr lang="en-US" sz="1200"/>
              <a:pPr eaLnBrk="1" hangingPunct="1"/>
              <a:t>4</a:t>
            </a:fld>
            <a:endParaRPr lang="en-US" sz="1200"/>
          </a:p>
        </p:txBody>
      </p:sp>
    </p:spTree>
    <p:extLst>
      <p:ext uri="{BB962C8B-B14F-4D97-AF65-F5344CB8AC3E}">
        <p14:creationId xmlns:p14="http://schemas.microsoft.com/office/powerpoint/2010/main" val="1492041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latin typeface="Calibri" charset="0"/>
              </a:rPr>
              <a:t>&lt;&lt;Instruct the students to select the most appropriate answer to this question using their clickers.&gt;&gt;</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FC33118E-81F6-DE4B-B80B-48DFEFB95923}" type="slidenum">
              <a:rPr lang="en-US" sz="1200"/>
              <a:pPr eaLnBrk="1" hangingPunct="1"/>
              <a:t>31</a:t>
            </a:fld>
            <a:endParaRPr lang="en-US" sz="1200"/>
          </a:p>
        </p:txBody>
      </p:sp>
    </p:spTree>
    <p:extLst>
      <p:ext uri="{BB962C8B-B14F-4D97-AF65-F5344CB8AC3E}">
        <p14:creationId xmlns:p14="http://schemas.microsoft.com/office/powerpoint/2010/main" val="1432778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latin typeface="Calibri" charset="0"/>
              </a:rPr>
              <a:t>The correct answer is C.</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73CBED24-BDCB-EB40-99B1-00FE70EEB2ED}" type="slidenum">
              <a:rPr lang="en-US" sz="1200"/>
              <a:pPr eaLnBrk="1" hangingPunct="1"/>
              <a:t>32</a:t>
            </a:fld>
            <a:endParaRPr lang="en-US" sz="1200"/>
          </a:p>
        </p:txBody>
      </p:sp>
    </p:spTree>
    <p:extLst>
      <p:ext uri="{BB962C8B-B14F-4D97-AF65-F5344CB8AC3E}">
        <p14:creationId xmlns:p14="http://schemas.microsoft.com/office/powerpoint/2010/main" val="975561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eaLnBrk="1" hangingPunct="1">
              <a:spcBef>
                <a:spcPct val="0"/>
              </a:spcBef>
            </a:pPr>
            <a:r>
              <a:rPr lang="en-US" sz="1400" dirty="0">
                <a:latin typeface="Calibri" charset="0"/>
              </a:rPr>
              <a:t>&lt;&lt;</a:t>
            </a:r>
            <a:r>
              <a:rPr lang="en-US" sz="1400" b="1" dirty="0">
                <a:latin typeface="Calibri" charset="0"/>
              </a:rPr>
              <a:t>Instructor: </a:t>
            </a:r>
            <a:r>
              <a:rPr lang="en-US" sz="1400" dirty="0">
                <a:latin typeface="Calibri" charset="0"/>
              </a:rPr>
              <a:t>Review each bulleted item while referring to the following notes.&gt;&gt;</a:t>
            </a:r>
          </a:p>
          <a:p>
            <a:pPr marL="285750" indent="-285750" eaLnBrk="1" hangingPunct="1">
              <a:spcBef>
                <a:spcPct val="0"/>
              </a:spcBef>
              <a:buFont typeface="Arial" panose="020B0604020202020204" pitchFamily="34" charset="0"/>
              <a:buChar char="•"/>
            </a:pPr>
            <a:r>
              <a:rPr lang="en-US" sz="1400" b="1" i="0" dirty="0">
                <a:latin typeface="Calibri" charset="0"/>
              </a:rPr>
              <a:t>Management of pressure injuries</a:t>
            </a:r>
          </a:p>
          <a:p>
            <a:pPr marL="742950" lvl="1" indent="-285750" eaLnBrk="1" hangingPunct="1">
              <a:spcBef>
                <a:spcPct val="0"/>
              </a:spcBef>
              <a:buFont typeface="Wingdings" panose="05000000000000000000" pitchFamily="2" charset="2"/>
              <a:buChar char="Ø"/>
            </a:pPr>
            <a:r>
              <a:rPr lang="en-US" sz="1400" dirty="0"/>
              <a:t>Conduct a pressure injury admission assessment for all patients.</a:t>
            </a:r>
          </a:p>
          <a:p>
            <a:pPr marL="742950" lvl="1" indent="-285750" eaLnBrk="1" hangingPunct="1">
              <a:spcBef>
                <a:spcPct val="0"/>
              </a:spcBef>
              <a:buFont typeface="Wingdings" panose="05000000000000000000" pitchFamily="2" charset="2"/>
              <a:buChar char="Ø"/>
            </a:pPr>
            <a:r>
              <a:rPr lang="en-US" sz="1400" dirty="0"/>
              <a:t>Reassess risk for all patients daily.</a:t>
            </a:r>
          </a:p>
          <a:p>
            <a:pPr marL="742950" lvl="1" indent="-285750" eaLnBrk="1" hangingPunct="1">
              <a:spcBef>
                <a:spcPct val="0"/>
              </a:spcBef>
              <a:buFont typeface="Wingdings" panose="05000000000000000000" pitchFamily="2" charset="2"/>
              <a:buChar char="Ø"/>
            </a:pPr>
            <a:r>
              <a:rPr lang="en-US" sz="1400" dirty="0"/>
              <a:t>Inspect skin daily.</a:t>
            </a:r>
          </a:p>
          <a:p>
            <a:pPr marL="742950" lvl="1" indent="-285750" eaLnBrk="1" hangingPunct="1">
              <a:spcBef>
                <a:spcPct val="0"/>
              </a:spcBef>
              <a:buFont typeface="Wingdings" panose="05000000000000000000" pitchFamily="2" charset="2"/>
              <a:buChar char="Ø"/>
            </a:pPr>
            <a:r>
              <a:rPr lang="en-US" sz="1400" dirty="0"/>
              <a:t>Manage moisture.</a:t>
            </a:r>
          </a:p>
          <a:p>
            <a:pPr marL="742950" lvl="1" indent="-285750" eaLnBrk="1" hangingPunct="1">
              <a:spcBef>
                <a:spcPct val="0"/>
              </a:spcBef>
              <a:buFont typeface="Wingdings" panose="05000000000000000000" pitchFamily="2" charset="2"/>
              <a:buChar char="Ø"/>
            </a:pPr>
            <a:r>
              <a:rPr lang="en-US" sz="1400" dirty="0"/>
              <a:t>Optimize nutrition and hydration.</a:t>
            </a:r>
          </a:p>
          <a:p>
            <a:pPr marL="742950" lvl="1" indent="-285750" eaLnBrk="1" hangingPunct="1">
              <a:spcBef>
                <a:spcPct val="0"/>
              </a:spcBef>
              <a:buFont typeface="Wingdings" panose="05000000000000000000" pitchFamily="2" charset="2"/>
              <a:buChar char="Ø"/>
            </a:pPr>
            <a:r>
              <a:rPr lang="en-US" sz="1400" dirty="0"/>
              <a:t>Minimize pressure.</a:t>
            </a:r>
          </a:p>
          <a:p>
            <a:pPr marL="285750" indent="-285750" eaLnBrk="1" hangingPunct="1">
              <a:spcBef>
                <a:spcPct val="0"/>
              </a:spcBef>
              <a:buFont typeface="Wingdings" panose="05000000000000000000" pitchFamily="2" charset="2"/>
              <a:buChar char="Ø"/>
            </a:pPr>
            <a:endParaRPr lang="en-US" sz="1400" dirty="0">
              <a:latin typeface="Calibri" charset="0"/>
            </a:endParaRPr>
          </a:p>
          <a:p>
            <a:pPr eaLnBrk="1" hangingPunct="1">
              <a:spcBef>
                <a:spcPct val="0"/>
              </a:spcBef>
            </a:pPr>
            <a:endParaRPr lang="en-US" sz="1400" dirty="0">
              <a:latin typeface="Calibri"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50B6CBAD-DD79-D242-BFBA-C42E1E146FDB}" type="slidenum">
              <a:rPr lang="en-US" sz="1200"/>
              <a:pPr eaLnBrk="1" hangingPunct="1"/>
              <a:t>33</a:t>
            </a:fld>
            <a:endParaRPr lang="en-US" sz="1200"/>
          </a:p>
        </p:txBody>
      </p:sp>
    </p:spTree>
    <p:extLst>
      <p:ext uri="{BB962C8B-B14F-4D97-AF65-F5344CB8AC3E}">
        <p14:creationId xmlns:p14="http://schemas.microsoft.com/office/powerpoint/2010/main" val="217611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&lt;&lt;</a:t>
            </a:r>
            <a:r>
              <a:rPr lang="en-US" b="1" dirty="0"/>
              <a:t>Instructor:</a:t>
            </a:r>
            <a:r>
              <a:rPr lang="en-US" dirty="0"/>
              <a:t> Allow some good</a:t>
            </a:r>
            <a:r>
              <a:rPr lang="en-US" baseline="0" dirty="0"/>
              <a:t> class</a:t>
            </a:r>
            <a:r>
              <a:rPr lang="en-US" dirty="0"/>
              <a:t> discussion about how the nurse would show care and compassion for the elderly</a:t>
            </a:r>
            <a:r>
              <a:rPr lang="en-US" baseline="0" dirty="0"/>
              <a:t> woman with type 2 diabetes </a:t>
            </a:r>
            <a:r>
              <a:rPr lang="en-US" dirty="0"/>
              <a:t>who </a:t>
            </a:r>
            <a:r>
              <a:rPr lang="is-IS" dirty="0"/>
              <a:t>has a diabetic ulcer on the</a:t>
            </a:r>
            <a:r>
              <a:rPr lang="is-IS" baseline="0" dirty="0"/>
              <a:t> ball of her foot</a:t>
            </a:r>
            <a:r>
              <a:rPr lang="en-US" dirty="0"/>
              <a:t>.&gt;&gt;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Students will offer different ideas and personal experiences</a:t>
            </a:r>
            <a:r>
              <a:rPr lang="is-IS" sz="1200" kern="1200" baseline="0" dirty="0">
                <a:solidFill>
                  <a:schemeClr val="tx1"/>
                </a:solidFill>
                <a:effectLst/>
                <a:latin typeface="+mn-lt"/>
                <a:ea typeface="ＭＳ Ｐゴシック" charset="0"/>
                <a:cs typeface="+mn-cs"/>
              </a:rPr>
              <a:t>:</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is-IS" sz="1200" b="0" i="0" kern="1200" baseline="0" dirty="0">
                <a:solidFill>
                  <a:schemeClr val="tx1"/>
                </a:solidFill>
                <a:effectLst/>
                <a:latin typeface="+mn-lt"/>
                <a:ea typeface="ＭＳ Ｐゴシック" charset="0"/>
                <a:cs typeface="+mn-cs"/>
              </a:rPr>
              <a:t>Pain: </a:t>
            </a:r>
            <a:r>
              <a:rPr lang="is-IS" sz="1200" b="0" kern="1200" baseline="0" dirty="0">
                <a:solidFill>
                  <a:schemeClr val="tx1"/>
                </a:solidFill>
                <a:effectLst/>
                <a:latin typeface="+mn-lt"/>
                <a:ea typeface="ＭＳ Ｐゴシック" charset="0"/>
                <a:cs typeface="+mn-cs"/>
              </a:rPr>
              <a:t>Although diabetic ulcers tend to be painless, they can cause discomfort, especially when infected. </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is-IS" sz="1200" b="0" i="0" kern="1200" baseline="0" dirty="0">
                <a:solidFill>
                  <a:schemeClr val="tx1"/>
                </a:solidFill>
                <a:effectLst/>
                <a:latin typeface="+mn-lt"/>
                <a:ea typeface="ＭＳ Ｐゴシック" charset="0"/>
                <a:cs typeface="+mn-cs"/>
              </a:rPr>
              <a:t>Embarrassment and social isolation: </a:t>
            </a:r>
            <a:r>
              <a:rPr lang="is-IS" sz="1200" b="0" kern="1200" baseline="0" dirty="0">
                <a:solidFill>
                  <a:schemeClr val="tx1"/>
                </a:solidFill>
                <a:effectLst/>
                <a:latin typeface="+mn-lt"/>
                <a:ea typeface="ＭＳ Ｐゴシック" charset="0"/>
                <a:cs typeface="+mn-cs"/>
              </a:rPr>
              <a:t>Open wounds that are red or necrotic can be unsightly to others. This can lead to embarrassment and social isolation.  </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is-IS" sz="1200" b="0" i="0" kern="1200" baseline="0" dirty="0">
                <a:solidFill>
                  <a:schemeClr val="tx1"/>
                </a:solidFill>
                <a:effectLst/>
                <a:latin typeface="+mn-lt"/>
                <a:ea typeface="ＭＳ Ｐゴシック" charset="0"/>
                <a:cs typeface="+mn-cs"/>
              </a:rPr>
              <a:t>Discouragement and frustration: </a:t>
            </a:r>
            <a:r>
              <a:rPr lang="is-IS" sz="1200" b="0" kern="1200" baseline="0" dirty="0">
                <a:solidFill>
                  <a:schemeClr val="tx1"/>
                </a:solidFill>
                <a:effectLst/>
                <a:latin typeface="+mn-lt"/>
                <a:ea typeface="ＭＳ Ｐゴシック" charset="0"/>
                <a:cs typeface="+mn-cs"/>
              </a:rPr>
              <a:t>Diabetic ulcers are chronic and typically are slow to heal. Feelings of discouragement, frustration, and hopelessness are common.</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is-IS" sz="1200" b="0" i="0" kern="1200" baseline="0" dirty="0">
                <a:solidFill>
                  <a:schemeClr val="tx1"/>
                </a:solidFill>
                <a:effectLst/>
                <a:latin typeface="+mn-lt"/>
                <a:ea typeface="ＭＳ Ｐゴシック" charset="0"/>
                <a:cs typeface="+mn-cs"/>
              </a:rPr>
              <a:t>Fear: </a:t>
            </a:r>
            <a:r>
              <a:rPr lang="is-IS" sz="1200" b="0" kern="1200" baseline="0" dirty="0">
                <a:solidFill>
                  <a:schemeClr val="tx1"/>
                </a:solidFill>
                <a:effectLst/>
                <a:latin typeface="+mn-lt"/>
                <a:ea typeface="ＭＳ Ｐゴシック" charset="0"/>
                <a:cs typeface="+mn-cs"/>
              </a:rPr>
              <a:t>Diabetic foot ulcers that become necrotic can result in amputation. </a:t>
            </a:r>
          </a:p>
          <a:p>
            <a:pPr marL="171450" marR="0" indent="-171450" algn="l" defTabSz="914400" rtl="0" eaLnBrk="0" fontAlgn="base" latinLnBrk="0" hangingPunct="0">
              <a:lnSpc>
                <a:spcPct val="100000"/>
              </a:lnSpc>
              <a:spcBef>
                <a:spcPct val="30000"/>
              </a:spcBef>
              <a:spcAft>
                <a:spcPct val="0"/>
              </a:spcAft>
              <a:buClrTx/>
              <a:buSzTx/>
              <a:buFont typeface="Arial" charset="0"/>
              <a:buChar char="•"/>
              <a:tabLst/>
              <a:defRPr/>
            </a:pPr>
            <a:r>
              <a:rPr lang="is-IS" sz="1200" b="0" i="0" kern="1200" baseline="0" dirty="0">
                <a:solidFill>
                  <a:schemeClr val="tx1"/>
                </a:solidFill>
                <a:effectLst/>
                <a:latin typeface="+mn-lt"/>
                <a:ea typeface="ＭＳ Ｐゴシック" charset="0"/>
                <a:cs typeface="+mn-cs"/>
              </a:rPr>
              <a:t>Inconvenience: </a:t>
            </a:r>
            <a:r>
              <a:rPr lang="is-IS" sz="1200" b="0" kern="1200" baseline="0" dirty="0">
                <a:solidFill>
                  <a:schemeClr val="tx1"/>
                </a:solidFill>
                <a:effectLst/>
                <a:latin typeface="+mn-lt"/>
                <a:ea typeface="ＭＳ Ｐゴシック" charset="0"/>
                <a:cs typeface="+mn-cs"/>
              </a:rPr>
              <a:t>Diabetic foot ulcers with delayed healing and tissue necrosis require expensive, long-term wound care; special footwear to reduce pressure on healing tissue; and repeated visits to healthcare providers. Such interventions are expensive and time-consuming.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is-IS" sz="1200" kern="1200" baseline="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04AEB746-958B-CB47-B927-C4F4325C4A3C}" type="slidenum">
              <a:rPr lang="en-US" smtClean="0"/>
              <a:pPr/>
              <a:t>34</a:t>
            </a:fld>
            <a:endParaRPr lang="en-US"/>
          </a:p>
        </p:txBody>
      </p:sp>
    </p:spTree>
    <p:extLst>
      <p:ext uri="{BB962C8B-B14F-4D97-AF65-F5344CB8AC3E}">
        <p14:creationId xmlns:p14="http://schemas.microsoft.com/office/powerpoint/2010/main" val="128641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pPr eaLnBrk="1" hangingPunct="1">
              <a:spcBef>
                <a:spcPct val="0"/>
              </a:spcBef>
            </a:pPr>
            <a:r>
              <a:rPr lang="en-US" dirty="0">
                <a:latin typeface="Calibri" charset="0"/>
              </a:rPr>
              <a:t>&lt;&lt;</a:t>
            </a:r>
            <a:r>
              <a:rPr lang="en-US" b="1" dirty="0">
                <a:latin typeface="Calibri" charset="0"/>
              </a:rPr>
              <a:t>Instructor:</a:t>
            </a:r>
            <a:r>
              <a:rPr lang="en-US" dirty="0">
                <a:latin typeface="Calibri" charset="0"/>
              </a:rPr>
              <a:t> Review each bulleted item with the students.&gt;&gt;</a:t>
            </a:r>
          </a:p>
          <a:p>
            <a:pPr marL="171450" indent="-171450" eaLnBrk="1" hangingPunct="1">
              <a:spcBef>
                <a:spcPct val="0"/>
              </a:spcBef>
              <a:buFont typeface="Arial" panose="020B0604020202020204" pitchFamily="34" charset="0"/>
              <a:buChar char="•"/>
            </a:pPr>
            <a:r>
              <a:rPr lang="en-US" sz="1200" kern="1200" dirty="0">
                <a:solidFill>
                  <a:schemeClr val="tx1"/>
                </a:solidFill>
                <a:effectLst/>
                <a:latin typeface="+mn-lt"/>
                <a:ea typeface="ＭＳ Ｐゴシック" charset="0"/>
                <a:cs typeface="+mn-cs"/>
              </a:rPr>
              <a:t>Healthy skin depends on adequate nutrition and hydration to maintain good skin integrity.</a:t>
            </a:r>
            <a:r>
              <a:rPr lang="en-US" sz="1200" kern="1200" baseline="0" dirty="0">
                <a:solidFill>
                  <a:schemeClr val="tx1"/>
                </a:solidFill>
                <a:effectLst/>
                <a:latin typeface="+mn-lt"/>
                <a:ea typeface="ＭＳ Ｐゴシック" charset="0"/>
                <a:cs typeface="+mn-cs"/>
              </a:rPr>
              <a:t> </a:t>
            </a:r>
          </a:p>
          <a:p>
            <a:pPr marL="171450" indent="-171450" eaLnBrk="1" hangingPunct="1">
              <a:spcBef>
                <a:spcPct val="0"/>
              </a:spcBef>
              <a:buFont typeface="Arial" panose="020B0604020202020204" pitchFamily="34" charset="0"/>
              <a:buChar char="•"/>
            </a:pPr>
            <a:r>
              <a:rPr lang="en-US" sz="1200" kern="1200" dirty="0">
                <a:solidFill>
                  <a:schemeClr val="tx1"/>
                </a:solidFill>
                <a:effectLst/>
                <a:latin typeface="+mn-lt"/>
                <a:ea typeface="ＭＳ Ｐゴシック" charset="0"/>
                <a:cs typeface="+mn-cs"/>
              </a:rPr>
              <a:t>Adequate protein levels maintain the skin, repair minor defects, and preserve intravascular volume. </a:t>
            </a:r>
            <a:endParaRPr lang="en-US" sz="1200" kern="1200" baseline="0" dirty="0">
              <a:solidFill>
                <a:schemeClr val="tx1"/>
              </a:solidFill>
              <a:effectLst/>
              <a:latin typeface="+mn-lt"/>
              <a:ea typeface="ＭＳ Ｐゴシック" charset="0"/>
              <a:cs typeface="+mn-cs"/>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mn-cs"/>
              </a:rPr>
              <a:t>Vitamin</a:t>
            </a:r>
            <a:r>
              <a:rPr lang="en-US" sz="1200" kern="1200" baseline="0" dirty="0">
                <a:solidFill>
                  <a:schemeClr val="tx1"/>
                </a:solidFill>
                <a:effectLst/>
                <a:latin typeface="+mn-lt"/>
                <a:ea typeface="ＭＳ Ｐゴシック" charset="0"/>
                <a:cs typeface="+mn-cs"/>
              </a:rPr>
              <a:t> C, z</a:t>
            </a:r>
            <a:r>
              <a:rPr lang="en-US" sz="1200" kern="1200" dirty="0">
                <a:solidFill>
                  <a:schemeClr val="tx1"/>
                </a:solidFill>
                <a:effectLst/>
                <a:latin typeface="+mn-lt"/>
                <a:ea typeface="ＭＳ Ｐゴシック" charset="0"/>
                <a:cs typeface="+mn-cs"/>
              </a:rPr>
              <a:t>inc,</a:t>
            </a:r>
            <a:r>
              <a:rPr lang="en-US" sz="1200" i="1" kern="1200" dirty="0">
                <a:solidFill>
                  <a:schemeClr val="tx1"/>
                </a:solidFill>
                <a:effectLst/>
                <a:latin typeface="+mn-lt"/>
                <a:ea typeface="ＭＳ Ｐゴシック" charset="0"/>
                <a:cs typeface="+mn-cs"/>
              </a:rPr>
              <a:t> </a:t>
            </a:r>
            <a:r>
              <a:rPr lang="en-US" sz="1200" i="0" kern="1200" dirty="0">
                <a:solidFill>
                  <a:schemeClr val="tx1"/>
                </a:solidFill>
                <a:effectLst/>
                <a:latin typeface="+mn-lt"/>
                <a:ea typeface="ＭＳ Ｐゴシック" charset="0"/>
                <a:cs typeface="+mn-cs"/>
              </a:rPr>
              <a:t>and</a:t>
            </a:r>
            <a:r>
              <a:rPr lang="en-US" sz="1200" i="1" kern="1200" baseline="0" dirty="0">
                <a:solidFill>
                  <a:schemeClr val="tx1"/>
                </a:solidFill>
                <a:effectLst/>
                <a:latin typeface="+mn-lt"/>
                <a:ea typeface="ＭＳ Ｐゴシック" charset="0"/>
                <a:cs typeface="+mn-cs"/>
              </a:rPr>
              <a:t> </a:t>
            </a:r>
            <a:r>
              <a:rPr lang="en-US" sz="1200" kern="1200" dirty="0">
                <a:solidFill>
                  <a:schemeClr val="tx1"/>
                </a:solidFill>
                <a:effectLst/>
                <a:latin typeface="+mn-lt"/>
                <a:ea typeface="ＭＳ Ｐゴシック" charset="0"/>
                <a:cs typeface="+mn-cs"/>
              </a:rPr>
              <a:t>copper</a:t>
            </a:r>
            <a:r>
              <a:rPr lang="en-US" sz="1200" i="1" kern="1200" dirty="0">
                <a:solidFill>
                  <a:schemeClr val="tx1"/>
                </a:solidFill>
                <a:effectLst/>
                <a:latin typeface="+mn-lt"/>
                <a:ea typeface="ＭＳ Ｐゴシック" charset="0"/>
                <a:cs typeface="+mn-cs"/>
              </a:rPr>
              <a:t> </a:t>
            </a:r>
            <a:r>
              <a:rPr lang="en-US" sz="1200" kern="1200" dirty="0">
                <a:solidFill>
                  <a:schemeClr val="tx1"/>
                </a:solidFill>
                <a:effectLst/>
                <a:latin typeface="+mn-lt"/>
                <a:ea typeface="ＭＳ Ｐゴシック" charset="0"/>
                <a:cs typeface="+mn-cs"/>
              </a:rPr>
              <a:t>are also involved in collagen formation, and deficiencies of either may impair healing.</a:t>
            </a:r>
          </a:p>
          <a:p>
            <a:pPr marL="171450" indent="-171450" eaLnBrk="1" hangingPunct="1">
              <a:spcBef>
                <a:spcPct val="0"/>
              </a:spcBef>
              <a:buFont typeface="Arial" panose="020B0604020202020204" pitchFamily="34" charset="0"/>
              <a:buChar char="•"/>
            </a:pPr>
            <a:r>
              <a:rPr lang="en-US" sz="1200" kern="1200" dirty="0">
                <a:solidFill>
                  <a:schemeClr val="tx1"/>
                </a:solidFill>
                <a:effectLst/>
                <a:latin typeface="+mn-lt"/>
                <a:ea typeface="ＭＳ Ｐゴシック" charset="0"/>
                <a:cs typeface="+mn-cs"/>
              </a:rPr>
              <a:t>Both dry, dehydrated as well as edematous, overhydrated skin are prone to injury, especially when exposed to pressure, shearing, friction, and moisture.</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Clients with diminished sensation </a:t>
            </a:r>
            <a:r>
              <a:rPr lang="en-US" sz="1200" b="0" i="0" u="none" strike="noStrike" kern="1200" baseline="0" dirty="0">
                <a:solidFill>
                  <a:schemeClr val="tx1"/>
                </a:solidFill>
                <a:latin typeface="+mn-lt"/>
                <a:ea typeface="ＭＳ Ｐゴシック" charset="0"/>
                <a:cs typeface="+mn-cs"/>
              </a:rPr>
              <a:t>are less able to sense a hot surface and would likely suffer a burn. A cut or wound in an area with limited sensation may go unnoticed and therefore untreated. They are also unable to feel pressure in an affected area. As a result, they may not shift position to relieve pressure over bony prominences or be aware that footwear or clothing are constricting.</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0"/>
                <a:cs typeface="+mn-cs"/>
              </a:rPr>
              <a:t>Clients with impaired cognition </a:t>
            </a:r>
            <a:r>
              <a:rPr lang="en-US" sz="1200" b="0" i="0" u="none" strike="noStrike" kern="1200" baseline="0" dirty="0">
                <a:solidFill>
                  <a:schemeClr val="tx1"/>
                </a:solidFill>
                <a:latin typeface="+mn-lt"/>
                <a:ea typeface="ＭＳ Ｐゴシック" charset="0"/>
                <a:cs typeface="+mn-cs"/>
              </a:rPr>
              <a:t>(i.e., Alzheimer’s disease, dementia, altered level of consciousness) are at higher risk for pressure injury because they are not aware of the need to reposition.</a:t>
            </a:r>
            <a:endParaRPr lang="en-US" dirty="0">
              <a:latin typeface="Calibri"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ED0AFA86-C695-3842-A5E6-CA466E925604}" type="slidenum">
              <a:rPr lang="en-US" sz="1200"/>
              <a:pPr eaLnBrk="1" hangingPunct="1"/>
              <a:t>5</a:t>
            </a:fld>
            <a:endParaRPr lang="en-US" sz="1200"/>
          </a:p>
        </p:txBody>
      </p:sp>
    </p:spTree>
    <p:extLst>
      <p:ext uri="{BB962C8B-B14F-4D97-AF65-F5344CB8AC3E}">
        <p14:creationId xmlns:p14="http://schemas.microsoft.com/office/powerpoint/2010/main" val="58198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Autofit/>
          </a:bodyPr>
          <a:lstStyle/>
          <a:p>
            <a:pPr eaLnBrk="1" hangingPunct="1">
              <a:spcBef>
                <a:spcPct val="0"/>
              </a:spcBef>
            </a:pPr>
            <a:r>
              <a:rPr lang="en-US" sz="1600" dirty="0">
                <a:latin typeface="Calibri" charset="0"/>
              </a:rPr>
              <a:t>&lt;&lt;</a:t>
            </a:r>
            <a:r>
              <a:rPr lang="en-US" sz="1600" b="1" dirty="0">
                <a:latin typeface="Calibri" charset="0"/>
              </a:rPr>
              <a:t>Instructor:</a:t>
            </a:r>
            <a:r>
              <a:rPr lang="en-US" sz="1600" dirty="0">
                <a:latin typeface="Calibri" charset="0"/>
              </a:rPr>
              <a:t> Review each bulleted item while referring to the following notes.&gt;&gt;</a:t>
            </a:r>
          </a:p>
          <a:p>
            <a:pPr marL="285750" indent="-285750" eaLnBrk="1" hangingPunct="1">
              <a:spcBef>
                <a:spcPct val="0"/>
              </a:spcBef>
              <a:buFont typeface="Arial" panose="020B0604020202020204" pitchFamily="34" charset="0"/>
              <a:buChar char="•"/>
            </a:pPr>
            <a:r>
              <a:rPr lang="en-US" sz="1600" b="1" dirty="0">
                <a:latin typeface="Calibri" charset="0"/>
              </a:rPr>
              <a:t>Impaired circulation </a:t>
            </a:r>
            <a:r>
              <a:rPr lang="en-US" sz="1600" dirty="0"/>
              <a:t>restricts activity, produces pain, and leads to muscle atrophy and development of thin tissue that is prone to ischemia and necrosis. Impaired venous circulation results in engorged tissues with high levels of metabolic waste products that are prone to edema, ulceration, and breakdown. Both forms of circulatory impairment delay wound healing. In fact, circulatory impairment is one of the main causes of chronic wounds.</a:t>
            </a:r>
          </a:p>
          <a:p>
            <a:pPr marL="285750" indent="-285750" eaLnBrk="1" hangingPunct="1">
              <a:spcBef>
                <a:spcPct val="0"/>
              </a:spcBef>
              <a:buFont typeface="Arial" panose="020B0604020202020204" pitchFamily="34" charset="0"/>
              <a:buChar char="•"/>
            </a:pPr>
            <a:r>
              <a:rPr lang="en-US" sz="1600" b="1" dirty="0">
                <a:latin typeface="Calibri" charset="0"/>
              </a:rPr>
              <a:t>Medications</a:t>
            </a:r>
            <a:r>
              <a:rPr lang="en-US" sz="1600" dirty="0"/>
              <a:t> that causes pruritus (itching), dermatoses (rashes), photosensitivity, alopecia, or pigmentation changes can result in changes that impair skin integrity or delay healing. </a:t>
            </a:r>
            <a:endParaRPr lang="en-US" sz="1600" dirty="0">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677DE64E-8199-DB4B-A3C9-DBE6A9701E02}" type="slidenum">
              <a:rPr lang="en-US" sz="1200"/>
              <a:pPr eaLnBrk="1" hangingPunct="1"/>
              <a:t>6</a:t>
            </a:fld>
            <a:endParaRPr lang="en-US" sz="1200"/>
          </a:p>
        </p:txBody>
      </p:sp>
    </p:spTree>
    <p:extLst>
      <p:ext uri="{BB962C8B-B14F-4D97-AF65-F5344CB8AC3E}">
        <p14:creationId xmlns:p14="http://schemas.microsoft.com/office/powerpoint/2010/main" val="180849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sz="1600" dirty="0">
                <a:latin typeface="Calibri" charset="0"/>
              </a:rPr>
              <a:t>&lt;&lt;</a:t>
            </a:r>
            <a:r>
              <a:rPr lang="en-US" sz="1600" b="1" dirty="0">
                <a:latin typeface="Calibri" charset="0"/>
              </a:rPr>
              <a:t>Instructor:</a:t>
            </a:r>
            <a:r>
              <a:rPr lang="en-US" sz="1600" dirty="0">
                <a:latin typeface="Calibri" charset="0"/>
              </a:rPr>
              <a:t> Review each bulleted item while referring to the following notes.&gt;&gt;</a:t>
            </a:r>
          </a:p>
          <a:p>
            <a:pPr marL="285750" indent="-285750" eaLnBrk="1" hangingPunct="1">
              <a:spcBef>
                <a:spcPct val="0"/>
              </a:spcBef>
              <a:buFont typeface="Arial" panose="020B0604020202020204" pitchFamily="34" charset="0"/>
              <a:buChar char="•"/>
            </a:pPr>
            <a:r>
              <a:rPr lang="en-US" sz="1600" b="1" dirty="0">
                <a:latin typeface="Calibri" charset="0"/>
              </a:rPr>
              <a:t>Moisture: </a:t>
            </a:r>
            <a:r>
              <a:rPr lang="en-US" sz="1600" dirty="0"/>
              <a:t>Exposure to moisture leads to </a:t>
            </a:r>
            <a:r>
              <a:rPr lang="en-US" sz="1600" b="1" dirty="0"/>
              <a:t>maceration</a:t>
            </a:r>
            <a:r>
              <a:rPr lang="en-US" sz="1600" dirty="0"/>
              <a:t> (softening of the skin) and increases the likelihood of skin breakdown. Incontinence and fever are the most common sources of moisture. </a:t>
            </a:r>
          </a:p>
          <a:p>
            <a:pPr marL="285750" indent="-285750" eaLnBrk="1" hangingPunct="1">
              <a:spcBef>
                <a:spcPct val="0"/>
              </a:spcBef>
              <a:buFont typeface="Arial" panose="020B0604020202020204" pitchFamily="34" charset="0"/>
              <a:buChar char="•"/>
            </a:pPr>
            <a:r>
              <a:rPr lang="en-US" sz="1600" b="1" dirty="0">
                <a:latin typeface="Calibri" charset="0"/>
              </a:rPr>
              <a:t>Fever:</a:t>
            </a:r>
            <a:r>
              <a:rPr lang="en-US" sz="1600" dirty="0">
                <a:latin typeface="Calibri" charset="0"/>
              </a:rPr>
              <a:t> </a:t>
            </a:r>
            <a:r>
              <a:rPr lang="en-US" sz="1600" dirty="0"/>
              <a:t>First, it leads to sweating, which can cause maceration. Second, it increases the metabolic rate, thereby raising the tissue demand for oxygen. An increased demand for oxygen is difficult to meet if there is any circulatory impairment or tissue compression secondary to pressure.</a:t>
            </a:r>
          </a:p>
          <a:p>
            <a:pPr eaLnBrk="1" hangingPunct="1">
              <a:spcBef>
                <a:spcPct val="0"/>
              </a:spcBef>
            </a:pPr>
            <a:endParaRPr lang="en-US" dirty="0">
              <a:latin typeface="Calibri"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F90C008D-3069-8849-85D4-31CFEF0CA89E}" type="slidenum">
              <a:rPr lang="en-US" sz="1200"/>
              <a:pPr eaLnBrk="1" hangingPunct="1"/>
              <a:t>7</a:t>
            </a:fld>
            <a:endParaRPr lang="en-US" sz="1200"/>
          </a:p>
        </p:txBody>
      </p:sp>
    </p:spTree>
    <p:extLst>
      <p:ext uri="{BB962C8B-B14F-4D97-AF65-F5344CB8AC3E}">
        <p14:creationId xmlns:p14="http://schemas.microsoft.com/office/powerpoint/2010/main" val="200680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sz="1806" dirty="0">
                <a:latin typeface="Calibri" charset="0"/>
              </a:rPr>
              <a:t>&lt;&lt;</a:t>
            </a:r>
            <a:r>
              <a:rPr lang="en-US" sz="1806" b="1" dirty="0">
                <a:latin typeface="Calibri" charset="0"/>
              </a:rPr>
              <a:t>Instructor:</a:t>
            </a:r>
            <a:r>
              <a:rPr lang="en-US" sz="1806" dirty="0">
                <a:latin typeface="Calibri" charset="0"/>
              </a:rPr>
              <a:t> Review each bulleted item while referring to the following notes.&gt;&gt;</a:t>
            </a:r>
          </a:p>
          <a:p>
            <a:pPr marL="342900" indent="-342900" eaLnBrk="1" hangingPunct="1">
              <a:spcBef>
                <a:spcPct val="0"/>
              </a:spcBef>
              <a:buFont typeface="Arial" panose="020B0604020202020204" pitchFamily="34" charset="0"/>
              <a:buChar char="•"/>
            </a:pPr>
            <a:r>
              <a:rPr lang="en-US" sz="1806" b="1" dirty="0">
                <a:latin typeface="Calibri" charset="0"/>
              </a:rPr>
              <a:t>Infection </a:t>
            </a:r>
            <a:r>
              <a:rPr lang="en-US" sz="1806" dirty="0"/>
              <a:t>implies the microorganisms are causing harm by releasing toxins, invading body tissues, and increasing the metabolic demand of the tissue. Infection of the skin makes it more vulnerable to breakdown and impedes healing of open wounds. If not stopped, bacteria can then gain access to the systemic circulation.</a:t>
            </a:r>
          </a:p>
          <a:p>
            <a:pPr marL="342900" indent="-342900" eaLnBrk="1" hangingPunct="1">
              <a:spcBef>
                <a:spcPct val="0"/>
              </a:spcBef>
              <a:buFont typeface="Arial" panose="020B0604020202020204" pitchFamily="34" charset="0"/>
              <a:buChar char="•"/>
            </a:pPr>
            <a:r>
              <a:rPr lang="en-US" sz="1806" b="1" dirty="0">
                <a:latin typeface="Calibri" charset="0"/>
              </a:rPr>
              <a:t>Lifestyle</a:t>
            </a:r>
          </a:p>
          <a:p>
            <a:pPr marL="800100" lvl="1" indent="-342900" eaLnBrk="1" hangingPunct="1">
              <a:spcBef>
                <a:spcPct val="0"/>
              </a:spcBef>
              <a:buFont typeface="Wingdings" panose="05000000000000000000" pitchFamily="2" charset="2"/>
              <a:buChar char="Ø"/>
            </a:pPr>
            <a:r>
              <a:rPr lang="en-US" sz="1806" b="1" dirty="0">
                <a:latin typeface="Calibri" charset="0"/>
              </a:rPr>
              <a:t>Tanning</a:t>
            </a:r>
            <a:r>
              <a:rPr lang="en-US" sz="1806" b="0" baseline="0" dirty="0">
                <a:latin typeface="Calibri" charset="0"/>
              </a:rPr>
              <a:t> </a:t>
            </a:r>
            <a:r>
              <a:rPr lang="en-US" sz="1806" dirty="0"/>
              <a:t>exposes the skin to ultraviolet radiation, thereby increasing the risk for skin cancer.</a:t>
            </a:r>
          </a:p>
          <a:p>
            <a:pPr marL="800100" lvl="1" indent="-342900" eaLnBrk="1" hangingPunct="1">
              <a:spcBef>
                <a:spcPct val="0"/>
              </a:spcBef>
              <a:buFont typeface="Wingdings" panose="05000000000000000000" pitchFamily="2" charset="2"/>
              <a:buChar char="Ø"/>
            </a:pPr>
            <a:r>
              <a:rPr lang="en-US" sz="1806" b="1" dirty="0">
                <a:latin typeface="Calibri" charset="0"/>
              </a:rPr>
              <a:t>Bathing: </a:t>
            </a:r>
            <a:r>
              <a:rPr lang="en-US" sz="1806" dirty="0"/>
              <a:t>Frequent bathing and use of soap removes skin oils and may lead to drying, which jeopardizes the skin’s barrier function. Infrequent cleansing of the skin contributes to excessive oiliness, clogged sebaceous glands, and inadequate removal of microbes on the skin, which can infect a wound or lesion.</a:t>
            </a:r>
          </a:p>
          <a:p>
            <a:pPr marL="800100" lvl="1" indent="-342900" eaLnBrk="1" hangingPunct="1">
              <a:spcBef>
                <a:spcPct val="0"/>
              </a:spcBef>
              <a:buFont typeface="Wingdings" panose="05000000000000000000" pitchFamily="2" charset="2"/>
              <a:buChar char="Ø"/>
            </a:pPr>
            <a:r>
              <a:rPr lang="en-US" sz="1806" b="1" dirty="0"/>
              <a:t>Body piercings and tattoos</a:t>
            </a:r>
            <a:r>
              <a:rPr lang="en-US" sz="1806" b="0" dirty="0"/>
              <a:t> </a:t>
            </a:r>
            <a:r>
              <a:rPr lang="en-US" sz="1806" dirty="0"/>
              <a:t>present a risk for infection and scarring. Complications, which occur in about 20% of piercings, include local infections, sepsis, endocarditis, hepatitis, and toxic shock syndrome.</a:t>
            </a: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3F46649F-37A1-9A40-9A5E-EE3432999BD3}" type="slidenum">
              <a:rPr lang="en-US" sz="1200"/>
              <a:pPr eaLnBrk="1" hangingPunct="1"/>
              <a:t>8</a:t>
            </a:fld>
            <a:endParaRPr lang="en-US" sz="1200"/>
          </a:p>
        </p:txBody>
      </p:sp>
    </p:spTree>
    <p:extLst>
      <p:ext uri="{BB962C8B-B14F-4D97-AF65-F5344CB8AC3E}">
        <p14:creationId xmlns:p14="http://schemas.microsoft.com/office/powerpoint/2010/main" val="211455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r>
              <a:rPr lang="en-US" sz="1600" dirty="0">
                <a:latin typeface="Calibri" charset="0"/>
              </a:rPr>
              <a:t>&lt;&lt;Instruct the students to select the most appropriate answer to the question using their clickers.&gt;&gt;</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8FBF2361-3526-7C44-8001-489690AF06C9}" type="slidenum">
              <a:rPr lang="en-US" sz="1200"/>
              <a:pPr eaLnBrk="1" hangingPunct="1"/>
              <a:t>9</a:t>
            </a:fld>
            <a:endParaRPr lang="en-US" sz="1200"/>
          </a:p>
        </p:txBody>
      </p:sp>
    </p:spTree>
    <p:extLst>
      <p:ext uri="{BB962C8B-B14F-4D97-AF65-F5344CB8AC3E}">
        <p14:creationId xmlns:p14="http://schemas.microsoft.com/office/powerpoint/2010/main" val="62015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a:bodyPr>
          <a:lstStyle/>
          <a:p>
            <a:r>
              <a:rPr lang="en-US" sz="1600" dirty="0">
                <a:latin typeface="Calibri" charset="0"/>
              </a:rPr>
              <a:t>The correct answer is C.</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8247015D-2770-2442-A5F8-4F8F1B34BEAD}" type="slidenum">
              <a:rPr lang="en-US" sz="1200"/>
              <a:pPr eaLnBrk="1" hangingPunct="1"/>
              <a:t>10</a:t>
            </a:fld>
            <a:endParaRPr lang="en-US" sz="1200"/>
          </a:p>
        </p:txBody>
      </p:sp>
    </p:spTree>
    <p:extLst>
      <p:ext uri="{BB962C8B-B14F-4D97-AF65-F5344CB8AC3E}">
        <p14:creationId xmlns:p14="http://schemas.microsoft.com/office/powerpoint/2010/main" val="118464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3.xml"/><Relationship Id="rId5" Type="http://schemas.openxmlformats.org/officeDocument/2006/relationships/image" Target="../media/image3.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6200" y="152400"/>
            <a:ext cx="4376738" cy="396875"/>
          </a:xfrm>
          <a:prstGeom prst="rect">
            <a:avLst/>
          </a:prstGeom>
          <a:noFill/>
          <a:ln>
            <a:noFill/>
          </a:ln>
          <a:effectLst>
            <a:outerShdw blurRad="63500" dist="17961" dir="2700000" algn="ctr" rotWithShape="0">
              <a:srgbClr val="EAEAEA">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rPr>
              <a:t>F.A Davis</a:t>
            </a:r>
            <a:r>
              <a:rPr lang="ja-JP" altLang="en-US" sz="2000">
                <a:solidFill>
                  <a:srgbClr val="FFFFFF"/>
                </a:solidFill>
                <a:latin typeface="Arial" charset="0"/>
              </a:rPr>
              <a:t>’</a:t>
            </a:r>
            <a:r>
              <a:rPr lang="en-US" sz="2000">
                <a:solidFill>
                  <a:srgbClr val="FFFFFF"/>
                </a:solidFill>
                <a:latin typeface="Arial" charset="0"/>
              </a:rPr>
              <a:t>s Fundamentals of Nursing</a:t>
            </a:r>
          </a:p>
        </p:txBody>
      </p:sp>
      <p:sp>
        <p:nvSpPr>
          <p:cNvPr id="46082"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46083"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8" charset="2"/>
              <a:buNone/>
              <a:defRPr/>
            </a:lvl1pPr>
          </a:lstStyle>
          <a:p>
            <a:r>
              <a:rPr lang="en-US"/>
              <a:t>Click to edit Master subtitle style</a:t>
            </a:r>
          </a:p>
        </p:txBody>
      </p:sp>
    </p:spTree>
    <p:extLst>
      <p:ext uri="{BB962C8B-B14F-4D97-AF65-F5344CB8AC3E}">
        <p14:creationId xmlns:p14="http://schemas.microsoft.com/office/powerpoint/2010/main" val="5296540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17252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82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676400"/>
            <a:ext cx="6096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2119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0488" y="90488"/>
            <a:ext cx="4516437" cy="396875"/>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rPr>
              <a:t>F. A. Davis</a:t>
            </a:r>
            <a:r>
              <a:rPr lang="ja-JP" altLang="en-US" sz="2000">
                <a:solidFill>
                  <a:srgbClr val="FFFFFF"/>
                </a:solidFill>
                <a:latin typeface="Arial" charset="0"/>
              </a:rPr>
              <a:t>’</a:t>
            </a:r>
            <a:r>
              <a:rPr lang="en-US" sz="2000">
                <a:solidFill>
                  <a:srgbClr val="FFFFFF"/>
                </a:solidFill>
                <a:latin typeface="Arial" charset="0"/>
              </a:rPr>
              <a:t>s Fundamentals of Nursing</a:t>
            </a:r>
          </a:p>
        </p:txBody>
      </p:sp>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26571992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3751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105397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35171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63867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86251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9567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5530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3176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012155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0313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82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676400"/>
            <a:ext cx="6096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1861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27" name="Picture 3" descr="P:\PROJECTS\Wilkinson 3e\applications files\Pictures\WilkinsonLR.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011" b="15501"/>
          <a:stretch/>
        </p:blipFill>
        <p:spPr bwMode="auto">
          <a:xfrm>
            <a:off x="0" y="-5303"/>
            <a:ext cx="9144000" cy="685673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pic>
        <p:nvPicPr>
          <p:cNvPr id="10" name="Picture 4" descr="C:\Users\c1b\AppData\Local\Microsoft\Windows\Temporary Internet Files\Content.Outlook\TICU35JK\978_0_8036_4077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15000"/>
                    </a14:imgEffect>
                  </a14:imgLayer>
                </a14:imgProps>
              </a:ext>
              <a:ext uri="{28A0092B-C50C-407E-A947-70E740481C1C}">
                <a14:useLocalDpi xmlns:a14="http://schemas.microsoft.com/office/drawing/2010/main" val="0"/>
              </a:ext>
            </a:extLst>
          </a:blip>
          <a:srcRect t="33693" b="64570"/>
          <a:stretch/>
        </p:blipFill>
        <p:spPr bwMode="auto">
          <a:xfrm>
            <a:off x="1188720" y="-30822"/>
            <a:ext cx="6766560" cy="68888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19672" y="-33568"/>
            <a:ext cx="5904656" cy="688500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88720" y="389852"/>
            <a:ext cx="6766560" cy="111569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r>
              <a:rPr lang="en-US" sz="2500" b="0" dirty="0">
                <a:solidFill>
                  <a:schemeClr val="tx1">
                    <a:lumMod val="75000"/>
                    <a:lumOff val="25000"/>
                  </a:schemeClr>
                </a:solidFill>
                <a:latin typeface="Gill Sans MT" panose="020B0502020104020203" pitchFamily="34" charset="0"/>
              </a:rPr>
              <a:t>JUDITH M. WILKINSON  LESLIE S. TREAS</a:t>
            </a:r>
          </a:p>
          <a:p>
            <a:pPr algn="ctr"/>
            <a:r>
              <a:rPr lang="en-US" sz="2000" dirty="0">
                <a:solidFill>
                  <a:schemeClr val="tx1">
                    <a:lumMod val="75000"/>
                    <a:lumOff val="25000"/>
                  </a:schemeClr>
                </a:solidFill>
                <a:latin typeface="Gill Sans MT" panose="020B0502020104020203" pitchFamily="34" charset="0"/>
              </a:rPr>
              <a:t>KAREN BARNETT  MABLE H. SMITH</a:t>
            </a:r>
          </a:p>
          <a:p>
            <a:endParaRPr lang="en-US" sz="1050" dirty="0">
              <a:solidFill>
                <a:schemeClr val="tx1">
                  <a:lumMod val="65000"/>
                  <a:lumOff val="35000"/>
                </a:schemeClr>
              </a:solidFill>
            </a:endParaRPr>
          </a:p>
        </p:txBody>
      </p:sp>
      <p:sp>
        <p:nvSpPr>
          <p:cNvPr id="11" name="TextBox 10"/>
          <p:cNvSpPr txBox="1"/>
          <p:nvPr/>
        </p:nvSpPr>
        <p:spPr>
          <a:xfrm>
            <a:off x="1799692" y="1790712"/>
            <a:ext cx="5544616" cy="1680460"/>
          </a:xfrm>
          <a:prstGeom prst="rect">
            <a:avLst/>
          </a:prstGeom>
          <a:noFill/>
        </p:spPr>
        <p:txBody>
          <a:bodyPr wrap="square" rtlCol="0">
            <a:spAutoFit/>
          </a:bodyPr>
          <a:lstStyle/>
          <a:p>
            <a:pPr algn="ctr">
              <a:lnSpc>
                <a:spcPct val="80000"/>
              </a:lnSpc>
            </a:pPr>
            <a:r>
              <a:rPr lang="en-US" sz="4100" dirty="0">
                <a:solidFill>
                  <a:schemeClr val="bg1"/>
                </a:solidFill>
                <a:effectLst>
                  <a:outerShdw blurRad="38100" dist="38100" dir="2700000" algn="tl">
                    <a:srgbClr val="000000">
                      <a:alpha val="43137"/>
                    </a:srgbClr>
                  </a:outerShdw>
                </a:effectLst>
                <a:latin typeface="Gill Sans MT" panose="020B0502020104020203" pitchFamily="34" charset="0"/>
              </a:rPr>
              <a:t>FUNDAMENTALS OF</a:t>
            </a:r>
            <a:br>
              <a:rPr lang="en-US" sz="40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8800" dirty="0">
                <a:solidFill>
                  <a:schemeClr val="bg1"/>
                </a:solidFill>
                <a:effectLst>
                  <a:outerShdw blurRad="38100" dist="38100" dir="2700000" algn="tl">
                    <a:srgbClr val="000000">
                      <a:alpha val="43137"/>
                    </a:srgbClr>
                  </a:outerShdw>
                </a:effectLst>
                <a:latin typeface="Gill Sans MT" panose="020B0502020104020203" pitchFamily="34" charset="0"/>
              </a:rPr>
              <a:t>NURSING</a:t>
            </a:r>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a:t>Click to edit Master title style</a:t>
            </a:r>
            <a:endParaRPr lang="en-US" dirty="0"/>
          </a:p>
        </p:txBody>
      </p:sp>
      <p:grpSp>
        <p:nvGrpSpPr>
          <p:cNvPr id="3" name="Group 2"/>
          <p:cNvGrpSpPr/>
          <p:nvPr/>
        </p:nvGrpSpPr>
        <p:grpSpPr>
          <a:xfrm>
            <a:off x="3152168" y="6513801"/>
            <a:ext cx="2868518" cy="299575"/>
            <a:chOff x="2668440" y="6356581"/>
            <a:chExt cx="2868518" cy="299575"/>
          </a:xfrm>
        </p:grpSpPr>
        <p:sp>
          <p:nvSpPr>
            <p:cNvPr id="12" name="Rectangle 2"/>
            <p:cNvSpPr>
              <a:spLocks noChangeArrowheads="1"/>
            </p:cNvSpPr>
            <p:nvPr userDrawn="1"/>
          </p:nvSpPr>
          <p:spPr bwMode="auto">
            <a:xfrm>
              <a:off x="3516853" y="642292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85000"/>
                      <a:lumOff val="15000"/>
                    </a:schemeClr>
                  </a:solidFill>
                </a:rPr>
                <a:t>Copyright © 2016 F.A. Davis Company</a:t>
              </a:r>
            </a:p>
          </p:txBody>
        </p:sp>
        <p:pic>
          <p:nvPicPr>
            <p:cNvPr id="13" name="Picture 2" descr="D:\VSS\FAD05\Export\Logo.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68440" y="6356581"/>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4143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5425" indent="-225425">
              <a:spcBef>
                <a:spcPts val="0"/>
              </a:spcBef>
              <a:spcAft>
                <a:spcPts val="600"/>
              </a:spcAft>
              <a:buClr>
                <a:srgbClr val="559DD5"/>
              </a:buClr>
              <a:buFont typeface="Arial" panose="020B0604020202020204" pitchFamily="34" charset="0"/>
              <a:buChar char="•"/>
              <a:defRPr/>
            </a:lvl1pPr>
            <a:lvl2pPr>
              <a:spcBef>
                <a:spcPts val="0"/>
              </a:spcBef>
              <a:spcAft>
                <a:spcPts val="800"/>
              </a:spcAft>
              <a:buClr>
                <a:srgbClr val="C4BF00"/>
              </a:buClr>
              <a:defRPr/>
            </a:lvl2pPr>
            <a:lvl3pPr>
              <a:spcBef>
                <a:spcPts val="0"/>
              </a:spcBef>
              <a:spcAft>
                <a:spcPts val="800"/>
              </a:spcAft>
              <a:defRPr/>
            </a:lvl3pPr>
            <a:lvl4pPr>
              <a:spcBef>
                <a:spcPts val="0"/>
              </a:spcBef>
              <a:spcAft>
                <a:spcPts val="800"/>
              </a:spcAft>
              <a:defRPr/>
            </a:lvl4pPr>
            <a:lvl5pPr>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778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2496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511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2524521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411373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24650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7480699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18422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263300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1963328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083346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14" name="Rectangle 13"/>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0" name="Picture 13"/>
          <p:cNvPicPr>
            <a:picLocks noChangeAspect="1"/>
          </p:cNvPicPr>
          <p:nvPr/>
        </p:nvPicPr>
        <p:blipFill>
          <a:blip r:embed="rId2" cstate="email">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p:nvPr>
        </p:nvSpPr>
        <p:spPr>
          <a:xfrm>
            <a:off x="2689302" y="228600"/>
            <a:ext cx="3733800" cy="4267200"/>
          </a:xfrm>
        </p:spPr>
        <p:txBody>
          <a:bodyPr rtlCol="0">
            <a:normAutofit/>
          </a:bodyPr>
          <a:lstStyle/>
          <a:p>
            <a:pPr lvl="0"/>
            <a:r>
              <a:rPr lang="en-US" noProof="0"/>
              <a:t>Click icon to add picture</a:t>
            </a:r>
            <a:endParaRPr lang="en-US" noProof="0" dirty="0"/>
          </a:p>
        </p:txBody>
      </p:sp>
      <p:pic>
        <p:nvPicPr>
          <p:cNvPr id="15" name="Picture 14"/>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1140936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hapter and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6" name="Rectangle 15"/>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8" name="Picture 13"/>
          <p:cNvPicPr>
            <a:picLocks noChangeAspect="1"/>
          </p:cNvPicPr>
          <p:nvPr/>
        </p:nvPicPr>
        <p:blipFill>
          <a:blip r:embed="rId2" cstate="email">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 name="Straight Connector 19"/>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2052270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71610"/>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22602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Lead-in Head,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Edit Master text styles</a:t>
            </a:r>
          </a:p>
        </p:txBody>
      </p:sp>
    </p:spTree>
    <p:extLst>
      <p:ext uri="{BB962C8B-B14F-4D97-AF65-F5344CB8AC3E}">
        <p14:creationId xmlns:p14="http://schemas.microsoft.com/office/powerpoint/2010/main" val="4164582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9200" y="1319135"/>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11428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Bulleted Lists with Heads">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4953000" y="1981200"/>
            <a:ext cx="4038600" cy="39624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a:defRPr sz="1800"/>
            </a:lvl4pPr>
            <a:lvl5pPr>
              <a:defRPr sz="1800"/>
            </a:lvl5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2"/>
          </p:nvPr>
        </p:nvSpPr>
        <p:spPr>
          <a:xfrm>
            <a:off x="762000" y="1971906"/>
            <a:ext cx="4038600" cy="40386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marL="1600200" indent="117475">
              <a:defRPr sz="1800"/>
            </a:lvl4pPr>
            <a:lvl5pPr>
              <a:defRPr sz="1800"/>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762000" y="1315845"/>
            <a:ext cx="4040188"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949825" y="1315845"/>
            <a:ext cx="4041775"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35652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94237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ed List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319135"/>
            <a:ext cx="3733800" cy="4526280"/>
          </a:xfrm>
        </p:spPr>
        <p:txBody>
          <a:bodyPr rtlCol="0">
            <a:normAutofit/>
          </a:bodyPr>
          <a:lstStyle/>
          <a:p>
            <a:pPr lvl="0"/>
            <a:r>
              <a:rPr lang="en-US" noProof="0"/>
              <a:t>Click icon to add picture</a:t>
            </a:r>
            <a:endParaRPr lang="en-US" noProof="0" dirty="0"/>
          </a:p>
        </p:txBody>
      </p:sp>
      <p:sp>
        <p:nvSpPr>
          <p:cNvPr id="5" name="Footer Placeholder 4"/>
          <p:cNvSpPr>
            <a:spLocks noGrp="1"/>
          </p:cNvSpPr>
          <p:nvPr>
            <p:ph type="ftr" sz="quarter" idx="13"/>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037420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Picture Placeholder 6"/>
          <p:cNvSpPr>
            <a:spLocks noGrp="1"/>
          </p:cNvSpPr>
          <p:nvPr>
            <p:ph type="pic" sz="quarter" idx="13"/>
          </p:nvPr>
        </p:nvSpPr>
        <p:spPr>
          <a:xfrm>
            <a:off x="762000" y="1326995"/>
            <a:ext cx="7620000" cy="4605453"/>
          </a:xfrm>
        </p:spPr>
        <p:txBody>
          <a:bodyPr rtlCol="0">
            <a:normAutofit/>
          </a:bodyPr>
          <a:lstStyle/>
          <a:p>
            <a:pPr lvl="0"/>
            <a:r>
              <a:rPr lang="en-US" noProof="0"/>
              <a:t>Click icon to add picture</a:t>
            </a:r>
            <a:endParaRPr lang="en-US" noProof="0" dirty="0"/>
          </a:p>
        </p:txBody>
      </p:sp>
      <p:sp>
        <p:nvSpPr>
          <p:cNvPr id="4" name="Footer Placeholder 3"/>
          <p:cNvSpPr>
            <a:spLocks noGrp="1"/>
          </p:cNvSpPr>
          <p:nvPr>
            <p:ph type="ftr" sz="quarter" idx="14"/>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5"/>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D80CB8-1E98-48C8-9A34-3C51AFCF4C21}" type="slidenum">
              <a:rPr lang="en-US" altLang="en-US"/>
              <a:pPr/>
              <a:t>‹#›</a:t>
            </a:fld>
            <a:endParaRPr lang="en-US" altLang="en-US"/>
          </a:p>
        </p:txBody>
      </p:sp>
    </p:spTree>
    <p:extLst>
      <p:ext uri="{BB962C8B-B14F-4D97-AF65-F5344CB8AC3E}">
        <p14:creationId xmlns:p14="http://schemas.microsoft.com/office/powerpoint/2010/main" val="1413850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Footer Placeholder 3"/>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6"/>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33CB923-EBA5-4057-B84A-59701834B0BD}" type="slidenum">
              <a:rPr lang="en-US" altLang="en-US"/>
              <a:pPr/>
              <a:t>‹#›</a:t>
            </a:fld>
            <a:endParaRPr lang="en-US" altLang="en-US"/>
          </a:p>
        </p:txBody>
      </p:sp>
    </p:spTree>
    <p:extLst>
      <p:ext uri="{BB962C8B-B14F-4D97-AF65-F5344CB8AC3E}">
        <p14:creationId xmlns:p14="http://schemas.microsoft.com/office/powerpoint/2010/main" val="2548228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b="1"/>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3432023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nswer">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860425" indent="-514350">
              <a:buFont typeface="+mj-lt"/>
              <a:buAutoNum type="alphaUcPeriod"/>
              <a:defRPr sz="3200" b="1"/>
            </a:lvl1pPr>
          </a:lstStyle>
          <a:p>
            <a:pPr lvl="0"/>
            <a:r>
              <a:rPr lang="en-US"/>
              <a:t>Edit Master text styles</a:t>
            </a:r>
          </a:p>
        </p:txBody>
      </p:sp>
    </p:spTree>
    <p:extLst>
      <p:ext uri="{BB962C8B-B14F-4D97-AF65-F5344CB8AC3E}">
        <p14:creationId xmlns:p14="http://schemas.microsoft.com/office/powerpoint/2010/main" val="2147545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664692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Tree>
    <p:extLst>
      <p:ext uri="{BB962C8B-B14F-4D97-AF65-F5344CB8AC3E}">
        <p14:creationId xmlns:p14="http://schemas.microsoft.com/office/powerpoint/2010/main" val="2864707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278077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4270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75773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1131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52283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39468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microsoft.com/office/2007/relationships/hdphoto" Target="../media/hdphoto2.wdp"/><Relationship Id="rId2" Type="http://schemas.openxmlformats.org/officeDocument/2006/relationships/slideLayout" Target="../slideLayouts/slideLayout35.xml"/><Relationship Id="rId16"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6764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2686050"/>
            <a:ext cx="8331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 Box 4"/>
          <p:cNvSpPr txBox="1">
            <a:spLocks noChangeArrowheads="1"/>
          </p:cNvSpPr>
          <p:nvPr/>
        </p:nvSpPr>
        <p:spPr bwMode="auto">
          <a:xfrm>
            <a:off x="76200" y="152400"/>
            <a:ext cx="4376738" cy="396875"/>
          </a:xfrm>
          <a:prstGeom prst="rect">
            <a:avLst/>
          </a:prstGeom>
          <a:noFill/>
          <a:ln>
            <a:noFill/>
          </a:ln>
          <a:effectLst>
            <a:outerShdw blurRad="63500" dist="17961" dir="2700000" algn="ctr" rotWithShape="0">
              <a:srgbClr val="EAEAEA">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rPr>
              <a:t>F.A Davis</a:t>
            </a:r>
            <a:r>
              <a:rPr lang="ja-JP" altLang="en-US" sz="2000">
                <a:solidFill>
                  <a:srgbClr val="FFFFFF"/>
                </a:solidFill>
                <a:latin typeface="Arial" charset="0"/>
              </a:rPr>
              <a:t>’</a:t>
            </a:r>
            <a:r>
              <a:rPr lang="en-US" sz="2000">
                <a:solidFill>
                  <a:srgbClr val="FFFFFF"/>
                </a:solidFill>
                <a:latin typeface="Arial" charset="0"/>
              </a:rPr>
              <a:t>s Fundamentals of Nursing</a:t>
            </a:r>
          </a:p>
        </p:txBody>
      </p:sp>
    </p:spTree>
  </p:cSld>
  <p:clrMap bg1="lt1" tx1="dk1" bg2="lt2" tx2="dk2" accent1="accent1" accent2="accent2" accent3="accent3" accent4="accent4" accent5="accent5" accent6="accent6" hlink="hlink" folHlink="folHlink"/>
  <p:sldLayoutIdLst>
    <p:sldLayoutId id="2147483971"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p:txStyles>
    <p:titleStyle>
      <a:lvl1pPr algn="l" rtl="0" eaLnBrk="0" fontAlgn="base" hangingPunct="0">
        <a:spcBef>
          <a:spcPct val="0"/>
        </a:spcBef>
        <a:spcAft>
          <a:spcPct val="0"/>
        </a:spcAft>
        <a:defRPr kumimoji="1" sz="3600" b="1">
          <a:solidFill>
            <a:srgbClr val="660066"/>
          </a:solidFill>
          <a:latin typeface="+mj-lt"/>
          <a:ea typeface="ＭＳ Ｐゴシック" charset="0"/>
          <a:cs typeface="+mj-cs"/>
        </a:defRPr>
      </a:lvl1pPr>
      <a:lvl2pPr algn="l" rtl="0" eaLnBrk="0" fontAlgn="base" hangingPunct="0">
        <a:spcBef>
          <a:spcPct val="0"/>
        </a:spcBef>
        <a:spcAft>
          <a:spcPct val="0"/>
        </a:spcAft>
        <a:defRPr kumimoji="1" sz="3600" b="1">
          <a:solidFill>
            <a:srgbClr val="660066"/>
          </a:solidFill>
          <a:latin typeface="Arial" charset="0"/>
          <a:ea typeface="ＭＳ Ｐゴシック" charset="0"/>
        </a:defRPr>
      </a:lvl2pPr>
      <a:lvl3pPr algn="l" rtl="0" eaLnBrk="0" fontAlgn="base" hangingPunct="0">
        <a:spcBef>
          <a:spcPct val="0"/>
        </a:spcBef>
        <a:spcAft>
          <a:spcPct val="0"/>
        </a:spcAft>
        <a:defRPr kumimoji="1" sz="3600" b="1">
          <a:solidFill>
            <a:srgbClr val="660066"/>
          </a:solidFill>
          <a:latin typeface="Arial" charset="0"/>
          <a:ea typeface="ＭＳ Ｐゴシック" charset="0"/>
        </a:defRPr>
      </a:lvl3pPr>
      <a:lvl4pPr algn="l" rtl="0" eaLnBrk="0" fontAlgn="base" hangingPunct="0">
        <a:spcBef>
          <a:spcPct val="0"/>
        </a:spcBef>
        <a:spcAft>
          <a:spcPct val="0"/>
        </a:spcAft>
        <a:defRPr kumimoji="1" sz="3600" b="1">
          <a:solidFill>
            <a:srgbClr val="660066"/>
          </a:solidFill>
          <a:latin typeface="Arial" charset="0"/>
          <a:ea typeface="ＭＳ Ｐゴシック" charset="0"/>
        </a:defRPr>
      </a:lvl4pPr>
      <a:lvl5pPr algn="l" rtl="0" eaLnBrk="0" fontAlgn="base" hangingPunct="0">
        <a:spcBef>
          <a:spcPct val="0"/>
        </a:spcBef>
        <a:spcAft>
          <a:spcPct val="0"/>
        </a:spcAft>
        <a:defRPr kumimoji="1" sz="3600" b="1">
          <a:solidFill>
            <a:srgbClr val="660066"/>
          </a:solidFill>
          <a:latin typeface="Arial" charset="0"/>
          <a:ea typeface="ＭＳ Ｐゴシック" charset="0"/>
        </a:defRPr>
      </a:lvl5pPr>
      <a:lvl6pPr marL="457200" algn="l" rtl="0" eaLnBrk="0" fontAlgn="base" hangingPunct="0">
        <a:spcBef>
          <a:spcPct val="0"/>
        </a:spcBef>
        <a:spcAft>
          <a:spcPct val="0"/>
        </a:spcAft>
        <a:defRPr kumimoji="1" sz="3600" b="1">
          <a:solidFill>
            <a:srgbClr val="660066"/>
          </a:solidFill>
          <a:latin typeface="Arial" charset="0"/>
        </a:defRPr>
      </a:lvl6pPr>
      <a:lvl7pPr marL="914400" algn="l" rtl="0" eaLnBrk="0" fontAlgn="base" hangingPunct="0">
        <a:spcBef>
          <a:spcPct val="0"/>
        </a:spcBef>
        <a:spcAft>
          <a:spcPct val="0"/>
        </a:spcAft>
        <a:defRPr kumimoji="1" sz="3600" b="1">
          <a:solidFill>
            <a:srgbClr val="660066"/>
          </a:solidFill>
          <a:latin typeface="Arial" charset="0"/>
        </a:defRPr>
      </a:lvl7pPr>
      <a:lvl8pPr marL="1371600" algn="l" rtl="0" eaLnBrk="0" fontAlgn="base" hangingPunct="0">
        <a:spcBef>
          <a:spcPct val="0"/>
        </a:spcBef>
        <a:spcAft>
          <a:spcPct val="0"/>
        </a:spcAft>
        <a:defRPr kumimoji="1" sz="3600" b="1">
          <a:solidFill>
            <a:srgbClr val="660066"/>
          </a:solidFill>
          <a:latin typeface="Arial" charset="0"/>
        </a:defRPr>
      </a:lvl8pPr>
      <a:lvl9pPr marL="1828800" algn="l" rtl="0" eaLnBrk="0" fontAlgn="base" hangingPunct="0">
        <a:spcBef>
          <a:spcPct val="0"/>
        </a:spcBef>
        <a:spcAft>
          <a:spcPct val="0"/>
        </a:spcAft>
        <a:defRPr kumimoji="1" sz="3600" b="1">
          <a:solidFill>
            <a:srgbClr val="660066"/>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charset="0"/>
        <a:buChar char="§"/>
        <a:defRPr kumimoji="1"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Font typeface="Wingdings" charset="0"/>
        <a:buChar char="§"/>
        <a:defRPr kumimoji="1"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1"/>
        </a:buClr>
        <a:buFont typeface="Wingdings" charset="0"/>
        <a:buChar char="§"/>
        <a:defRPr kumimoji="1" sz="2400">
          <a:solidFill>
            <a:schemeClr val="tx1"/>
          </a:solidFill>
          <a:latin typeface="+mn-lt"/>
          <a:ea typeface="ＭＳ Ｐゴシック" charset="0"/>
        </a:defRPr>
      </a:lvl3pPr>
      <a:lvl4pPr marL="1598613" indent="-228600" algn="l" rtl="0" eaLnBrk="0" fontAlgn="base" hangingPunct="0">
        <a:spcBef>
          <a:spcPct val="20000"/>
        </a:spcBef>
        <a:spcAft>
          <a:spcPct val="0"/>
        </a:spcAft>
        <a:buClr>
          <a:schemeClr val="accent1"/>
        </a:buClr>
        <a:buFont typeface="Wingdings" charset="0"/>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kumimoji="1" sz="2000">
          <a:solidFill>
            <a:schemeClr val="tx1"/>
          </a:solidFill>
          <a:latin typeface="+mn-lt"/>
          <a:ea typeface="ＭＳ Ｐゴシック" charset="0"/>
        </a:defRPr>
      </a:lvl5pPr>
      <a:lvl6pPr marL="2514600" indent="-228600" algn="l" rtl="0" eaLnBrk="0" fontAlgn="base" hangingPunct="0">
        <a:spcBef>
          <a:spcPct val="20000"/>
        </a:spcBef>
        <a:spcAft>
          <a:spcPct val="0"/>
        </a:spcAft>
        <a:buClr>
          <a:schemeClr val="accent1"/>
        </a:buClr>
        <a:buFont typeface="Wingdings" pitchFamily="28" charset="2"/>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Font typeface="Wingdings" pitchFamily="28" charset="2"/>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Font typeface="Wingdings" pitchFamily="28" charset="2"/>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Font typeface="Wingdings" pitchFamily="28"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16764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81000" y="2686050"/>
            <a:ext cx="8331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Text Box 5"/>
          <p:cNvSpPr txBox="1">
            <a:spLocks noChangeArrowheads="1"/>
          </p:cNvSpPr>
          <p:nvPr/>
        </p:nvSpPr>
        <p:spPr bwMode="auto">
          <a:xfrm>
            <a:off x="90488" y="90488"/>
            <a:ext cx="5857875" cy="400050"/>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rPr>
              <a:t>F. A. Davis</a:t>
            </a:r>
            <a:r>
              <a:rPr lang="ja-JP" altLang="en-US" sz="2000">
                <a:solidFill>
                  <a:srgbClr val="FFFFFF"/>
                </a:solidFill>
                <a:latin typeface="Arial" charset="0"/>
              </a:rPr>
              <a:t>’</a:t>
            </a:r>
            <a:r>
              <a:rPr lang="en-US" sz="2000">
                <a:solidFill>
                  <a:srgbClr val="FFFFFF"/>
                </a:solidFill>
                <a:latin typeface="Arial" charset="0"/>
              </a:rPr>
              <a:t>s Fundamentals of Nursing, </a:t>
            </a:r>
            <a:r>
              <a:rPr lang="en-US" sz="1400">
                <a:solidFill>
                  <a:srgbClr val="FFFFFF"/>
                </a:solidFill>
                <a:latin typeface="Arial" charset="0"/>
              </a:rPr>
              <a:t>Second Edition</a:t>
            </a:r>
            <a:endParaRPr lang="en-US" sz="2000">
              <a:solidFill>
                <a:srgbClr val="FFFFFF"/>
              </a:solidFill>
              <a:latin typeface="Arial" charset="0"/>
            </a:endParaRPr>
          </a:p>
        </p:txBody>
      </p:sp>
      <p:sp>
        <p:nvSpPr>
          <p:cNvPr id="2053" name="TextBox 6"/>
          <p:cNvSpPr txBox="1">
            <a:spLocks noChangeArrowheads="1"/>
          </p:cNvSpPr>
          <p:nvPr/>
        </p:nvSpPr>
        <p:spPr bwMode="auto">
          <a:xfrm>
            <a:off x="3124200" y="6553200"/>
            <a:ext cx="2743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1100" dirty="0">
                <a:solidFill>
                  <a:srgbClr val="F8F8F8"/>
                </a:solidFill>
                <a:latin typeface="Arial" charset="0"/>
              </a:rPr>
              <a:t>Copyright © 2011. F.A. Davis Company</a:t>
            </a:r>
          </a:p>
        </p:txBody>
      </p:sp>
    </p:spTree>
  </p:cSld>
  <p:clrMap bg1="lt1" tx1="dk1" bg2="lt2" tx2="dk2" accent1="accent1" accent2="accent2" accent3="accent3" accent4="accent4" accent5="accent5" accent6="accent6" hlink="hlink" folHlink="folHlink"/>
  <p:sldLayoutIdLst>
    <p:sldLayoutId id="2147483972"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xStyles>
    <p:titleStyle>
      <a:lvl1pPr algn="l" rtl="0" eaLnBrk="0" fontAlgn="base" hangingPunct="0">
        <a:spcBef>
          <a:spcPct val="0"/>
        </a:spcBef>
        <a:spcAft>
          <a:spcPct val="0"/>
        </a:spcAft>
        <a:defRPr kumimoji="1" sz="3600" b="1">
          <a:solidFill>
            <a:srgbClr val="524874"/>
          </a:solidFill>
          <a:latin typeface="+mj-lt"/>
          <a:ea typeface="ＭＳ Ｐゴシック" charset="0"/>
          <a:cs typeface="+mj-cs"/>
        </a:defRPr>
      </a:lvl1pPr>
      <a:lvl2pPr algn="l" rtl="0" eaLnBrk="0" fontAlgn="base" hangingPunct="0">
        <a:spcBef>
          <a:spcPct val="0"/>
        </a:spcBef>
        <a:spcAft>
          <a:spcPct val="0"/>
        </a:spcAft>
        <a:defRPr kumimoji="1" sz="3600" b="1">
          <a:solidFill>
            <a:srgbClr val="524874"/>
          </a:solidFill>
          <a:latin typeface="Arial" charset="0"/>
          <a:ea typeface="ＭＳ Ｐゴシック" charset="0"/>
        </a:defRPr>
      </a:lvl2pPr>
      <a:lvl3pPr algn="l" rtl="0" eaLnBrk="0" fontAlgn="base" hangingPunct="0">
        <a:spcBef>
          <a:spcPct val="0"/>
        </a:spcBef>
        <a:spcAft>
          <a:spcPct val="0"/>
        </a:spcAft>
        <a:defRPr kumimoji="1" sz="3600" b="1">
          <a:solidFill>
            <a:srgbClr val="524874"/>
          </a:solidFill>
          <a:latin typeface="Arial" charset="0"/>
          <a:ea typeface="ＭＳ Ｐゴシック" charset="0"/>
        </a:defRPr>
      </a:lvl3pPr>
      <a:lvl4pPr algn="l" rtl="0" eaLnBrk="0" fontAlgn="base" hangingPunct="0">
        <a:spcBef>
          <a:spcPct val="0"/>
        </a:spcBef>
        <a:spcAft>
          <a:spcPct val="0"/>
        </a:spcAft>
        <a:defRPr kumimoji="1" sz="3600" b="1">
          <a:solidFill>
            <a:srgbClr val="524874"/>
          </a:solidFill>
          <a:latin typeface="Arial" charset="0"/>
          <a:ea typeface="ＭＳ Ｐゴシック" charset="0"/>
        </a:defRPr>
      </a:lvl4pPr>
      <a:lvl5pPr algn="l" rtl="0" eaLnBrk="0" fontAlgn="base" hangingPunct="0">
        <a:spcBef>
          <a:spcPct val="0"/>
        </a:spcBef>
        <a:spcAft>
          <a:spcPct val="0"/>
        </a:spcAft>
        <a:defRPr kumimoji="1" sz="3600" b="1">
          <a:solidFill>
            <a:srgbClr val="524874"/>
          </a:solidFill>
          <a:latin typeface="Arial" charset="0"/>
          <a:ea typeface="ＭＳ Ｐゴシック" charset="0"/>
        </a:defRPr>
      </a:lvl5pPr>
      <a:lvl6pPr marL="457200" algn="l" rtl="0" eaLnBrk="1" fontAlgn="base" hangingPunct="1">
        <a:spcBef>
          <a:spcPct val="0"/>
        </a:spcBef>
        <a:spcAft>
          <a:spcPct val="0"/>
        </a:spcAft>
        <a:defRPr kumimoji="1" sz="3600" b="1">
          <a:solidFill>
            <a:srgbClr val="660066"/>
          </a:solidFill>
          <a:latin typeface="Arial" charset="0"/>
        </a:defRPr>
      </a:lvl6pPr>
      <a:lvl7pPr marL="914400" algn="l" rtl="0" eaLnBrk="1" fontAlgn="base" hangingPunct="1">
        <a:spcBef>
          <a:spcPct val="0"/>
        </a:spcBef>
        <a:spcAft>
          <a:spcPct val="0"/>
        </a:spcAft>
        <a:defRPr kumimoji="1" sz="3600" b="1">
          <a:solidFill>
            <a:srgbClr val="660066"/>
          </a:solidFill>
          <a:latin typeface="Arial" charset="0"/>
        </a:defRPr>
      </a:lvl7pPr>
      <a:lvl8pPr marL="1371600" algn="l" rtl="0" eaLnBrk="1" fontAlgn="base" hangingPunct="1">
        <a:spcBef>
          <a:spcPct val="0"/>
        </a:spcBef>
        <a:spcAft>
          <a:spcPct val="0"/>
        </a:spcAft>
        <a:defRPr kumimoji="1" sz="3600" b="1">
          <a:solidFill>
            <a:srgbClr val="660066"/>
          </a:solidFill>
          <a:latin typeface="Arial" charset="0"/>
        </a:defRPr>
      </a:lvl8pPr>
      <a:lvl9pPr marL="1828800" algn="l" rtl="0" eaLnBrk="1" fontAlgn="base" hangingPunct="1">
        <a:spcBef>
          <a:spcPct val="0"/>
        </a:spcBef>
        <a:spcAft>
          <a:spcPct val="0"/>
        </a:spcAft>
        <a:defRPr kumimoji="1" sz="3600" b="1">
          <a:solidFill>
            <a:srgbClr val="660066"/>
          </a:solidFill>
          <a:latin typeface="Arial" charset="0"/>
        </a:defRPr>
      </a:lvl9pPr>
    </p:titleStyle>
    <p:bodyStyle>
      <a:lvl1pPr marL="342900" indent="-342900" algn="l" rtl="0" eaLnBrk="0" fontAlgn="base" hangingPunct="0">
        <a:spcBef>
          <a:spcPct val="20000"/>
        </a:spcBef>
        <a:spcAft>
          <a:spcPct val="0"/>
        </a:spcAft>
        <a:buClr>
          <a:srgbClr val="FDB627"/>
        </a:buClr>
        <a:buFont typeface="Wingdings" charset="0"/>
        <a:buChar char="§"/>
        <a:defRPr kumimoji="1"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FDB627"/>
        </a:buClr>
        <a:buFont typeface="Wingdings" charset="0"/>
        <a:buChar char="§"/>
        <a:defRPr kumimoji="1"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FDB627"/>
        </a:buClr>
        <a:buFont typeface="Wingdings" charset="0"/>
        <a:buChar char="§"/>
        <a:defRPr kumimoji="1" sz="2400">
          <a:solidFill>
            <a:schemeClr val="tx1"/>
          </a:solidFill>
          <a:latin typeface="+mn-lt"/>
          <a:ea typeface="ＭＳ Ｐゴシック" charset="0"/>
        </a:defRPr>
      </a:lvl3pPr>
      <a:lvl4pPr marL="1598613" indent="-228600" algn="l" rtl="0" eaLnBrk="0" fontAlgn="base" hangingPunct="0">
        <a:spcBef>
          <a:spcPct val="20000"/>
        </a:spcBef>
        <a:spcAft>
          <a:spcPct val="0"/>
        </a:spcAft>
        <a:buClr>
          <a:srgbClr val="FDB627"/>
        </a:buClr>
        <a:buFont typeface="Wingdings" charset="0"/>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FDB627"/>
        </a:buClr>
        <a:buFont typeface="Wingdings" charset="0"/>
        <a:buChar char="§"/>
        <a:defRPr kumimoji="1"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3568"/>
            <a:ext cx="9144000" cy="153911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23528"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323528" y="260646"/>
            <a:ext cx="8496944" cy="109728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endParaRPr lang="en-US" sz="1050" dirty="0">
              <a:solidFill>
                <a:schemeClr val="tx1">
                  <a:lumMod val="65000"/>
                  <a:lumOff val="35000"/>
                </a:schemeClr>
              </a:solidFill>
            </a:endParaRPr>
          </a:p>
        </p:txBody>
      </p:sp>
      <p:sp>
        <p:nvSpPr>
          <p:cNvPr id="2" name="Title Placeholder 1"/>
          <p:cNvSpPr>
            <a:spLocks noGrp="1"/>
          </p:cNvSpPr>
          <p:nvPr>
            <p:ph type="title"/>
          </p:nvPr>
        </p:nvSpPr>
        <p:spPr>
          <a:xfrm>
            <a:off x="323528" y="53748"/>
            <a:ext cx="8496944" cy="1452324"/>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13" name="Group 12"/>
          <p:cNvGrpSpPr/>
          <p:nvPr/>
        </p:nvGrpSpPr>
        <p:grpSpPr>
          <a:xfrm>
            <a:off x="3137741" y="6569625"/>
            <a:ext cx="2868518" cy="299575"/>
            <a:chOff x="251520" y="6569625"/>
            <a:chExt cx="2868518" cy="299575"/>
          </a:xfrm>
        </p:grpSpPr>
        <p:sp>
          <p:nvSpPr>
            <p:cNvPr id="11" name="Rectangle 2"/>
            <p:cNvSpPr>
              <a:spLocks noChangeArrowheads="1"/>
            </p:cNvSpPr>
            <p:nvPr userDrawn="1"/>
          </p:nvSpPr>
          <p:spPr bwMode="auto">
            <a:xfrm>
              <a:off x="1099933" y="661978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50000"/>
                      <a:lumOff val="50000"/>
                    </a:schemeClr>
                  </a:solidFill>
                </a:rPr>
                <a:t>Copyright © 2016 F.A. Davis Company</a:t>
              </a:r>
            </a:p>
          </p:txBody>
        </p:sp>
        <p:pic>
          <p:nvPicPr>
            <p:cNvPr id="12" name="Picture 2" descr="D:\VSS\FAD05\Export\Logo.png"/>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251520" y="6569625"/>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968847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914400" rtl="0" eaLnBrk="1" latinLnBrk="0" hangingPunct="1">
        <a:spcBef>
          <a:spcPct val="0"/>
        </a:spcBef>
        <a:buNone/>
        <a:defRPr sz="3600" kern="1200">
          <a:solidFill>
            <a:schemeClr val="tx1">
              <a:lumMod val="75000"/>
              <a:lumOff val="25000"/>
            </a:schemeClr>
          </a:solidFill>
          <a:latin typeface="Gill Sans MT" panose="020B0502020104020203" pitchFamily="34" charset="0"/>
          <a:ea typeface="+mj-ea"/>
          <a:cs typeface="+mj-cs"/>
        </a:defRPr>
      </a:lvl1pPr>
    </p:titleStyle>
    <p:bodyStyle>
      <a:lvl1pPr marL="225425" indent="-225425" algn="l" defTabSz="914400" rtl="0" eaLnBrk="1" latinLnBrk="0" hangingPunct="1">
        <a:spcBef>
          <a:spcPts val="0"/>
        </a:spcBef>
        <a:spcAft>
          <a:spcPts val="600"/>
        </a:spcAft>
        <a:buClr>
          <a:srgbClr val="559DD5"/>
        </a:buClr>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ts val="0"/>
        </a:spcBef>
        <a:spcAft>
          <a:spcPts val="800"/>
        </a:spcAft>
        <a:buClr>
          <a:srgbClr val="C4BF00"/>
        </a:buClr>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ts val="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2" name="Picture 13"/>
          <p:cNvPicPr>
            <a:picLocks noChangeAspect="1"/>
          </p:cNvPicPr>
          <p:nvPr/>
        </p:nvPicPr>
        <p:blipFill>
          <a:blip r:embed="rId16" cstate="email">
            <a:clrChange>
              <a:clrFrom>
                <a:srgbClr val="FFFFFE"/>
              </a:clrFrom>
              <a:clrTo>
                <a:srgbClr val="FFFFFE">
                  <a:alpha val="0"/>
                </a:srgbClr>
              </a:clrTo>
            </a:clrChange>
            <a:extLst>
              <a:ext uri="{BEBA8EAE-BF5A-486C-A8C5-ECC9F3942E4B}">
                <a14:imgProps xmlns:a14="http://schemas.microsoft.com/office/drawing/2010/main">
                  <a14:imgLayer r:embed="rId1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18" cstate="print"/>
          <a:stretch>
            <a:fillRect/>
          </a:stretch>
        </p:blipFill>
        <p:spPr>
          <a:xfrm>
            <a:off x="-22578" y="6460606"/>
            <a:ext cx="9235440" cy="18288"/>
          </a:xfrm>
          <a:prstGeom prst="rect">
            <a:avLst/>
          </a:prstGeom>
        </p:spPr>
      </p:pic>
      <p:sp>
        <p:nvSpPr>
          <p:cNvPr id="1026" name="Title Placeholder 1"/>
          <p:cNvSpPr>
            <a:spLocks noGrp="1"/>
          </p:cNvSpPr>
          <p:nvPr>
            <p:ph type="title"/>
          </p:nvPr>
        </p:nvSpPr>
        <p:spPr bwMode="auto">
          <a:xfrm>
            <a:off x="762000" y="276225"/>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18" cstate="print"/>
          <a:stretch>
            <a:fillRect/>
          </a:stretch>
        </p:blipFill>
        <p:spPr>
          <a:xfrm>
            <a:off x="-22578" y="6393192"/>
            <a:ext cx="9235440" cy="18288"/>
          </a:xfrm>
          <a:prstGeom prst="rect">
            <a:avLst/>
          </a:prstGeom>
        </p:spPr>
      </p:pic>
      <p:sp>
        <p:nvSpPr>
          <p:cNvPr id="9" name="Rectangle 8"/>
          <p:cNvSpPr/>
          <p:nvPr/>
        </p:nvSpPr>
        <p:spPr>
          <a:xfrm>
            <a:off x="-22578" y="6406287"/>
            <a:ext cx="9235440" cy="54864"/>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936166074"/>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Lst>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
          <p:cNvPicPr>
            <a:picLocks noChangeAspect="1"/>
          </p:cNvPicPr>
          <p:nvPr/>
        </p:nvPicPr>
        <p:blipFill>
          <a:blip r:embed="rId2" cstate="email">
            <a:extLst>
              <a:ext uri="{28A0092B-C50C-407E-A947-70E740481C1C}">
                <a14:useLocalDpi xmlns:a14="http://schemas.microsoft.com/office/drawing/2010/main" val="0"/>
              </a:ext>
            </a:extLst>
          </a:blip>
          <a:srcRect l="2" t="-331" r="259" b="444"/>
          <a:stretch>
            <a:fillRect/>
          </a:stretch>
        </p:blipFill>
        <p:spPr bwMode="auto">
          <a:xfrm>
            <a:off x="2895600" y="0"/>
            <a:ext cx="3560763"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C</a:t>
            </a:r>
          </a:p>
        </p:txBody>
      </p:sp>
      <p:sp>
        <p:nvSpPr>
          <p:cNvPr id="13314" name="Content Placeholder 2"/>
          <p:cNvSpPr>
            <a:spLocks noGrp="1"/>
          </p:cNvSpPr>
          <p:nvPr>
            <p:ph idx="1"/>
          </p:nvPr>
        </p:nvSpPr>
        <p:spPr/>
        <p:txBody>
          <a:bodyPr/>
          <a:lstStyle/>
          <a:p>
            <a:pPr marL="284163" indent="0" eaLnBrk="1" hangingPunct="1">
              <a:buFont typeface="Wingdings" charset="0"/>
              <a:buNone/>
            </a:pPr>
            <a:r>
              <a:rPr lang="en-US" dirty="0"/>
              <a:t>Decreased sensation would greatly increase the risk for injury with a tear or break in the skin. This could lead to a delay in seeking treatment due to lack of awareness.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Classification of Wounds </a:t>
            </a:r>
          </a:p>
        </p:txBody>
      </p:sp>
      <p:sp>
        <p:nvSpPr>
          <p:cNvPr id="14339" name="Rectangle 3"/>
          <p:cNvSpPr>
            <a:spLocks noGrp="1" noChangeArrowheads="1"/>
          </p:cNvSpPr>
          <p:nvPr>
            <p:ph idx="1"/>
          </p:nvPr>
        </p:nvSpPr>
        <p:spPr/>
        <p:txBody>
          <a:bodyPr>
            <a:normAutofit/>
          </a:bodyPr>
          <a:lstStyle/>
          <a:p>
            <a:r>
              <a:rPr lang="en-US" dirty="0"/>
              <a:t>Open/closed</a:t>
            </a:r>
          </a:p>
          <a:p>
            <a:r>
              <a:rPr lang="en-US" dirty="0"/>
              <a:t>Acute/chronic</a:t>
            </a:r>
          </a:p>
          <a:p>
            <a:r>
              <a:rPr lang="en-US" dirty="0"/>
              <a:t>Clean/contaminated/infected</a:t>
            </a:r>
          </a:p>
          <a:p>
            <a:r>
              <a:rPr lang="en-US" dirty="0"/>
              <a:t>Superficial/partial or full thickness</a:t>
            </a:r>
          </a:p>
          <a:p>
            <a:r>
              <a:rPr lang="en-US" dirty="0"/>
              <a:t>Penetrating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Wound Healing Processes</a:t>
            </a:r>
          </a:p>
        </p:txBody>
      </p:sp>
      <p:sp>
        <p:nvSpPr>
          <p:cNvPr id="16387" name="Rectangle 3"/>
          <p:cNvSpPr>
            <a:spLocks noGrp="1" noChangeArrowheads="1"/>
          </p:cNvSpPr>
          <p:nvPr>
            <p:ph idx="1"/>
          </p:nvPr>
        </p:nvSpPr>
        <p:spPr/>
        <p:txBody>
          <a:bodyPr/>
          <a:lstStyle/>
          <a:p>
            <a:r>
              <a:rPr lang="en-US" dirty="0"/>
              <a:t>Regeneration</a:t>
            </a:r>
          </a:p>
          <a:p>
            <a:pPr lvl="1"/>
            <a:r>
              <a:rPr lang="en-US" dirty="0"/>
              <a:t>In epidermal wounds</a:t>
            </a:r>
          </a:p>
          <a:p>
            <a:pPr lvl="1"/>
            <a:r>
              <a:rPr lang="en-US" dirty="0"/>
              <a:t>No scar</a:t>
            </a:r>
          </a:p>
          <a:p>
            <a:r>
              <a:rPr lang="en-US" dirty="0"/>
              <a:t>Primary intention</a:t>
            </a:r>
          </a:p>
          <a:p>
            <a:pPr lvl="1"/>
            <a:r>
              <a:rPr lang="en-US" dirty="0"/>
              <a:t>Clean surgical incision/edges approximated</a:t>
            </a:r>
          </a:p>
          <a:p>
            <a:pPr lvl="1"/>
            <a:r>
              <a:rPr lang="en-US" dirty="0"/>
              <a:t>Minimal scarring</a:t>
            </a:r>
          </a:p>
          <a:p>
            <a:pPr lvl="1"/>
            <a:endParaRPr lang="en-US" dirty="0"/>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US" dirty="0"/>
              <a:t>Wound Healing Processes (cont’d)</a:t>
            </a:r>
          </a:p>
        </p:txBody>
      </p:sp>
      <p:sp>
        <p:nvSpPr>
          <p:cNvPr id="17411" name="Rectangle 1027"/>
          <p:cNvSpPr>
            <a:spLocks noGrp="1" noChangeArrowheads="1"/>
          </p:cNvSpPr>
          <p:nvPr>
            <p:ph idx="1"/>
          </p:nvPr>
        </p:nvSpPr>
        <p:spPr/>
        <p:txBody>
          <a:bodyPr/>
          <a:lstStyle/>
          <a:p>
            <a:r>
              <a:rPr lang="en-US" dirty="0"/>
              <a:t>Secondary intention</a:t>
            </a:r>
          </a:p>
          <a:p>
            <a:pPr lvl="1"/>
            <a:r>
              <a:rPr lang="en-US" dirty="0"/>
              <a:t>Wound edges not approximated</a:t>
            </a:r>
          </a:p>
          <a:p>
            <a:pPr lvl="1"/>
            <a:r>
              <a:rPr lang="en-US" dirty="0"/>
              <a:t>Tissue loss</a:t>
            </a:r>
          </a:p>
          <a:p>
            <a:pPr lvl="1"/>
            <a:r>
              <a:rPr lang="en-US" dirty="0"/>
              <a:t>Heals from inner layer to surface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Wound Healing Processes (cont’d)</a:t>
            </a:r>
          </a:p>
        </p:txBody>
      </p:sp>
      <p:sp>
        <p:nvSpPr>
          <p:cNvPr id="18435" name="Rectangle 3"/>
          <p:cNvSpPr>
            <a:spLocks noGrp="1" noChangeArrowheads="1"/>
          </p:cNvSpPr>
          <p:nvPr>
            <p:ph idx="1"/>
          </p:nvPr>
        </p:nvSpPr>
        <p:spPr/>
        <p:txBody>
          <a:bodyPr/>
          <a:lstStyle/>
          <a:p>
            <a:r>
              <a:rPr lang="en-US" dirty="0"/>
              <a:t>Tertiary intention</a:t>
            </a:r>
          </a:p>
          <a:p>
            <a:pPr lvl="1"/>
            <a:r>
              <a:rPr lang="en-US" dirty="0"/>
              <a:t>Granulating tissue brought together</a:t>
            </a:r>
          </a:p>
          <a:p>
            <a:pPr lvl="1"/>
            <a:r>
              <a:rPr lang="en-US" dirty="0"/>
              <a:t>Delayed closure of wound edges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Wound Healing</a:t>
            </a:r>
          </a:p>
        </p:txBody>
      </p:sp>
      <p:sp>
        <p:nvSpPr>
          <p:cNvPr id="3" name="Content Placeholder 2"/>
          <p:cNvSpPr>
            <a:spLocks noGrp="1"/>
          </p:cNvSpPr>
          <p:nvPr>
            <p:ph idx="1"/>
          </p:nvPr>
        </p:nvSpPr>
        <p:spPr/>
        <p:txBody>
          <a:bodyPr/>
          <a:lstStyle/>
          <a:p>
            <a:r>
              <a:rPr lang="en-US" dirty="0"/>
              <a:t>Inflammatory</a:t>
            </a:r>
          </a:p>
          <a:p>
            <a:r>
              <a:rPr lang="en-US" dirty="0"/>
              <a:t>Proliferative</a:t>
            </a:r>
          </a:p>
          <a:p>
            <a:r>
              <a:rPr lang="en-US" dirty="0"/>
              <a:t>Maturation</a:t>
            </a:r>
          </a:p>
        </p:txBody>
      </p:sp>
    </p:spTree>
    <p:extLst>
      <p:ext uri="{BB962C8B-B14F-4D97-AF65-F5344CB8AC3E}">
        <p14:creationId xmlns:p14="http://schemas.microsoft.com/office/powerpoint/2010/main" val="20556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Closures</a:t>
            </a:r>
          </a:p>
        </p:txBody>
      </p:sp>
      <p:sp>
        <p:nvSpPr>
          <p:cNvPr id="3" name="Content Placeholder 2"/>
          <p:cNvSpPr>
            <a:spLocks noGrp="1"/>
          </p:cNvSpPr>
          <p:nvPr>
            <p:ph idx="1"/>
          </p:nvPr>
        </p:nvSpPr>
        <p:spPr/>
        <p:txBody>
          <a:bodyPr/>
          <a:lstStyle/>
          <a:p>
            <a:r>
              <a:rPr lang="en-US" dirty="0"/>
              <a:t>Adhesive strips</a:t>
            </a:r>
          </a:p>
          <a:p>
            <a:r>
              <a:rPr lang="en-US" dirty="0"/>
              <a:t>Sutures</a:t>
            </a:r>
          </a:p>
          <a:p>
            <a:r>
              <a:rPr lang="en-US" dirty="0"/>
              <a:t>Surgical staples</a:t>
            </a:r>
          </a:p>
          <a:p>
            <a:r>
              <a:rPr lang="en-US" dirty="0"/>
              <a:t>Surgical glue</a:t>
            </a:r>
          </a:p>
        </p:txBody>
      </p:sp>
    </p:spTree>
    <p:extLst>
      <p:ext uri="{BB962C8B-B14F-4D97-AF65-F5344CB8AC3E}">
        <p14:creationId xmlns:p14="http://schemas.microsoft.com/office/powerpoint/2010/main" val="272037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Types of Wound Drainage</a:t>
            </a:r>
          </a:p>
        </p:txBody>
      </p:sp>
      <p:sp>
        <p:nvSpPr>
          <p:cNvPr id="15363" name="Rectangle 3"/>
          <p:cNvSpPr>
            <a:spLocks noGrp="1" noChangeArrowheads="1"/>
          </p:cNvSpPr>
          <p:nvPr>
            <p:ph idx="1"/>
          </p:nvPr>
        </p:nvSpPr>
        <p:spPr/>
        <p:txBody>
          <a:bodyPr/>
          <a:lstStyle/>
          <a:p>
            <a:r>
              <a:rPr lang="en-US" dirty="0"/>
              <a:t>Serous exudate: Straw colored</a:t>
            </a:r>
          </a:p>
          <a:p>
            <a:r>
              <a:rPr lang="en-US" dirty="0"/>
              <a:t>Sanguineous: Bloody drainage</a:t>
            </a:r>
          </a:p>
          <a:p>
            <a:r>
              <a:rPr lang="en-US" dirty="0"/>
              <a:t>Serosanguineous: Mix of bloody and </a:t>
            </a:r>
            <a:br>
              <a:rPr lang="en-US" dirty="0"/>
            </a:br>
            <a:r>
              <a:rPr lang="en-US" dirty="0"/>
              <a:t>straw-colored fluid</a:t>
            </a:r>
          </a:p>
          <a:p>
            <a:r>
              <a:rPr lang="en-US" dirty="0"/>
              <a:t>Purulent: Yellow, contains pus</a:t>
            </a:r>
          </a:p>
          <a:p>
            <a:r>
              <a:rPr lang="en-US" dirty="0" err="1">
                <a:ea typeface="ＭＳ Ｐゴシック" charset="0"/>
              </a:rPr>
              <a:t>Purosanguineous</a:t>
            </a:r>
            <a:r>
              <a:rPr lang="en-US" dirty="0">
                <a:ea typeface="ＭＳ Ｐゴシック" charset="0"/>
              </a:rPr>
              <a:t> exudate: Contains blood and pus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t>Complications of Wound Healing</a:t>
            </a:r>
          </a:p>
        </p:txBody>
      </p:sp>
      <p:sp>
        <p:nvSpPr>
          <p:cNvPr id="19460" name="Rectangle 3"/>
          <p:cNvSpPr>
            <a:spLocks noGrp="1" noChangeArrowheads="1"/>
          </p:cNvSpPr>
          <p:nvPr>
            <p:ph idx="1"/>
          </p:nvPr>
        </p:nvSpPr>
        <p:spPr/>
        <p:txBody>
          <a:bodyPr>
            <a:normAutofit/>
          </a:bodyPr>
          <a:lstStyle/>
          <a:p>
            <a:r>
              <a:rPr lang="en-US" dirty="0"/>
              <a:t>Hemorrhage</a:t>
            </a:r>
          </a:p>
          <a:p>
            <a:r>
              <a:rPr lang="en-US" dirty="0"/>
              <a:t>Infection</a:t>
            </a:r>
          </a:p>
          <a:p>
            <a:r>
              <a:rPr lang="en-US" dirty="0"/>
              <a:t>Dehiscence</a:t>
            </a:r>
          </a:p>
          <a:p>
            <a:r>
              <a:rPr lang="en-US" dirty="0"/>
              <a:t>Evisceration</a:t>
            </a:r>
          </a:p>
          <a:p>
            <a:r>
              <a:rPr lang="en-US" dirty="0"/>
              <a:t>Fistula formation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ClickerCheck</a:t>
            </a:r>
            <a:endParaRPr lang="en-US" dirty="0"/>
          </a:p>
        </p:txBody>
      </p:sp>
      <p:sp>
        <p:nvSpPr>
          <p:cNvPr id="20482" name="Content Placeholder 2"/>
          <p:cNvSpPr>
            <a:spLocks noGrp="1"/>
          </p:cNvSpPr>
          <p:nvPr>
            <p:ph idx="1"/>
          </p:nvPr>
        </p:nvSpPr>
        <p:spPr/>
        <p:txBody>
          <a:bodyPr>
            <a:normAutofit fontScale="92500" lnSpcReduction="10000"/>
          </a:bodyPr>
          <a:lstStyle/>
          <a:p>
            <a:pPr marL="284163" indent="0" eaLnBrk="1" hangingPunct="1">
              <a:spcBef>
                <a:spcPct val="10000"/>
              </a:spcBef>
              <a:buFont typeface="Wingdings" charset="0"/>
              <a:buNone/>
            </a:pPr>
            <a:r>
              <a:rPr lang="en-US" sz="2600" dirty="0"/>
              <a:t>The client calls the nurse to the room and states, </a:t>
            </a:r>
            <a:r>
              <a:rPr lang="en-US" altLang="ja-JP" sz="2600" dirty="0"/>
              <a:t>“</a:t>
            </a:r>
            <a:r>
              <a:rPr lang="en-US" sz="2600" dirty="0"/>
              <a:t>Look, my incision is popping open where they did my hip surgery!</a:t>
            </a:r>
            <a:r>
              <a:rPr lang="en-US" altLang="ja-JP" sz="2600" dirty="0"/>
              <a:t>” </a:t>
            </a:r>
            <a:r>
              <a:rPr lang="en-US" sz="2600" dirty="0"/>
              <a:t>The nurse notes that the wound edges have separated 1 cm at the center and there is straw-colored fluid leaking from one end. The nurse’s best action is to</a:t>
            </a:r>
          </a:p>
          <a:p>
            <a:pPr marL="284163" indent="0" eaLnBrk="1" hangingPunct="1">
              <a:spcBef>
                <a:spcPct val="10000"/>
              </a:spcBef>
              <a:buFont typeface="Wingdings" charset="0"/>
              <a:buNone/>
            </a:pPr>
            <a:endParaRPr lang="en-US" sz="2400" dirty="0"/>
          </a:p>
          <a:p>
            <a:pPr marL="690563" indent="-406400" eaLnBrk="1" hangingPunct="1">
              <a:spcBef>
                <a:spcPct val="10000"/>
              </a:spcBef>
              <a:buFont typeface="+mj-lt"/>
              <a:buAutoNum type="alphaUcPeriod"/>
            </a:pPr>
            <a:r>
              <a:rPr lang="en-US" sz="2600" dirty="0"/>
              <a:t>Notify the surgeon STAT.</a:t>
            </a:r>
          </a:p>
          <a:p>
            <a:pPr marL="690563" indent="-406400" eaLnBrk="1" hangingPunct="1">
              <a:spcBef>
                <a:spcPct val="10000"/>
              </a:spcBef>
              <a:buFont typeface="+mj-lt"/>
              <a:buAutoNum type="alphaUcPeriod"/>
            </a:pPr>
            <a:r>
              <a:rPr lang="en-US" sz="2600" dirty="0"/>
              <a:t>Place a clean, sterile 4 × 4 over the incision and monitor </a:t>
            </a:r>
            <a:br>
              <a:rPr lang="en-US" sz="2600" dirty="0"/>
            </a:br>
            <a:r>
              <a:rPr lang="en-US" sz="2600" dirty="0"/>
              <a:t>the drainage.</a:t>
            </a:r>
          </a:p>
          <a:p>
            <a:pPr marL="690563" indent="-406400" eaLnBrk="1" hangingPunct="1">
              <a:spcBef>
                <a:spcPct val="10000"/>
              </a:spcBef>
              <a:buFont typeface="+mj-lt"/>
              <a:buAutoNum type="alphaUcPeriod"/>
            </a:pPr>
            <a:r>
              <a:rPr lang="en-US" sz="2600" dirty="0"/>
              <a:t>Wrap an Ace bandage firmly around the area and have the client maintain </a:t>
            </a:r>
            <a:r>
              <a:rPr lang="en-US" sz="2600" dirty="0" err="1"/>
              <a:t>bedrest</a:t>
            </a:r>
            <a:r>
              <a:rPr lang="en-US" sz="2600" dirty="0"/>
              <a:t>.</a:t>
            </a:r>
          </a:p>
          <a:p>
            <a:pPr marL="690563" indent="-406400" eaLnBrk="1" hangingPunct="1">
              <a:spcBef>
                <a:spcPct val="10000"/>
              </a:spcBef>
              <a:buFont typeface="+mj-lt"/>
              <a:buAutoNum type="alphaUcPeriod"/>
            </a:pPr>
            <a:r>
              <a:rPr lang="en-US" sz="2600" dirty="0"/>
              <a:t>Immediately cover the wound with sterile towels soaked in normal saline and call the surgeon.</a:t>
            </a:r>
          </a:p>
          <a:p>
            <a:pPr eaLnBrk="1" hangingPunct="1">
              <a:buFont typeface="Wingdings" charset="0"/>
              <a:buNone/>
            </a:pPr>
            <a:endParaRPr lang="en-US" dirty="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p:txBody>
          <a:bodyPr>
            <a:normAutofit/>
          </a:bodyPr>
          <a:lstStyle/>
          <a:p>
            <a:r>
              <a:rPr lang="en-US"/>
              <a:t>Skin </a:t>
            </a:r>
            <a:r>
              <a:rPr lang="en-US" dirty="0"/>
              <a:t>Integrity &amp; Wound Healing</a:t>
            </a:r>
          </a:p>
        </p:txBody>
      </p:sp>
      <p:sp>
        <p:nvSpPr>
          <p:cNvPr id="2" name="Text Placeholder 1"/>
          <p:cNvSpPr>
            <a:spLocks noGrp="1"/>
          </p:cNvSpPr>
          <p:nvPr>
            <p:ph type="body" sz="quarter" idx="13"/>
          </p:nvPr>
        </p:nvSpPr>
        <p:spPr/>
        <p:txBody>
          <a:bodyPr/>
          <a:lstStyle/>
          <a:p>
            <a:r>
              <a:rPr lang="en-US" dirty="0"/>
              <a:t>Chapter 36</a:t>
            </a:r>
          </a:p>
        </p:txBody>
      </p:sp>
    </p:spTree>
    <p:extLst>
      <p:ext uri="{BB962C8B-B14F-4D97-AF65-F5344CB8AC3E}">
        <p14:creationId xmlns:p14="http://schemas.microsoft.com/office/powerpoint/2010/main" val="399173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B</a:t>
            </a:r>
          </a:p>
        </p:txBody>
      </p:sp>
      <p:sp>
        <p:nvSpPr>
          <p:cNvPr id="21506" name="Content Placeholder 2"/>
          <p:cNvSpPr>
            <a:spLocks noGrp="1"/>
          </p:cNvSpPr>
          <p:nvPr>
            <p:ph idx="1"/>
          </p:nvPr>
        </p:nvSpPr>
        <p:spPr/>
        <p:txBody>
          <a:bodyPr/>
          <a:lstStyle/>
          <a:p>
            <a:pPr marL="284163" indent="0" eaLnBrk="1" hangingPunct="1">
              <a:buFont typeface="Wingdings" charset="0"/>
              <a:buNone/>
            </a:pPr>
            <a:r>
              <a:rPr lang="en-US" dirty="0"/>
              <a:t>A 1-cm separation of wound edges only in the center of a surgical incision on the hip is too small to truly be termed dehiscence. Even if there were a large separation, there are no </a:t>
            </a:r>
            <a:r>
              <a:rPr lang="en-US" altLang="ja-JP" dirty="0"/>
              <a:t>“</a:t>
            </a:r>
            <a:r>
              <a:rPr lang="en-US" dirty="0"/>
              <a:t>internal viscera</a:t>
            </a:r>
            <a:r>
              <a:rPr lang="en-US" altLang="ja-JP" dirty="0"/>
              <a:t>”</a:t>
            </a:r>
            <a:r>
              <a:rPr lang="en-US" dirty="0"/>
              <a:t> to protrude.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Nursing Assessment: Skin and Wounds</a:t>
            </a:r>
          </a:p>
        </p:txBody>
      </p:sp>
      <p:sp>
        <p:nvSpPr>
          <p:cNvPr id="22531" name="Rectangle 3"/>
          <p:cNvSpPr>
            <a:spLocks noGrp="1" noChangeArrowheads="1"/>
          </p:cNvSpPr>
          <p:nvPr>
            <p:ph idx="1"/>
          </p:nvPr>
        </p:nvSpPr>
        <p:spPr/>
        <p:txBody>
          <a:bodyPr>
            <a:normAutofit/>
          </a:bodyPr>
          <a:lstStyle/>
          <a:p>
            <a:pPr marL="630238" indent="-284163"/>
            <a:r>
              <a:rPr lang="en-US" dirty="0"/>
              <a:t>Focused skin assessment</a:t>
            </a:r>
          </a:p>
          <a:p>
            <a:pPr lvl="1"/>
            <a:r>
              <a:rPr lang="en-US" dirty="0"/>
              <a:t>Braden scale: Sensory perception, moisture, activity, mobility, nutrition, and friction or shear</a:t>
            </a:r>
          </a:p>
          <a:p>
            <a:pPr lvl="2"/>
            <a:r>
              <a:rPr lang="en-US" dirty="0"/>
              <a:t>Total score less than 18 = risk</a:t>
            </a:r>
          </a:p>
          <a:p>
            <a:pPr lvl="1"/>
            <a:r>
              <a:rPr lang="en-US" dirty="0"/>
              <a:t>Norton scale: P</a:t>
            </a:r>
            <a:r>
              <a:rPr lang="en-US" dirty="0">
                <a:ea typeface="ＭＳ Ｐゴシック" charset="0"/>
              </a:rPr>
              <a:t>atient’s physical condition, mental state, activity, mobility, and incontinence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56356" y="299310"/>
            <a:ext cx="8235244" cy="535531"/>
          </a:xfrm>
        </p:spPr>
        <p:txBody>
          <a:bodyPr/>
          <a:lstStyle/>
          <a:p>
            <a:r>
              <a:rPr lang="en-US" sz="3200" dirty="0"/>
              <a:t>Nursing Assessment: Skin and Wounds (cont’d)</a:t>
            </a:r>
          </a:p>
        </p:txBody>
      </p:sp>
      <p:sp>
        <p:nvSpPr>
          <p:cNvPr id="23555" name="Rectangle 3"/>
          <p:cNvSpPr>
            <a:spLocks noGrp="1" noChangeArrowheads="1"/>
          </p:cNvSpPr>
          <p:nvPr>
            <p:ph idx="1"/>
          </p:nvPr>
        </p:nvSpPr>
        <p:spPr/>
        <p:txBody>
          <a:bodyPr>
            <a:normAutofit fontScale="92500" lnSpcReduction="10000"/>
          </a:bodyPr>
          <a:lstStyle/>
          <a:p>
            <a:r>
              <a:rPr lang="en-US" dirty="0"/>
              <a:t>Wound assessment</a:t>
            </a:r>
          </a:p>
          <a:p>
            <a:pPr lvl="1"/>
            <a:r>
              <a:rPr lang="en-US" dirty="0"/>
              <a:t>Location</a:t>
            </a:r>
          </a:p>
          <a:p>
            <a:pPr lvl="1"/>
            <a:r>
              <a:rPr lang="en-US" dirty="0"/>
              <a:t>Size</a:t>
            </a:r>
          </a:p>
          <a:p>
            <a:pPr lvl="1"/>
            <a:r>
              <a:rPr lang="en-US" dirty="0"/>
              <a:t>Undermining</a:t>
            </a:r>
          </a:p>
          <a:p>
            <a:pPr lvl="1"/>
            <a:r>
              <a:rPr lang="en-US" dirty="0"/>
              <a:t>Appearance</a:t>
            </a:r>
          </a:p>
          <a:p>
            <a:pPr lvl="1"/>
            <a:r>
              <a:rPr lang="en-US" dirty="0"/>
              <a:t>Drainage</a:t>
            </a:r>
          </a:p>
          <a:p>
            <a:pPr lvl="1"/>
            <a:r>
              <a:rPr lang="en-US" dirty="0"/>
              <a:t>Redness</a:t>
            </a:r>
          </a:p>
          <a:p>
            <a:pPr lvl="1"/>
            <a:r>
              <a:rPr lang="en-US" dirty="0"/>
              <a:t>Swelling</a:t>
            </a:r>
          </a:p>
          <a:p>
            <a:pPr lvl="1"/>
            <a:r>
              <a:rPr lang="en-US" dirty="0"/>
              <a:t>Pain</a:t>
            </a:r>
          </a:p>
          <a:p>
            <a:pPr lvl="1"/>
            <a:r>
              <a:rPr lang="en-US" dirty="0"/>
              <a:t>Nutritional status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Data</a:t>
            </a:r>
          </a:p>
        </p:txBody>
      </p:sp>
      <p:sp>
        <p:nvSpPr>
          <p:cNvPr id="3" name="Content Placeholder 2"/>
          <p:cNvSpPr>
            <a:spLocks noGrp="1"/>
          </p:cNvSpPr>
          <p:nvPr>
            <p:ph idx="1"/>
          </p:nvPr>
        </p:nvSpPr>
        <p:spPr/>
        <p:txBody>
          <a:bodyPr/>
          <a:lstStyle/>
          <a:p>
            <a:r>
              <a:rPr lang="en-US" dirty="0"/>
              <a:t>Blood studies</a:t>
            </a:r>
          </a:p>
          <a:p>
            <a:r>
              <a:rPr lang="en-US" dirty="0"/>
              <a:t>Wound cultures</a:t>
            </a:r>
          </a:p>
          <a:p>
            <a:pPr lvl="1"/>
            <a:r>
              <a:rPr lang="en-US" dirty="0"/>
              <a:t>Swabbing</a:t>
            </a:r>
          </a:p>
          <a:p>
            <a:pPr lvl="1"/>
            <a:r>
              <a:rPr lang="en-US" dirty="0"/>
              <a:t>Needle aspiration</a:t>
            </a:r>
          </a:p>
          <a:p>
            <a:pPr lvl="1"/>
            <a:r>
              <a:rPr lang="en-US" dirty="0"/>
              <a:t>Tissue biopsy</a:t>
            </a:r>
          </a:p>
        </p:txBody>
      </p:sp>
    </p:spTree>
    <p:extLst>
      <p:ext uri="{BB962C8B-B14F-4D97-AF65-F5344CB8AC3E}">
        <p14:creationId xmlns:p14="http://schemas.microsoft.com/office/powerpoint/2010/main" val="1895090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Analysis/Nursing Diagnosis</a:t>
            </a:r>
          </a:p>
        </p:txBody>
      </p:sp>
      <p:sp>
        <p:nvSpPr>
          <p:cNvPr id="3" name="Content Placeholder 2"/>
          <p:cNvSpPr>
            <a:spLocks noGrp="1"/>
          </p:cNvSpPr>
          <p:nvPr>
            <p:ph idx="1"/>
          </p:nvPr>
        </p:nvSpPr>
        <p:spPr/>
        <p:txBody>
          <a:bodyPr/>
          <a:lstStyle/>
          <a:p>
            <a:r>
              <a:rPr lang="en-US" dirty="0"/>
              <a:t>Risk for Impaired Skin Integrity</a:t>
            </a:r>
          </a:p>
          <a:p>
            <a:r>
              <a:rPr lang="en-US" dirty="0"/>
              <a:t>Impaired Skin Integrity</a:t>
            </a:r>
          </a:p>
          <a:p>
            <a:r>
              <a:rPr lang="en-US" dirty="0"/>
              <a:t>Impaired Tissue Integrity</a:t>
            </a:r>
          </a:p>
          <a:p>
            <a:r>
              <a:rPr lang="en-US" dirty="0"/>
              <a:t>Risk for Impaired Tissue Integrity</a:t>
            </a:r>
          </a:p>
        </p:txBody>
      </p:sp>
    </p:spTree>
    <p:extLst>
      <p:ext uri="{BB962C8B-B14F-4D97-AF65-F5344CB8AC3E}">
        <p14:creationId xmlns:p14="http://schemas.microsoft.com/office/powerpoint/2010/main" val="428925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z="3200" dirty="0"/>
              <a:t>Nursing Interventions Related to </a:t>
            </a:r>
            <a:br>
              <a:rPr lang="en-US" sz="3200" dirty="0"/>
            </a:br>
            <a:r>
              <a:rPr lang="en-US" sz="3200" dirty="0"/>
              <a:t>Wound Care</a:t>
            </a:r>
          </a:p>
        </p:txBody>
      </p:sp>
      <p:sp>
        <p:nvSpPr>
          <p:cNvPr id="24580" name="Rectangle 3"/>
          <p:cNvSpPr>
            <a:spLocks noGrp="1" noChangeArrowheads="1"/>
          </p:cNvSpPr>
          <p:nvPr>
            <p:ph sz="half" idx="1"/>
          </p:nvPr>
        </p:nvSpPr>
        <p:spPr/>
        <p:txBody>
          <a:bodyPr/>
          <a:lstStyle/>
          <a:p>
            <a:r>
              <a:rPr lang="en-US" sz="3200" dirty="0"/>
              <a:t>Cleansing/irrigating</a:t>
            </a:r>
          </a:p>
          <a:p>
            <a:r>
              <a:rPr lang="en-US" sz="3200" dirty="0"/>
              <a:t>Caring for a </a:t>
            </a:r>
            <a:br>
              <a:rPr lang="en-US" sz="3200" dirty="0"/>
            </a:br>
            <a:r>
              <a:rPr lang="en-US" sz="3200" dirty="0"/>
              <a:t>drainage device</a:t>
            </a:r>
          </a:p>
          <a:p>
            <a:pPr lvl="1"/>
            <a:r>
              <a:rPr lang="en-US" sz="2800" dirty="0"/>
              <a:t>Jackson-Pratt; </a:t>
            </a:r>
            <a:r>
              <a:rPr lang="en-US" sz="2800" dirty="0" err="1"/>
              <a:t>Hemovac</a:t>
            </a:r>
            <a:endParaRPr lang="en-US" sz="2800" dirty="0"/>
          </a:p>
          <a:p>
            <a:endParaRPr lang="en-US" dirty="0"/>
          </a:p>
        </p:txBody>
      </p:sp>
      <p:sp>
        <p:nvSpPr>
          <p:cNvPr id="24581" name="Rectangle 4"/>
          <p:cNvSpPr>
            <a:spLocks noGrp="1" noChangeArrowheads="1"/>
          </p:cNvSpPr>
          <p:nvPr>
            <p:ph sz="half" idx="2"/>
          </p:nvPr>
        </p:nvSpPr>
        <p:spPr/>
        <p:txBody>
          <a:bodyPr/>
          <a:lstStyle/>
          <a:p>
            <a:r>
              <a:rPr lang="en-US" sz="3200" dirty="0"/>
              <a:t>Debriding a wound</a:t>
            </a:r>
          </a:p>
          <a:p>
            <a:pPr lvl="1"/>
            <a:r>
              <a:rPr lang="en-US" sz="2800" dirty="0"/>
              <a:t>Mechanical</a:t>
            </a:r>
          </a:p>
          <a:p>
            <a:pPr lvl="1"/>
            <a:r>
              <a:rPr lang="en-US" sz="2800" dirty="0"/>
              <a:t>Enzymatic</a:t>
            </a:r>
          </a:p>
          <a:p>
            <a:pPr lvl="1"/>
            <a:r>
              <a:rPr lang="en-US" sz="2800" dirty="0"/>
              <a:t>Autolysis</a:t>
            </a:r>
          </a:p>
          <a:p>
            <a:pPr lvl="1"/>
            <a:r>
              <a:rPr lang="en-US" sz="2800" dirty="0"/>
              <a:t>Biotherapy</a:t>
            </a:r>
          </a:p>
          <a:p>
            <a:pPr lvl="1"/>
            <a:r>
              <a:rPr lang="en-US" sz="2800" dirty="0"/>
              <a:t>Sharp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56356" y="77711"/>
            <a:ext cx="8235244" cy="978729"/>
          </a:xfrm>
        </p:spPr>
        <p:txBody>
          <a:bodyPr/>
          <a:lstStyle/>
          <a:p>
            <a:r>
              <a:rPr lang="en-US" sz="3200" dirty="0"/>
              <a:t>Nursing Interventions Related to </a:t>
            </a:r>
            <a:br>
              <a:rPr lang="en-US" sz="3200" dirty="0"/>
            </a:br>
            <a:r>
              <a:rPr lang="en-US" sz="3200" dirty="0"/>
              <a:t>Wound Care (cont’d)</a:t>
            </a:r>
          </a:p>
        </p:txBody>
      </p:sp>
      <p:sp>
        <p:nvSpPr>
          <p:cNvPr id="25604" name="Rectangle 3"/>
          <p:cNvSpPr>
            <a:spLocks noGrp="1" noChangeArrowheads="1"/>
          </p:cNvSpPr>
          <p:nvPr>
            <p:ph idx="1"/>
          </p:nvPr>
        </p:nvSpPr>
        <p:spPr/>
        <p:txBody>
          <a:bodyPr/>
          <a:lstStyle/>
          <a:p>
            <a:r>
              <a:rPr lang="en-US" dirty="0"/>
              <a:t>Applying negative pressure wound therapy</a:t>
            </a:r>
          </a:p>
          <a:p>
            <a:r>
              <a:rPr lang="en-US" dirty="0"/>
              <a:t>Dressing a wound</a:t>
            </a:r>
          </a:p>
          <a:p>
            <a:pPr lvl="1"/>
            <a:r>
              <a:rPr lang="en-US" dirty="0"/>
              <a:t>Gauze/transparent film</a:t>
            </a:r>
          </a:p>
          <a:p>
            <a:pPr lvl="1"/>
            <a:r>
              <a:rPr lang="en-US" dirty="0"/>
              <a:t>Hydrocolloids/hydrogels</a:t>
            </a:r>
          </a:p>
          <a:p>
            <a:r>
              <a:rPr lang="en-US" dirty="0"/>
              <a:t>Supporting/immobilizing a wound</a:t>
            </a:r>
          </a:p>
          <a:p>
            <a:pPr lvl="1"/>
            <a:r>
              <a:rPr lang="en-US" dirty="0"/>
              <a:t>Binders/bandages</a:t>
            </a:r>
          </a:p>
          <a:p>
            <a:r>
              <a:rPr lang="en-US" dirty="0"/>
              <a:t>Applying heat and cold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6356" y="77711"/>
            <a:ext cx="8235244" cy="978729"/>
          </a:xfrm>
        </p:spPr>
        <p:txBody>
          <a:bodyPr/>
          <a:lstStyle/>
          <a:p>
            <a:r>
              <a:rPr lang="en-US" sz="3200" dirty="0"/>
              <a:t>A Wound for Special Consideration:                  Pressure Injury</a:t>
            </a:r>
          </a:p>
        </p:txBody>
      </p:sp>
      <p:sp>
        <p:nvSpPr>
          <p:cNvPr id="26627" name="Rectangle 3"/>
          <p:cNvSpPr>
            <a:spLocks noGrp="1" noChangeArrowheads="1"/>
          </p:cNvSpPr>
          <p:nvPr>
            <p:ph idx="1"/>
          </p:nvPr>
        </p:nvSpPr>
        <p:spPr/>
        <p:txBody>
          <a:bodyPr/>
          <a:lstStyle/>
          <a:p>
            <a:r>
              <a:rPr lang="en-US" dirty="0"/>
              <a:t>Nurses play a major role in prevention          and treatment.</a:t>
            </a:r>
          </a:p>
          <a:p>
            <a:r>
              <a:rPr lang="en-US" dirty="0"/>
              <a:t>Pressure injury affects 15% of                hospitalized clients. </a:t>
            </a:r>
          </a:p>
          <a:p>
            <a:r>
              <a:rPr lang="en-US" dirty="0"/>
              <a:t>Pressure injuries are caused by unrelieved pressure to an area, resulting in ischemia.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Risk Factors: Pressure Injury Development</a:t>
            </a:r>
          </a:p>
        </p:txBody>
      </p:sp>
      <p:sp>
        <p:nvSpPr>
          <p:cNvPr id="27651" name="Rectangle 3"/>
          <p:cNvSpPr>
            <a:spLocks noGrp="1" noChangeArrowheads="1"/>
          </p:cNvSpPr>
          <p:nvPr>
            <p:ph sz="half" idx="1"/>
          </p:nvPr>
        </p:nvSpPr>
        <p:spPr/>
        <p:txBody>
          <a:bodyPr/>
          <a:lstStyle/>
          <a:p>
            <a:r>
              <a:rPr lang="en-US" sz="3200" dirty="0"/>
              <a:t>Intrinsic factors</a:t>
            </a:r>
          </a:p>
          <a:p>
            <a:pPr lvl="1"/>
            <a:r>
              <a:rPr lang="en-US" sz="2800" dirty="0"/>
              <a:t>Immobility</a:t>
            </a:r>
          </a:p>
          <a:p>
            <a:pPr lvl="1"/>
            <a:r>
              <a:rPr lang="en-US" sz="2800" dirty="0"/>
              <a:t>Impaired sensation</a:t>
            </a:r>
          </a:p>
          <a:p>
            <a:pPr lvl="1"/>
            <a:r>
              <a:rPr lang="en-US" sz="2800" dirty="0"/>
              <a:t>Malnourishment</a:t>
            </a:r>
          </a:p>
          <a:p>
            <a:pPr lvl="1"/>
            <a:r>
              <a:rPr lang="en-US" sz="2800" dirty="0"/>
              <a:t>Aging</a:t>
            </a:r>
          </a:p>
          <a:p>
            <a:pPr lvl="1"/>
            <a:r>
              <a:rPr lang="en-US" sz="2800" dirty="0"/>
              <a:t>Fever</a:t>
            </a:r>
          </a:p>
          <a:p>
            <a:endParaRPr lang="en-US" dirty="0"/>
          </a:p>
        </p:txBody>
      </p:sp>
      <p:sp>
        <p:nvSpPr>
          <p:cNvPr id="27652" name="Rectangle 4"/>
          <p:cNvSpPr>
            <a:spLocks noGrp="1" noChangeArrowheads="1"/>
          </p:cNvSpPr>
          <p:nvPr>
            <p:ph sz="half" idx="2"/>
          </p:nvPr>
        </p:nvSpPr>
        <p:spPr/>
        <p:txBody>
          <a:bodyPr/>
          <a:lstStyle/>
          <a:p>
            <a:r>
              <a:rPr lang="en-US" sz="3200" dirty="0"/>
              <a:t>Extrinsic factors</a:t>
            </a:r>
          </a:p>
          <a:p>
            <a:pPr lvl="1"/>
            <a:r>
              <a:rPr lang="en-US" sz="2800" dirty="0"/>
              <a:t>Friction</a:t>
            </a:r>
          </a:p>
          <a:p>
            <a:pPr lvl="1"/>
            <a:r>
              <a:rPr lang="en-US" sz="2800" dirty="0"/>
              <a:t>Pressure</a:t>
            </a:r>
          </a:p>
          <a:p>
            <a:pPr lvl="1"/>
            <a:r>
              <a:rPr lang="en-US" sz="2800" dirty="0"/>
              <a:t>Shearing</a:t>
            </a:r>
          </a:p>
          <a:p>
            <a:pPr lvl="1"/>
            <a:r>
              <a:rPr lang="en-US" sz="2800" dirty="0"/>
              <a:t>Exposure to moisture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Nursing Assessment: Pressure Injury </a:t>
            </a:r>
          </a:p>
        </p:txBody>
      </p:sp>
      <p:sp>
        <p:nvSpPr>
          <p:cNvPr id="28675" name="Rectangle 3"/>
          <p:cNvSpPr>
            <a:spLocks noGrp="1" noChangeArrowheads="1"/>
          </p:cNvSpPr>
          <p:nvPr>
            <p:ph idx="1"/>
          </p:nvPr>
        </p:nvSpPr>
        <p:spPr/>
        <p:txBody>
          <a:bodyPr/>
          <a:lstStyle/>
          <a:p>
            <a:r>
              <a:rPr lang="en-US" dirty="0"/>
              <a:t>Determine stage</a:t>
            </a:r>
          </a:p>
          <a:p>
            <a:pPr lvl="1"/>
            <a:r>
              <a:rPr lang="en-US" dirty="0"/>
              <a:t>Stages 1 to 4: Classified by tissue involvement</a:t>
            </a:r>
          </a:p>
          <a:p>
            <a:pPr lvl="1"/>
            <a:r>
              <a:rPr lang="en-US" dirty="0"/>
              <a:t>Stages 3 and 4: Involve tissue necrosis</a:t>
            </a:r>
          </a:p>
          <a:p>
            <a:r>
              <a:rPr lang="en-US" dirty="0"/>
              <a:t>Suspected deep tissue injury</a:t>
            </a:r>
          </a:p>
          <a:p>
            <a:r>
              <a:rPr lang="en-US" dirty="0"/>
              <a:t>Unstageable pressure injury</a:t>
            </a:r>
          </a:p>
          <a:p>
            <a:r>
              <a:rPr lang="en-US" dirty="0"/>
              <a:t>Use PUSH tool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a:t>Structure of the Skin</a:t>
            </a:r>
          </a:p>
        </p:txBody>
      </p:sp>
      <p:sp>
        <p:nvSpPr>
          <p:cNvPr id="6148" name="Rectangle 3"/>
          <p:cNvSpPr>
            <a:spLocks noGrp="1" noChangeArrowheads="1"/>
          </p:cNvSpPr>
          <p:nvPr>
            <p:ph idx="1"/>
          </p:nvPr>
        </p:nvSpPr>
        <p:spPr/>
        <p:txBody>
          <a:bodyPr/>
          <a:lstStyle/>
          <a:p>
            <a:r>
              <a:rPr lang="en-US" dirty="0"/>
              <a:t>Epidermis</a:t>
            </a:r>
          </a:p>
          <a:p>
            <a:pPr lvl="1"/>
            <a:r>
              <a:rPr lang="en-US" dirty="0"/>
              <a:t>Stratum </a:t>
            </a:r>
            <a:r>
              <a:rPr lang="en-US" dirty="0" err="1"/>
              <a:t>corneum</a:t>
            </a:r>
            <a:endParaRPr lang="en-US" dirty="0"/>
          </a:p>
          <a:p>
            <a:pPr lvl="1"/>
            <a:r>
              <a:rPr lang="en-US" dirty="0"/>
              <a:t>Stratum </a:t>
            </a:r>
            <a:r>
              <a:rPr lang="en-US" dirty="0" err="1"/>
              <a:t>germinativum</a:t>
            </a:r>
            <a:endParaRPr lang="en-US" dirty="0"/>
          </a:p>
          <a:p>
            <a:r>
              <a:rPr lang="en-US" dirty="0"/>
              <a:t>Dermis</a:t>
            </a:r>
          </a:p>
          <a:p>
            <a:r>
              <a:rPr lang="en-US" dirty="0"/>
              <a:t>Subcutaneous layer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Socratic Reasoning</a:t>
            </a:r>
          </a:p>
        </p:txBody>
      </p:sp>
      <p:sp>
        <p:nvSpPr>
          <p:cNvPr id="3" name="Content Placeholder 2"/>
          <p:cNvSpPr>
            <a:spLocks noGrp="1"/>
          </p:cNvSpPr>
          <p:nvPr>
            <p:ph idx="1"/>
          </p:nvPr>
        </p:nvSpPr>
        <p:spPr/>
        <p:txBody>
          <a:bodyPr/>
          <a:lstStyle/>
          <a:p>
            <a:pPr marL="346075" indent="0">
              <a:buNone/>
            </a:pPr>
            <a:r>
              <a:rPr lang="en-US" dirty="0"/>
              <a:t>The nurse administrator for a nursing home determines the rate of pressure injury in residents has increased for the second consecutive year. What are at least five possible reasons for this occurrence?</a:t>
            </a:r>
          </a:p>
          <a:p>
            <a:endParaRPr lang="en-US" dirty="0"/>
          </a:p>
        </p:txBody>
      </p:sp>
    </p:spTree>
    <p:extLst>
      <p:ext uri="{BB962C8B-B14F-4D97-AF65-F5344CB8AC3E}">
        <p14:creationId xmlns:p14="http://schemas.microsoft.com/office/powerpoint/2010/main" val="1428436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ClickerCheck</a:t>
            </a:r>
            <a:endParaRPr lang="en-US" dirty="0"/>
          </a:p>
        </p:txBody>
      </p:sp>
      <p:sp>
        <p:nvSpPr>
          <p:cNvPr id="29698" name="Content Placeholder 2"/>
          <p:cNvSpPr>
            <a:spLocks noGrp="1"/>
          </p:cNvSpPr>
          <p:nvPr>
            <p:ph idx="1"/>
          </p:nvPr>
        </p:nvSpPr>
        <p:spPr/>
        <p:txBody>
          <a:bodyPr>
            <a:normAutofit fontScale="92500" lnSpcReduction="10000"/>
          </a:bodyPr>
          <a:lstStyle/>
          <a:p>
            <a:pPr marL="284163" indent="0">
              <a:buNone/>
            </a:pPr>
            <a:r>
              <a:rPr lang="en-US" dirty="0"/>
              <a:t>The client has a wound that is 0.4 cm long and  3.2 cm wide. There is only a light amount of exudate, and granulation tissue is seen. The </a:t>
            </a:r>
            <a:r>
              <a:rPr lang="en-US" altLang="ja-JP"/>
              <a:t>“</a:t>
            </a:r>
            <a:r>
              <a:rPr lang="en-US"/>
              <a:t>PUSH</a:t>
            </a:r>
            <a:r>
              <a:rPr lang="en-US" altLang="ja-JP"/>
              <a:t>”</a:t>
            </a:r>
            <a:r>
              <a:rPr lang="en-US"/>
              <a:t> </a:t>
            </a:r>
            <a:r>
              <a:rPr lang="en-US" dirty="0"/>
              <a:t>score for this would be</a:t>
            </a:r>
          </a:p>
          <a:p>
            <a:pPr marL="284163" indent="0"/>
            <a:endParaRPr lang="en-US" dirty="0"/>
          </a:p>
          <a:p>
            <a:pPr marL="798513" indent="-514350">
              <a:buFont typeface="+mj-lt"/>
              <a:buAutoNum type="alphaUcPeriod"/>
            </a:pPr>
            <a:r>
              <a:rPr lang="en-US" dirty="0"/>
              <a:t>9</a:t>
            </a:r>
          </a:p>
          <a:p>
            <a:pPr marL="798513" indent="-514350">
              <a:buFont typeface="+mj-lt"/>
              <a:buAutoNum type="alphaUcPeriod"/>
            </a:pPr>
            <a:r>
              <a:rPr lang="en-US" dirty="0"/>
              <a:t>18</a:t>
            </a:r>
          </a:p>
          <a:p>
            <a:pPr marL="798513" indent="-514350">
              <a:buFont typeface="+mj-lt"/>
              <a:buAutoNum type="alphaUcPeriod"/>
            </a:pPr>
            <a:r>
              <a:rPr lang="en-US" dirty="0"/>
              <a:t>15</a:t>
            </a:r>
          </a:p>
          <a:p>
            <a:pPr marL="798513" indent="-514350">
              <a:buFont typeface="+mj-lt"/>
              <a:buAutoNum type="alphaUcPeriod"/>
            </a:pPr>
            <a:r>
              <a:rPr lang="en-US" dirty="0"/>
              <a:t>22</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Correct Answer: C</a:t>
            </a:r>
          </a:p>
        </p:txBody>
      </p:sp>
      <p:sp>
        <p:nvSpPr>
          <p:cNvPr id="30722" name="Content Placeholder 2"/>
          <p:cNvSpPr>
            <a:spLocks noGrp="1"/>
          </p:cNvSpPr>
          <p:nvPr>
            <p:ph idx="1"/>
          </p:nvPr>
        </p:nvSpPr>
        <p:spPr/>
        <p:txBody>
          <a:bodyPr/>
          <a:lstStyle/>
          <a:p>
            <a:pPr indent="0" eaLnBrk="1" hangingPunct="1">
              <a:buFont typeface="Wingdings" charset="0"/>
              <a:buNone/>
            </a:pPr>
            <a:r>
              <a:rPr lang="en-US" dirty="0"/>
              <a:t>Points:	2 length × 6 width = 12</a:t>
            </a:r>
          </a:p>
          <a:p>
            <a:pPr eaLnBrk="1" hangingPunct="1">
              <a:buFont typeface="Wingdings" charset="0"/>
              <a:buNone/>
            </a:pPr>
            <a:r>
              <a:rPr lang="en-US" dirty="0"/>
              <a:t>			Exudate = 1</a:t>
            </a:r>
          </a:p>
          <a:p>
            <a:pPr eaLnBrk="1" hangingPunct="1">
              <a:buFont typeface="Wingdings" charset="0"/>
              <a:buNone/>
            </a:pPr>
            <a:r>
              <a:rPr lang="en-US" dirty="0"/>
              <a:t>			Granulation = 2</a:t>
            </a:r>
          </a:p>
          <a:p>
            <a:pPr eaLnBrk="1" hangingPunct="1">
              <a:buFont typeface="Wingdings" charset="0"/>
              <a:buNone/>
            </a:pPr>
            <a:r>
              <a:rPr lang="en-US" dirty="0"/>
              <a:t>			Total = 15 points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Nursing Interventions: Pressure Injury</a:t>
            </a:r>
          </a:p>
        </p:txBody>
      </p:sp>
      <p:sp>
        <p:nvSpPr>
          <p:cNvPr id="31747" name="Rectangle 3"/>
          <p:cNvSpPr>
            <a:spLocks noGrp="1" noChangeArrowheads="1"/>
          </p:cNvSpPr>
          <p:nvPr>
            <p:ph idx="1"/>
          </p:nvPr>
        </p:nvSpPr>
        <p:spPr/>
        <p:txBody>
          <a:bodyPr/>
          <a:lstStyle/>
          <a:p>
            <a:r>
              <a:rPr lang="en-US" dirty="0"/>
              <a:t>Prevention</a:t>
            </a:r>
          </a:p>
          <a:p>
            <a:r>
              <a:rPr lang="en-US" dirty="0"/>
              <a:t>Meticulous skin care and moisture control</a:t>
            </a:r>
          </a:p>
          <a:p>
            <a:r>
              <a:rPr lang="en-US" dirty="0"/>
              <a:t>Adequate nutrition</a:t>
            </a:r>
          </a:p>
          <a:p>
            <a:r>
              <a:rPr lang="en-US" dirty="0"/>
              <a:t>Frequent repositioning</a:t>
            </a:r>
          </a:p>
          <a:p>
            <a:r>
              <a:rPr lang="en-US" dirty="0"/>
              <a:t>Therapeutic mattresses</a:t>
            </a:r>
          </a:p>
          <a:p>
            <a:r>
              <a:rPr lang="en-US" dirty="0"/>
              <a:t>Client/family teaching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Effective Nursing Care</a:t>
            </a:r>
          </a:p>
        </p:txBody>
      </p:sp>
      <p:sp>
        <p:nvSpPr>
          <p:cNvPr id="3" name="Content Placeholder 2"/>
          <p:cNvSpPr>
            <a:spLocks noGrp="1"/>
          </p:cNvSpPr>
          <p:nvPr>
            <p:ph idx="1"/>
          </p:nvPr>
        </p:nvSpPr>
        <p:spPr/>
        <p:txBody>
          <a:bodyPr/>
          <a:lstStyle/>
          <a:p>
            <a:pPr marL="346075" indent="0">
              <a:buNone/>
            </a:pPr>
            <a:r>
              <a:rPr lang="en-US" dirty="0"/>
              <a:t>The basis for safe, effective care is Thinking, Doing, and Caring. You are the nurse caring for a patient with obesity, complicated by type 2 diabetes. She has a diabetic ulcer on the bottom of her foot. Other than physical care of her wound, what patient experiences would you consider when devising a caring and compassionate plan for her care at home?</a:t>
            </a:r>
          </a:p>
        </p:txBody>
      </p:sp>
    </p:spTree>
    <p:extLst>
      <p:ext uri="{BB962C8B-B14F-4D97-AF65-F5344CB8AC3E}">
        <p14:creationId xmlns:p14="http://schemas.microsoft.com/office/powerpoint/2010/main" val="456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Factors Affecting Skin Integrity</a:t>
            </a:r>
          </a:p>
        </p:txBody>
      </p:sp>
      <p:sp>
        <p:nvSpPr>
          <p:cNvPr id="7171" name="Rectangle 3"/>
          <p:cNvSpPr>
            <a:spLocks noGrp="1" noChangeArrowheads="1"/>
          </p:cNvSpPr>
          <p:nvPr>
            <p:ph idx="1"/>
          </p:nvPr>
        </p:nvSpPr>
        <p:spPr/>
        <p:txBody>
          <a:bodyPr/>
          <a:lstStyle/>
          <a:p>
            <a:r>
              <a:rPr lang="en-US" dirty="0"/>
              <a:t>Age: Older adult skin: Less elastic, drier, reduced collagen, areas of hyperpigmentation, more prone </a:t>
            </a:r>
            <a:br>
              <a:rPr lang="en-US" dirty="0"/>
            </a:br>
            <a:r>
              <a:rPr lang="en-US" dirty="0"/>
              <a:t>to injury</a:t>
            </a:r>
          </a:p>
          <a:p>
            <a:r>
              <a:rPr lang="en-US" dirty="0"/>
              <a:t>Mobility status: Increased pressure, shearing, and friction can lead to breakdown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Factors Affecting Skin Integrity (cont’d)</a:t>
            </a:r>
          </a:p>
        </p:txBody>
      </p:sp>
      <p:sp>
        <p:nvSpPr>
          <p:cNvPr id="8195" name="Rectangle 3"/>
          <p:cNvSpPr>
            <a:spLocks noGrp="1" noChangeArrowheads="1"/>
          </p:cNvSpPr>
          <p:nvPr>
            <p:ph idx="1"/>
          </p:nvPr>
        </p:nvSpPr>
        <p:spPr/>
        <p:txBody>
          <a:bodyPr>
            <a:normAutofit/>
          </a:bodyPr>
          <a:lstStyle/>
          <a:p>
            <a:r>
              <a:rPr lang="en-US" dirty="0"/>
              <a:t>Nutrition/hydration</a:t>
            </a:r>
          </a:p>
          <a:p>
            <a:pPr lvl="1"/>
            <a:r>
              <a:rPr lang="en-US" dirty="0"/>
              <a:t>Protein: Maintain the skin, repair minor defects, and preserve intravascular volume </a:t>
            </a:r>
          </a:p>
          <a:p>
            <a:pPr lvl="1"/>
            <a:r>
              <a:rPr lang="en-US" dirty="0"/>
              <a:t>Vitamin C, zinc, copper (formation of collagen)</a:t>
            </a:r>
          </a:p>
          <a:p>
            <a:pPr lvl="1"/>
            <a:r>
              <a:rPr lang="en-US" dirty="0"/>
              <a:t>Dehydration = poor turgor</a:t>
            </a:r>
          </a:p>
          <a:p>
            <a:r>
              <a:rPr lang="en-US" dirty="0"/>
              <a:t>Sensation level</a:t>
            </a:r>
          </a:p>
          <a:p>
            <a:pPr lvl="1"/>
            <a:r>
              <a:rPr lang="en-US" dirty="0"/>
              <a:t>Diminished sensation leads to increased risk for pressure and breakdown.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Factors Affecting Skin Integrity (cont’d)</a:t>
            </a:r>
          </a:p>
        </p:txBody>
      </p:sp>
      <p:sp>
        <p:nvSpPr>
          <p:cNvPr id="9219" name="Rectangle 3"/>
          <p:cNvSpPr>
            <a:spLocks noGrp="1" noChangeArrowheads="1"/>
          </p:cNvSpPr>
          <p:nvPr>
            <p:ph idx="1"/>
          </p:nvPr>
        </p:nvSpPr>
        <p:spPr/>
        <p:txBody>
          <a:bodyPr/>
          <a:lstStyle/>
          <a:p>
            <a:r>
              <a:rPr lang="en-US" dirty="0"/>
              <a:t>Impaired circulation: Negatively affects </a:t>
            </a:r>
            <a:br>
              <a:rPr lang="en-US" dirty="0"/>
            </a:br>
            <a:r>
              <a:rPr lang="en-US" dirty="0"/>
              <a:t>tissue metabolism</a:t>
            </a:r>
          </a:p>
          <a:p>
            <a:r>
              <a:rPr lang="en-US" dirty="0"/>
              <a:t>Medications: Side effects</a:t>
            </a:r>
            <a:r>
              <a:rPr lang="en-US" dirty="0">
                <a:sym typeface="Wingdings" charset="0"/>
              </a:rPr>
              <a:t>: </a:t>
            </a:r>
            <a:r>
              <a:rPr lang="en-US" dirty="0"/>
              <a:t>itching, rashes</a:t>
            </a:r>
          </a:p>
          <a:p>
            <a:pPr lvl="1"/>
            <a:endParaRPr lang="en-US" dirty="0"/>
          </a:p>
          <a:p>
            <a:pPr marL="457200" lvl="1" indent="0">
              <a:buNone/>
            </a:pP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Factors Affecting Skin Integrity (cont’d)</a:t>
            </a:r>
          </a:p>
        </p:txBody>
      </p:sp>
      <p:sp>
        <p:nvSpPr>
          <p:cNvPr id="10243" name="Rectangle 3"/>
          <p:cNvSpPr>
            <a:spLocks noGrp="1" noChangeArrowheads="1"/>
          </p:cNvSpPr>
          <p:nvPr>
            <p:ph idx="1"/>
          </p:nvPr>
        </p:nvSpPr>
        <p:spPr/>
        <p:txBody>
          <a:bodyPr/>
          <a:lstStyle/>
          <a:p>
            <a:r>
              <a:rPr lang="en-US" dirty="0"/>
              <a:t>Moisture</a:t>
            </a:r>
          </a:p>
          <a:p>
            <a:pPr lvl="1"/>
            <a:r>
              <a:rPr lang="en-US" dirty="0"/>
              <a:t>Leads to maceration </a:t>
            </a:r>
          </a:p>
          <a:p>
            <a:r>
              <a:rPr lang="en-US" dirty="0"/>
              <a:t>Fever</a:t>
            </a:r>
          </a:p>
          <a:p>
            <a:pPr lvl="1"/>
            <a:r>
              <a:rPr lang="en-US" dirty="0"/>
              <a:t>Depletes moisture</a:t>
            </a:r>
          </a:p>
          <a:p>
            <a:pPr lvl="1"/>
            <a:r>
              <a:rPr lang="en-US" dirty="0"/>
              <a:t>Increases metabolic rate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Factors Affecting Skin Integrity (cont’d)</a:t>
            </a:r>
          </a:p>
        </p:txBody>
      </p:sp>
      <p:sp>
        <p:nvSpPr>
          <p:cNvPr id="11267" name="Rectangle 3"/>
          <p:cNvSpPr>
            <a:spLocks noGrp="1" noChangeArrowheads="1"/>
          </p:cNvSpPr>
          <p:nvPr>
            <p:ph idx="1"/>
          </p:nvPr>
        </p:nvSpPr>
        <p:spPr/>
        <p:txBody>
          <a:bodyPr/>
          <a:lstStyle/>
          <a:p>
            <a:r>
              <a:rPr lang="en-US" dirty="0"/>
              <a:t>Infection</a:t>
            </a:r>
          </a:p>
          <a:p>
            <a:pPr lvl="1"/>
            <a:r>
              <a:rPr lang="en-US" dirty="0"/>
              <a:t>Impedes healing</a:t>
            </a:r>
          </a:p>
          <a:p>
            <a:r>
              <a:rPr lang="en-US" dirty="0"/>
              <a:t>Lifestyle</a:t>
            </a:r>
          </a:p>
          <a:p>
            <a:pPr lvl="1"/>
            <a:r>
              <a:rPr lang="en-US" dirty="0"/>
              <a:t>Tanning, bathing, piercings, tattoos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ClickerCheck</a:t>
            </a:r>
            <a:endParaRPr lang="en-US" dirty="0"/>
          </a:p>
        </p:txBody>
      </p:sp>
      <p:sp>
        <p:nvSpPr>
          <p:cNvPr id="12290" name="Content Placeholder 2"/>
          <p:cNvSpPr>
            <a:spLocks noGrp="1"/>
          </p:cNvSpPr>
          <p:nvPr>
            <p:ph idx="1"/>
          </p:nvPr>
        </p:nvSpPr>
        <p:spPr/>
        <p:txBody>
          <a:bodyPr/>
          <a:lstStyle/>
          <a:p>
            <a:pPr marL="284163" indent="0">
              <a:buNone/>
            </a:pPr>
            <a:r>
              <a:rPr lang="en-US" dirty="0"/>
              <a:t>Of the following factors, which would put a client at greatest risk for impaired                    skin integrity?</a:t>
            </a:r>
          </a:p>
          <a:p>
            <a:pPr marL="284163" indent="0"/>
            <a:endParaRPr lang="en-US" dirty="0"/>
          </a:p>
          <a:p>
            <a:pPr marL="798513" indent="-514350">
              <a:buFont typeface="+mj-lt"/>
              <a:buAutoNum type="alphaUcPeriod"/>
            </a:pPr>
            <a:r>
              <a:rPr lang="en-US" dirty="0"/>
              <a:t>Medication, digoxin</a:t>
            </a:r>
          </a:p>
          <a:p>
            <a:pPr marL="798513" indent="-514350">
              <a:buFont typeface="+mj-lt"/>
              <a:buAutoNum type="alphaUcPeriod"/>
            </a:pPr>
            <a:r>
              <a:rPr lang="en-US" dirty="0"/>
              <a:t>Moisture</a:t>
            </a:r>
          </a:p>
          <a:p>
            <a:pPr marL="798513" indent="-514350">
              <a:buFont typeface="+mj-lt"/>
              <a:buAutoNum type="alphaUcPeriod"/>
            </a:pPr>
            <a:r>
              <a:rPr lang="en-US" dirty="0"/>
              <a:t>Decreased sensation</a:t>
            </a:r>
          </a:p>
          <a:p>
            <a:pPr marL="798513" indent="-514350">
              <a:buFont typeface="+mj-lt"/>
              <a:buAutoNum type="alphaUcPeriod"/>
            </a:pPr>
            <a:r>
              <a:rPr lang="en-US" dirty="0"/>
              <a:t>Dehydration</a:t>
            </a:r>
          </a:p>
        </p:txBody>
      </p:sp>
    </p:spTree>
  </p:cSld>
  <p:clrMapOvr>
    <a:masterClrMapping/>
  </p:clrMapOvr>
</p:sld>
</file>

<file path=ppt/theme/theme1.xml><?xml version="1.0" encoding="utf-8"?>
<a:theme xmlns:a="http://schemas.openxmlformats.org/drawingml/2006/main" name="Wilkinsontemp">
  <a:themeElements>
    <a:clrScheme name="Wilkinsontemp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Wilkinson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28" charset="0"/>
          </a:defRPr>
        </a:defPPr>
      </a:lstStyle>
    </a:lnDef>
  </a:objectDefaults>
  <a:extraClrSchemeLst>
    <a:extraClrScheme>
      <a:clrScheme name="Wilkinsontemp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Wilkinsontemp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Wilkinsontemp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lkinsontemp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Wilkinsontemp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Wilkinsontemp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Wilkinsontemp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lkinson2e">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2">
      <a:dk1>
        <a:sysClr val="windowText" lastClr="000000"/>
      </a:dk1>
      <a:lt1>
        <a:sysClr val="window" lastClr="FFFFFF"/>
      </a:lt1>
      <a:dk2>
        <a:srgbClr val="1F497D"/>
      </a:dk2>
      <a:lt2>
        <a:srgbClr val="EEECE1"/>
      </a:lt2>
      <a:accent1>
        <a:srgbClr val="005A9E"/>
      </a:accent1>
      <a:accent2>
        <a:srgbClr val="009999"/>
      </a:accent2>
      <a:accent3>
        <a:srgbClr val="00B0F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D Nursing PowerPoint templat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D Nursing PowerPoint template.pptx [Read-Only]" id="{A2008DEE-BCBD-4BC4-A7A0-5EB7ECB55310}" vid="{FFB93C2D-E936-4942-A955-A0C88B48EE5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Settings\Main User\Application Data\Microsoft\Templates\Wilkinsontemp.pot</Template>
  <TotalTime>11041</TotalTime>
  <Words>6759</Words>
  <Application>Microsoft Office PowerPoint</Application>
  <PresentationFormat>On-screen Show (4:3)</PresentationFormat>
  <Paragraphs>374</Paragraphs>
  <Slides>34</Slides>
  <Notes>33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34</vt:i4>
      </vt:variant>
    </vt:vector>
  </HeadingPairs>
  <TitlesOfParts>
    <vt:vector size="44" baseType="lpstr">
      <vt:lpstr>Wingdings</vt:lpstr>
      <vt:lpstr>Gill Sans MT</vt:lpstr>
      <vt:lpstr>Arial</vt:lpstr>
      <vt:lpstr>Calibri</vt:lpstr>
      <vt:lpstr>Times New Roman</vt:lpstr>
      <vt:lpstr>ＭＳ Ｐゴシック</vt:lpstr>
      <vt:lpstr>Wilkinsontemp</vt:lpstr>
      <vt:lpstr>Wilkinson2e</vt:lpstr>
      <vt:lpstr>Custom Design</vt:lpstr>
      <vt:lpstr>FAD Nursing PowerPoint template</vt:lpstr>
      <vt:lpstr>PowerPoint Presentation</vt:lpstr>
      <vt:lpstr>Skin Integrity &amp; Wound Healing</vt:lpstr>
      <vt:lpstr>Structure of the Skin</vt:lpstr>
      <vt:lpstr>Factors Affecting Skin Integrity</vt:lpstr>
      <vt:lpstr>Factors Affecting Skin Integrity (cont’d)</vt:lpstr>
      <vt:lpstr>Factors Affecting Skin Integrity (cont’d)</vt:lpstr>
      <vt:lpstr>Factors Affecting Skin Integrity (cont’d)</vt:lpstr>
      <vt:lpstr>Factors Affecting Skin Integrity (cont’d)</vt:lpstr>
      <vt:lpstr>ClickerCheck</vt:lpstr>
      <vt:lpstr>Correct Answer: C</vt:lpstr>
      <vt:lpstr>Classification of Wounds </vt:lpstr>
      <vt:lpstr>Wound Healing Processes</vt:lpstr>
      <vt:lpstr>Wound Healing Processes (cont’d)</vt:lpstr>
      <vt:lpstr>Wound Healing Processes (cont’d)</vt:lpstr>
      <vt:lpstr>Phases of Wound Healing</vt:lpstr>
      <vt:lpstr>Wound Closures</vt:lpstr>
      <vt:lpstr>Types of Wound Drainage</vt:lpstr>
      <vt:lpstr>Complications of Wound Healing</vt:lpstr>
      <vt:lpstr>ClickerCheck</vt:lpstr>
      <vt:lpstr>Correct Answer: B</vt:lpstr>
      <vt:lpstr>Nursing Assessment: Skin and Wounds</vt:lpstr>
      <vt:lpstr>Nursing Assessment: Skin and Wounds (cont’d)</vt:lpstr>
      <vt:lpstr>Laboratory Data</vt:lpstr>
      <vt:lpstr>Analysis/Nursing Diagnosis</vt:lpstr>
      <vt:lpstr>Nursing Interventions Related to  Wound Care</vt:lpstr>
      <vt:lpstr>Nursing Interventions Related to  Wound Care (cont’d)</vt:lpstr>
      <vt:lpstr>A Wound for Special Consideration:                  Pressure Injury</vt:lpstr>
      <vt:lpstr>Risk Factors: Pressure Injury Development</vt:lpstr>
      <vt:lpstr>Nursing Assessment: Pressure Injury </vt:lpstr>
      <vt:lpstr>Socratic Reasoning</vt:lpstr>
      <vt:lpstr>ClickerCheck</vt:lpstr>
      <vt:lpstr>Correct Answer: C</vt:lpstr>
      <vt:lpstr>Nursing Interventions: Pressure Injury</vt:lpstr>
      <vt:lpstr>Safe, Effective Nursing Care</vt:lpstr>
    </vt:vector>
  </TitlesOfParts>
  <Company>Bronstein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Integrity &amp; Wound Healing</dc:title>
  <dc:creator>Main User</dc:creator>
  <cp:lastModifiedBy>Jacki Albertini</cp:lastModifiedBy>
  <cp:revision>176</cp:revision>
  <dcterms:created xsi:type="dcterms:W3CDTF">2015-09-03T22:30:22Z</dcterms:created>
  <dcterms:modified xsi:type="dcterms:W3CDTF">2017-11-06T18:12:57Z</dcterms:modified>
</cp:coreProperties>
</file>