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1" r:id="rId1"/>
    <p:sldMasterId id="2147483753" r:id="rId2"/>
    <p:sldMasterId id="2147483933" r:id="rId3"/>
    <p:sldMasterId id="2147483946" r:id="rId4"/>
  </p:sldMasterIdLst>
  <p:notesMasterIdLst>
    <p:notesMasterId r:id="rId33"/>
  </p:notesMasterIdLst>
  <p:sldIdLst>
    <p:sldId id="283" r:id="rId5"/>
    <p:sldId id="282" r:id="rId6"/>
    <p:sldId id="260" r:id="rId7"/>
    <p:sldId id="261" r:id="rId8"/>
    <p:sldId id="274" r:id="rId9"/>
    <p:sldId id="275" r:id="rId10"/>
    <p:sldId id="263" r:id="rId11"/>
    <p:sldId id="264" r:id="rId12"/>
    <p:sldId id="265" r:id="rId13"/>
    <p:sldId id="287" r:id="rId14"/>
    <p:sldId id="273" r:id="rId15"/>
    <p:sldId id="284" r:id="rId16"/>
    <p:sldId id="288" r:id="rId17"/>
    <p:sldId id="266" r:id="rId18"/>
    <p:sldId id="267" r:id="rId19"/>
    <p:sldId id="262" r:id="rId20"/>
    <p:sldId id="269" r:id="rId21"/>
    <p:sldId id="270" r:id="rId22"/>
    <p:sldId id="285" r:id="rId23"/>
    <p:sldId id="286" r:id="rId24"/>
    <p:sldId id="268" r:id="rId25"/>
    <p:sldId id="276" r:id="rId26"/>
    <p:sldId id="277" r:id="rId27"/>
    <p:sldId id="271" r:id="rId28"/>
    <p:sldId id="289" r:id="rId29"/>
    <p:sldId id="272" r:id="rId30"/>
    <p:sldId id="278" r:id="rId31"/>
    <p:sldId id="279" r:id="rId32"/>
  </p:sldIdLst>
  <p:sldSz cx="9144000" cy="6858000" type="screen4x3"/>
  <p:notesSz cx="6858000" cy="9144000"/>
  <p:embeddedFontLst>
    <p:embeddedFont>
      <p:font typeface="Gill Sans MT" panose="020B0502020104020203"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ＭＳ Ｐゴシック" panose="020B0600070205080204" pitchFamily="34" charset="-128"/>
      <p:regular r:id="rId42"/>
    </p:embeddedFont>
  </p:embeddedFontLst>
  <p:defaultTextStyle>
    <a:defPPr>
      <a:defRPr lang="en-US"/>
    </a:defPPr>
    <a:lvl1pPr algn="l" rtl="0" fontAlgn="base">
      <a:spcBef>
        <a:spcPct val="0"/>
      </a:spcBef>
      <a:spcAft>
        <a:spcPct val="0"/>
      </a:spcAft>
      <a:defRPr kumimoji="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kumimoji="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kumimoji="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kumimoji="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kumimoj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lie Treas" initials="" lastIdx="4" clrIdx="0"/>
  <p:cmAuthor id="1" name="Beth LoGiudice" initials="ECL" lastIdx="1" clrIdx="1"/>
  <p:cmAuthor id="2" name="Dave Bailey" initials="DB" lastIdx="2" clrIdx="2"/>
  <p:cmAuthor id="3" name="Beth LoGiudice" initials="BL" lastIdx="4" clrIdx="3">
    <p:extLst/>
  </p:cmAuthor>
  <p:cmAuthor id="4" name="Judith" initials="MOU" lastIdx="1" clrIdx="4">
    <p:extLst/>
  </p:cmAuthor>
  <p:cmAuthor id="5" name="Judith" initials="MOU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1CBFF"/>
    <a:srgbClr val="A50021"/>
    <a:srgbClr val="660066"/>
    <a:srgbClr val="EBA5B6"/>
    <a:srgbClr val="000000"/>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8" autoAdjust="0"/>
    <p:restoredTop sz="75697" autoAdjust="0"/>
  </p:normalViewPr>
  <p:slideViewPr>
    <p:cSldViewPr>
      <p:cViewPr varScale="1">
        <p:scale>
          <a:sx n="66" d="100"/>
          <a:sy n="66" d="100"/>
        </p:scale>
        <p:origin x="947" y="4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70" d="100"/>
          <a:sy n="170" d="100"/>
        </p:scale>
        <p:origin x="-2984" y="2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commentAuthors" Target="commentAuthor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45953E9-EF0B-564D-BE33-B8610F947391}" type="datetime1">
              <a:rPr lang="en-US"/>
              <a:pPr/>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1CCCA98-935D-844E-A976-C1391A4F9FFE}" type="slidenum">
              <a:rPr lang="en-US"/>
              <a:pPr/>
              <a:t>‹#›</a:t>
            </a:fld>
            <a:endParaRPr lang="en-US"/>
          </a:p>
        </p:txBody>
      </p:sp>
    </p:spTree>
    <p:extLst>
      <p:ext uri="{BB962C8B-B14F-4D97-AF65-F5344CB8AC3E}">
        <p14:creationId xmlns:p14="http://schemas.microsoft.com/office/powerpoint/2010/main" val="735755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a:lstStyle/>
          <a:p>
            <a:fld id="{06386B01-F697-46BC-9243-AF99DB7C6BAC}" type="slidenum">
              <a:rPr lang="en-US" smtClean="0">
                <a:latin typeface="Times New Roman" pitchFamily="18" charset="0"/>
              </a:rPr>
              <a:pPr/>
              <a:t>2</a:t>
            </a:fld>
            <a:endParaRPr lang="en-US">
              <a:latin typeface="Times New Roman" pitchFamily="18" charset="0"/>
            </a:endParaRPr>
          </a:p>
        </p:txBody>
      </p:sp>
    </p:spTree>
    <p:extLst>
      <p:ext uri="{BB962C8B-B14F-4D97-AF65-F5344CB8AC3E}">
        <p14:creationId xmlns:p14="http://schemas.microsoft.com/office/powerpoint/2010/main" val="30369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a:t>
            </a:r>
            <a:r>
              <a:rPr lang="en-US" b="0" dirty="0">
                <a:latin typeface="Calibri" charset="0"/>
                <a:ea typeface="ＭＳ Ｐゴシック" charset="0"/>
                <a:cs typeface="ＭＳ Ｐゴシック" charset="0"/>
              </a:rPr>
              <a:t>r: </a:t>
            </a:r>
            <a:r>
              <a:rPr lang="en-US" dirty="0">
                <a:latin typeface="Calibri" charset="0"/>
                <a:ea typeface="ＭＳ Ｐゴシック" charset="0"/>
                <a:cs typeface="ＭＳ Ｐゴシック" charset="0"/>
              </a:rPr>
              <a:t>Discuss this question with the students.&gt;&gt;</a:t>
            </a:r>
          </a:p>
          <a:p>
            <a:r>
              <a:rPr lang="en-US" sz="1200" b="1" i="0" u="none" strike="noStrike" kern="1200" baseline="0" dirty="0">
                <a:solidFill>
                  <a:schemeClr val="tx1"/>
                </a:solidFill>
                <a:latin typeface="+mn-lt"/>
                <a:ea typeface="ＭＳ Ｐゴシック" charset="-128"/>
                <a:cs typeface="ＭＳ Ｐゴシック" charset="-128"/>
              </a:rPr>
              <a:t>What is ethical agency?</a:t>
            </a:r>
          </a:p>
          <a:p>
            <a:r>
              <a:rPr lang="en-US" sz="1200" b="1" i="0" u="none" strike="noStrike" kern="1200" baseline="0" dirty="0">
                <a:solidFill>
                  <a:schemeClr val="tx1"/>
                </a:solidFill>
                <a:latin typeface="+mn-lt"/>
                <a:ea typeface="ＭＳ Ｐゴシック" charset="-128"/>
                <a:cs typeface="ＭＳ Ｐゴシック" charset="-128"/>
              </a:rPr>
              <a:t>Moral </a:t>
            </a:r>
            <a:r>
              <a:rPr lang="en-US" sz="1200" b="0" i="0" u="none" strike="noStrike" kern="1200" baseline="0" dirty="0">
                <a:solidFill>
                  <a:schemeClr val="tx1"/>
                </a:solidFill>
                <a:latin typeface="+mn-lt"/>
                <a:ea typeface="ＭＳ Ｐゴシック" charset="-128"/>
                <a:cs typeface="ＭＳ Ｐゴシック" charset="-128"/>
              </a:rPr>
              <a:t>or </a:t>
            </a:r>
            <a:r>
              <a:rPr lang="en-US" sz="1200" b="1" i="0" u="none" strike="noStrike" kern="1200" baseline="0" dirty="0">
                <a:solidFill>
                  <a:schemeClr val="tx1"/>
                </a:solidFill>
                <a:latin typeface="+mn-lt"/>
                <a:ea typeface="ＭＳ Ｐゴシック" charset="-128"/>
                <a:cs typeface="ＭＳ Ｐゴシック" charset="-128"/>
              </a:rPr>
              <a:t>ethical agency </a:t>
            </a:r>
            <a:r>
              <a:rPr lang="en-US" sz="1200" b="0" i="0" u="none" strike="noStrike" kern="1200" baseline="0" dirty="0">
                <a:solidFill>
                  <a:schemeClr val="tx1"/>
                </a:solidFill>
                <a:latin typeface="+mn-lt"/>
                <a:ea typeface="ＭＳ Ｐゴシック" charset="-128"/>
                <a:cs typeface="ＭＳ Ｐゴシック" charset="-128"/>
              </a:rPr>
              <a:t>for nurses is the ability to base their practice on professional standards of ethical conduct and to participate in ethical decision making. Simply stated, it means that nurses have choices and are responsible for their actions. An ethical agent must be able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Perceive the difference between right and wrong.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Understand abstract ethical principles.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Reason and apply ethical principles to make decisions, weigh alternatives, and plan sound ways to achieve goals.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Decide and choose freely.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Act according to choice (this assumes both the power and the capability to act).</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&lt;&lt;The students’ responses will vary. &gt;&gt;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EA6A9FD7-0FD7-1C47-B525-85C990D89D84}" type="slidenum">
              <a:rPr lang="en-US" sz="1200"/>
              <a:pPr eaLnBrk="1" hangingPunct="1"/>
              <a:t>11</a:t>
            </a:fld>
            <a:endParaRPr lang="en-US" sz="1200"/>
          </a:p>
        </p:txBody>
      </p:sp>
    </p:spTree>
    <p:extLst>
      <p:ext uri="{BB962C8B-B14F-4D97-AF65-F5344CB8AC3E}">
        <p14:creationId xmlns:p14="http://schemas.microsoft.com/office/powerpoint/2010/main" val="25589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ＭＳ Ｐゴシック" charset="-128"/>
                <a:cs typeface="ＭＳ Ｐゴシック" charset="-128"/>
              </a:rPr>
              <a:t>A whistleblower is a person who reveals information about practices of others that is perceived as wrong, fraud, corruption, illegal, or a detriment to the health, safety, and welfare of the clients they serve.</a:t>
            </a:r>
            <a:r>
              <a:rPr lang="en-US" dirty="0">
                <a:effectLst/>
              </a:rPr>
              <a:t> In this situation, the acts of the CEO are putting clients at risk and also impeding</a:t>
            </a:r>
            <a:r>
              <a:rPr lang="en-US" baseline="0" dirty="0">
                <a:effectLst/>
              </a:rPr>
              <a:t> safe nursing care when starting an IV.  However, “blowing the whistle” can have serious negative consequences (e.g., isolation, loss of friends, punitive administrative actions, termination). Your best response should be one that requires the nurse to analyze the situation and to understand the ramifications on both her personal and professional life, The THINK model provides this guidance. </a:t>
            </a: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T</a:t>
            </a:r>
            <a:r>
              <a:rPr lang="en-US" sz="1200" kern="1200" dirty="0">
                <a:solidFill>
                  <a:schemeClr val="tx1"/>
                </a:solidFill>
                <a:effectLst/>
                <a:latin typeface="+mn-lt"/>
                <a:ea typeface="ＭＳ Ｐゴシック" charset="-128"/>
                <a:cs typeface="ＭＳ Ｐゴシック" charset="-128"/>
              </a:rPr>
              <a:t>alk with an attorney or other legal representative to understand the requirements of whistleblowing in the state. There are usually strict adherence requirements</a:t>
            </a:r>
            <a:r>
              <a:rPr lang="en-US" sz="1200" kern="1200" baseline="0" dirty="0">
                <a:solidFill>
                  <a:schemeClr val="tx1"/>
                </a:solidFill>
                <a:effectLst/>
                <a:latin typeface="+mn-lt"/>
                <a:ea typeface="ＭＳ Ｐゴシック" charset="-128"/>
                <a:cs typeface="ＭＳ Ｐゴシック" charset="-128"/>
              </a:rPr>
              <a:t> that the whistleblower must follow. Seeking legal advice may provide insight into other options.</a:t>
            </a:r>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H</a:t>
            </a:r>
            <a:r>
              <a:rPr lang="en-US" sz="1200" kern="1200" dirty="0">
                <a:solidFill>
                  <a:schemeClr val="tx1"/>
                </a:solidFill>
                <a:effectLst/>
                <a:latin typeface="+mn-lt"/>
                <a:ea typeface="ＭＳ Ｐゴシック" charset="-128"/>
                <a:cs typeface="ＭＳ Ｐゴシック" charset="-128"/>
              </a:rPr>
              <a:t>ave concrete and credible evidence of the violation or wrongdoing. How often</a:t>
            </a:r>
            <a:r>
              <a:rPr lang="en-US" sz="1200" kern="1200" baseline="0" dirty="0">
                <a:solidFill>
                  <a:schemeClr val="tx1"/>
                </a:solidFill>
                <a:effectLst/>
                <a:latin typeface="+mn-lt"/>
                <a:ea typeface="ＭＳ Ｐゴシック" charset="-128"/>
                <a:cs typeface="ＭＳ Ｐゴシック" charset="-128"/>
              </a:rPr>
              <a:t> have these incidents occurred? Over what time period? What are the opinions of other nurses? Did the incident occur only after using the new start kits. What is the conclusion of the root cause analysis conducted after each incident? Are there other documented incidents against the new manufacturer? </a:t>
            </a:r>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I</a:t>
            </a:r>
            <a:r>
              <a:rPr lang="en-US" sz="1200" kern="1200" dirty="0">
                <a:solidFill>
                  <a:schemeClr val="tx1"/>
                </a:solidFill>
                <a:effectLst/>
                <a:latin typeface="+mn-lt"/>
                <a:ea typeface="ＭＳ Ｐゴシック" charset="-128"/>
                <a:cs typeface="ＭＳ Ｐゴシック" charset="-128"/>
              </a:rPr>
              <a:t>nstitute a survival plan if your job is put in jeopardy or you are fired. Fear of financial</a:t>
            </a:r>
            <a:r>
              <a:rPr lang="en-US" sz="1200" kern="1200" baseline="0" dirty="0">
                <a:solidFill>
                  <a:schemeClr val="tx1"/>
                </a:solidFill>
                <a:effectLst/>
                <a:latin typeface="+mn-lt"/>
                <a:ea typeface="ＭＳ Ｐゴシック" charset="-128"/>
                <a:cs typeface="ＭＳ Ｐゴシック" charset="-128"/>
              </a:rPr>
              <a:t> difficulty stemming from no job is a major reason why many people do not report wrongdoings. The work environment can socialize individuals to a certain amount of fear. Being terminated from one job can negatively impact future employment</a:t>
            </a:r>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N</a:t>
            </a:r>
            <a:r>
              <a:rPr lang="en-US" sz="1200" kern="1200" dirty="0">
                <a:solidFill>
                  <a:schemeClr val="tx1"/>
                </a:solidFill>
                <a:effectLst/>
                <a:latin typeface="+mn-lt"/>
                <a:ea typeface="ＭＳ Ｐゴシック" charset="-128"/>
                <a:cs typeface="ＭＳ Ｐゴシック" charset="-128"/>
              </a:rPr>
              <a:t>ote the nature and consequences of the problem—its type, severity, and potential impact. Weigh the risks against the benefits. Consider</a:t>
            </a:r>
            <a:r>
              <a:rPr lang="en-US" sz="1200" kern="1200" baseline="0" dirty="0">
                <a:solidFill>
                  <a:schemeClr val="tx1"/>
                </a:solidFill>
                <a:effectLst/>
                <a:latin typeface="+mn-lt"/>
                <a:ea typeface="ＭＳ Ｐゴシック" charset="-128"/>
                <a:cs typeface="ＭＳ Ｐゴシック" charset="-128"/>
              </a:rPr>
              <a:t> the well-being of the clients versus the emotional, physical and social consequences that may be encountered. </a:t>
            </a:r>
            <a:endParaRPr lang="en-US" sz="1200" kern="1200" dirty="0">
              <a:solidFill>
                <a:schemeClr val="tx1"/>
              </a:solidFill>
              <a:effectLst/>
              <a:latin typeface="+mn-lt"/>
              <a:ea typeface="ＭＳ Ｐゴシック" charset="-128"/>
              <a:cs typeface="ＭＳ Ｐゴシック" charset="-128"/>
            </a:endParaRPr>
          </a:p>
          <a:p>
            <a:pPr marL="171450" indent="-171450">
              <a:buFont typeface="Arial" panose="020B0604020202020204" pitchFamily="34" charset="0"/>
              <a:buChar char="•"/>
            </a:pPr>
            <a:r>
              <a:rPr lang="en-US" sz="1200" b="1" kern="1200" dirty="0">
                <a:solidFill>
                  <a:schemeClr val="tx1"/>
                </a:solidFill>
                <a:effectLst/>
                <a:latin typeface="+mn-lt"/>
                <a:ea typeface="ＭＳ Ｐゴシック" charset="-128"/>
                <a:cs typeface="ＭＳ Ｐゴシック" charset="-128"/>
              </a:rPr>
              <a:t>K</a:t>
            </a:r>
            <a:r>
              <a:rPr lang="en-US" sz="1200" kern="1200" dirty="0">
                <a:solidFill>
                  <a:schemeClr val="tx1"/>
                </a:solidFill>
                <a:effectLst/>
                <a:latin typeface="+mn-lt"/>
                <a:ea typeface="ＭＳ Ｐゴシック" charset="-128"/>
                <a:cs typeface="ＭＳ Ｐゴシック" charset="-128"/>
              </a:rPr>
              <a:t>now your reporting options and support systems. Consider the internal</a:t>
            </a:r>
            <a:r>
              <a:rPr lang="en-US" sz="1200" kern="1200" baseline="0" dirty="0">
                <a:solidFill>
                  <a:schemeClr val="tx1"/>
                </a:solidFill>
                <a:effectLst/>
                <a:latin typeface="+mn-lt"/>
                <a:ea typeface="ＭＳ Ｐゴシック" charset="-128"/>
                <a:cs typeface="ＭＳ Ｐゴシック" charset="-128"/>
              </a:rPr>
              <a:t> sources available to correct the problem. For example, use the chain of command, risk management, or other departments. If the problem is still not corrected, consider external resources, such as The Joint Commission or other regulatory agencies.</a:t>
            </a:r>
            <a:endParaRPr lang="en-US" sz="1200" kern="1200" dirty="0">
              <a:solidFill>
                <a:schemeClr val="tx1"/>
              </a:solidFill>
              <a:effectLst/>
              <a:latin typeface="+mn-lt"/>
              <a:ea typeface="ＭＳ Ｐゴシック" charset="-128"/>
              <a:cs typeface="ＭＳ Ｐゴシック" charset="-128"/>
            </a:endParaRPr>
          </a:p>
          <a:p>
            <a:endParaRPr lang="en-US" baseline="0" dirty="0">
              <a:effectLst/>
            </a:endParaRPr>
          </a:p>
        </p:txBody>
      </p:sp>
      <p:sp>
        <p:nvSpPr>
          <p:cNvPr id="4" name="Slide Number Placeholder 3"/>
          <p:cNvSpPr>
            <a:spLocks noGrp="1"/>
          </p:cNvSpPr>
          <p:nvPr>
            <p:ph type="sldNum" sz="quarter" idx="10"/>
          </p:nvPr>
        </p:nvSpPr>
        <p:spPr/>
        <p:txBody>
          <a:bodyPr/>
          <a:lstStyle/>
          <a:p>
            <a:fld id="{81CCCA98-935D-844E-A976-C1391A4F9FFE}" type="slidenum">
              <a:rPr lang="en-US" smtClean="0"/>
              <a:pPr/>
              <a:t>12</a:t>
            </a:fld>
            <a:endParaRPr lang="en-US"/>
          </a:p>
        </p:txBody>
      </p:sp>
    </p:spTree>
    <p:extLst>
      <p:ext uri="{BB962C8B-B14F-4D97-AF65-F5344CB8AC3E}">
        <p14:creationId xmlns:p14="http://schemas.microsoft.com/office/powerpoint/2010/main" val="395843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ea typeface="ＭＳ Ｐゴシック" charset="0"/>
                <a:cs typeface="ＭＳ Ｐゴシック" charset="0"/>
              </a:rPr>
              <a:t>&lt;&lt;</a:t>
            </a:r>
            <a:r>
              <a:rPr lang="en-US" sz="1400" b="1" dirty="0">
                <a:latin typeface="Calibri" charset="0"/>
                <a:ea typeface="ＭＳ Ｐゴシック" charset="0"/>
                <a:cs typeface="ＭＳ Ｐゴシック" charset="0"/>
              </a:rPr>
              <a:t>Instructor:</a:t>
            </a:r>
            <a:r>
              <a:rPr lang="en-US" sz="1400" dirty="0">
                <a:latin typeface="Calibri" charset="0"/>
                <a:ea typeface="ＭＳ Ｐゴシック" charset="0"/>
                <a:cs typeface="ＭＳ Ｐゴシック" charset="0"/>
              </a:rPr>
              <a:t> Review each bulleted item while referring to the following notes.&gt;&gt;</a:t>
            </a:r>
          </a:p>
          <a:p>
            <a:pPr marL="0" indent="0">
              <a:buFont typeface="Arial" panose="020B0604020202020204" pitchFamily="34" charset="0"/>
              <a:buNone/>
            </a:pPr>
            <a:r>
              <a:rPr lang="en-US" sz="1200" b="1" i="0" u="none" strike="noStrike" kern="1200" baseline="0" dirty="0">
                <a:solidFill>
                  <a:schemeClr val="tx1"/>
                </a:solidFill>
                <a:latin typeface="+mn-lt"/>
                <a:ea typeface="ＭＳ Ｐゴシック" charset="-128"/>
                <a:cs typeface="ＭＳ Ｐゴシック" charset="-128"/>
              </a:rPr>
              <a:t>Developmental stage: </a:t>
            </a:r>
            <a:r>
              <a:rPr lang="en-US" sz="1200" b="0" i="0" u="none" strike="noStrike" kern="1200" baseline="0" dirty="0">
                <a:solidFill>
                  <a:schemeClr val="tx1"/>
                </a:solidFill>
                <a:latin typeface="+mn-lt"/>
                <a:ea typeface="ＭＳ Ｐゴシック" charset="-128"/>
                <a:cs typeface="ＭＳ Ｐゴシック" charset="-128"/>
              </a:rPr>
              <a:t>A person’s stage of moral development affects the way he reasons about moral issues. We learn and internalize our morals throughout the life span, beginning in childhood.</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Kohlberg’s </a:t>
            </a:r>
            <a:r>
              <a:rPr lang="en-US" sz="1200" b="0" i="0" u="none" strike="noStrike" kern="1200" baseline="0" dirty="0">
                <a:solidFill>
                  <a:schemeClr val="tx1"/>
                </a:solidFill>
                <a:latin typeface="+mn-lt"/>
                <a:ea typeface="ＭＳ Ｐゴシック" charset="-128"/>
                <a:cs typeface="ＭＳ Ｐゴシック" charset="-128"/>
              </a:rPr>
              <a:t>research found that children go through a sequence of moral reasoning ability, proceeding through several stages.</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128"/>
                <a:cs typeface="ＭＳ Ｐゴシック" charset="-128"/>
              </a:rPr>
              <a:t>Stage I: Moral reasoning is based on personal interest and avoiding punishment.</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128"/>
                <a:cs typeface="ＭＳ Ｐゴシック" charset="-128"/>
              </a:rPr>
              <a:t>Stage II: Principles focus on pleasing others and following rules.</a:t>
            </a:r>
          </a:p>
          <a:p>
            <a:pPr marL="628650" lvl="1" indent="-171450">
              <a:buFont typeface="Wingdings" panose="05000000000000000000" pitchFamily="2" charset="2"/>
              <a:buChar char="Ø"/>
            </a:pPr>
            <a:r>
              <a:rPr lang="en-US" sz="1200" b="0" i="0" u="none" strike="noStrike" kern="1200" baseline="0" dirty="0">
                <a:solidFill>
                  <a:schemeClr val="tx1"/>
                </a:solidFill>
                <a:latin typeface="+mn-lt"/>
                <a:ea typeface="ＭＳ Ｐゴシック" charset="-128"/>
                <a:cs typeface="ＭＳ Ｐゴシック" charset="-128"/>
              </a:rPr>
              <a:t>Stage III: Moral principles are based on universal and impartial principles of justice. This is the final level; it occurs in adulthood.</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Gilligan </a:t>
            </a:r>
            <a:r>
              <a:rPr lang="en-US" sz="1200" b="0" i="0" u="none" strike="noStrike" kern="1200" baseline="0" dirty="0">
                <a:solidFill>
                  <a:schemeClr val="tx1"/>
                </a:solidFill>
                <a:latin typeface="+mn-lt"/>
                <a:ea typeface="ＭＳ Ｐゴシック" charset="-128"/>
                <a:cs typeface="ＭＳ Ｐゴシック" charset="-128"/>
              </a:rPr>
              <a:t>challenged Kohlberg’s perspective of moral development, citing it as being male-biased. Gilligan’s research found that girls develop morally by paying attention to community and to relationships, whereas boys tend to process dilemmas through more abstract ideals or principles.</a:t>
            </a:r>
            <a:endParaRPr lang="en-US" sz="1400" dirty="0">
              <a:latin typeface="Calibri" charset="0"/>
              <a:ea typeface="ＭＳ Ｐゴシック" charset="0"/>
              <a:cs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AA19362-A1F6-1040-AFEE-13B5070DF6B3}" type="slidenum">
              <a:rPr lang="en-US" sz="1200"/>
              <a:pPr eaLnBrk="1" hangingPunct="1"/>
              <a:t>13</a:t>
            </a:fld>
            <a:endParaRPr lang="en-US" sz="1200"/>
          </a:p>
        </p:txBody>
      </p:sp>
    </p:spTree>
    <p:extLst>
      <p:ext uri="{BB962C8B-B14F-4D97-AF65-F5344CB8AC3E}">
        <p14:creationId xmlns:p14="http://schemas.microsoft.com/office/powerpoint/2010/main" val="210421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eaLnBrk="1" hangingPunct="1">
              <a:spcBef>
                <a:spcPct val="0"/>
              </a:spcBef>
            </a:pPr>
            <a:r>
              <a:rPr lang="en-US" sz="1400" dirty="0">
                <a:latin typeface="Calibri" charset="0"/>
                <a:ea typeface="ＭＳ Ｐゴシック" charset="0"/>
                <a:cs typeface="ＭＳ Ｐゴシック" charset="0"/>
              </a:rPr>
              <a:t>&lt;&lt;</a:t>
            </a:r>
            <a:r>
              <a:rPr lang="en-US" sz="1400" b="1" dirty="0">
                <a:latin typeface="Calibri" charset="0"/>
                <a:ea typeface="ＭＳ Ｐゴシック" charset="0"/>
                <a:cs typeface="ＭＳ Ｐゴシック" charset="0"/>
              </a:rPr>
              <a:t>Instructor: </a:t>
            </a:r>
            <a:r>
              <a:rPr lang="en-US" sz="1400" dirty="0">
                <a:latin typeface="Calibri" charset="0"/>
                <a:ea typeface="ＭＳ Ｐゴシック" charset="0"/>
                <a:cs typeface="ＭＳ Ｐゴシック" charset="0"/>
              </a:rPr>
              <a:t>Review each bulleted item while referring to the following notes.&gt;&gt;</a:t>
            </a:r>
          </a:p>
          <a:p>
            <a:pPr marL="0" indent="0" eaLnBrk="1" hangingPunct="1">
              <a:spcBef>
                <a:spcPct val="0"/>
              </a:spcBef>
              <a:buFont typeface="Arial" panose="020B0604020202020204" pitchFamily="34" charset="0"/>
              <a:buNone/>
            </a:pPr>
            <a:r>
              <a:rPr lang="en-US" sz="1400" b="1" dirty="0"/>
              <a:t>Values </a:t>
            </a:r>
            <a:r>
              <a:rPr lang="en-US" sz="1400" b="0" dirty="0"/>
              <a:t>are ideals, beliefs, customs, modes of conduct, qualities, or goals that are highly prized or preferred by individuals, groups, or society</a:t>
            </a:r>
            <a:r>
              <a:rPr lang="en-US" sz="1400" b="1" dirty="0"/>
              <a:t>. </a:t>
            </a:r>
            <a:r>
              <a:rPr lang="en-US" sz="1400" dirty="0"/>
              <a:t>You can value an idea, a person, a way of doing things, or even an object (e.g., money). People express their values through behaviors, feelings, knowledge, and decisions. For example, the nurse who values compassion will interact with patients in a sensitive, caring manner.</a:t>
            </a:r>
            <a:endParaRPr lang="en-US" sz="1400" dirty="0">
              <a:latin typeface="Calibri" charset="0"/>
              <a:ea typeface="ＭＳ Ｐゴシック" charset="0"/>
              <a:cs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AA19362-A1F6-1040-AFEE-13B5070DF6B3}" type="slidenum">
              <a:rPr lang="en-US" sz="1200"/>
              <a:pPr eaLnBrk="1" hangingPunct="1"/>
              <a:t>14</a:t>
            </a:fld>
            <a:endParaRPr lang="en-US" sz="1200"/>
          </a:p>
        </p:txBody>
      </p:sp>
    </p:spTree>
    <p:extLst>
      <p:ext uri="{BB962C8B-B14F-4D97-AF65-F5344CB8AC3E}">
        <p14:creationId xmlns:p14="http://schemas.microsoft.com/office/powerpoint/2010/main" val="166834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eaLnBrk="1" hangingPunct="1">
              <a:spcBef>
                <a:spcPct val="0"/>
              </a:spcBef>
            </a:pPr>
            <a:r>
              <a:rPr lang="en-US" sz="1600" dirty="0">
                <a:latin typeface="Calibri" charset="0"/>
                <a:ea typeface="ＭＳ Ｐゴシック" charset="0"/>
                <a:cs typeface="ＭＳ Ｐゴシック" charset="0"/>
              </a:rPr>
              <a:t>&lt;&lt;</a:t>
            </a:r>
            <a:r>
              <a:rPr lang="en-US" sz="1600" b="1" dirty="0">
                <a:latin typeface="Calibri" charset="0"/>
                <a:ea typeface="ＭＳ Ｐゴシック" charset="0"/>
                <a:cs typeface="ＭＳ Ｐゴシック" charset="0"/>
              </a:rPr>
              <a:t>Instructor: </a:t>
            </a:r>
            <a:r>
              <a:rPr lang="en-US" sz="1600" dirty="0">
                <a:latin typeface="Calibri" charset="0"/>
                <a:ea typeface="ＭＳ Ｐゴシック" charset="0"/>
                <a:cs typeface="ＭＳ Ｐゴシック" charset="0"/>
              </a:rPr>
              <a:t>Review each bulleted item while referring to the following notes.&gt;&gt;</a:t>
            </a:r>
          </a:p>
          <a:p>
            <a:pPr marL="285750" indent="-285750" eaLnBrk="1" hangingPunct="1">
              <a:spcBef>
                <a:spcPct val="0"/>
              </a:spcBef>
              <a:buFont typeface="Arial" panose="020B0604020202020204" pitchFamily="34" charset="0"/>
              <a:buChar char="•"/>
            </a:pPr>
            <a:r>
              <a:rPr lang="en-US" sz="1600" b="1" dirty="0">
                <a:latin typeface="Calibri" charset="0"/>
                <a:ea typeface="ＭＳ Ｐゴシック" charset="0"/>
                <a:cs typeface="ＭＳ Ｐゴシック" charset="0"/>
              </a:rPr>
              <a:t>Attitudes</a:t>
            </a:r>
            <a:r>
              <a:rPr lang="en-US" sz="1600" dirty="0">
                <a:latin typeface="Calibri" charset="0"/>
                <a:ea typeface="ＭＳ Ｐゴシック" charset="0"/>
                <a:cs typeface="ＭＳ Ｐゴシック" charset="0"/>
              </a:rPr>
              <a:t> </a:t>
            </a:r>
            <a:r>
              <a:rPr lang="en-US" sz="1600" dirty="0"/>
              <a:t>are mental dispositions or feelings toward a person, object, or idea. Attitudes can be cognitive (thinking), affective (feeling), and behavioral (doing). For example, you might have a positive attitude about cleanliness; that is, you may think it is a good thing (e.g., “The floor is clean. That’s nice.”) But if you </a:t>
            </a:r>
            <a:r>
              <a:rPr lang="en-US" sz="1600" i="1" dirty="0"/>
              <a:t>value</a:t>
            </a:r>
            <a:r>
              <a:rPr lang="en-US" sz="1600" dirty="0"/>
              <a:t> cleanliness, you would be willing to scrub the floor. You would also wash your hands at appropriate times, bathe regularly, and teach others about hygiene.</a:t>
            </a:r>
          </a:p>
          <a:p>
            <a:pPr marL="285750" indent="-285750" eaLnBrk="1" hangingPunct="1">
              <a:spcBef>
                <a:spcPct val="0"/>
              </a:spcBef>
              <a:buFont typeface="Arial" panose="020B0604020202020204" pitchFamily="34" charset="0"/>
              <a:buChar char="•"/>
            </a:pPr>
            <a:r>
              <a:rPr lang="en-US" sz="1600" b="1" dirty="0"/>
              <a:t>Beliefs</a:t>
            </a:r>
            <a:r>
              <a:rPr lang="en-US" sz="1600" dirty="0"/>
              <a:t> are what one accepts as true (e.g., “I believe that germs cause disease and that by washing my hands I remove germs”). Beliefs are sometimes based on faith and sometimes on facts. A belief may or may not be true. Beliefs may or may not involve values.</a:t>
            </a:r>
          </a:p>
          <a:p>
            <a:pPr marL="171450" indent="-171450" eaLnBrk="1" hangingPunct="1">
              <a:spcBef>
                <a:spcPct val="0"/>
              </a:spcBef>
              <a:buFont typeface="Wingdings" pitchFamily="2" charset="2"/>
              <a:buChar char="§"/>
            </a:pPr>
            <a:endParaRPr lang="en-US" dirty="0">
              <a:latin typeface="Calibri" charset="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A53FA1A5-33CA-D445-B9A1-40D7833EA388}" type="slidenum">
              <a:rPr lang="en-US" sz="1200"/>
              <a:pPr eaLnBrk="1" hangingPunct="1"/>
              <a:t>15</a:t>
            </a:fld>
            <a:endParaRPr lang="en-US" sz="1200"/>
          </a:p>
        </p:txBody>
      </p:sp>
    </p:spTree>
    <p:extLst>
      <p:ext uri="{BB962C8B-B14F-4D97-AF65-F5344CB8AC3E}">
        <p14:creationId xmlns:p14="http://schemas.microsoft.com/office/powerpoint/2010/main" val="26005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each bulleted item while referring to the following notes.&gt;&gt;</a:t>
            </a:r>
          </a:p>
          <a:p>
            <a:pPr marL="171450" indent="-171450">
              <a:buFont typeface="Arial" panose="020B0604020202020204" pitchFamily="34" charset="0"/>
              <a:buChar char="•"/>
            </a:pPr>
            <a:r>
              <a:rPr lang="en-US" b="1" dirty="0"/>
              <a:t>Moral agency</a:t>
            </a:r>
            <a:r>
              <a:rPr lang="en-US" dirty="0"/>
              <a:t> or </a:t>
            </a:r>
            <a:r>
              <a:rPr lang="en-US" b="1" dirty="0"/>
              <a:t>ethical agency</a:t>
            </a:r>
            <a:r>
              <a:rPr lang="en-US" dirty="0"/>
              <a:t> for nurses is the ability to base their practice on professional standards of ethical conduct and to participate in ethical decision</a:t>
            </a:r>
            <a:r>
              <a:rPr lang="en-US" baseline="0" dirty="0"/>
              <a:t> </a:t>
            </a:r>
            <a:r>
              <a:rPr lang="en-US" dirty="0"/>
              <a:t>making. Simply stated, it means that nurses have choices and are responsible for their actions. An ethical agent must be able to:</a:t>
            </a:r>
          </a:p>
          <a:p>
            <a:pPr marL="628650" lvl="1" indent="-171450">
              <a:buFont typeface="Wingdings" pitchFamily="2" charset="2"/>
              <a:buChar char="Ø"/>
            </a:pPr>
            <a:r>
              <a:rPr lang="en-US" dirty="0"/>
              <a:t>Perceive the difference between right and wrong.</a:t>
            </a:r>
          </a:p>
          <a:p>
            <a:pPr marL="628650" lvl="1" indent="-171450">
              <a:buFont typeface="Wingdings" pitchFamily="2" charset="2"/>
              <a:buChar char="Ø"/>
            </a:pPr>
            <a:r>
              <a:rPr lang="en-US" dirty="0"/>
              <a:t>Understand abstract ethical principles.</a:t>
            </a:r>
          </a:p>
          <a:p>
            <a:pPr marL="628650" lvl="1" indent="-171450">
              <a:buFont typeface="Wingdings" pitchFamily="2" charset="2"/>
              <a:buChar char="Ø"/>
            </a:pPr>
            <a:r>
              <a:rPr lang="en-US" dirty="0"/>
              <a:t>Reason and apply ethical principles to make decisions, weigh alternatives, and plan sound ways to achieve goals.</a:t>
            </a:r>
          </a:p>
          <a:p>
            <a:pPr marL="628650" lvl="1" indent="-171450">
              <a:buFont typeface="Wingdings" pitchFamily="2" charset="2"/>
              <a:buChar char="Ø"/>
            </a:pPr>
            <a:r>
              <a:rPr lang="en-US" dirty="0"/>
              <a:t>Decide and choose freely.</a:t>
            </a:r>
          </a:p>
          <a:p>
            <a:pPr marL="628650" lvl="1" indent="-171450">
              <a:buFont typeface="Wingdings" pitchFamily="2" charset="2"/>
              <a:buChar char="Ø"/>
            </a:pPr>
            <a:r>
              <a:rPr lang="en-US" dirty="0"/>
              <a:t>Act according to choice (this assumes both the power and the capability to act).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What is value neutrality? </a:t>
            </a:r>
            <a:r>
              <a:rPr lang="en-US" sz="1200" b="0" i="0" u="none" strike="noStrike" kern="1200" baseline="0" dirty="0">
                <a:solidFill>
                  <a:schemeClr val="tx1"/>
                </a:solidFill>
                <a:latin typeface="+mn-lt"/>
                <a:ea typeface="ＭＳ Ｐゴシック" charset="-128"/>
                <a:cs typeface="ＭＳ Ｐゴシック" charset="-128"/>
              </a:rPr>
              <a:t>You have probably been taught that nurses need to be nonjudgmental in working with their patients. As a nurse, you do have a duty to provide the best care to patients. You should not assume that your personal values are right, and you should not judge patients’ values as right or wrong on the basis of whether they agree with your value system. </a:t>
            </a:r>
            <a:r>
              <a:rPr lang="en-US" sz="1200" b="1" i="0" u="none" strike="noStrike" kern="1200" baseline="0" dirty="0">
                <a:solidFill>
                  <a:schemeClr val="tx1"/>
                </a:solidFill>
                <a:latin typeface="+mn-lt"/>
                <a:ea typeface="ＭＳ Ｐゴシック" charset="-128"/>
                <a:cs typeface="ＭＳ Ｐゴシック" charset="-128"/>
              </a:rPr>
              <a:t>Value neutrality </a:t>
            </a:r>
            <a:r>
              <a:rPr lang="en-US" sz="1200" b="0" i="0" u="none" strike="noStrike" kern="1200" baseline="0" dirty="0">
                <a:solidFill>
                  <a:schemeClr val="tx1"/>
                </a:solidFill>
                <a:latin typeface="+mn-lt"/>
                <a:ea typeface="ＭＳ Ｐゴシック" charset="-128"/>
                <a:cs typeface="ＭＳ Ｐゴシック" charset="-128"/>
              </a:rPr>
              <a:t>means that we attempt to understand our own values regarding an issue and to know when to put them aside, if necessary, to become nonjudgmental when providing care to clients. However, many ethicists and some healthcare providers believe it is not possible to achieve value neutrality. Further, they say it is not even desirable because it obligates healthcare providers to suppress their own deepest moral and religious beliefs). It requires significant insight to recognize how your value-laden perspective impacts your perceptions and thus conclusion about a situation.</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CAF1F491-1702-1949-B77F-2ADE57BCA519}" type="slidenum">
              <a:rPr lang="en-US" sz="1200"/>
              <a:pPr eaLnBrk="1" hangingPunct="1"/>
              <a:t>16</a:t>
            </a:fld>
            <a:endParaRPr lang="en-US" sz="1200"/>
          </a:p>
        </p:txBody>
      </p:sp>
    </p:spTree>
    <p:extLst>
      <p:ext uri="{BB962C8B-B14F-4D97-AF65-F5344CB8AC3E}">
        <p14:creationId xmlns:p14="http://schemas.microsoft.com/office/powerpoint/2010/main" val="13385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3124200" cy="2343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xfrm>
            <a:off x="685800" y="3124200"/>
            <a:ext cx="47244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sz="1400" dirty="0">
                <a:latin typeface="Calibri" charset="0"/>
                <a:ea typeface="ＭＳ Ｐゴシック" charset="0"/>
                <a:cs typeface="ＭＳ Ｐゴシック" charset="0"/>
              </a:rPr>
              <a:t>&lt;&lt;</a:t>
            </a:r>
            <a:r>
              <a:rPr lang="en-US" sz="1400" b="1" dirty="0">
                <a:latin typeface="Calibri" charset="0"/>
                <a:ea typeface="ＭＳ Ｐゴシック" charset="0"/>
                <a:cs typeface="ＭＳ Ｐゴシック" charset="0"/>
              </a:rPr>
              <a:t>Instructor: </a:t>
            </a:r>
            <a:r>
              <a:rPr lang="en-US" sz="1400" dirty="0">
                <a:latin typeface="Calibri" charset="0"/>
                <a:ea typeface="ＭＳ Ｐゴシック" charset="0"/>
                <a:cs typeface="ＭＳ Ｐゴシック" charset="0"/>
              </a:rPr>
              <a:t>Review each bulleted item while referring to the following notes.&gt;&gt;</a:t>
            </a:r>
          </a:p>
          <a:p>
            <a:pPr marL="285750" indent="-285750" eaLnBrk="1" hangingPunct="1">
              <a:spcBef>
                <a:spcPct val="0"/>
              </a:spcBef>
              <a:buFont typeface="Arial" panose="020B0604020202020204" pitchFamily="34" charset="0"/>
              <a:buChar char="•"/>
            </a:pPr>
            <a:r>
              <a:rPr lang="en-US" sz="1400" b="1" dirty="0">
                <a:latin typeface="Calibri" charset="0"/>
                <a:ea typeface="ＭＳ Ｐゴシック" charset="0"/>
                <a:cs typeface="ＭＳ Ｐゴシック" charset="0"/>
              </a:rPr>
              <a:t>Consequentialism: </a:t>
            </a:r>
            <a:r>
              <a:rPr lang="en-US" sz="1400" b="0" dirty="0">
                <a:latin typeface="+mn-lt"/>
                <a:ea typeface="ＭＳ Ｐゴシック" charset="-128"/>
                <a:cs typeface="ＭＳ Ｐゴシック" charset="0"/>
              </a:rPr>
              <a:t>T</a:t>
            </a:r>
            <a:r>
              <a:rPr lang="en-US" sz="1400" dirty="0"/>
              <a:t>he rightness or wrongness of an action depends on the consequences of the act rather than on the act itself. Theories of this type are also called </a:t>
            </a:r>
            <a:r>
              <a:rPr lang="en-US" sz="1400" b="1" dirty="0"/>
              <a:t>teleology,</a:t>
            </a:r>
            <a:r>
              <a:rPr lang="en-US" sz="1400" dirty="0"/>
              <a:t> from the Greek word </a:t>
            </a:r>
            <a:r>
              <a:rPr lang="en-US" sz="1400" i="1" dirty="0"/>
              <a:t>telos,</a:t>
            </a:r>
            <a:r>
              <a:rPr lang="en-US" sz="1400" dirty="0"/>
              <a:t> meaning “end” or the study of ends (also called </a:t>
            </a:r>
            <a:r>
              <a:rPr lang="en-US" sz="1400" i="1" dirty="0"/>
              <a:t>final causes</a:t>
            </a:r>
            <a:r>
              <a:rPr lang="en-US" sz="1400" dirty="0"/>
              <a:t>). </a:t>
            </a:r>
          </a:p>
          <a:p>
            <a:pPr marL="742950" lvl="1" indent="-285750" eaLnBrk="1" hangingPunct="1">
              <a:spcBef>
                <a:spcPct val="0"/>
              </a:spcBef>
              <a:buFont typeface="Wingdings" panose="05000000000000000000" pitchFamily="2" charset="2"/>
              <a:buChar char="Ø"/>
            </a:pPr>
            <a:r>
              <a:rPr lang="en-US" sz="1400" b="1" dirty="0">
                <a:latin typeface="Calibri" charset="0"/>
                <a:ea typeface="ＭＳ Ｐゴシック" charset="0"/>
                <a:cs typeface="ＭＳ Ｐゴシック" charset="0"/>
              </a:rPr>
              <a:t>Utilitarianism</a:t>
            </a:r>
            <a:r>
              <a:rPr lang="en-US" sz="1400" b="1" baseline="0" dirty="0">
                <a:latin typeface="Calibri" charset="0"/>
                <a:ea typeface="ＭＳ Ｐゴシック" charset="0"/>
                <a:cs typeface="ＭＳ Ｐゴシック" charset="0"/>
              </a:rPr>
              <a:t> </a:t>
            </a:r>
            <a:r>
              <a:rPr lang="en-US" sz="1400" dirty="0"/>
              <a:t>takes the position that the value of an action is determined by its usefulness. The </a:t>
            </a:r>
            <a:r>
              <a:rPr lang="en-US" sz="1400" i="1" dirty="0"/>
              <a:t>principle of utility</a:t>
            </a:r>
            <a:r>
              <a:rPr lang="en-US" sz="1400" dirty="0"/>
              <a:t> states that an act must result in the greatest good (positive benefit) for the greatest number of people. Any act can then become the ethical choice if it delivers “good” results. </a:t>
            </a:r>
            <a:endParaRPr lang="en-US" sz="1400" dirty="0">
              <a:latin typeface="Calibri" charset="0"/>
              <a:ea typeface="ＭＳ Ｐゴシック" charset="0"/>
            </a:endParaRPr>
          </a:p>
          <a:p>
            <a:pPr marL="285750" indent="-285750" eaLnBrk="1" hangingPunct="1">
              <a:spcBef>
                <a:spcPct val="0"/>
              </a:spcBef>
              <a:buFont typeface="Arial" panose="020B0604020202020204" pitchFamily="34" charset="0"/>
              <a:buChar char="•"/>
            </a:pPr>
            <a:r>
              <a:rPr lang="en-US" sz="1400" b="1" dirty="0">
                <a:latin typeface="Calibri" charset="0"/>
                <a:ea typeface="ＭＳ Ｐゴシック" charset="0"/>
              </a:rPr>
              <a:t>Deontology</a:t>
            </a:r>
            <a:r>
              <a:rPr lang="en-US" sz="1400" dirty="0">
                <a:latin typeface="Calibri" charset="0"/>
                <a:ea typeface="ＭＳ Ｐゴシック" charset="0"/>
              </a:rPr>
              <a:t> </a:t>
            </a:r>
            <a:r>
              <a:rPr lang="en-US" sz="1400" dirty="0"/>
              <a:t>is almost the opposite of the utilitarian model in that it considers an action to be right or wrong regardless of its consequences. Decisions are based on moral rules and unchanging principles. </a:t>
            </a:r>
          </a:p>
          <a:p>
            <a:pPr marL="742950" lvl="1" indent="-285750" eaLnBrk="1" hangingPunct="1">
              <a:spcBef>
                <a:spcPct val="0"/>
              </a:spcBef>
              <a:buFont typeface="Wingdings" panose="05000000000000000000" pitchFamily="2" charset="2"/>
              <a:buChar char="Ø"/>
            </a:pPr>
            <a:r>
              <a:rPr lang="en-US" sz="1400" b="1" dirty="0"/>
              <a:t>Categorical imperative: </a:t>
            </a:r>
            <a:r>
              <a:rPr lang="en-US" sz="1400" dirty="0"/>
              <a:t>This principle, established by the philosopher Immanuel Kant (1724–1804), states that one should act only if the action is based on a principle that is universal—or in other words, if you believe that everyone should act in the same way in a similar situation.</a:t>
            </a: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4BE2C1FA-DEF8-D343-B392-0C00CBEA27F1}" type="slidenum">
              <a:rPr lang="en-US" sz="1200"/>
              <a:pPr eaLnBrk="1" hangingPunct="1"/>
              <a:t>17</a:t>
            </a:fld>
            <a:endParaRPr lang="en-US" sz="1200"/>
          </a:p>
        </p:txBody>
      </p:sp>
    </p:spTree>
    <p:extLst>
      <p:ext uri="{BB962C8B-B14F-4D97-AF65-F5344CB8AC3E}">
        <p14:creationId xmlns:p14="http://schemas.microsoft.com/office/powerpoint/2010/main" val="54591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a:t>
            </a:r>
            <a:r>
              <a:rPr lang="en-US" dirty="0">
                <a:latin typeface="Calibri" charset="0"/>
                <a:ea typeface="ＭＳ Ｐゴシック" charset="0"/>
                <a:cs typeface="ＭＳ Ｐゴシック" charset="0"/>
              </a:rPr>
              <a:t>: 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Feminist ethics:</a:t>
            </a:r>
            <a:r>
              <a:rPr lang="en-US" dirty="0">
                <a:latin typeface="Calibri" charset="0"/>
                <a:ea typeface="ＭＳ Ｐゴシック" charset="0"/>
                <a:cs typeface="ＭＳ Ｐゴシック" charset="0"/>
              </a:rPr>
              <a:t> </a:t>
            </a:r>
            <a:r>
              <a:rPr lang="en-US" dirty="0"/>
              <a:t>Feminist ethical reasoning uses relationships and stories rather than universal principles. Feminists argue that it is impossible to avoid being influenced by one’s relationships. They see that influence as positive and believe it should not be lessened by an attempt to be objective—and in any case, that objectivity is impossible anyway.</a:t>
            </a:r>
          </a:p>
          <a:p>
            <a:pPr marL="171450" indent="-171450">
              <a:buFont typeface="Arial" panose="020B0604020202020204" pitchFamily="34" charset="0"/>
              <a:buChar char="•"/>
            </a:pPr>
            <a:r>
              <a:rPr lang="en-US" b="1" dirty="0">
                <a:latin typeface="Calibri" charset="0"/>
                <a:ea typeface="ＭＳ Ｐゴシック" charset="0"/>
                <a:cs typeface="ＭＳ Ｐゴシック" charset="0"/>
              </a:rPr>
              <a:t>Ethics of care: </a:t>
            </a:r>
            <a:r>
              <a:rPr lang="en-US" b="0" dirty="0">
                <a:latin typeface="+mn-lt"/>
                <a:ea typeface="ＭＳ Ｐゴシック" charset="-128"/>
                <a:cs typeface="ＭＳ Ｐゴシック" charset="0"/>
              </a:rPr>
              <a:t>N</a:t>
            </a:r>
            <a:r>
              <a:rPr lang="en-US" dirty="0"/>
              <a:t>urses include a responsibility to care as a part of their professional behavior. Some aspects of care include the ability and duty to appreciate, understand, and even share the patient’s pain or condition. Using a caring framework, your ethical analysis would focus on relationships and client stories. The following are specific ethics-of-care perspectives:</a:t>
            </a:r>
          </a:p>
          <a:p>
            <a:pPr marL="628650" lvl="1" indent="-171450">
              <a:buFont typeface="Wingdings" pitchFamily="2" charset="2"/>
              <a:buChar char="Ø"/>
            </a:pPr>
            <a:r>
              <a:rPr lang="en-US" dirty="0"/>
              <a:t>Viewing caring as the central force in nursing.</a:t>
            </a:r>
          </a:p>
          <a:p>
            <a:pPr marL="628650" lvl="1" indent="-171450">
              <a:buFont typeface="Wingdings" pitchFamily="2" charset="2"/>
              <a:buChar char="Ø"/>
            </a:pPr>
            <a:r>
              <a:rPr lang="en-US" dirty="0"/>
              <a:t>Promoting dignity and respect for patients as people.</a:t>
            </a:r>
          </a:p>
          <a:p>
            <a:pPr marL="628650" lvl="1" indent="-171450">
              <a:buFont typeface="Wingdings" pitchFamily="2" charset="2"/>
              <a:buChar char="Ø"/>
            </a:pPr>
            <a:r>
              <a:rPr lang="en-US" dirty="0"/>
              <a:t>Attending to the particulars of each individual patient, especially the marginalized and disenfranchised members of society. </a:t>
            </a:r>
          </a:p>
          <a:p>
            <a:pPr marL="628650" lvl="1" indent="-171450">
              <a:buFont typeface="Wingdings" pitchFamily="2" charset="2"/>
              <a:buChar char="Ø"/>
            </a:pPr>
            <a:r>
              <a:rPr lang="en-US" dirty="0"/>
              <a:t>Cultivating responsiveness to others.</a:t>
            </a:r>
          </a:p>
          <a:p>
            <a:pPr marL="628650" lvl="1" indent="-171450">
              <a:buFont typeface="Wingdings" pitchFamily="2" charset="2"/>
              <a:buChar char="Ø"/>
            </a:pPr>
            <a:r>
              <a:rPr lang="en-US" dirty="0"/>
              <a:t>Redefining fundamental moral principles to include virtues such as kindness, attentiveness, empathy, compassion, and reliability.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7A6BC386-ECC6-634A-B921-D6CD87F2F494}" type="slidenum">
              <a:rPr lang="en-US" sz="1200"/>
              <a:pPr eaLnBrk="1" hangingPunct="1"/>
              <a:t>18</a:t>
            </a:fld>
            <a:endParaRPr lang="en-US" sz="1200" dirty="0"/>
          </a:p>
        </p:txBody>
      </p:sp>
    </p:spTree>
    <p:extLst>
      <p:ext uri="{BB962C8B-B14F-4D97-AF65-F5344CB8AC3E}">
        <p14:creationId xmlns:p14="http://schemas.microsoft.com/office/powerpoint/2010/main" val="120234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&lt;&lt;Instruct the students to select the most appropriate answer to this question using their clickers.&gt;&gt;</a:t>
            </a:r>
          </a:p>
          <a:p>
            <a:endParaRPr lang="en-US" dirty="0"/>
          </a:p>
          <a:p>
            <a:endParaRPr lang="en-US" dirty="0"/>
          </a:p>
        </p:txBody>
      </p:sp>
      <p:sp>
        <p:nvSpPr>
          <p:cNvPr id="4" name="Slide Number Placeholder 3"/>
          <p:cNvSpPr>
            <a:spLocks noGrp="1"/>
          </p:cNvSpPr>
          <p:nvPr>
            <p:ph type="sldNum" sz="quarter" idx="10"/>
          </p:nvPr>
        </p:nvSpPr>
        <p:spPr/>
        <p:txBody>
          <a:bodyPr/>
          <a:lstStyle/>
          <a:p>
            <a:fld id="{81CCCA98-935D-844E-A976-C1391A4F9FFE}" type="slidenum">
              <a:rPr lang="en-US" smtClean="0"/>
              <a:pPr/>
              <a:t>19</a:t>
            </a:fld>
            <a:endParaRPr lang="en-US"/>
          </a:p>
        </p:txBody>
      </p:sp>
    </p:spTree>
    <p:extLst>
      <p:ext uri="{BB962C8B-B14F-4D97-AF65-F5344CB8AC3E}">
        <p14:creationId xmlns:p14="http://schemas.microsoft.com/office/powerpoint/2010/main" val="375971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1825" indent="-171450">
              <a:buFont typeface="Arial" panose="020B0604020202020204" pitchFamily="34" charset="0"/>
              <a:buChar char="•"/>
            </a:pPr>
            <a:r>
              <a:rPr lang="en-US" sz="1200" dirty="0"/>
              <a:t>An ethics of care philosophy incorporates understanding the story of the person’s life. It naturally incorporates care, which is viewed as a responsibility, as opposed to an obligation. It also focuses on the client’s autonomy and promotes beneficence. </a:t>
            </a:r>
          </a:p>
          <a:p>
            <a:pPr marL="631825" indent="-171450">
              <a:buFont typeface="Arial" panose="020B0604020202020204" pitchFamily="34" charset="0"/>
              <a:buChar char="•"/>
            </a:pPr>
            <a:r>
              <a:rPr lang="en-US" sz="1200" dirty="0"/>
              <a:t>A feminist ethics</a:t>
            </a:r>
            <a:r>
              <a:rPr lang="en-US" sz="1200" dirty="0">
                <a:ea typeface="ＭＳ Ｐゴシック" charset="-128"/>
                <a:cs typeface="ＭＳ Ｐゴシック" charset="-128"/>
              </a:rPr>
              <a:t> reasoning uses relationships and stories rather than universal principles. Feminists argue that relationships are positive and they use stories rather than universal principles. </a:t>
            </a:r>
            <a:endParaRPr lang="en-US" sz="1200" dirty="0"/>
          </a:p>
          <a:p>
            <a:pPr marL="631825" indent="-171450">
              <a:buFont typeface="Arial" panose="020B0604020202020204" pitchFamily="34" charset="0"/>
              <a:buChar char="•"/>
            </a:pPr>
            <a:r>
              <a:rPr lang="en-US" sz="1200" dirty="0"/>
              <a:t>The theory of deontology focuses on “Doing.” It is based on following the rules and regulations. Good is defined as adherence to guidelines and directives. </a:t>
            </a:r>
          </a:p>
          <a:p>
            <a:pPr marL="631825" indent="-171450">
              <a:buFont typeface="Arial" panose="020B0604020202020204" pitchFamily="34" charset="0"/>
              <a:buChar char="•"/>
            </a:pPr>
            <a:r>
              <a:rPr lang="en-US" sz="1200" dirty="0"/>
              <a:t>The theory of utilitarianism focuses on “Thinking.” It considers the best course of action which has the best outcome for the greatest number. This requires one to engage in a risk-benefit analysis to decide the best course of action.</a:t>
            </a:r>
          </a:p>
          <a:p>
            <a:endParaRPr lang="en-US" dirty="0"/>
          </a:p>
        </p:txBody>
      </p:sp>
      <p:sp>
        <p:nvSpPr>
          <p:cNvPr id="4" name="Slide Number Placeholder 3"/>
          <p:cNvSpPr>
            <a:spLocks noGrp="1"/>
          </p:cNvSpPr>
          <p:nvPr>
            <p:ph type="sldNum" sz="quarter" idx="10"/>
          </p:nvPr>
        </p:nvSpPr>
        <p:spPr/>
        <p:txBody>
          <a:bodyPr/>
          <a:lstStyle/>
          <a:p>
            <a:fld id="{81CCCA98-935D-844E-A976-C1391A4F9FFE}" type="slidenum">
              <a:rPr lang="en-US" smtClean="0"/>
              <a:pPr/>
              <a:t>20</a:t>
            </a:fld>
            <a:endParaRPr lang="en-US"/>
          </a:p>
        </p:txBody>
      </p:sp>
    </p:spTree>
    <p:extLst>
      <p:ext uri="{BB962C8B-B14F-4D97-AF65-F5344CB8AC3E}">
        <p14:creationId xmlns:p14="http://schemas.microsoft.com/office/powerpoint/2010/main" val="23901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these definitions with the students.&gt;&gt;</a:t>
            </a:r>
          </a:p>
          <a:p>
            <a:pPr marL="0" indent="0" eaLnBrk="1" hangingPunct="1">
              <a:spcBef>
                <a:spcPct val="0"/>
              </a:spcBef>
              <a:buFont typeface="Arial" panose="020B0604020202020204" pitchFamily="34" charset="0"/>
              <a:buNone/>
            </a:pPr>
            <a:r>
              <a:rPr lang="en-US" b="1" dirty="0">
                <a:latin typeface="Calibri" charset="0"/>
                <a:ea typeface="ＭＳ Ｐゴシック" charset="0"/>
                <a:cs typeface="ＭＳ Ｐゴシック" charset="0"/>
              </a:rPr>
              <a:t>Ethics</a:t>
            </a:r>
            <a:r>
              <a:rPr lang="en-US" dirty="0">
                <a:latin typeface="Calibri" charset="0"/>
                <a:ea typeface="ＭＳ Ｐゴシック" charset="0"/>
                <a:cs typeface="ＭＳ Ｐゴシック" charset="0"/>
              </a:rPr>
              <a:t> </a:t>
            </a:r>
            <a:r>
              <a:rPr lang="en-US" dirty="0"/>
              <a:t>is a formal process for making logical and consistent moral decisions. </a:t>
            </a:r>
            <a:r>
              <a:rPr lang="en-US" b="1" dirty="0"/>
              <a:t>Morals</a:t>
            </a:r>
            <a:r>
              <a:rPr lang="en-US" dirty="0"/>
              <a:t> consider in a broad, general manner what is good or bad, right or wrong (e.g., “In general, it is wrong to steal”). Ethics answers the question, “What should I do in a given situation?” (e.g., “Is it wrong to steal if you have to do it to feed your children?”). Ethics uses specific rules, theories, principles, and perspectives to inquire into the justification of an individual’s actions in a particular situation. It seeks to discover what we “ought” to do in certain circumstances.</a:t>
            </a:r>
          </a:p>
          <a:p>
            <a:pPr marL="171450" indent="-171450" eaLnBrk="1" hangingPunct="1">
              <a:spcBef>
                <a:spcPct val="0"/>
              </a:spcBef>
              <a:buFont typeface="Wingdings" pitchFamily="2" charset="2"/>
              <a:buChar char="§"/>
            </a:pP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5B26B20B-78E7-D341-B0D1-4447EF49719B}" type="slidenum">
              <a:rPr lang="en-US" sz="1200"/>
              <a:pPr eaLnBrk="1" hangingPunct="1"/>
              <a:t>3</a:t>
            </a:fld>
            <a:endParaRPr lang="en-US" sz="1200"/>
          </a:p>
        </p:txBody>
      </p:sp>
    </p:spTree>
    <p:extLst>
      <p:ext uri="{BB962C8B-B14F-4D97-AF65-F5344CB8AC3E}">
        <p14:creationId xmlns:p14="http://schemas.microsoft.com/office/powerpoint/2010/main" val="1735660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498600" y="304800"/>
            <a:ext cx="1930400" cy="1447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xfrm>
            <a:off x="685800" y="1828800"/>
            <a:ext cx="5486400" cy="708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Autonomy</a:t>
            </a:r>
            <a:r>
              <a:rPr lang="en-US" dirty="0">
                <a:latin typeface="Calibri" charset="0"/>
                <a:ea typeface="ＭＳ Ｐゴシック" charset="0"/>
                <a:cs typeface="ＭＳ Ｐゴシック" charset="0"/>
              </a:rPr>
              <a:t> </a:t>
            </a:r>
            <a:r>
              <a:rPr lang="en-US" dirty="0"/>
              <a:t>refers to a person’s right to choose and ability to act on that choice. It is based on respect for human dignity. You demonstrate respect for autonomy when you treat patients with consideration, believe their stories about the course and symptoms of their illnesses, and protect those who are unable to decide for themselves.</a:t>
            </a:r>
          </a:p>
          <a:p>
            <a:pPr marL="171450" indent="-171450" eaLnBrk="1" hangingPunct="1">
              <a:spcBef>
                <a:spcPct val="0"/>
              </a:spcBef>
              <a:buFont typeface="Arial" panose="020B0604020202020204" pitchFamily="34" charset="0"/>
              <a:buChar char="•"/>
            </a:pPr>
            <a:r>
              <a:rPr lang="en-US" b="1" dirty="0" err="1">
                <a:latin typeface="Calibri" charset="0"/>
                <a:ea typeface="ＭＳ Ｐゴシック" charset="0"/>
                <a:cs typeface="ＭＳ Ｐゴシック" charset="0"/>
              </a:rPr>
              <a:t>Nonmaleficence</a:t>
            </a:r>
            <a:r>
              <a:rPr lang="en-US" b="1" dirty="0">
                <a:latin typeface="Calibri" charset="0"/>
                <a:ea typeface="ＭＳ Ｐゴシック" charset="0"/>
                <a:cs typeface="ＭＳ Ｐゴシック" charset="0"/>
              </a:rPr>
              <a:t> </a:t>
            </a:r>
            <a:r>
              <a:rPr lang="en-US" dirty="0"/>
              <a:t>is the twofold duty to do no harm and to prevent harm. </a:t>
            </a:r>
            <a:r>
              <a:rPr lang="en-US" dirty="0" err="1"/>
              <a:t>Nonmaleficence</a:t>
            </a:r>
            <a:r>
              <a:rPr lang="en-US" dirty="0"/>
              <a:t> refers to both actual harm and risk of harm, as well as to intentional and unintentional harm. In nursing it is rare to find intentional harm, but unintentional harm due to lack of careful planning and consideration does occur (Beauchamp &amp; Childress, 2012). Unintentional harm can also occur because of lack of knowledge, skill, or ability. </a:t>
            </a:r>
          </a:p>
          <a:p>
            <a:pPr marL="171450" indent="-171450" eaLnBrk="1" hangingPunct="1">
              <a:spcBef>
                <a:spcPct val="0"/>
              </a:spcBef>
              <a:buFont typeface="Arial" panose="020B0604020202020204" pitchFamily="34" charset="0"/>
              <a:buChar char="•"/>
            </a:pPr>
            <a:r>
              <a:rPr lang="en-US" b="1" dirty="0"/>
              <a:t>Beneficence</a:t>
            </a:r>
            <a:r>
              <a:rPr lang="en-US" dirty="0"/>
              <a:t> is the duty to do or promote good. You can think of this principle as being on a continuum with </a:t>
            </a:r>
            <a:r>
              <a:rPr lang="en-US" dirty="0" err="1"/>
              <a:t>nonmaleficence</a:t>
            </a:r>
            <a:r>
              <a:rPr lang="en-US" dirty="0"/>
              <a:t>. At one end of the continuum is the duty to bring about positive good, beneficence, at the other end, is the duty to do no harm.</a:t>
            </a:r>
          </a:p>
          <a:p>
            <a:pPr marL="171450" indent="-171450" eaLnBrk="1" hangingPunct="1">
              <a:spcBef>
                <a:spcPct val="0"/>
              </a:spcBef>
              <a:buFont typeface="Arial" panose="020B0604020202020204" pitchFamily="34" charset="0"/>
              <a:buChar char="•"/>
            </a:pPr>
            <a:r>
              <a:rPr lang="en-US" b="1" dirty="0"/>
              <a:t>Fidelity </a:t>
            </a:r>
            <a:r>
              <a:rPr lang="en-US" dirty="0"/>
              <a:t>(faithfulness) is the duty to keep promises. It is a basic part of every patient care situation. Sometimes the promises are of major significance, such as promising not to share certain information with other members of the healthcare team. At other times it may be only a promise to come back to check the effectiveness of a pain medication or to bring a requested item back to the client’s room. The duty to keep a promise is the same regardless of its level of importance.</a:t>
            </a:r>
          </a:p>
          <a:p>
            <a:pPr marL="171450" indent="-171450" eaLnBrk="1" hangingPunct="1">
              <a:spcBef>
                <a:spcPct val="0"/>
              </a:spcBef>
              <a:buFont typeface="Arial" panose="020B0604020202020204" pitchFamily="34" charset="0"/>
              <a:buChar char="•"/>
            </a:pPr>
            <a:r>
              <a:rPr lang="en-US" b="1" dirty="0"/>
              <a:t>Veracity</a:t>
            </a:r>
            <a:r>
              <a:rPr lang="en-US" dirty="0"/>
              <a:t> is the duty to tell the truth. This seems straightforward, and you may wonder why it even needs discussion. Most nurses would agree that it is not hard to tell the truth, but at times it may be very hard to determine how </a:t>
            </a:r>
            <a:r>
              <a:rPr lang="en-US" i="1" dirty="0"/>
              <a:t>much</a:t>
            </a:r>
            <a:r>
              <a:rPr lang="en-US" dirty="0"/>
              <a:t> of the truth to tell. </a:t>
            </a:r>
          </a:p>
          <a:p>
            <a:pPr marL="171450" indent="-171450" eaLnBrk="1" hangingPunct="1">
              <a:spcBef>
                <a:spcPct val="0"/>
              </a:spcBef>
              <a:buFont typeface="Arial" panose="020B0604020202020204" pitchFamily="34" charset="0"/>
              <a:buChar char="•"/>
            </a:pPr>
            <a:r>
              <a:rPr lang="en-US" b="1" dirty="0"/>
              <a:t>Justice </a:t>
            </a:r>
            <a:r>
              <a:rPr lang="en-US" dirty="0"/>
              <a:t>is the obligation to be fair. It implies equal treatment of all patients. Questions of justice will become a part of your everyday experience in patient care, from deciding how to allocate your time among patients to larger decisions, such as how to allocate limited healthcare resources.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22B89AED-F8F9-AE4E-85A9-B185741D4D28}" type="slidenum">
              <a:rPr lang="en-US" sz="1200"/>
              <a:pPr eaLnBrk="1" hangingPunct="1"/>
              <a:t>21</a:t>
            </a:fld>
            <a:endParaRPr lang="en-US" sz="1200"/>
          </a:p>
        </p:txBody>
      </p:sp>
    </p:spTree>
    <p:extLst>
      <p:ext uri="{BB962C8B-B14F-4D97-AF65-F5344CB8AC3E}">
        <p14:creationId xmlns:p14="http://schemas.microsoft.com/office/powerpoint/2010/main" val="208198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&lt;&lt;Instruct the students to select the most appropriate answer to this question using their clickers.&gt;&gt;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D41416C7-D4C4-B94B-99F5-A41330160DCB}" type="slidenum">
              <a:rPr lang="en-US" sz="1200"/>
              <a:pPr eaLnBrk="1" hangingPunct="1"/>
              <a:t>22</a:t>
            </a:fld>
            <a:endParaRPr lang="en-US" sz="1200"/>
          </a:p>
        </p:txBody>
      </p:sp>
    </p:spTree>
    <p:extLst>
      <p:ext uri="{BB962C8B-B14F-4D97-AF65-F5344CB8AC3E}">
        <p14:creationId xmlns:p14="http://schemas.microsoft.com/office/powerpoint/2010/main" val="89938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The correct answer is C.</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A6B1FD93-4B5D-7443-B49F-7E6544E4E596}" type="slidenum">
              <a:rPr lang="en-US" sz="1200"/>
              <a:pPr eaLnBrk="1" hangingPunct="1"/>
              <a:t>23</a:t>
            </a:fld>
            <a:endParaRPr lang="en-US" sz="1200"/>
          </a:p>
        </p:txBody>
      </p:sp>
    </p:spTree>
    <p:extLst>
      <p:ext uri="{BB962C8B-B14F-4D97-AF65-F5344CB8AC3E}">
        <p14:creationId xmlns:p14="http://schemas.microsoft.com/office/powerpoint/2010/main" val="198471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447800" y="685800"/>
            <a:ext cx="2209800" cy="1657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xfrm>
            <a:off x="685800" y="2514600"/>
            <a:ext cx="54864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marL="0" indent="0" eaLnBrk="1" hangingPunct="1">
              <a:spcBef>
                <a:spcPct val="0"/>
              </a:spcBef>
              <a:buFont typeface="Wingdings" pitchFamily="2" charset="2"/>
              <a:buNone/>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a:t>
            </a:r>
            <a:r>
              <a:rPr lang="en-US" dirty="0">
                <a:latin typeface="Calibri" charset="0"/>
                <a:ea typeface="ＭＳ Ｐゴシック" charset="0"/>
                <a:cs typeface="ＭＳ Ｐゴシック" charset="0"/>
              </a:rPr>
              <a:t>: Review each bulleted item while referring to the following notes.&gt;&gt;</a:t>
            </a:r>
          </a:p>
          <a:p>
            <a:pPr marL="171450" indent="-171450">
              <a:buFont typeface="Arial" panose="020B0604020202020204" pitchFamily="34" charset="0"/>
              <a:buChar char="•"/>
            </a:pPr>
            <a:r>
              <a:rPr lang="en-US" b="1" dirty="0">
                <a:latin typeface="Calibri" charset="0"/>
                <a:ea typeface="ＭＳ Ｐゴシック" charset="0"/>
                <a:cs typeface="ＭＳ Ｐゴシック" charset="0"/>
              </a:rPr>
              <a:t>Codes of Ethics for Nurses: </a:t>
            </a:r>
            <a:r>
              <a:rPr lang="en-US" dirty="0"/>
              <a:t>The purposes of the code of ethics are to:</a:t>
            </a:r>
          </a:p>
          <a:p>
            <a:pPr marL="628650" lvl="1" indent="-171450">
              <a:buFont typeface="Wingdings" panose="05000000000000000000" pitchFamily="2" charset="2"/>
              <a:buChar char="Ø"/>
            </a:pPr>
            <a:r>
              <a:rPr lang="en-US" dirty="0"/>
              <a:t>Inform the public about the profession’s minimum standards.</a:t>
            </a:r>
          </a:p>
          <a:p>
            <a:pPr marL="628650" lvl="1" indent="-171450">
              <a:buFont typeface="Wingdings" panose="05000000000000000000" pitchFamily="2" charset="2"/>
              <a:buChar char="Ø"/>
            </a:pPr>
            <a:r>
              <a:rPr lang="en-US" dirty="0"/>
              <a:t>Demonstrate nursing’s commitment to the public it serves.</a:t>
            </a:r>
          </a:p>
          <a:p>
            <a:pPr marL="628650" lvl="1" indent="-171450">
              <a:buFont typeface="Wingdings" panose="05000000000000000000" pitchFamily="2" charset="2"/>
              <a:buChar char="Ø"/>
            </a:pPr>
            <a:r>
              <a:rPr lang="en-US" dirty="0"/>
              <a:t>Outline major ethical considerations of nursing.</a:t>
            </a:r>
          </a:p>
          <a:p>
            <a:pPr marL="628650" lvl="1" indent="-171450">
              <a:buFont typeface="Wingdings" panose="05000000000000000000" pitchFamily="2" charset="2"/>
              <a:buChar char="Ø"/>
            </a:pPr>
            <a:r>
              <a:rPr lang="en-US" dirty="0"/>
              <a:t>Provide general guidelines for professional behavior.</a:t>
            </a:r>
          </a:p>
          <a:p>
            <a:pPr marL="628650" lvl="1" indent="-171450">
              <a:buFont typeface="Wingdings" panose="05000000000000000000" pitchFamily="2" charset="2"/>
              <a:buChar char="Ø"/>
            </a:pPr>
            <a:r>
              <a:rPr lang="en-US" dirty="0"/>
              <a:t>Guide the profession’s self-regulating functions.</a:t>
            </a:r>
          </a:p>
          <a:p>
            <a:pPr marL="628650" lvl="1" indent="-171450">
              <a:buFont typeface="Wingdings" panose="05000000000000000000" pitchFamily="2" charset="2"/>
              <a:buChar char="Ø"/>
            </a:pPr>
            <a:r>
              <a:rPr lang="en-US" dirty="0"/>
              <a:t>Remind us of the special responsibility we assume in caring for the sick.</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International Council of Nurses (ICN):</a:t>
            </a:r>
            <a:r>
              <a:rPr lang="en-US" dirty="0">
                <a:latin typeface="Calibri" charset="0"/>
                <a:ea typeface="ＭＳ Ｐゴシック" charset="0"/>
                <a:cs typeface="ＭＳ Ｐゴシック" charset="0"/>
              </a:rPr>
              <a:t> </a:t>
            </a:r>
            <a:r>
              <a:rPr lang="en-US" dirty="0"/>
              <a:t>The ICN first adopted its Code of Ethics for Nurses in 1953. ICN Code has since served as the standard for nurses worldwide. The Code stresses respect for human rights, including cultural rights, the right to life and choice, the right to dignity, and right to be treated with respect. </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American Nurses Association (ANA): </a:t>
            </a:r>
            <a:r>
              <a:rPr lang="en-US" dirty="0"/>
              <a:t>The ANA revised their Code of Ethics for Nurses in 2015. It is relevant in many practice settings and reflects current ethical situations. </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Patient Care Partnership: </a:t>
            </a:r>
            <a:r>
              <a:rPr lang="en-US" dirty="0"/>
              <a:t>In the United States, the American Hospital Association (AHA) published a document called </a:t>
            </a:r>
            <a:r>
              <a:rPr lang="en-US" i="1" dirty="0"/>
              <a:t>Patient Care Partnership</a:t>
            </a:r>
            <a:r>
              <a:rPr lang="en-US" dirty="0"/>
              <a:t> (2003). Instead of using “rights” language, this document is written in terms of patient expectations and responsibilities. The </a:t>
            </a:r>
            <a:r>
              <a:rPr lang="en-US" i="1" dirty="0"/>
              <a:t>Patient Care Partnership</a:t>
            </a:r>
            <a:r>
              <a:rPr lang="en-US" dirty="0"/>
              <a:t> encourages healthcare providers to be more aware of the need to treat patients in an ethical manner and to protect their rights.</a:t>
            </a:r>
            <a:endParaRPr lang="en-US" sz="1200" b="1" i="0" u="none" strike="noStrike" kern="1200" baseline="0" dirty="0">
              <a:solidFill>
                <a:schemeClr val="tx1"/>
              </a:solidFill>
              <a:latin typeface="+mn-lt"/>
              <a:ea typeface="ＭＳ Ｐゴシック" charset="-128"/>
              <a:cs typeface="ＭＳ Ｐゴシック" charset="-128"/>
            </a:endParaRPr>
          </a:p>
          <a:p>
            <a:pPr marL="171450" indent="-171450" eaLnBrk="1" hangingPunct="1">
              <a:spcBef>
                <a:spcPct val="0"/>
              </a:spcBef>
              <a:buFont typeface="Wingdings" pitchFamily="2" charset="2"/>
              <a:buChar char="§"/>
            </a:pPr>
            <a:r>
              <a:rPr lang="en-US" sz="1200" b="1" i="0" u="none" strike="noStrike" kern="1200" baseline="0" dirty="0">
                <a:solidFill>
                  <a:schemeClr val="tx1"/>
                </a:solidFill>
                <a:latin typeface="+mn-lt"/>
                <a:ea typeface="ＭＳ Ｐゴシック" charset="-128"/>
                <a:cs typeface="ＭＳ Ｐゴシック" charset="-128"/>
              </a:rPr>
              <a:t>The Joint Commission Accreditation Standards:</a:t>
            </a:r>
            <a:r>
              <a:rPr lang="en-US" sz="1200" b="1" i="1" u="none" strike="noStrike" kern="1200" baseline="0" dirty="0">
                <a:solidFill>
                  <a:schemeClr val="tx1"/>
                </a:solidFill>
                <a:latin typeface="+mn-lt"/>
                <a:ea typeface="ＭＳ Ｐゴシック" charset="-128"/>
                <a:cs typeface="ＭＳ Ｐゴシック" charset="-128"/>
              </a:rPr>
              <a:t> </a:t>
            </a:r>
            <a:r>
              <a:rPr lang="en-US" sz="1200" b="0" i="0" u="none" strike="noStrike" kern="1200" baseline="0" dirty="0">
                <a:solidFill>
                  <a:schemeClr val="tx1"/>
                </a:solidFill>
                <a:latin typeface="+mn-lt"/>
                <a:ea typeface="ＭＳ Ｐゴシック" charset="-128"/>
                <a:cs typeface="ＭＳ Ｐゴシック" charset="-128"/>
              </a:rPr>
              <a:t>The Joint Commission standards contain sections on organizational ethics and individual rights. The section on organizational ethics requires ethical behavior in care, treatment, services, and business practices. The patient’s values, preferences, need for information, and other factors that promote autonomy must be considered in her plan of care. It includes a statement about the need to provide for meeting patient needs in the event care must be denied in the institution. In meeting the patient’s needs, you must also consider the organization’s legal responsibility.</a:t>
            </a:r>
            <a:endParaRPr lang="en-US" dirty="0">
              <a:latin typeface="Calibri" charset="0"/>
              <a:ea typeface="ＭＳ Ｐゴシック" charset="0"/>
              <a:cs typeface="ＭＳ Ｐゴシック" charset="0"/>
            </a:endParaRPr>
          </a:p>
          <a:p>
            <a:pPr marL="171450" indent="-171450" eaLnBrk="1" hangingPunct="1">
              <a:spcBef>
                <a:spcPct val="0"/>
              </a:spcBef>
              <a:buFont typeface="Wingdings" pitchFamily="2" charset="2"/>
              <a:buChar char="§"/>
            </a:pPr>
            <a:endParaRPr lang="en-US" dirty="0">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84BFF788-7192-A142-BECA-E1FE362A5495}" type="slidenum">
              <a:rPr lang="en-US" sz="1200"/>
              <a:pPr eaLnBrk="1" hangingPunct="1"/>
              <a:t>24</a:t>
            </a:fld>
            <a:endParaRPr lang="en-US" sz="1200"/>
          </a:p>
        </p:txBody>
      </p:sp>
    </p:spTree>
    <p:extLst>
      <p:ext uri="{BB962C8B-B14F-4D97-AF65-F5344CB8AC3E}">
        <p14:creationId xmlns:p14="http://schemas.microsoft.com/office/powerpoint/2010/main" val="19049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charset="-128"/>
                <a:cs typeface="ＭＳ Ｐゴシック" charset="-128"/>
              </a:rPr>
              <a:t>A holistic, comprehensive client assessment will help you establish the context in which ethical decisions are made. For clients struggling with ethical issues, the following diagnoses of may apply:</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Decisional conflict: </a:t>
            </a:r>
            <a:r>
              <a:rPr lang="en-US" sz="1200" b="0" i="0" u="none" strike="noStrike" kern="1200" baseline="0" dirty="0">
                <a:solidFill>
                  <a:schemeClr val="tx1"/>
                </a:solidFill>
                <a:latin typeface="+mn-lt"/>
                <a:ea typeface="ＭＳ Ｐゴシック" charset="-128"/>
                <a:cs typeface="ＭＳ Ｐゴシック" charset="-128"/>
              </a:rPr>
              <a:t>Use this label when the patient is uncertain about which course of action to take. The patient may verbalize distress and uncertainty; may delay decision making; may show physical signs of distress (e.g., increased heart rate); and may question moral rules, values, and personal beliefs.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Moral distress: </a:t>
            </a:r>
            <a:r>
              <a:rPr lang="en-US" sz="1200" b="0" i="0" u="none" strike="noStrike" kern="1200" baseline="0" dirty="0">
                <a:solidFill>
                  <a:schemeClr val="tx1"/>
                </a:solidFill>
                <a:latin typeface="+mn-lt"/>
                <a:ea typeface="ＭＳ Ｐゴシック" charset="-128"/>
                <a:cs typeface="ＭＳ Ｐゴシック" charset="-128"/>
              </a:rPr>
              <a:t>Use this label when the patient has made a moral decision but is unable to carry out the chosen action. Cues include expressions of powerlessness, guilt, frustration, anxiety, self-doubt, and fear.</a:t>
            </a:r>
            <a:endParaRPr lang="en-US" dirty="0"/>
          </a:p>
        </p:txBody>
      </p:sp>
      <p:sp>
        <p:nvSpPr>
          <p:cNvPr id="4" name="Slide Number Placeholder 3"/>
          <p:cNvSpPr>
            <a:spLocks noGrp="1"/>
          </p:cNvSpPr>
          <p:nvPr>
            <p:ph type="sldNum" sz="quarter" idx="10"/>
          </p:nvPr>
        </p:nvSpPr>
        <p:spPr/>
        <p:txBody>
          <a:bodyPr/>
          <a:lstStyle/>
          <a:p>
            <a:fld id="{81CCCA98-935D-844E-A976-C1391A4F9FFE}" type="slidenum">
              <a:rPr lang="en-US" smtClean="0"/>
              <a:pPr/>
              <a:t>25</a:t>
            </a:fld>
            <a:endParaRPr lang="en-US"/>
          </a:p>
        </p:txBody>
      </p:sp>
    </p:spTree>
    <p:extLst>
      <p:ext uri="{BB962C8B-B14F-4D97-AF65-F5344CB8AC3E}">
        <p14:creationId xmlns:p14="http://schemas.microsoft.com/office/powerpoint/2010/main" val="91110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70000" lnSpcReduction="20000"/>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Clarify your values clarification: </a:t>
            </a:r>
            <a:r>
              <a:rPr lang="en-US" b="0" dirty="0">
                <a:latin typeface="Calibri" charset="0"/>
                <a:ea typeface="ＭＳ Ｐゴシック" charset="0"/>
                <a:cs typeface="ＭＳ Ｐゴシック" charset="0"/>
              </a:rPr>
              <a:t>This </a:t>
            </a:r>
            <a:r>
              <a:rPr lang="en-US" dirty="0"/>
              <a:t>refers to the process of becoming conscious of and naming one’s values (Burkhardt &amp; Nathaniel, 2014). If you are clear about your values, you will be more able to make good decisions and to avoid imposing your values on others. Because each person has his own unique values set, it is important that you appreciate how others’ values influence their decisions. </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Identify moral dilemmas: </a:t>
            </a:r>
            <a:r>
              <a:rPr lang="en-US" dirty="0"/>
              <a:t>Only problems that pose a question between competing and equally valuable interests are true dilemmas.</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Use a decision-making model: </a:t>
            </a:r>
            <a:r>
              <a:rPr lang="en-US" dirty="0">
                <a:latin typeface="Calibri" charset="0"/>
                <a:ea typeface="ＭＳ Ｐゴシック" charset="0"/>
                <a:cs typeface="ＭＳ Ｐゴシック" charset="0"/>
              </a:rPr>
              <a:t>M, massage the dilemma; O, outline the options; R, resolve the dilemma; A, act by applying the chosen option; and L, look back and evaluate.</a:t>
            </a:r>
            <a:endParaRPr lang="en-US" sz="1200" b="0" i="0" u="none" strike="noStrike" kern="1200" baseline="0" dirty="0">
              <a:solidFill>
                <a:schemeClr val="tx1"/>
              </a:solidFill>
              <a:latin typeface="Calibri" charset="0"/>
              <a:ea typeface="ＭＳ Ｐゴシック" charset="0"/>
              <a:cs typeface="ＭＳ Ｐゴシック" charset="-128"/>
            </a:endParaRPr>
          </a:p>
          <a:p>
            <a:pPr marL="171450" indent="-171450" eaLnBrk="1" hangingPunct="1">
              <a:spcBef>
                <a:spcPct val="0"/>
              </a:spcBef>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Look for a compromise: </a:t>
            </a:r>
            <a:r>
              <a:rPr lang="en-US" sz="1200" b="0" i="0" u="none" strike="noStrike" kern="1200" baseline="0" dirty="0">
                <a:solidFill>
                  <a:schemeClr val="tx1"/>
                </a:solidFill>
                <a:latin typeface="+mn-lt"/>
                <a:ea typeface="ＭＳ Ｐゴシック" charset="-128"/>
                <a:cs typeface="ＭＳ Ｐゴシック" charset="-128"/>
              </a:rPr>
              <a:t>Even if you believe you know the right thing to do, others may not agree with you, or there may be constraints that prevent you from doing it. Many times, it will be possible to reach a “good” compromise. A </a:t>
            </a:r>
            <a:r>
              <a:rPr lang="en-US" sz="1200" b="1" i="0" u="none" strike="noStrike" kern="1200" baseline="0" dirty="0">
                <a:solidFill>
                  <a:schemeClr val="tx1"/>
                </a:solidFill>
                <a:latin typeface="+mn-lt"/>
                <a:ea typeface="ＭＳ Ｐゴシック" charset="-128"/>
                <a:cs typeface="ＭＳ Ｐゴシック" charset="-128"/>
              </a:rPr>
              <a:t>good compromise </a:t>
            </a:r>
            <a:r>
              <a:rPr lang="en-US" sz="1200" b="0" i="0" u="none" strike="noStrike" kern="1200" baseline="0" dirty="0">
                <a:solidFill>
                  <a:schemeClr val="tx1"/>
                </a:solidFill>
                <a:latin typeface="+mn-lt"/>
                <a:ea typeface="ＭＳ Ｐゴシック" charset="-128"/>
                <a:cs typeface="ＭＳ Ｐゴシック" charset="-128"/>
              </a:rPr>
              <a:t>is one that  preserves the integrity of all parties. This means that: </a:t>
            </a:r>
          </a:p>
          <a:p>
            <a:pPr marL="628650" lvl="1" indent="-171450" eaLnBrk="1" hangingPunct="1">
              <a:spcBef>
                <a:spcPct val="0"/>
              </a:spcBef>
              <a:buFont typeface="Wingdings" pitchFamily="2" charset="2"/>
              <a:buChar char="§"/>
            </a:pPr>
            <a:r>
              <a:rPr lang="en-US" sz="1200" b="0" i="0" u="none" strike="noStrike" kern="1200" baseline="0" dirty="0">
                <a:solidFill>
                  <a:schemeClr val="tx1"/>
                </a:solidFill>
                <a:latin typeface="+mn-lt"/>
                <a:ea typeface="ＭＳ Ｐゴシック" charset="-128"/>
                <a:cs typeface="ＭＳ Ｐゴシック" charset="-128"/>
              </a:rPr>
              <a:t>The discussions are carried out in a spirit of mutual respect—all viewpoints are respected and considered.</a:t>
            </a:r>
          </a:p>
          <a:p>
            <a:pPr marL="628650" lvl="1" indent="-171450" eaLnBrk="1" hangingPunct="1">
              <a:spcBef>
                <a:spcPct val="0"/>
              </a:spcBef>
              <a:buFont typeface="Wingdings" pitchFamily="2" charset="2"/>
              <a:buChar char="§"/>
            </a:pPr>
            <a:r>
              <a:rPr lang="en-US" sz="1200" b="0" i="0" u="none" strike="noStrike" kern="1200" baseline="0" dirty="0">
                <a:solidFill>
                  <a:schemeClr val="tx1"/>
                </a:solidFill>
                <a:latin typeface="+mn-lt"/>
                <a:ea typeface="ＭＳ Ｐゴシック" charset="-128"/>
                <a:cs typeface="ＭＳ Ｐゴシック" charset="-128"/>
              </a:rPr>
              <a:t>The compromise solution itself is ethically sound.</a:t>
            </a:r>
            <a:endParaRPr lang="en-US" b="0" dirty="0">
              <a:latin typeface="Calibri" charset="0"/>
              <a:ea typeface="ＭＳ Ｐゴシック" charset="0"/>
              <a:cs typeface="ＭＳ Ｐゴシック" charset="0"/>
            </a:endParaRPr>
          </a:p>
          <a:p>
            <a:pPr marL="171450" indent="-171450" eaLnBrk="1" hangingPunct="1">
              <a:spcBef>
                <a:spcPct val="0"/>
              </a:spcBef>
              <a:buFont typeface="Arial" pitchFamily="34" charset="0"/>
              <a:buChar char="•"/>
            </a:pPr>
            <a:r>
              <a:rPr lang="en-US" b="1" dirty="0">
                <a:latin typeface="Calibri" charset="0"/>
                <a:ea typeface="ＭＳ Ｐゴシック" charset="0"/>
                <a:cs typeface="ＭＳ Ｐゴシック" charset="0"/>
              </a:rPr>
              <a:t>Participate on an ethics committee: </a:t>
            </a:r>
            <a:r>
              <a:rPr lang="en-US" dirty="0"/>
              <a:t>Ethics committees develop guidelines and policies, provide education and counseling, and in the case of ethical dilemmas, review the case and provide a forum for the expression of the diverse perspectives of those involved. Ethics committees usually follow one of three models when discussing a dilemma: the autonomy model, the patient benefit model, or the social justice model.</a:t>
            </a:r>
            <a:endParaRPr lang="en-US" sz="1200" b="1" i="0" u="none" strike="noStrike" kern="1200" baseline="0" dirty="0">
              <a:solidFill>
                <a:schemeClr val="tx1"/>
              </a:solidFill>
              <a:latin typeface="+mn-lt"/>
              <a:ea typeface="ＭＳ Ｐゴシック" charset="-128"/>
              <a:cs typeface="ＭＳ Ｐゴシック" charset="-128"/>
            </a:endParaRPr>
          </a:p>
          <a:p>
            <a:pPr marL="171450" indent="-171450" eaLnBrk="1" hangingPunct="1">
              <a:spcBef>
                <a:spcPct val="0"/>
              </a:spcBef>
              <a:buFont typeface="Arial" pitchFamily="34" charset="0"/>
              <a:buChar char="•"/>
            </a:pPr>
            <a:r>
              <a:rPr lang="en-US" sz="1200" b="1" i="0" u="none" strike="noStrike" kern="1200" baseline="0" dirty="0">
                <a:solidFill>
                  <a:schemeClr val="tx1"/>
                </a:solidFill>
                <a:latin typeface="+mn-lt"/>
                <a:ea typeface="ＭＳ Ｐゴシック" charset="-128"/>
                <a:cs typeface="ＭＳ Ｐゴシック" charset="-128"/>
              </a:rPr>
              <a:t>Improve your ethical decision making: </a:t>
            </a:r>
            <a:r>
              <a:rPr lang="en-US" sz="1200" b="0" i="0" u="none" strike="noStrike" kern="1200" baseline="0" dirty="0">
                <a:solidFill>
                  <a:schemeClr val="tx1"/>
                </a:solidFill>
                <a:latin typeface="+mn-lt"/>
                <a:ea typeface="ＭＳ Ｐゴシック" charset="-128"/>
                <a:cs typeface="ＭＳ Ｐゴシック" charset="-128"/>
              </a:rPr>
              <a:t>Research has found that when faced with ethical dilemmas, nurses tended to use conventions (e.g., rules, procedures) as criteria for decision making rather than clients’ personal needs and well-being. A full-spectrum nurse must move from the conventional (rules-bound) to the post-conventional (reasoning) stage of moral development. The following suggestions can provide guidance:</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Use theoretical knowledge: </a:t>
            </a:r>
            <a:r>
              <a:rPr lang="en-US" sz="1200" b="0" i="0" u="none" strike="noStrike" kern="1200" baseline="0" dirty="0">
                <a:solidFill>
                  <a:schemeClr val="tx1"/>
                </a:solidFill>
                <a:latin typeface="+mn-lt"/>
                <a:ea typeface="ＭＳ Ｐゴシック" charset="-128"/>
                <a:cs typeface="ＭＳ Ｐゴシック" charset="-128"/>
              </a:rPr>
              <a:t>Review nursing and other literature for discussion of cases and experiences of other nurses. This will give you a broader view of the problems you may confront and the strategies for managing them. Become familiar with the codes of ethics, the </a:t>
            </a:r>
            <a:r>
              <a:rPr lang="en-US" sz="1200" b="0" i="1" u="none" strike="noStrike" kern="1200" baseline="0" dirty="0">
                <a:solidFill>
                  <a:schemeClr val="tx1"/>
                </a:solidFill>
                <a:latin typeface="+mn-lt"/>
                <a:ea typeface="ＭＳ Ｐゴシック" charset="-128"/>
                <a:cs typeface="ＭＳ Ｐゴシック" charset="-128"/>
              </a:rPr>
              <a:t>Patient Care Partnership, </a:t>
            </a:r>
            <a:r>
              <a:rPr lang="en-US" sz="1200" b="0" i="0" u="none" strike="noStrike" kern="1200" baseline="0" dirty="0">
                <a:solidFill>
                  <a:schemeClr val="tx1"/>
                </a:solidFill>
                <a:latin typeface="+mn-lt"/>
                <a:ea typeface="ＭＳ Ｐゴシック" charset="-128"/>
                <a:cs typeface="ＭＳ Ｐゴシック" charset="-128"/>
              </a:rPr>
              <a:t>and ethical frameworks and principles.</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Use self-knowledge: </a:t>
            </a:r>
            <a:r>
              <a:rPr lang="en-US" sz="1200" b="0" i="0" u="none" strike="noStrike" kern="1200" baseline="0" dirty="0">
                <a:solidFill>
                  <a:schemeClr val="tx1"/>
                </a:solidFill>
                <a:latin typeface="+mn-lt"/>
                <a:ea typeface="ＭＳ Ｐゴシック" charset="-128"/>
                <a:cs typeface="ＭＳ Ｐゴシック" charset="-128"/>
              </a:rPr>
              <a:t>Examine your personal value system. Explore the influences of your religion, cultural beliefs, and personal experiences. This will help you to recognize your comfort zone with specific ethical issues.</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Use practical knowledge: </a:t>
            </a:r>
            <a:r>
              <a:rPr lang="en-US" sz="1200" b="0" i="0" u="none" strike="noStrike" kern="1200" baseline="0" dirty="0">
                <a:solidFill>
                  <a:schemeClr val="tx1"/>
                </a:solidFill>
                <a:latin typeface="+mn-lt"/>
                <a:ea typeface="ＭＳ Ｐゴシック" charset="-128"/>
                <a:cs typeface="ＭＳ Ｐゴシック" charset="-128"/>
              </a:rPr>
              <a:t>While you are still a student, ask to attend either ethical rounds or an ethics committee meeting. </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Consult reliable sources: </a:t>
            </a:r>
            <a:r>
              <a:rPr lang="en-US" sz="1200" b="0" i="0" u="none" strike="noStrike" kern="1200" baseline="0" dirty="0">
                <a:solidFill>
                  <a:schemeClr val="tx1"/>
                </a:solidFill>
                <a:latin typeface="+mn-lt"/>
                <a:ea typeface="ＭＳ Ｐゴシック" charset="-128"/>
                <a:cs typeface="ＭＳ Ｐゴシック" charset="-128"/>
              </a:rPr>
              <a:t>Attend ethics education programs and discuss issues with healthcare providers, attorneys, ethicists, and clergy to obtain the perspectives of others.</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Share: </a:t>
            </a:r>
            <a:r>
              <a:rPr lang="en-US" sz="1200" b="0" i="0" u="none" strike="noStrike" kern="1200" baseline="0" dirty="0">
                <a:solidFill>
                  <a:schemeClr val="tx1"/>
                </a:solidFill>
                <a:latin typeface="+mn-lt"/>
                <a:ea typeface="ＭＳ Ｐゴシック" charset="-128"/>
                <a:cs typeface="ＭＳ Ｐゴシック" charset="-128"/>
              </a:rPr>
              <a:t>Regularly engage in discussions with the staff on your unit to determine differences in value systems and to collaborate proactively to identify methods to effectively resolve ethical dilemmas. When faced with a difficult ethical decision, seek guidance and support from peers, coworkers, and teachers.</a:t>
            </a:r>
          </a:p>
          <a:p>
            <a:pPr marL="628650" lvl="1" indent="-171450" eaLnBrk="1" hangingPunct="1">
              <a:spcBef>
                <a:spcPct val="0"/>
              </a:spcBef>
              <a:buFont typeface="Wingdings" pitchFamily="2" charset="2"/>
              <a:buChar char="Ø"/>
            </a:pPr>
            <a:r>
              <a:rPr lang="en-US" sz="1200" b="1" i="0" u="none" strike="noStrike" kern="1200" baseline="0" dirty="0">
                <a:solidFill>
                  <a:schemeClr val="tx1"/>
                </a:solidFill>
                <a:latin typeface="+mn-lt"/>
                <a:ea typeface="ＭＳ Ｐゴシック" charset="-128"/>
                <a:cs typeface="ＭＳ Ｐゴシック" charset="-128"/>
              </a:rPr>
              <a:t>Evaluate: </a:t>
            </a:r>
            <a:r>
              <a:rPr lang="en-US" sz="1200" b="0" i="0" u="none" strike="noStrike" kern="1200" baseline="0" dirty="0">
                <a:solidFill>
                  <a:schemeClr val="tx1"/>
                </a:solidFill>
                <a:latin typeface="+mn-lt"/>
                <a:ea typeface="ＭＳ Ｐゴシック" charset="-128"/>
                <a:cs typeface="ＭＳ Ｐゴシック" charset="-128"/>
              </a:rPr>
              <a:t>After a situation is resolved, evaluate your decision and the effects of your actions. You should be able to learn from even the worst decision. And when everything goes well, you can file your strategies away to use in similar future situations.</a:t>
            </a:r>
            <a:endParaRPr lang="en-US" dirty="0"/>
          </a:p>
          <a:p>
            <a:pPr eaLnBrk="1" hangingPunct="1">
              <a:spcBef>
                <a:spcPct val="0"/>
              </a:spcBef>
              <a:buFont typeface="Wingdings" pitchFamily="2" charset="2"/>
              <a:buChar char="Ø"/>
            </a:pPr>
            <a:endParaRPr lang="en-US" dirty="0">
              <a:latin typeface="Calibri" charset="0"/>
              <a:ea typeface="ＭＳ Ｐゴシック" charset="0"/>
              <a:cs typeface="ＭＳ Ｐゴシック"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9B29AD78-4C29-484F-8B14-2093D65A5A91}" type="slidenum">
              <a:rPr lang="en-US" sz="1200"/>
              <a:pPr eaLnBrk="1" hangingPunct="1"/>
              <a:t>26</a:t>
            </a:fld>
            <a:endParaRPr lang="en-US" sz="1200"/>
          </a:p>
        </p:txBody>
      </p:sp>
    </p:spTree>
    <p:extLst>
      <p:ext uri="{BB962C8B-B14F-4D97-AF65-F5344CB8AC3E}">
        <p14:creationId xmlns:p14="http://schemas.microsoft.com/office/powerpoint/2010/main" val="181642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&lt;&lt;Instruct the students to select the most appropriate answer to this question using their clickers.&gt;&gt;</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CB33A018-A0D3-F046-9C8B-F92A2A3108A9}" type="slidenum">
              <a:rPr lang="en-US" sz="1200"/>
              <a:pPr eaLnBrk="1" hangingPunct="1"/>
              <a:t>27</a:t>
            </a:fld>
            <a:endParaRPr lang="en-US" sz="1200"/>
          </a:p>
        </p:txBody>
      </p:sp>
    </p:spTree>
    <p:extLst>
      <p:ext uri="{BB962C8B-B14F-4D97-AF65-F5344CB8AC3E}">
        <p14:creationId xmlns:p14="http://schemas.microsoft.com/office/powerpoint/2010/main" val="48441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The </a:t>
            </a:r>
            <a:r>
              <a:rPr lang="en-US" dirty="0">
                <a:latin typeface="Calibri" charset="0"/>
                <a:ea typeface="ＭＳ Ｐゴシック" charset="0"/>
                <a:cs typeface="ＭＳ Ｐゴシック" charset="0"/>
              </a:rPr>
              <a:t>correct answer is </a:t>
            </a:r>
            <a:r>
              <a:rPr lang="en-US">
                <a:latin typeface="Calibri" charset="0"/>
                <a:ea typeface="ＭＳ Ｐゴシック" charset="0"/>
                <a:cs typeface="ＭＳ Ｐゴシック" charset="0"/>
              </a:rPr>
              <a:t>D.</a:t>
            </a:r>
            <a:endParaRPr lang="en-US" dirty="0">
              <a:latin typeface="Calibri" charset="0"/>
              <a:ea typeface="ＭＳ Ｐゴシック" charset="0"/>
              <a:cs typeface="ＭＳ Ｐゴシック"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BD4C16D7-4EBB-004E-9676-DBF5C6ADB446}" type="slidenum">
              <a:rPr lang="en-US" sz="1200"/>
              <a:pPr eaLnBrk="1" hangingPunct="1"/>
              <a:t>28</a:t>
            </a:fld>
            <a:endParaRPr lang="en-US" sz="1200"/>
          </a:p>
        </p:txBody>
      </p:sp>
    </p:spTree>
    <p:extLst>
      <p:ext uri="{BB962C8B-B14F-4D97-AF65-F5344CB8AC3E}">
        <p14:creationId xmlns:p14="http://schemas.microsoft.com/office/powerpoint/2010/main" val="254794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each bulleted item while referring to the following notes. Pose these questions to students to help them focus on the principle that there are no right or wrong answers when discussing ethics.&gt;&gt;</a:t>
            </a:r>
          </a:p>
          <a:p>
            <a:pPr eaLnBrk="1" hangingPunct="1">
              <a:spcBef>
                <a:spcPct val="0"/>
              </a:spcBef>
            </a:pPr>
            <a:endParaRPr lang="en-US" dirty="0">
              <a:latin typeface="Calibri" charset="0"/>
              <a:ea typeface="ＭＳ Ｐゴシック" charset="0"/>
              <a:cs typeface="ＭＳ Ｐゴシック"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DCFFB6C4-3CAC-554E-ACB5-AC7B5E05C888}" type="slidenum">
              <a:rPr lang="en-US" sz="1200"/>
              <a:pPr eaLnBrk="1" hangingPunct="1"/>
              <a:t>4</a:t>
            </a:fld>
            <a:endParaRPr lang="en-US" sz="1200"/>
          </a:p>
        </p:txBody>
      </p:sp>
    </p:spTree>
    <p:extLst>
      <p:ext uri="{BB962C8B-B14F-4D97-AF65-F5344CB8AC3E}">
        <p14:creationId xmlns:p14="http://schemas.microsoft.com/office/powerpoint/2010/main" val="196994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&lt;&lt;Instruct the students to select the most appropriate answer to this question using their clickers.&gt;&gt;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2416546-98B7-664F-A911-F00041AEFE0F}" type="slidenum">
              <a:rPr lang="en-US" sz="1200"/>
              <a:pPr eaLnBrk="1" hangingPunct="1"/>
              <a:t>5</a:t>
            </a:fld>
            <a:endParaRPr lang="en-US" sz="1200"/>
          </a:p>
        </p:txBody>
      </p:sp>
    </p:spTree>
    <p:extLst>
      <p:ext uri="{BB962C8B-B14F-4D97-AF65-F5344CB8AC3E}">
        <p14:creationId xmlns:p14="http://schemas.microsoft.com/office/powerpoint/2010/main" val="117285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The correct answer is A and B.</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F711AD2F-0824-D74C-AD28-1F3B2787F8BD}" type="slidenum">
              <a:rPr lang="en-US" sz="1200"/>
              <a:pPr eaLnBrk="1" hangingPunct="1"/>
              <a:t>6</a:t>
            </a:fld>
            <a:endParaRPr lang="en-US" sz="1200"/>
          </a:p>
        </p:txBody>
      </p:sp>
    </p:spTree>
    <p:extLst>
      <p:ext uri="{BB962C8B-B14F-4D97-AF65-F5344CB8AC3E}">
        <p14:creationId xmlns:p14="http://schemas.microsoft.com/office/powerpoint/2010/main" val="37256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 </a:t>
            </a:r>
            <a:r>
              <a:rPr lang="en-US" dirty="0">
                <a:latin typeface="Calibri" charset="0"/>
                <a:ea typeface="ＭＳ Ｐゴシック" charset="0"/>
                <a:cs typeface="ＭＳ Ｐゴシック" charset="0"/>
              </a:rPr>
              <a:t>Review these definitions of moral distress and moral outrage with the students.&gt;&gt;</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463E0190-D449-854B-BE12-F1535AB9167E}" type="slidenum">
              <a:rPr lang="en-US" sz="1200"/>
              <a:pPr eaLnBrk="1" hangingPunct="1"/>
              <a:t>7</a:t>
            </a:fld>
            <a:endParaRPr lang="en-US" sz="1200"/>
          </a:p>
        </p:txBody>
      </p:sp>
    </p:spTree>
    <p:extLst>
      <p:ext uri="{BB962C8B-B14F-4D97-AF65-F5344CB8AC3E}">
        <p14:creationId xmlns:p14="http://schemas.microsoft.com/office/powerpoint/2010/main" val="127698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a:t>
            </a:r>
            <a:r>
              <a:rPr lang="en-US" dirty="0">
                <a:latin typeface="Calibri" charset="0"/>
                <a:ea typeface="ＭＳ Ｐゴシック" charset="0"/>
                <a:cs typeface="ＭＳ Ｐゴシック" charset="0"/>
              </a:rPr>
              <a:t> Review with the students each bulleted item that defines whistleblowing.&gt;&gt;</a:t>
            </a:r>
          </a:p>
          <a:p>
            <a:pPr marL="171450" indent="-171450" eaLnBrk="1" hangingPunct="1">
              <a:spcBef>
                <a:spcPct val="0"/>
              </a:spcBef>
              <a:buFont typeface="Arial" panose="020B0604020202020204" pitchFamily="34" charset="0"/>
              <a:buChar char="•"/>
            </a:pPr>
            <a:r>
              <a:rPr lang="en-US" dirty="0"/>
              <a:t>A </a:t>
            </a:r>
            <a:r>
              <a:rPr lang="en-US" b="1" dirty="0"/>
              <a:t>whistleblower</a:t>
            </a:r>
            <a:r>
              <a:rPr lang="en-US" dirty="0"/>
              <a:t> is a person who reveals information about the practices of others that he or she reasonably believes is corruption; mismanagement; fraud; abuse; illegal; or harmful to the health, safety, and welfare of the general public.</a:t>
            </a:r>
            <a:endParaRPr lang="en-US" dirty="0">
              <a:latin typeface="Calibri" charset="0"/>
              <a:ea typeface="ＭＳ Ｐゴシック" charset="0"/>
              <a:cs typeface="ＭＳ Ｐゴシック" charset="0"/>
            </a:endParaRPr>
          </a:p>
          <a:p>
            <a:pPr marL="171450" indent="-171450">
              <a:buFont typeface="Arial" panose="020B0604020202020204" pitchFamily="34" charset="0"/>
              <a:buChar char="•"/>
            </a:pPr>
            <a:r>
              <a:rPr lang="en-US" dirty="0"/>
              <a:t>You will need to consider the nature of the action, the likelihood of immediate harm, the accuracy, and the completeness of your data. If it involves an immediate threat to the health, safety, and well-being of others, you should report it immediately. In other situations, you should follow </a:t>
            </a:r>
            <a:r>
              <a:rPr lang="en-US" b="1" dirty="0"/>
              <a:t>THINK:</a:t>
            </a:r>
            <a:endParaRPr lang="en-US" dirty="0"/>
          </a:p>
          <a:p>
            <a:pPr marL="742950" lvl="1" indent="-285750">
              <a:buFont typeface="Wingdings" panose="05000000000000000000" pitchFamily="2" charset="2"/>
              <a:buChar char="Ø"/>
            </a:pPr>
            <a:r>
              <a:rPr lang="en-US" sz="1800" b="1" dirty="0"/>
              <a:t>T</a:t>
            </a:r>
            <a:r>
              <a:rPr lang="en-US" sz="1400" dirty="0"/>
              <a:t>alk with an attorney or other legal representation.</a:t>
            </a:r>
          </a:p>
          <a:p>
            <a:pPr marL="742950" lvl="1" indent="-285750">
              <a:buFont typeface="Wingdings" panose="05000000000000000000" pitchFamily="2" charset="2"/>
              <a:buChar char="Ø"/>
            </a:pPr>
            <a:r>
              <a:rPr lang="en-US" sz="1800" b="1" dirty="0"/>
              <a:t>H</a:t>
            </a:r>
            <a:r>
              <a:rPr lang="en-US" sz="1400" dirty="0"/>
              <a:t>ave concrete and credible evidence of the violation or wrongdoing.</a:t>
            </a:r>
          </a:p>
          <a:p>
            <a:pPr marL="742950" lvl="1" indent="-285750">
              <a:buFont typeface="Wingdings" panose="05000000000000000000" pitchFamily="2" charset="2"/>
              <a:buChar char="Ø"/>
            </a:pPr>
            <a:r>
              <a:rPr lang="en-US" sz="1800" b="1" dirty="0"/>
              <a:t>I</a:t>
            </a:r>
            <a:r>
              <a:rPr lang="en-US" sz="1400" dirty="0"/>
              <a:t>nstitute a survival plan, if your job is put in jeopardy or you are fired.</a:t>
            </a:r>
          </a:p>
          <a:p>
            <a:pPr marL="742950" lvl="1" indent="-285750">
              <a:buFont typeface="Wingdings" panose="05000000000000000000" pitchFamily="2" charset="2"/>
              <a:buChar char="Ø"/>
            </a:pPr>
            <a:r>
              <a:rPr lang="en-US" sz="1800" b="1" dirty="0"/>
              <a:t>N</a:t>
            </a:r>
            <a:r>
              <a:rPr lang="en-US" sz="1400" dirty="0"/>
              <a:t>ote the nature and consequences of the problem—its type, severity, and potential impact.</a:t>
            </a:r>
          </a:p>
          <a:p>
            <a:pPr marL="742950" lvl="1" indent="-285750">
              <a:buFont typeface="Wingdings" panose="05000000000000000000" pitchFamily="2" charset="2"/>
              <a:buChar char="Ø"/>
            </a:pPr>
            <a:r>
              <a:rPr lang="en-US" sz="1730" b="1" dirty="0"/>
              <a:t>K</a:t>
            </a:r>
            <a:r>
              <a:rPr lang="en-US" sz="1400" dirty="0"/>
              <a:t>now your reporting options and support systems. </a:t>
            </a:r>
          </a:p>
          <a:p>
            <a:pPr marL="285750" indent="-285750">
              <a:buFont typeface="Arial" panose="020B0604020202020204" pitchFamily="34" charset="0"/>
              <a:buChar char="•"/>
            </a:pPr>
            <a:r>
              <a:rPr lang="en-US" sz="1400" dirty="0"/>
              <a:t>The systems involved can correct the problems. Weigh the risks against the benefits.</a:t>
            </a:r>
          </a:p>
          <a:p>
            <a:endParaRPr lang="en-US" sz="1400" kern="1200" dirty="0">
              <a:solidFill>
                <a:schemeClr val="tx1"/>
              </a:solidFill>
              <a:effectLst/>
              <a:latin typeface="+mn-lt"/>
              <a:ea typeface="ＭＳ Ｐゴシック" charset="-128"/>
              <a:cs typeface="ＭＳ Ｐゴシック"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628BA02F-8C07-644A-96A1-6D81B41A3A65}" type="slidenum">
              <a:rPr lang="en-US" sz="1200"/>
              <a:pPr eaLnBrk="1" hangingPunct="1"/>
              <a:t>8</a:t>
            </a:fld>
            <a:endParaRPr lang="en-US" sz="1200"/>
          </a:p>
        </p:txBody>
      </p:sp>
    </p:spTree>
    <p:extLst>
      <p:ext uri="{BB962C8B-B14F-4D97-AF65-F5344CB8AC3E}">
        <p14:creationId xmlns:p14="http://schemas.microsoft.com/office/powerpoint/2010/main" val="32860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pPr eaLnBrk="1" hangingPunct="1">
              <a:spcBef>
                <a:spcPct val="0"/>
              </a:spcBef>
            </a:pPr>
            <a:r>
              <a:rPr lang="en-US" dirty="0">
                <a:latin typeface="Calibri" charset="0"/>
                <a:ea typeface="ＭＳ Ｐゴシック" charset="0"/>
                <a:cs typeface="ＭＳ Ｐゴシック" charset="0"/>
              </a:rPr>
              <a:t>&lt;&lt;</a:t>
            </a:r>
            <a:r>
              <a:rPr lang="en-US" b="1" dirty="0">
                <a:latin typeface="Calibri" charset="0"/>
                <a:ea typeface="ＭＳ Ｐゴシック" charset="0"/>
                <a:cs typeface="ＭＳ Ｐゴシック" charset="0"/>
              </a:rPr>
              <a:t>Instructor:</a:t>
            </a:r>
            <a:r>
              <a:rPr lang="en-US" dirty="0">
                <a:latin typeface="Calibri" charset="0"/>
                <a:ea typeface="ＭＳ Ｐゴシック" charset="0"/>
                <a:cs typeface="ＭＳ Ｐゴシック" charset="0"/>
              </a:rPr>
              <a:t> Review each bulleted item while referring to the following notes.&gt;&gt;</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Consumer awareness: </a:t>
            </a:r>
            <a:r>
              <a:rPr lang="en-US" b="0" dirty="0">
                <a:latin typeface="+mn-lt"/>
                <a:ea typeface="ＭＳ Ｐゴシック" charset="-128"/>
                <a:cs typeface="ＭＳ Ｐゴシック" charset="0"/>
              </a:rPr>
              <a:t>A</a:t>
            </a:r>
            <a:r>
              <a:rPr lang="en-US" dirty="0"/>
              <a:t>s a result of increased consumer awareness and availability of information online, professionals now are expected to share knowledge with patients and to obtain truly informed consent for treatments. In some cases, consumers are demanding treatment that is not medically needed.</a:t>
            </a:r>
          </a:p>
          <a:p>
            <a:pPr marL="171450" indent="-171450" eaLnBrk="1" hangingPunct="1">
              <a:spcBef>
                <a:spcPct val="0"/>
              </a:spcBef>
              <a:buFont typeface="Arial" panose="020B0604020202020204" pitchFamily="34" charset="0"/>
              <a:buChar char="•"/>
            </a:pPr>
            <a:r>
              <a:rPr lang="en-US" b="1" dirty="0">
                <a:latin typeface="Calibri" charset="0"/>
                <a:ea typeface="ＭＳ Ｐゴシック" charset="0"/>
                <a:cs typeface="ＭＳ Ｐゴシック" charset="0"/>
              </a:rPr>
              <a:t>Technological advances: </a:t>
            </a:r>
            <a:r>
              <a:rPr lang="en-US" dirty="0"/>
              <a:t>With every new technology, new issues arise. For example, in vitro fertilization and embryo transfer methods have brought about questions of what should be done with embryos that are not implanted into a uterus. Can they be disposed of? What is their status as persons? </a:t>
            </a:r>
            <a:endParaRPr lang="en-US" b="1" dirty="0"/>
          </a:p>
          <a:p>
            <a:pPr marL="171450" indent="-171450" eaLnBrk="1" hangingPunct="1">
              <a:spcBef>
                <a:spcPct val="0"/>
              </a:spcBef>
              <a:buFont typeface="Arial" panose="020B0604020202020204" pitchFamily="34" charset="0"/>
              <a:buChar char="•"/>
            </a:pPr>
            <a:r>
              <a:rPr lang="en-US" b="1" dirty="0"/>
              <a:t>Multicultural population: </a:t>
            </a:r>
            <a:r>
              <a:rPr lang="en-US" dirty="0"/>
              <a:t>You will work with patients and colleagues from a variety of cultural backgrounds who probably hold very different sets of values. You will need to respect a variety of belief systems and serve as a patient advocate even when the patient’s value system is very different from your own. </a:t>
            </a:r>
            <a:endParaRPr lang="en-US" b="1" dirty="0"/>
          </a:p>
          <a:p>
            <a:pPr marL="171450" indent="-171450" eaLnBrk="1" hangingPunct="1">
              <a:spcBef>
                <a:spcPct val="0"/>
              </a:spcBef>
              <a:buFont typeface="Arial" panose="020B0604020202020204" pitchFamily="34" charset="0"/>
              <a:buChar char="•"/>
            </a:pPr>
            <a:r>
              <a:rPr lang="en-US" b="1" dirty="0"/>
              <a:t>Cost containment: </a:t>
            </a:r>
            <a:r>
              <a:rPr lang="en-US" dirty="0"/>
              <a:t>The emphasis on cutting </a:t>
            </a:r>
            <a:r>
              <a:rPr lang="en-US" dirty="0" err="1"/>
              <a:t>healthccare</a:t>
            </a:r>
            <a:r>
              <a:rPr lang="en-US" dirty="0"/>
              <a:t> costs creates many morally questionable situations. For example, patients are being sent home from the hospital while they are still very ill. On being discharged, they may discover that insurance payments are limited for services outside the hospital, including specialists, home care, and medical supplies (e.g., bandages, walkers).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fld id="{CD059CF8-B6EF-134F-B113-064258ABE8AE}" type="slidenum">
              <a:rPr lang="en-US" sz="1200"/>
              <a:pPr eaLnBrk="1" hangingPunct="1"/>
              <a:t>9</a:t>
            </a:fld>
            <a:endParaRPr lang="en-US" sz="1200"/>
          </a:p>
        </p:txBody>
      </p:sp>
    </p:spTree>
    <p:extLst>
      <p:ext uri="{BB962C8B-B14F-4D97-AF65-F5344CB8AC3E}">
        <p14:creationId xmlns:p14="http://schemas.microsoft.com/office/powerpoint/2010/main" val="175433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The nature of nursing work: </a:t>
            </a:r>
            <a:r>
              <a:rPr lang="en-US" sz="1200" b="0" i="0" u="none" strike="noStrike" kern="1200" baseline="0" dirty="0">
                <a:solidFill>
                  <a:schemeClr val="tx1"/>
                </a:solidFill>
                <a:latin typeface="+mn-lt"/>
                <a:ea typeface="ＭＳ Ｐゴシック" charset="-128"/>
                <a:cs typeface="ＭＳ Ｐゴシック" charset="-128"/>
              </a:rPr>
              <a:t>Ethical problems exist in all kinds of work. However, the nature of nursing work can create unique ethical problems.</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Nurses’ ethical problems </a:t>
            </a:r>
            <a:r>
              <a:rPr lang="en-US" sz="1200" b="0" i="0" u="none" strike="noStrike" kern="1200" baseline="0" dirty="0">
                <a:solidFill>
                  <a:schemeClr val="tx1"/>
                </a:solidFill>
                <a:latin typeface="+mn-lt"/>
                <a:ea typeface="ＭＳ Ｐゴシック" charset="-128"/>
                <a:cs typeface="ＭＳ Ｐゴシック" charset="-128"/>
              </a:rPr>
              <a:t>are immediate, serious, and frequent. In the classroom, you have the luxury to leave questions unsettled. In the real world, you must always decide: Either you take action or you do not. For a nurse, deciding </a:t>
            </a:r>
            <a:r>
              <a:rPr lang="en-US" sz="1200" b="0" i="1" u="none" strike="noStrike" kern="1200" baseline="0" dirty="0">
                <a:solidFill>
                  <a:schemeClr val="tx1"/>
                </a:solidFill>
                <a:latin typeface="+mn-lt"/>
                <a:ea typeface="ＭＳ Ｐゴシック" charset="-128"/>
                <a:cs typeface="ＭＳ Ｐゴシック" charset="-128"/>
              </a:rPr>
              <a:t>not </a:t>
            </a:r>
            <a:r>
              <a:rPr lang="en-US" sz="1200" b="0" i="0" u="none" strike="noStrike" kern="1200" baseline="0" dirty="0">
                <a:solidFill>
                  <a:schemeClr val="tx1"/>
                </a:solidFill>
                <a:latin typeface="+mn-lt"/>
                <a:ea typeface="ＭＳ Ｐゴシック" charset="-128"/>
                <a:cs typeface="ＭＳ Ｐゴシック" charset="-128"/>
              </a:rPr>
              <a:t>to act is, in effect, an act. </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Nurses’ unique position in healthcare organizations: </a:t>
            </a:r>
            <a:r>
              <a:rPr lang="en-US" sz="1200" b="0" i="0" u="none" strike="noStrike" kern="1200" baseline="0" dirty="0">
                <a:solidFill>
                  <a:schemeClr val="tx1"/>
                </a:solidFill>
                <a:latin typeface="+mn-lt"/>
                <a:ea typeface="ＭＳ Ｐゴシック" charset="-128"/>
                <a:cs typeface="ＭＳ Ｐゴシック" charset="-128"/>
              </a:rPr>
              <a:t>Nurses have multiple obligations and relationships that can create conflicting loyalties.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ＭＳ Ｐゴシック" charset="-128"/>
                <a:cs typeface="ＭＳ Ｐゴシック" charset="-128"/>
              </a:rPr>
              <a:t>The nature of the nursing profession: </a:t>
            </a:r>
            <a:r>
              <a:rPr lang="en-US" sz="1200" b="0" i="0" u="none" strike="noStrike" kern="1200" baseline="0" dirty="0">
                <a:solidFill>
                  <a:schemeClr val="tx1"/>
                </a:solidFill>
                <a:latin typeface="+mn-lt"/>
                <a:ea typeface="ＭＳ Ｐゴシック" charset="-128"/>
                <a:cs typeface="ＭＳ Ｐゴシック" charset="-128"/>
              </a:rPr>
              <a:t>Some ethical problems arise because of value conflicts and a lack of clarity within the nursing profession. We have unresolved questions about the nature, scope, and goals of our practice, as well as our professional values. In most of the following examples, we value both of the opposites. We would not wish to give up either one, but specific situations require us to choose between them. That can be a source of discomfort.</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Caring versus time spent with clients: </a:t>
            </a:r>
            <a:r>
              <a:rPr lang="en-US" sz="1200" b="0" i="0" u="none" strike="noStrike" kern="1200" baseline="0" dirty="0">
                <a:solidFill>
                  <a:schemeClr val="tx1"/>
                </a:solidFill>
                <a:latin typeface="+mn-lt"/>
                <a:ea typeface="ＭＳ Ｐゴシック" charset="-128"/>
                <a:cs typeface="ＭＳ Ｐゴシック" charset="-128"/>
              </a:rPr>
              <a:t>Nursing values caring, humanistic care, and nurse–client relationships, but nurses now spend less time at the bedside than ever before. One reason is understaffing and heavier client loads, but there are other factors: the use of technology; the need for careful documentation; and the nursing emphasis on leading, managing, and delegating instead of hands-on client care.</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Autonomy versus escaping hard choices: </a:t>
            </a:r>
            <a:r>
              <a:rPr lang="en-US" sz="1200" b="0" i="0" u="none" strike="noStrike" kern="1200" baseline="0" dirty="0">
                <a:solidFill>
                  <a:schemeClr val="tx1"/>
                </a:solidFill>
                <a:latin typeface="+mn-lt"/>
                <a:ea typeface="ＭＳ Ｐゴシック" charset="-128"/>
                <a:cs typeface="ＭＳ Ｐゴシック" charset="-128"/>
              </a:rPr>
              <a:t>On one hand, we believe that nurses should have an equal status with other healthcare professionals. On the other hand, many nurses are uncomfortable making the hard choices and prefer to “let the provider decide.”</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Higher pay versus cost-effectiveness: </a:t>
            </a:r>
            <a:r>
              <a:rPr lang="en-US" sz="1200" b="0" i="0" u="none" strike="noStrike" kern="1200" baseline="0" dirty="0">
                <a:solidFill>
                  <a:schemeClr val="tx1"/>
                </a:solidFill>
                <a:latin typeface="+mn-lt"/>
                <a:ea typeface="ＭＳ Ｐゴシック" charset="-128"/>
                <a:cs typeface="ＭＳ Ｐゴシック" charset="-128"/>
              </a:rPr>
              <a:t>Most nurses believe we deserve higher pay, yet we claim nurses are cost effective because we work less expensively than the primary providers.</a:t>
            </a:r>
          </a:p>
          <a:p>
            <a:pPr marL="628650" lvl="1" indent="-171450">
              <a:buFont typeface="Wingdings" panose="05000000000000000000" pitchFamily="2" charset="2"/>
              <a:buChar char="Ø"/>
            </a:pPr>
            <a:r>
              <a:rPr lang="en-US" sz="1200" b="1" i="0" u="none" strike="noStrike" kern="1200" baseline="0" dirty="0">
                <a:solidFill>
                  <a:schemeClr val="tx1"/>
                </a:solidFill>
                <a:latin typeface="+mn-lt"/>
                <a:ea typeface="ＭＳ Ｐゴシック" charset="-128"/>
                <a:cs typeface="ＭＳ Ｐゴシック" charset="-128"/>
              </a:rPr>
              <a:t>Professionalism versus caring: </a:t>
            </a:r>
            <a:r>
              <a:rPr lang="en-US" sz="1200" b="0" i="0" u="none" strike="noStrike" kern="1200" baseline="0" dirty="0">
                <a:solidFill>
                  <a:schemeClr val="tx1"/>
                </a:solidFill>
                <a:latin typeface="+mn-lt"/>
                <a:ea typeface="ＭＳ Ｐゴシック" charset="-128"/>
                <a:cs typeface="ＭＳ Ｐゴシック" charset="-128"/>
              </a:rPr>
              <a:t>We claim the nurse is a professional, citing critical thinking, knowledge, and management skills, yet we emphasize caring, with the nurse at the bedside offering comfort and doing hands-on tasks. </a:t>
            </a:r>
            <a:endParaRPr lang="en-US" i="0" dirty="0"/>
          </a:p>
        </p:txBody>
      </p:sp>
      <p:sp>
        <p:nvSpPr>
          <p:cNvPr id="4" name="Slide Number Placeholder 3"/>
          <p:cNvSpPr>
            <a:spLocks noGrp="1"/>
          </p:cNvSpPr>
          <p:nvPr>
            <p:ph type="sldNum" sz="quarter" idx="10"/>
          </p:nvPr>
        </p:nvSpPr>
        <p:spPr/>
        <p:txBody>
          <a:bodyPr/>
          <a:lstStyle/>
          <a:p>
            <a:fld id="{81CCCA98-935D-844E-A976-C1391A4F9FFE}" type="slidenum">
              <a:rPr lang="en-US" smtClean="0"/>
              <a:pPr/>
              <a:t>10</a:t>
            </a:fld>
            <a:endParaRPr lang="en-US"/>
          </a:p>
        </p:txBody>
      </p:sp>
    </p:spTree>
    <p:extLst>
      <p:ext uri="{BB962C8B-B14F-4D97-AF65-F5344CB8AC3E}">
        <p14:creationId xmlns:p14="http://schemas.microsoft.com/office/powerpoint/2010/main" val="6516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3.xml"/><Relationship Id="rId5" Type="http://schemas.openxmlformats.org/officeDocument/2006/relationships/image" Target="../media/image3.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6200" y="152400"/>
            <a:ext cx="4376738" cy="396875"/>
          </a:xfrm>
          <a:prstGeom prst="rect">
            <a:avLst/>
          </a:prstGeom>
          <a:noFill/>
          <a:ln w="9525">
            <a:noFill/>
            <a:miter lim="800000"/>
            <a:headEnd/>
            <a:tailEnd/>
          </a:ln>
          <a:effectLst>
            <a:outerShdw blurRad="63500" dist="17961" dir="2700000" algn="ctr" rotWithShape="0">
              <a:srgbClr val="EAEAEA">
                <a:alpha val="74998"/>
              </a:srgbClr>
            </a:outerShdw>
          </a:effectLst>
        </p:spPr>
        <p:txBody>
          <a:bodyPr wrap="none">
            <a:spAutoFit/>
          </a:bodyPr>
          <a:lstStyle/>
          <a:p>
            <a:pPr>
              <a:defRPr/>
            </a:pPr>
            <a:r>
              <a:rPr lang="en-US" sz="2000">
                <a:solidFill>
                  <a:srgbClr val="FFFFFF"/>
                </a:solidFill>
                <a:latin typeface="Arial" charset="0"/>
                <a:ea typeface="+mn-ea"/>
                <a:cs typeface="+mn-cs"/>
              </a:rPr>
              <a:t>F.A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lt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8" charset="2"/>
              <a:buNone/>
              <a:defRPr/>
            </a:lvl1pPr>
          </a:lstStyle>
          <a:p>
            <a:r>
              <a:rPr lang="en-US" altLang="en-US"/>
              <a:t>Click to edit Master subtitle style</a:t>
            </a:r>
          </a:p>
        </p:txBody>
      </p:sp>
    </p:spTree>
    <p:extLst>
      <p:ext uri="{BB962C8B-B14F-4D97-AF65-F5344CB8AC3E}">
        <p14:creationId xmlns:p14="http://schemas.microsoft.com/office/powerpoint/2010/main" val="41077461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878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2048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0488" y="90488"/>
            <a:ext cx="4516437" cy="396875"/>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p>
            <a:pPr>
              <a:defRPr/>
            </a:pPr>
            <a:r>
              <a:rPr lang="en-US" sz="2000">
                <a:solidFill>
                  <a:srgbClr val="FFFFFF"/>
                </a:solidFill>
                <a:latin typeface="Arial" charset="0"/>
                <a:ea typeface="+mn-ea"/>
                <a:cs typeface="+mn-cs"/>
              </a:rPr>
              <a:t>F. A. Davis’s Fundamentals of Nursing</a:t>
            </a:r>
          </a:p>
        </p:txBody>
      </p:sp>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23550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4529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70107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0525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4281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5702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087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0403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7156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55368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9577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82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676400"/>
            <a:ext cx="6096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1114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27" name="Picture 3" descr="P:\PROJECTS\Wilkinson 3e\applications files\Pictures\WilkinsonLR.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011" b="15501"/>
          <a:stretch/>
        </p:blipFill>
        <p:spPr bwMode="auto">
          <a:xfrm>
            <a:off x="0" y="-5303"/>
            <a:ext cx="9144000" cy="685673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pic>
        <p:nvPicPr>
          <p:cNvPr id="10" name="Picture 4" descr="C:\Users\c1b\AppData\Local\Microsoft\Windows\Temporary Internet Files\Content.Outlook\TICU35JK\978_0_8036_4077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15000"/>
                    </a14:imgEffect>
                  </a14:imgLayer>
                </a14:imgProps>
              </a:ext>
              <a:ext uri="{28A0092B-C50C-407E-A947-70E740481C1C}">
                <a14:useLocalDpi xmlns:a14="http://schemas.microsoft.com/office/drawing/2010/main" val="0"/>
              </a:ext>
            </a:extLst>
          </a:blip>
          <a:srcRect t="33693" b="64570"/>
          <a:stretch/>
        </p:blipFill>
        <p:spPr bwMode="auto">
          <a:xfrm>
            <a:off x="1188720" y="-30822"/>
            <a:ext cx="6766560" cy="6888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19672" y="-33568"/>
            <a:ext cx="5904656" cy="688500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88720" y="389852"/>
            <a:ext cx="6766560" cy="111569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r>
              <a:rPr lang="en-US" sz="2500" b="0" dirty="0">
                <a:solidFill>
                  <a:schemeClr val="tx1">
                    <a:lumMod val="75000"/>
                    <a:lumOff val="25000"/>
                  </a:schemeClr>
                </a:solidFill>
                <a:latin typeface="Gill Sans MT" panose="020B0502020104020203" pitchFamily="34" charset="0"/>
              </a:rPr>
              <a:t>JUDITH M. WILKINSON  LESLIE S. TREAS</a:t>
            </a:r>
          </a:p>
          <a:p>
            <a:pPr algn="ctr"/>
            <a:r>
              <a:rPr lang="en-US" sz="2000" dirty="0">
                <a:solidFill>
                  <a:schemeClr val="tx1">
                    <a:lumMod val="75000"/>
                    <a:lumOff val="25000"/>
                  </a:schemeClr>
                </a:solidFill>
                <a:latin typeface="Gill Sans MT" panose="020B0502020104020203" pitchFamily="34" charset="0"/>
              </a:rPr>
              <a:t>KAREN BARNETT  MABLE H. SMITH</a:t>
            </a:r>
          </a:p>
          <a:p>
            <a:endParaRPr lang="en-US" sz="1050" dirty="0">
              <a:solidFill>
                <a:schemeClr val="tx1">
                  <a:lumMod val="65000"/>
                  <a:lumOff val="35000"/>
                </a:schemeClr>
              </a:solidFill>
            </a:endParaRPr>
          </a:p>
        </p:txBody>
      </p:sp>
      <p:sp>
        <p:nvSpPr>
          <p:cNvPr id="11" name="TextBox 10"/>
          <p:cNvSpPr txBox="1"/>
          <p:nvPr/>
        </p:nvSpPr>
        <p:spPr>
          <a:xfrm>
            <a:off x="1799692" y="1790712"/>
            <a:ext cx="5544616" cy="1680460"/>
          </a:xfrm>
          <a:prstGeom prst="rect">
            <a:avLst/>
          </a:prstGeom>
          <a:noFill/>
        </p:spPr>
        <p:txBody>
          <a:bodyPr wrap="square" rtlCol="0">
            <a:spAutoFit/>
          </a:bodyPr>
          <a:lstStyle/>
          <a:p>
            <a:pPr algn="ctr">
              <a:lnSpc>
                <a:spcPct val="80000"/>
              </a:lnSpc>
            </a:pPr>
            <a:r>
              <a:rPr lang="en-US" sz="4100" dirty="0">
                <a:solidFill>
                  <a:schemeClr val="bg1"/>
                </a:solidFill>
                <a:effectLst>
                  <a:outerShdw blurRad="38100" dist="38100" dir="2700000" algn="tl">
                    <a:srgbClr val="000000">
                      <a:alpha val="43137"/>
                    </a:srgbClr>
                  </a:outerShdw>
                </a:effectLst>
                <a:latin typeface="Gill Sans MT" panose="020B0502020104020203" pitchFamily="34" charset="0"/>
              </a:rPr>
              <a:t>FUNDAMENTALS OF</a:t>
            </a:r>
            <a:br>
              <a:rPr lang="en-US" sz="40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8800" dirty="0">
                <a:solidFill>
                  <a:schemeClr val="bg1"/>
                </a:solidFill>
                <a:effectLst>
                  <a:outerShdw blurRad="38100" dist="38100" dir="2700000" algn="tl">
                    <a:srgbClr val="000000">
                      <a:alpha val="43137"/>
                    </a:srgbClr>
                  </a:outerShdw>
                </a:effectLst>
                <a:latin typeface="Gill Sans MT" panose="020B0502020104020203" pitchFamily="34" charset="0"/>
              </a:rPr>
              <a:t>NURSING</a:t>
            </a:r>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grpSp>
        <p:nvGrpSpPr>
          <p:cNvPr id="3" name="Group 2"/>
          <p:cNvGrpSpPr/>
          <p:nvPr/>
        </p:nvGrpSpPr>
        <p:grpSpPr>
          <a:xfrm>
            <a:off x="3152168" y="6513801"/>
            <a:ext cx="2868518" cy="299575"/>
            <a:chOff x="2668440" y="6356581"/>
            <a:chExt cx="2868518" cy="299575"/>
          </a:xfrm>
        </p:grpSpPr>
        <p:sp>
          <p:nvSpPr>
            <p:cNvPr id="12" name="Rectangle 2"/>
            <p:cNvSpPr>
              <a:spLocks noChangeArrowheads="1"/>
            </p:cNvSpPr>
            <p:nvPr userDrawn="1"/>
          </p:nvSpPr>
          <p:spPr bwMode="auto">
            <a:xfrm>
              <a:off x="3516853" y="642292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85000"/>
                      <a:lumOff val="15000"/>
                    </a:schemeClr>
                  </a:solidFill>
                </a:rPr>
                <a:t>Copyright © 2016 F.A. Davis Company</a:t>
              </a:r>
            </a:p>
          </p:txBody>
        </p:sp>
        <p:pic>
          <p:nvPicPr>
            <p:cNvPr id="13" name="Picture 2" descr="D:\VSS\FAD05\Export\Logo.png"/>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668440" y="6356581"/>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54143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5425" indent="-225425">
              <a:spcBef>
                <a:spcPts val="0"/>
              </a:spcBef>
              <a:spcAft>
                <a:spcPts val="600"/>
              </a:spcAft>
              <a:buClr>
                <a:srgbClr val="559DD5"/>
              </a:buClr>
              <a:buFont typeface="Arial" panose="020B0604020202020204" pitchFamily="34" charset="0"/>
              <a:buChar char="•"/>
              <a:defRPr/>
            </a:lvl1pPr>
            <a:lvl2pPr>
              <a:spcBef>
                <a:spcPts val="0"/>
              </a:spcBef>
              <a:spcAft>
                <a:spcPts val="800"/>
              </a:spcAft>
              <a:buClr>
                <a:srgbClr val="C4BF00"/>
              </a:buClr>
              <a:defRPr/>
            </a:lvl2pPr>
            <a:lvl3pPr>
              <a:spcBef>
                <a:spcPts val="0"/>
              </a:spcBef>
              <a:spcAft>
                <a:spcPts val="800"/>
              </a:spcAft>
              <a:defRPr/>
            </a:lvl3pPr>
            <a:lvl4pPr>
              <a:spcBef>
                <a:spcPts val="0"/>
              </a:spcBef>
              <a:spcAft>
                <a:spcPts val="800"/>
              </a:spcAft>
              <a:defRPr/>
            </a:lvl4pPr>
            <a:lvl5pPr>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778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496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51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2524521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41137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24650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57323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18422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4263300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1963328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BA0F1-B96F-4992-8415-F481623ABAD1}" type="datetimeFigureOut">
              <a:rPr lang="en-US" smtClean="0"/>
              <a:pPr/>
              <a:t>11/6/2017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Tree>
    <p:extLst>
      <p:ext uri="{BB962C8B-B14F-4D97-AF65-F5344CB8AC3E}">
        <p14:creationId xmlns:p14="http://schemas.microsoft.com/office/powerpoint/2010/main" val="3083346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685800" y="2130425"/>
            <a:ext cx="7772400" cy="1371600"/>
          </a:xfrm>
        </p:spPr>
        <p:txBody>
          <a:bodyPr anchor="ctr"/>
          <a:lstStyle>
            <a:lvl1pPr algn="ctr">
              <a:defRPr/>
            </a:lvl1pPr>
          </a:lstStyle>
          <a:p>
            <a:r>
              <a:rPr lang="en-US"/>
              <a:t>Click to edit Master title style</a:t>
            </a:r>
          </a:p>
        </p:txBody>
      </p:sp>
      <p:sp>
        <p:nvSpPr>
          <p:cNvPr id="192515" name="Rectangle 3"/>
          <p:cNvSpPr>
            <a:spLocks noGrp="1" noChangeArrowheads="1"/>
          </p:cNvSpPr>
          <p:nvPr>
            <p:ph type="subTitle" idx="1"/>
          </p:nvPr>
        </p:nvSpPr>
        <p:spPr>
          <a:xfrm>
            <a:off x="1371600" y="3886200"/>
            <a:ext cx="6400800" cy="914400"/>
          </a:xfrm>
        </p:spPr>
        <p:txBody>
          <a:bodyPr anchor="ct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235505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4" name="Rectangle 13"/>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0"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3"/>
          </p:nvPr>
        </p:nvSpPr>
        <p:spPr>
          <a:xfrm>
            <a:off x="2689302" y="228600"/>
            <a:ext cx="3733800" cy="4267200"/>
          </a:xfrm>
        </p:spPr>
        <p:txBody>
          <a:bodyPr rtlCol="0">
            <a:normAutofit/>
          </a:bodyPr>
          <a:lstStyle/>
          <a:p>
            <a:pPr lvl="0"/>
            <a:r>
              <a:rPr lang="en-US" noProof="0"/>
              <a:t>Click icon to add picture</a:t>
            </a:r>
            <a:endParaRPr lang="en-US" noProof="0" dirty="0"/>
          </a:p>
        </p:txBody>
      </p:sp>
      <p:pic>
        <p:nvPicPr>
          <p:cNvPr id="15" name="Picture 14"/>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2600025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ter and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6" name="Rectangle 15"/>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8" name="Picture 13"/>
          <p:cNvPicPr>
            <a:picLocks noChangeAspect="1"/>
          </p:cNvPicPr>
          <p:nvPr/>
        </p:nvPicPr>
        <p:blipFill>
          <a:blip r:embed="rId2" cstate="email">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867" y="4728898"/>
            <a:ext cx="923544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0" name="Straight Connector 19"/>
          <p:cNvCxnSpPr/>
          <p:nvPr/>
        </p:nvCxnSpPr>
        <p:spPr>
          <a:xfrm>
            <a:off x="-33867" y="4728898"/>
            <a:ext cx="923544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cstate="print"/>
          <a:stretch>
            <a:fillRect/>
          </a:stretch>
        </p:blipFill>
        <p:spPr>
          <a:xfrm>
            <a:off x="-33867" y="6427876"/>
            <a:ext cx="9235440" cy="49124"/>
          </a:xfrm>
          <a:prstGeom prst="rect">
            <a:avLst/>
          </a:prstGeom>
        </p:spPr>
      </p:pic>
    </p:spTree>
    <p:extLst>
      <p:ext uri="{BB962C8B-B14F-4D97-AF65-F5344CB8AC3E}">
        <p14:creationId xmlns:p14="http://schemas.microsoft.com/office/powerpoint/2010/main" val="3121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71610"/>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1811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Lead-in Head,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Edit Master text styles</a:t>
            </a:r>
          </a:p>
        </p:txBody>
      </p:sp>
    </p:spTree>
    <p:extLst>
      <p:ext uri="{BB962C8B-B14F-4D97-AF65-F5344CB8AC3E}">
        <p14:creationId xmlns:p14="http://schemas.microsoft.com/office/powerpoint/2010/main" val="3810801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9200" y="1319135"/>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246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2800" y="2686050"/>
            <a:ext cx="4089400" cy="3562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79875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Bulleted Lists with Heads">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4953000" y="1981200"/>
            <a:ext cx="4038600" cy="39624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2"/>
          </p:nvPr>
        </p:nvSpPr>
        <p:spPr>
          <a:xfrm>
            <a:off x="762000" y="1971906"/>
            <a:ext cx="4038600" cy="4038600"/>
          </a:xfrm>
        </p:spPr>
        <p:txBody>
          <a:bodyPr>
            <a:normAutofit/>
          </a:bodyPr>
          <a:lstStyle>
            <a:lvl1pPr marL="234950" indent="-234950">
              <a:defRPr sz="2800">
                <a:solidFill>
                  <a:schemeClr val="tx1">
                    <a:lumMod val="75000"/>
                  </a:schemeClr>
                </a:solidFill>
              </a:defRPr>
            </a:lvl1pPr>
            <a:lvl2pPr marL="457200" indent="-222250">
              <a:defRPr sz="2400">
                <a:solidFill>
                  <a:schemeClr val="tx1">
                    <a:lumMod val="75000"/>
                  </a:schemeClr>
                </a:solidFill>
              </a:defRPr>
            </a:lvl2pPr>
            <a:lvl3pPr marL="692150" indent="-234950">
              <a:defRPr sz="2000">
                <a:solidFill>
                  <a:schemeClr val="tx1">
                    <a:lumMod val="75000"/>
                  </a:schemeClr>
                </a:solidFill>
              </a:defRPr>
            </a:lvl3pPr>
            <a:lvl4pPr marL="1600200" indent="117475">
              <a:defRPr sz="1800"/>
            </a:lvl4pPr>
            <a:lvl5pPr>
              <a:defRPr sz="1800"/>
            </a:lvl5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762000" y="1315845"/>
            <a:ext cx="4040188"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949825" y="1315845"/>
            <a:ext cx="4041775" cy="639762"/>
          </a:xfrm>
        </p:spPr>
        <p:txBody>
          <a:bodyPr anchor="ct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24482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ed List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762000" y="1319135"/>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319135"/>
            <a:ext cx="3733800" cy="4526280"/>
          </a:xfrm>
        </p:spPr>
        <p:txBody>
          <a:bodyPr rtlCol="0">
            <a:normAutofit/>
          </a:bodyPr>
          <a:lstStyle/>
          <a:p>
            <a:pPr lvl="0"/>
            <a:r>
              <a:rPr lang="en-US" noProof="0"/>
              <a:t>Click icon to add picture</a:t>
            </a:r>
            <a:endParaRPr lang="en-US" noProof="0" dirty="0"/>
          </a:p>
        </p:txBody>
      </p:sp>
      <p:sp>
        <p:nvSpPr>
          <p:cNvPr id="5" name="Footer Placeholder 4"/>
          <p:cNvSpPr>
            <a:spLocks noGrp="1"/>
          </p:cNvSpPr>
          <p:nvPr>
            <p:ph type="ftr" sz="quarter" idx="13"/>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190768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Picture Placeholder 6"/>
          <p:cNvSpPr>
            <a:spLocks noGrp="1"/>
          </p:cNvSpPr>
          <p:nvPr>
            <p:ph type="pic" sz="quarter" idx="13"/>
          </p:nvPr>
        </p:nvSpPr>
        <p:spPr>
          <a:xfrm>
            <a:off x="762000" y="1326995"/>
            <a:ext cx="7620000" cy="4605453"/>
          </a:xfrm>
        </p:spPr>
        <p:txBody>
          <a:bodyPr rtlCol="0">
            <a:normAutofit/>
          </a:bodyPr>
          <a:lstStyle/>
          <a:p>
            <a:pPr lvl="0"/>
            <a:r>
              <a:rPr lang="en-US" noProof="0"/>
              <a:t>Click icon to add picture</a:t>
            </a:r>
            <a:endParaRPr lang="en-US" noProof="0" dirty="0"/>
          </a:p>
        </p:txBody>
      </p:sp>
      <p:sp>
        <p:nvSpPr>
          <p:cNvPr id="4" name="Footer Placeholder 3"/>
          <p:cNvSpPr>
            <a:spLocks noGrp="1"/>
          </p:cNvSpPr>
          <p:nvPr>
            <p:ph type="ftr" sz="quarter" idx="14"/>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5"/>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CD80CB8-1E98-48C8-9A34-3C51AFCF4C21}" type="slidenum">
              <a:rPr lang="en-US" altLang="en-US"/>
              <a:pPr/>
              <a:t>‹#›</a:t>
            </a:fld>
            <a:endParaRPr lang="en-US" altLang="en-US"/>
          </a:p>
        </p:txBody>
      </p:sp>
    </p:spTree>
    <p:extLst>
      <p:ext uri="{BB962C8B-B14F-4D97-AF65-F5344CB8AC3E}">
        <p14:creationId xmlns:p14="http://schemas.microsoft.com/office/powerpoint/2010/main" val="3383173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Footer Placeholder 3"/>
          <p:cNvSpPr>
            <a:spLocks noGrp="1"/>
          </p:cNvSpPr>
          <p:nvPr>
            <p:ph type="ftr" sz="quarter" idx="15"/>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6"/>
          </p:nvPr>
        </p:nvSpPr>
        <p:spPr>
          <a:xfrm>
            <a:off x="6172200" y="6481763"/>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33CB923-EBA5-4057-B84A-59701834B0BD}" type="slidenum">
              <a:rPr lang="en-US" altLang="en-US"/>
              <a:pPr/>
              <a:t>‹#›</a:t>
            </a:fld>
            <a:endParaRPr lang="en-US" altLang="en-US"/>
          </a:p>
        </p:txBody>
      </p:sp>
    </p:spTree>
    <p:extLst>
      <p:ext uri="{BB962C8B-B14F-4D97-AF65-F5344CB8AC3E}">
        <p14:creationId xmlns:p14="http://schemas.microsoft.com/office/powerpoint/2010/main" val="4110830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es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b="1"/>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485613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nswer">
    <p:spTree>
      <p:nvGrpSpPr>
        <p:cNvPr id="1" name=""/>
        <p:cNvGrpSpPr/>
        <p:nvPr/>
      </p:nvGrpSpPr>
      <p:grpSpPr>
        <a:xfrm>
          <a:off x="0" y="0"/>
          <a:ext cx="0" cy="0"/>
          <a:chOff x="0" y="0"/>
          <a:chExt cx="0" cy="0"/>
        </a:xfrm>
      </p:grpSpPr>
      <p:sp>
        <p:nvSpPr>
          <p:cNvPr id="2" name="Title 1"/>
          <p:cNvSpPr>
            <a:spLocks noGrp="1"/>
          </p:cNvSpPr>
          <p:nvPr>
            <p:ph type="title"/>
          </p:nvPr>
        </p:nvSpPr>
        <p:spPr>
          <a:xfrm>
            <a:off x="762000" y="276034"/>
            <a:ext cx="8229600" cy="590931"/>
          </a:xfrm>
          <a:noFill/>
        </p:spPr>
        <p:txBody>
          <a:bodyPr rtlCol="0"/>
          <a:lstStyle>
            <a:lvl1pPr algn="l">
              <a:defRPr lang="en-US" sz="3600">
                <a:solidFill>
                  <a:srgbClr val="D99C21"/>
                </a:solidFill>
                <a:latin typeface="+mn-lt"/>
                <a:ea typeface="+mn-ea"/>
                <a:cs typeface="+mn-cs"/>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860425" indent="-514350">
              <a:buFont typeface="+mj-lt"/>
              <a:buAutoNum type="alphaUcPeriod"/>
              <a:defRPr sz="3200" b="1"/>
            </a:lvl1pPr>
          </a:lstStyle>
          <a:p>
            <a:pPr lvl="0"/>
            <a:r>
              <a:rPr lang="en-US"/>
              <a:t>Edit Master text styles</a:t>
            </a:r>
          </a:p>
        </p:txBody>
      </p:sp>
    </p:spTree>
    <p:extLst>
      <p:ext uri="{BB962C8B-B14F-4D97-AF65-F5344CB8AC3E}">
        <p14:creationId xmlns:p14="http://schemas.microsoft.com/office/powerpoint/2010/main" val="438317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
        <p:nvSpPr>
          <p:cNvPr id="5" name="Title 4"/>
          <p:cNvSpPr>
            <a:spLocks noGrp="1"/>
          </p:cNvSpPr>
          <p:nvPr>
            <p:ph type="title"/>
          </p:nvPr>
        </p:nvSpPr>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532610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lickerCheck">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Edit Master text styles</a:t>
            </a:r>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Edit Master text styles</a:t>
            </a:r>
          </a:p>
        </p:txBody>
      </p:sp>
    </p:spTree>
    <p:extLst>
      <p:ext uri="{BB962C8B-B14F-4D97-AF65-F5344CB8AC3E}">
        <p14:creationId xmlns:p14="http://schemas.microsoft.com/office/powerpoint/2010/main" val="1999294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925F17-689B-4F35-B82C-1FCECD3C9CB9}" type="slidenum">
              <a:rPr lang="en-US" smtClean="0"/>
              <a:pPr/>
              <a:t>‹#›</a:t>
            </a:fld>
            <a:endParaRPr lang="en-US"/>
          </a:p>
        </p:txBody>
      </p:sp>
      <p:sp>
        <p:nvSpPr>
          <p:cNvPr id="2" name="Title 1"/>
          <p:cNvSpPr>
            <a:spLocks noGrp="1"/>
          </p:cNvSpPr>
          <p:nvPr>
            <p:ph type="ctrTitle"/>
          </p:nvPr>
        </p:nvSpPr>
        <p:spPr>
          <a:xfrm>
            <a:off x="1799692" y="4263231"/>
            <a:ext cx="5544616" cy="1470025"/>
          </a:xfrm>
        </p:spPr>
        <p:txBody>
          <a:bodyPr>
            <a:normAutofit/>
          </a:bodyPr>
          <a:lstStyle>
            <a:lvl1pPr algn="ctr">
              <a:defRPr sz="2800" b="1">
                <a:solidFill>
                  <a:srgbClr val="CCCC00"/>
                </a:solidFill>
                <a:effectLst>
                  <a:outerShdw blurRad="38100" dist="38100" dir="2700000" algn="tl">
                    <a:srgbClr val="000000">
                      <a:alpha val="43137"/>
                    </a:srgb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8087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3710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79170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498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75916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54445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microsoft.com/office/2007/relationships/hdphoto" Target="../media/hdphoto2.wdp"/><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2686050"/>
            <a:ext cx="8331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5"/>
          <p:cNvSpPr txBox="1">
            <a:spLocks noChangeArrowheads="1"/>
          </p:cNvSpPr>
          <p:nvPr/>
        </p:nvSpPr>
        <p:spPr bwMode="auto">
          <a:xfrm>
            <a:off x="76200" y="152400"/>
            <a:ext cx="4376738" cy="396875"/>
          </a:xfrm>
          <a:prstGeom prst="rect">
            <a:avLst/>
          </a:prstGeom>
          <a:noFill/>
          <a:ln w="9525">
            <a:noFill/>
            <a:miter lim="800000"/>
            <a:headEnd/>
            <a:tailEnd/>
          </a:ln>
          <a:effectLst>
            <a:outerShdw blurRad="63500" dist="17961" dir="2700000" algn="ctr" rotWithShape="0">
              <a:srgbClr val="EAEAEA">
                <a:alpha val="74998"/>
              </a:srgbClr>
            </a:outerShdw>
          </a:effectLst>
        </p:spPr>
        <p:txBody>
          <a:bodyPr wrap="none">
            <a:spAutoFit/>
          </a:bodyPr>
          <a:lstStyle/>
          <a:p>
            <a:pPr>
              <a:defRPr/>
            </a:pPr>
            <a:r>
              <a:rPr lang="en-US" sz="2000">
                <a:solidFill>
                  <a:srgbClr val="FFFFFF"/>
                </a:solidFill>
                <a:latin typeface="Arial" charset="0"/>
                <a:ea typeface="+mn-ea"/>
                <a:cs typeface="+mn-cs"/>
              </a:rPr>
              <a:t>F.A Davis’s Fundamentals of Nursing</a:t>
            </a:r>
          </a:p>
        </p:txBody>
      </p:sp>
    </p:spTree>
  </p:cSld>
  <p:clrMap bg1="lt1" tx1="dk1" bg2="lt2" tx2="dk2" accent1="accent1" accent2="accent2" accent3="accent3" accent4="accent4" accent5="accent5" accent6="accent6" hlink="hlink" folHlink="folHlink"/>
  <p:sldLayoutIdLst>
    <p:sldLayoutId id="2147483931"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ransition/>
  <p:txStyles>
    <p:titleStyle>
      <a:lvl1pPr algn="l" rtl="0" eaLnBrk="0" fontAlgn="base" hangingPunct="0">
        <a:spcBef>
          <a:spcPct val="0"/>
        </a:spcBef>
        <a:spcAft>
          <a:spcPct val="0"/>
        </a:spcAft>
        <a:defRPr kumimoji="1" sz="3600" b="1">
          <a:solidFill>
            <a:srgbClr val="660066"/>
          </a:solidFill>
          <a:latin typeface="+mj-lt"/>
          <a:ea typeface="ＭＳ Ｐゴシック" charset="-128"/>
          <a:cs typeface="ＭＳ Ｐゴシック" charset="-128"/>
        </a:defRPr>
      </a:lvl1pPr>
      <a:lvl2pPr algn="l" rtl="0" eaLnBrk="0" fontAlgn="base" hangingPunct="0">
        <a:spcBef>
          <a:spcPct val="0"/>
        </a:spcBef>
        <a:spcAft>
          <a:spcPct val="0"/>
        </a:spcAft>
        <a:defRPr kumimoji="1" sz="3600" b="1">
          <a:solidFill>
            <a:srgbClr val="660066"/>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600" b="1">
          <a:solidFill>
            <a:srgbClr val="660066"/>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600" b="1">
          <a:solidFill>
            <a:srgbClr val="660066"/>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600" b="1">
          <a:solidFill>
            <a:srgbClr val="660066"/>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kumimoji="1" sz="3600" b="1">
          <a:solidFill>
            <a:srgbClr val="660066"/>
          </a:solidFill>
          <a:latin typeface="Arial" charset="0"/>
        </a:defRPr>
      </a:lvl6pPr>
      <a:lvl7pPr marL="914400" algn="l" rtl="0" eaLnBrk="0" fontAlgn="base" hangingPunct="0">
        <a:spcBef>
          <a:spcPct val="0"/>
        </a:spcBef>
        <a:spcAft>
          <a:spcPct val="0"/>
        </a:spcAft>
        <a:defRPr kumimoji="1" sz="3600" b="1">
          <a:solidFill>
            <a:srgbClr val="660066"/>
          </a:solidFill>
          <a:latin typeface="Arial" charset="0"/>
        </a:defRPr>
      </a:lvl7pPr>
      <a:lvl8pPr marL="1371600" algn="l" rtl="0" eaLnBrk="0" fontAlgn="base" hangingPunct="0">
        <a:spcBef>
          <a:spcPct val="0"/>
        </a:spcBef>
        <a:spcAft>
          <a:spcPct val="0"/>
        </a:spcAft>
        <a:defRPr kumimoji="1" sz="3600" b="1">
          <a:solidFill>
            <a:srgbClr val="660066"/>
          </a:solidFill>
          <a:latin typeface="Arial" charset="0"/>
        </a:defRPr>
      </a:lvl8pPr>
      <a:lvl9pPr marL="1828800" algn="l" rtl="0" eaLnBrk="0" fontAlgn="base" hangingPunct="0">
        <a:spcBef>
          <a:spcPct val="0"/>
        </a:spcBef>
        <a:spcAft>
          <a:spcPct val="0"/>
        </a:spcAft>
        <a:defRPr kumimoji="1" sz="3600" b="1">
          <a:solidFill>
            <a:srgbClr val="660066"/>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1"/>
        </a:buClr>
        <a:buFont typeface="Wingdings" charset="0"/>
        <a:buChar char="§"/>
        <a:defRPr kumimoji="1"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Font typeface="Wingdings" charset="0"/>
        <a:buChar char="§"/>
        <a:defRPr kumimoji="1" sz="2400">
          <a:solidFill>
            <a:schemeClr val="tx1"/>
          </a:solidFill>
          <a:latin typeface="+mn-lt"/>
          <a:ea typeface="ＭＳ Ｐゴシック" charset="-128"/>
        </a:defRPr>
      </a:lvl3pPr>
      <a:lvl4pPr marL="1598613" indent="-228600" algn="l" rtl="0" eaLnBrk="0" fontAlgn="base" hangingPunct="0">
        <a:spcBef>
          <a:spcPct val="20000"/>
        </a:spcBef>
        <a:spcAft>
          <a:spcPct val="0"/>
        </a:spcAft>
        <a:buClr>
          <a:schemeClr val="accent1"/>
        </a:buClr>
        <a:buFont typeface="Wingdings" charset="0"/>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0"/>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Font typeface="Wingdings" pitchFamily="28"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381000" y="2686050"/>
            <a:ext cx="8331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Text Box 5"/>
          <p:cNvSpPr txBox="1">
            <a:spLocks noChangeArrowheads="1"/>
          </p:cNvSpPr>
          <p:nvPr/>
        </p:nvSpPr>
        <p:spPr bwMode="auto">
          <a:xfrm>
            <a:off x="90488" y="90488"/>
            <a:ext cx="5857875" cy="400050"/>
          </a:xfrm>
          <a:prstGeom prst="rect">
            <a:avLst/>
          </a:prstGeom>
          <a:noFill/>
          <a:ln w="9525">
            <a:noFill/>
            <a:miter lim="800000"/>
            <a:headEnd/>
            <a:tailEnd/>
          </a:ln>
          <a:effectLst>
            <a:outerShdw blurRad="63500" dist="17961" dir="2700000" algn="ctr" rotWithShape="0">
              <a:schemeClr val="tx1">
                <a:alpha val="74998"/>
              </a:schemeClr>
            </a:outerShdw>
          </a:effec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37931725" indent="-37474525" eaLnBrk="0" hangingPunct="0">
              <a:defRPr kumimoji="1" sz="2400">
                <a:solidFill>
                  <a:schemeClr val="tx1"/>
                </a:solidFill>
                <a:latin typeface="Times New Roman" charset="0"/>
                <a:ea typeface="ＭＳ Ｐゴシック" charset="0"/>
              </a:defRPr>
            </a:lvl2pPr>
            <a:lvl3pPr eaLnBrk="0" hangingPunct="0">
              <a:defRPr kumimoji="1" sz="2400">
                <a:solidFill>
                  <a:schemeClr val="tx1"/>
                </a:solidFill>
                <a:latin typeface="Times New Roman" charset="0"/>
                <a:ea typeface="ＭＳ Ｐゴシック" charset="0"/>
              </a:defRPr>
            </a:lvl3pPr>
            <a:lvl4pPr eaLnBrk="0" hangingPunct="0">
              <a:defRPr kumimoji="1" sz="2400">
                <a:solidFill>
                  <a:schemeClr val="tx1"/>
                </a:solidFill>
                <a:latin typeface="Times New Roman" charset="0"/>
                <a:ea typeface="ＭＳ Ｐゴシック" charset="0"/>
              </a:defRPr>
            </a:lvl4pPr>
            <a:lvl5pPr eaLnBrk="0" hangingPunct="0">
              <a:defRPr kumimoji="1" sz="2400">
                <a:solidFill>
                  <a:schemeClr val="tx1"/>
                </a:solidFill>
                <a:latin typeface="Times New Roman" charset="0"/>
                <a:ea typeface="ＭＳ Ｐゴシック" charset="0"/>
              </a:defRPr>
            </a:lvl5pPr>
            <a:lvl6pPr marL="457200" eaLnBrk="0" fontAlgn="base" hangingPunct="0">
              <a:spcBef>
                <a:spcPct val="0"/>
              </a:spcBef>
              <a:spcAft>
                <a:spcPct val="0"/>
              </a:spcAft>
              <a:defRPr kumimoji="1" sz="2400">
                <a:solidFill>
                  <a:schemeClr val="tx1"/>
                </a:solidFill>
                <a:latin typeface="Times New Roman" charset="0"/>
                <a:ea typeface="ＭＳ Ｐゴシック" charset="0"/>
              </a:defRPr>
            </a:lvl6pPr>
            <a:lvl7pPr marL="914400" eaLnBrk="0" fontAlgn="base" hangingPunct="0">
              <a:spcBef>
                <a:spcPct val="0"/>
              </a:spcBef>
              <a:spcAft>
                <a:spcPct val="0"/>
              </a:spcAft>
              <a:defRPr kumimoji="1" sz="2400">
                <a:solidFill>
                  <a:schemeClr val="tx1"/>
                </a:solidFill>
                <a:latin typeface="Times New Roman" charset="0"/>
                <a:ea typeface="ＭＳ Ｐゴシック" charset="0"/>
              </a:defRPr>
            </a:lvl7pPr>
            <a:lvl8pPr marL="1371600" eaLnBrk="0" fontAlgn="base" hangingPunct="0">
              <a:spcBef>
                <a:spcPct val="0"/>
              </a:spcBef>
              <a:spcAft>
                <a:spcPct val="0"/>
              </a:spcAft>
              <a:defRPr kumimoji="1" sz="2400">
                <a:solidFill>
                  <a:schemeClr val="tx1"/>
                </a:solidFill>
                <a:latin typeface="Times New Roman" charset="0"/>
                <a:ea typeface="ＭＳ Ｐゴシック" charset="0"/>
              </a:defRPr>
            </a:lvl8pPr>
            <a:lvl9pPr marL="18288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rPr>
              <a:t>F. A. Davis</a:t>
            </a:r>
            <a:r>
              <a:rPr lang="ja-JP" altLang="en-US" sz="2000">
                <a:solidFill>
                  <a:srgbClr val="FFFFFF"/>
                </a:solidFill>
                <a:latin typeface="Arial" charset="0"/>
              </a:rPr>
              <a:t>’</a:t>
            </a:r>
            <a:r>
              <a:rPr lang="en-US" sz="2000">
                <a:solidFill>
                  <a:srgbClr val="FFFFFF"/>
                </a:solidFill>
                <a:latin typeface="Arial" charset="0"/>
              </a:rPr>
              <a:t>s Fundamentals of Nursing, </a:t>
            </a:r>
            <a:r>
              <a:rPr lang="en-US" sz="1400">
                <a:solidFill>
                  <a:srgbClr val="FFFFFF"/>
                </a:solidFill>
                <a:latin typeface="Arial" charset="0"/>
              </a:rPr>
              <a:t>Second Edition</a:t>
            </a:r>
            <a:endParaRPr lang="en-US" sz="2000">
              <a:solidFill>
                <a:srgbClr val="FFFFFF"/>
              </a:solidFill>
              <a:latin typeface="Arial" charset="0"/>
            </a:endParaRPr>
          </a:p>
        </p:txBody>
      </p:sp>
      <p:sp>
        <p:nvSpPr>
          <p:cNvPr id="2053" name="TextBox 6"/>
          <p:cNvSpPr txBox="1">
            <a:spLocks noChangeArrowheads="1"/>
          </p:cNvSpPr>
          <p:nvPr/>
        </p:nvSpPr>
        <p:spPr bwMode="auto">
          <a:xfrm>
            <a:off x="3124200" y="6553200"/>
            <a:ext cx="2743200" cy="261938"/>
          </a:xfrm>
          <a:prstGeom prst="rect">
            <a:avLst/>
          </a:prstGeom>
          <a:noFill/>
          <a:ln w="9525">
            <a:noFill/>
            <a:miter lim="800000"/>
            <a:headEnd/>
            <a:tailEnd/>
          </a:ln>
        </p:spPr>
        <p:txBody>
          <a:bodyPr>
            <a:spAutoFit/>
          </a:bodyPr>
          <a:lstStyle/>
          <a:p>
            <a:pPr>
              <a:defRPr/>
            </a:pPr>
            <a:r>
              <a:rPr lang="en-US" sz="1100" dirty="0">
                <a:solidFill>
                  <a:srgbClr val="F8F8F8"/>
                </a:solidFill>
                <a:latin typeface="Arial" charset="0"/>
                <a:ea typeface="+mn-ea"/>
                <a:cs typeface="+mn-cs"/>
              </a:rPr>
              <a:t>Copyright © 2011. F.A. Davis Company</a:t>
            </a:r>
          </a:p>
        </p:txBody>
      </p:sp>
    </p:spTree>
  </p:cSld>
  <p:clrMap bg1="lt1" tx1="dk1" bg2="lt2" tx2="dk2" accent1="accent1" accent2="accent2" accent3="accent3" accent4="accent4" accent5="accent5" accent6="accent6" hlink="hlink" folHlink="folHlink"/>
  <p:sldLayoutIdLst>
    <p:sldLayoutId id="2147483932"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txStyles>
    <p:titleStyle>
      <a:lvl1pPr algn="l" rtl="0" eaLnBrk="0" fontAlgn="base" hangingPunct="0">
        <a:spcBef>
          <a:spcPct val="0"/>
        </a:spcBef>
        <a:spcAft>
          <a:spcPct val="0"/>
        </a:spcAft>
        <a:defRPr kumimoji="1" sz="3600" b="1">
          <a:solidFill>
            <a:srgbClr val="524874"/>
          </a:solidFill>
          <a:latin typeface="+mj-lt"/>
          <a:ea typeface="ＭＳ Ｐゴシック" charset="-128"/>
          <a:cs typeface="ＭＳ Ｐゴシック" charset="-128"/>
        </a:defRPr>
      </a:lvl1pPr>
      <a:lvl2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3600" b="1">
          <a:solidFill>
            <a:srgbClr val="524874"/>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kumimoji="1" sz="3600" b="1">
          <a:solidFill>
            <a:srgbClr val="660066"/>
          </a:solidFill>
          <a:latin typeface="Arial" charset="0"/>
        </a:defRPr>
      </a:lvl6pPr>
      <a:lvl7pPr marL="914400" algn="l" rtl="0" eaLnBrk="1" fontAlgn="base" hangingPunct="1">
        <a:spcBef>
          <a:spcPct val="0"/>
        </a:spcBef>
        <a:spcAft>
          <a:spcPct val="0"/>
        </a:spcAft>
        <a:defRPr kumimoji="1" sz="3600" b="1">
          <a:solidFill>
            <a:srgbClr val="660066"/>
          </a:solidFill>
          <a:latin typeface="Arial" charset="0"/>
        </a:defRPr>
      </a:lvl7pPr>
      <a:lvl8pPr marL="1371600" algn="l" rtl="0" eaLnBrk="1" fontAlgn="base" hangingPunct="1">
        <a:spcBef>
          <a:spcPct val="0"/>
        </a:spcBef>
        <a:spcAft>
          <a:spcPct val="0"/>
        </a:spcAft>
        <a:defRPr kumimoji="1" sz="3600" b="1">
          <a:solidFill>
            <a:srgbClr val="660066"/>
          </a:solidFill>
          <a:latin typeface="Arial" charset="0"/>
        </a:defRPr>
      </a:lvl8pPr>
      <a:lvl9pPr marL="1828800" algn="l" rtl="0" eaLnBrk="1" fontAlgn="base" hangingPunct="1">
        <a:spcBef>
          <a:spcPct val="0"/>
        </a:spcBef>
        <a:spcAft>
          <a:spcPct val="0"/>
        </a:spcAft>
        <a:defRPr kumimoji="1" sz="3600" b="1">
          <a:solidFill>
            <a:srgbClr val="660066"/>
          </a:solidFill>
          <a:latin typeface="Arial" charset="0"/>
        </a:defRPr>
      </a:lvl9pPr>
    </p:titleStyle>
    <p:bodyStyle>
      <a:lvl1pPr marL="342900" indent="-342900" algn="l" rtl="0" eaLnBrk="0" fontAlgn="base" hangingPunct="0">
        <a:spcBef>
          <a:spcPct val="20000"/>
        </a:spcBef>
        <a:spcAft>
          <a:spcPct val="0"/>
        </a:spcAft>
        <a:buClr>
          <a:srgbClr val="FDB627"/>
        </a:buClr>
        <a:buFont typeface="Wingding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DB627"/>
        </a:buClr>
        <a:buFont typeface="Wingdings" charset="0"/>
        <a:buChar char="§"/>
        <a:defRPr kumimoji="1"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DB627"/>
        </a:buClr>
        <a:buFont typeface="Wingdings" charset="0"/>
        <a:buChar char="§"/>
        <a:defRPr kumimoji="1" sz="2400">
          <a:solidFill>
            <a:schemeClr val="tx1"/>
          </a:solidFill>
          <a:latin typeface="+mn-lt"/>
          <a:ea typeface="ＭＳ Ｐゴシック" charset="-128"/>
        </a:defRPr>
      </a:lvl3pPr>
      <a:lvl4pPr marL="1598613"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DB627"/>
        </a:buClr>
        <a:buFont typeface="Wingdings" charset="0"/>
        <a:buChar char="§"/>
        <a:defRPr kumimoji="1"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3568"/>
            <a:ext cx="9144000" cy="1539110"/>
          </a:xfrm>
          <a:prstGeom prst="rect">
            <a:avLst/>
          </a:prstGeom>
          <a:solidFill>
            <a:srgbClr val="559DD5">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23528"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p:nvSpPr>
        <p:spPr>
          <a:xfrm>
            <a:off x="323528" y="260646"/>
            <a:ext cx="8496944" cy="1097280"/>
          </a:xfrm>
          <a:prstGeom prst="rect">
            <a:avLst/>
          </a:prstGeom>
          <a:solidFill>
            <a:srgbClr val="C4BF00">
              <a:alpha val="50000"/>
            </a:srgbClr>
          </a:solidFill>
        </p:spPr>
        <p:txBody>
          <a:bodyPr wrap="square" rtlCol="0">
            <a:spAutoFit/>
          </a:bodyPr>
          <a:lstStyle/>
          <a:p>
            <a:pPr algn="ctr">
              <a:spcBef>
                <a:spcPts val="1200"/>
              </a:spcBef>
            </a:pPr>
            <a:endParaRPr lang="en-US" sz="1000" dirty="0">
              <a:latin typeface="Gill Sans MT" panose="020B0502020104020203" pitchFamily="34" charset="0"/>
            </a:endParaRPr>
          </a:p>
          <a:p>
            <a:pPr algn="ctr">
              <a:spcBef>
                <a:spcPts val="0"/>
              </a:spcBef>
            </a:pPr>
            <a:r>
              <a:rPr lang="en-US" sz="2600" b="0" dirty="0">
                <a:solidFill>
                  <a:schemeClr val="tx1">
                    <a:lumMod val="75000"/>
                    <a:lumOff val="25000"/>
                  </a:schemeClr>
                </a:solidFill>
                <a:latin typeface="Gill Sans MT" panose="020B0502020104020203" pitchFamily="34" charset="0"/>
              </a:rPr>
              <a:t> </a:t>
            </a:r>
            <a:endParaRPr lang="en-US" sz="1050" dirty="0">
              <a:solidFill>
                <a:schemeClr val="tx1">
                  <a:lumMod val="65000"/>
                  <a:lumOff val="35000"/>
                </a:schemeClr>
              </a:solidFill>
            </a:endParaRPr>
          </a:p>
        </p:txBody>
      </p:sp>
      <p:sp>
        <p:nvSpPr>
          <p:cNvPr id="2" name="Title Placeholder 1"/>
          <p:cNvSpPr>
            <a:spLocks noGrp="1"/>
          </p:cNvSpPr>
          <p:nvPr>
            <p:ph type="title"/>
          </p:nvPr>
        </p:nvSpPr>
        <p:spPr>
          <a:xfrm>
            <a:off x="323528" y="53748"/>
            <a:ext cx="8496944" cy="1452324"/>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3" name="Group 12"/>
          <p:cNvGrpSpPr/>
          <p:nvPr/>
        </p:nvGrpSpPr>
        <p:grpSpPr>
          <a:xfrm>
            <a:off x="3137741" y="6569625"/>
            <a:ext cx="2868518" cy="299575"/>
            <a:chOff x="251520" y="6569625"/>
            <a:chExt cx="2868518" cy="299575"/>
          </a:xfrm>
        </p:grpSpPr>
        <p:sp>
          <p:nvSpPr>
            <p:cNvPr id="11" name="Rectangle 2"/>
            <p:cNvSpPr>
              <a:spLocks noChangeArrowheads="1"/>
            </p:cNvSpPr>
            <p:nvPr userDrawn="1"/>
          </p:nvSpPr>
          <p:spPr bwMode="auto">
            <a:xfrm>
              <a:off x="1099933" y="6619782"/>
              <a:ext cx="2020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defRPr>
              </a:lvl1pPr>
              <a:lvl2pPr marL="742950" indent="-285750" eaLnBrk="0" hangingPunct="0">
                <a:defRPr kumimoji="1" sz="2800">
                  <a:solidFill>
                    <a:schemeClr val="tx1"/>
                  </a:solidFill>
                  <a:latin typeface="Arial" charset="0"/>
                </a:defRPr>
              </a:lvl2pPr>
              <a:lvl3pPr marL="1143000" indent="-228600" eaLnBrk="0" hangingPunct="0">
                <a:defRPr kumimoji="1" sz="2800">
                  <a:solidFill>
                    <a:schemeClr val="tx1"/>
                  </a:solidFill>
                  <a:latin typeface="Arial" charset="0"/>
                </a:defRPr>
              </a:lvl3pPr>
              <a:lvl4pPr marL="1600200" indent="-228600" eaLnBrk="0" hangingPunct="0">
                <a:defRPr kumimoji="1" sz="2800">
                  <a:solidFill>
                    <a:schemeClr val="tx1"/>
                  </a:solidFill>
                  <a:latin typeface="Arial" charset="0"/>
                </a:defRPr>
              </a:lvl4pPr>
              <a:lvl5pPr marL="2057400" indent="-228600" eaLnBrk="0" hangingPunct="0">
                <a:defRPr kumimoji="1" sz="2800">
                  <a:solidFill>
                    <a:schemeClr val="tx1"/>
                  </a:solidFill>
                  <a:latin typeface="Arial" charset="0"/>
                </a:defRPr>
              </a:lvl5pPr>
              <a:lvl6pPr marL="2514600" indent="-228600" algn="ctr" eaLnBrk="0" fontAlgn="base" hangingPunct="0">
                <a:spcBef>
                  <a:spcPct val="0"/>
                </a:spcBef>
                <a:spcAft>
                  <a:spcPct val="0"/>
                </a:spcAft>
                <a:defRPr kumimoji="1" sz="2800">
                  <a:solidFill>
                    <a:schemeClr val="tx1"/>
                  </a:solidFill>
                  <a:latin typeface="Arial" charset="0"/>
                </a:defRPr>
              </a:lvl6pPr>
              <a:lvl7pPr marL="2971800" indent="-228600" algn="ctr" eaLnBrk="0" fontAlgn="base" hangingPunct="0">
                <a:spcBef>
                  <a:spcPct val="0"/>
                </a:spcBef>
                <a:spcAft>
                  <a:spcPct val="0"/>
                </a:spcAft>
                <a:defRPr kumimoji="1" sz="2800">
                  <a:solidFill>
                    <a:schemeClr val="tx1"/>
                  </a:solidFill>
                  <a:latin typeface="Arial" charset="0"/>
                </a:defRPr>
              </a:lvl7pPr>
              <a:lvl8pPr marL="3429000" indent="-228600" algn="ctr" eaLnBrk="0" fontAlgn="base" hangingPunct="0">
                <a:spcBef>
                  <a:spcPct val="0"/>
                </a:spcBef>
                <a:spcAft>
                  <a:spcPct val="0"/>
                </a:spcAft>
                <a:defRPr kumimoji="1" sz="2800">
                  <a:solidFill>
                    <a:schemeClr val="tx1"/>
                  </a:solidFill>
                  <a:latin typeface="Arial" charset="0"/>
                </a:defRPr>
              </a:lvl8pPr>
              <a:lvl9pPr marL="3886200" indent="-228600" algn="ctr" eaLnBrk="0" fontAlgn="base" hangingPunct="0">
                <a:spcBef>
                  <a:spcPct val="0"/>
                </a:spcBef>
                <a:spcAft>
                  <a:spcPct val="0"/>
                </a:spcAft>
                <a:defRPr kumimoji="1" sz="2800">
                  <a:solidFill>
                    <a:schemeClr val="tx1"/>
                  </a:solidFill>
                  <a:latin typeface="Arial" charset="0"/>
                </a:defRPr>
              </a:lvl9pPr>
            </a:lstStyle>
            <a:p>
              <a:pPr>
                <a:defRPr/>
              </a:pPr>
              <a:r>
                <a:rPr lang="en-US" altLang="en-US" sz="800" dirty="0">
                  <a:solidFill>
                    <a:schemeClr val="tx1">
                      <a:lumMod val="50000"/>
                      <a:lumOff val="50000"/>
                    </a:schemeClr>
                  </a:solidFill>
                </a:rPr>
                <a:t>Copyright © 2016 F.A. Davis Company</a:t>
              </a:r>
            </a:p>
          </p:txBody>
        </p:sp>
        <p:pic>
          <p:nvPicPr>
            <p:cNvPr id="12" name="Picture 2" descr="D:\VSS\FAD05\Export\Logo.png"/>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251520" y="6569625"/>
              <a:ext cx="822960" cy="29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96884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l" defTabSz="914400" rtl="0" eaLnBrk="1" latinLnBrk="0" hangingPunct="1">
        <a:spcBef>
          <a:spcPct val="0"/>
        </a:spcBef>
        <a:buNone/>
        <a:defRPr sz="3600" kern="1200">
          <a:solidFill>
            <a:schemeClr val="tx1">
              <a:lumMod val="75000"/>
              <a:lumOff val="25000"/>
            </a:schemeClr>
          </a:solidFill>
          <a:latin typeface="Gill Sans MT" panose="020B0502020104020203" pitchFamily="34" charset="0"/>
          <a:ea typeface="+mj-ea"/>
          <a:cs typeface="+mj-cs"/>
        </a:defRPr>
      </a:lvl1pPr>
    </p:titleStyle>
    <p:bodyStyle>
      <a:lvl1pPr marL="225425" indent="-225425" algn="l" defTabSz="914400" rtl="0" eaLnBrk="1" latinLnBrk="0" hangingPunct="1">
        <a:spcBef>
          <a:spcPts val="0"/>
        </a:spcBef>
        <a:spcAft>
          <a:spcPts val="600"/>
        </a:spcAft>
        <a:buClr>
          <a:srgbClr val="559DD5"/>
        </a:buClr>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ts val="0"/>
        </a:spcBef>
        <a:spcAft>
          <a:spcPts val="800"/>
        </a:spcAft>
        <a:buClr>
          <a:srgbClr val="C4BF00"/>
        </a:buClr>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©2018 F.A. Davis Company</a:t>
            </a:r>
          </a:p>
        </p:txBody>
      </p:sp>
      <p:pic>
        <p:nvPicPr>
          <p:cNvPr id="12" name="Picture 13"/>
          <p:cNvPicPr>
            <a:picLocks noChangeAspect="1"/>
          </p:cNvPicPr>
          <p:nvPr/>
        </p:nvPicPr>
        <p:blipFill>
          <a:blip r:embed="rId16" cstate="email">
            <a:clrChange>
              <a:clrFrom>
                <a:srgbClr val="FFFFFE"/>
              </a:clrFrom>
              <a:clrTo>
                <a:srgbClr val="FFFFFE">
                  <a:alpha val="0"/>
                </a:srgbClr>
              </a:clrTo>
            </a:clrChange>
            <a:extLst>
              <a:ext uri="{BEBA8EAE-BF5A-486C-A8C5-ECC9F3942E4B}">
                <a14:imgProps xmlns:a14="http://schemas.microsoft.com/office/drawing/2010/main">
                  <a14:imgLayer r:embed="rId1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18" cstate="print"/>
          <a:stretch>
            <a:fillRect/>
          </a:stretch>
        </p:blipFill>
        <p:spPr>
          <a:xfrm>
            <a:off x="-22578" y="6460606"/>
            <a:ext cx="9235440" cy="18288"/>
          </a:xfrm>
          <a:prstGeom prst="rect">
            <a:avLst/>
          </a:prstGeom>
        </p:spPr>
      </p:pic>
      <p:sp>
        <p:nvSpPr>
          <p:cNvPr id="1026" name="Title Placeholder 1"/>
          <p:cNvSpPr>
            <a:spLocks noGrp="1"/>
          </p:cNvSpPr>
          <p:nvPr>
            <p:ph type="title"/>
          </p:nvPr>
        </p:nvSpPr>
        <p:spPr bwMode="auto">
          <a:xfrm>
            <a:off x="762000" y="276225"/>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p:nvPicPr>
        <p:blipFill>
          <a:blip r:embed="rId18" cstate="print"/>
          <a:stretch>
            <a:fillRect/>
          </a:stretch>
        </p:blipFill>
        <p:spPr>
          <a:xfrm>
            <a:off x="-22578" y="6393192"/>
            <a:ext cx="9235440" cy="18288"/>
          </a:xfrm>
          <a:prstGeom prst="rect">
            <a:avLst/>
          </a:prstGeom>
        </p:spPr>
      </p:pic>
      <p:sp>
        <p:nvSpPr>
          <p:cNvPr id="9" name="Rectangle 8"/>
          <p:cNvSpPr/>
          <p:nvPr/>
        </p:nvSpPr>
        <p:spPr>
          <a:xfrm>
            <a:off x="-22578" y="6406287"/>
            <a:ext cx="9235440" cy="54864"/>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62999702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
          <p:cNvPicPr>
            <a:picLocks noChangeAspect="1"/>
          </p:cNvPicPr>
          <p:nvPr/>
        </p:nvPicPr>
        <p:blipFill>
          <a:blip r:embed="rId2" cstate="email">
            <a:extLst>
              <a:ext uri="{28A0092B-C50C-407E-A947-70E740481C1C}">
                <a14:useLocalDpi xmlns:a14="http://schemas.microsoft.com/office/drawing/2010/main" val="0"/>
              </a:ext>
            </a:extLst>
          </a:blip>
          <a:srcRect l="2" t="-331" r="259" b="444"/>
          <a:stretch>
            <a:fillRect/>
          </a:stretch>
        </p:blipFill>
        <p:spPr bwMode="auto">
          <a:xfrm>
            <a:off x="2895600" y="0"/>
            <a:ext cx="3560763"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299310"/>
            <a:ext cx="8235244" cy="535531"/>
          </a:xfrm>
        </p:spPr>
        <p:txBody>
          <a:bodyPr/>
          <a:lstStyle/>
          <a:p>
            <a:r>
              <a:rPr lang="en-US" sz="3200" dirty="0"/>
              <a:t>Ethical Problems for Nurses: Sources (cont’d)</a:t>
            </a:r>
          </a:p>
        </p:txBody>
      </p:sp>
      <p:sp>
        <p:nvSpPr>
          <p:cNvPr id="3" name="Content Placeholder 2"/>
          <p:cNvSpPr>
            <a:spLocks noGrp="1"/>
          </p:cNvSpPr>
          <p:nvPr>
            <p:ph idx="1"/>
          </p:nvPr>
        </p:nvSpPr>
        <p:spPr/>
        <p:txBody>
          <a:bodyPr/>
          <a:lstStyle/>
          <a:p>
            <a:r>
              <a:rPr lang="en-US" dirty="0"/>
              <a:t>Nature of the work</a:t>
            </a:r>
          </a:p>
          <a:p>
            <a:r>
              <a:rPr lang="en-US" dirty="0"/>
              <a:t>Nature of the profession</a:t>
            </a:r>
          </a:p>
        </p:txBody>
      </p:sp>
    </p:spTree>
    <p:extLst>
      <p:ext uri="{BB962C8B-B14F-4D97-AF65-F5344CB8AC3E}">
        <p14:creationId xmlns:p14="http://schemas.microsoft.com/office/powerpoint/2010/main" val="27080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Socratic Reasoning</a:t>
            </a:r>
          </a:p>
        </p:txBody>
      </p:sp>
      <p:sp>
        <p:nvSpPr>
          <p:cNvPr id="5" name="Content Placeholder 4"/>
          <p:cNvSpPr>
            <a:spLocks noGrp="1"/>
          </p:cNvSpPr>
          <p:nvPr>
            <p:ph idx="1"/>
          </p:nvPr>
        </p:nvSpPr>
        <p:spPr/>
        <p:txBody>
          <a:bodyPr/>
          <a:lstStyle/>
          <a:p>
            <a:pPr marL="280988" indent="0">
              <a:buNone/>
            </a:pPr>
            <a:r>
              <a:rPr lang="en-US" noProof="1">
                <a:ea typeface="ＭＳ Ｐゴシック" charset="0"/>
                <a:cs typeface="ＭＳ Ｐゴシック" charset="0"/>
              </a:rPr>
              <a:t>Consider the five components of ethical agency. To what extent do you believe nurses possess those abilities? Explain your thinking.</a:t>
            </a:r>
          </a:p>
          <a:p>
            <a:pPr marL="280988" indent="0">
              <a:buNone/>
            </a:pPr>
            <a:endParaRPr lang="en-US" noProof="1">
              <a:ea typeface="ＭＳ Ｐゴシック" charset="0"/>
            </a:endParaRPr>
          </a:p>
          <a:p>
            <a:pPr marL="280988" indent="0">
              <a:buNone/>
            </a:pPr>
            <a:r>
              <a:rPr lang="en-US" noProof="1">
                <a:ea typeface="ＭＳ Ｐゴシック" charset="0"/>
              </a:rPr>
              <a:t>How would you apply the components of ethical agency in a situation where a client is diagnosed as being brain-dead, yet the family insists that all care be continued?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Effective Nursing Care </a:t>
            </a:r>
          </a:p>
        </p:txBody>
      </p:sp>
      <p:sp>
        <p:nvSpPr>
          <p:cNvPr id="3" name="Content Placeholder 2"/>
          <p:cNvSpPr>
            <a:spLocks noGrp="1"/>
          </p:cNvSpPr>
          <p:nvPr>
            <p:ph idx="1"/>
          </p:nvPr>
        </p:nvSpPr>
        <p:spPr/>
        <p:txBody>
          <a:bodyPr>
            <a:noAutofit/>
          </a:bodyPr>
          <a:lstStyle/>
          <a:p>
            <a:pPr marL="346075" indent="0">
              <a:buNone/>
            </a:pPr>
            <a:r>
              <a:rPr lang="en-US" sz="2400" dirty="0"/>
              <a:t>The CEO has begun to buy intravenous start kits from a new manufacturer to save money. The needle in the new kit has broken on several occasions during an IV start. The RN has tried unsuccessfully to have the CEO buy a different kit. Recently, several clients have been injured, when the needle broke off into their arm as the nurses entered the vein. The CEO blames the incidents on an “inappropriate technique” used by then nurses. The RN asks you if she should become a whistleblower. What is your best response? What additional information should be considered?</a:t>
            </a:r>
          </a:p>
        </p:txBody>
      </p:sp>
    </p:spTree>
    <p:extLst>
      <p:ext uri="{BB962C8B-B14F-4D97-AF65-F5344CB8AC3E}">
        <p14:creationId xmlns:p14="http://schemas.microsoft.com/office/powerpoint/2010/main" val="32651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Factors in Ethical Decision Making</a:t>
            </a:r>
          </a:p>
        </p:txBody>
      </p:sp>
      <p:sp>
        <p:nvSpPr>
          <p:cNvPr id="46083" name="Rectangle 3"/>
          <p:cNvSpPr>
            <a:spLocks noGrp="1" noChangeArrowheads="1"/>
          </p:cNvSpPr>
          <p:nvPr>
            <p:ph idx="1"/>
          </p:nvPr>
        </p:nvSpPr>
        <p:spPr/>
        <p:txBody>
          <a:bodyPr/>
          <a:lstStyle/>
          <a:p>
            <a:r>
              <a:rPr lang="en-US" dirty="0"/>
              <a:t>Developmental stage</a:t>
            </a:r>
          </a:p>
          <a:p>
            <a:pPr lvl="1"/>
            <a:r>
              <a:rPr lang="en-US" dirty="0"/>
              <a:t>Kohlberg</a:t>
            </a:r>
          </a:p>
          <a:p>
            <a:pPr lvl="1"/>
            <a:r>
              <a:rPr lang="en-US" dirty="0"/>
              <a:t>Gilligan</a:t>
            </a:r>
          </a:p>
        </p:txBody>
      </p:sp>
    </p:spTree>
    <p:extLst>
      <p:ext uri="{BB962C8B-B14F-4D97-AF65-F5344CB8AC3E}">
        <p14:creationId xmlns:p14="http://schemas.microsoft.com/office/powerpoint/2010/main" val="106179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Factors in Ethical Decision Making (cont’d)</a:t>
            </a:r>
          </a:p>
        </p:txBody>
      </p:sp>
      <p:sp>
        <p:nvSpPr>
          <p:cNvPr id="46083" name="Rectangle 3"/>
          <p:cNvSpPr>
            <a:spLocks noGrp="1" noChangeArrowheads="1"/>
          </p:cNvSpPr>
          <p:nvPr>
            <p:ph idx="1"/>
          </p:nvPr>
        </p:nvSpPr>
        <p:spPr/>
        <p:txBody>
          <a:bodyPr/>
          <a:lstStyle/>
          <a:p>
            <a:r>
              <a:rPr lang="en-US" dirty="0"/>
              <a:t>Values</a:t>
            </a:r>
          </a:p>
          <a:p>
            <a:pPr lvl="1"/>
            <a:r>
              <a:rPr lang="en-US" dirty="0"/>
              <a:t>Belief about the worth of something</a:t>
            </a:r>
          </a:p>
          <a:p>
            <a:pPr lvl="1"/>
            <a:r>
              <a:rPr lang="en-US" dirty="0"/>
              <a:t>Highly prized ideals, customs, conduct, goals</a:t>
            </a:r>
          </a:p>
          <a:p>
            <a:pPr lvl="1"/>
            <a:r>
              <a:rPr lang="en-US" dirty="0"/>
              <a:t>Freely chosen</a:t>
            </a:r>
          </a:p>
          <a:p>
            <a:pPr lvl="1"/>
            <a:r>
              <a:rPr lang="en-US" dirty="0"/>
              <a:t>Learned through observation and experience</a:t>
            </a:r>
          </a:p>
          <a:p>
            <a:pPr lvl="1"/>
            <a:r>
              <a:rPr lang="en-US" dirty="0"/>
              <a:t>Vary from person to person</a:t>
            </a:r>
          </a:p>
          <a:p>
            <a:pPr lvl="1"/>
            <a:r>
              <a:rPr lang="en-US" dirty="0"/>
              <a:t>Can 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title"/>
          </p:nvPr>
        </p:nvSpPr>
        <p:spPr/>
        <p:txBody>
          <a:bodyPr/>
          <a:lstStyle/>
          <a:p>
            <a:r>
              <a:rPr lang="en-US" dirty="0"/>
              <a:t>Factors in Moral Decision Making</a:t>
            </a:r>
            <a:endParaRPr lang="en-US" sz="2400" dirty="0"/>
          </a:p>
        </p:txBody>
      </p:sp>
      <p:sp>
        <p:nvSpPr>
          <p:cNvPr id="48131" name="Rectangle 9"/>
          <p:cNvSpPr>
            <a:spLocks noGrp="1" noChangeArrowheads="1"/>
          </p:cNvSpPr>
          <p:nvPr>
            <p:ph sz="half" idx="1"/>
          </p:nvPr>
        </p:nvSpPr>
        <p:spPr/>
        <p:txBody>
          <a:bodyPr/>
          <a:lstStyle/>
          <a:p>
            <a:r>
              <a:rPr lang="en-US" dirty="0"/>
              <a:t>Attitudes</a:t>
            </a:r>
          </a:p>
          <a:p>
            <a:pPr lvl="1"/>
            <a:r>
              <a:rPr lang="en-US" dirty="0"/>
              <a:t>Feelings toward person, object, idea</a:t>
            </a:r>
          </a:p>
          <a:p>
            <a:pPr lvl="1"/>
            <a:r>
              <a:rPr lang="en-US" dirty="0"/>
              <a:t>Includes thinking and feeling component</a:t>
            </a:r>
          </a:p>
          <a:p>
            <a:pPr lvl="1"/>
            <a:r>
              <a:rPr lang="en-US" dirty="0"/>
              <a:t>What a person thinks</a:t>
            </a:r>
          </a:p>
        </p:txBody>
      </p:sp>
      <p:sp>
        <p:nvSpPr>
          <p:cNvPr id="48132" name="Rectangle 10"/>
          <p:cNvSpPr>
            <a:spLocks noGrp="1" noChangeArrowheads="1"/>
          </p:cNvSpPr>
          <p:nvPr>
            <p:ph sz="half" idx="2"/>
          </p:nvPr>
        </p:nvSpPr>
        <p:spPr/>
        <p:txBody>
          <a:bodyPr/>
          <a:lstStyle/>
          <a:p>
            <a:r>
              <a:rPr lang="en-US" dirty="0"/>
              <a:t>Beliefs</a:t>
            </a:r>
          </a:p>
          <a:p>
            <a:pPr lvl="1"/>
            <a:r>
              <a:rPr lang="en-US" dirty="0"/>
              <a:t>Something that one accepts as true</a:t>
            </a:r>
          </a:p>
          <a:p>
            <a:pPr lvl="1"/>
            <a:r>
              <a:rPr lang="en-US" dirty="0"/>
              <a:t>Not always based on fact</a:t>
            </a:r>
          </a:p>
          <a:p>
            <a:pPr lvl="1"/>
            <a:endParaRPr lang="en-US" dirty="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Nurses as Ethical Agents</a:t>
            </a:r>
          </a:p>
        </p:txBody>
      </p:sp>
      <p:sp>
        <p:nvSpPr>
          <p:cNvPr id="39939" name="Rectangle 3"/>
          <p:cNvSpPr>
            <a:spLocks noGrp="1" noChangeArrowheads="1"/>
          </p:cNvSpPr>
          <p:nvPr>
            <p:ph idx="1"/>
          </p:nvPr>
        </p:nvSpPr>
        <p:spPr/>
        <p:txBody>
          <a:bodyPr/>
          <a:lstStyle/>
          <a:p>
            <a:r>
              <a:rPr lang="en-US" dirty="0"/>
              <a:t>Know the difference between right               and wrong.</a:t>
            </a:r>
          </a:p>
          <a:p>
            <a:r>
              <a:rPr lang="en-US" dirty="0"/>
              <a:t>Understand abstract ethical principles.</a:t>
            </a:r>
          </a:p>
          <a:p>
            <a:r>
              <a:rPr lang="en-US" dirty="0"/>
              <a:t>Apply ethical principles in decision making.</a:t>
            </a:r>
          </a:p>
          <a:p>
            <a:pPr lvl="1"/>
            <a:r>
              <a:rPr lang="en-US" dirty="0"/>
              <a:t>Weigh alternatives; plan to achieve goals.</a:t>
            </a:r>
          </a:p>
          <a:p>
            <a:r>
              <a:rPr lang="en-US" dirty="0"/>
              <a:t>Decide and choose freely.</a:t>
            </a:r>
          </a:p>
          <a:p>
            <a:r>
              <a:rPr lang="en-US" dirty="0"/>
              <a:t>Act according to choice.</a:t>
            </a:r>
          </a:p>
          <a:p>
            <a:r>
              <a:rPr lang="en-US" dirty="0"/>
              <a:t>Consider value neutrality.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Ethical Frameworks</a:t>
            </a:r>
            <a:endParaRPr lang="en-US" dirty="0"/>
          </a:p>
        </p:txBody>
      </p:sp>
      <p:sp>
        <p:nvSpPr>
          <p:cNvPr id="56323" name="Rectangle 3"/>
          <p:cNvSpPr>
            <a:spLocks noGrp="1" noChangeArrowheads="1"/>
          </p:cNvSpPr>
          <p:nvPr>
            <p:ph idx="1"/>
          </p:nvPr>
        </p:nvSpPr>
        <p:spPr/>
        <p:txBody>
          <a:bodyPr/>
          <a:lstStyle/>
          <a:p>
            <a:r>
              <a:rPr lang="en-US" dirty="0"/>
              <a:t>Consequentialism</a:t>
            </a:r>
          </a:p>
          <a:p>
            <a:pPr lvl="1"/>
            <a:r>
              <a:rPr lang="en-US" dirty="0"/>
              <a:t>Teleology</a:t>
            </a:r>
          </a:p>
          <a:p>
            <a:pPr lvl="1"/>
            <a:r>
              <a:rPr lang="en-US" dirty="0"/>
              <a:t>Utilitarianism</a:t>
            </a:r>
          </a:p>
          <a:p>
            <a:r>
              <a:rPr lang="en-US" dirty="0"/>
              <a:t>Deontology</a:t>
            </a:r>
          </a:p>
          <a:p>
            <a:pPr lvl="1"/>
            <a:r>
              <a:rPr lang="en-US" dirty="0"/>
              <a:t>Formalism</a:t>
            </a:r>
          </a:p>
          <a:p>
            <a:pPr lvl="1"/>
            <a:r>
              <a:rPr lang="en-US" dirty="0"/>
              <a:t>Categorical imperative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Ethical Frameworks (cont’d)</a:t>
            </a:r>
            <a:endParaRPr lang="en-US" sz="2400" dirty="0"/>
          </a:p>
        </p:txBody>
      </p:sp>
      <p:sp>
        <p:nvSpPr>
          <p:cNvPr id="58371" name="Rectangle 3"/>
          <p:cNvSpPr>
            <a:spLocks noGrp="1" noChangeArrowheads="1"/>
          </p:cNvSpPr>
          <p:nvPr>
            <p:ph idx="1"/>
          </p:nvPr>
        </p:nvSpPr>
        <p:spPr/>
        <p:txBody>
          <a:bodyPr/>
          <a:lstStyle/>
          <a:p>
            <a:r>
              <a:rPr lang="en-US" dirty="0"/>
              <a:t>Feminist ethics</a:t>
            </a:r>
          </a:p>
          <a:p>
            <a:pPr lvl="1"/>
            <a:r>
              <a:rPr lang="en-US" dirty="0"/>
              <a:t>Values relationships/stories</a:t>
            </a:r>
          </a:p>
          <a:p>
            <a:pPr lvl="1"/>
            <a:r>
              <a:rPr lang="en-US" dirty="0"/>
              <a:t>Addresses female perspective of issues</a:t>
            </a:r>
          </a:p>
          <a:p>
            <a:r>
              <a:rPr lang="en-US" dirty="0"/>
              <a:t>Ethics of care</a:t>
            </a:r>
          </a:p>
          <a:p>
            <a:pPr lvl="1"/>
            <a:r>
              <a:rPr lang="en-US" dirty="0"/>
              <a:t>Nursing’s responsibility to care in                          ethical situations</a:t>
            </a:r>
          </a:p>
          <a:p>
            <a:pPr lvl="1"/>
            <a:r>
              <a:rPr lang="en-US" dirty="0"/>
              <a:t>Principles + feelings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ClickerCheck</a:t>
            </a:r>
            <a:endParaRPr lang="en-US" dirty="0"/>
          </a:p>
        </p:txBody>
      </p:sp>
      <p:sp>
        <p:nvSpPr>
          <p:cNvPr id="3" name="Content Placeholder 2"/>
          <p:cNvSpPr>
            <a:spLocks noGrp="1"/>
          </p:cNvSpPr>
          <p:nvPr>
            <p:ph idx="1"/>
          </p:nvPr>
        </p:nvSpPr>
        <p:spPr/>
        <p:txBody>
          <a:bodyPr>
            <a:noAutofit/>
          </a:bodyPr>
          <a:lstStyle/>
          <a:p>
            <a:pPr marL="280988" indent="0">
              <a:buNone/>
            </a:pPr>
            <a:r>
              <a:rPr lang="en-US" sz="2800" dirty="0"/>
              <a:t>The nurse was just hired to work in a hospice day care facility. She reflects on her ethical framework and decides that she believes in establishing relationships with an emphasis on caring. Which frameworks can the nurse use? </a:t>
            </a:r>
            <a:r>
              <a:rPr lang="en-US" sz="2800" i="1" dirty="0"/>
              <a:t>Select all that apply.</a:t>
            </a:r>
          </a:p>
          <a:p>
            <a:pPr marL="280988" indent="0">
              <a:buNone/>
            </a:pPr>
            <a:endParaRPr lang="en-US" sz="2800" dirty="0"/>
          </a:p>
          <a:p>
            <a:pPr marL="685800" indent="-404813">
              <a:buFont typeface="+mj-lt"/>
              <a:buAutoNum type="alphaUcPeriod"/>
            </a:pPr>
            <a:r>
              <a:rPr lang="en-US" sz="2800" dirty="0"/>
              <a:t>Deontology</a:t>
            </a:r>
          </a:p>
          <a:p>
            <a:pPr marL="685800" indent="-404813">
              <a:buFont typeface="+mj-lt"/>
              <a:buAutoNum type="alphaUcPeriod"/>
            </a:pPr>
            <a:r>
              <a:rPr lang="en-US" sz="2800" dirty="0"/>
              <a:t>Feminist ethics</a:t>
            </a:r>
          </a:p>
          <a:p>
            <a:pPr marL="685800" indent="-404813">
              <a:buFont typeface="+mj-lt"/>
              <a:buAutoNum type="alphaUcPeriod"/>
            </a:pPr>
            <a:r>
              <a:rPr lang="en-US" sz="2800" dirty="0"/>
              <a:t>Utilitarianism  </a:t>
            </a:r>
          </a:p>
          <a:p>
            <a:pPr marL="685800" indent="-404813">
              <a:buFont typeface="+mj-lt"/>
              <a:buAutoNum type="alphaUcPeriod"/>
            </a:pPr>
            <a:r>
              <a:rPr lang="en-US" sz="2800" dirty="0"/>
              <a:t>Ethics of care</a:t>
            </a:r>
          </a:p>
        </p:txBody>
      </p:sp>
    </p:spTree>
    <p:extLst>
      <p:ext uri="{BB962C8B-B14F-4D97-AF65-F5344CB8AC3E}">
        <p14:creationId xmlns:p14="http://schemas.microsoft.com/office/powerpoint/2010/main" val="49933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p:txBody>
          <a:bodyPr>
            <a:normAutofit/>
          </a:bodyPr>
          <a:lstStyle/>
          <a:p>
            <a:r>
              <a:rPr lang="en-US" dirty="0"/>
              <a:t>Ethics &amp; Values</a:t>
            </a:r>
          </a:p>
        </p:txBody>
      </p:sp>
      <p:sp>
        <p:nvSpPr>
          <p:cNvPr id="3" name="Text Placeholder 2">
            <a:extLst>
              <a:ext uri="{FF2B5EF4-FFF2-40B4-BE49-F238E27FC236}">
                <a16:creationId xmlns:a16="http://schemas.microsoft.com/office/drawing/2014/main" id="{EEFEEF60-8FDF-4A30-8769-AABCC5945F28}"/>
              </a:ext>
            </a:extLst>
          </p:cNvPr>
          <p:cNvSpPr>
            <a:spLocks noGrp="1"/>
          </p:cNvSpPr>
          <p:nvPr>
            <p:ph type="body" sz="quarter" idx="13"/>
          </p:nvPr>
        </p:nvSpPr>
        <p:spPr/>
        <p:txBody>
          <a:bodyPr/>
          <a:lstStyle/>
          <a:p>
            <a:r>
              <a:rPr lang="en-US" dirty="0"/>
              <a:t>Chapter 43</a:t>
            </a:r>
          </a:p>
        </p:txBody>
      </p:sp>
    </p:spTree>
    <p:extLst>
      <p:ext uri="{BB962C8B-B14F-4D97-AF65-F5344CB8AC3E}">
        <p14:creationId xmlns:p14="http://schemas.microsoft.com/office/powerpoint/2010/main" val="145703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 B and D</a:t>
            </a:r>
          </a:p>
        </p:txBody>
      </p:sp>
      <p:sp>
        <p:nvSpPr>
          <p:cNvPr id="3" name="Content Placeholder 2"/>
          <p:cNvSpPr>
            <a:spLocks noGrp="1"/>
          </p:cNvSpPr>
          <p:nvPr>
            <p:ph idx="1"/>
          </p:nvPr>
        </p:nvSpPr>
        <p:spPr/>
        <p:txBody>
          <a:bodyPr>
            <a:noAutofit/>
          </a:bodyPr>
          <a:lstStyle/>
          <a:p>
            <a:pPr marL="280988" indent="0">
              <a:buNone/>
            </a:pPr>
            <a:r>
              <a:rPr lang="en-US" dirty="0"/>
              <a:t>The nurse can use the frameworks of feminist ethics and ethics of care.</a:t>
            </a:r>
          </a:p>
        </p:txBody>
      </p:sp>
    </p:spTree>
    <p:extLst>
      <p:ext uri="{BB962C8B-B14F-4D97-AF65-F5344CB8AC3E}">
        <p14:creationId xmlns:p14="http://schemas.microsoft.com/office/powerpoint/2010/main" val="201571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6"/>
          <p:cNvSpPr>
            <a:spLocks noGrp="1" noChangeArrowheads="1"/>
          </p:cNvSpPr>
          <p:nvPr>
            <p:ph type="title"/>
          </p:nvPr>
        </p:nvSpPr>
        <p:spPr/>
        <p:txBody>
          <a:bodyPr/>
          <a:lstStyle/>
          <a:p>
            <a:r>
              <a:rPr lang="en-US" dirty="0"/>
              <a:t>Ethical Principles</a:t>
            </a:r>
          </a:p>
        </p:txBody>
      </p:sp>
      <p:sp>
        <p:nvSpPr>
          <p:cNvPr id="50180" name="Rectangle 7"/>
          <p:cNvSpPr>
            <a:spLocks noGrp="1" noChangeArrowheads="1"/>
          </p:cNvSpPr>
          <p:nvPr>
            <p:ph idx="1"/>
          </p:nvPr>
        </p:nvSpPr>
        <p:spPr/>
        <p:txBody>
          <a:bodyPr/>
          <a:lstStyle/>
          <a:p>
            <a:r>
              <a:rPr lang="en-US" dirty="0"/>
              <a:t>Autonomy</a:t>
            </a:r>
          </a:p>
          <a:p>
            <a:r>
              <a:rPr lang="en-US" dirty="0" err="1"/>
              <a:t>Nonmaleficence</a:t>
            </a:r>
            <a:endParaRPr lang="en-US" dirty="0"/>
          </a:p>
          <a:p>
            <a:r>
              <a:rPr lang="en-US" dirty="0"/>
              <a:t>Beneficence</a:t>
            </a:r>
          </a:p>
          <a:p>
            <a:r>
              <a:rPr lang="en-US" dirty="0"/>
              <a:t>Fidelity</a:t>
            </a:r>
          </a:p>
          <a:p>
            <a:r>
              <a:rPr lang="en-US" dirty="0"/>
              <a:t>Veracity</a:t>
            </a:r>
          </a:p>
          <a:p>
            <a:r>
              <a:rPr lang="en-US" dirty="0"/>
              <a:t>Justice</a:t>
            </a:r>
          </a:p>
          <a:p>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ClickerCheck</a:t>
            </a:r>
            <a:endParaRPr lang="en-US" dirty="0"/>
          </a:p>
        </p:txBody>
      </p:sp>
      <p:sp>
        <p:nvSpPr>
          <p:cNvPr id="52226" name="Content Placeholder 2"/>
          <p:cNvSpPr>
            <a:spLocks noGrp="1"/>
          </p:cNvSpPr>
          <p:nvPr>
            <p:ph idx="1"/>
          </p:nvPr>
        </p:nvSpPr>
        <p:spPr/>
        <p:txBody>
          <a:bodyPr>
            <a:noAutofit/>
          </a:bodyPr>
          <a:lstStyle/>
          <a:p>
            <a:pPr marL="280988" indent="0">
              <a:buNone/>
            </a:pPr>
            <a:r>
              <a:rPr lang="en-US" sz="2800" dirty="0"/>
              <a:t>The client has right-sided hemiplegia as a result of a stroke (brain attack) and wants a cup of hot coffee. Even though the client is insistent, the nurse does not permit her to drink the coffee unsupervised.  This nurse is using the ethical principle of</a:t>
            </a:r>
          </a:p>
          <a:p>
            <a:pPr marL="280988" indent="0"/>
            <a:endParaRPr lang="en-US" sz="2800" dirty="0"/>
          </a:p>
          <a:p>
            <a:pPr marL="685800" indent="-404813">
              <a:buFont typeface="+mj-lt"/>
              <a:buAutoNum type="alphaUcPeriod"/>
            </a:pPr>
            <a:r>
              <a:rPr lang="en-US" sz="2800" dirty="0"/>
              <a:t>Autonomy</a:t>
            </a:r>
          </a:p>
          <a:p>
            <a:pPr marL="685800" indent="-404813">
              <a:buFont typeface="+mj-lt"/>
              <a:buAutoNum type="alphaUcPeriod"/>
            </a:pPr>
            <a:r>
              <a:rPr lang="en-US" sz="2800" dirty="0"/>
              <a:t>Fidelity</a:t>
            </a:r>
          </a:p>
          <a:p>
            <a:pPr marL="685800" indent="-404813">
              <a:buFont typeface="+mj-lt"/>
              <a:buAutoNum type="alphaUcPeriod"/>
            </a:pPr>
            <a:r>
              <a:rPr lang="en-US" sz="2800" dirty="0" err="1"/>
              <a:t>Nonmaleficence</a:t>
            </a:r>
            <a:endParaRPr lang="en-US" sz="2800" dirty="0"/>
          </a:p>
          <a:p>
            <a:pPr marL="685800" indent="-404813">
              <a:buFont typeface="+mj-lt"/>
              <a:buAutoNum type="alphaUcPeriod"/>
            </a:pPr>
            <a:r>
              <a:rPr lang="en-US" sz="2800" dirty="0"/>
              <a:t>Justice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Correct Answer: C</a:t>
            </a:r>
          </a:p>
        </p:txBody>
      </p:sp>
      <p:sp>
        <p:nvSpPr>
          <p:cNvPr id="54274" name="Content Placeholder 2"/>
          <p:cNvSpPr>
            <a:spLocks noGrp="1"/>
          </p:cNvSpPr>
          <p:nvPr>
            <p:ph idx="1"/>
          </p:nvPr>
        </p:nvSpPr>
        <p:spPr/>
        <p:txBody>
          <a:bodyPr/>
          <a:lstStyle/>
          <a:p>
            <a:pPr marL="228600" indent="0">
              <a:buNone/>
            </a:pPr>
            <a:r>
              <a:rPr lang="en-US" dirty="0"/>
              <a:t>While this is a simple example, the nurse is actually decreasing the risk of harm (a burn) by not leaving the client alone with hot coffee. Note that in this instance, the nurse judged the principle of </a:t>
            </a:r>
            <a:r>
              <a:rPr lang="en-US" dirty="0" err="1"/>
              <a:t>nonmaleficence</a:t>
            </a:r>
            <a:r>
              <a:rPr lang="en-US" dirty="0"/>
              <a:t> to be more important than the principle of autonomy.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56356" y="77711"/>
            <a:ext cx="8235244" cy="978729"/>
          </a:xfrm>
        </p:spPr>
        <p:txBody>
          <a:bodyPr/>
          <a:lstStyle/>
          <a:p>
            <a:r>
              <a:rPr lang="en-US" sz="3200" dirty="0"/>
              <a:t>Professional Guidelines for Ethical </a:t>
            </a:r>
            <a:br>
              <a:rPr lang="en-US" sz="3200" dirty="0"/>
            </a:br>
            <a:r>
              <a:rPr lang="en-US" sz="3200" dirty="0"/>
              <a:t>Decision Making</a:t>
            </a:r>
          </a:p>
        </p:txBody>
      </p:sp>
      <p:sp>
        <p:nvSpPr>
          <p:cNvPr id="60419" name="Rectangle 3"/>
          <p:cNvSpPr>
            <a:spLocks noGrp="1" noChangeArrowheads="1"/>
          </p:cNvSpPr>
          <p:nvPr>
            <p:ph idx="1"/>
          </p:nvPr>
        </p:nvSpPr>
        <p:spPr/>
        <p:txBody>
          <a:bodyPr/>
          <a:lstStyle/>
          <a:p>
            <a:r>
              <a:rPr lang="en-US" dirty="0"/>
              <a:t>Codes of Ethics for Nurses</a:t>
            </a:r>
          </a:p>
          <a:p>
            <a:r>
              <a:rPr lang="en-US" dirty="0"/>
              <a:t>International Council of Nurses</a:t>
            </a:r>
          </a:p>
          <a:p>
            <a:r>
              <a:rPr lang="en-US" dirty="0"/>
              <a:t>American Nurses Association</a:t>
            </a:r>
          </a:p>
          <a:p>
            <a:pPr lvl="1"/>
            <a:r>
              <a:rPr lang="en-US" dirty="0"/>
              <a:t>Standards of care</a:t>
            </a:r>
          </a:p>
          <a:p>
            <a:r>
              <a:rPr lang="en-US" dirty="0"/>
              <a:t>Patient Care Partnership</a:t>
            </a:r>
          </a:p>
          <a:p>
            <a:r>
              <a:rPr lang="en-US" dirty="0"/>
              <a:t>The Joint Commission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Assessment/Analysis/Diagnosis</a:t>
            </a:r>
          </a:p>
        </p:txBody>
      </p:sp>
      <p:sp>
        <p:nvSpPr>
          <p:cNvPr id="3" name="Content Placeholder 2"/>
          <p:cNvSpPr>
            <a:spLocks noGrp="1"/>
          </p:cNvSpPr>
          <p:nvPr>
            <p:ph idx="1"/>
          </p:nvPr>
        </p:nvSpPr>
        <p:spPr/>
        <p:txBody>
          <a:bodyPr/>
          <a:lstStyle/>
          <a:p>
            <a:r>
              <a:rPr lang="en-US" dirty="0"/>
              <a:t>Decisional conflict</a:t>
            </a:r>
          </a:p>
          <a:p>
            <a:r>
              <a:rPr lang="en-US" dirty="0"/>
              <a:t>Moral distress</a:t>
            </a:r>
          </a:p>
        </p:txBody>
      </p:sp>
    </p:spTree>
    <p:extLst>
      <p:ext uri="{BB962C8B-B14F-4D97-AF65-F5344CB8AC3E}">
        <p14:creationId xmlns:p14="http://schemas.microsoft.com/office/powerpoint/2010/main" val="326302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Processes for Ethical Practice</a:t>
            </a:r>
          </a:p>
        </p:txBody>
      </p:sp>
      <p:sp>
        <p:nvSpPr>
          <p:cNvPr id="62467" name="Rectangle 3"/>
          <p:cNvSpPr>
            <a:spLocks noGrp="1" noChangeArrowheads="1"/>
          </p:cNvSpPr>
          <p:nvPr>
            <p:ph idx="1"/>
          </p:nvPr>
        </p:nvSpPr>
        <p:spPr/>
        <p:txBody>
          <a:bodyPr/>
          <a:lstStyle/>
          <a:p>
            <a:r>
              <a:rPr lang="en-US" dirty="0"/>
              <a:t>Clarify your values.</a:t>
            </a:r>
          </a:p>
          <a:p>
            <a:r>
              <a:rPr lang="en-US" dirty="0"/>
              <a:t>Identify moral dilemmas.</a:t>
            </a:r>
          </a:p>
          <a:p>
            <a:r>
              <a:rPr lang="en-US" dirty="0"/>
              <a:t>Use a decision-making model.</a:t>
            </a:r>
          </a:p>
          <a:p>
            <a:pPr lvl="1"/>
            <a:r>
              <a:rPr lang="en-US" dirty="0"/>
              <a:t>M O R A L</a:t>
            </a:r>
          </a:p>
          <a:p>
            <a:r>
              <a:rPr lang="en-US" dirty="0"/>
              <a:t>Look for a compromise.</a:t>
            </a:r>
          </a:p>
          <a:p>
            <a:r>
              <a:rPr lang="en-US" dirty="0"/>
              <a:t>Participate on an ethics committee.</a:t>
            </a:r>
          </a:p>
          <a:p>
            <a:r>
              <a:rPr lang="en-US" dirty="0"/>
              <a:t>Improve your ethical decision making.</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ClickerCheck</a:t>
            </a:r>
            <a:endParaRPr lang="en-US" dirty="0"/>
          </a:p>
        </p:txBody>
      </p:sp>
      <p:sp>
        <p:nvSpPr>
          <p:cNvPr id="64514" name="Content Placeholder 2"/>
          <p:cNvSpPr>
            <a:spLocks noGrp="1"/>
          </p:cNvSpPr>
          <p:nvPr>
            <p:ph idx="1"/>
          </p:nvPr>
        </p:nvSpPr>
        <p:spPr/>
        <p:txBody>
          <a:bodyPr>
            <a:noAutofit/>
          </a:bodyPr>
          <a:lstStyle/>
          <a:p>
            <a:pPr marL="293688" indent="0">
              <a:buNone/>
            </a:pPr>
            <a:r>
              <a:rPr lang="en-US" sz="2800" dirty="0"/>
              <a:t>Using the MORAL acronym for making an ethical decision, under which </a:t>
            </a:r>
            <a:r>
              <a:rPr lang="en-US" altLang="ja-JP" sz="2800" dirty="0"/>
              <a:t>“</a:t>
            </a:r>
            <a:r>
              <a:rPr lang="en-US" sz="2800" dirty="0"/>
              <a:t>letter</a:t>
            </a:r>
            <a:r>
              <a:rPr lang="en-US" altLang="ja-JP" sz="2800" dirty="0"/>
              <a:t>”</a:t>
            </a:r>
            <a:r>
              <a:rPr lang="en-US" sz="2800" dirty="0"/>
              <a:t> would the following action fall? The physician explains to the laboring woman the impact on the unborn child of refusing a cesarean birth. </a:t>
            </a:r>
          </a:p>
          <a:p>
            <a:pPr marL="293688" indent="0"/>
            <a:endParaRPr lang="en-US" sz="2800" dirty="0"/>
          </a:p>
          <a:p>
            <a:pPr marL="808038" indent="-514350">
              <a:buFont typeface="+mj-lt"/>
              <a:buAutoNum type="alphaUcPeriod"/>
            </a:pPr>
            <a:r>
              <a:rPr lang="en-US" sz="2800" dirty="0"/>
              <a:t>M</a:t>
            </a:r>
          </a:p>
          <a:p>
            <a:pPr marL="808038" indent="-514350">
              <a:buFont typeface="+mj-lt"/>
              <a:buAutoNum type="alphaUcPeriod"/>
            </a:pPr>
            <a:r>
              <a:rPr lang="en-US" sz="2800" dirty="0"/>
              <a:t>L</a:t>
            </a:r>
          </a:p>
          <a:p>
            <a:pPr marL="808038" indent="-514350">
              <a:buFont typeface="+mj-lt"/>
              <a:buAutoNum type="alphaUcPeriod"/>
            </a:pPr>
            <a:r>
              <a:rPr lang="en-US" sz="2800" dirty="0"/>
              <a:t>R</a:t>
            </a:r>
          </a:p>
          <a:p>
            <a:pPr marL="808038" indent="-514350">
              <a:buFont typeface="+mj-lt"/>
              <a:buAutoNum type="alphaUcPeriod"/>
            </a:pPr>
            <a:r>
              <a:rPr lang="en-US" sz="2800" dirty="0"/>
              <a: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Correct Answer: D</a:t>
            </a:r>
          </a:p>
        </p:txBody>
      </p:sp>
      <p:sp>
        <p:nvSpPr>
          <p:cNvPr id="66562" name="Content Placeholder 2"/>
          <p:cNvSpPr>
            <a:spLocks noGrp="1"/>
          </p:cNvSpPr>
          <p:nvPr>
            <p:ph idx="1"/>
          </p:nvPr>
        </p:nvSpPr>
        <p:spPr/>
        <p:txBody>
          <a:bodyPr/>
          <a:lstStyle/>
          <a:p>
            <a:pPr marL="228600" indent="0">
              <a:buNone/>
            </a:pPr>
            <a:r>
              <a:rPr lang="en-US" dirty="0"/>
              <a:t>The letter </a:t>
            </a:r>
            <a:r>
              <a:rPr lang="en-US" altLang="ja-JP"/>
              <a:t>“</a:t>
            </a:r>
            <a:r>
              <a:rPr lang="en-US"/>
              <a:t>O</a:t>
            </a:r>
            <a:r>
              <a:rPr lang="en-US" altLang="ja-JP"/>
              <a:t>”</a:t>
            </a:r>
            <a:r>
              <a:rPr lang="en-US"/>
              <a:t> </a:t>
            </a:r>
            <a:r>
              <a:rPr lang="en-US" dirty="0"/>
              <a:t>in the MORAL acronym represents the step of outlining options. The physician would explain to the patient all of the consequences and options of either having or not having the C-section, and listen to the patient for her viewpoint.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Morals and Ethics</a:t>
            </a:r>
          </a:p>
        </p:txBody>
      </p:sp>
      <p:sp>
        <p:nvSpPr>
          <p:cNvPr id="29699" name="Rectangle 5"/>
          <p:cNvSpPr>
            <a:spLocks noGrp="1" noChangeArrowheads="1"/>
          </p:cNvSpPr>
          <p:nvPr>
            <p:ph idx="1"/>
          </p:nvPr>
        </p:nvSpPr>
        <p:spPr/>
        <p:txBody>
          <a:bodyPr/>
          <a:lstStyle/>
          <a:p>
            <a:r>
              <a:rPr lang="en-US" dirty="0"/>
              <a:t>Morals</a:t>
            </a:r>
          </a:p>
          <a:p>
            <a:pPr lvl="1"/>
            <a:r>
              <a:rPr lang="en-US" dirty="0"/>
              <a:t>Private, personal, or group standards of right   and wrong</a:t>
            </a:r>
          </a:p>
          <a:p>
            <a:pPr lvl="1"/>
            <a:r>
              <a:rPr lang="en-US" dirty="0"/>
              <a:t>Moral behavior, in</a:t>
            </a:r>
            <a:r>
              <a:rPr lang="en-US" dirty="0">
                <a:sym typeface="Wingdings" charset="0"/>
              </a:rPr>
              <a:t> accordance with custom, reflects personal moral beliefs</a:t>
            </a:r>
          </a:p>
          <a:p>
            <a:r>
              <a:rPr lang="en-US" dirty="0"/>
              <a:t>Ethics</a:t>
            </a:r>
          </a:p>
          <a:p>
            <a:pPr lvl="1"/>
            <a:r>
              <a:rPr lang="en-US" dirty="0"/>
              <a:t>Systematic study of right and wrong conduct</a:t>
            </a:r>
          </a:p>
          <a:p>
            <a:pPr lvl="1"/>
            <a:r>
              <a:rPr lang="en-US" dirty="0"/>
              <a:t>Formal process for making consistent                moral decisions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Nursing Ethics</a:t>
            </a:r>
          </a:p>
        </p:txBody>
      </p:sp>
      <p:sp>
        <p:nvSpPr>
          <p:cNvPr id="31747" name="Rectangle 3"/>
          <p:cNvSpPr>
            <a:spLocks noGrp="1" noChangeArrowheads="1"/>
          </p:cNvSpPr>
          <p:nvPr>
            <p:ph idx="1"/>
          </p:nvPr>
        </p:nvSpPr>
        <p:spPr/>
        <p:txBody>
          <a:bodyPr/>
          <a:lstStyle/>
          <a:p>
            <a:r>
              <a:rPr lang="en-US" dirty="0"/>
              <a:t>Ethical questions that arise out of                nursing practice</a:t>
            </a:r>
          </a:p>
          <a:p>
            <a:pPr lvl="1"/>
            <a:r>
              <a:rPr lang="en-US" dirty="0"/>
              <a:t>What will your level of participation be in a given ethically challenging situation?</a:t>
            </a:r>
          </a:p>
          <a:p>
            <a:pPr lvl="1"/>
            <a:r>
              <a:rPr lang="en-US" dirty="0"/>
              <a:t>Can you support clients’ decisions based on their ethical beliefs?</a:t>
            </a:r>
          </a:p>
          <a:p>
            <a:pPr lvl="1"/>
            <a:r>
              <a:rPr lang="en-US" dirty="0"/>
              <a:t>What are your feelings about the results of decisions made by others?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ClickerCheck</a:t>
            </a:r>
            <a:endParaRPr lang="en-US" dirty="0"/>
          </a:p>
        </p:txBody>
      </p:sp>
      <p:sp>
        <p:nvSpPr>
          <p:cNvPr id="33794" name="Content Placeholder 2"/>
          <p:cNvSpPr>
            <a:spLocks noGrp="1"/>
          </p:cNvSpPr>
          <p:nvPr>
            <p:ph idx="1"/>
          </p:nvPr>
        </p:nvSpPr>
        <p:spPr/>
        <p:txBody>
          <a:bodyPr/>
          <a:lstStyle/>
          <a:p>
            <a:pPr marL="280988" indent="0">
              <a:buNone/>
            </a:pPr>
            <a:r>
              <a:rPr lang="en-US" sz="2800" dirty="0"/>
              <a:t>The nurse knows that a provider with type 1 diabetes became hypoglycemic while performing a bedside thoracentesis. The provider resisted assistance and finished the procedure despite being impaired. The nurse is upset by the provider’s behavior. This is an example of nursing ethics.</a:t>
            </a:r>
          </a:p>
          <a:p>
            <a:pPr marL="280988" indent="0">
              <a:buNone/>
            </a:pPr>
            <a:endParaRPr lang="en-US" sz="2800" dirty="0"/>
          </a:p>
          <a:p>
            <a:pPr marL="685800" indent="-404813">
              <a:buFont typeface="+mj-lt"/>
              <a:buAutoNum type="alphaUcPeriod"/>
            </a:pPr>
            <a:r>
              <a:rPr lang="en-US" sz="2800" dirty="0"/>
              <a:t>True</a:t>
            </a:r>
          </a:p>
          <a:p>
            <a:pPr marL="685800" indent="-404813">
              <a:buFont typeface="+mj-lt"/>
              <a:buAutoNum type="alphaUcPeriod"/>
            </a:pPr>
            <a:r>
              <a:rPr lang="en-US" sz="2800" dirty="0"/>
              <a:t>False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Correct Answer: A and B</a:t>
            </a:r>
          </a:p>
        </p:txBody>
      </p:sp>
      <p:sp>
        <p:nvSpPr>
          <p:cNvPr id="35842" name="Content Placeholder 2"/>
          <p:cNvSpPr>
            <a:spLocks noGrp="1"/>
          </p:cNvSpPr>
          <p:nvPr>
            <p:ph idx="1"/>
          </p:nvPr>
        </p:nvSpPr>
        <p:spPr/>
        <p:txBody>
          <a:bodyPr/>
          <a:lstStyle/>
          <a:p>
            <a:pPr marL="280988" indent="0">
              <a:buNone/>
            </a:pPr>
            <a:r>
              <a:rPr lang="en-US" dirty="0"/>
              <a:t>This example most directly involves the ethical behavior of the provider, so you might think it is not nursing ethics; however, it could be argued that the nurse has a duty to report impaired practice.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Compromised Ethical Agency</a:t>
            </a:r>
          </a:p>
        </p:txBody>
      </p:sp>
      <p:sp>
        <p:nvSpPr>
          <p:cNvPr id="41987" name="Rectangle 3"/>
          <p:cNvSpPr>
            <a:spLocks noGrp="1" noChangeArrowheads="1"/>
          </p:cNvSpPr>
          <p:nvPr>
            <p:ph sz="half" idx="1"/>
          </p:nvPr>
        </p:nvSpPr>
        <p:spPr/>
        <p:txBody>
          <a:bodyPr/>
          <a:lstStyle/>
          <a:p>
            <a:r>
              <a:rPr lang="en-US" dirty="0"/>
              <a:t>Moral distress</a:t>
            </a:r>
          </a:p>
          <a:p>
            <a:pPr lvl="1"/>
            <a:r>
              <a:rPr lang="en-US" dirty="0"/>
              <a:t>Inability to carry out a moral decision</a:t>
            </a:r>
          </a:p>
          <a:p>
            <a:pPr lvl="1"/>
            <a:r>
              <a:rPr lang="en-US" dirty="0"/>
              <a:t>Perceived constraints </a:t>
            </a:r>
          </a:p>
          <a:p>
            <a:pPr lvl="2"/>
            <a:r>
              <a:rPr lang="en-US" dirty="0"/>
              <a:t>Physicians; nurse administrators; </a:t>
            </a:r>
            <a:br>
              <a:rPr lang="en-US" dirty="0"/>
            </a:br>
            <a:r>
              <a:rPr lang="en-US" dirty="0"/>
              <a:t>other nurses</a:t>
            </a:r>
          </a:p>
          <a:p>
            <a:pPr lvl="2"/>
            <a:r>
              <a:rPr lang="en-US" dirty="0"/>
              <a:t>The law; threat of lawsuit</a:t>
            </a:r>
          </a:p>
          <a:p>
            <a:endParaRPr lang="en-US" dirty="0"/>
          </a:p>
          <a:p>
            <a:pPr lvl="1"/>
            <a:endParaRPr lang="en-US" dirty="0"/>
          </a:p>
        </p:txBody>
      </p:sp>
      <p:sp>
        <p:nvSpPr>
          <p:cNvPr id="41988" name="Rectangle 4"/>
          <p:cNvSpPr>
            <a:spLocks noGrp="1" noChangeArrowheads="1"/>
          </p:cNvSpPr>
          <p:nvPr>
            <p:ph sz="half" idx="2"/>
          </p:nvPr>
        </p:nvSpPr>
        <p:spPr/>
        <p:txBody>
          <a:bodyPr/>
          <a:lstStyle/>
          <a:p>
            <a:r>
              <a:rPr lang="en-US" dirty="0"/>
              <a:t>Moral outrage</a:t>
            </a:r>
          </a:p>
          <a:p>
            <a:pPr lvl="1"/>
            <a:r>
              <a:rPr lang="en-US" dirty="0"/>
              <a:t>Belief that others are acting immorally</a:t>
            </a:r>
          </a:p>
          <a:p>
            <a:pPr lvl="1"/>
            <a:r>
              <a:rPr lang="en-US" dirty="0"/>
              <a:t>Powerlessness </a:t>
            </a:r>
          </a:p>
          <a:p>
            <a:pPr lvl="2"/>
            <a:r>
              <a:rPr lang="en-US" dirty="0"/>
              <a:t>Cannot prevent </a:t>
            </a:r>
            <a:br>
              <a:rPr lang="en-US" dirty="0"/>
            </a:br>
            <a:r>
              <a:rPr lang="en-US" dirty="0"/>
              <a:t>a </a:t>
            </a:r>
            <a:r>
              <a:rPr lang="en-US" altLang="ja-JP" dirty="0"/>
              <a:t>“</a:t>
            </a:r>
            <a:r>
              <a:rPr lang="en-US" dirty="0"/>
              <a:t>wrong</a:t>
            </a:r>
            <a:r>
              <a:rPr lang="en-US" altLang="ja-JP" dirty="0"/>
              <a:t>”</a:t>
            </a:r>
            <a:endParaRPr lang="en-US" dirty="0"/>
          </a:p>
          <a:p>
            <a:pPr lvl="2"/>
            <a:r>
              <a:rPr lang="en-US" dirty="0"/>
              <a:t>Respond with </a:t>
            </a:r>
            <a:r>
              <a:rPr lang="en-US" altLang="ja-JP" dirty="0"/>
              <a:t>“</a:t>
            </a:r>
            <a:r>
              <a:rPr lang="en-US" dirty="0"/>
              <a:t>whistleblowing</a:t>
            </a:r>
            <a:r>
              <a:rPr lang="en-US" altLang="ja-JP" dirty="0"/>
              <a:t>”</a:t>
            </a:r>
            <a:endParaRPr lang="en-US"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Whistleblowing</a:t>
            </a:r>
            <a:endParaRPr lang="en-US" dirty="0"/>
          </a:p>
        </p:txBody>
      </p:sp>
      <p:sp>
        <p:nvSpPr>
          <p:cNvPr id="44035" name="Rectangle 3"/>
          <p:cNvSpPr>
            <a:spLocks noGrp="1" noChangeArrowheads="1"/>
          </p:cNvSpPr>
          <p:nvPr>
            <p:ph idx="1"/>
          </p:nvPr>
        </p:nvSpPr>
        <p:spPr/>
        <p:txBody>
          <a:bodyPr/>
          <a:lstStyle/>
          <a:p>
            <a:r>
              <a:rPr lang="en-US" sz="2800" dirty="0"/>
              <a:t>Identification of an unethical or illegal situation</a:t>
            </a:r>
          </a:p>
          <a:p>
            <a:pPr lvl="1"/>
            <a:r>
              <a:rPr lang="en-US" sz="2400" dirty="0"/>
              <a:t>Can involve one person or an entire organization</a:t>
            </a:r>
          </a:p>
          <a:p>
            <a:r>
              <a:rPr lang="en-US" sz="2800" dirty="0"/>
              <a:t>Reporting such an action to someone in authority</a:t>
            </a:r>
          </a:p>
          <a:p>
            <a:r>
              <a:rPr lang="en-US" sz="2800" dirty="0"/>
              <a:t>Need accurate information</a:t>
            </a:r>
          </a:p>
          <a:p>
            <a:r>
              <a:rPr lang="en-US" sz="2800" dirty="0"/>
              <a:t>May have consequences; THINK before you act</a:t>
            </a:r>
          </a:p>
          <a:p>
            <a:r>
              <a:rPr lang="en-US" sz="2800" dirty="0"/>
              <a:t>American Nurses Association (ANA) working to protect whistleblowers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a:t>Ethical Problems for Nurses: Sources</a:t>
            </a:r>
          </a:p>
        </p:txBody>
      </p:sp>
      <p:sp>
        <p:nvSpPr>
          <p:cNvPr id="37892" name="Rectangle 3"/>
          <p:cNvSpPr>
            <a:spLocks noGrp="1" noChangeArrowheads="1"/>
          </p:cNvSpPr>
          <p:nvPr>
            <p:ph idx="1"/>
          </p:nvPr>
        </p:nvSpPr>
        <p:spPr/>
        <p:txBody>
          <a:bodyPr/>
          <a:lstStyle/>
          <a:p>
            <a:r>
              <a:rPr lang="en-US" dirty="0"/>
              <a:t>Consumer awareness: Informed consent</a:t>
            </a:r>
          </a:p>
          <a:p>
            <a:r>
              <a:rPr lang="en-US" dirty="0"/>
              <a:t>Technological advances: We CAN, but  should we?</a:t>
            </a:r>
          </a:p>
          <a:p>
            <a:r>
              <a:rPr lang="en-US" dirty="0"/>
              <a:t>Multicultural population: Differing ethics</a:t>
            </a:r>
          </a:p>
          <a:p>
            <a:r>
              <a:rPr lang="en-US" dirty="0"/>
              <a:t>Cost containment: Unequal access</a:t>
            </a:r>
          </a:p>
        </p:txBody>
      </p:sp>
    </p:spTree>
  </p:cSld>
  <p:clrMapOvr>
    <a:masterClrMapping/>
  </p:clrMapOvr>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Times New Roman" pitchFamily="2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lkinson2e">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005A9E"/>
      </a:accent1>
      <a:accent2>
        <a:srgbClr val="009999"/>
      </a:accent2>
      <a:accent3>
        <a:srgbClr val="00B0F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D Nursing PowerPoint templat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D Nursing PowerPoint template.pptx [Read-Only]" id="{A2008DEE-BCBD-4BC4-A7A0-5EB7ECB55310}" vid="{FFB93C2D-E936-4942-A955-A0C88B48EE5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7291</TotalTime>
  <Words>5476</Words>
  <Application>Microsoft Office PowerPoint</Application>
  <PresentationFormat>On-screen Show (4:3)</PresentationFormat>
  <Paragraphs>296</Paragraphs>
  <Slides>28</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Wingdings</vt:lpstr>
      <vt:lpstr>Gill Sans MT</vt:lpstr>
      <vt:lpstr>Arial</vt:lpstr>
      <vt:lpstr>Calibri</vt:lpstr>
      <vt:lpstr>Times New Roman</vt:lpstr>
      <vt:lpstr>ＭＳ Ｐゴシック</vt:lpstr>
      <vt:lpstr>Contemporary Portrait</vt:lpstr>
      <vt:lpstr>Wilkinson2e</vt:lpstr>
      <vt:lpstr>Custom Design</vt:lpstr>
      <vt:lpstr>FAD Nursing PowerPoint template</vt:lpstr>
      <vt:lpstr>PowerPoint Presentation</vt:lpstr>
      <vt:lpstr>Ethics &amp; Values</vt:lpstr>
      <vt:lpstr>Morals and Ethics</vt:lpstr>
      <vt:lpstr>Nursing Ethics</vt:lpstr>
      <vt:lpstr>ClickerCheck</vt:lpstr>
      <vt:lpstr>Correct Answer: A and B</vt:lpstr>
      <vt:lpstr>Compromised Ethical Agency</vt:lpstr>
      <vt:lpstr>Whistleblowing</vt:lpstr>
      <vt:lpstr>Ethical Problems for Nurses: Sources</vt:lpstr>
      <vt:lpstr>Ethical Problems for Nurses: Sources (cont’d)</vt:lpstr>
      <vt:lpstr>Socratic Reasoning</vt:lpstr>
      <vt:lpstr>Safe, Effective Nursing Care </vt:lpstr>
      <vt:lpstr>Factors in Ethical Decision Making</vt:lpstr>
      <vt:lpstr>Factors in Ethical Decision Making (cont’d)</vt:lpstr>
      <vt:lpstr>Factors in Moral Decision Making</vt:lpstr>
      <vt:lpstr>Nurses as Ethical Agents</vt:lpstr>
      <vt:lpstr>Ethical Frameworks</vt:lpstr>
      <vt:lpstr>Ethical Frameworks (cont’d)</vt:lpstr>
      <vt:lpstr>ClickerCheck</vt:lpstr>
      <vt:lpstr>Correct Answer: B and D</vt:lpstr>
      <vt:lpstr>Ethical Principles</vt:lpstr>
      <vt:lpstr>ClickerCheck</vt:lpstr>
      <vt:lpstr>Correct Answer: C</vt:lpstr>
      <vt:lpstr>Professional Guidelines for Ethical  Decision Making</vt:lpstr>
      <vt:lpstr>Assessment/Analysis/Diagnosis</vt:lpstr>
      <vt:lpstr>Processes for Ethical Practice</vt:lpstr>
      <vt:lpstr>ClickerCheck</vt:lpstr>
      <vt:lpstr>Correct Answer: D</vt:lpstr>
    </vt:vector>
  </TitlesOfParts>
  <Company>Student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Nurses Make a Difference</dc:title>
  <dc:creator>Cindy Parsons</dc:creator>
  <cp:lastModifiedBy>Jacki Albertini</cp:lastModifiedBy>
  <cp:revision>168</cp:revision>
  <cp:lastPrinted>2009-04-22T19:24:48Z</cp:lastPrinted>
  <dcterms:created xsi:type="dcterms:W3CDTF">2015-09-03T23:27:20Z</dcterms:created>
  <dcterms:modified xsi:type="dcterms:W3CDTF">2017-11-06T18:16:52Z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