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66"/>
  </p:notesMasterIdLst>
  <p:handoutMasterIdLst>
    <p:handoutMasterId r:id="rId67"/>
  </p:handoutMasterIdLst>
  <p:sldIdLst>
    <p:sldId id="294" r:id="rId6"/>
    <p:sldId id="296" r:id="rId7"/>
    <p:sldId id="297" r:id="rId8"/>
    <p:sldId id="298" r:id="rId9"/>
    <p:sldId id="299" r:id="rId10"/>
    <p:sldId id="300" r:id="rId11"/>
    <p:sldId id="301" r:id="rId12"/>
    <p:sldId id="302" r:id="rId13"/>
    <p:sldId id="303" r:id="rId14"/>
    <p:sldId id="304" r:id="rId15"/>
    <p:sldId id="305" r:id="rId16"/>
    <p:sldId id="306" r:id="rId17"/>
    <p:sldId id="307" r:id="rId18"/>
    <p:sldId id="308" r:id="rId19"/>
    <p:sldId id="309" r:id="rId20"/>
    <p:sldId id="310" r:id="rId21"/>
    <p:sldId id="311" r:id="rId22"/>
    <p:sldId id="312" r:id="rId23"/>
    <p:sldId id="313" r:id="rId24"/>
    <p:sldId id="314" r:id="rId25"/>
    <p:sldId id="315" r:id="rId26"/>
    <p:sldId id="316" r:id="rId27"/>
    <p:sldId id="317" r:id="rId28"/>
    <p:sldId id="318" r:id="rId29"/>
    <p:sldId id="319" r:id="rId30"/>
    <p:sldId id="320" r:id="rId31"/>
    <p:sldId id="321" r:id="rId32"/>
    <p:sldId id="322" r:id="rId33"/>
    <p:sldId id="323" r:id="rId34"/>
    <p:sldId id="324" r:id="rId35"/>
    <p:sldId id="325" r:id="rId36"/>
    <p:sldId id="326" r:id="rId37"/>
    <p:sldId id="327" r:id="rId38"/>
    <p:sldId id="328" r:id="rId39"/>
    <p:sldId id="329" r:id="rId40"/>
    <p:sldId id="330" r:id="rId41"/>
    <p:sldId id="331" r:id="rId42"/>
    <p:sldId id="353" r:id="rId43"/>
    <p:sldId id="332" r:id="rId44"/>
    <p:sldId id="333" r:id="rId45"/>
    <p:sldId id="334" r:id="rId46"/>
    <p:sldId id="335" r:id="rId47"/>
    <p:sldId id="354" r:id="rId48"/>
    <p:sldId id="336" r:id="rId49"/>
    <p:sldId id="337" r:id="rId50"/>
    <p:sldId id="338" r:id="rId51"/>
    <p:sldId id="339" r:id="rId52"/>
    <p:sldId id="340" r:id="rId53"/>
    <p:sldId id="341" r:id="rId54"/>
    <p:sldId id="342" r:id="rId55"/>
    <p:sldId id="343" r:id="rId56"/>
    <p:sldId id="344" r:id="rId57"/>
    <p:sldId id="345" r:id="rId58"/>
    <p:sldId id="346" r:id="rId59"/>
    <p:sldId id="347" r:id="rId60"/>
    <p:sldId id="348" r:id="rId61"/>
    <p:sldId id="349" r:id="rId62"/>
    <p:sldId id="350" r:id="rId63"/>
    <p:sldId id="351" r:id="rId64"/>
    <p:sldId id="352" r:id="rId6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912" userDrawn="1">
          <p15:clr>
            <a:srgbClr val="A4A3A4"/>
          </p15:clr>
        </p15:guide>
        <p15:guide id="2" pos="2880" userDrawn="1">
          <p15:clr>
            <a:srgbClr val="A4A3A4"/>
          </p15:clr>
        </p15:guide>
        <p15:guide id="3" orient="horz" pos="864">
          <p15:clr>
            <a:srgbClr val="A4A3A4"/>
          </p15:clr>
        </p15:guide>
        <p15:guide id="4" pos="624">
          <p15:clr>
            <a:srgbClr val="A4A3A4"/>
          </p15:clr>
        </p15:guide>
        <p15:guide id="5" pos="587">
          <p15:clr>
            <a:srgbClr val="A4A3A4"/>
          </p15:clr>
        </p15:guide>
        <p15:guide id="6" orient="horz" pos="816">
          <p15:clr>
            <a:srgbClr val="A4A3A4"/>
          </p15:clr>
        </p15:guide>
        <p15:guide id="7" pos="576">
          <p15:clr>
            <a:srgbClr val="A4A3A4"/>
          </p15:clr>
        </p15:guide>
        <p15:guide id="8" orient="horz" pos="432">
          <p15:clr>
            <a:srgbClr val="A4A3A4"/>
          </p15:clr>
        </p15:guide>
        <p15:guide id="9" pos="76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lie Mangoff" initials="J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805C"/>
    <a:srgbClr val="000000"/>
    <a:srgbClr val="737373"/>
    <a:srgbClr val="D99C21"/>
    <a:srgbClr val="5858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56" autoAdjust="0"/>
    <p:restoredTop sz="86357" autoAdjust="0"/>
  </p:normalViewPr>
  <p:slideViewPr>
    <p:cSldViewPr>
      <p:cViewPr varScale="1">
        <p:scale>
          <a:sx n="95" d="100"/>
          <a:sy n="95" d="100"/>
        </p:scale>
        <p:origin x="2130" y="78"/>
      </p:cViewPr>
      <p:guideLst>
        <p:guide orient="horz" pos="912"/>
        <p:guide pos="2880"/>
        <p:guide orient="horz" pos="864"/>
        <p:guide pos="624"/>
        <p:guide pos="587"/>
        <p:guide orient="horz" pos="816"/>
        <p:guide pos="576"/>
        <p:guide orient="horz" pos="432"/>
        <p:guide pos="7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9012"/>
    </p:cViewPr>
  </p:sorterViewPr>
  <p:notesViewPr>
    <p:cSldViewPr>
      <p:cViewPr varScale="1">
        <p:scale>
          <a:sx n="57" d="100"/>
          <a:sy n="57" d="100"/>
        </p:scale>
        <p:origin x="169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commentAuthors" Target="commentAuthors.xml"/><Relationship Id="rId7" Type="http://schemas.openxmlformats.org/officeDocument/2006/relationships/slide" Target="slides/slide2.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61E734-30F1-456B-8B88-B517BAE0A233}" type="datetimeFigureOut">
              <a:rPr lang="en-US" smtClean="0"/>
              <a:t>11/4/2019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6D1CF74-1493-46D2-9CFB-D9771BD399B9}" type="slidenum">
              <a:rPr lang="en-US" smtClean="0"/>
              <a:t>‹#›</a:t>
            </a:fld>
            <a:endParaRPr lang="en-US"/>
          </a:p>
        </p:txBody>
      </p:sp>
    </p:spTree>
    <p:extLst>
      <p:ext uri="{BB962C8B-B14F-4D97-AF65-F5344CB8AC3E}">
        <p14:creationId xmlns:p14="http://schemas.microsoft.com/office/powerpoint/2010/main" val="4233874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6A6551-8743-415C-B8DC-7E8D559D5B4C}" type="datetimeFigureOut">
              <a:rPr lang="en-US" smtClean="0"/>
              <a:t>11/4/2019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FE3FD1-3D53-424A-A1AD-A3C30BC928DB}" type="slidenum">
              <a:rPr lang="en-US" smtClean="0"/>
              <a:t>‹#›</a:t>
            </a:fld>
            <a:endParaRPr lang="en-US"/>
          </a:p>
        </p:txBody>
      </p:sp>
    </p:spTree>
    <p:extLst>
      <p:ext uri="{BB962C8B-B14F-4D97-AF65-F5344CB8AC3E}">
        <p14:creationId xmlns:p14="http://schemas.microsoft.com/office/powerpoint/2010/main" val="2207289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latin typeface="Arial" charset="0"/>
            </a:endParaRPr>
          </a:p>
        </p:txBody>
      </p:sp>
      <p:sp>
        <p:nvSpPr>
          <p:cNvPr id="4" name="Slide Number Placeholder 3"/>
          <p:cNvSpPr>
            <a:spLocks noGrp="1"/>
          </p:cNvSpPr>
          <p:nvPr>
            <p:ph type="sldNum" sz="quarter" idx="10"/>
          </p:nvPr>
        </p:nvSpPr>
        <p:spPr/>
        <p:txBody>
          <a:bodyPr/>
          <a:lstStyle/>
          <a:p>
            <a:fld id="{D1FE3FD1-3D53-424A-A1AD-A3C30BC928DB}" type="slidenum">
              <a:rPr lang="en-US" smtClean="0"/>
              <a:t>1</a:t>
            </a:fld>
            <a:endParaRPr lang="en-US"/>
          </a:p>
        </p:txBody>
      </p:sp>
    </p:spTree>
    <p:extLst>
      <p:ext uri="{BB962C8B-B14F-4D97-AF65-F5344CB8AC3E}">
        <p14:creationId xmlns:p14="http://schemas.microsoft.com/office/powerpoint/2010/main" val="3626138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7.3 Partial rebreather mask</a:t>
            </a:r>
          </a:p>
          <a:p>
            <a:endParaRPr lang="en-US" dirty="0"/>
          </a:p>
          <a:p>
            <a:r>
              <a:rPr lang="en-US" dirty="0"/>
              <a:t>A partial rebreather is a simple mask with a reservoir bag attached (Fig. 7.3). The patient breathes in the oxygen from the reservoir bag; on exhalation, the bag refills with oxygen, and the exhaled gases exit through small holes on both sides of the mask. This allows for a greater concentration of oxygen to be delivered to the patient than with the simple face mask. Oxygen flow must be maintained to keep the reservoir bag one-third to one-half full on inspiration. Maintaining a flow rate of 8 to 10 L/min to this device can provide 50% to 75% oxygen to the patient. </a:t>
            </a:r>
          </a:p>
        </p:txBody>
      </p:sp>
      <p:sp>
        <p:nvSpPr>
          <p:cNvPr id="4" name="Slide Number Placeholder 3"/>
          <p:cNvSpPr>
            <a:spLocks noGrp="1"/>
          </p:cNvSpPr>
          <p:nvPr>
            <p:ph type="sldNum" sz="quarter" idx="5"/>
          </p:nvPr>
        </p:nvSpPr>
        <p:spPr/>
        <p:txBody>
          <a:bodyPr/>
          <a:lstStyle/>
          <a:p>
            <a:fld id="{EF179920-1458-462C-8F48-238DD5709C36}" type="slidenum">
              <a:rPr lang="en-US" smtClean="0"/>
              <a:t>10</a:t>
            </a:fld>
            <a:endParaRPr lang="en-US"/>
          </a:p>
        </p:txBody>
      </p:sp>
    </p:spTree>
    <p:extLst>
      <p:ext uri="{BB962C8B-B14F-4D97-AF65-F5344CB8AC3E}">
        <p14:creationId xmlns:p14="http://schemas.microsoft.com/office/powerpoint/2010/main" val="3667737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7.4 Nonrebreather mask</a:t>
            </a:r>
          </a:p>
          <a:p>
            <a:endParaRPr lang="en-US" dirty="0"/>
          </a:p>
          <a:p>
            <a:r>
              <a:rPr lang="en-US" dirty="0"/>
              <a:t>A nonrebreather mask is similar to the partial rebreather mask except this mask has one-way valves (Fig. 7.4). There is a one-way valve between the bag and the mask that prevents the exhaled air from entering the bag, thus ensuring a higher/more accurate oxygen concentration in the reservoir. This device also has one-way valves on both sides of the mask to prevent room air from entering the mask on inhalation. The reservoir bag must be kept inflated at one-third to one-half full on inspiration so that the patient receives the optimal amount of oxygen, and there should be a minimal flow rate of 10 L/min to maintain bag inflation. The nonrebreather mask can provide up to 90% oxygen to the patient. </a:t>
            </a:r>
          </a:p>
        </p:txBody>
      </p:sp>
      <p:sp>
        <p:nvSpPr>
          <p:cNvPr id="4" name="Slide Number Placeholder 3"/>
          <p:cNvSpPr>
            <a:spLocks noGrp="1"/>
          </p:cNvSpPr>
          <p:nvPr>
            <p:ph type="sldNum" sz="quarter" idx="5"/>
          </p:nvPr>
        </p:nvSpPr>
        <p:spPr/>
        <p:txBody>
          <a:bodyPr/>
          <a:lstStyle/>
          <a:p>
            <a:fld id="{EF179920-1458-462C-8F48-238DD5709C36}" type="slidenum">
              <a:rPr lang="en-US" smtClean="0"/>
              <a:t>11</a:t>
            </a:fld>
            <a:endParaRPr lang="en-US"/>
          </a:p>
        </p:txBody>
      </p:sp>
    </p:spTree>
    <p:extLst>
      <p:ext uri="{BB962C8B-B14F-4D97-AF65-F5344CB8AC3E}">
        <p14:creationId xmlns:p14="http://schemas.microsoft.com/office/powerpoint/2010/main" val="4252434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7.5 Venturi mask</a:t>
            </a:r>
          </a:p>
          <a:p>
            <a:endParaRPr lang="en-US" dirty="0"/>
          </a:p>
          <a:p>
            <a:r>
              <a:rPr lang="en-US" dirty="0"/>
              <a:t>The Venturi mask is the most commonly used high-flow delivery device because this device delivers the most accurate oxygen concentration (Fig. 7.5). This device can deliver oxygen concentrations of 24% to 60% by using different adapters and by adjusting the oxygen flow from 2 to 15 L/min. The adapter indicates the flow rate of oxygen that should be maintained to provide the prescribed percentage of oxygen to the patient.</a:t>
            </a:r>
          </a:p>
        </p:txBody>
      </p:sp>
      <p:sp>
        <p:nvSpPr>
          <p:cNvPr id="4" name="Slide Number Placeholder 3"/>
          <p:cNvSpPr>
            <a:spLocks noGrp="1"/>
          </p:cNvSpPr>
          <p:nvPr>
            <p:ph type="sldNum" sz="quarter" idx="5"/>
          </p:nvPr>
        </p:nvSpPr>
        <p:spPr/>
        <p:txBody>
          <a:bodyPr/>
          <a:lstStyle/>
          <a:p>
            <a:fld id="{EF179920-1458-462C-8F48-238DD5709C36}" type="slidenum">
              <a:rPr lang="en-US" smtClean="0"/>
              <a:t>12</a:t>
            </a:fld>
            <a:endParaRPr lang="en-US"/>
          </a:p>
        </p:txBody>
      </p:sp>
    </p:spTree>
    <p:extLst>
      <p:ext uri="{BB962C8B-B14F-4D97-AF65-F5344CB8AC3E}">
        <p14:creationId xmlns:p14="http://schemas.microsoft.com/office/powerpoint/2010/main" val="264645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device delivers aerosol therapy that includes humidification and/or medications in order to liquefy secretions for easier removal. It is also used to humidify the respiratory tract, relieve bronchospasm (contraction of the smooth muscles of the bronchioles), and reduce edema of the respiratory tract.</a:t>
            </a:r>
          </a:p>
        </p:txBody>
      </p:sp>
      <p:sp>
        <p:nvSpPr>
          <p:cNvPr id="4" name="Slide Number Placeholder 3"/>
          <p:cNvSpPr>
            <a:spLocks noGrp="1"/>
          </p:cNvSpPr>
          <p:nvPr>
            <p:ph type="sldNum" sz="quarter" idx="5"/>
          </p:nvPr>
        </p:nvSpPr>
        <p:spPr/>
        <p:txBody>
          <a:bodyPr/>
          <a:lstStyle/>
          <a:p>
            <a:fld id="{EF179920-1458-462C-8F48-238DD5709C36}" type="slidenum">
              <a:rPr lang="en-US" smtClean="0"/>
              <a:t>13</a:t>
            </a:fld>
            <a:endParaRPr lang="en-US"/>
          </a:p>
        </p:txBody>
      </p:sp>
    </p:spTree>
    <p:extLst>
      <p:ext uri="{BB962C8B-B14F-4D97-AF65-F5344CB8AC3E}">
        <p14:creationId xmlns:p14="http://schemas.microsoft.com/office/powerpoint/2010/main" val="2017909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7.6 Tracheostomy collar</a:t>
            </a:r>
          </a:p>
          <a:p>
            <a:endParaRPr lang="en-US" dirty="0"/>
          </a:p>
          <a:p>
            <a:r>
              <a:rPr lang="en-US" dirty="0"/>
              <a:t>This device allows humidified oxygen to be delivered to the patient via the tracheostomy collar because the air is inhaled directly through the tracheostomy and bypasses the usual humidification and filtration processes provided by the nose and mouth.</a:t>
            </a:r>
          </a:p>
        </p:txBody>
      </p:sp>
      <p:sp>
        <p:nvSpPr>
          <p:cNvPr id="4" name="Slide Number Placeholder 3"/>
          <p:cNvSpPr>
            <a:spLocks noGrp="1"/>
          </p:cNvSpPr>
          <p:nvPr>
            <p:ph type="sldNum" sz="quarter" idx="5"/>
          </p:nvPr>
        </p:nvSpPr>
        <p:spPr/>
        <p:txBody>
          <a:bodyPr/>
          <a:lstStyle/>
          <a:p>
            <a:fld id="{EF179920-1458-462C-8F48-238DD5709C36}" type="slidenum">
              <a:rPr lang="en-US" smtClean="0"/>
              <a:t>14</a:t>
            </a:fld>
            <a:endParaRPr lang="en-US"/>
          </a:p>
        </p:txBody>
      </p:sp>
    </p:spTree>
    <p:extLst>
      <p:ext uri="{BB962C8B-B14F-4D97-AF65-F5344CB8AC3E}">
        <p14:creationId xmlns:p14="http://schemas.microsoft.com/office/powerpoint/2010/main" val="31192441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device connects an oxygen source with humidification to the ETT or tracheostomy tube. The T-piece adapter provides high humidity with the desired oxygen concentration and allows a spontaneous breathing trial (SBT) to be performed prior to extubating the patient.</a:t>
            </a:r>
          </a:p>
        </p:txBody>
      </p:sp>
      <p:sp>
        <p:nvSpPr>
          <p:cNvPr id="4" name="Slide Number Placeholder 3"/>
          <p:cNvSpPr>
            <a:spLocks noGrp="1"/>
          </p:cNvSpPr>
          <p:nvPr>
            <p:ph type="sldNum" sz="quarter" idx="5"/>
          </p:nvPr>
        </p:nvSpPr>
        <p:spPr/>
        <p:txBody>
          <a:bodyPr/>
          <a:lstStyle/>
          <a:p>
            <a:fld id="{EF179920-1458-462C-8F48-238DD5709C36}" type="slidenum">
              <a:rPr lang="en-US" smtClean="0"/>
              <a:t>15</a:t>
            </a:fld>
            <a:endParaRPr lang="en-US"/>
          </a:p>
        </p:txBody>
      </p:sp>
    </p:spTree>
    <p:extLst>
      <p:ext uri="{BB962C8B-B14F-4D97-AF65-F5344CB8AC3E}">
        <p14:creationId xmlns:p14="http://schemas.microsoft.com/office/powerpoint/2010/main" val="34547104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face tent is a device used for patients who have facial trauma, have burns, or have had upper airway surgery. The device fits under the chin and extends just above the ears. This device allows the delivery of oxygen mixed with a mist.</a:t>
            </a:r>
          </a:p>
        </p:txBody>
      </p:sp>
      <p:sp>
        <p:nvSpPr>
          <p:cNvPr id="4" name="Slide Number Placeholder 3"/>
          <p:cNvSpPr>
            <a:spLocks noGrp="1"/>
          </p:cNvSpPr>
          <p:nvPr>
            <p:ph type="sldNum" sz="quarter" idx="5"/>
          </p:nvPr>
        </p:nvSpPr>
        <p:spPr/>
        <p:txBody>
          <a:bodyPr/>
          <a:lstStyle/>
          <a:p>
            <a:fld id="{EF179920-1458-462C-8F48-238DD5709C36}" type="slidenum">
              <a:rPr lang="en-US" smtClean="0"/>
              <a:t>16</a:t>
            </a:fld>
            <a:endParaRPr lang="en-US"/>
          </a:p>
        </p:txBody>
      </p:sp>
    </p:spTree>
    <p:extLst>
      <p:ext uri="{BB962C8B-B14F-4D97-AF65-F5344CB8AC3E}">
        <p14:creationId xmlns:p14="http://schemas.microsoft.com/office/powerpoint/2010/main" val="24528961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High-flow nasal cannula uses an air-oxygen blender (blends O2 with compressed air), active humidifier, single heated tube, and nasal cannula to deliver heated and humidified medical gas up to 60 L/min. The advantages include reduced anatomical dead space, positive end-expiratory pressure (PEEP), constant FIO2, and humidification. Soft and flexible nasal prongs are used for the comfort of the patient.</a:t>
            </a:r>
          </a:p>
        </p:txBody>
      </p:sp>
      <p:sp>
        <p:nvSpPr>
          <p:cNvPr id="4" name="Slide Number Placeholder 3"/>
          <p:cNvSpPr>
            <a:spLocks noGrp="1"/>
          </p:cNvSpPr>
          <p:nvPr>
            <p:ph type="sldNum" sz="quarter" idx="5"/>
          </p:nvPr>
        </p:nvSpPr>
        <p:spPr/>
        <p:txBody>
          <a:bodyPr/>
          <a:lstStyle/>
          <a:p>
            <a:fld id="{EF179920-1458-462C-8F48-238DD5709C36}" type="slidenum">
              <a:rPr lang="en-US" smtClean="0"/>
              <a:t>17</a:t>
            </a:fld>
            <a:endParaRPr lang="en-US"/>
          </a:p>
        </p:txBody>
      </p:sp>
    </p:spTree>
    <p:extLst>
      <p:ext uri="{BB962C8B-B14F-4D97-AF65-F5344CB8AC3E}">
        <p14:creationId xmlns:p14="http://schemas.microsoft.com/office/powerpoint/2010/main" val="1866282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Continuous positive airway pressure provides the patient with a preset, continuous positive pressure throughout the respiratory cycle. The positive pressure is delivered continuously with each breath and is used to keep the alveoli open and to increase the amount of oxygen delivered. The constant pressure keeps the alveoli open during inspiration and exhalation. </a:t>
            </a:r>
          </a:p>
          <a:p>
            <a:endParaRPr lang="en-US" dirty="0"/>
          </a:p>
          <a:p>
            <a:r>
              <a:rPr lang="en-US" dirty="0"/>
              <a:t>Bi-level positive airway pressure provides the patient with two preset pressures; one preset pressure is delivered during inspiration, and the other preset pressure is delivered during exhalation. This modality provides positive pressure at the end of exhalation along with a higher positive airway pressure during inhalation, which allows for better oxygenation and ventilation.</a:t>
            </a:r>
          </a:p>
        </p:txBody>
      </p:sp>
      <p:sp>
        <p:nvSpPr>
          <p:cNvPr id="4" name="Slide Number Placeholder 3"/>
          <p:cNvSpPr>
            <a:spLocks noGrp="1"/>
          </p:cNvSpPr>
          <p:nvPr>
            <p:ph type="sldNum" sz="quarter" idx="5"/>
          </p:nvPr>
        </p:nvSpPr>
        <p:spPr/>
        <p:txBody>
          <a:bodyPr/>
          <a:lstStyle/>
          <a:p>
            <a:fld id="{EF179920-1458-462C-8F48-238DD5709C36}" type="slidenum">
              <a:rPr lang="en-US" smtClean="0"/>
              <a:t>18</a:t>
            </a:fld>
            <a:endParaRPr lang="en-US"/>
          </a:p>
        </p:txBody>
      </p:sp>
    </p:spTree>
    <p:extLst>
      <p:ext uri="{BB962C8B-B14F-4D97-AF65-F5344CB8AC3E}">
        <p14:creationId xmlns:p14="http://schemas.microsoft.com/office/powerpoint/2010/main" val="11024226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Long-term oxygen therapy may be indicated for the treatment of hypoxemia in patients with a diagnosis of COPD or with specific clinical conditions associated with hypoxemia, such as heart failure, cystic fibrosis, or sleep apnea.</a:t>
            </a:r>
          </a:p>
          <a:p>
            <a:endParaRPr lang="en-US" dirty="0"/>
          </a:p>
          <a:p>
            <a:r>
              <a:rPr lang="en-US" dirty="0"/>
              <a:t>Some of these patients may not meet the criteria for continuous home oxygen therapy but may develop hypoxemia during exercise, ambulation, or during sleep. The indication for oxygen therapy during specific activities, but not continuously, includes an SaO2 level falling to levels less than or equal to 90%. The nasal cannula can be used for continuous or intermittent oxygen therapy in the home</a:t>
            </a:r>
          </a:p>
          <a:p>
            <a:endParaRPr lang="en-US" dirty="0"/>
          </a:p>
          <a:p>
            <a:r>
              <a:rPr lang="en-US" dirty="0"/>
              <a:t>Liquid oxygen is often used for people who are more active because large amounts of oxygen can be stored in smaller portable units. These smaller units can be refilled from a large reservoir canister. The disadvantage is that there is an evaporation loss when the canisters are not used.</a:t>
            </a:r>
          </a:p>
          <a:p>
            <a:endParaRPr lang="en-US" dirty="0"/>
          </a:p>
          <a:p>
            <a:r>
              <a:rPr lang="en-US" dirty="0"/>
              <a:t>An oxygen concentrator is an electrical device that produces oxygen by removing nitrogen, water vapor, and hydrocarbons that are in the air and extracts the oxygen. The advantage of this system is that it does not need to be resupplied and is less expensive than liquid oxygen.</a:t>
            </a:r>
          </a:p>
          <a:p>
            <a:endParaRPr lang="en-US" dirty="0"/>
          </a:p>
          <a:p>
            <a:r>
              <a:rPr lang="en-US" dirty="0"/>
              <a:t>Compressed oxygen is stored under pressure and can be supplied in large cylinders to be used as stationary units in the home. The large tanks are heavy and can be used only in a stationary manner.</a:t>
            </a:r>
          </a:p>
        </p:txBody>
      </p:sp>
      <p:sp>
        <p:nvSpPr>
          <p:cNvPr id="4" name="Slide Number Placeholder 3"/>
          <p:cNvSpPr>
            <a:spLocks noGrp="1"/>
          </p:cNvSpPr>
          <p:nvPr>
            <p:ph type="sldNum" sz="quarter" idx="5"/>
          </p:nvPr>
        </p:nvSpPr>
        <p:spPr/>
        <p:txBody>
          <a:bodyPr/>
          <a:lstStyle/>
          <a:p>
            <a:fld id="{EF179920-1458-462C-8F48-238DD5709C36}" type="slidenum">
              <a:rPr lang="en-US" smtClean="0"/>
              <a:t>19</a:t>
            </a:fld>
            <a:endParaRPr lang="en-US"/>
          </a:p>
        </p:txBody>
      </p:sp>
    </p:spTree>
    <p:extLst>
      <p:ext uri="{BB962C8B-B14F-4D97-AF65-F5344CB8AC3E}">
        <p14:creationId xmlns:p14="http://schemas.microsoft.com/office/powerpoint/2010/main" val="3787321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Anatomy</a:t>
            </a:r>
          </a:p>
          <a:p>
            <a:pPr lvl="1"/>
            <a:r>
              <a:rPr lang="en-US" sz="1600" dirty="0"/>
              <a:t>Tracheostomy – In patients unable to maintain a normal airway, an opening/stoma directly into the trachea by a surgical opening</a:t>
            </a:r>
          </a:p>
          <a:p>
            <a:pPr lvl="1"/>
            <a:r>
              <a:rPr lang="en-US" sz="1600" dirty="0"/>
              <a:t>Surfactant – A phospholipid and protein substance that covers the alveoli to prevent the alveoli from collapsing by reducing surface tension in the alveoli, allowing for gas exchange to take place</a:t>
            </a:r>
          </a:p>
          <a:p>
            <a:pPr lvl="1"/>
            <a:r>
              <a:rPr lang="en-US" sz="1600" dirty="0"/>
              <a:t>Compliance – Ease of expansion of the lungs</a:t>
            </a:r>
          </a:p>
          <a:p>
            <a:r>
              <a:rPr lang="en-US" sz="1800" dirty="0"/>
              <a:t>Physiology </a:t>
            </a:r>
          </a:p>
          <a:p>
            <a:pPr lvl="1"/>
            <a:r>
              <a:rPr lang="en-US" sz="1600" dirty="0"/>
              <a:t>Ventilation – Movement of air in and out of the lungs</a:t>
            </a:r>
          </a:p>
          <a:p>
            <a:pPr lvl="1"/>
            <a:r>
              <a:rPr lang="en-US" sz="1600" dirty="0"/>
              <a:t>Perfusion – Gas exchange of oxygen and CO2 at alveoli-capillary membrane</a:t>
            </a:r>
          </a:p>
          <a:p>
            <a:pPr lvl="1"/>
            <a:r>
              <a:rPr lang="en-US" sz="1600" dirty="0"/>
              <a:t>Oxygenation – Process of oxygen passively diffusing from alveoli to the blood</a:t>
            </a:r>
          </a:p>
          <a:p>
            <a:r>
              <a:rPr lang="en-US" sz="2000" dirty="0"/>
              <a:t>Pathophysiology</a:t>
            </a:r>
          </a:p>
          <a:p>
            <a:pPr lvl="1"/>
            <a:r>
              <a:rPr lang="en-US" sz="1600" dirty="0"/>
              <a:t>Hypoxia – Insufficient oxygen to meet the metabolic demands of the cells, tissues, and organs</a:t>
            </a:r>
          </a:p>
          <a:p>
            <a:pPr lvl="1"/>
            <a:r>
              <a:rPr lang="en-US" sz="1600" dirty="0"/>
              <a:t>Hypoxemia – PaO2 level in blood &lt;60 or SaO2 &lt;90</a:t>
            </a:r>
          </a:p>
          <a:p>
            <a:pPr lvl="1"/>
            <a:r>
              <a:rPr lang="en-US" sz="1600" dirty="0"/>
              <a:t>Dyspnea – Subjective feeling of difficulty breathing</a:t>
            </a:r>
          </a:p>
          <a:p>
            <a:endParaRPr lang="en-US" dirty="0"/>
          </a:p>
        </p:txBody>
      </p:sp>
      <p:sp>
        <p:nvSpPr>
          <p:cNvPr id="4" name="Slide Number Placeholder 3"/>
          <p:cNvSpPr>
            <a:spLocks noGrp="1"/>
          </p:cNvSpPr>
          <p:nvPr>
            <p:ph type="sldNum" sz="quarter" idx="5"/>
          </p:nvPr>
        </p:nvSpPr>
        <p:spPr/>
        <p:txBody>
          <a:bodyPr/>
          <a:lstStyle/>
          <a:p>
            <a:fld id="{EF179920-1458-462C-8F48-238DD5709C36}" type="slidenum">
              <a:rPr lang="en-US" smtClean="0"/>
              <a:t>2</a:t>
            </a:fld>
            <a:endParaRPr lang="en-US"/>
          </a:p>
        </p:txBody>
      </p:sp>
    </p:spTree>
    <p:extLst>
      <p:ext uri="{BB962C8B-B14F-4D97-AF65-F5344CB8AC3E}">
        <p14:creationId xmlns:p14="http://schemas.microsoft.com/office/powerpoint/2010/main" val="37323350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Oxygen toxicity</a:t>
            </a:r>
            <a:r>
              <a:rPr lang="en-US" sz="1200" dirty="0"/>
              <a:t> –</a:t>
            </a:r>
            <a:r>
              <a:rPr lang="en-US" dirty="0"/>
              <a:t> Can develop as a result of the administration of an oxygen concentration equal to or greater than 50% over 24 to 48 hours. The high levels of oxygen can cause damage to the alveolar-capillary membrane and inactivate surfactant production in the lungs. </a:t>
            </a:r>
          </a:p>
          <a:p>
            <a:endParaRPr lang="en-US" dirty="0"/>
          </a:p>
          <a:p>
            <a:r>
              <a:rPr lang="en-US" dirty="0"/>
              <a:t>Absorption atelectasis</a:t>
            </a:r>
            <a:r>
              <a:rPr lang="en-US" sz="1200" dirty="0"/>
              <a:t> –</a:t>
            </a:r>
            <a:r>
              <a:rPr lang="en-US" dirty="0"/>
              <a:t> High levels of oxygen are administered and cause the alveoli to collapse.</a:t>
            </a:r>
          </a:p>
          <a:p>
            <a:endParaRPr lang="en-US" dirty="0"/>
          </a:p>
          <a:p>
            <a:r>
              <a:rPr lang="en-US" dirty="0"/>
              <a:t>Mucous membrane dryness</a:t>
            </a:r>
            <a:r>
              <a:rPr lang="en-US" sz="1200" dirty="0"/>
              <a:t> –</a:t>
            </a:r>
            <a:r>
              <a:rPr lang="en-US" dirty="0"/>
              <a:t> Oxygen has a drying effect on the mucous membranes because the humidification of the inspired air is lessened for the patient who is receiving oxygen therapy. When oxygen therapy is prescribed at levels greater than 4 L/min via nasal cannula, humidification should be added.</a:t>
            </a:r>
          </a:p>
          <a:p>
            <a:endParaRPr lang="en-US" dirty="0"/>
          </a:p>
          <a:p>
            <a:r>
              <a:rPr lang="en-US" dirty="0"/>
              <a:t>Infection</a:t>
            </a:r>
            <a:r>
              <a:rPr lang="en-US" sz="1200" dirty="0"/>
              <a:t> –</a:t>
            </a:r>
            <a:r>
              <a:rPr lang="en-US" dirty="0"/>
              <a:t> The equipment used to deliver oxygen, such as the humidifier, nebulizer, nasal cannula, oxygen tubing, and/or masks, can be a source of bacteria causing infection due to moisture that may accumulate.</a:t>
            </a:r>
          </a:p>
          <a:p>
            <a:endParaRPr lang="en-US" dirty="0"/>
          </a:p>
        </p:txBody>
      </p:sp>
      <p:sp>
        <p:nvSpPr>
          <p:cNvPr id="4" name="Slide Number Placeholder 3"/>
          <p:cNvSpPr>
            <a:spLocks noGrp="1"/>
          </p:cNvSpPr>
          <p:nvPr>
            <p:ph type="sldNum" sz="quarter" idx="5"/>
          </p:nvPr>
        </p:nvSpPr>
        <p:spPr/>
        <p:txBody>
          <a:bodyPr/>
          <a:lstStyle/>
          <a:p>
            <a:fld id="{EF179920-1458-462C-8F48-238DD5709C36}" type="slidenum">
              <a:rPr lang="en-US" smtClean="0"/>
              <a:t>20</a:t>
            </a:fld>
            <a:endParaRPr lang="en-US"/>
          </a:p>
        </p:txBody>
      </p:sp>
    </p:spTree>
    <p:extLst>
      <p:ext uri="{BB962C8B-B14F-4D97-AF65-F5344CB8AC3E}">
        <p14:creationId xmlns:p14="http://schemas.microsoft.com/office/powerpoint/2010/main" val="18146767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7.8 Endotracheal tube (ETT)</a:t>
            </a:r>
          </a:p>
          <a:p>
            <a:endParaRPr lang="en-US" dirty="0"/>
          </a:p>
          <a:p>
            <a:endParaRPr lang="en-US" dirty="0"/>
          </a:p>
          <a:p>
            <a:r>
              <a:rPr lang="en-US" dirty="0"/>
              <a:t>An endotracheal tube (ETT) is an artificial airway used to maintain a patent airway when a patient is having respiratory distress. An ETT is a long tube made of polyvinyl chloride that is passed either nasally or orally through the vocal cords into the trachea and is placed just above the carina (the point where the trachea divides into the left and right mainstem bronchi).</a:t>
            </a:r>
          </a:p>
          <a:p>
            <a:endParaRPr lang="en-US" dirty="0"/>
          </a:p>
          <a:p>
            <a:r>
              <a:rPr lang="en-US" dirty="0"/>
              <a:t>Endotracheal tubes are indicated when there is upper airway obstruction, apnea, high risk for aspiration, ineffective airway clearance, and/or respiratory distress.</a:t>
            </a:r>
          </a:p>
          <a:p>
            <a:endParaRPr lang="en-US" dirty="0"/>
          </a:p>
          <a:p>
            <a:r>
              <a:rPr lang="en-US" dirty="0"/>
              <a:t>The role of the nurse is to ensure proper ETT management by maintaining a patent airway, monitoring the patient for complications, maintaining proper cuff inflation, providing oral care and suctioning as needed, maintaining correct tube placement, monitoring oxygenation and vital signs, and educating the patient and family members. This role is shared with the respiratory therapist, who works closely with the nurses in managing the patient who has an ETT and is also being mechanically ventilated.</a:t>
            </a:r>
          </a:p>
          <a:p>
            <a:endParaRPr lang="en-US" dirty="0"/>
          </a:p>
          <a:p>
            <a:r>
              <a:rPr lang="en-US" dirty="0"/>
              <a:t>Complications of endotracheal intubation include unplanned </a:t>
            </a:r>
            <a:r>
              <a:rPr lang="en-US" dirty="0" err="1"/>
              <a:t>extubation</a:t>
            </a:r>
            <a:r>
              <a:rPr lang="en-US" dirty="0"/>
              <a:t>, aspiration, and infection.</a:t>
            </a:r>
          </a:p>
        </p:txBody>
      </p:sp>
      <p:sp>
        <p:nvSpPr>
          <p:cNvPr id="4" name="Slide Number Placeholder 3"/>
          <p:cNvSpPr>
            <a:spLocks noGrp="1"/>
          </p:cNvSpPr>
          <p:nvPr>
            <p:ph type="sldNum" sz="quarter" idx="5"/>
          </p:nvPr>
        </p:nvSpPr>
        <p:spPr/>
        <p:txBody>
          <a:bodyPr/>
          <a:lstStyle/>
          <a:p>
            <a:fld id="{EF179920-1458-462C-8F48-238DD5709C36}" type="slidenum">
              <a:rPr lang="en-US" smtClean="0"/>
              <a:t>21</a:t>
            </a:fld>
            <a:endParaRPr lang="en-US"/>
          </a:p>
        </p:txBody>
      </p:sp>
    </p:spTree>
    <p:extLst>
      <p:ext uri="{BB962C8B-B14F-4D97-AF65-F5344CB8AC3E}">
        <p14:creationId xmlns:p14="http://schemas.microsoft.com/office/powerpoint/2010/main" val="3805507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7.8 Endotracheal tube (ETT)</a:t>
            </a:r>
          </a:p>
          <a:p>
            <a:endParaRPr lang="en-US" dirty="0"/>
          </a:p>
          <a:p>
            <a:endParaRPr lang="en-US" dirty="0"/>
          </a:p>
          <a:p>
            <a:r>
              <a:rPr lang="en-US" dirty="0"/>
              <a:t>An endotracheal tube (ETT) is an artificial airway used to maintain a patent airway when a patient is having respiratory distress. An ETT is a long tube made of polyvinyl chloride that is passed either nasally or orally through the vocal cords into the trachea and is placed just above the carina (the point where the trachea divides into the left and right mainstem bronchi).</a:t>
            </a:r>
          </a:p>
          <a:p>
            <a:endParaRPr lang="en-US" dirty="0"/>
          </a:p>
          <a:p>
            <a:r>
              <a:rPr lang="en-US" dirty="0"/>
              <a:t>Endotracheal tubes are indicated when there is upper airway obstruction, apnea, high risk for aspiration, ineffective airway clearance, and/or respiratory distress.</a:t>
            </a:r>
          </a:p>
          <a:p>
            <a:endParaRPr lang="en-US" dirty="0"/>
          </a:p>
          <a:p>
            <a:r>
              <a:rPr lang="en-US" dirty="0"/>
              <a:t>The role of the nurse is to ensure proper ETT management by maintaining a patent airway, monitoring the patient for complications, maintaining proper cuff inflation, providing oral care and suctioning as needed, maintaining correct tube placement, monitoring oxygenation and vital signs, and educating the patient and family members. This role is shared with the respiratory therapist, who works closely with the nurses in managing the patient who has an ETT and is also being mechanically ventilated.</a:t>
            </a:r>
          </a:p>
          <a:p>
            <a:endParaRPr lang="en-US" dirty="0"/>
          </a:p>
          <a:p>
            <a:r>
              <a:rPr lang="en-US" dirty="0"/>
              <a:t>Complications of endotracheal intubation include unplanned </a:t>
            </a:r>
            <a:r>
              <a:rPr lang="en-US" dirty="0" err="1"/>
              <a:t>extubation</a:t>
            </a:r>
            <a:r>
              <a:rPr lang="en-US" dirty="0"/>
              <a:t>, aspiration, and infection.</a:t>
            </a:r>
          </a:p>
        </p:txBody>
      </p:sp>
      <p:sp>
        <p:nvSpPr>
          <p:cNvPr id="4" name="Slide Number Placeholder 3"/>
          <p:cNvSpPr>
            <a:spLocks noGrp="1"/>
          </p:cNvSpPr>
          <p:nvPr>
            <p:ph type="sldNum" sz="quarter" idx="5"/>
          </p:nvPr>
        </p:nvSpPr>
        <p:spPr/>
        <p:txBody>
          <a:bodyPr/>
          <a:lstStyle/>
          <a:p>
            <a:fld id="{EF179920-1458-462C-8F48-238DD5709C36}" type="slidenum">
              <a:rPr lang="en-US" smtClean="0"/>
              <a:t>22</a:t>
            </a:fld>
            <a:endParaRPr lang="en-US"/>
          </a:p>
        </p:txBody>
      </p:sp>
    </p:spTree>
    <p:extLst>
      <p:ext uri="{BB962C8B-B14F-4D97-AF65-F5344CB8AC3E}">
        <p14:creationId xmlns:p14="http://schemas.microsoft.com/office/powerpoint/2010/main" val="2094023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patient requires mechanical ventilation for longer than 7 to 14 days, a tracheotomy is usually performed to prevent the laryngeal and upper airway damage that is associated with the prolonged use of an ETT. A tracheostomy is indicated to provide a stable airway in patients who require long-term ventilator support, to allow access to the lower airway for suctioning, and to relieve upper airway obstructions.</a:t>
            </a:r>
          </a:p>
        </p:txBody>
      </p:sp>
      <p:sp>
        <p:nvSpPr>
          <p:cNvPr id="4" name="Slide Number Placeholder 3"/>
          <p:cNvSpPr>
            <a:spLocks noGrp="1"/>
          </p:cNvSpPr>
          <p:nvPr>
            <p:ph type="sldNum" sz="quarter" idx="5"/>
          </p:nvPr>
        </p:nvSpPr>
        <p:spPr/>
        <p:txBody>
          <a:bodyPr/>
          <a:lstStyle/>
          <a:p>
            <a:fld id="{EF179920-1458-462C-8F48-238DD5709C36}" type="slidenum">
              <a:rPr lang="en-US" smtClean="0"/>
              <a:t>23</a:t>
            </a:fld>
            <a:endParaRPr lang="en-US"/>
          </a:p>
        </p:txBody>
      </p:sp>
    </p:spTree>
    <p:extLst>
      <p:ext uri="{BB962C8B-B14F-4D97-AF65-F5344CB8AC3E}">
        <p14:creationId xmlns:p14="http://schemas.microsoft.com/office/powerpoint/2010/main" val="4231991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7.9 Endotracheal tube (ETT) versus tracheostomy </a:t>
            </a:r>
          </a:p>
          <a:p>
            <a:endParaRPr lang="en-US" dirty="0"/>
          </a:p>
          <a:p>
            <a:r>
              <a:rPr lang="en-US" dirty="0"/>
              <a:t>Other advantages include improved airway security due to the fact that an ETT is not as secure as a tracheostomy tube, improved access for the removal of pulmonary secretions, and improved patient comfort. The tracheostomy tube allows the oral cavity to be free of tubes, making it easier for reading lips, and in time, patients may be able to eat with a tracheostomy in place.</a:t>
            </a:r>
          </a:p>
        </p:txBody>
      </p:sp>
      <p:sp>
        <p:nvSpPr>
          <p:cNvPr id="4" name="Slide Number Placeholder 3"/>
          <p:cNvSpPr>
            <a:spLocks noGrp="1"/>
          </p:cNvSpPr>
          <p:nvPr>
            <p:ph type="sldNum" sz="quarter" idx="5"/>
          </p:nvPr>
        </p:nvSpPr>
        <p:spPr/>
        <p:txBody>
          <a:bodyPr/>
          <a:lstStyle/>
          <a:p>
            <a:fld id="{EF179920-1458-462C-8F48-238DD5709C36}" type="slidenum">
              <a:rPr lang="en-US" smtClean="0"/>
              <a:t>24</a:t>
            </a:fld>
            <a:endParaRPr lang="en-US"/>
          </a:p>
        </p:txBody>
      </p:sp>
    </p:spTree>
    <p:extLst>
      <p:ext uri="{BB962C8B-B14F-4D97-AF65-F5344CB8AC3E}">
        <p14:creationId xmlns:p14="http://schemas.microsoft.com/office/powerpoint/2010/main" val="24032538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Suctioning</a:t>
            </a:r>
            <a:r>
              <a:rPr lang="en-US" sz="1200" dirty="0"/>
              <a:t> –</a:t>
            </a:r>
            <a:r>
              <a:rPr lang="en-US" dirty="0"/>
              <a:t> Some patients require suctioning every 1 to 2 hours, and other patients may require less suctioning. Assess breath sounds for wheezes, crackles, and/or rhonchi; these sounds may indicate a need for suctioning. Other indications may include coughing, audible secretions, an increase in pulse or respirations, or restlessness.</a:t>
            </a:r>
          </a:p>
          <a:p>
            <a:pPr lvl="0"/>
            <a:endParaRPr lang="en-US" dirty="0"/>
          </a:p>
          <a:p>
            <a:pPr lvl="0"/>
            <a:r>
              <a:rPr lang="en-US" dirty="0"/>
              <a:t>Replace inner cannula</a:t>
            </a:r>
            <a:r>
              <a:rPr lang="en-US" sz="1200" dirty="0"/>
              <a:t> –</a:t>
            </a:r>
            <a:r>
              <a:rPr lang="en-US" dirty="0"/>
              <a:t> Secures a clean inner cannula and reestablishes airway</a:t>
            </a:r>
          </a:p>
          <a:p>
            <a:pPr lvl="0"/>
            <a:endParaRPr lang="en-US" dirty="0"/>
          </a:p>
          <a:p>
            <a:pPr lvl="0"/>
            <a:r>
              <a:rPr lang="en-US" dirty="0"/>
              <a:t>Clean stoma site</a:t>
            </a:r>
            <a:r>
              <a:rPr lang="en-US" sz="1200" dirty="0"/>
              <a:t> –</a:t>
            </a:r>
            <a:r>
              <a:rPr lang="en-US" dirty="0"/>
              <a:t> Remove secretions from stoma site and clean area to prevent microorganism growth and excoriation.</a:t>
            </a:r>
          </a:p>
          <a:p>
            <a:pPr lvl="0"/>
            <a:endParaRPr lang="en-US" dirty="0"/>
          </a:p>
          <a:p>
            <a:pPr lvl="0"/>
            <a:r>
              <a:rPr lang="en-US" dirty="0"/>
              <a:t>Maintain sterile tracheostomy dressing</a:t>
            </a:r>
            <a:r>
              <a:rPr lang="en-US" sz="1200" dirty="0"/>
              <a:t> –</a:t>
            </a:r>
            <a:r>
              <a:rPr lang="en-US" dirty="0"/>
              <a:t> Dry surfaces provide decreased growth of microorganisms and skin excoriation.</a:t>
            </a:r>
          </a:p>
          <a:p>
            <a:pPr lvl="0"/>
            <a:endParaRPr lang="en-US" dirty="0"/>
          </a:p>
          <a:p>
            <a:pPr lvl="0"/>
            <a:r>
              <a:rPr lang="en-US" dirty="0"/>
              <a:t>Replace Velcro tracheostomy holder if soiled</a:t>
            </a:r>
            <a:r>
              <a:rPr lang="en-US" sz="1200" dirty="0"/>
              <a:t> –</a:t>
            </a:r>
            <a:r>
              <a:rPr lang="en-US" dirty="0"/>
              <a:t> Use of two caregivers prevents dislodgement of tracheostomy tube.</a:t>
            </a:r>
          </a:p>
        </p:txBody>
      </p:sp>
      <p:sp>
        <p:nvSpPr>
          <p:cNvPr id="4" name="Slide Number Placeholder 3"/>
          <p:cNvSpPr>
            <a:spLocks noGrp="1"/>
          </p:cNvSpPr>
          <p:nvPr>
            <p:ph type="sldNum" sz="quarter" idx="5"/>
          </p:nvPr>
        </p:nvSpPr>
        <p:spPr/>
        <p:txBody>
          <a:bodyPr/>
          <a:lstStyle/>
          <a:p>
            <a:fld id="{EF179920-1458-462C-8F48-238DD5709C36}" type="slidenum">
              <a:rPr lang="en-US" smtClean="0"/>
              <a:t>25</a:t>
            </a:fld>
            <a:endParaRPr lang="en-US"/>
          </a:p>
        </p:txBody>
      </p:sp>
    </p:spTree>
    <p:extLst>
      <p:ext uri="{BB962C8B-B14F-4D97-AF65-F5344CB8AC3E}">
        <p14:creationId xmlns:p14="http://schemas.microsoft.com/office/powerpoint/2010/main" val="5314451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Accidental decannulation</a:t>
            </a:r>
            <a:r>
              <a:rPr lang="en-US" sz="1200" dirty="0"/>
              <a:t> –</a:t>
            </a:r>
            <a:r>
              <a:rPr lang="en-US" dirty="0"/>
              <a:t> Accidental tracheostomy tube decannulation within the first 72 hours of the surgical procedure is considered a medical emergency because the tracheostomy is not mature, and during reinsertion, there is a greater risk for tissue damage and unsuccessful ventilation.</a:t>
            </a:r>
          </a:p>
          <a:p>
            <a:pPr lvl="0"/>
            <a:endParaRPr lang="en-US" dirty="0"/>
          </a:p>
          <a:p>
            <a:pPr lvl="0"/>
            <a:r>
              <a:rPr lang="en-US" dirty="0"/>
              <a:t>Pneumothorax</a:t>
            </a:r>
            <a:r>
              <a:rPr lang="en-US" sz="1200" dirty="0"/>
              <a:t> –</a:t>
            </a:r>
            <a:r>
              <a:rPr lang="en-US" dirty="0"/>
              <a:t> A collection of air in the pleural cavity. This complication may occur during the tracheotomy procedure if the lung is pierced during the procedure, allowing air to enter the chest cavity. </a:t>
            </a:r>
          </a:p>
          <a:p>
            <a:pPr lvl="0"/>
            <a:endParaRPr lang="en-US" dirty="0"/>
          </a:p>
          <a:p>
            <a:pPr lvl="0"/>
            <a:r>
              <a:rPr lang="en-US" dirty="0"/>
              <a:t>Subcutaneous emphysema</a:t>
            </a:r>
            <a:r>
              <a:rPr lang="en-US" sz="1200" dirty="0"/>
              <a:t> –</a:t>
            </a:r>
            <a:r>
              <a:rPr lang="en-US" dirty="0"/>
              <a:t> Puncture or tear in the trachea and air moves into the surrounding tissue. The air can move into the neck area, chest, or even the face.</a:t>
            </a:r>
          </a:p>
          <a:p>
            <a:pPr lvl="0"/>
            <a:endParaRPr lang="en-US" dirty="0"/>
          </a:p>
          <a:p>
            <a:pPr lvl="0"/>
            <a:r>
              <a:rPr lang="en-US" dirty="0"/>
              <a:t>Infection</a:t>
            </a:r>
            <a:r>
              <a:rPr lang="en-US" sz="1200" dirty="0"/>
              <a:t> –</a:t>
            </a:r>
            <a:r>
              <a:rPr lang="en-US" dirty="0"/>
              <a:t> While the patient is in the hospital, it is imperative to use aseptic techniques when providing tracheostomy care and when suctioning the patient.</a:t>
            </a:r>
          </a:p>
          <a:p>
            <a:pPr lvl="0"/>
            <a:endParaRPr lang="en-US" dirty="0"/>
          </a:p>
          <a:p>
            <a:pPr lvl="0"/>
            <a:r>
              <a:rPr lang="en-US" dirty="0"/>
              <a:t>Tracheal stenosis</a:t>
            </a:r>
            <a:r>
              <a:rPr lang="en-US" sz="1200" dirty="0"/>
              <a:t> –</a:t>
            </a:r>
            <a:r>
              <a:rPr lang="en-US" dirty="0"/>
              <a:t> Narrowing of the trachea due to scar tissue that forms from irritation of the mucosal lining of the trachea from the cuff </a:t>
            </a:r>
          </a:p>
          <a:p>
            <a:pPr lvl="0"/>
            <a:endParaRPr lang="en-US" dirty="0"/>
          </a:p>
          <a:p>
            <a:pPr lvl="0"/>
            <a:r>
              <a:rPr lang="en-US" dirty="0" err="1"/>
              <a:t>Tracheoesophogeal</a:t>
            </a:r>
            <a:r>
              <a:rPr lang="en-US" dirty="0"/>
              <a:t> fistula</a:t>
            </a:r>
            <a:r>
              <a:rPr lang="en-US" sz="1200" dirty="0"/>
              <a:t> –</a:t>
            </a:r>
            <a:r>
              <a:rPr lang="en-US" dirty="0"/>
              <a:t> Can develop as a result of over inflation of the tracheostomy cuff. The excessive pressure from the cuff causes a fistula (hole) to occur between the trachea and the esophagus.</a:t>
            </a:r>
          </a:p>
          <a:p>
            <a:endParaRPr lang="en-US" dirty="0"/>
          </a:p>
        </p:txBody>
      </p:sp>
      <p:sp>
        <p:nvSpPr>
          <p:cNvPr id="4" name="Slide Number Placeholder 3"/>
          <p:cNvSpPr>
            <a:spLocks noGrp="1"/>
          </p:cNvSpPr>
          <p:nvPr>
            <p:ph type="sldNum" sz="quarter" idx="5"/>
          </p:nvPr>
        </p:nvSpPr>
        <p:spPr/>
        <p:txBody>
          <a:bodyPr/>
          <a:lstStyle/>
          <a:p>
            <a:fld id="{EF179920-1458-462C-8F48-238DD5709C36}" type="slidenum">
              <a:rPr lang="en-US" smtClean="0"/>
              <a:t>26</a:t>
            </a:fld>
            <a:endParaRPr lang="en-US"/>
          </a:p>
        </p:txBody>
      </p:sp>
    </p:spTree>
    <p:extLst>
      <p:ext uri="{BB962C8B-B14F-4D97-AF65-F5344CB8AC3E}">
        <p14:creationId xmlns:p14="http://schemas.microsoft.com/office/powerpoint/2010/main" val="16518073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Incentive spirometry</a:t>
            </a:r>
            <a:r>
              <a:rPr lang="en-US" sz="1200" dirty="0"/>
              <a:t> –</a:t>
            </a:r>
            <a:r>
              <a:rPr lang="en-US" dirty="0"/>
              <a:t> A handheld respiratory device designed to assist the patient in deep-breathing exercises and encourage the patient to breathe slowly and deeply to allow lung expansion and to prevent or reverse atelectasis.</a:t>
            </a:r>
          </a:p>
          <a:p>
            <a:endParaRPr lang="en-US" dirty="0"/>
          </a:p>
          <a:p>
            <a:r>
              <a:rPr lang="en-US" dirty="0"/>
              <a:t>Chest physiotherapy</a:t>
            </a:r>
            <a:r>
              <a:rPr lang="en-US" sz="1200" dirty="0"/>
              <a:t> –</a:t>
            </a:r>
            <a:r>
              <a:rPr lang="en-US" dirty="0"/>
              <a:t> Consists of percussion, vibration, and postural drainage. After CPT, the patient is encouraged to breathe deeply and cough to clear the airway.</a:t>
            </a:r>
          </a:p>
          <a:p>
            <a:endParaRPr lang="en-US" dirty="0"/>
          </a:p>
          <a:p>
            <a:r>
              <a:rPr lang="en-US" dirty="0"/>
              <a:t>Nebulizer treatments</a:t>
            </a:r>
            <a:r>
              <a:rPr lang="en-US" sz="1200" dirty="0"/>
              <a:t> –</a:t>
            </a:r>
            <a:r>
              <a:rPr lang="en-US" dirty="0"/>
              <a:t> Prescribed by a healthcare provider and are usually administered by a respiratory therapist or another trained healthcare provider. Nebulizer treatments use bronchodilators, corticosteroids, and/or mucolytic agents to assist in thinning secretions, to reduce bronchospasm, and to reduce edema or inflammation of the bronchioles.</a:t>
            </a:r>
          </a:p>
          <a:p>
            <a:endParaRPr lang="en-US" dirty="0"/>
          </a:p>
          <a:p>
            <a:r>
              <a:rPr lang="en-US" dirty="0"/>
              <a:t>Intermittent positive-pressure breathing</a:t>
            </a:r>
            <a:r>
              <a:rPr lang="en-US" sz="1200" dirty="0"/>
              <a:t> –</a:t>
            </a:r>
            <a:r>
              <a:rPr lang="en-US" dirty="0"/>
              <a:t> Prescribed by the healthcare provider to improve lung expansion, to deliver aerosol medications, or to assist the patient in ventilation</a:t>
            </a:r>
          </a:p>
        </p:txBody>
      </p:sp>
      <p:sp>
        <p:nvSpPr>
          <p:cNvPr id="4" name="Slide Number Placeholder 3"/>
          <p:cNvSpPr>
            <a:spLocks noGrp="1"/>
          </p:cNvSpPr>
          <p:nvPr>
            <p:ph type="sldNum" sz="quarter" idx="5"/>
          </p:nvPr>
        </p:nvSpPr>
        <p:spPr/>
        <p:txBody>
          <a:bodyPr/>
          <a:lstStyle/>
          <a:p>
            <a:fld id="{EF179920-1458-462C-8F48-238DD5709C36}" type="slidenum">
              <a:rPr lang="en-US" smtClean="0"/>
              <a:t>27</a:t>
            </a:fld>
            <a:endParaRPr lang="en-US"/>
          </a:p>
        </p:txBody>
      </p:sp>
    </p:spTree>
    <p:extLst>
      <p:ext uri="{BB962C8B-B14F-4D97-AF65-F5344CB8AC3E}">
        <p14:creationId xmlns:p14="http://schemas.microsoft.com/office/powerpoint/2010/main" val="24254724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7.15 Mechanical ventilation</a:t>
            </a:r>
          </a:p>
          <a:p>
            <a:endParaRPr lang="en-US" dirty="0"/>
          </a:p>
          <a:p>
            <a:r>
              <a:rPr lang="en-US" dirty="0"/>
              <a:t>Mechanical ventilation – Required when a patient can not maintain adequate ventilation and/or perfusion. Indications include acute respiratory failure; heart failure; exacerbation of COPD; protection of the airway due to cardiac arrest, drug overdose, or respiratory depression; and spinal cord or neurological trauma. The goal of mechanical ventilation is to support the patient until the underlying pathophysiological process is corrected.</a:t>
            </a:r>
          </a:p>
          <a:p>
            <a:endParaRPr lang="en-US" dirty="0"/>
          </a:p>
          <a:p>
            <a:r>
              <a:rPr lang="en-US" dirty="0"/>
              <a:t>Negative pressure ventilation</a:t>
            </a:r>
            <a:r>
              <a:rPr lang="en-US" sz="1200" dirty="0"/>
              <a:t> –</a:t>
            </a:r>
            <a:r>
              <a:rPr lang="en-US" dirty="0"/>
              <a:t> Noninvasive mechanical ventilation modality used for patients with respiratory disorders usually associated with neuromuscular disorders that impede the normal respiratory muscle function, such as muscular dystrophy. During spontaneous breathing, negative pressure is created when the thoracic cavity expands, causing intrapulmonary pressure to drop and air to flow into the lungs. This type of ventilation is similar to natural respiration.</a:t>
            </a:r>
          </a:p>
          <a:p>
            <a:endParaRPr lang="en-US" dirty="0"/>
          </a:p>
          <a:p>
            <a:r>
              <a:rPr lang="en-US" dirty="0"/>
              <a:t>Positive pressure ventilation</a:t>
            </a:r>
            <a:r>
              <a:rPr lang="en-US" sz="1200" dirty="0"/>
              <a:t> –</a:t>
            </a:r>
            <a:r>
              <a:rPr lang="en-US" dirty="0"/>
              <a:t> Usually requires placement of either an endotracheal tube (ETT) or a tracheostomy tube. This type of ventilator provides positive-pressure ventilation to support the patient who has impaired ventilation, and it is provided by exerting positive pressure on the airways, pushing air into the lungs, causing the alveoli to participate in gas exchange. Exhalation occurs passively. </a:t>
            </a:r>
          </a:p>
        </p:txBody>
      </p:sp>
      <p:sp>
        <p:nvSpPr>
          <p:cNvPr id="4" name="Slide Number Placeholder 3"/>
          <p:cNvSpPr>
            <a:spLocks noGrp="1"/>
          </p:cNvSpPr>
          <p:nvPr>
            <p:ph type="sldNum" sz="quarter" idx="5"/>
          </p:nvPr>
        </p:nvSpPr>
        <p:spPr/>
        <p:txBody>
          <a:bodyPr/>
          <a:lstStyle/>
          <a:p>
            <a:fld id="{EF179920-1458-462C-8F48-238DD5709C36}" type="slidenum">
              <a:rPr lang="en-US" smtClean="0"/>
              <a:t>28</a:t>
            </a:fld>
            <a:endParaRPr lang="en-US"/>
          </a:p>
        </p:txBody>
      </p:sp>
    </p:spTree>
    <p:extLst>
      <p:ext uri="{BB962C8B-B14F-4D97-AF65-F5344CB8AC3E}">
        <p14:creationId xmlns:p14="http://schemas.microsoft.com/office/powerpoint/2010/main" val="22090813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Fraction of inspired oxygen</a:t>
            </a:r>
            <a:r>
              <a:rPr lang="en-US" sz="1200" dirty="0"/>
              <a:t> –</a:t>
            </a:r>
            <a:r>
              <a:rPr lang="en-US" dirty="0"/>
              <a:t> Amount of oxygen the patient receives</a:t>
            </a:r>
          </a:p>
          <a:p>
            <a:pPr lvl="0"/>
            <a:endParaRPr lang="en-US" dirty="0"/>
          </a:p>
          <a:p>
            <a:pPr lvl="0"/>
            <a:r>
              <a:rPr lang="en-US" dirty="0"/>
              <a:t>Rate</a:t>
            </a:r>
            <a:r>
              <a:rPr lang="en-US" sz="1200" dirty="0"/>
              <a:t> –</a:t>
            </a:r>
            <a:r>
              <a:rPr lang="en-US" dirty="0"/>
              <a:t> Number of respirations the patient receives per minute from the ventilator</a:t>
            </a:r>
          </a:p>
          <a:p>
            <a:pPr lvl="0"/>
            <a:endParaRPr lang="en-US" dirty="0"/>
          </a:p>
          <a:p>
            <a:pPr lvl="0"/>
            <a:r>
              <a:rPr lang="en-US" dirty="0"/>
              <a:t>Tidal volume</a:t>
            </a:r>
            <a:r>
              <a:rPr lang="en-US" sz="1200" dirty="0"/>
              <a:t> –</a:t>
            </a:r>
            <a:r>
              <a:rPr lang="en-US" dirty="0"/>
              <a:t> Amount of preset air that is delivered with each breath, measured in mL</a:t>
            </a:r>
          </a:p>
          <a:p>
            <a:pPr lvl="0"/>
            <a:endParaRPr lang="en-US" dirty="0"/>
          </a:p>
          <a:p>
            <a:pPr lvl="0"/>
            <a:r>
              <a:rPr lang="en-US" dirty="0"/>
              <a:t>Flow</a:t>
            </a:r>
            <a:r>
              <a:rPr lang="en-US" sz="1200" dirty="0"/>
              <a:t> –</a:t>
            </a:r>
            <a:r>
              <a:rPr lang="en-US" dirty="0"/>
              <a:t> Velocity of gas flow or volume of gas per minute</a:t>
            </a:r>
          </a:p>
          <a:p>
            <a:pPr lvl="0"/>
            <a:endParaRPr lang="en-US" dirty="0"/>
          </a:p>
          <a:p>
            <a:pPr lvl="0"/>
            <a:r>
              <a:rPr lang="en-US" dirty="0"/>
              <a:t>Positive end-expiratory pressure</a:t>
            </a:r>
            <a:r>
              <a:rPr lang="en-US" sz="1200" dirty="0"/>
              <a:t> –</a:t>
            </a:r>
            <a:r>
              <a:rPr lang="en-US" dirty="0"/>
              <a:t> Positive pressure applied at the end of expiration to prevent alveolar collapse</a:t>
            </a:r>
          </a:p>
          <a:p>
            <a:endParaRPr lang="en-US" dirty="0"/>
          </a:p>
        </p:txBody>
      </p:sp>
      <p:sp>
        <p:nvSpPr>
          <p:cNvPr id="4" name="Slide Number Placeholder 3"/>
          <p:cNvSpPr>
            <a:spLocks noGrp="1"/>
          </p:cNvSpPr>
          <p:nvPr>
            <p:ph type="sldNum" sz="quarter" idx="5"/>
          </p:nvPr>
        </p:nvSpPr>
        <p:spPr/>
        <p:txBody>
          <a:bodyPr/>
          <a:lstStyle/>
          <a:p>
            <a:fld id="{EF179920-1458-462C-8F48-238DD5709C36}" type="slidenum">
              <a:rPr lang="en-US" smtClean="0"/>
              <a:t>29</a:t>
            </a:fld>
            <a:endParaRPr lang="en-US"/>
          </a:p>
        </p:txBody>
      </p:sp>
    </p:spTree>
    <p:extLst>
      <p:ext uri="{BB962C8B-B14F-4D97-AF65-F5344CB8AC3E}">
        <p14:creationId xmlns:p14="http://schemas.microsoft.com/office/powerpoint/2010/main" val="4078542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Oxygen therapy is initiated with the intent of treating and preventing the clinical manifestations of hypoxia. Indications for oxygen therapy include PaO2 less than 60 mm Hg or SaO2 less than 90% in a patient breathing room air or a PaO2 and/or SaO2 below the indicated or prescribed range for the patient’s clinical situation. Conditions that result in low PaO2 or SaO2 levels include respiratory, cardiac, and/or central nervous system disorders. Oxygen therapy may be indicated when there is an increased need for oxygen, such as a patient with a fever, infection, anxiety, and/or anemia, to meet the metabolic demands of these conditions </a:t>
            </a:r>
          </a:p>
        </p:txBody>
      </p:sp>
      <p:sp>
        <p:nvSpPr>
          <p:cNvPr id="4" name="Slide Number Placeholder 3"/>
          <p:cNvSpPr>
            <a:spLocks noGrp="1"/>
          </p:cNvSpPr>
          <p:nvPr>
            <p:ph type="sldNum" sz="quarter" idx="5"/>
          </p:nvPr>
        </p:nvSpPr>
        <p:spPr/>
        <p:txBody>
          <a:bodyPr/>
          <a:lstStyle/>
          <a:p>
            <a:fld id="{EF179920-1458-462C-8F48-238DD5709C36}" type="slidenum">
              <a:rPr lang="en-US" smtClean="0"/>
              <a:t>3</a:t>
            </a:fld>
            <a:endParaRPr lang="en-US"/>
          </a:p>
        </p:txBody>
      </p:sp>
    </p:spTree>
    <p:extLst>
      <p:ext uri="{BB962C8B-B14F-4D97-AF65-F5344CB8AC3E}">
        <p14:creationId xmlns:p14="http://schemas.microsoft.com/office/powerpoint/2010/main" val="3736887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Assist-control – Used for patients who have weak respiratory muscles and are unable to maintain adequate ventilation. Rate and volume of breaths are preset.</a:t>
            </a:r>
          </a:p>
          <a:p>
            <a:pPr lvl="0"/>
            <a:endParaRPr lang="en-US" dirty="0"/>
          </a:p>
          <a:p>
            <a:pPr lvl="0"/>
            <a:r>
              <a:rPr lang="en-US" dirty="0"/>
              <a:t>Intermittent mandatory ventilation</a:t>
            </a:r>
            <a:r>
              <a:rPr lang="en-US" sz="1200" dirty="0"/>
              <a:t> –</a:t>
            </a:r>
            <a:r>
              <a:rPr lang="en-US" dirty="0"/>
              <a:t> Provides a combination of ventilator-assisted breaths and spontaneous breaths </a:t>
            </a:r>
          </a:p>
          <a:p>
            <a:pPr lvl="0"/>
            <a:endParaRPr lang="en-US" dirty="0"/>
          </a:p>
          <a:p>
            <a:pPr lvl="0"/>
            <a:r>
              <a:rPr lang="en-US" dirty="0"/>
              <a:t>Synchronized intermittent mandatory ventilation</a:t>
            </a:r>
            <a:r>
              <a:rPr lang="en-US" sz="1200" dirty="0"/>
              <a:t> –</a:t>
            </a:r>
            <a:r>
              <a:rPr lang="en-US" dirty="0"/>
              <a:t> Used for patients being weaned from the ventilator. If the patient does not initiate a breath, the ventilator delivers a preset volume and rate per minute.</a:t>
            </a:r>
          </a:p>
          <a:p>
            <a:pPr lvl="0"/>
            <a:endParaRPr lang="en-US" dirty="0"/>
          </a:p>
          <a:p>
            <a:pPr lvl="0"/>
            <a:r>
              <a:rPr lang="en-US" dirty="0"/>
              <a:t>Airway pressure-release ventilation</a:t>
            </a:r>
            <a:r>
              <a:rPr lang="en-US" sz="1200" dirty="0"/>
              <a:t> –</a:t>
            </a:r>
            <a:r>
              <a:rPr lang="en-US" dirty="0"/>
              <a:t> Designed for spontaneously breathing patients who need high pressure to recruit alveoli</a:t>
            </a:r>
          </a:p>
          <a:p>
            <a:pPr lvl="0"/>
            <a:endParaRPr lang="en-US" dirty="0"/>
          </a:p>
          <a:p>
            <a:pPr lvl="0"/>
            <a:r>
              <a:rPr lang="en-US" dirty="0"/>
              <a:t>Pressure-support ventilation</a:t>
            </a:r>
            <a:r>
              <a:rPr lang="en-US" sz="1200" dirty="0"/>
              <a:t> –</a:t>
            </a:r>
            <a:r>
              <a:rPr lang="en-US" dirty="0"/>
              <a:t> Gives a set positive pressure during spontaneous respirations </a:t>
            </a:r>
          </a:p>
          <a:p>
            <a:endParaRPr lang="en-US" dirty="0"/>
          </a:p>
        </p:txBody>
      </p:sp>
      <p:sp>
        <p:nvSpPr>
          <p:cNvPr id="4" name="Slide Number Placeholder 3"/>
          <p:cNvSpPr>
            <a:spLocks noGrp="1"/>
          </p:cNvSpPr>
          <p:nvPr>
            <p:ph type="sldNum" sz="quarter" idx="5"/>
          </p:nvPr>
        </p:nvSpPr>
        <p:spPr/>
        <p:txBody>
          <a:bodyPr/>
          <a:lstStyle/>
          <a:p>
            <a:fld id="{EF179920-1458-462C-8F48-238DD5709C36}" type="slidenum">
              <a:rPr lang="en-US" smtClean="0"/>
              <a:t>30</a:t>
            </a:fld>
            <a:endParaRPr lang="en-US"/>
          </a:p>
        </p:txBody>
      </p:sp>
    </p:spTree>
    <p:extLst>
      <p:ext uri="{BB962C8B-B14F-4D97-AF65-F5344CB8AC3E}">
        <p14:creationId xmlns:p14="http://schemas.microsoft.com/office/powerpoint/2010/main" val="37291717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Hypotension</a:t>
            </a:r>
            <a:r>
              <a:rPr lang="en-US" sz="1200" dirty="0"/>
              <a:t> –</a:t>
            </a:r>
            <a:r>
              <a:rPr lang="en-US" dirty="0"/>
              <a:t> Increased intrathoracic pressure decreases venous return to the right side of the heart and ultimately decreases cardiac output</a:t>
            </a:r>
          </a:p>
          <a:p>
            <a:pPr lvl="0"/>
            <a:r>
              <a:rPr lang="en-US" dirty="0"/>
              <a:t> </a:t>
            </a:r>
          </a:p>
          <a:p>
            <a:pPr lvl="0"/>
            <a:r>
              <a:rPr lang="en-US" dirty="0"/>
              <a:t>Aspiration</a:t>
            </a:r>
            <a:r>
              <a:rPr lang="en-US" sz="1200" dirty="0"/>
              <a:t> –</a:t>
            </a:r>
            <a:r>
              <a:rPr lang="en-US" dirty="0"/>
              <a:t> Aspiration of gastric secretions and pulmonary secretions is a potential complication because the natural defense of the epiglottis is bypassed when an artificial airway is in place.</a:t>
            </a:r>
          </a:p>
          <a:p>
            <a:pPr lvl="0"/>
            <a:endParaRPr lang="en-US" dirty="0"/>
          </a:p>
          <a:p>
            <a:pPr lvl="0"/>
            <a:r>
              <a:rPr lang="en-US" dirty="0"/>
              <a:t>Ventilator-associated pneumonia</a:t>
            </a:r>
            <a:r>
              <a:rPr lang="en-US" sz="1200" dirty="0"/>
              <a:t> –</a:t>
            </a:r>
            <a:r>
              <a:rPr lang="en-US" dirty="0"/>
              <a:t> A serious healthcare-associated infection resulting in high morbidity, high mortality, and high costs of treatment. Aspiration of oropharyngeal and/or gastric fluids is presumed to be an essential step in the development of VAP, and it typically develops 48 hours or more after endotracheal intubation. </a:t>
            </a:r>
          </a:p>
          <a:p>
            <a:pPr lvl="0"/>
            <a:endParaRPr lang="en-US" dirty="0"/>
          </a:p>
          <a:p>
            <a:pPr lvl="0"/>
            <a:r>
              <a:rPr lang="en-US" dirty="0"/>
              <a:t>Infection</a:t>
            </a:r>
            <a:r>
              <a:rPr lang="en-US" sz="1200" dirty="0"/>
              <a:t> –</a:t>
            </a:r>
            <a:r>
              <a:rPr lang="en-US" dirty="0"/>
              <a:t> The normal defenses of the upper and lower respiratory systems are bypassed. The ETT or the tracheostomy tube can become a direct source to the lungs because both increase the risk of introduction of infectious substances. </a:t>
            </a:r>
          </a:p>
          <a:p>
            <a:pPr lvl="0"/>
            <a:endParaRPr lang="en-US" dirty="0"/>
          </a:p>
          <a:p>
            <a:pPr lvl="0"/>
            <a:r>
              <a:rPr lang="en-US" dirty="0"/>
              <a:t>Barotrauma</a:t>
            </a:r>
            <a:r>
              <a:rPr lang="en-US" sz="1200" dirty="0"/>
              <a:t> –</a:t>
            </a:r>
            <a:r>
              <a:rPr lang="en-US" dirty="0"/>
              <a:t> A complication of the mechanical ventilator due to the increased positive pressure applied to the lungs, which can cause alveolar rupture. Overdistention of the alveoli can lead to an excessive amount of air entering into the pleural space, causing a tension pneumothorax. </a:t>
            </a:r>
          </a:p>
          <a:p>
            <a:endParaRPr lang="en-US" dirty="0"/>
          </a:p>
        </p:txBody>
      </p:sp>
      <p:sp>
        <p:nvSpPr>
          <p:cNvPr id="4" name="Slide Number Placeholder 3"/>
          <p:cNvSpPr>
            <a:spLocks noGrp="1"/>
          </p:cNvSpPr>
          <p:nvPr>
            <p:ph type="sldNum" sz="quarter" idx="5"/>
          </p:nvPr>
        </p:nvSpPr>
        <p:spPr/>
        <p:txBody>
          <a:bodyPr/>
          <a:lstStyle/>
          <a:p>
            <a:fld id="{EF179920-1458-462C-8F48-238DD5709C36}" type="slidenum">
              <a:rPr lang="en-US" smtClean="0"/>
              <a:t>31</a:t>
            </a:fld>
            <a:endParaRPr lang="en-US"/>
          </a:p>
        </p:txBody>
      </p:sp>
    </p:spTree>
    <p:extLst>
      <p:ext uri="{BB962C8B-B14F-4D97-AF65-F5344CB8AC3E}">
        <p14:creationId xmlns:p14="http://schemas.microsoft.com/office/powerpoint/2010/main" val="30447846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Nursing diagnoses include:</a:t>
            </a:r>
          </a:p>
          <a:p>
            <a:pPr lvl="1"/>
            <a:r>
              <a:rPr lang="en-US" dirty="0"/>
              <a:t>Ineffective airway clearance</a:t>
            </a:r>
          </a:p>
          <a:p>
            <a:pPr lvl="1"/>
            <a:r>
              <a:rPr lang="en-US" dirty="0"/>
              <a:t>Ineffective breathing pattern</a:t>
            </a:r>
          </a:p>
          <a:p>
            <a:pPr lvl="1"/>
            <a:r>
              <a:rPr lang="en-US" dirty="0"/>
              <a:t>Impaired gas exchange</a:t>
            </a:r>
          </a:p>
          <a:p>
            <a:pPr lvl="1"/>
            <a:r>
              <a:rPr lang="en-US" dirty="0"/>
              <a:t>Risk for trauma and infection</a:t>
            </a:r>
          </a:p>
          <a:p>
            <a:pPr lvl="1"/>
            <a:r>
              <a:rPr lang="en-US" dirty="0"/>
              <a:t>Decreased cardiac output</a:t>
            </a:r>
          </a:p>
          <a:p>
            <a:pPr lvl="1"/>
            <a:r>
              <a:rPr lang="en-US" dirty="0"/>
              <a:t>Impaired verbal communication</a:t>
            </a:r>
          </a:p>
          <a:p>
            <a:endParaRPr lang="en-US" dirty="0"/>
          </a:p>
        </p:txBody>
      </p:sp>
      <p:sp>
        <p:nvSpPr>
          <p:cNvPr id="4" name="Slide Number Placeholder 3"/>
          <p:cNvSpPr>
            <a:spLocks noGrp="1"/>
          </p:cNvSpPr>
          <p:nvPr>
            <p:ph type="sldNum" sz="quarter" idx="5"/>
          </p:nvPr>
        </p:nvSpPr>
        <p:spPr/>
        <p:txBody>
          <a:bodyPr/>
          <a:lstStyle/>
          <a:p>
            <a:fld id="{EF179920-1458-462C-8F48-238DD5709C36}" type="slidenum">
              <a:rPr lang="en-US" smtClean="0"/>
              <a:t>32</a:t>
            </a:fld>
            <a:endParaRPr lang="en-US"/>
          </a:p>
        </p:txBody>
      </p:sp>
    </p:spTree>
    <p:extLst>
      <p:ext uri="{BB962C8B-B14F-4D97-AF65-F5344CB8AC3E}">
        <p14:creationId xmlns:p14="http://schemas.microsoft.com/office/powerpoint/2010/main" val="9254470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Nursing interventions</a:t>
            </a:r>
          </a:p>
          <a:p>
            <a:r>
              <a:rPr lang="en-US" dirty="0"/>
              <a:t> </a:t>
            </a:r>
          </a:p>
          <a:p>
            <a:pPr lvl="0"/>
            <a:r>
              <a:rPr lang="en-US" dirty="0"/>
              <a:t>Maintain HOB 30-45 degrees</a:t>
            </a:r>
            <a:r>
              <a:rPr lang="en-US" sz="1200" dirty="0"/>
              <a:t> –</a:t>
            </a:r>
            <a:r>
              <a:rPr lang="en-US" dirty="0"/>
              <a:t> Reduce risk for aspiration.</a:t>
            </a:r>
          </a:p>
          <a:p>
            <a:pPr lvl="0"/>
            <a:endParaRPr lang="en-US" dirty="0"/>
          </a:p>
          <a:p>
            <a:pPr lvl="0"/>
            <a:r>
              <a:rPr lang="en-US" dirty="0"/>
              <a:t>Clear airway secretions</a:t>
            </a:r>
            <a:r>
              <a:rPr lang="en-US" sz="1200" dirty="0"/>
              <a:t> –</a:t>
            </a:r>
            <a:r>
              <a:rPr lang="en-US" dirty="0"/>
              <a:t> Reduce the risk of aspiration and clear airway of secretions.</a:t>
            </a:r>
          </a:p>
          <a:p>
            <a:pPr lvl="0"/>
            <a:endParaRPr lang="en-US" dirty="0"/>
          </a:p>
          <a:p>
            <a:pPr lvl="0"/>
            <a:r>
              <a:rPr lang="en-US" dirty="0"/>
              <a:t>Daily readiness to wean assessment</a:t>
            </a:r>
            <a:r>
              <a:rPr lang="en-US" sz="1200" dirty="0"/>
              <a:t> –</a:t>
            </a:r>
            <a:r>
              <a:rPr lang="en-US" dirty="0"/>
              <a:t> Excessive sedation may reduce respiratory rate and effort.</a:t>
            </a:r>
          </a:p>
          <a:p>
            <a:pPr lvl="0"/>
            <a:endParaRPr lang="en-US" dirty="0"/>
          </a:p>
          <a:p>
            <a:pPr lvl="0"/>
            <a:r>
              <a:rPr lang="en-US" dirty="0"/>
              <a:t>Peptic ulcer disease prophylaxis</a:t>
            </a:r>
            <a:r>
              <a:rPr lang="en-US" sz="1200" dirty="0"/>
              <a:t> –</a:t>
            </a:r>
            <a:r>
              <a:rPr lang="en-US" dirty="0"/>
              <a:t> Reduce the risk of peptic ulcer disease and GI bleed.</a:t>
            </a:r>
          </a:p>
          <a:p>
            <a:pPr lvl="0"/>
            <a:endParaRPr lang="en-US" dirty="0"/>
          </a:p>
          <a:p>
            <a:pPr lvl="0"/>
            <a:r>
              <a:rPr lang="en-US" dirty="0"/>
              <a:t>Deep vein thrombosis prophylaxis</a:t>
            </a:r>
            <a:r>
              <a:rPr lang="en-US" sz="1200" dirty="0"/>
              <a:t> –</a:t>
            </a:r>
            <a:r>
              <a:rPr lang="en-US" dirty="0"/>
              <a:t> Anticoagulants and sequential compression devices</a:t>
            </a:r>
          </a:p>
          <a:p>
            <a:pPr lvl="0"/>
            <a:endParaRPr lang="en-US" dirty="0"/>
          </a:p>
          <a:p>
            <a:pPr lvl="0"/>
            <a:r>
              <a:rPr lang="en-US" dirty="0"/>
              <a:t>Daily oral care with chlorhexidine – To prevent pneumonia and infection </a:t>
            </a:r>
          </a:p>
          <a:p>
            <a:endParaRPr lang="en-US" dirty="0"/>
          </a:p>
        </p:txBody>
      </p:sp>
      <p:sp>
        <p:nvSpPr>
          <p:cNvPr id="4" name="Slide Number Placeholder 3"/>
          <p:cNvSpPr>
            <a:spLocks noGrp="1"/>
          </p:cNvSpPr>
          <p:nvPr>
            <p:ph type="sldNum" sz="quarter" idx="5"/>
          </p:nvPr>
        </p:nvSpPr>
        <p:spPr/>
        <p:txBody>
          <a:bodyPr/>
          <a:lstStyle/>
          <a:p>
            <a:fld id="{EF179920-1458-462C-8F48-238DD5709C36}" type="slidenum">
              <a:rPr lang="en-US" smtClean="0"/>
              <a:t>33</a:t>
            </a:fld>
            <a:endParaRPr lang="en-US"/>
          </a:p>
        </p:txBody>
      </p:sp>
    </p:spTree>
    <p:extLst>
      <p:ext uri="{BB962C8B-B14F-4D97-AF65-F5344CB8AC3E}">
        <p14:creationId xmlns:p14="http://schemas.microsoft.com/office/powerpoint/2010/main" val="11826203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patient is assessed daily to determine readiness for the weaning process and discontinuation of the ventilator. The patient should demonstrate evidence that the underlying cause of respiratory failure has been reversed before the patient can be weaned from the ventilator.</a:t>
            </a:r>
          </a:p>
        </p:txBody>
      </p:sp>
      <p:sp>
        <p:nvSpPr>
          <p:cNvPr id="4" name="Slide Number Placeholder 3"/>
          <p:cNvSpPr>
            <a:spLocks noGrp="1"/>
          </p:cNvSpPr>
          <p:nvPr>
            <p:ph type="sldNum" sz="quarter" idx="5"/>
          </p:nvPr>
        </p:nvSpPr>
        <p:spPr/>
        <p:txBody>
          <a:bodyPr/>
          <a:lstStyle/>
          <a:p>
            <a:fld id="{EF179920-1458-462C-8F48-238DD5709C36}" type="slidenum">
              <a:rPr lang="en-US" smtClean="0"/>
              <a:t>34</a:t>
            </a:fld>
            <a:endParaRPr lang="en-US"/>
          </a:p>
        </p:txBody>
      </p:sp>
    </p:spTree>
    <p:extLst>
      <p:ext uri="{BB962C8B-B14F-4D97-AF65-F5344CB8AC3E}">
        <p14:creationId xmlns:p14="http://schemas.microsoft.com/office/powerpoint/2010/main" val="3608322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Weaning methods</a:t>
            </a:r>
          </a:p>
          <a:p>
            <a:endParaRPr lang="en-US" dirty="0"/>
          </a:p>
          <a:p>
            <a:pPr lvl="0"/>
            <a:r>
              <a:rPr lang="en-US" dirty="0"/>
              <a:t>Pressure support</a:t>
            </a:r>
            <a:r>
              <a:rPr lang="en-US" sz="1200" dirty="0"/>
              <a:t> –</a:t>
            </a:r>
            <a:r>
              <a:rPr lang="en-US" dirty="0"/>
              <a:t> Used to assist the patient in overcoming the resistance of the ETT and assists the alveoli with perfusion support</a:t>
            </a:r>
          </a:p>
          <a:p>
            <a:pPr lvl="0"/>
            <a:endParaRPr lang="en-US" dirty="0"/>
          </a:p>
          <a:p>
            <a:pPr lvl="0"/>
            <a:r>
              <a:rPr lang="en-US" dirty="0"/>
              <a:t>CPAP</a:t>
            </a:r>
            <a:r>
              <a:rPr lang="en-US" sz="1200" dirty="0"/>
              <a:t> –</a:t>
            </a:r>
            <a:r>
              <a:rPr lang="en-US" dirty="0"/>
              <a:t> Used to assist the patient in overcoming ETT resistance through constant pressure maintained throughout respiratory cycle</a:t>
            </a:r>
          </a:p>
          <a:p>
            <a:pPr lvl="0"/>
            <a:endParaRPr lang="en-US" dirty="0"/>
          </a:p>
          <a:p>
            <a:pPr lvl="0"/>
            <a:r>
              <a:rPr lang="en-US" dirty="0"/>
              <a:t>T-piece</a:t>
            </a:r>
            <a:r>
              <a:rPr lang="en-US" sz="1200" dirty="0"/>
              <a:t> –</a:t>
            </a:r>
            <a:r>
              <a:rPr lang="en-US" dirty="0"/>
              <a:t> Ventilator is disconnected and patient breathes through ETT.</a:t>
            </a:r>
          </a:p>
          <a:p>
            <a:endParaRPr lang="en-US" dirty="0"/>
          </a:p>
        </p:txBody>
      </p:sp>
      <p:sp>
        <p:nvSpPr>
          <p:cNvPr id="4" name="Slide Number Placeholder 3"/>
          <p:cNvSpPr>
            <a:spLocks noGrp="1"/>
          </p:cNvSpPr>
          <p:nvPr>
            <p:ph type="sldNum" sz="quarter" idx="5"/>
          </p:nvPr>
        </p:nvSpPr>
        <p:spPr/>
        <p:txBody>
          <a:bodyPr/>
          <a:lstStyle/>
          <a:p>
            <a:fld id="{EF179920-1458-462C-8F48-238DD5709C36}" type="slidenum">
              <a:rPr lang="en-US" smtClean="0"/>
              <a:t>35</a:t>
            </a:fld>
            <a:endParaRPr lang="en-US"/>
          </a:p>
        </p:txBody>
      </p:sp>
    </p:spTree>
    <p:extLst>
      <p:ext uri="{BB962C8B-B14F-4D97-AF65-F5344CB8AC3E}">
        <p14:creationId xmlns:p14="http://schemas.microsoft.com/office/powerpoint/2010/main" val="40549157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Reintubation is the major concern with patients after </a:t>
            </a:r>
            <a:r>
              <a:rPr lang="en-US" dirty="0" err="1"/>
              <a:t>extuabation</a:t>
            </a:r>
            <a:r>
              <a:rPr lang="en-US" dirty="0"/>
              <a:t>.</a:t>
            </a:r>
          </a:p>
          <a:p>
            <a:endParaRPr lang="en-US" dirty="0"/>
          </a:p>
          <a:p>
            <a:r>
              <a:rPr lang="en-US" dirty="0"/>
              <a:t>Aspiration</a:t>
            </a:r>
            <a:r>
              <a:rPr lang="en-US" sz="1200" dirty="0"/>
              <a:t> –</a:t>
            </a:r>
            <a:r>
              <a:rPr lang="en-US" dirty="0"/>
              <a:t> As the tube is removed, patient can aspirate secretions.</a:t>
            </a:r>
          </a:p>
          <a:p>
            <a:endParaRPr lang="en-US" dirty="0"/>
          </a:p>
          <a:p>
            <a:r>
              <a:rPr lang="en-US" dirty="0"/>
              <a:t>Monitor the patient for any signs of airway obstruction, such as dyspnea, cyanosis, coughing, and stridor. Stridor is an abnormal, high-pitched, crowing sound heard on inspiration that is caused by edema of the glottis or laryngospasm.</a:t>
            </a:r>
          </a:p>
        </p:txBody>
      </p:sp>
      <p:sp>
        <p:nvSpPr>
          <p:cNvPr id="4" name="Slide Number Placeholder 3"/>
          <p:cNvSpPr>
            <a:spLocks noGrp="1"/>
          </p:cNvSpPr>
          <p:nvPr>
            <p:ph type="sldNum" sz="quarter" idx="5"/>
          </p:nvPr>
        </p:nvSpPr>
        <p:spPr/>
        <p:txBody>
          <a:bodyPr/>
          <a:lstStyle/>
          <a:p>
            <a:fld id="{EF179920-1458-462C-8F48-238DD5709C36}" type="slidenum">
              <a:rPr lang="en-US" smtClean="0"/>
              <a:t>36</a:t>
            </a:fld>
            <a:endParaRPr lang="en-US"/>
          </a:p>
        </p:txBody>
      </p:sp>
    </p:spTree>
    <p:extLst>
      <p:ext uri="{BB962C8B-B14F-4D97-AF65-F5344CB8AC3E}">
        <p14:creationId xmlns:p14="http://schemas.microsoft.com/office/powerpoint/2010/main" val="39984034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179920-1458-462C-8F48-238DD5709C36}" type="slidenum">
              <a:rPr lang="en-US" smtClean="0"/>
              <a:t>46</a:t>
            </a:fld>
            <a:endParaRPr lang="en-US"/>
          </a:p>
        </p:txBody>
      </p:sp>
    </p:spTree>
    <p:extLst>
      <p:ext uri="{BB962C8B-B14F-4D97-AF65-F5344CB8AC3E}">
        <p14:creationId xmlns:p14="http://schemas.microsoft.com/office/powerpoint/2010/main" val="20910731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179920-1458-462C-8F48-238DD5709C36}" type="slidenum">
              <a:rPr lang="en-US" smtClean="0"/>
              <a:t>49</a:t>
            </a:fld>
            <a:endParaRPr lang="en-US"/>
          </a:p>
        </p:txBody>
      </p:sp>
    </p:spTree>
    <p:extLst>
      <p:ext uri="{BB962C8B-B14F-4D97-AF65-F5344CB8AC3E}">
        <p14:creationId xmlns:p14="http://schemas.microsoft.com/office/powerpoint/2010/main" val="26112367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179920-1458-462C-8F48-238DD5709C36}" type="slidenum">
              <a:rPr lang="en-US" smtClean="0"/>
              <a:t>50</a:t>
            </a:fld>
            <a:endParaRPr lang="en-US"/>
          </a:p>
        </p:txBody>
      </p:sp>
    </p:spTree>
    <p:extLst>
      <p:ext uri="{BB962C8B-B14F-4D97-AF65-F5344CB8AC3E}">
        <p14:creationId xmlns:p14="http://schemas.microsoft.com/office/powerpoint/2010/main" val="2042954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extreme caution with patients who are hypoxic and have chronic hypercapnia or hypercarbia (increased PaCO2 levels in the blood), which is often observed in patients with COPD. In a patient with COPD, a low PaO2 level (hypoxia) is the patient’s primary drive for breathing. Oxygen therapy should be started with caution in patients with COPD because delivering too much oxygen may interfere with the hypoxic drive for breathing, leading to decreased respiratory effort and ultimately rate.</a:t>
            </a:r>
          </a:p>
        </p:txBody>
      </p:sp>
      <p:sp>
        <p:nvSpPr>
          <p:cNvPr id="4" name="Slide Number Placeholder 3"/>
          <p:cNvSpPr>
            <a:spLocks noGrp="1"/>
          </p:cNvSpPr>
          <p:nvPr>
            <p:ph type="sldNum" sz="quarter" idx="5"/>
          </p:nvPr>
        </p:nvSpPr>
        <p:spPr/>
        <p:txBody>
          <a:bodyPr/>
          <a:lstStyle/>
          <a:p>
            <a:fld id="{EF179920-1458-462C-8F48-238DD5709C36}" type="slidenum">
              <a:rPr lang="en-US" smtClean="0"/>
              <a:t>4</a:t>
            </a:fld>
            <a:endParaRPr lang="en-US"/>
          </a:p>
        </p:txBody>
      </p:sp>
    </p:spTree>
    <p:extLst>
      <p:ext uri="{BB962C8B-B14F-4D97-AF65-F5344CB8AC3E}">
        <p14:creationId xmlns:p14="http://schemas.microsoft.com/office/powerpoint/2010/main" val="7105459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179920-1458-462C-8F48-238DD5709C36}" type="slidenum">
              <a:rPr lang="en-US" smtClean="0"/>
              <a:t>53</a:t>
            </a:fld>
            <a:endParaRPr lang="en-US"/>
          </a:p>
        </p:txBody>
      </p:sp>
    </p:spTree>
    <p:extLst>
      <p:ext uri="{BB962C8B-B14F-4D97-AF65-F5344CB8AC3E}">
        <p14:creationId xmlns:p14="http://schemas.microsoft.com/office/powerpoint/2010/main" val="23550708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179920-1458-462C-8F48-238DD5709C36}" type="slidenum">
              <a:rPr lang="en-US" smtClean="0"/>
              <a:t>54</a:t>
            </a:fld>
            <a:endParaRPr lang="en-US"/>
          </a:p>
        </p:txBody>
      </p:sp>
    </p:spTree>
    <p:extLst>
      <p:ext uri="{BB962C8B-B14F-4D97-AF65-F5344CB8AC3E}">
        <p14:creationId xmlns:p14="http://schemas.microsoft.com/office/powerpoint/2010/main" val="7520525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Answer: </a:t>
            </a:r>
            <a:r>
              <a:rPr lang="en-US" sz="1200" b="0" i="0" u="none" strike="noStrike" kern="1200" baseline="0" dirty="0">
                <a:solidFill>
                  <a:schemeClr val="tx1"/>
                </a:solidFill>
                <a:latin typeface="+mn-lt"/>
                <a:ea typeface="+mn-ea"/>
                <a:cs typeface="+mn-cs"/>
              </a:rPr>
              <a:t>A</a:t>
            </a:r>
          </a:p>
          <a:p>
            <a:r>
              <a:rPr lang="en-US" sz="1200" b="1" i="0" u="none" strike="noStrike" kern="1200" baseline="0" dirty="0">
                <a:solidFill>
                  <a:schemeClr val="tx1"/>
                </a:solidFill>
                <a:latin typeface="+mn-lt"/>
                <a:ea typeface="+mn-ea"/>
                <a:cs typeface="+mn-cs"/>
              </a:rPr>
              <a:t>Rationale: </a:t>
            </a:r>
            <a:r>
              <a:rPr lang="en-US" sz="1200" b="0" i="0" u="none" strike="noStrike" kern="1200" baseline="0" dirty="0">
                <a:solidFill>
                  <a:schemeClr val="tx1"/>
                </a:solidFill>
                <a:latin typeface="+mn-lt"/>
                <a:ea typeface="+mn-ea"/>
                <a:cs typeface="+mn-cs"/>
              </a:rPr>
              <a:t>Early signs of hypoxia including a</a:t>
            </a:r>
          </a:p>
          <a:p>
            <a:r>
              <a:rPr lang="en-US" sz="1200" b="0" i="0" u="none" strike="noStrike" kern="1200" baseline="0" dirty="0">
                <a:solidFill>
                  <a:schemeClr val="tx1"/>
                </a:solidFill>
                <a:latin typeface="+mn-lt"/>
                <a:ea typeface="+mn-ea"/>
                <a:cs typeface="+mn-cs"/>
              </a:rPr>
              <a:t>change in mental status, anxiety, restlessness, and/or</a:t>
            </a:r>
          </a:p>
          <a:p>
            <a:r>
              <a:rPr lang="en-US" sz="1200" b="0" i="0" u="none" strike="noStrike" kern="1200" baseline="0" dirty="0">
                <a:solidFill>
                  <a:schemeClr val="tx1"/>
                </a:solidFill>
                <a:latin typeface="+mn-lt"/>
                <a:ea typeface="+mn-ea"/>
                <a:cs typeface="+mn-cs"/>
              </a:rPr>
              <a:t>confusion because the cells in the brain are not</a:t>
            </a:r>
          </a:p>
          <a:p>
            <a:r>
              <a:rPr lang="en-US" sz="1200" b="0" i="0" u="none" strike="noStrike" kern="1200" baseline="0" dirty="0">
                <a:solidFill>
                  <a:schemeClr val="tx1"/>
                </a:solidFill>
                <a:latin typeface="+mn-lt"/>
                <a:ea typeface="+mn-ea"/>
                <a:cs typeface="+mn-cs"/>
              </a:rPr>
              <a:t>receiving an adequate supply of oxygen. An increase</a:t>
            </a:r>
          </a:p>
          <a:p>
            <a:r>
              <a:rPr lang="en-US" sz="1200" b="0" i="0" u="none" strike="noStrike" kern="1200" baseline="0" dirty="0">
                <a:solidFill>
                  <a:schemeClr val="tx1"/>
                </a:solidFill>
                <a:latin typeface="+mn-lt"/>
                <a:ea typeface="+mn-ea"/>
                <a:cs typeface="+mn-cs"/>
              </a:rPr>
              <a:t>in respiratory rate and shortness of breath are also</a:t>
            </a:r>
          </a:p>
          <a:p>
            <a:r>
              <a:rPr lang="en-US" sz="1200" b="0" i="0" u="none" strike="noStrike" kern="1200" baseline="0" dirty="0">
                <a:solidFill>
                  <a:schemeClr val="tx1"/>
                </a:solidFill>
                <a:latin typeface="+mn-lt"/>
                <a:ea typeface="+mn-ea"/>
                <a:cs typeface="+mn-cs"/>
              </a:rPr>
              <a:t>associated with hypoxia as the body attempts</a:t>
            </a:r>
          </a:p>
          <a:p>
            <a:r>
              <a:rPr lang="en-US" sz="1200" b="0" i="0" u="none" strike="noStrike" kern="1200" baseline="0" dirty="0">
                <a:solidFill>
                  <a:schemeClr val="tx1"/>
                </a:solidFill>
                <a:latin typeface="+mn-lt"/>
                <a:ea typeface="+mn-ea"/>
                <a:cs typeface="+mn-cs"/>
              </a:rPr>
              <a:t>to increase oxygen delivery. Fever, chills, and</a:t>
            </a:r>
          </a:p>
          <a:p>
            <a:r>
              <a:rPr lang="en-US" sz="1200" b="0" i="0" u="none" strike="noStrike" kern="1200" baseline="0" dirty="0">
                <a:solidFill>
                  <a:schemeClr val="tx1"/>
                </a:solidFill>
                <a:latin typeface="+mn-lt"/>
                <a:ea typeface="+mn-ea"/>
                <a:cs typeface="+mn-cs"/>
              </a:rPr>
              <a:t>productive correlate to possible pneumonia, and</a:t>
            </a:r>
          </a:p>
          <a:p>
            <a:r>
              <a:rPr lang="en-US" sz="1200" b="0" i="0" u="none" strike="noStrike" kern="1200" baseline="0" dirty="0">
                <a:solidFill>
                  <a:schemeClr val="tx1"/>
                </a:solidFill>
                <a:latin typeface="+mn-lt"/>
                <a:ea typeface="+mn-ea"/>
                <a:cs typeface="+mn-cs"/>
              </a:rPr>
              <a:t>hypoxia does not always manifest with pneumonia.</a:t>
            </a:r>
            <a:endParaRPr lang="en-US" dirty="0"/>
          </a:p>
        </p:txBody>
      </p:sp>
      <p:sp>
        <p:nvSpPr>
          <p:cNvPr id="4" name="Slide Number Placeholder 3"/>
          <p:cNvSpPr>
            <a:spLocks noGrp="1"/>
          </p:cNvSpPr>
          <p:nvPr>
            <p:ph type="sldNum" sz="quarter" idx="5"/>
          </p:nvPr>
        </p:nvSpPr>
        <p:spPr/>
        <p:txBody>
          <a:bodyPr/>
          <a:lstStyle/>
          <a:p>
            <a:fld id="{EF179920-1458-462C-8F48-238DD5709C36}" type="slidenum">
              <a:rPr lang="en-US" smtClean="0"/>
              <a:t>56</a:t>
            </a:fld>
            <a:endParaRPr lang="en-US"/>
          </a:p>
        </p:txBody>
      </p:sp>
    </p:spTree>
    <p:extLst>
      <p:ext uri="{BB962C8B-B14F-4D97-AF65-F5344CB8AC3E}">
        <p14:creationId xmlns:p14="http://schemas.microsoft.com/office/powerpoint/2010/main" val="13384464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Answer: </a:t>
            </a:r>
            <a:r>
              <a:rPr lang="en-US" sz="1200" b="0" i="0" u="none" strike="noStrike" kern="1200" baseline="0" dirty="0">
                <a:solidFill>
                  <a:schemeClr val="tx1"/>
                </a:solidFill>
                <a:latin typeface="+mn-lt"/>
                <a:ea typeface="+mn-ea"/>
                <a:cs typeface="+mn-cs"/>
              </a:rPr>
              <a:t>B, D, and E</a:t>
            </a:r>
          </a:p>
          <a:p>
            <a:r>
              <a:rPr lang="en-US" sz="1200" b="1" i="0" u="none" strike="noStrike" kern="1200" baseline="0" dirty="0">
                <a:solidFill>
                  <a:schemeClr val="tx1"/>
                </a:solidFill>
                <a:latin typeface="+mn-lt"/>
                <a:ea typeface="+mn-ea"/>
                <a:cs typeface="+mn-cs"/>
              </a:rPr>
              <a:t>Rationale: </a:t>
            </a:r>
            <a:r>
              <a:rPr lang="en-US" sz="1200" b="0" i="0" u="none" strike="noStrike" kern="1200" baseline="0" dirty="0">
                <a:solidFill>
                  <a:schemeClr val="tx1"/>
                </a:solidFill>
                <a:latin typeface="+mn-lt"/>
                <a:ea typeface="+mn-ea"/>
                <a:cs typeface="+mn-cs"/>
              </a:rPr>
              <a:t>The Venturi mask is the most commonly</a:t>
            </a:r>
          </a:p>
          <a:p>
            <a:r>
              <a:rPr lang="en-US" sz="1200" b="0" i="0" u="none" strike="noStrike" kern="1200" baseline="0" dirty="0">
                <a:solidFill>
                  <a:schemeClr val="tx1"/>
                </a:solidFill>
                <a:latin typeface="+mn-lt"/>
                <a:ea typeface="+mn-ea"/>
                <a:cs typeface="+mn-cs"/>
              </a:rPr>
              <a:t>used high flow delivery device because this device</a:t>
            </a:r>
          </a:p>
          <a:p>
            <a:r>
              <a:rPr lang="en-US" sz="1200" b="0" i="0" u="none" strike="noStrike" kern="1200" baseline="0" dirty="0">
                <a:solidFill>
                  <a:schemeClr val="tx1"/>
                </a:solidFill>
                <a:latin typeface="+mn-lt"/>
                <a:ea typeface="+mn-ea"/>
                <a:cs typeface="+mn-cs"/>
              </a:rPr>
              <a:t>delivers the most accurate oxygen concentration.</a:t>
            </a:r>
          </a:p>
          <a:p>
            <a:r>
              <a:rPr lang="en-US" sz="1200" b="0" i="0" u="none" strike="noStrike" kern="1200" baseline="0" dirty="0">
                <a:solidFill>
                  <a:schemeClr val="tx1"/>
                </a:solidFill>
                <a:latin typeface="+mn-lt"/>
                <a:ea typeface="+mn-ea"/>
                <a:cs typeface="+mn-cs"/>
              </a:rPr>
              <a:t>This device can deliver oxygen concentrations of</a:t>
            </a:r>
          </a:p>
          <a:p>
            <a:r>
              <a:rPr lang="en-US" sz="1200" b="0" i="0" u="none" strike="noStrike" kern="1200" baseline="0" dirty="0">
                <a:solidFill>
                  <a:schemeClr val="tx1"/>
                </a:solidFill>
                <a:latin typeface="+mn-lt"/>
                <a:ea typeface="+mn-ea"/>
                <a:cs typeface="+mn-cs"/>
              </a:rPr>
              <a:t>24% to 50% by using different adaptors and by</a:t>
            </a:r>
          </a:p>
          <a:p>
            <a:r>
              <a:rPr lang="en-US" sz="1200" b="0" i="0" u="none" strike="noStrike" kern="1200" baseline="0" dirty="0">
                <a:solidFill>
                  <a:schemeClr val="tx1"/>
                </a:solidFill>
                <a:latin typeface="+mn-lt"/>
                <a:ea typeface="+mn-ea"/>
                <a:cs typeface="+mn-cs"/>
              </a:rPr>
              <a:t>adjusting the oxygen concentration from 4-10L/min.</a:t>
            </a:r>
          </a:p>
          <a:p>
            <a:r>
              <a:rPr lang="en-US" sz="1200" b="0" i="0" u="none" strike="noStrike" kern="1200" baseline="0">
                <a:solidFill>
                  <a:schemeClr val="tx1"/>
                </a:solidFill>
                <a:latin typeface="+mn-lt"/>
                <a:ea typeface="+mn-ea"/>
                <a:cs typeface="+mn-cs"/>
              </a:rPr>
              <a:t>The adapter </a:t>
            </a:r>
            <a:r>
              <a:rPr lang="en-US" sz="1200" b="0" i="0" u="none" strike="noStrike" kern="1200" baseline="0" dirty="0">
                <a:solidFill>
                  <a:schemeClr val="tx1"/>
                </a:solidFill>
                <a:latin typeface="+mn-lt"/>
                <a:ea typeface="+mn-ea"/>
                <a:cs typeface="+mn-cs"/>
              </a:rPr>
              <a:t>indicates what the flow rate of oxygen</a:t>
            </a:r>
          </a:p>
          <a:p>
            <a:r>
              <a:rPr lang="en-US" sz="1200" b="0" i="0" u="none" strike="noStrike" kern="1200" baseline="0" dirty="0">
                <a:solidFill>
                  <a:schemeClr val="tx1"/>
                </a:solidFill>
                <a:latin typeface="+mn-lt"/>
                <a:ea typeface="+mn-ea"/>
                <a:cs typeface="+mn-cs"/>
              </a:rPr>
              <a:t>should be maintained to provide the prescribed</a:t>
            </a:r>
          </a:p>
          <a:p>
            <a:r>
              <a:rPr lang="en-US" sz="1200" b="0" i="0" u="none" strike="noStrike" kern="1200" baseline="0" dirty="0">
                <a:solidFill>
                  <a:schemeClr val="tx1"/>
                </a:solidFill>
                <a:latin typeface="+mn-lt"/>
                <a:ea typeface="+mn-ea"/>
                <a:cs typeface="+mn-cs"/>
              </a:rPr>
              <a:t>percentage of oxygen to the patient.</a:t>
            </a:r>
            <a:endParaRPr lang="en-US" dirty="0"/>
          </a:p>
        </p:txBody>
      </p:sp>
      <p:sp>
        <p:nvSpPr>
          <p:cNvPr id="4" name="Slide Number Placeholder 3"/>
          <p:cNvSpPr>
            <a:spLocks noGrp="1"/>
          </p:cNvSpPr>
          <p:nvPr>
            <p:ph type="sldNum" sz="quarter" idx="5"/>
          </p:nvPr>
        </p:nvSpPr>
        <p:spPr/>
        <p:txBody>
          <a:bodyPr/>
          <a:lstStyle/>
          <a:p>
            <a:fld id="{EF179920-1458-462C-8F48-238DD5709C36}" type="slidenum">
              <a:rPr lang="en-US" smtClean="0"/>
              <a:t>57</a:t>
            </a:fld>
            <a:endParaRPr lang="en-US"/>
          </a:p>
        </p:txBody>
      </p:sp>
    </p:spTree>
    <p:extLst>
      <p:ext uri="{BB962C8B-B14F-4D97-AF65-F5344CB8AC3E}">
        <p14:creationId xmlns:p14="http://schemas.microsoft.com/office/powerpoint/2010/main" val="36029600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Answer: </a:t>
            </a:r>
            <a:r>
              <a:rPr lang="en-US" sz="1200" b="0" i="0" u="none" strike="noStrike" kern="1200" baseline="0" dirty="0">
                <a:solidFill>
                  <a:schemeClr val="tx1"/>
                </a:solidFill>
                <a:latin typeface="+mn-lt"/>
                <a:ea typeface="+mn-ea"/>
                <a:cs typeface="+mn-cs"/>
              </a:rPr>
              <a:t>D</a:t>
            </a:r>
          </a:p>
          <a:p>
            <a:r>
              <a:rPr lang="en-US" sz="1200" b="1" i="0" u="none" strike="noStrike" kern="1200" baseline="0" dirty="0">
                <a:solidFill>
                  <a:schemeClr val="tx1"/>
                </a:solidFill>
                <a:latin typeface="+mn-lt"/>
                <a:ea typeface="+mn-ea"/>
                <a:cs typeface="+mn-cs"/>
              </a:rPr>
              <a:t>Rationale: </a:t>
            </a:r>
            <a:r>
              <a:rPr lang="en-US" sz="1200" b="0" i="0" u="none" strike="noStrike" kern="1200" baseline="0" dirty="0">
                <a:solidFill>
                  <a:schemeClr val="tx1"/>
                </a:solidFill>
                <a:latin typeface="+mn-lt"/>
                <a:ea typeface="+mn-ea"/>
                <a:cs typeface="+mn-cs"/>
              </a:rPr>
              <a:t>The decreased PaO2 are most closely correlated</a:t>
            </a:r>
          </a:p>
          <a:p>
            <a:r>
              <a:rPr lang="en-US" sz="1200" b="0" i="0" u="none" strike="noStrike" kern="1200" baseline="0" dirty="0">
                <a:solidFill>
                  <a:schemeClr val="tx1"/>
                </a:solidFill>
                <a:latin typeface="+mn-lt"/>
                <a:ea typeface="+mn-ea"/>
                <a:cs typeface="+mn-cs"/>
              </a:rPr>
              <a:t>to hypoxia. Decreased PaCO2 is associated</a:t>
            </a:r>
          </a:p>
          <a:p>
            <a:r>
              <a:rPr lang="en-US" sz="1200" b="0" i="0" u="none" strike="noStrike" kern="1200" baseline="0" dirty="0">
                <a:solidFill>
                  <a:schemeClr val="tx1"/>
                </a:solidFill>
                <a:latin typeface="+mn-lt"/>
                <a:ea typeface="+mn-ea"/>
                <a:cs typeface="+mn-cs"/>
              </a:rPr>
              <a:t>with hyperventilation. Clinical manifestations of</a:t>
            </a:r>
          </a:p>
          <a:p>
            <a:r>
              <a:rPr lang="en-US" sz="1200" b="0" i="0" u="none" strike="noStrike" kern="1200" baseline="0" dirty="0">
                <a:solidFill>
                  <a:schemeClr val="tx1"/>
                </a:solidFill>
                <a:latin typeface="+mn-lt"/>
                <a:ea typeface="+mn-ea"/>
                <a:cs typeface="+mn-cs"/>
              </a:rPr>
              <a:t>hypoxia also include increased respiratory rate and</a:t>
            </a:r>
          </a:p>
          <a:p>
            <a:r>
              <a:rPr lang="en-US" sz="1200" b="0" i="0" u="none" strike="noStrike" kern="1200" baseline="0" dirty="0">
                <a:solidFill>
                  <a:schemeClr val="tx1"/>
                </a:solidFill>
                <a:latin typeface="+mn-lt"/>
                <a:ea typeface="+mn-ea"/>
                <a:cs typeface="+mn-cs"/>
              </a:rPr>
              <a:t>heart rate and dyspnea.</a:t>
            </a:r>
          </a:p>
        </p:txBody>
      </p:sp>
      <p:sp>
        <p:nvSpPr>
          <p:cNvPr id="4" name="Slide Number Placeholder 3"/>
          <p:cNvSpPr>
            <a:spLocks noGrp="1"/>
          </p:cNvSpPr>
          <p:nvPr>
            <p:ph type="sldNum" sz="quarter" idx="5"/>
          </p:nvPr>
        </p:nvSpPr>
        <p:spPr/>
        <p:txBody>
          <a:bodyPr/>
          <a:lstStyle/>
          <a:p>
            <a:fld id="{EF179920-1458-462C-8F48-238DD5709C36}" type="slidenum">
              <a:rPr lang="en-US" smtClean="0"/>
              <a:t>58</a:t>
            </a:fld>
            <a:endParaRPr lang="en-US"/>
          </a:p>
        </p:txBody>
      </p:sp>
    </p:spTree>
    <p:extLst>
      <p:ext uri="{BB962C8B-B14F-4D97-AF65-F5344CB8AC3E}">
        <p14:creationId xmlns:p14="http://schemas.microsoft.com/office/powerpoint/2010/main" val="27712957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Answer: </a:t>
            </a:r>
            <a:r>
              <a:rPr lang="en-US" sz="1200" b="0" i="0" u="none" strike="noStrike" kern="1200" baseline="0" dirty="0">
                <a:solidFill>
                  <a:schemeClr val="tx1"/>
                </a:solidFill>
                <a:latin typeface="+mn-lt"/>
                <a:ea typeface="+mn-ea"/>
                <a:cs typeface="+mn-cs"/>
              </a:rPr>
              <a:t>B</a:t>
            </a:r>
          </a:p>
          <a:p>
            <a:r>
              <a:rPr lang="en-US" sz="1200" b="1" i="0" u="none" strike="noStrike" kern="1200" baseline="0" dirty="0">
                <a:solidFill>
                  <a:schemeClr val="tx1"/>
                </a:solidFill>
                <a:latin typeface="+mn-lt"/>
                <a:ea typeface="+mn-ea"/>
                <a:cs typeface="+mn-cs"/>
              </a:rPr>
              <a:t>Rationale: </a:t>
            </a:r>
            <a:r>
              <a:rPr lang="en-US" sz="1200" b="0" i="0" u="none" strike="noStrike" kern="1200" baseline="0" dirty="0">
                <a:solidFill>
                  <a:schemeClr val="tx1"/>
                </a:solidFill>
                <a:latin typeface="+mn-lt"/>
                <a:ea typeface="+mn-ea"/>
                <a:cs typeface="+mn-cs"/>
              </a:rPr>
              <a:t>Medications that reduce gastric acidity</a:t>
            </a:r>
          </a:p>
          <a:p>
            <a:r>
              <a:rPr lang="en-US" sz="1200" b="0" i="0" u="none" strike="noStrike" kern="1200" baseline="0" dirty="0">
                <a:solidFill>
                  <a:schemeClr val="tx1"/>
                </a:solidFill>
                <a:latin typeface="+mn-lt"/>
                <a:ea typeface="+mn-ea"/>
                <a:cs typeface="+mn-cs"/>
              </a:rPr>
              <a:t>have been shown to protect patients from developing</a:t>
            </a:r>
          </a:p>
          <a:p>
            <a:r>
              <a:rPr lang="en-US" sz="1200" b="0" i="0" u="none" strike="noStrike" kern="1200" baseline="0" dirty="0">
                <a:solidFill>
                  <a:schemeClr val="tx1"/>
                </a:solidFill>
                <a:latin typeface="+mn-lt"/>
                <a:ea typeface="+mn-ea"/>
                <a:cs typeface="+mn-cs"/>
              </a:rPr>
              <a:t>peptic ulcer disease and gastrointestinal bleeding</a:t>
            </a:r>
          </a:p>
          <a:p>
            <a:r>
              <a:rPr lang="en-US" sz="1200" b="0" i="0" u="none" strike="noStrike" kern="1200" baseline="0" dirty="0">
                <a:solidFill>
                  <a:schemeClr val="tx1"/>
                </a:solidFill>
                <a:latin typeface="+mn-lt"/>
                <a:ea typeface="+mn-ea"/>
                <a:cs typeface="+mn-cs"/>
              </a:rPr>
              <a:t>due to the stress of intubation. Steroids are</a:t>
            </a:r>
          </a:p>
          <a:p>
            <a:r>
              <a:rPr lang="en-US" sz="1200" b="0" i="0" u="none" strike="noStrike" kern="1200" baseline="0" dirty="0">
                <a:solidFill>
                  <a:schemeClr val="tx1"/>
                </a:solidFill>
                <a:latin typeface="+mn-lt"/>
                <a:ea typeface="+mn-ea"/>
                <a:cs typeface="+mn-cs"/>
              </a:rPr>
              <a:t>indicated to decrease inflammation and stool</a:t>
            </a:r>
          </a:p>
          <a:p>
            <a:r>
              <a:rPr lang="en-US" sz="1200" b="0" i="0" u="none" strike="noStrike" kern="1200" baseline="0" dirty="0">
                <a:solidFill>
                  <a:schemeClr val="tx1"/>
                </a:solidFill>
                <a:latin typeface="+mn-lt"/>
                <a:ea typeface="+mn-ea"/>
                <a:cs typeface="+mn-cs"/>
              </a:rPr>
              <a:t>softeners to minimize constipation. Medications to</a:t>
            </a:r>
          </a:p>
          <a:p>
            <a:r>
              <a:rPr lang="en-US" sz="1200" b="0" i="0" u="none" strike="noStrike" kern="1200" baseline="0" dirty="0">
                <a:solidFill>
                  <a:schemeClr val="tx1"/>
                </a:solidFill>
                <a:latin typeface="+mn-lt"/>
                <a:ea typeface="+mn-ea"/>
                <a:cs typeface="+mn-cs"/>
              </a:rPr>
              <a:t>enhance gastric emptying are not typically indicated</a:t>
            </a:r>
          </a:p>
          <a:p>
            <a:r>
              <a:rPr lang="en-US" sz="1200" b="0" i="0" u="none" strike="noStrike" kern="1200" baseline="0" dirty="0">
                <a:solidFill>
                  <a:schemeClr val="tx1"/>
                </a:solidFill>
                <a:latin typeface="+mn-lt"/>
                <a:ea typeface="+mn-ea"/>
                <a:cs typeface="+mn-cs"/>
              </a:rPr>
              <a:t>in ventilated patients.</a:t>
            </a:r>
            <a:endParaRPr lang="en-US" dirty="0"/>
          </a:p>
        </p:txBody>
      </p:sp>
      <p:sp>
        <p:nvSpPr>
          <p:cNvPr id="4" name="Slide Number Placeholder 3"/>
          <p:cNvSpPr>
            <a:spLocks noGrp="1"/>
          </p:cNvSpPr>
          <p:nvPr>
            <p:ph type="sldNum" sz="quarter" idx="5"/>
          </p:nvPr>
        </p:nvSpPr>
        <p:spPr/>
        <p:txBody>
          <a:bodyPr/>
          <a:lstStyle/>
          <a:p>
            <a:fld id="{EF179920-1458-462C-8F48-238DD5709C36}" type="slidenum">
              <a:rPr lang="en-US" smtClean="0"/>
              <a:t>59</a:t>
            </a:fld>
            <a:endParaRPr lang="en-US"/>
          </a:p>
        </p:txBody>
      </p:sp>
    </p:spTree>
    <p:extLst>
      <p:ext uri="{BB962C8B-B14F-4D97-AF65-F5344CB8AC3E}">
        <p14:creationId xmlns:p14="http://schemas.microsoft.com/office/powerpoint/2010/main" val="41196444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Answer: </a:t>
            </a:r>
            <a:r>
              <a:rPr lang="en-US" sz="1200" b="0" i="0" u="none" strike="noStrike" kern="1200" baseline="0" dirty="0">
                <a:solidFill>
                  <a:schemeClr val="tx1"/>
                </a:solidFill>
                <a:latin typeface="+mn-lt"/>
                <a:ea typeface="+mn-ea"/>
                <a:cs typeface="+mn-cs"/>
              </a:rPr>
              <a:t>C</a:t>
            </a:r>
          </a:p>
          <a:p>
            <a:r>
              <a:rPr lang="en-US" sz="1200" b="1" i="0" u="none" strike="noStrike" kern="1200" baseline="0" dirty="0">
                <a:solidFill>
                  <a:schemeClr val="tx1"/>
                </a:solidFill>
                <a:latin typeface="+mn-lt"/>
                <a:ea typeface="+mn-ea"/>
                <a:cs typeface="+mn-cs"/>
              </a:rPr>
              <a:t>Rationale: </a:t>
            </a:r>
            <a:r>
              <a:rPr lang="en-US" sz="1200" b="0" i="0" u="none" strike="noStrike" kern="1200" baseline="0" dirty="0">
                <a:solidFill>
                  <a:schemeClr val="tx1"/>
                </a:solidFill>
                <a:latin typeface="+mn-lt"/>
                <a:ea typeface="+mn-ea"/>
                <a:cs typeface="+mn-cs"/>
              </a:rPr>
              <a:t>Positive end expiratory pressure (PEEP)</a:t>
            </a:r>
          </a:p>
          <a:p>
            <a:r>
              <a:rPr lang="en-US" sz="1200" b="0" i="0" u="none" strike="noStrike" kern="1200" baseline="0" dirty="0">
                <a:solidFill>
                  <a:schemeClr val="tx1"/>
                </a:solidFill>
                <a:latin typeface="+mn-lt"/>
                <a:ea typeface="+mn-ea"/>
                <a:cs typeface="+mn-cs"/>
              </a:rPr>
              <a:t>is positive pressure applied at the end of expiration</a:t>
            </a:r>
          </a:p>
          <a:p>
            <a:r>
              <a:rPr lang="en-US" sz="1200" b="0" i="0" u="none" strike="noStrike" kern="1200" baseline="0" dirty="0">
                <a:solidFill>
                  <a:schemeClr val="tx1"/>
                </a:solidFill>
                <a:latin typeface="+mn-lt"/>
                <a:ea typeface="+mn-ea"/>
                <a:cs typeface="+mn-cs"/>
              </a:rPr>
              <a:t>to help prevent alveolar collapse. PEEP improves</a:t>
            </a:r>
          </a:p>
          <a:p>
            <a:r>
              <a:rPr lang="en-US" sz="1200" b="0" i="0" u="none" strike="noStrike" kern="1200" baseline="0" dirty="0">
                <a:solidFill>
                  <a:schemeClr val="tx1"/>
                </a:solidFill>
                <a:latin typeface="+mn-lt"/>
                <a:ea typeface="+mn-ea"/>
                <a:cs typeface="+mn-cs"/>
              </a:rPr>
              <a:t>oxygenation, allowing the FIO2 level to be lowered.</a:t>
            </a:r>
          </a:p>
          <a:p>
            <a:r>
              <a:rPr lang="en-US" sz="1200" b="0" i="0" u="none" strike="noStrike" kern="1200" baseline="0" dirty="0">
                <a:solidFill>
                  <a:schemeClr val="tx1"/>
                </a:solidFill>
                <a:latin typeface="+mn-lt"/>
                <a:ea typeface="+mn-ea"/>
                <a:cs typeface="+mn-cs"/>
              </a:rPr>
              <a:t>FIO2 correlates to the concentration of oxygen being</a:t>
            </a:r>
          </a:p>
          <a:p>
            <a:r>
              <a:rPr lang="en-US" sz="1200" b="0" i="0" u="none" strike="noStrike" kern="1200" baseline="0" dirty="0">
                <a:solidFill>
                  <a:schemeClr val="tx1"/>
                </a:solidFill>
                <a:latin typeface="+mn-lt"/>
                <a:ea typeface="+mn-ea"/>
                <a:cs typeface="+mn-cs"/>
              </a:rPr>
              <a:t>delivered. Tidal volume is the volume of air delivered</a:t>
            </a:r>
          </a:p>
          <a:p>
            <a:r>
              <a:rPr lang="en-US" sz="1200" b="0" i="0" u="none" strike="noStrike" kern="1200" baseline="0" dirty="0">
                <a:solidFill>
                  <a:schemeClr val="tx1"/>
                </a:solidFill>
                <a:latin typeface="+mn-lt"/>
                <a:ea typeface="+mn-ea"/>
                <a:cs typeface="+mn-cs"/>
              </a:rPr>
              <a:t>with each mechanical breath, and SIMV is a</a:t>
            </a:r>
          </a:p>
          <a:p>
            <a:r>
              <a:rPr lang="en-US" sz="1200" b="0" i="0" u="none" strike="noStrike" kern="1200" baseline="0" dirty="0">
                <a:solidFill>
                  <a:schemeClr val="tx1"/>
                </a:solidFill>
                <a:latin typeface="+mn-lt"/>
                <a:ea typeface="+mn-ea"/>
                <a:cs typeface="+mn-cs"/>
              </a:rPr>
              <a:t>ventilator mode that synchronizes intermittent</a:t>
            </a:r>
          </a:p>
          <a:p>
            <a:r>
              <a:rPr lang="en-US" sz="1200" b="0" i="0" u="none" strike="noStrike" kern="1200" baseline="0" dirty="0">
                <a:solidFill>
                  <a:schemeClr val="tx1"/>
                </a:solidFill>
                <a:latin typeface="+mn-lt"/>
                <a:ea typeface="+mn-ea"/>
                <a:cs typeface="+mn-cs"/>
              </a:rPr>
              <a:t>mandatory ventilator breaths with the patient’s</a:t>
            </a:r>
          </a:p>
          <a:p>
            <a:r>
              <a:rPr lang="en-US" sz="1200" b="0" i="0" u="none" strike="noStrike" kern="1200" baseline="0" dirty="0">
                <a:solidFill>
                  <a:schemeClr val="tx1"/>
                </a:solidFill>
                <a:latin typeface="+mn-lt"/>
                <a:ea typeface="+mn-ea"/>
                <a:cs typeface="+mn-cs"/>
              </a:rPr>
              <a:t>spontaneous breaths.</a:t>
            </a:r>
            <a:endParaRPr lang="en-US" dirty="0"/>
          </a:p>
        </p:txBody>
      </p:sp>
      <p:sp>
        <p:nvSpPr>
          <p:cNvPr id="4" name="Slide Number Placeholder 3"/>
          <p:cNvSpPr>
            <a:spLocks noGrp="1"/>
          </p:cNvSpPr>
          <p:nvPr>
            <p:ph type="sldNum" sz="quarter" idx="5"/>
          </p:nvPr>
        </p:nvSpPr>
        <p:spPr/>
        <p:txBody>
          <a:bodyPr/>
          <a:lstStyle/>
          <a:p>
            <a:fld id="{EF179920-1458-462C-8F48-238DD5709C36}" type="slidenum">
              <a:rPr lang="en-US" smtClean="0"/>
              <a:t>60</a:t>
            </a:fld>
            <a:endParaRPr lang="en-US"/>
          </a:p>
        </p:txBody>
      </p:sp>
    </p:spTree>
    <p:extLst>
      <p:ext uri="{BB962C8B-B14F-4D97-AF65-F5344CB8AC3E}">
        <p14:creationId xmlns:p14="http://schemas.microsoft.com/office/powerpoint/2010/main" val="2350058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Pulse oximetry</a:t>
            </a:r>
            <a:r>
              <a:rPr lang="en-US" sz="1200" dirty="0"/>
              <a:t> –</a:t>
            </a:r>
            <a:r>
              <a:rPr lang="en-US" dirty="0"/>
              <a:t> Noninvasive method that can be used in any setting to obtain the oxygen saturation of hemoglobin (SpO2) in the blood. The pulse oximeter is the device used to perform the measurement. It uses a light sensor that has two sources of light (red and infrared) that pass through the skin to measure the amount of hemoglobin saturated with oxygen.</a:t>
            </a:r>
          </a:p>
          <a:p>
            <a:endParaRPr lang="en-US" dirty="0"/>
          </a:p>
          <a:p>
            <a:r>
              <a:rPr lang="en-US" dirty="0"/>
              <a:t>Arterial blood gas analysis is used to measure the pH, PaO2, PaCO2, HCO3 ̄ (bicarbonate), and SaO2 levels of the blood. The ABG sample is obtained through an arterial puncture, usually via the radial or femoral artery, or through an indwelling arterial line or pulmonary artery catheter.</a:t>
            </a:r>
          </a:p>
          <a:p>
            <a:endParaRPr lang="en-US" dirty="0"/>
          </a:p>
          <a:p>
            <a:endParaRPr lang="en-US" dirty="0"/>
          </a:p>
        </p:txBody>
      </p:sp>
      <p:sp>
        <p:nvSpPr>
          <p:cNvPr id="4" name="Slide Number Placeholder 3"/>
          <p:cNvSpPr>
            <a:spLocks noGrp="1"/>
          </p:cNvSpPr>
          <p:nvPr>
            <p:ph type="sldNum" sz="quarter" idx="5"/>
          </p:nvPr>
        </p:nvSpPr>
        <p:spPr/>
        <p:txBody>
          <a:bodyPr/>
          <a:lstStyle/>
          <a:p>
            <a:fld id="{EF179920-1458-462C-8F48-238DD5709C36}" type="slidenum">
              <a:rPr lang="en-US" smtClean="0"/>
              <a:t>5</a:t>
            </a:fld>
            <a:endParaRPr lang="en-US"/>
          </a:p>
        </p:txBody>
      </p:sp>
    </p:spTree>
    <p:extLst>
      <p:ext uri="{BB962C8B-B14F-4D97-AF65-F5344CB8AC3E}">
        <p14:creationId xmlns:p14="http://schemas.microsoft.com/office/powerpoint/2010/main" val="4072975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 7-1 Normal Arterial Blood Gas Values</a:t>
            </a:r>
          </a:p>
          <a:p>
            <a:endParaRPr lang="en-US" dirty="0"/>
          </a:p>
        </p:txBody>
      </p:sp>
      <p:sp>
        <p:nvSpPr>
          <p:cNvPr id="4" name="Slide Number Placeholder 3"/>
          <p:cNvSpPr>
            <a:spLocks noGrp="1"/>
          </p:cNvSpPr>
          <p:nvPr>
            <p:ph type="sldNum" sz="quarter" idx="5"/>
          </p:nvPr>
        </p:nvSpPr>
        <p:spPr/>
        <p:txBody>
          <a:bodyPr/>
          <a:lstStyle/>
          <a:p>
            <a:fld id="{EF179920-1458-462C-8F48-238DD5709C36}" type="slidenum">
              <a:rPr lang="en-US" smtClean="0"/>
              <a:t>6</a:t>
            </a:fld>
            <a:endParaRPr lang="en-US"/>
          </a:p>
        </p:txBody>
      </p:sp>
    </p:spTree>
    <p:extLst>
      <p:ext uri="{BB962C8B-B14F-4D97-AF65-F5344CB8AC3E}">
        <p14:creationId xmlns:p14="http://schemas.microsoft.com/office/powerpoint/2010/main" val="958579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Overview </a:t>
            </a:r>
          </a:p>
        </p:txBody>
      </p:sp>
      <p:sp>
        <p:nvSpPr>
          <p:cNvPr id="4" name="Slide Number Placeholder 3"/>
          <p:cNvSpPr>
            <a:spLocks noGrp="1"/>
          </p:cNvSpPr>
          <p:nvPr>
            <p:ph type="sldNum" sz="quarter" idx="5"/>
          </p:nvPr>
        </p:nvSpPr>
        <p:spPr/>
        <p:txBody>
          <a:bodyPr/>
          <a:lstStyle/>
          <a:p>
            <a:fld id="{EF179920-1458-462C-8F48-238DD5709C36}" type="slidenum">
              <a:rPr lang="en-US" smtClean="0"/>
              <a:t>7</a:t>
            </a:fld>
            <a:endParaRPr lang="en-US"/>
          </a:p>
        </p:txBody>
      </p:sp>
    </p:spTree>
    <p:extLst>
      <p:ext uri="{BB962C8B-B14F-4D97-AF65-F5344CB8AC3E}">
        <p14:creationId xmlns:p14="http://schemas.microsoft.com/office/powerpoint/2010/main" val="2224088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7.1 – Nasal cannula.</a:t>
            </a:r>
          </a:p>
          <a:p>
            <a:endParaRPr lang="en-US" dirty="0"/>
          </a:p>
          <a:p>
            <a:r>
              <a:rPr lang="en-US" dirty="0"/>
              <a:t>The nasal cannula device delivers oxygen through tubing that has two soft prongs on one end that are placed into the patient’s nares (Fig. 7.1); the other end of the tubing is connected to an oxygen source. This is the most commonly used delivery system because it is more comfortable, mobile, easy to use, and less expensive than other delivery systems.</a:t>
            </a:r>
          </a:p>
          <a:p>
            <a:endParaRPr lang="en-US" dirty="0"/>
          </a:p>
          <a:p>
            <a:r>
              <a:rPr lang="en-US" dirty="0"/>
              <a:t>The oxygen concentrations of 24% (1 L/min) to 44% (6 L/min) are administered via the nasal cannula.</a:t>
            </a:r>
          </a:p>
        </p:txBody>
      </p:sp>
      <p:sp>
        <p:nvSpPr>
          <p:cNvPr id="4" name="Slide Number Placeholder 3"/>
          <p:cNvSpPr>
            <a:spLocks noGrp="1"/>
          </p:cNvSpPr>
          <p:nvPr>
            <p:ph type="sldNum" sz="quarter" idx="5"/>
          </p:nvPr>
        </p:nvSpPr>
        <p:spPr/>
        <p:txBody>
          <a:bodyPr/>
          <a:lstStyle/>
          <a:p>
            <a:fld id="{EF179920-1458-462C-8F48-238DD5709C36}" type="slidenum">
              <a:rPr lang="en-US" smtClean="0"/>
              <a:t>8</a:t>
            </a:fld>
            <a:endParaRPr lang="en-US"/>
          </a:p>
        </p:txBody>
      </p:sp>
    </p:spTree>
    <p:extLst>
      <p:ext uri="{BB962C8B-B14F-4D97-AF65-F5344CB8AC3E}">
        <p14:creationId xmlns:p14="http://schemas.microsoft.com/office/powerpoint/2010/main" val="2810075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7.2 Simple face mask.</a:t>
            </a:r>
          </a:p>
          <a:p>
            <a:endParaRPr lang="en-US" dirty="0"/>
          </a:p>
          <a:p>
            <a:r>
              <a:rPr lang="en-US" dirty="0"/>
              <a:t>The simple face mask is used when the patient needs a moderate amount of oxygen to maintain an adequate PaO2 level.</a:t>
            </a:r>
          </a:p>
        </p:txBody>
      </p:sp>
      <p:sp>
        <p:nvSpPr>
          <p:cNvPr id="4" name="Slide Number Placeholder 3"/>
          <p:cNvSpPr>
            <a:spLocks noGrp="1"/>
          </p:cNvSpPr>
          <p:nvPr>
            <p:ph type="sldNum" sz="quarter" idx="5"/>
          </p:nvPr>
        </p:nvSpPr>
        <p:spPr/>
        <p:txBody>
          <a:bodyPr/>
          <a:lstStyle/>
          <a:p>
            <a:fld id="{EF179920-1458-462C-8F48-238DD5709C36}" type="slidenum">
              <a:rPr lang="en-US" smtClean="0"/>
              <a:t>9</a:t>
            </a:fld>
            <a:endParaRPr lang="en-US"/>
          </a:p>
        </p:txBody>
      </p:sp>
    </p:spTree>
    <p:extLst>
      <p:ext uri="{BB962C8B-B14F-4D97-AF65-F5344CB8AC3E}">
        <p14:creationId xmlns:p14="http://schemas.microsoft.com/office/powerpoint/2010/main" val="376217960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sp>
        <p:nvSpPr>
          <p:cNvPr id="13" name="Picture Placeholder 11"/>
          <p:cNvSpPr>
            <a:spLocks noGrp="1"/>
          </p:cNvSpPr>
          <p:nvPr>
            <p:ph type="pic" sz="quarter" idx="13" hasCustomPrompt="1"/>
          </p:nvPr>
        </p:nvSpPr>
        <p:spPr>
          <a:xfrm>
            <a:off x="2689302" y="228600"/>
            <a:ext cx="3733800" cy="4267200"/>
          </a:xfrm>
        </p:spPr>
        <p:txBody>
          <a:bodyPr rtlCol="0">
            <a:normAutofit/>
          </a:bodyPr>
          <a:lstStyle>
            <a:lvl1pPr>
              <a:defRPr/>
            </a:lvl1pPr>
          </a:lstStyle>
          <a:p>
            <a:pPr lvl="0"/>
            <a:r>
              <a:rPr lang="en-US" noProof="0" dirty="0"/>
              <a:t>Click icon to add cover image</a:t>
            </a:r>
          </a:p>
        </p:txBody>
      </p:sp>
      <p:sp>
        <p:nvSpPr>
          <p:cNvPr id="14" name="Rectangle 13"/>
          <p:cNvSpPr/>
          <p:nvPr userDrawn="1"/>
        </p:nvSpPr>
        <p:spPr>
          <a:xfrm>
            <a:off x="0" y="6356350"/>
            <a:ext cx="9144000" cy="507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txBox="1">
            <a:spLocks/>
          </p:cNvSpPr>
          <p:nvPr userDrawn="1"/>
        </p:nvSpPr>
        <p:spPr>
          <a:xfrm>
            <a:off x="101599" y="6470650"/>
            <a:ext cx="2422525" cy="365125"/>
          </a:xfrm>
          <a:prstGeom prst="rect">
            <a:avLst/>
          </a:prstGeom>
        </p:spPr>
        <p:txBody>
          <a:bodyPr anchor="ctr"/>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b="1" dirty="0">
                <a:solidFill>
                  <a:srgbClr val="585858"/>
                </a:solidFill>
              </a:rPr>
              <a:t>Copyright ©2020 F.A. Davis Company</a:t>
            </a:r>
          </a:p>
        </p:txBody>
      </p:sp>
      <p:pic>
        <p:nvPicPr>
          <p:cNvPr id="10" name="Picture 13"/>
          <p:cNvPicPr>
            <a:picLocks noChangeAspect="1"/>
          </p:cNvPicPr>
          <p:nvPr userDrawn="1"/>
        </p:nvPicPr>
        <p:blipFill>
          <a:blip r:embed="rId2" cstate="print">
            <a:clrChange>
              <a:clrFrom>
                <a:srgbClr val="FFFFFE"/>
              </a:clrFrom>
              <a:clrTo>
                <a:srgbClr val="FFFFFE">
                  <a:alpha val="0"/>
                </a:srgbClr>
              </a:clrTo>
            </a:clrChange>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977294" y="6492183"/>
            <a:ext cx="1005840" cy="35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4728898"/>
            <a:ext cx="9144000" cy="1708150"/>
          </a:xfrm>
          <a:prstGeom prst="rect">
            <a:avLst/>
          </a:prstGeom>
          <a:solidFill>
            <a:srgbClr val="2880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4"/>
          <p:cNvCxnSpPr/>
          <p:nvPr/>
        </p:nvCxnSpPr>
        <p:spPr>
          <a:xfrm>
            <a:off x="0" y="4728898"/>
            <a:ext cx="9144000" cy="0"/>
          </a:xfrm>
          <a:prstGeom prst="line">
            <a:avLst/>
          </a:prstGeom>
          <a:ln w="50800">
            <a:solidFill>
              <a:srgbClr val="D99C21"/>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4"/>
          <a:stretch>
            <a:fillRect/>
          </a:stretch>
        </p:blipFill>
        <p:spPr>
          <a:xfrm>
            <a:off x="0" y="6426743"/>
            <a:ext cx="9169400" cy="48773"/>
          </a:xfrm>
          <a:prstGeom prst="rect">
            <a:avLst/>
          </a:prstGeom>
        </p:spPr>
      </p:pic>
    </p:spTree>
    <p:extLst>
      <p:ext uri="{BB962C8B-B14F-4D97-AF65-F5344CB8AC3E}">
        <p14:creationId xmlns:p14="http://schemas.microsoft.com/office/powerpoint/2010/main" val="2659551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4" name="Content Placeholder 2"/>
          <p:cNvSpPr>
            <a:spLocks noGrp="1"/>
          </p:cNvSpPr>
          <p:nvPr>
            <p:ph idx="1"/>
          </p:nvPr>
        </p:nvSpPr>
        <p:spPr>
          <a:xfrm>
            <a:off x="457200" y="1195349"/>
            <a:ext cx="4114800" cy="4748251"/>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Content Placeholder 2"/>
          <p:cNvSpPr>
            <a:spLocks noGrp="1"/>
          </p:cNvSpPr>
          <p:nvPr>
            <p:ph idx="10"/>
          </p:nvPr>
        </p:nvSpPr>
        <p:spPr>
          <a:xfrm>
            <a:off x="4724400" y="1219200"/>
            <a:ext cx="4038600" cy="4748251"/>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235478169"/>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4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Lead-in Head, and Bulleted List">
    <p:spTree>
      <p:nvGrpSpPr>
        <p:cNvPr id="1" name=""/>
        <p:cNvGrpSpPr/>
        <p:nvPr/>
      </p:nvGrpSpPr>
      <p:grpSpPr>
        <a:xfrm>
          <a:off x="0" y="0"/>
          <a:ext cx="0" cy="0"/>
          <a:chOff x="0" y="0"/>
          <a:chExt cx="0" cy="0"/>
        </a:xfrm>
      </p:grpSpPr>
      <p:sp>
        <p:nvSpPr>
          <p:cNvPr id="8"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6" name="Text Placeholder 5"/>
          <p:cNvSpPr>
            <a:spLocks noGrp="1"/>
          </p:cNvSpPr>
          <p:nvPr>
            <p:ph type="body" sz="quarter" idx="11"/>
          </p:nvPr>
        </p:nvSpPr>
        <p:spPr>
          <a:xfrm>
            <a:off x="457200" y="1295400"/>
            <a:ext cx="8229600" cy="381000"/>
          </a:xfrm>
        </p:spPr>
        <p:txBody>
          <a:bodyPr anchor="ctr">
            <a:noAutofit/>
          </a:bodyPr>
          <a:lstStyle>
            <a:lvl1pPr marL="346075" indent="0">
              <a:buNone/>
              <a:defRPr sz="3200"/>
            </a:lvl1pPr>
          </a:lstStyle>
          <a:p>
            <a:pPr lvl="0"/>
            <a:r>
              <a:rPr lang="en-US"/>
              <a:t>Click to edit Master text styles</a:t>
            </a:r>
          </a:p>
        </p:txBody>
      </p:sp>
      <p:sp>
        <p:nvSpPr>
          <p:cNvPr id="3" name="Content Placeholder 2"/>
          <p:cNvSpPr>
            <a:spLocks noGrp="1"/>
          </p:cNvSpPr>
          <p:nvPr>
            <p:ph idx="1"/>
          </p:nvPr>
        </p:nvSpPr>
        <p:spPr>
          <a:xfrm>
            <a:off x="457200" y="1741449"/>
            <a:ext cx="8229600" cy="4068763"/>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351827765"/>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28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Lead-in Head, and Bulleted List">
    <p:spTree>
      <p:nvGrpSpPr>
        <p:cNvPr id="1" name=""/>
        <p:cNvGrpSpPr/>
        <p:nvPr/>
      </p:nvGrpSpPr>
      <p:grpSpPr>
        <a:xfrm>
          <a:off x="0" y="0"/>
          <a:ext cx="0" cy="0"/>
          <a:chOff x="0" y="0"/>
          <a:chExt cx="0" cy="0"/>
        </a:xfrm>
      </p:grpSpPr>
      <p:sp>
        <p:nvSpPr>
          <p:cNvPr id="8"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6" name="Text Placeholder 5"/>
          <p:cNvSpPr>
            <a:spLocks noGrp="1"/>
          </p:cNvSpPr>
          <p:nvPr>
            <p:ph type="body" sz="quarter" idx="11"/>
          </p:nvPr>
        </p:nvSpPr>
        <p:spPr>
          <a:xfrm>
            <a:off x="457200" y="1295400"/>
            <a:ext cx="8229600" cy="381000"/>
          </a:xfrm>
        </p:spPr>
        <p:txBody>
          <a:bodyPr anchor="ctr">
            <a:noAutofit/>
          </a:bodyPr>
          <a:lstStyle>
            <a:lvl1pPr marL="346075" indent="0">
              <a:buNone/>
              <a:defRPr sz="3200"/>
            </a:lvl1pPr>
          </a:lstStyle>
          <a:p>
            <a:pPr lvl="0"/>
            <a:r>
              <a:rPr lang="en-US"/>
              <a:t>Click to edit Master text styles</a:t>
            </a:r>
          </a:p>
        </p:txBody>
      </p:sp>
      <p:sp>
        <p:nvSpPr>
          <p:cNvPr id="3" name="Content Placeholder 2"/>
          <p:cNvSpPr>
            <a:spLocks noGrp="1"/>
          </p:cNvSpPr>
          <p:nvPr>
            <p:ph idx="1"/>
          </p:nvPr>
        </p:nvSpPr>
        <p:spPr>
          <a:xfrm>
            <a:off x="457200" y="1741449"/>
            <a:ext cx="8229600" cy="1916151"/>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Content Placeholder 2"/>
          <p:cNvSpPr>
            <a:spLocks noGrp="1"/>
          </p:cNvSpPr>
          <p:nvPr>
            <p:ph idx="12"/>
          </p:nvPr>
        </p:nvSpPr>
        <p:spPr>
          <a:xfrm>
            <a:off x="457200" y="3886200"/>
            <a:ext cx="8229600" cy="2005051"/>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178941078"/>
      </p:ext>
    </p:extLst>
  </p:cSld>
  <p:clrMapOvr>
    <a:masterClrMapping/>
  </p:clrMapOvr>
  <p:extLst>
    <p:ext uri="{DCECCB84-F9BA-43D5-87BE-67443E8EF086}">
      <p15:sldGuideLst xmlns:p15="http://schemas.microsoft.com/office/powerpoint/2012/main">
        <p15:guide id="1" orient="horz" pos="1008">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Bulleted Lists">
    <p:spTree>
      <p:nvGrpSpPr>
        <p:cNvPr id="1" name=""/>
        <p:cNvGrpSpPr/>
        <p:nvPr/>
      </p:nvGrpSpPr>
      <p:grpSpPr>
        <a:xfrm>
          <a:off x="0" y="0"/>
          <a:ext cx="0" cy="0"/>
          <a:chOff x="0" y="0"/>
          <a:chExt cx="0" cy="0"/>
        </a:xfrm>
      </p:grpSpPr>
      <p:sp>
        <p:nvSpPr>
          <p:cNvPr id="6"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sz="half" idx="1"/>
          </p:nvPr>
        </p:nvSpPr>
        <p:spPr>
          <a:xfrm>
            <a:off x="756356" y="1143000"/>
            <a:ext cx="4038600" cy="4525963"/>
          </a:xfrm>
        </p:spPr>
        <p:txBody>
          <a:bodyPr>
            <a:normAutofit/>
          </a:bodyPr>
          <a:lstStyle>
            <a:lvl1pPr marL="290513" indent="-290513">
              <a:defRPr sz="2800">
                <a:solidFill>
                  <a:schemeClr val="tx1">
                    <a:lumMod val="75000"/>
                  </a:schemeClr>
                </a:solidFill>
              </a:defRPr>
            </a:lvl1pPr>
            <a:lvl2pPr marL="512763" indent="-222250">
              <a:defRPr sz="2400">
                <a:solidFill>
                  <a:schemeClr val="tx1">
                    <a:lumMod val="75000"/>
                  </a:schemeClr>
                </a:solidFill>
              </a:defRPr>
            </a:lvl2pPr>
            <a:lvl3pPr marL="803275" indent="-290513">
              <a:tabLst>
                <a:tab pos="803275" algn="l"/>
                <a:tab pos="858838" algn="l"/>
              </a:tabLst>
              <a:defRPr sz="2000">
                <a:solidFill>
                  <a:schemeClr val="tx1">
                    <a:lumMod val="75000"/>
                  </a:schemeClr>
                </a:solidFill>
              </a:defRPr>
            </a:lvl3pPr>
            <a:lvl4pPr marL="1081088" indent="-277813">
              <a:buFont typeface="Wingdings" panose="05000000000000000000" pitchFamily="2" charset="2"/>
              <a:buChar char="§"/>
              <a:defRPr sz="1800">
                <a:solidFill>
                  <a:schemeClr val="tx1">
                    <a:lumMod val="75000"/>
                  </a:schemeClr>
                </a:solidFill>
              </a:defRPr>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5023556" y="1143000"/>
            <a:ext cx="4038600" cy="4525963"/>
          </a:xfrm>
        </p:spPr>
        <p:txBody>
          <a:bodyPr>
            <a:normAutofit/>
          </a:bodyPr>
          <a:lstStyle>
            <a:lvl1pPr marL="282575" indent="-282575">
              <a:defRPr lang="en-US" sz="2800" kern="2000" dirty="0" smtClean="0">
                <a:solidFill>
                  <a:schemeClr val="tx1">
                    <a:lumMod val="75000"/>
                  </a:schemeClr>
                </a:solidFill>
                <a:latin typeface="+mn-lt"/>
                <a:ea typeface="+mn-ea"/>
                <a:cs typeface="+mn-cs"/>
              </a:defRPr>
            </a:lvl1pPr>
            <a:lvl2pPr marL="511175" indent="-220663">
              <a:defRPr lang="en-US" sz="2400" kern="1200" dirty="0" smtClean="0">
                <a:solidFill>
                  <a:schemeClr val="tx1">
                    <a:lumMod val="75000"/>
                  </a:schemeClr>
                </a:solidFill>
                <a:latin typeface="+mn-lt"/>
                <a:ea typeface="+mn-ea"/>
                <a:cs typeface="+mn-cs"/>
              </a:defRPr>
            </a:lvl2pPr>
            <a:lvl3pPr marL="804863" indent="-293688">
              <a:defRPr lang="en-US" sz="2000" kern="1200" baseline="0" dirty="0" smtClean="0">
                <a:solidFill>
                  <a:schemeClr val="tx1">
                    <a:lumMod val="75000"/>
                  </a:schemeClr>
                </a:solidFill>
                <a:latin typeface="+mn-lt"/>
                <a:ea typeface="+mn-ea"/>
                <a:cs typeface="+mn-cs"/>
              </a:defRPr>
            </a:lvl3pPr>
            <a:lvl4pPr marL="1089025" indent="-285750">
              <a:buFont typeface="Wingdings" panose="05000000000000000000" pitchFamily="2" charset="2"/>
              <a:buChar char="§"/>
              <a:defRPr lang="en-US" sz="1800" kern="1200" dirty="0" smtClean="0">
                <a:solidFill>
                  <a:schemeClr val="tx1">
                    <a:lumMod val="75000"/>
                  </a:schemeClr>
                </a:solidFill>
                <a:latin typeface="+mn-lt"/>
                <a:ea typeface="+mn-ea"/>
                <a:cs typeface="+mn-cs"/>
              </a:defRPr>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059034639"/>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28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Bulleted Lists with Heads">
    <p:spTree>
      <p:nvGrpSpPr>
        <p:cNvPr id="1" name=""/>
        <p:cNvGrpSpPr/>
        <p:nvPr/>
      </p:nvGrpSpPr>
      <p:grpSpPr>
        <a:xfrm>
          <a:off x="0" y="0"/>
          <a:ext cx="0" cy="0"/>
          <a:chOff x="0" y="0"/>
          <a:chExt cx="0" cy="0"/>
        </a:xfrm>
      </p:grpSpPr>
      <p:sp>
        <p:nvSpPr>
          <p:cNvPr id="8"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4" name="Text Placeholder 3"/>
          <p:cNvSpPr>
            <a:spLocks noGrp="1"/>
          </p:cNvSpPr>
          <p:nvPr>
            <p:ph type="body" sz="quarter" idx="15" hasCustomPrompt="1"/>
          </p:nvPr>
        </p:nvSpPr>
        <p:spPr>
          <a:xfrm>
            <a:off x="755650" y="1173163"/>
            <a:ext cx="4044950" cy="639762"/>
          </a:xfrm>
        </p:spPr>
        <p:txBody>
          <a:bodyPr/>
          <a:lstStyle>
            <a:lvl1pPr marL="0" indent="0">
              <a:buNone/>
              <a:defRPr sz="2800" b="1"/>
            </a:lvl1pPr>
          </a:lstStyle>
          <a:p>
            <a:pPr lvl="0"/>
            <a:r>
              <a:rPr lang="en-US" dirty="0"/>
              <a:t>Click to add text</a:t>
            </a:r>
          </a:p>
        </p:txBody>
      </p:sp>
      <p:sp>
        <p:nvSpPr>
          <p:cNvPr id="7" name="Content Placeholder 6"/>
          <p:cNvSpPr>
            <a:spLocks noGrp="1"/>
          </p:cNvSpPr>
          <p:nvPr>
            <p:ph sz="quarter" idx="16"/>
          </p:nvPr>
        </p:nvSpPr>
        <p:spPr>
          <a:xfrm>
            <a:off x="755650" y="1901825"/>
            <a:ext cx="4044950" cy="3962400"/>
          </a:xfrm>
        </p:spPr>
        <p:txBody>
          <a:bodyPr/>
          <a:lstStyle>
            <a:lvl1pPr marL="237744">
              <a:defRPr sz="2800"/>
            </a:lvl1pPr>
            <a:lvl2pPr marL="457200" indent="-219456">
              <a:defRPr sz="2400"/>
            </a:lvl2pPr>
            <a:lvl3pPr marL="685800" indent="-237744">
              <a:defRPr sz="2000"/>
            </a:lvl3pPr>
          </a:lstStyle>
          <a:p>
            <a:pPr lvl="0"/>
            <a:r>
              <a:rPr lang="en-US"/>
              <a:t>Click to edit Master text styles</a:t>
            </a:r>
          </a:p>
          <a:p>
            <a:pPr lvl="1"/>
            <a:r>
              <a:rPr lang="en-US"/>
              <a:t>Second level</a:t>
            </a:r>
          </a:p>
          <a:p>
            <a:pPr lvl="2"/>
            <a:r>
              <a:rPr lang="en-US"/>
              <a:t>Third level</a:t>
            </a:r>
          </a:p>
        </p:txBody>
      </p:sp>
      <p:sp>
        <p:nvSpPr>
          <p:cNvPr id="10" name="Text Placeholder 9"/>
          <p:cNvSpPr>
            <a:spLocks noGrp="1"/>
          </p:cNvSpPr>
          <p:nvPr>
            <p:ph type="body" sz="quarter" idx="17" hasCustomPrompt="1"/>
          </p:nvPr>
        </p:nvSpPr>
        <p:spPr>
          <a:xfrm>
            <a:off x="4953000" y="1181100"/>
            <a:ext cx="4038600" cy="660400"/>
          </a:xfrm>
        </p:spPr>
        <p:txBody>
          <a:bodyPr/>
          <a:lstStyle>
            <a:lvl1pPr marL="0" indent="0">
              <a:buNone/>
              <a:defRPr sz="2800" b="1"/>
            </a:lvl1pPr>
          </a:lstStyle>
          <a:p>
            <a:pPr lvl="0"/>
            <a:r>
              <a:rPr lang="en-US" dirty="0"/>
              <a:t>Click to add text</a:t>
            </a:r>
          </a:p>
        </p:txBody>
      </p:sp>
      <p:sp>
        <p:nvSpPr>
          <p:cNvPr id="13" name="Content Placeholder 12"/>
          <p:cNvSpPr>
            <a:spLocks noGrp="1"/>
          </p:cNvSpPr>
          <p:nvPr>
            <p:ph sz="quarter" idx="18"/>
          </p:nvPr>
        </p:nvSpPr>
        <p:spPr>
          <a:xfrm>
            <a:off x="4953000" y="1901825"/>
            <a:ext cx="4038600" cy="3962400"/>
          </a:xfrm>
        </p:spPr>
        <p:txBody>
          <a:bodyPr/>
          <a:lstStyle>
            <a:lvl1pPr marL="237744" indent="-274320">
              <a:defRPr sz="2800"/>
            </a:lvl1pPr>
            <a:lvl2pPr marL="457200" indent="-219456">
              <a:defRPr sz="2400"/>
            </a:lvl2pPr>
            <a:lvl3pPr marL="685800" indent="-237744">
              <a:defRPr sz="20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738424730"/>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28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ed List and Figure">
    <p:spTree>
      <p:nvGrpSpPr>
        <p:cNvPr id="1" name=""/>
        <p:cNvGrpSpPr/>
        <p:nvPr/>
      </p:nvGrpSpPr>
      <p:grpSpPr>
        <a:xfrm>
          <a:off x="0" y="0"/>
          <a:ext cx="0" cy="0"/>
          <a:chOff x="0" y="0"/>
          <a:chExt cx="0" cy="0"/>
        </a:xfrm>
      </p:grpSpPr>
      <p:sp>
        <p:nvSpPr>
          <p:cNvPr id="6"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sz="half" idx="1"/>
          </p:nvPr>
        </p:nvSpPr>
        <p:spPr>
          <a:xfrm>
            <a:off x="762000" y="1219200"/>
            <a:ext cx="4038600" cy="4525963"/>
          </a:xfrm>
        </p:spPr>
        <p:txBody>
          <a:bodyPr>
            <a:normAutofit/>
          </a:bodyPr>
          <a:lstStyle>
            <a:lvl1pPr marL="290513" indent="-290513">
              <a:defRPr sz="2800">
                <a:solidFill>
                  <a:schemeClr val="tx1">
                    <a:lumMod val="75000"/>
                  </a:schemeClr>
                </a:solidFill>
              </a:defRPr>
            </a:lvl1pPr>
            <a:lvl2pPr marL="512763" indent="-222250">
              <a:defRPr sz="2400">
                <a:solidFill>
                  <a:schemeClr val="tx1">
                    <a:lumMod val="75000"/>
                  </a:schemeClr>
                </a:solidFill>
              </a:defRPr>
            </a:lvl2pPr>
            <a:lvl3pPr marL="803275" indent="-290513">
              <a:tabLst>
                <a:tab pos="803275" algn="l"/>
                <a:tab pos="858838" algn="l"/>
              </a:tabLst>
              <a:defRPr sz="2000">
                <a:solidFill>
                  <a:schemeClr val="tx1">
                    <a:lumMod val="75000"/>
                  </a:schemeClr>
                </a:solidFill>
              </a:defRPr>
            </a:lvl3pPr>
            <a:lvl4pPr marL="1081088" indent="-277813">
              <a:buFont typeface="Wingdings" panose="05000000000000000000" pitchFamily="2" charset="2"/>
              <a:buChar char="§"/>
              <a:defRPr sz="1800">
                <a:solidFill>
                  <a:schemeClr val="tx1">
                    <a:lumMod val="75000"/>
                  </a:schemeClr>
                </a:solidFill>
              </a:defRPr>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Picture Placeholder 6"/>
          <p:cNvSpPr>
            <a:spLocks noGrp="1"/>
          </p:cNvSpPr>
          <p:nvPr>
            <p:ph type="pic" sz="quarter" idx="12"/>
          </p:nvPr>
        </p:nvSpPr>
        <p:spPr>
          <a:xfrm>
            <a:off x="4953000" y="1219200"/>
            <a:ext cx="3733800" cy="4526280"/>
          </a:xfrm>
        </p:spPr>
        <p:txBody>
          <a:bodyPr rtlCol="0">
            <a:normAutofit/>
          </a:bodyPr>
          <a:lstStyle/>
          <a:p>
            <a:pPr lvl="0"/>
            <a:r>
              <a:rPr lang="en-US" noProof="0"/>
              <a:t>Click icon to add picture</a:t>
            </a:r>
            <a:endParaRPr lang="en-US" noProof="0" dirty="0"/>
          </a:p>
        </p:txBody>
      </p:sp>
    </p:spTree>
    <p:extLst>
      <p:ext uri="{BB962C8B-B14F-4D97-AF65-F5344CB8AC3E}">
        <p14:creationId xmlns:p14="http://schemas.microsoft.com/office/powerpoint/2010/main" val="275367672"/>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28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Fig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7" name="Picture Placeholder 6"/>
          <p:cNvSpPr>
            <a:spLocks noGrp="1"/>
          </p:cNvSpPr>
          <p:nvPr>
            <p:ph type="pic" sz="quarter" idx="13"/>
          </p:nvPr>
        </p:nvSpPr>
        <p:spPr>
          <a:xfrm>
            <a:off x="762000" y="1326995"/>
            <a:ext cx="3505200" cy="4540405"/>
          </a:xfrm>
        </p:spPr>
        <p:txBody>
          <a:bodyPr rtlCol="0">
            <a:normAutofit/>
          </a:bodyPr>
          <a:lstStyle/>
          <a:p>
            <a:pPr lvl="0"/>
            <a:r>
              <a:rPr lang="en-US" noProof="0"/>
              <a:t>Click icon to add picture</a:t>
            </a:r>
            <a:endParaRPr lang="en-US" noProof="0" dirty="0"/>
          </a:p>
        </p:txBody>
      </p:sp>
      <p:sp>
        <p:nvSpPr>
          <p:cNvPr id="6" name="Text Placeholder 5"/>
          <p:cNvSpPr>
            <a:spLocks noGrp="1"/>
          </p:cNvSpPr>
          <p:nvPr>
            <p:ph type="body" sz="quarter" idx="16" hasCustomPrompt="1"/>
          </p:nvPr>
        </p:nvSpPr>
        <p:spPr>
          <a:xfrm>
            <a:off x="4495800" y="3200400"/>
            <a:ext cx="4495800" cy="838200"/>
          </a:xfrm>
        </p:spPr>
        <p:txBody>
          <a:bodyPr/>
          <a:lstStyle>
            <a:lvl1pPr marL="346075" indent="0">
              <a:buNone/>
              <a:defRPr/>
            </a:lvl1pPr>
          </a:lstStyle>
          <a:p>
            <a:pPr lvl="0"/>
            <a:r>
              <a:rPr lang="en-US" dirty="0"/>
              <a:t>Click to add Caption</a:t>
            </a:r>
          </a:p>
        </p:txBody>
      </p:sp>
    </p:spTree>
    <p:extLst>
      <p:ext uri="{BB962C8B-B14F-4D97-AF65-F5344CB8AC3E}">
        <p14:creationId xmlns:p14="http://schemas.microsoft.com/office/powerpoint/2010/main" val="1351710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Table Placeholder 7"/>
          <p:cNvSpPr>
            <a:spLocks noGrp="1"/>
          </p:cNvSpPr>
          <p:nvPr>
            <p:ph type="tbl" sz="quarter" idx="14"/>
          </p:nvPr>
        </p:nvSpPr>
        <p:spPr>
          <a:xfrm>
            <a:off x="762000" y="1338147"/>
            <a:ext cx="7620000" cy="4572000"/>
          </a:xfrm>
        </p:spPr>
        <p:txBody>
          <a:bodyPr rtlCol="0">
            <a:normAutofit/>
          </a:bodyPr>
          <a:lstStyle/>
          <a:p>
            <a:pPr lvl="0"/>
            <a:r>
              <a:rPr lang="en-US" noProof="0"/>
              <a:t>Click icon to add table</a:t>
            </a:r>
            <a:endParaRPr lang="en-US" noProof="0" dirty="0"/>
          </a:p>
        </p:txBody>
      </p:sp>
    </p:spTree>
    <p:extLst>
      <p:ext uri="{BB962C8B-B14F-4D97-AF65-F5344CB8AC3E}">
        <p14:creationId xmlns:p14="http://schemas.microsoft.com/office/powerpoint/2010/main" val="248584152"/>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288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estion">
    <p:spTree>
      <p:nvGrpSpPr>
        <p:cNvPr id="1" name=""/>
        <p:cNvGrpSpPr/>
        <p:nvPr/>
      </p:nvGrpSpPr>
      <p:grpSpPr>
        <a:xfrm>
          <a:off x="0" y="0"/>
          <a:ext cx="0" cy="0"/>
          <a:chOff x="0" y="0"/>
          <a:chExt cx="0" cy="0"/>
        </a:xfrm>
      </p:grpSpPr>
      <p:sp>
        <p:nvSpPr>
          <p:cNvPr id="7"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4" name="Text Placeholder 3"/>
          <p:cNvSpPr>
            <a:spLocks noGrp="1"/>
          </p:cNvSpPr>
          <p:nvPr>
            <p:ph type="body" sz="quarter" idx="10" hasCustomPrompt="1"/>
          </p:nvPr>
        </p:nvSpPr>
        <p:spPr>
          <a:xfrm>
            <a:off x="457200" y="1181100"/>
            <a:ext cx="8534400" cy="457200"/>
          </a:xfrm>
        </p:spPr>
        <p:txBody>
          <a:bodyPr/>
          <a:lstStyle>
            <a:lvl1pPr marL="346075" indent="0">
              <a:buNone/>
              <a:defRPr b="1"/>
            </a:lvl1pPr>
          </a:lstStyle>
          <a:p>
            <a:pPr lvl="0"/>
            <a:r>
              <a:rPr lang="en-US" dirty="0"/>
              <a:t>Click to add Question</a:t>
            </a:r>
          </a:p>
        </p:txBody>
      </p:sp>
      <p:sp>
        <p:nvSpPr>
          <p:cNvPr id="9" name="Content Placeholder 8"/>
          <p:cNvSpPr>
            <a:spLocks noGrp="1"/>
          </p:cNvSpPr>
          <p:nvPr>
            <p:ph sz="quarter" idx="11"/>
          </p:nvPr>
        </p:nvSpPr>
        <p:spPr>
          <a:xfrm>
            <a:off x="457200" y="2057400"/>
            <a:ext cx="8534400" cy="4038600"/>
          </a:xfrm>
        </p:spPr>
        <p:txBody>
          <a:bodyPr/>
          <a:lstStyle>
            <a:lvl1pPr marL="860425" indent="-514350">
              <a:buFont typeface="+mj-lt"/>
              <a:buAutoNum type="alphaUcPeriod"/>
              <a:defRPr/>
            </a:lvl1pPr>
          </a:lstStyle>
          <a:p>
            <a:pPr lvl="0"/>
            <a:r>
              <a:rPr lang="en-US"/>
              <a:t>Click to edit Master text styles</a:t>
            </a:r>
          </a:p>
        </p:txBody>
      </p:sp>
    </p:spTree>
    <p:extLst>
      <p:ext uri="{BB962C8B-B14F-4D97-AF65-F5344CB8AC3E}">
        <p14:creationId xmlns:p14="http://schemas.microsoft.com/office/powerpoint/2010/main" val="2175702165"/>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288"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Question">
    <p:spTree>
      <p:nvGrpSpPr>
        <p:cNvPr id="1" name=""/>
        <p:cNvGrpSpPr/>
        <p:nvPr/>
      </p:nvGrpSpPr>
      <p:grpSpPr>
        <a:xfrm>
          <a:off x="0" y="0"/>
          <a:ext cx="0" cy="0"/>
          <a:chOff x="0" y="0"/>
          <a:chExt cx="0" cy="0"/>
        </a:xfrm>
      </p:grpSpPr>
      <p:sp>
        <p:nvSpPr>
          <p:cNvPr id="7"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4" name="Text Placeholder 3"/>
          <p:cNvSpPr>
            <a:spLocks noGrp="1"/>
          </p:cNvSpPr>
          <p:nvPr>
            <p:ph type="body" sz="quarter" idx="10" hasCustomPrompt="1"/>
          </p:nvPr>
        </p:nvSpPr>
        <p:spPr>
          <a:xfrm>
            <a:off x="457200" y="1181100"/>
            <a:ext cx="8534400" cy="1028700"/>
          </a:xfrm>
        </p:spPr>
        <p:txBody>
          <a:bodyPr/>
          <a:lstStyle>
            <a:lvl1pPr marL="346075" indent="0">
              <a:buNone/>
              <a:defRPr b="1"/>
            </a:lvl1pPr>
          </a:lstStyle>
          <a:p>
            <a:pPr lvl="0"/>
            <a:r>
              <a:rPr lang="en-US" dirty="0"/>
              <a:t>Click to add Question</a:t>
            </a:r>
          </a:p>
        </p:txBody>
      </p:sp>
      <p:sp>
        <p:nvSpPr>
          <p:cNvPr id="9" name="Content Placeholder 8"/>
          <p:cNvSpPr>
            <a:spLocks noGrp="1"/>
          </p:cNvSpPr>
          <p:nvPr>
            <p:ph sz="quarter" idx="11"/>
          </p:nvPr>
        </p:nvSpPr>
        <p:spPr>
          <a:xfrm>
            <a:off x="457200" y="2514600"/>
            <a:ext cx="8534400" cy="3581400"/>
          </a:xfrm>
        </p:spPr>
        <p:txBody>
          <a:bodyPr/>
          <a:lstStyle>
            <a:lvl1pPr marL="346075" indent="0">
              <a:buFont typeface="+mj-lt"/>
              <a:buNone/>
              <a:defRPr/>
            </a:lvl1pPr>
          </a:lstStyle>
          <a:p>
            <a:pPr lvl="0"/>
            <a:r>
              <a:rPr lang="en-US" dirty="0"/>
              <a:t>Click to edit Master text styles</a:t>
            </a:r>
          </a:p>
        </p:txBody>
      </p:sp>
    </p:spTree>
    <p:extLst>
      <p:ext uri="{BB962C8B-B14F-4D97-AF65-F5344CB8AC3E}">
        <p14:creationId xmlns:p14="http://schemas.microsoft.com/office/powerpoint/2010/main" val="1379958512"/>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28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and Title">
    <p:spTree>
      <p:nvGrpSpPr>
        <p:cNvPr id="1" name=""/>
        <p:cNvGrpSpPr/>
        <p:nvPr/>
      </p:nvGrpSpPr>
      <p:grpSpPr>
        <a:xfrm>
          <a:off x="0" y="0"/>
          <a:ext cx="0" cy="0"/>
          <a:chOff x="0" y="0"/>
          <a:chExt cx="0" cy="0"/>
        </a:xfrm>
      </p:grpSpPr>
      <p:sp>
        <p:nvSpPr>
          <p:cNvPr id="13" name="Text Placeholder 12"/>
          <p:cNvSpPr>
            <a:spLocks noGrp="1"/>
          </p:cNvSpPr>
          <p:nvPr>
            <p:ph type="body" sz="quarter" idx="13" hasCustomPrompt="1"/>
          </p:nvPr>
        </p:nvSpPr>
        <p:spPr>
          <a:xfrm>
            <a:off x="1790700" y="1828800"/>
            <a:ext cx="5562600" cy="457200"/>
          </a:xfrm>
        </p:spPr>
        <p:txBody>
          <a:bodyPr anchor="ctr">
            <a:noAutofit/>
          </a:bodyPr>
          <a:lstStyle>
            <a:lvl1pPr marL="0" indent="0" algn="ctr">
              <a:buFontTx/>
              <a:buNone/>
              <a:defRPr sz="3200"/>
            </a:lvl1pPr>
            <a:lvl2pPr marL="623887" indent="0">
              <a:buFontTx/>
              <a:buNone/>
              <a:defRPr/>
            </a:lvl2pPr>
            <a:lvl3pPr marL="969962" indent="0">
              <a:buFontTx/>
              <a:buNone/>
              <a:defRPr/>
            </a:lvl3pPr>
            <a:lvl4pPr marL="1371600" indent="0">
              <a:buFontTx/>
              <a:buNone/>
              <a:defRPr/>
            </a:lvl4pPr>
            <a:lvl5pPr marL="1828800" indent="0">
              <a:buFontTx/>
              <a:buNone/>
              <a:defRPr/>
            </a:lvl5pPr>
          </a:lstStyle>
          <a:p>
            <a:pPr lvl="0"/>
            <a:r>
              <a:rPr lang="en-US" dirty="0"/>
              <a:t>Chapter #</a:t>
            </a:r>
          </a:p>
        </p:txBody>
      </p:sp>
      <p:sp>
        <p:nvSpPr>
          <p:cNvPr id="2" name="Title 1"/>
          <p:cNvSpPr>
            <a:spLocks noGrp="1"/>
          </p:cNvSpPr>
          <p:nvPr>
            <p:ph type="ctrTitle" hasCustomPrompt="1"/>
          </p:nvPr>
        </p:nvSpPr>
        <p:spPr>
          <a:xfrm>
            <a:off x="685800" y="2831169"/>
            <a:ext cx="7772400" cy="646331"/>
          </a:xfrm>
        </p:spPr>
        <p:txBody>
          <a:bodyPr/>
          <a:lstStyle>
            <a:lvl1pPr marL="0" algn="ctr" defTabSz="914400" rtl="0" eaLnBrk="1" latinLnBrk="0" hangingPunct="1">
              <a:defRPr lang="en-US" sz="4000" kern="1200" dirty="0">
                <a:solidFill>
                  <a:srgbClr val="737373"/>
                </a:solidFill>
                <a:latin typeface="+mn-lt"/>
                <a:ea typeface="+mn-ea"/>
                <a:cs typeface="+mn-cs"/>
              </a:defRPr>
            </a:lvl1pPr>
          </a:lstStyle>
          <a:p>
            <a:r>
              <a:rPr lang="en-US" dirty="0"/>
              <a:t>Click to add Chapter Title</a:t>
            </a:r>
          </a:p>
        </p:txBody>
      </p:sp>
      <p:sp>
        <p:nvSpPr>
          <p:cNvPr id="16" name="Rectangle 15"/>
          <p:cNvSpPr/>
          <p:nvPr userDrawn="1"/>
        </p:nvSpPr>
        <p:spPr>
          <a:xfrm>
            <a:off x="0" y="6356350"/>
            <a:ext cx="9144000" cy="507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ate Placeholder 3"/>
          <p:cNvSpPr txBox="1">
            <a:spLocks/>
          </p:cNvSpPr>
          <p:nvPr userDrawn="1"/>
        </p:nvSpPr>
        <p:spPr>
          <a:xfrm>
            <a:off x="101599" y="6470650"/>
            <a:ext cx="2422525" cy="365125"/>
          </a:xfrm>
          <a:prstGeom prst="rect">
            <a:avLst/>
          </a:prstGeom>
        </p:spPr>
        <p:txBody>
          <a:bodyPr anchor="ctr"/>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b="1" dirty="0">
                <a:solidFill>
                  <a:srgbClr val="585858"/>
                </a:solidFill>
              </a:rPr>
              <a:t>Copyright ©2020 F.A. Davis Company</a:t>
            </a:r>
          </a:p>
        </p:txBody>
      </p:sp>
      <p:pic>
        <p:nvPicPr>
          <p:cNvPr id="18" name="Picture 13"/>
          <p:cNvPicPr>
            <a:picLocks noChangeAspect="1"/>
          </p:cNvPicPr>
          <p:nvPr userDrawn="1"/>
        </p:nvPicPr>
        <p:blipFill>
          <a:blip r:embed="rId2" cstate="print">
            <a:clrChange>
              <a:clrFrom>
                <a:srgbClr val="FFFFFE"/>
              </a:clrFrom>
              <a:clrTo>
                <a:srgbClr val="FFFFFE">
                  <a:alpha val="0"/>
                </a:srgbClr>
              </a:clrTo>
            </a:clrChange>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977294" y="6492183"/>
            <a:ext cx="1005840" cy="35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a:xfrm>
            <a:off x="0" y="4728898"/>
            <a:ext cx="9144000" cy="1708150"/>
          </a:xfrm>
          <a:prstGeom prst="rect">
            <a:avLst/>
          </a:prstGeom>
          <a:solidFill>
            <a:srgbClr val="2880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1" name="Straight Connector 10"/>
          <p:cNvCxnSpPr/>
          <p:nvPr userDrawn="1"/>
        </p:nvCxnSpPr>
        <p:spPr>
          <a:xfrm>
            <a:off x="0" y="4728898"/>
            <a:ext cx="9144000" cy="0"/>
          </a:xfrm>
          <a:prstGeom prst="line">
            <a:avLst/>
          </a:prstGeom>
          <a:ln w="50800">
            <a:solidFill>
              <a:srgbClr val="D99C2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4"/>
          <a:stretch>
            <a:fillRect/>
          </a:stretch>
        </p:blipFill>
        <p:spPr>
          <a:xfrm>
            <a:off x="0" y="6426743"/>
            <a:ext cx="9169400" cy="48773"/>
          </a:xfrm>
          <a:prstGeom prst="rect">
            <a:avLst/>
          </a:prstGeom>
        </p:spPr>
      </p:pic>
    </p:spTree>
    <p:extLst>
      <p:ext uri="{BB962C8B-B14F-4D97-AF65-F5344CB8AC3E}">
        <p14:creationId xmlns:p14="http://schemas.microsoft.com/office/powerpoint/2010/main" val="32089041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nswer">
    <p:spTree>
      <p:nvGrpSpPr>
        <p:cNvPr id="1" name=""/>
        <p:cNvGrpSpPr/>
        <p:nvPr/>
      </p:nvGrpSpPr>
      <p:grpSpPr>
        <a:xfrm>
          <a:off x="0" y="0"/>
          <a:ext cx="0" cy="0"/>
          <a:chOff x="0" y="0"/>
          <a:chExt cx="0" cy="0"/>
        </a:xfrm>
      </p:grpSpPr>
      <p:sp>
        <p:nvSpPr>
          <p:cNvPr id="5"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9" name="Text Placeholder 8"/>
          <p:cNvSpPr>
            <a:spLocks noGrp="1"/>
          </p:cNvSpPr>
          <p:nvPr>
            <p:ph type="body" sz="quarter" idx="10" hasCustomPrompt="1"/>
          </p:nvPr>
        </p:nvSpPr>
        <p:spPr>
          <a:xfrm>
            <a:off x="457200" y="1219200"/>
            <a:ext cx="8534400" cy="609600"/>
          </a:xfrm>
        </p:spPr>
        <p:txBody>
          <a:bodyPr/>
          <a:lstStyle>
            <a:lvl1pPr marL="346075" indent="0">
              <a:buNone/>
              <a:defRPr/>
            </a:lvl1pPr>
          </a:lstStyle>
          <a:p>
            <a:pPr lvl="0"/>
            <a:r>
              <a:rPr lang="en-US" dirty="0"/>
              <a:t>Click to answer</a:t>
            </a:r>
          </a:p>
        </p:txBody>
      </p:sp>
      <p:sp>
        <p:nvSpPr>
          <p:cNvPr id="13" name="Content Placeholder 12"/>
          <p:cNvSpPr>
            <a:spLocks noGrp="1"/>
          </p:cNvSpPr>
          <p:nvPr>
            <p:ph sz="quarter" idx="11"/>
          </p:nvPr>
        </p:nvSpPr>
        <p:spPr>
          <a:xfrm>
            <a:off x="457200" y="2057400"/>
            <a:ext cx="8534400" cy="4038600"/>
          </a:xfrm>
        </p:spPr>
        <p:txBody>
          <a:bodyPr/>
          <a:lstStyle>
            <a:lvl1pPr marL="346075" indent="0">
              <a:buNone/>
              <a:defRPr/>
            </a:lvl1pPr>
          </a:lstStyle>
          <a:p>
            <a:pPr lvl="0"/>
            <a:r>
              <a:rPr lang="en-US" dirty="0"/>
              <a:t>Click to edit Master text styles</a:t>
            </a:r>
          </a:p>
        </p:txBody>
      </p:sp>
    </p:spTree>
    <p:extLst>
      <p:ext uri="{BB962C8B-B14F-4D97-AF65-F5344CB8AC3E}">
        <p14:creationId xmlns:p14="http://schemas.microsoft.com/office/powerpoint/2010/main" val="1295770433"/>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288"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ickerCheck">
    <p:spTree>
      <p:nvGrpSpPr>
        <p:cNvPr id="1" name=""/>
        <p:cNvGrpSpPr/>
        <p:nvPr/>
      </p:nvGrpSpPr>
      <p:grpSpPr>
        <a:xfrm>
          <a:off x="0" y="0"/>
          <a:ext cx="0" cy="0"/>
          <a:chOff x="0" y="0"/>
          <a:chExt cx="0" cy="0"/>
        </a:xfrm>
      </p:grpSpPr>
      <p:sp>
        <p:nvSpPr>
          <p:cNvPr id="7"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6" name="Text Placeholder 5"/>
          <p:cNvSpPr>
            <a:spLocks noGrp="1"/>
          </p:cNvSpPr>
          <p:nvPr>
            <p:ph type="body" sz="quarter" idx="11"/>
          </p:nvPr>
        </p:nvSpPr>
        <p:spPr>
          <a:xfrm>
            <a:off x="457200" y="1295400"/>
            <a:ext cx="8229600" cy="381000"/>
          </a:xfrm>
        </p:spPr>
        <p:txBody>
          <a:bodyPr anchor="ctr">
            <a:noAutofit/>
          </a:bodyPr>
          <a:lstStyle>
            <a:lvl1pPr marL="346075" indent="0">
              <a:buFontTx/>
              <a:buNone/>
              <a:defRPr sz="3200" b="0"/>
            </a:lvl1pPr>
          </a:lstStyle>
          <a:p>
            <a:pPr lvl="0"/>
            <a:r>
              <a:rPr lang="en-US"/>
              <a:t>Click to edit Master text styles</a:t>
            </a:r>
          </a:p>
        </p:txBody>
      </p:sp>
      <p:sp>
        <p:nvSpPr>
          <p:cNvPr id="3" name="Content Placeholder 2"/>
          <p:cNvSpPr>
            <a:spLocks noGrp="1"/>
          </p:cNvSpPr>
          <p:nvPr>
            <p:ph idx="1"/>
          </p:nvPr>
        </p:nvSpPr>
        <p:spPr>
          <a:xfrm>
            <a:off x="457200" y="1763751"/>
            <a:ext cx="8229600" cy="4068763"/>
          </a:xfrm>
        </p:spPr>
        <p:txBody>
          <a:bodyPr/>
          <a:lstStyle>
            <a:lvl1pPr marL="860425" indent="-514350">
              <a:buFont typeface="+mj-lt"/>
              <a:buAutoNum type="alphaUcPeriod"/>
              <a:defRPr/>
            </a:lvl1pPr>
            <a:lvl2pPr marL="914400" indent="-290513">
              <a:defRPr/>
            </a:lvl2pPr>
            <a:lvl3pPr marL="1260475" indent="-290513">
              <a:defRPr sz="2000"/>
            </a:lvl3pPr>
            <a:lvl4pPr marL="1600200" indent="-228600">
              <a:buFont typeface="Wingdings" panose="05000000000000000000" pitchFamily="2" charset="2"/>
              <a:buChar char="§"/>
              <a:defRPr sz="1800">
                <a:solidFill>
                  <a:srgbClr val="737373"/>
                </a:solidFill>
              </a:defRPr>
            </a:lvl4pPr>
          </a:lstStyle>
          <a:p>
            <a:pPr lvl="0"/>
            <a:r>
              <a:rPr lang="en-US"/>
              <a:t>Click to edit Master text styles</a:t>
            </a:r>
          </a:p>
        </p:txBody>
      </p:sp>
    </p:spTree>
    <p:extLst>
      <p:ext uri="{BB962C8B-B14F-4D97-AF65-F5344CB8AC3E}">
        <p14:creationId xmlns:p14="http://schemas.microsoft.com/office/powerpoint/2010/main" val="3217463967"/>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288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lickerCheck">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457200" y="1295400"/>
            <a:ext cx="8229600" cy="381000"/>
          </a:xfrm>
        </p:spPr>
        <p:txBody>
          <a:bodyPr anchor="ctr">
            <a:noAutofit/>
          </a:bodyPr>
          <a:lstStyle>
            <a:lvl1pPr marL="346075" indent="0">
              <a:buFontTx/>
              <a:buNone/>
              <a:defRPr sz="3200" b="0"/>
            </a:lvl1pPr>
          </a:lstStyle>
          <a:p>
            <a:pPr lvl="0"/>
            <a:r>
              <a:rPr lang="en-US"/>
              <a:t>Click to edit Master text styles</a:t>
            </a:r>
          </a:p>
        </p:txBody>
      </p:sp>
      <p:sp>
        <p:nvSpPr>
          <p:cNvPr id="3" name="Content Placeholder 2"/>
          <p:cNvSpPr>
            <a:spLocks noGrp="1"/>
          </p:cNvSpPr>
          <p:nvPr>
            <p:ph idx="1"/>
          </p:nvPr>
        </p:nvSpPr>
        <p:spPr>
          <a:xfrm>
            <a:off x="457200" y="1763751"/>
            <a:ext cx="8229600" cy="4068763"/>
          </a:xfrm>
        </p:spPr>
        <p:txBody>
          <a:bodyPr/>
          <a:lstStyle>
            <a:lvl1pPr marL="346075" indent="0">
              <a:buFontTx/>
              <a:buNone/>
              <a:defRPr/>
            </a:lvl1pPr>
            <a:lvl2pPr marL="914400" indent="-290513">
              <a:defRPr/>
            </a:lvl2pPr>
            <a:lvl3pPr marL="1260475" indent="-290513">
              <a:defRPr sz="2000"/>
            </a:lvl3pPr>
            <a:lvl4pPr marL="1600200" indent="-228600">
              <a:buFont typeface="Wingdings" panose="05000000000000000000" pitchFamily="2" charset="2"/>
              <a:buChar char="§"/>
              <a:defRPr sz="1800">
                <a:solidFill>
                  <a:srgbClr val="737373"/>
                </a:solidFill>
              </a:defRPr>
            </a:lvl4pPr>
          </a:lstStyle>
          <a:p>
            <a:pPr lvl="0"/>
            <a:r>
              <a:rPr lang="en-US"/>
              <a:t>Click to edit Master text styles</a:t>
            </a:r>
          </a:p>
        </p:txBody>
      </p:sp>
    </p:spTree>
    <p:extLst>
      <p:ext uri="{BB962C8B-B14F-4D97-AF65-F5344CB8AC3E}">
        <p14:creationId xmlns:p14="http://schemas.microsoft.com/office/powerpoint/2010/main" val="2757109553"/>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288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5_Chapter and Title">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a:xfrm>
            <a:off x="3429000" y="2362200"/>
            <a:ext cx="5410200" cy="565150"/>
          </a:xfrm>
        </p:spPr>
        <p:txBody>
          <a:bodyPr/>
          <a:lstStyle>
            <a:lvl1pPr marL="0" indent="0" algn="r">
              <a:buNone/>
              <a:defRPr sz="3200"/>
            </a:lvl1pPr>
          </a:lstStyle>
          <a:p>
            <a:pPr lvl="0"/>
            <a:r>
              <a:rPr lang="en-US"/>
              <a:t>Click to edit Master text styles</a:t>
            </a:r>
          </a:p>
        </p:txBody>
      </p:sp>
      <p:sp>
        <p:nvSpPr>
          <p:cNvPr id="15" name="Text Placeholder 5"/>
          <p:cNvSpPr>
            <a:spLocks noGrp="1"/>
          </p:cNvSpPr>
          <p:nvPr>
            <p:ph type="body" sz="quarter" idx="16"/>
          </p:nvPr>
        </p:nvSpPr>
        <p:spPr>
          <a:xfrm>
            <a:off x="3423557" y="3008009"/>
            <a:ext cx="5410200" cy="565150"/>
          </a:xfrm>
        </p:spPr>
        <p:txBody>
          <a:bodyPr/>
          <a:lstStyle>
            <a:lvl1pPr marL="0" indent="0" algn="r">
              <a:buNone/>
              <a:defRPr sz="3200"/>
            </a:lvl1pPr>
          </a:lstStyle>
          <a:p>
            <a:pPr lvl="0"/>
            <a:r>
              <a:rPr lang="en-US"/>
              <a:t>Click to edit Master text styles</a:t>
            </a:r>
          </a:p>
        </p:txBody>
      </p:sp>
      <p:sp>
        <p:nvSpPr>
          <p:cNvPr id="16" name="Rectangle 15"/>
          <p:cNvSpPr/>
          <p:nvPr userDrawn="1"/>
        </p:nvSpPr>
        <p:spPr>
          <a:xfrm>
            <a:off x="0" y="6356350"/>
            <a:ext cx="9144000" cy="507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ate Placeholder 3"/>
          <p:cNvSpPr txBox="1">
            <a:spLocks/>
          </p:cNvSpPr>
          <p:nvPr userDrawn="1"/>
        </p:nvSpPr>
        <p:spPr>
          <a:xfrm>
            <a:off x="101599" y="6470650"/>
            <a:ext cx="2422525" cy="365125"/>
          </a:xfrm>
          <a:prstGeom prst="rect">
            <a:avLst/>
          </a:prstGeom>
        </p:spPr>
        <p:txBody>
          <a:bodyPr anchor="ctr"/>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b="1" dirty="0">
                <a:solidFill>
                  <a:srgbClr val="585858"/>
                </a:solidFill>
              </a:rPr>
              <a:t>Copyright ©2020 F.A. Davis Company</a:t>
            </a:r>
          </a:p>
        </p:txBody>
      </p:sp>
      <p:pic>
        <p:nvPicPr>
          <p:cNvPr id="18" name="Picture 13"/>
          <p:cNvPicPr>
            <a:picLocks noChangeAspect="1"/>
          </p:cNvPicPr>
          <p:nvPr userDrawn="1"/>
        </p:nvPicPr>
        <p:blipFill>
          <a:blip r:embed="rId2" cstate="print">
            <a:clrChange>
              <a:clrFrom>
                <a:srgbClr val="FFFFFE"/>
              </a:clrFrom>
              <a:clrTo>
                <a:srgbClr val="FFFFFE">
                  <a:alpha val="0"/>
                </a:srgbClr>
              </a:clrTo>
            </a:clrChange>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977294" y="6492183"/>
            <a:ext cx="1005840" cy="35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a:xfrm>
            <a:off x="0" y="4728898"/>
            <a:ext cx="9144000" cy="1708150"/>
          </a:xfrm>
          <a:prstGeom prst="rect">
            <a:avLst/>
          </a:prstGeom>
          <a:solidFill>
            <a:srgbClr val="2880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1" name="Straight Connector 10"/>
          <p:cNvCxnSpPr/>
          <p:nvPr userDrawn="1"/>
        </p:nvCxnSpPr>
        <p:spPr>
          <a:xfrm>
            <a:off x="0" y="4728898"/>
            <a:ext cx="9144000" cy="0"/>
          </a:xfrm>
          <a:prstGeom prst="line">
            <a:avLst/>
          </a:prstGeom>
          <a:ln w="50800">
            <a:solidFill>
              <a:srgbClr val="D99C2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4"/>
          <a:stretch>
            <a:fillRect/>
          </a:stretch>
        </p:blipFill>
        <p:spPr>
          <a:xfrm>
            <a:off x="0" y="6426743"/>
            <a:ext cx="9169400" cy="48773"/>
          </a:xfrm>
          <a:prstGeom prst="rect">
            <a:avLst/>
          </a:prstGeom>
        </p:spPr>
      </p:pic>
      <p:sp>
        <p:nvSpPr>
          <p:cNvPr id="14" name="Title 1"/>
          <p:cNvSpPr>
            <a:spLocks noGrp="1"/>
          </p:cNvSpPr>
          <p:nvPr>
            <p:ph type="title"/>
          </p:nvPr>
        </p:nvSpPr>
        <p:spPr>
          <a:xfrm>
            <a:off x="381000" y="163941"/>
            <a:ext cx="570653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lgn="r">
              <a:defRPr lang="en-US" sz="3600" dirty="0">
                <a:solidFill>
                  <a:schemeClr val="tx1">
                    <a:lumMod val="75000"/>
                  </a:schemeClr>
                </a:solidFill>
              </a:defRPr>
            </a:lvl1pPr>
          </a:lstStyle>
          <a:p>
            <a:pPr lvl="0"/>
            <a:r>
              <a:rPr lang="en-US"/>
              <a:t>Click to edit Master title style</a:t>
            </a:r>
            <a:endParaRPr lang="en-US" dirty="0"/>
          </a:p>
        </p:txBody>
      </p:sp>
      <p:sp>
        <p:nvSpPr>
          <p:cNvPr id="7" name="Content Placeholder 6"/>
          <p:cNvSpPr>
            <a:spLocks noGrp="1"/>
          </p:cNvSpPr>
          <p:nvPr>
            <p:ph sz="quarter" idx="17"/>
          </p:nvPr>
        </p:nvSpPr>
        <p:spPr>
          <a:xfrm>
            <a:off x="381000" y="1143000"/>
            <a:ext cx="2590800" cy="35861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9804361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28600" y="1371600"/>
            <a:ext cx="8683625" cy="1143000"/>
          </a:xfrm>
        </p:spPr>
        <p:txBody>
          <a:bodyPr/>
          <a:lstStyle/>
          <a:p>
            <a:r>
              <a:rPr lang="en-US"/>
              <a:t>Click to edit Master title style</a:t>
            </a:r>
          </a:p>
        </p:txBody>
      </p:sp>
      <p:sp>
        <p:nvSpPr>
          <p:cNvPr id="3" name="Text Placeholder 2"/>
          <p:cNvSpPr>
            <a:spLocks noGrp="1"/>
          </p:cNvSpPr>
          <p:nvPr>
            <p:ph type="body" sz="half" idx="1"/>
          </p:nvPr>
        </p:nvSpPr>
        <p:spPr>
          <a:xfrm>
            <a:off x="228600" y="2514600"/>
            <a:ext cx="4265613"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nline Image Placeholder 3"/>
          <p:cNvSpPr>
            <a:spLocks noGrp="1"/>
          </p:cNvSpPr>
          <p:nvPr>
            <p:ph type="clipArt" sz="half" idx="2"/>
          </p:nvPr>
        </p:nvSpPr>
        <p:spPr>
          <a:xfrm>
            <a:off x="4646613" y="2514600"/>
            <a:ext cx="4265612" cy="3962400"/>
          </a:xfrm>
        </p:spPr>
        <p:txBody>
          <a:bodyPr/>
          <a:lstStyle/>
          <a:p>
            <a:pPr lvl="0"/>
            <a:endParaRPr lang="en-US" noProof="0"/>
          </a:p>
        </p:txBody>
      </p:sp>
    </p:spTree>
    <p:extLst>
      <p:ext uri="{BB962C8B-B14F-4D97-AF65-F5344CB8AC3E}">
        <p14:creationId xmlns:p14="http://schemas.microsoft.com/office/powerpoint/2010/main" val="22923141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371600"/>
            <a:ext cx="8683625" cy="1143000"/>
          </a:xfrm>
        </p:spPr>
        <p:txBody>
          <a:bodyPr/>
          <a:lstStyle/>
          <a:p>
            <a:r>
              <a:rPr lang="en-US"/>
              <a:t>Click to edit Master title style</a:t>
            </a:r>
          </a:p>
        </p:txBody>
      </p:sp>
      <p:sp>
        <p:nvSpPr>
          <p:cNvPr id="3" name="Text Placeholder 2"/>
          <p:cNvSpPr>
            <a:spLocks noGrp="1"/>
          </p:cNvSpPr>
          <p:nvPr>
            <p:ph type="body" sz="half" idx="1"/>
          </p:nvPr>
        </p:nvSpPr>
        <p:spPr>
          <a:xfrm>
            <a:off x="228600" y="2514600"/>
            <a:ext cx="4265613"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2514600"/>
            <a:ext cx="4265612"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16152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371600"/>
            <a:ext cx="8683625" cy="1143000"/>
          </a:xfrm>
        </p:spPr>
        <p:txBody>
          <a:bodyPr/>
          <a:lstStyle/>
          <a:p>
            <a:r>
              <a:rPr lang="en-US"/>
              <a:t>Click to edit Master title style</a:t>
            </a:r>
          </a:p>
        </p:txBody>
      </p:sp>
      <p:sp>
        <p:nvSpPr>
          <p:cNvPr id="3" name="Content Placeholder 2"/>
          <p:cNvSpPr>
            <a:spLocks noGrp="1"/>
          </p:cNvSpPr>
          <p:nvPr>
            <p:ph sz="half" idx="1"/>
          </p:nvPr>
        </p:nvSpPr>
        <p:spPr>
          <a:xfrm>
            <a:off x="228600" y="2514600"/>
            <a:ext cx="8683625" cy="190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4572000"/>
            <a:ext cx="8683625" cy="190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29191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371600"/>
            <a:ext cx="8683625" cy="1143000"/>
          </a:xfrm>
        </p:spPr>
        <p:txBody>
          <a:bodyPr/>
          <a:lstStyle/>
          <a:p>
            <a:r>
              <a:rPr lang="en-US"/>
              <a:t>Click to edit Master title style</a:t>
            </a:r>
          </a:p>
        </p:txBody>
      </p:sp>
      <p:sp>
        <p:nvSpPr>
          <p:cNvPr id="3" name="Content Placeholder 2"/>
          <p:cNvSpPr>
            <a:spLocks noGrp="1"/>
          </p:cNvSpPr>
          <p:nvPr>
            <p:ph sz="half" idx="1"/>
          </p:nvPr>
        </p:nvSpPr>
        <p:spPr>
          <a:xfrm>
            <a:off x="228600" y="2514600"/>
            <a:ext cx="4265613"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6613" y="2514600"/>
            <a:ext cx="4265612"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8035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_Chapter and Title">
    <p:spTree>
      <p:nvGrpSpPr>
        <p:cNvPr id="1" name=""/>
        <p:cNvGrpSpPr/>
        <p:nvPr/>
      </p:nvGrpSpPr>
      <p:grpSpPr>
        <a:xfrm>
          <a:off x="0" y="0"/>
          <a:ext cx="0" cy="0"/>
          <a:chOff x="0" y="0"/>
          <a:chExt cx="0" cy="0"/>
        </a:xfrm>
      </p:grpSpPr>
      <p:sp>
        <p:nvSpPr>
          <p:cNvPr id="4" name="Picture Placeholder 3"/>
          <p:cNvSpPr>
            <a:spLocks noGrp="1"/>
          </p:cNvSpPr>
          <p:nvPr>
            <p:ph type="pic" sz="quarter" idx="14"/>
          </p:nvPr>
        </p:nvSpPr>
        <p:spPr>
          <a:xfrm>
            <a:off x="381000" y="1143000"/>
            <a:ext cx="2590800" cy="3568700"/>
          </a:xfrm>
        </p:spPr>
        <p:txBody>
          <a:bodyPr/>
          <a:lstStyle/>
          <a:p>
            <a:r>
              <a:rPr lang="en-US"/>
              <a:t>Click icon to add picture</a:t>
            </a:r>
            <a:endParaRPr lang="en-US" dirty="0"/>
          </a:p>
        </p:txBody>
      </p:sp>
      <p:sp>
        <p:nvSpPr>
          <p:cNvPr id="5" name="Text Placeholder 4"/>
          <p:cNvSpPr>
            <a:spLocks noGrp="1"/>
          </p:cNvSpPr>
          <p:nvPr>
            <p:ph type="body" sz="quarter" idx="15"/>
          </p:nvPr>
        </p:nvSpPr>
        <p:spPr>
          <a:xfrm>
            <a:off x="3429000" y="2362200"/>
            <a:ext cx="5410200" cy="565150"/>
          </a:xfrm>
        </p:spPr>
        <p:txBody>
          <a:bodyPr/>
          <a:lstStyle>
            <a:lvl1pPr marL="0" indent="0" algn="r">
              <a:buNone/>
              <a:defRPr sz="3200"/>
            </a:lvl1pPr>
          </a:lstStyle>
          <a:p>
            <a:pPr lvl="0"/>
            <a:r>
              <a:rPr lang="en-US"/>
              <a:t>Click to edit Master text styles</a:t>
            </a:r>
          </a:p>
        </p:txBody>
      </p:sp>
      <p:sp>
        <p:nvSpPr>
          <p:cNvPr id="15" name="Text Placeholder 5"/>
          <p:cNvSpPr>
            <a:spLocks noGrp="1"/>
          </p:cNvSpPr>
          <p:nvPr>
            <p:ph type="body" sz="quarter" idx="16"/>
          </p:nvPr>
        </p:nvSpPr>
        <p:spPr>
          <a:xfrm>
            <a:off x="3423557" y="3008009"/>
            <a:ext cx="5410200" cy="565150"/>
          </a:xfrm>
        </p:spPr>
        <p:txBody>
          <a:bodyPr/>
          <a:lstStyle>
            <a:lvl1pPr marL="0" indent="0" algn="r">
              <a:buNone/>
              <a:defRPr sz="3200"/>
            </a:lvl1pPr>
          </a:lstStyle>
          <a:p>
            <a:pPr lvl="0"/>
            <a:r>
              <a:rPr lang="en-US" dirty="0"/>
              <a:t>Click to edit Master text styles</a:t>
            </a:r>
          </a:p>
        </p:txBody>
      </p:sp>
      <p:sp>
        <p:nvSpPr>
          <p:cNvPr id="16" name="Rectangle 15"/>
          <p:cNvSpPr/>
          <p:nvPr userDrawn="1"/>
        </p:nvSpPr>
        <p:spPr>
          <a:xfrm>
            <a:off x="0" y="6356350"/>
            <a:ext cx="9144000" cy="507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ate Placeholder 3"/>
          <p:cNvSpPr txBox="1">
            <a:spLocks/>
          </p:cNvSpPr>
          <p:nvPr userDrawn="1"/>
        </p:nvSpPr>
        <p:spPr>
          <a:xfrm>
            <a:off x="101599" y="6470650"/>
            <a:ext cx="2422525" cy="365125"/>
          </a:xfrm>
          <a:prstGeom prst="rect">
            <a:avLst/>
          </a:prstGeom>
        </p:spPr>
        <p:txBody>
          <a:bodyPr anchor="ctr"/>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b="1" dirty="0">
                <a:solidFill>
                  <a:srgbClr val="585858"/>
                </a:solidFill>
              </a:rPr>
              <a:t>Copyright ©2020 F.A. Davis Company</a:t>
            </a:r>
          </a:p>
        </p:txBody>
      </p:sp>
      <p:pic>
        <p:nvPicPr>
          <p:cNvPr id="18" name="Picture 13"/>
          <p:cNvPicPr>
            <a:picLocks noChangeAspect="1"/>
          </p:cNvPicPr>
          <p:nvPr userDrawn="1"/>
        </p:nvPicPr>
        <p:blipFill>
          <a:blip r:embed="rId2" cstate="print">
            <a:clrChange>
              <a:clrFrom>
                <a:srgbClr val="FFFFFE"/>
              </a:clrFrom>
              <a:clrTo>
                <a:srgbClr val="FFFFFE">
                  <a:alpha val="0"/>
                </a:srgbClr>
              </a:clrTo>
            </a:clrChange>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977294" y="6492183"/>
            <a:ext cx="1005840" cy="35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a:xfrm>
            <a:off x="0" y="4728898"/>
            <a:ext cx="9144000" cy="1708150"/>
          </a:xfrm>
          <a:prstGeom prst="rect">
            <a:avLst/>
          </a:prstGeom>
          <a:solidFill>
            <a:srgbClr val="2880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1" name="Straight Connector 10"/>
          <p:cNvCxnSpPr/>
          <p:nvPr userDrawn="1"/>
        </p:nvCxnSpPr>
        <p:spPr>
          <a:xfrm>
            <a:off x="0" y="4728898"/>
            <a:ext cx="9144000" cy="0"/>
          </a:xfrm>
          <a:prstGeom prst="line">
            <a:avLst/>
          </a:prstGeom>
          <a:ln w="50800">
            <a:solidFill>
              <a:srgbClr val="D99C2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4"/>
          <a:stretch>
            <a:fillRect/>
          </a:stretch>
        </p:blipFill>
        <p:spPr>
          <a:xfrm>
            <a:off x="0" y="6426743"/>
            <a:ext cx="9169400" cy="48773"/>
          </a:xfrm>
          <a:prstGeom prst="rect">
            <a:avLst/>
          </a:prstGeom>
        </p:spPr>
      </p:pic>
      <p:sp>
        <p:nvSpPr>
          <p:cNvPr id="14" name="Title 1"/>
          <p:cNvSpPr>
            <a:spLocks noGrp="1"/>
          </p:cNvSpPr>
          <p:nvPr>
            <p:ph type="title"/>
          </p:nvPr>
        </p:nvSpPr>
        <p:spPr>
          <a:xfrm>
            <a:off x="381000" y="163941"/>
            <a:ext cx="570653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lgn="r">
              <a:defRPr lang="en-US" sz="3600" dirty="0">
                <a:solidFill>
                  <a:schemeClr val="tx1">
                    <a:lumMod val="75000"/>
                  </a:schemeClr>
                </a:solidFill>
              </a:defRPr>
            </a:lvl1pPr>
          </a:lstStyle>
          <a:p>
            <a:pPr lvl="0"/>
            <a:r>
              <a:rPr lang="en-US"/>
              <a:t>Click to edit Master title style</a:t>
            </a:r>
            <a:endParaRPr lang="en-US" dirty="0"/>
          </a:p>
        </p:txBody>
      </p:sp>
    </p:spTree>
    <p:extLst>
      <p:ext uri="{BB962C8B-B14F-4D97-AF65-F5344CB8AC3E}">
        <p14:creationId xmlns:p14="http://schemas.microsoft.com/office/powerpoint/2010/main" val="39313916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4" name="Content Placeholder 2"/>
          <p:cNvSpPr>
            <a:spLocks noGrp="1"/>
          </p:cNvSpPr>
          <p:nvPr>
            <p:ph idx="1"/>
          </p:nvPr>
        </p:nvSpPr>
        <p:spPr>
          <a:xfrm>
            <a:off x="457200" y="1195349"/>
            <a:ext cx="8229600" cy="4068763"/>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591786487"/>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4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4" name="Content Placeholder 2"/>
          <p:cNvSpPr>
            <a:spLocks noGrp="1"/>
          </p:cNvSpPr>
          <p:nvPr>
            <p:ph idx="1"/>
          </p:nvPr>
        </p:nvSpPr>
        <p:spPr>
          <a:xfrm>
            <a:off x="457200" y="1195349"/>
            <a:ext cx="8229600" cy="4068763"/>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5"/>
          <p:cNvSpPr>
            <a:spLocks noGrp="1"/>
          </p:cNvSpPr>
          <p:nvPr>
            <p:ph type="body" sz="quarter" idx="16"/>
          </p:nvPr>
        </p:nvSpPr>
        <p:spPr>
          <a:xfrm>
            <a:off x="457200" y="5410200"/>
            <a:ext cx="8229600" cy="565150"/>
          </a:xfrm>
        </p:spPr>
        <p:txBody>
          <a:bodyPr/>
          <a:lstStyle>
            <a:lvl1pPr marL="0" indent="0" algn="ctr">
              <a:buNone/>
              <a:defRPr sz="3200"/>
            </a:lvl1pPr>
          </a:lstStyle>
          <a:p>
            <a:pPr lvl="0"/>
            <a:r>
              <a:rPr lang="en-US" dirty="0"/>
              <a:t>Click to edit Master text styles</a:t>
            </a:r>
          </a:p>
        </p:txBody>
      </p:sp>
    </p:spTree>
    <p:extLst>
      <p:ext uri="{BB962C8B-B14F-4D97-AF65-F5344CB8AC3E}">
        <p14:creationId xmlns:p14="http://schemas.microsoft.com/office/powerpoint/2010/main" val="892999903"/>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4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Lead-in Head, and Bulleted List">
    <p:spTree>
      <p:nvGrpSpPr>
        <p:cNvPr id="1" name=""/>
        <p:cNvGrpSpPr/>
        <p:nvPr/>
      </p:nvGrpSpPr>
      <p:grpSpPr>
        <a:xfrm>
          <a:off x="0" y="0"/>
          <a:ext cx="0" cy="0"/>
          <a:chOff x="0" y="0"/>
          <a:chExt cx="0" cy="0"/>
        </a:xfrm>
      </p:grpSpPr>
      <p:sp>
        <p:nvSpPr>
          <p:cNvPr id="8"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6" name="Text Placeholder 5"/>
          <p:cNvSpPr>
            <a:spLocks noGrp="1"/>
          </p:cNvSpPr>
          <p:nvPr>
            <p:ph type="body" sz="quarter" idx="11"/>
          </p:nvPr>
        </p:nvSpPr>
        <p:spPr>
          <a:xfrm>
            <a:off x="457200" y="1295400"/>
            <a:ext cx="8229600" cy="381000"/>
          </a:xfrm>
        </p:spPr>
        <p:txBody>
          <a:bodyPr anchor="ctr">
            <a:noAutofit/>
          </a:bodyPr>
          <a:lstStyle>
            <a:lvl1pPr marL="346075" indent="0">
              <a:buNone/>
              <a:defRPr sz="3200"/>
            </a:lvl1pPr>
          </a:lstStyle>
          <a:p>
            <a:pPr lvl="0"/>
            <a:r>
              <a:rPr lang="en-US"/>
              <a:t>Click to edit Master text styles</a:t>
            </a:r>
          </a:p>
        </p:txBody>
      </p:sp>
      <p:sp>
        <p:nvSpPr>
          <p:cNvPr id="3" name="Content Placeholder 2"/>
          <p:cNvSpPr>
            <a:spLocks noGrp="1"/>
          </p:cNvSpPr>
          <p:nvPr>
            <p:ph idx="1"/>
          </p:nvPr>
        </p:nvSpPr>
        <p:spPr>
          <a:xfrm>
            <a:off x="457200" y="1741449"/>
            <a:ext cx="3962400" cy="4202151"/>
          </a:xfrm>
        </p:spPr>
        <p:txBody>
          <a:bodyPr/>
          <a:lstStyle>
            <a:lvl1pPr>
              <a:defRPr sz="2800"/>
            </a:lvl1pPr>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p:txBody>
      </p:sp>
      <p:sp>
        <p:nvSpPr>
          <p:cNvPr id="5" name="Content Placeholder 2"/>
          <p:cNvSpPr>
            <a:spLocks noGrp="1"/>
          </p:cNvSpPr>
          <p:nvPr>
            <p:ph idx="12"/>
          </p:nvPr>
        </p:nvSpPr>
        <p:spPr>
          <a:xfrm>
            <a:off x="4648200" y="1752600"/>
            <a:ext cx="4191000" cy="4191000"/>
          </a:xfrm>
        </p:spPr>
        <p:txBody>
          <a:bodyPr/>
          <a:lstStyle>
            <a:lvl1pPr>
              <a:defRPr sz="2800"/>
            </a:lvl1pPr>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p:txBody>
      </p:sp>
    </p:spTree>
    <p:extLst>
      <p:ext uri="{BB962C8B-B14F-4D97-AF65-F5344CB8AC3E}">
        <p14:creationId xmlns:p14="http://schemas.microsoft.com/office/powerpoint/2010/main" val="4131323136"/>
      </p:ext>
    </p:extLst>
  </p:cSld>
  <p:clrMapOvr>
    <a:masterClrMapping/>
  </p:clrMapOvr>
  <p:extLst>
    <p:ext uri="{DCECCB84-F9BA-43D5-87BE-67443E8EF086}">
      <p15:sldGuideLst xmlns:p15="http://schemas.microsoft.com/office/powerpoint/2012/main">
        <p15:guide id="1" orient="horz" pos="1008">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4" name="Content Placeholder 2"/>
          <p:cNvSpPr>
            <a:spLocks noGrp="1"/>
          </p:cNvSpPr>
          <p:nvPr>
            <p:ph idx="1"/>
          </p:nvPr>
        </p:nvSpPr>
        <p:spPr>
          <a:xfrm>
            <a:off x="457200" y="1195349"/>
            <a:ext cx="8229600" cy="2233651"/>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Content Placeholder 2"/>
          <p:cNvSpPr>
            <a:spLocks noGrp="1"/>
          </p:cNvSpPr>
          <p:nvPr>
            <p:ph idx="10"/>
          </p:nvPr>
        </p:nvSpPr>
        <p:spPr>
          <a:xfrm>
            <a:off x="533400" y="3733800"/>
            <a:ext cx="8229600" cy="2233651"/>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255605835"/>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4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4" name="Content Placeholder 2"/>
          <p:cNvSpPr>
            <a:spLocks noGrp="1"/>
          </p:cNvSpPr>
          <p:nvPr>
            <p:ph idx="1"/>
          </p:nvPr>
        </p:nvSpPr>
        <p:spPr>
          <a:xfrm>
            <a:off x="457200" y="1195349"/>
            <a:ext cx="8229600" cy="1395451"/>
          </a:xfrm>
        </p:spPr>
        <p:txBody>
          <a:bodyPr/>
          <a:lstStyle>
            <a:lvl1pPr marL="346075" indent="0">
              <a:buNone/>
              <a:defRPr sz="2800"/>
            </a:lvl1pPr>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p:txBody>
      </p:sp>
      <p:sp>
        <p:nvSpPr>
          <p:cNvPr id="5" name="Content Placeholder 2"/>
          <p:cNvSpPr>
            <a:spLocks noGrp="1"/>
          </p:cNvSpPr>
          <p:nvPr>
            <p:ph idx="10"/>
          </p:nvPr>
        </p:nvSpPr>
        <p:spPr>
          <a:xfrm>
            <a:off x="2971800" y="2895600"/>
            <a:ext cx="1600200" cy="2895600"/>
          </a:xfrm>
        </p:spPr>
        <p:txBody>
          <a:bodyPr/>
          <a:lstStyle>
            <a:lvl1pPr marL="0" indent="0">
              <a:buNone/>
              <a:defRPr sz="2800"/>
            </a:lvl1pPr>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p:txBody>
      </p:sp>
      <p:sp>
        <p:nvSpPr>
          <p:cNvPr id="6" name="Content Placeholder 2"/>
          <p:cNvSpPr>
            <a:spLocks noGrp="1"/>
          </p:cNvSpPr>
          <p:nvPr>
            <p:ph idx="11"/>
          </p:nvPr>
        </p:nvSpPr>
        <p:spPr>
          <a:xfrm>
            <a:off x="4800600" y="2895600"/>
            <a:ext cx="1676400" cy="2895600"/>
          </a:xfrm>
        </p:spPr>
        <p:txBody>
          <a:bodyPr/>
          <a:lstStyle>
            <a:lvl1pPr marL="0" indent="0">
              <a:buFont typeface="Arial" pitchFamily="34" charset="0"/>
              <a:buNone/>
              <a:defRPr sz="2800"/>
            </a:lvl1pPr>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p:txBody>
      </p:sp>
    </p:spTree>
    <p:extLst>
      <p:ext uri="{BB962C8B-B14F-4D97-AF65-F5344CB8AC3E}">
        <p14:creationId xmlns:p14="http://schemas.microsoft.com/office/powerpoint/2010/main" val="3092918745"/>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4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5" name="Content Placeholder 2"/>
          <p:cNvSpPr>
            <a:spLocks noGrp="1"/>
          </p:cNvSpPr>
          <p:nvPr>
            <p:ph idx="10"/>
          </p:nvPr>
        </p:nvSpPr>
        <p:spPr>
          <a:xfrm>
            <a:off x="2971800" y="1219200"/>
            <a:ext cx="1600200" cy="2895600"/>
          </a:xfrm>
        </p:spPr>
        <p:txBody>
          <a:bodyPr/>
          <a:lstStyle>
            <a:lvl1pPr marL="0" indent="0">
              <a:buNone/>
              <a:defRPr sz="2800"/>
            </a:lvl1pPr>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p:txBody>
      </p:sp>
      <p:sp>
        <p:nvSpPr>
          <p:cNvPr id="6" name="Content Placeholder 2"/>
          <p:cNvSpPr>
            <a:spLocks noGrp="1"/>
          </p:cNvSpPr>
          <p:nvPr>
            <p:ph idx="11"/>
          </p:nvPr>
        </p:nvSpPr>
        <p:spPr>
          <a:xfrm>
            <a:off x="4800600" y="1219200"/>
            <a:ext cx="1524000" cy="2895600"/>
          </a:xfrm>
        </p:spPr>
        <p:txBody>
          <a:bodyPr/>
          <a:lstStyle>
            <a:lvl1pPr marL="0" indent="0">
              <a:buNone/>
              <a:defRPr sz="2800"/>
            </a:lvl1pPr>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p:txBody>
      </p:sp>
      <p:sp>
        <p:nvSpPr>
          <p:cNvPr id="7" name="Content Placeholder 2"/>
          <p:cNvSpPr>
            <a:spLocks noGrp="1"/>
          </p:cNvSpPr>
          <p:nvPr>
            <p:ph idx="12"/>
          </p:nvPr>
        </p:nvSpPr>
        <p:spPr>
          <a:xfrm>
            <a:off x="507442" y="4267200"/>
            <a:ext cx="8331758" cy="1905000"/>
          </a:xfrm>
        </p:spPr>
        <p:txBody>
          <a:bodyPr/>
          <a:lstStyle>
            <a:lvl1pPr marL="346075" indent="0">
              <a:buNone/>
              <a:defRPr sz="2800"/>
            </a:lvl1pPr>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p:txBody>
      </p:sp>
    </p:spTree>
    <p:extLst>
      <p:ext uri="{BB962C8B-B14F-4D97-AF65-F5344CB8AC3E}">
        <p14:creationId xmlns:p14="http://schemas.microsoft.com/office/powerpoint/2010/main" val="2086409055"/>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4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6356350"/>
            <a:ext cx="9144000" cy="507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ate Placeholder 3"/>
          <p:cNvSpPr txBox="1">
            <a:spLocks/>
          </p:cNvSpPr>
          <p:nvPr/>
        </p:nvSpPr>
        <p:spPr>
          <a:xfrm>
            <a:off x="101599" y="6470650"/>
            <a:ext cx="2422525" cy="365125"/>
          </a:xfrm>
          <a:prstGeom prst="rect">
            <a:avLst/>
          </a:prstGeom>
        </p:spPr>
        <p:txBody>
          <a:bodyPr anchor="ctr"/>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b="1" dirty="0">
                <a:solidFill>
                  <a:srgbClr val="585858"/>
                </a:solidFill>
              </a:rPr>
              <a:t>Copyright ©2020 F.A. Davis Company</a:t>
            </a:r>
          </a:p>
        </p:txBody>
      </p:sp>
      <p:pic>
        <p:nvPicPr>
          <p:cNvPr id="12" name="Picture 13"/>
          <p:cNvPicPr>
            <a:picLocks noChangeAspect="1"/>
          </p:cNvPicPr>
          <p:nvPr/>
        </p:nvPicPr>
        <p:blipFill>
          <a:blip r:embed="rId29" cstate="print">
            <a:clrChange>
              <a:clrFrom>
                <a:srgbClr val="FFFFFE"/>
              </a:clrFrom>
              <a:clrTo>
                <a:srgbClr val="FFFFFE">
                  <a:alpha val="0"/>
                </a:srgbClr>
              </a:clrTo>
            </a:clrChange>
            <a:extLst>
              <a:ext uri="{BEBA8EAE-BF5A-486C-A8C5-ECC9F3942E4B}">
                <a14:imgProps xmlns:a14="http://schemas.microsoft.com/office/drawing/2010/main">
                  <a14:imgLayer r:embed="rId30">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977294" y="6492183"/>
            <a:ext cx="1005840" cy="35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preferRelativeResize="0">
            <a:picLocks/>
          </p:cNvPicPr>
          <p:nvPr/>
        </p:nvPicPr>
        <p:blipFill>
          <a:blip r:embed="rId31"/>
          <a:stretch>
            <a:fillRect/>
          </a:stretch>
        </p:blipFill>
        <p:spPr>
          <a:xfrm>
            <a:off x="0" y="6434694"/>
            <a:ext cx="9171432" cy="45719"/>
          </a:xfrm>
          <a:prstGeom prst="rect">
            <a:avLst/>
          </a:prstGeom>
        </p:spPr>
      </p:pic>
      <p:sp>
        <p:nvSpPr>
          <p:cNvPr id="1026" name="Title Placeholder 1"/>
          <p:cNvSpPr>
            <a:spLocks noGrp="1"/>
          </p:cNvSpPr>
          <p:nvPr>
            <p:ph type="title"/>
          </p:nvPr>
        </p:nvSpPr>
        <p:spPr bwMode="auto">
          <a:xfrm>
            <a:off x="762000" y="239154"/>
            <a:ext cx="82296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457200" y="12954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endParaRPr lang="en-US" altLang="en-US" dirty="0"/>
          </a:p>
          <a:p>
            <a:pPr lvl="2"/>
            <a:endParaRPr lang="en-US" altLang="en-US" dirty="0"/>
          </a:p>
        </p:txBody>
      </p:sp>
      <p:cxnSp>
        <p:nvCxnSpPr>
          <p:cNvPr id="7" name="Straight Connector 6"/>
          <p:cNvCxnSpPr/>
          <p:nvPr/>
        </p:nvCxnSpPr>
        <p:spPr>
          <a:xfrm>
            <a:off x="0" y="990600"/>
            <a:ext cx="9144000" cy="0"/>
          </a:xfrm>
          <a:prstGeom prst="line">
            <a:avLst/>
          </a:prstGeom>
          <a:ln w="12700">
            <a:solidFill>
              <a:srgbClr val="D99C21"/>
            </a:solidFill>
          </a:ln>
        </p:spPr>
        <p:style>
          <a:lnRef idx="1">
            <a:schemeClr val="accent1"/>
          </a:lnRef>
          <a:fillRef idx="0">
            <a:schemeClr val="accent1"/>
          </a:fillRef>
          <a:effectRef idx="0">
            <a:schemeClr val="accent1"/>
          </a:effectRef>
          <a:fontRef idx="minor">
            <a:schemeClr val="tx1"/>
          </a:fontRef>
        </p:style>
      </p:cxnSp>
      <p:pic>
        <p:nvPicPr>
          <p:cNvPr id="14" name="Picture 13"/>
          <p:cNvPicPr preferRelativeResize="0">
            <a:picLocks/>
          </p:cNvPicPr>
          <p:nvPr/>
        </p:nvPicPr>
        <p:blipFill>
          <a:blip r:embed="rId31"/>
          <a:stretch>
            <a:fillRect/>
          </a:stretch>
        </p:blipFill>
        <p:spPr>
          <a:xfrm>
            <a:off x="0" y="6364006"/>
            <a:ext cx="9171432" cy="45719"/>
          </a:xfrm>
          <a:prstGeom prst="rect">
            <a:avLst/>
          </a:prstGeom>
        </p:spPr>
      </p:pic>
      <p:sp>
        <p:nvSpPr>
          <p:cNvPr id="9" name="Rectangle 8"/>
          <p:cNvSpPr/>
          <p:nvPr/>
        </p:nvSpPr>
        <p:spPr>
          <a:xfrm>
            <a:off x="0" y="6400800"/>
            <a:ext cx="9144000" cy="45719"/>
          </a:xfrm>
          <a:prstGeom prst="rect">
            <a:avLst/>
          </a:prstGeom>
          <a:solidFill>
            <a:srgbClr val="2880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fontAlgn="auto">
              <a:spcBef>
                <a:spcPts val="0"/>
              </a:spcBef>
              <a:spcAft>
                <a:spcPts val="0"/>
              </a:spcAft>
              <a:defRPr/>
            </a:pPr>
            <a:endParaRPr lang="en-US" dirty="0"/>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95" r:id="rId3"/>
    <p:sldLayoutId id="2147483683" r:id="rId4"/>
    <p:sldLayoutId id="2147483708" r:id="rId5"/>
    <p:sldLayoutId id="2147483700" r:id="rId6"/>
    <p:sldLayoutId id="2147483696" r:id="rId7"/>
    <p:sldLayoutId id="2147483703" r:id="rId8"/>
    <p:sldLayoutId id="2147483709" r:id="rId9"/>
    <p:sldLayoutId id="2147483698" r:id="rId10"/>
    <p:sldLayoutId id="2147483684" r:id="rId11"/>
    <p:sldLayoutId id="2147483692" r:id="rId12"/>
    <p:sldLayoutId id="2147483678" r:id="rId13"/>
    <p:sldLayoutId id="2147483679" r:id="rId14"/>
    <p:sldLayoutId id="2147483680" r:id="rId15"/>
    <p:sldLayoutId id="2147483685" r:id="rId16"/>
    <p:sldLayoutId id="2147483686" r:id="rId17"/>
    <p:sldLayoutId id="2147483687" r:id="rId18"/>
    <p:sldLayoutId id="2147483697" r:id="rId19"/>
    <p:sldLayoutId id="2147483688" r:id="rId20"/>
    <p:sldLayoutId id="2147483689" r:id="rId21"/>
    <p:sldLayoutId id="2147483690" r:id="rId22"/>
    <p:sldLayoutId id="2147483699" r:id="rId23"/>
    <p:sldLayoutId id="2147483704" r:id="rId24"/>
    <p:sldLayoutId id="2147483705" r:id="rId25"/>
    <p:sldLayoutId id="2147483706" r:id="rId26"/>
    <p:sldLayoutId id="2147483707" r:id="rId27"/>
  </p:sldLayoutIdLst>
  <p:hf sldNum="0" hdr="0" ftr="0" dt="0"/>
  <p:txStyles>
    <p:titleStyle>
      <a:lvl1pPr algn="l" rtl="0" eaLnBrk="1" fontAlgn="base" hangingPunct="1">
        <a:lnSpc>
          <a:spcPct val="90000"/>
        </a:lnSpc>
        <a:spcBef>
          <a:spcPct val="0"/>
        </a:spcBef>
        <a:spcAft>
          <a:spcPct val="0"/>
        </a:spcAft>
        <a:defRPr lang="en-US" sz="3600" kern="1200">
          <a:solidFill>
            <a:srgbClr val="D99C21"/>
          </a:solidFill>
          <a:latin typeface="+mn-lt"/>
          <a:ea typeface="+mn-ea"/>
          <a:cs typeface="+mn-cs"/>
        </a:defRPr>
      </a:lvl1pPr>
      <a:lvl2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2pPr>
      <a:lvl3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3pPr>
      <a:lvl4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4pPr>
      <a:lvl5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5pPr>
      <a:lvl6pPr marL="4572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6pPr>
      <a:lvl7pPr marL="9144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7pPr>
      <a:lvl8pPr marL="13716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8pPr>
      <a:lvl9pPr marL="18288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9pPr>
    </p:titleStyle>
    <p:bodyStyle>
      <a:lvl1pPr marL="623888" indent="-277813" algn="l" rtl="0" eaLnBrk="1" fontAlgn="base" hangingPunct="1">
        <a:spcBef>
          <a:spcPct val="20000"/>
        </a:spcBef>
        <a:spcAft>
          <a:spcPct val="0"/>
        </a:spcAft>
        <a:buClr>
          <a:srgbClr val="28805C"/>
        </a:buClr>
        <a:buFont typeface="Wingdings" panose="05000000000000000000" pitchFamily="2" charset="2"/>
        <a:buChar char="§"/>
        <a:defRPr lang="en-US" sz="3200" kern="2000" dirty="0">
          <a:solidFill>
            <a:schemeClr val="tx1">
              <a:lumMod val="75000"/>
            </a:schemeClr>
          </a:solidFill>
          <a:latin typeface="+mn-lt"/>
          <a:ea typeface="+mn-ea"/>
          <a:cs typeface="+mn-cs"/>
        </a:defRPr>
      </a:lvl1pPr>
      <a:lvl2pPr marL="914400" indent="-290513" algn="l" rtl="0" eaLnBrk="1" fontAlgn="base" hangingPunct="1">
        <a:spcBef>
          <a:spcPct val="20000"/>
        </a:spcBef>
        <a:spcAft>
          <a:spcPct val="0"/>
        </a:spcAft>
        <a:buClr>
          <a:srgbClr val="D99C21"/>
        </a:buClr>
        <a:buFont typeface="Arial" panose="020B0604020202020204" pitchFamily="34" charset="0"/>
        <a:buChar char="•"/>
        <a:defRPr lang="en-US" sz="2800" kern="1200" dirty="0">
          <a:solidFill>
            <a:schemeClr val="tx1">
              <a:lumMod val="75000"/>
            </a:schemeClr>
          </a:solidFill>
          <a:latin typeface="+mn-lt"/>
          <a:ea typeface="+mn-ea"/>
          <a:cs typeface="+mn-cs"/>
        </a:defRPr>
      </a:lvl2pPr>
      <a:lvl3pPr marL="1260475" indent="-290513" algn="l" rtl="0" eaLnBrk="1" fontAlgn="base" hangingPunct="1">
        <a:spcBef>
          <a:spcPct val="20000"/>
        </a:spcBef>
        <a:spcAft>
          <a:spcPct val="0"/>
        </a:spcAft>
        <a:buClr>
          <a:srgbClr val="737373"/>
        </a:buClr>
        <a:buFont typeface="Calibri" panose="020F0502020204030204" pitchFamily="34" charset="0"/>
        <a:buChar char="‒"/>
        <a:tabLst>
          <a:tab pos="858838" algn="l"/>
        </a:tabLst>
        <a:defRPr sz="2800" kern="1200">
          <a:solidFill>
            <a:schemeClr val="tx1">
              <a:lumMod val="75000"/>
            </a:schemeClr>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ook cover for Medical-Surgical Nursing: Making Connections to Practice, Second Edition."/>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380999" y="1371600"/>
            <a:ext cx="2583237" cy="3337560"/>
          </a:xfrm>
        </p:spPr>
      </p:pic>
      <p:sp>
        <p:nvSpPr>
          <p:cNvPr id="4" name="Text Placeholder 3"/>
          <p:cNvSpPr>
            <a:spLocks noGrp="1"/>
          </p:cNvSpPr>
          <p:nvPr>
            <p:ph type="body" sz="quarter" idx="15"/>
          </p:nvPr>
        </p:nvSpPr>
        <p:spPr/>
        <p:txBody>
          <a:bodyPr/>
          <a:lstStyle/>
          <a:p>
            <a:r>
              <a:rPr lang="en-US" dirty="0"/>
              <a:t>Chapter 7</a:t>
            </a:r>
          </a:p>
        </p:txBody>
      </p:sp>
      <p:sp>
        <p:nvSpPr>
          <p:cNvPr id="6" name="Text Placeholder 5"/>
          <p:cNvSpPr>
            <a:spLocks noGrp="1"/>
          </p:cNvSpPr>
          <p:nvPr>
            <p:ph type="body" sz="quarter" idx="16"/>
          </p:nvPr>
        </p:nvSpPr>
        <p:spPr/>
        <p:txBody>
          <a:bodyPr/>
          <a:lstStyle/>
          <a:p>
            <a:r>
              <a:rPr lang="en-US" dirty="0"/>
              <a:t>Oxygen Therapy Management</a:t>
            </a:r>
          </a:p>
        </p:txBody>
      </p:sp>
      <p:sp>
        <p:nvSpPr>
          <p:cNvPr id="2" name="Title 1" hidden="1"/>
          <p:cNvSpPr>
            <a:spLocks noGrp="1"/>
          </p:cNvSpPr>
          <p:nvPr>
            <p:ph type="title"/>
          </p:nvPr>
        </p:nvSpPr>
        <p:spPr/>
        <p:txBody>
          <a:bodyPr/>
          <a:lstStyle/>
          <a:p>
            <a:r>
              <a:rPr lang="en-US" dirty="0"/>
              <a:t> </a:t>
            </a:r>
          </a:p>
        </p:txBody>
      </p:sp>
    </p:spTree>
    <p:extLst>
      <p:ext uri="{BB962C8B-B14F-4D97-AF65-F5344CB8AC3E}">
        <p14:creationId xmlns:p14="http://schemas.microsoft.com/office/powerpoint/2010/main" val="1546698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D9421-9935-44B5-8E70-3DC9BC101BB2}"/>
              </a:ext>
            </a:extLst>
          </p:cNvPr>
          <p:cNvSpPr>
            <a:spLocks noGrp="1"/>
          </p:cNvSpPr>
          <p:nvPr>
            <p:ph type="title"/>
          </p:nvPr>
        </p:nvSpPr>
        <p:spPr>
          <a:xfrm>
            <a:off x="756356" y="-14760"/>
            <a:ext cx="8235244" cy="1089529"/>
          </a:xfrm>
        </p:spPr>
        <p:txBody>
          <a:bodyPr/>
          <a:lstStyle/>
          <a:p>
            <a:r>
              <a:rPr lang="en-US" dirty="0"/>
              <a:t>Noninvasive Oxygen Delivery Methods – Low Flow (continued_2)</a:t>
            </a:r>
          </a:p>
        </p:txBody>
      </p:sp>
      <p:sp>
        <p:nvSpPr>
          <p:cNvPr id="3" name="Content Placeholder 2">
            <a:extLst>
              <a:ext uri="{FF2B5EF4-FFF2-40B4-BE49-F238E27FC236}">
                <a16:creationId xmlns:a16="http://schemas.microsoft.com/office/drawing/2014/main" id="{A1D1B202-8F6D-49A5-A934-CDC529679DD2}"/>
              </a:ext>
            </a:extLst>
          </p:cNvPr>
          <p:cNvSpPr>
            <a:spLocks noGrp="1"/>
          </p:cNvSpPr>
          <p:nvPr>
            <p:ph idx="1"/>
          </p:nvPr>
        </p:nvSpPr>
        <p:spPr>
          <a:xfrm>
            <a:off x="457200" y="1195349"/>
            <a:ext cx="4419600" cy="5129251"/>
          </a:xfrm>
        </p:spPr>
        <p:txBody>
          <a:bodyPr/>
          <a:lstStyle/>
          <a:p>
            <a:r>
              <a:rPr lang="en-US" dirty="0"/>
              <a:t>Partial </a:t>
            </a:r>
            <a:r>
              <a:rPr lang="en-US" dirty="0" err="1"/>
              <a:t>rebreather</a:t>
            </a:r>
            <a:r>
              <a:rPr lang="en-US" dirty="0"/>
              <a:t> mask</a:t>
            </a:r>
          </a:p>
          <a:p>
            <a:pPr lvl="1"/>
            <a:r>
              <a:rPr lang="en-US" dirty="0"/>
              <a:t>Simple mask with reservoir bag attached</a:t>
            </a:r>
          </a:p>
          <a:p>
            <a:pPr lvl="1"/>
            <a:r>
              <a:rPr lang="en-US" dirty="0"/>
              <a:t>Reservoir bag filled with oxygen</a:t>
            </a:r>
          </a:p>
          <a:p>
            <a:pPr lvl="1"/>
            <a:r>
              <a:rPr lang="en-US" dirty="0"/>
              <a:t>Flow rate of 8-10L/min</a:t>
            </a:r>
          </a:p>
          <a:p>
            <a:pPr lvl="1"/>
            <a:r>
              <a:rPr lang="en-US" dirty="0"/>
              <a:t>50%-75% oxygen to patient</a:t>
            </a:r>
          </a:p>
        </p:txBody>
      </p:sp>
      <p:pic>
        <p:nvPicPr>
          <p:cNvPr id="7" name="Content Placeholder 6" descr="A side-view of a woman wearing a partial rebreather mask connected to an oxygen source. The elastic strap goes around the head. There are two Exhalation ports and an Inflated reservoir bag."/>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5105400" y="1948168"/>
            <a:ext cx="3681248" cy="3290277"/>
          </a:xfrm>
        </p:spPr>
      </p:pic>
    </p:spTree>
    <p:extLst>
      <p:ext uri="{BB962C8B-B14F-4D97-AF65-F5344CB8AC3E}">
        <p14:creationId xmlns:p14="http://schemas.microsoft.com/office/powerpoint/2010/main" val="3062358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A17B8-52DF-41EE-B3F1-3FAB188C7578}"/>
              </a:ext>
            </a:extLst>
          </p:cNvPr>
          <p:cNvSpPr>
            <a:spLocks noGrp="1"/>
          </p:cNvSpPr>
          <p:nvPr>
            <p:ph type="title"/>
          </p:nvPr>
        </p:nvSpPr>
        <p:spPr>
          <a:xfrm>
            <a:off x="756356" y="-14760"/>
            <a:ext cx="8235244" cy="1089529"/>
          </a:xfrm>
        </p:spPr>
        <p:txBody>
          <a:bodyPr/>
          <a:lstStyle/>
          <a:p>
            <a:r>
              <a:rPr lang="en-US" dirty="0"/>
              <a:t>Noninvasive Oxygen Delivery Methods – Low Flow (continued_3)</a:t>
            </a:r>
          </a:p>
        </p:txBody>
      </p:sp>
      <p:sp>
        <p:nvSpPr>
          <p:cNvPr id="3" name="Content Placeholder 2">
            <a:extLst>
              <a:ext uri="{FF2B5EF4-FFF2-40B4-BE49-F238E27FC236}">
                <a16:creationId xmlns:a16="http://schemas.microsoft.com/office/drawing/2014/main" id="{AB59EFFE-1441-4159-BC33-260A796D4FC4}"/>
              </a:ext>
            </a:extLst>
          </p:cNvPr>
          <p:cNvSpPr>
            <a:spLocks noGrp="1"/>
          </p:cNvSpPr>
          <p:nvPr>
            <p:ph idx="1"/>
          </p:nvPr>
        </p:nvSpPr>
        <p:spPr>
          <a:xfrm>
            <a:off x="457200" y="1195349"/>
            <a:ext cx="4648200" cy="4748251"/>
          </a:xfrm>
        </p:spPr>
        <p:txBody>
          <a:bodyPr/>
          <a:lstStyle/>
          <a:p>
            <a:r>
              <a:rPr lang="en-US" dirty="0" err="1"/>
              <a:t>Nonrebreather</a:t>
            </a:r>
            <a:r>
              <a:rPr lang="en-US" dirty="0"/>
              <a:t> mask</a:t>
            </a:r>
          </a:p>
          <a:p>
            <a:pPr lvl="1"/>
            <a:r>
              <a:rPr lang="en-US" dirty="0"/>
              <a:t>One-way valves between mask and bag</a:t>
            </a:r>
          </a:p>
          <a:p>
            <a:pPr lvl="1"/>
            <a:r>
              <a:rPr lang="en-US" dirty="0"/>
              <a:t>One-way valves on side of mask</a:t>
            </a:r>
          </a:p>
          <a:p>
            <a:pPr lvl="1"/>
            <a:r>
              <a:rPr lang="en-US" dirty="0"/>
              <a:t>Prevents rebreathing of CO2</a:t>
            </a:r>
          </a:p>
          <a:p>
            <a:pPr lvl="1"/>
            <a:r>
              <a:rPr lang="en-US" dirty="0"/>
              <a:t>Flow rate 10mL/min</a:t>
            </a:r>
          </a:p>
          <a:p>
            <a:pPr lvl="1"/>
            <a:r>
              <a:rPr lang="en-US" dirty="0"/>
              <a:t>90% oxygen to patient </a:t>
            </a:r>
          </a:p>
        </p:txBody>
      </p:sp>
      <p:pic>
        <p:nvPicPr>
          <p:cNvPr id="7" name="Content Placeholder 6" descr="A side-view of a woman wearing a nonrebreather mask connected to an oxygen source. The elastic strap goes around the head. There is an Exhalation port, two One-way valves, an Inhalation port, and an Inflated reservoir bag."/>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5334000" y="2286000"/>
            <a:ext cx="3657663" cy="2903696"/>
          </a:xfrm>
        </p:spPr>
      </p:pic>
    </p:spTree>
    <p:extLst>
      <p:ext uri="{BB962C8B-B14F-4D97-AF65-F5344CB8AC3E}">
        <p14:creationId xmlns:p14="http://schemas.microsoft.com/office/powerpoint/2010/main" val="3516615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19E6A-75EF-4598-A361-840AB09914B8}"/>
              </a:ext>
            </a:extLst>
          </p:cNvPr>
          <p:cNvSpPr>
            <a:spLocks noGrp="1"/>
          </p:cNvSpPr>
          <p:nvPr>
            <p:ph type="title"/>
          </p:nvPr>
        </p:nvSpPr>
        <p:spPr/>
        <p:txBody>
          <a:bodyPr/>
          <a:lstStyle/>
          <a:p>
            <a:r>
              <a:rPr lang="en-US"/>
              <a:t>Noninvasive Oxygen Delivery Methods – High Flow</a:t>
            </a:r>
            <a:endParaRPr lang="en-US" dirty="0"/>
          </a:p>
        </p:txBody>
      </p:sp>
      <p:sp>
        <p:nvSpPr>
          <p:cNvPr id="3" name="Content Placeholder 2">
            <a:extLst>
              <a:ext uri="{FF2B5EF4-FFF2-40B4-BE49-F238E27FC236}">
                <a16:creationId xmlns:a16="http://schemas.microsoft.com/office/drawing/2014/main" id="{5F64C299-9872-4247-B6E6-F0AE64C2B280}"/>
              </a:ext>
            </a:extLst>
          </p:cNvPr>
          <p:cNvSpPr>
            <a:spLocks noGrp="1"/>
          </p:cNvSpPr>
          <p:nvPr>
            <p:ph idx="1"/>
          </p:nvPr>
        </p:nvSpPr>
        <p:spPr>
          <a:xfrm>
            <a:off x="457200" y="1195349"/>
            <a:ext cx="4267200" cy="4748251"/>
          </a:xfrm>
        </p:spPr>
        <p:txBody>
          <a:bodyPr/>
          <a:lstStyle/>
          <a:p>
            <a:r>
              <a:rPr lang="en-US" dirty="0" err="1"/>
              <a:t>Venturi</a:t>
            </a:r>
            <a:r>
              <a:rPr lang="en-US" dirty="0"/>
              <a:t> mask</a:t>
            </a:r>
          </a:p>
          <a:p>
            <a:pPr lvl="1"/>
            <a:r>
              <a:rPr lang="en-US" dirty="0"/>
              <a:t>Most accurate oxygen concentration</a:t>
            </a:r>
          </a:p>
          <a:p>
            <a:pPr lvl="1"/>
            <a:r>
              <a:rPr lang="en-US" dirty="0"/>
              <a:t>Flow rate 2-15 L/min</a:t>
            </a:r>
          </a:p>
          <a:p>
            <a:pPr lvl="1"/>
            <a:r>
              <a:rPr lang="en-US" dirty="0"/>
              <a:t>Oxygen concentration 24%-60%</a:t>
            </a:r>
          </a:p>
        </p:txBody>
      </p:sp>
      <p:pic>
        <p:nvPicPr>
          <p:cNvPr id="7" name="Content Placeholder 6" descr="A side-view of a woman wearing a venturi mask connected to an oxygen source. The elastic strap goes around the head. There are two exhalation ports, a flexible tube, and removable adapter. Adapters are color-coded. From left to right, green is 60 percent, 15 liters a minute. Red is 40 percent, 10 liters a minute. Yellow is 35 percent, 8 liters a minute. Orange is 31 percent, 6 liters a minute. White is 28 percent, 4 liters a minute. Light blue is 24 percent, 2 liters a minute."/>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5137906" y="1219200"/>
            <a:ext cx="3211588" cy="4748213"/>
          </a:xfrm>
        </p:spPr>
      </p:pic>
    </p:spTree>
    <p:extLst>
      <p:ext uri="{BB962C8B-B14F-4D97-AF65-F5344CB8AC3E}">
        <p14:creationId xmlns:p14="http://schemas.microsoft.com/office/powerpoint/2010/main" val="1080901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A8FED-BB53-410D-BF23-D14DAC853C48}"/>
              </a:ext>
            </a:extLst>
          </p:cNvPr>
          <p:cNvSpPr>
            <a:spLocks noGrp="1"/>
          </p:cNvSpPr>
          <p:nvPr>
            <p:ph type="title"/>
          </p:nvPr>
        </p:nvSpPr>
        <p:spPr>
          <a:xfrm>
            <a:off x="756356" y="-14760"/>
            <a:ext cx="8235244" cy="1089529"/>
          </a:xfrm>
        </p:spPr>
        <p:txBody>
          <a:bodyPr/>
          <a:lstStyle/>
          <a:p>
            <a:r>
              <a:rPr lang="en-US" dirty="0"/>
              <a:t>Noninvasive Oxygen Delivery Methods – High Flow (continued_1)</a:t>
            </a:r>
          </a:p>
        </p:txBody>
      </p:sp>
      <p:sp>
        <p:nvSpPr>
          <p:cNvPr id="3" name="Content Placeholder 2">
            <a:extLst>
              <a:ext uri="{FF2B5EF4-FFF2-40B4-BE49-F238E27FC236}">
                <a16:creationId xmlns:a16="http://schemas.microsoft.com/office/drawing/2014/main" id="{A8EA6CA9-42AE-4BC7-B4D1-72BF62AFF4C0}"/>
              </a:ext>
            </a:extLst>
          </p:cNvPr>
          <p:cNvSpPr>
            <a:spLocks noGrp="1"/>
          </p:cNvSpPr>
          <p:nvPr>
            <p:ph idx="1"/>
          </p:nvPr>
        </p:nvSpPr>
        <p:spPr/>
        <p:txBody>
          <a:bodyPr/>
          <a:lstStyle/>
          <a:p>
            <a:r>
              <a:rPr lang="en-US" dirty="0"/>
              <a:t>Aerosol mask</a:t>
            </a:r>
          </a:p>
          <a:p>
            <a:pPr lvl="1"/>
            <a:r>
              <a:rPr lang="en-US" dirty="0"/>
              <a:t>Indicated for high-humidity oxygen concentration</a:t>
            </a:r>
          </a:p>
          <a:p>
            <a:pPr lvl="2"/>
            <a:r>
              <a:rPr lang="en-US" dirty="0"/>
              <a:t>Post </a:t>
            </a:r>
            <a:r>
              <a:rPr lang="en-US" dirty="0" err="1"/>
              <a:t>extubation</a:t>
            </a:r>
            <a:endParaRPr lang="en-US" dirty="0"/>
          </a:p>
          <a:p>
            <a:pPr lvl="2"/>
            <a:r>
              <a:rPr lang="en-US" dirty="0"/>
              <a:t>Post upper airway surgery</a:t>
            </a:r>
          </a:p>
          <a:p>
            <a:pPr lvl="2"/>
            <a:r>
              <a:rPr lang="en-US" dirty="0"/>
              <a:t>Thick secretions</a:t>
            </a:r>
          </a:p>
        </p:txBody>
      </p:sp>
    </p:spTree>
    <p:extLst>
      <p:ext uri="{BB962C8B-B14F-4D97-AF65-F5344CB8AC3E}">
        <p14:creationId xmlns:p14="http://schemas.microsoft.com/office/powerpoint/2010/main" val="2375963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E6931-ADDA-444D-A493-CCF51A52CBCE}"/>
              </a:ext>
            </a:extLst>
          </p:cNvPr>
          <p:cNvSpPr>
            <a:spLocks noGrp="1"/>
          </p:cNvSpPr>
          <p:nvPr>
            <p:ph type="title"/>
          </p:nvPr>
        </p:nvSpPr>
        <p:spPr>
          <a:xfrm>
            <a:off x="756356" y="-14760"/>
            <a:ext cx="8235244" cy="1089529"/>
          </a:xfrm>
        </p:spPr>
        <p:txBody>
          <a:bodyPr/>
          <a:lstStyle/>
          <a:p>
            <a:r>
              <a:rPr lang="en-US" dirty="0"/>
              <a:t>Noninvasive Oxygen Delivery Methods – High Flow (continued_2)</a:t>
            </a:r>
          </a:p>
        </p:txBody>
      </p:sp>
      <p:sp>
        <p:nvSpPr>
          <p:cNvPr id="3" name="Content Placeholder 2">
            <a:extLst>
              <a:ext uri="{FF2B5EF4-FFF2-40B4-BE49-F238E27FC236}">
                <a16:creationId xmlns:a16="http://schemas.microsoft.com/office/drawing/2014/main" id="{D511A050-007B-4F6F-8A94-125E4025B935}"/>
              </a:ext>
            </a:extLst>
          </p:cNvPr>
          <p:cNvSpPr>
            <a:spLocks noGrp="1"/>
          </p:cNvSpPr>
          <p:nvPr>
            <p:ph idx="1"/>
          </p:nvPr>
        </p:nvSpPr>
        <p:spPr/>
        <p:txBody>
          <a:bodyPr/>
          <a:lstStyle/>
          <a:p>
            <a:r>
              <a:rPr lang="en-US"/>
              <a:t>Tracheostomy collar</a:t>
            </a:r>
          </a:p>
          <a:p>
            <a:pPr lvl="1"/>
            <a:r>
              <a:rPr lang="en-US"/>
              <a:t>Used for patients with tracheostomy</a:t>
            </a:r>
          </a:p>
          <a:p>
            <a:pPr lvl="1"/>
            <a:r>
              <a:rPr lang="en-US"/>
              <a:t>Needs humidified oxygen</a:t>
            </a:r>
          </a:p>
          <a:p>
            <a:pPr lvl="1"/>
            <a:r>
              <a:rPr lang="en-US"/>
              <a:t>Can deliver supplemental oxygen</a:t>
            </a:r>
            <a:endParaRPr lang="en-US" dirty="0"/>
          </a:p>
        </p:txBody>
      </p:sp>
      <p:pic>
        <p:nvPicPr>
          <p:cNvPr id="7" name="Content Placeholder 6" descr="A tracheostomy collar around a person's neck."/>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4724400" y="1852368"/>
            <a:ext cx="4038600" cy="3481876"/>
          </a:xfrm>
        </p:spPr>
      </p:pic>
    </p:spTree>
    <p:extLst>
      <p:ext uri="{BB962C8B-B14F-4D97-AF65-F5344CB8AC3E}">
        <p14:creationId xmlns:p14="http://schemas.microsoft.com/office/powerpoint/2010/main" val="972975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E6931-ADDA-444D-A493-CCF51A52CBCE}"/>
              </a:ext>
            </a:extLst>
          </p:cNvPr>
          <p:cNvSpPr>
            <a:spLocks noGrp="1"/>
          </p:cNvSpPr>
          <p:nvPr>
            <p:ph type="title"/>
          </p:nvPr>
        </p:nvSpPr>
        <p:spPr>
          <a:xfrm>
            <a:off x="756356" y="-14760"/>
            <a:ext cx="8235244" cy="1089529"/>
          </a:xfrm>
        </p:spPr>
        <p:txBody>
          <a:bodyPr/>
          <a:lstStyle/>
          <a:p>
            <a:r>
              <a:rPr lang="en-US" dirty="0"/>
              <a:t>Noninvasive Oxygen Delivery Methods – High Flow (continued_3)</a:t>
            </a:r>
          </a:p>
        </p:txBody>
      </p:sp>
      <p:sp>
        <p:nvSpPr>
          <p:cNvPr id="3" name="Content Placeholder 2">
            <a:extLst>
              <a:ext uri="{FF2B5EF4-FFF2-40B4-BE49-F238E27FC236}">
                <a16:creationId xmlns:a16="http://schemas.microsoft.com/office/drawing/2014/main" id="{D511A050-007B-4F6F-8A94-125E4025B935}"/>
              </a:ext>
            </a:extLst>
          </p:cNvPr>
          <p:cNvSpPr>
            <a:spLocks noGrp="1"/>
          </p:cNvSpPr>
          <p:nvPr>
            <p:ph idx="1"/>
          </p:nvPr>
        </p:nvSpPr>
        <p:spPr/>
        <p:txBody>
          <a:bodyPr/>
          <a:lstStyle/>
          <a:p>
            <a:r>
              <a:rPr lang="en-US" dirty="0"/>
              <a:t>T-Piece adapter</a:t>
            </a:r>
          </a:p>
          <a:p>
            <a:pPr lvl="1"/>
            <a:r>
              <a:rPr lang="en-US" dirty="0"/>
              <a:t>Used to wean patient off a ventilator</a:t>
            </a:r>
          </a:p>
          <a:p>
            <a:pPr lvl="1"/>
            <a:r>
              <a:rPr lang="en-US" dirty="0"/>
              <a:t>Can be used with endotracheal, </a:t>
            </a:r>
            <a:r>
              <a:rPr lang="en-US" dirty="0" err="1"/>
              <a:t>nasotracheal</a:t>
            </a:r>
            <a:r>
              <a:rPr lang="en-US" dirty="0"/>
              <a:t>, or tracheostomy tube</a:t>
            </a:r>
          </a:p>
          <a:p>
            <a:pPr lvl="1"/>
            <a:r>
              <a:rPr lang="en-US" dirty="0"/>
              <a:t>Used for spontaneous breathing trial</a:t>
            </a:r>
          </a:p>
        </p:txBody>
      </p:sp>
    </p:spTree>
    <p:extLst>
      <p:ext uri="{BB962C8B-B14F-4D97-AF65-F5344CB8AC3E}">
        <p14:creationId xmlns:p14="http://schemas.microsoft.com/office/powerpoint/2010/main" val="997802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E6931-ADDA-444D-A493-CCF51A52CBCE}"/>
              </a:ext>
            </a:extLst>
          </p:cNvPr>
          <p:cNvSpPr>
            <a:spLocks noGrp="1"/>
          </p:cNvSpPr>
          <p:nvPr>
            <p:ph type="title"/>
          </p:nvPr>
        </p:nvSpPr>
        <p:spPr>
          <a:xfrm>
            <a:off x="756356" y="-14760"/>
            <a:ext cx="8235244" cy="1089529"/>
          </a:xfrm>
        </p:spPr>
        <p:txBody>
          <a:bodyPr/>
          <a:lstStyle/>
          <a:p>
            <a:r>
              <a:rPr lang="en-US" dirty="0"/>
              <a:t>Noninvasive Oxygen Delivery Methods – High Flow (continued_4)</a:t>
            </a:r>
          </a:p>
        </p:txBody>
      </p:sp>
      <p:sp>
        <p:nvSpPr>
          <p:cNvPr id="3" name="Content Placeholder 2">
            <a:extLst>
              <a:ext uri="{FF2B5EF4-FFF2-40B4-BE49-F238E27FC236}">
                <a16:creationId xmlns:a16="http://schemas.microsoft.com/office/drawing/2014/main" id="{D511A050-007B-4F6F-8A94-125E4025B935}"/>
              </a:ext>
            </a:extLst>
          </p:cNvPr>
          <p:cNvSpPr>
            <a:spLocks noGrp="1"/>
          </p:cNvSpPr>
          <p:nvPr>
            <p:ph idx="1"/>
          </p:nvPr>
        </p:nvSpPr>
        <p:spPr/>
        <p:txBody>
          <a:bodyPr/>
          <a:lstStyle/>
          <a:p>
            <a:r>
              <a:rPr lang="en-US" dirty="0"/>
              <a:t>Face tent</a:t>
            </a:r>
          </a:p>
          <a:p>
            <a:pPr lvl="1"/>
            <a:r>
              <a:rPr lang="en-US" dirty="0"/>
              <a:t>Facial trauma</a:t>
            </a:r>
          </a:p>
          <a:p>
            <a:pPr lvl="1"/>
            <a:r>
              <a:rPr lang="en-US" dirty="0"/>
              <a:t>Burns</a:t>
            </a:r>
          </a:p>
          <a:p>
            <a:pPr lvl="1"/>
            <a:r>
              <a:rPr lang="en-US" dirty="0"/>
              <a:t>Upper airway surgery</a:t>
            </a:r>
          </a:p>
        </p:txBody>
      </p:sp>
    </p:spTree>
    <p:extLst>
      <p:ext uri="{BB962C8B-B14F-4D97-AF65-F5344CB8AC3E}">
        <p14:creationId xmlns:p14="http://schemas.microsoft.com/office/powerpoint/2010/main" val="22254155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E6931-ADDA-444D-A493-CCF51A52CBCE}"/>
              </a:ext>
            </a:extLst>
          </p:cNvPr>
          <p:cNvSpPr>
            <a:spLocks noGrp="1"/>
          </p:cNvSpPr>
          <p:nvPr>
            <p:ph type="title"/>
          </p:nvPr>
        </p:nvSpPr>
        <p:spPr>
          <a:xfrm>
            <a:off x="756356" y="-14760"/>
            <a:ext cx="8235244" cy="1089529"/>
          </a:xfrm>
        </p:spPr>
        <p:txBody>
          <a:bodyPr/>
          <a:lstStyle/>
          <a:p>
            <a:r>
              <a:rPr lang="en-US" dirty="0"/>
              <a:t>Noninvasive Oxygen Delivery Methods – High Flow (continued_5)</a:t>
            </a:r>
          </a:p>
        </p:txBody>
      </p:sp>
      <p:sp>
        <p:nvSpPr>
          <p:cNvPr id="3" name="Content Placeholder 2">
            <a:extLst>
              <a:ext uri="{FF2B5EF4-FFF2-40B4-BE49-F238E27FC236}">
                <a16:creationId xmlns:a16="http://schemas.microsoft.com/office/drawing/2014/main" id="{D511A050-007B-4F6F-8A94-125E4025B935}"/>
              </a:ext>
            </a:extLst>
          </p:cNvPr>
          <p:cNvSpPr>
            <a:spLocks noGrp="1"/>
          </p:cNvSpPr>
          <p:nvPr>
            <p:ph idx="1"/>
          </p:nvPr>
        </p:nvSpPr>
        <p:spPr/>
        <p:txBody>
          <a:bodyPr/>
          <a:lstStyle/>
          <a:p>
            <a:r>
              <a:rPr lang="en-US" dirty="0"/>
              <a:t>High flow nasal cannula</a:t>
            </a:r>
          </a:p>
          <a:p>
            <a:pPr lvl="1"/>
            <a:r>
              <a:rPr lang="en-US" dirty="0"/>
              <a:t>Delivers heated and humidified medical gas</a:t>
            </a:r>
          </a:p>
          <a:p>
            <a:pPr lvl="1"/>
            <a:r>
              <a:rPr lang="en-US" dirty="0"/>
              <a:t>Up to 60 L/min</a:t>
            </a:r>
          </a:p>
        </p:txBody>
      </p:sp>
    </p:spTree>
    <p:extLst>
      <p:ext uri="{BB962C8B-B14F-4D97-AF65-F5344CB8AC3E}">
        <p14:creationId xmlns:p14="http://schemas.microsoft.com/office/powerpoint/2010/main" val="2082524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58256-2AC0-47EA-AFAE-47995A56EE94}"/>
              </a:ext>
            </a:extLst>
          </p:cNvPr>
          <p:cNvSpPr>
            <a:spLocks noGrp="1"/>
          </p:cNvSpPr>
          <p:nvPr>
            <p:ph type="title"/>
          </p:nvPr>
        </p:nvSpPr>
        <p:spPr/>
        <p:txBody>
          <a:bodyPr/>
          <a:lstStyle/>
          <a:p>
            <a:r>
              <a:rPr lang="en-US" dirty="0"/>
              <a:t>Noninvasive Positive-Pressure Ventilation</a:t>
            </a:r>
          </a:p>
        </p:txBody>
      </p:sp>
      <p:sp>
        <p:nvSpPr>
          <p:cNvPr id="3" name="Content Placeholder 2">
            <a:extLst>
              <a:ext uri="{FF2B5EF4-FFF2-40B4-BE49-F238E27FC236}">
                <a16:creationId xmlns:a16="http://schemas.microsoft.com/office/drawing/2014/main" id="{90830059-1117-4C7C-BB53-77D56E2EDE1E}"/>
              </a:ext>
            </a:extLst>
          </p:cNvPr>
          <p:cNvSpPr>
            <a:spLocks noGrp="1"/>
          </p:cNvSpPr>
          <p:nvPr>
            <p:ph idx="1"/>
          </p:nvPr>
        </p:nvSpPr>
        <p:spPr/>
        <p:txBody>
          <a:bodyPr/>
          <a:lstStyle/>
          <a:p>
            <a:r>
              <a:rPr lang="en-US" dirty="0"/>
              <a:t>Continuous positive airway pressure (C</a:t>
            </a:r>
            <a:r>
              <a:rPr lang="en-US" sz="100" dirty="0"/>
              <a:t> </a:t>
            </a:r>
            <a:r>
              <a:rPr lang="en-US" dirty="0"/>
              <a:t>P</a:t>
            </a:r>
            <a:r>
              <a:rPr lang="en-US" sz="100" dirty="0"/>
              <a:t> </a:t>
            </a:r>
            <a:r>
              <a:rPr lang="en-US" dirty="0"/>
              <a:t>A</a:t>
            </a:r>
            <a:r>
              <a:rPr lang="en-US" sz="100" dirty="0"/>
              <a:t> </a:t>
            </a:r>
            <a:r>
              <a:rPr lang="en-US" dirty="0"/>
              <a:t>P)</a:t>
            </a:r>
          </a:p>
          <a:p>
            <a:r>
              <a:rPr lang="en-US" dirty="0"/>
              <a:t>Bi-level positive airway pressure (B</a:t>
            </a:r>
            <a:r>
              <a:rPr lang="en-US" sz="100" dirty="0"/>
              <a:t> </a:t>
            </a:r>
            <a:r>
              <a:rPr lang="en-US" dirty="0"/>
              <a:t>I</a:t>
            </a:r>
            <a:r>
              <a:rPr lang="en-US" sz="100" dirty="0"/>
              <a:t> </a:t>
            </a:r>
            <a:r>
              <a:rPr lang="en-US" dirty="0"/>
              <a:t>P</a:t>
            </a:r>
            <a:r>
              <a:rPr lang="en-US" sz="100" dirty="0"/>
              <a:t> </a:t>
            </a:r>
            <a:r>
              <a:rPr lang="en-US" dirty="0"/>
              <a:t>A</a:t>
            </a:r>
            <a:r>
              <a:rPr lang="en-US" sz="100" dirty="0"/>
              <a:t> </a:t>
            </a:r>
            <a:r>
              <a:rPr lang="en-US" dirty="0"/>
              <a:t>P)</a:t>
            </a:r>
          </a:p>
        </p:txBody>
      </p:sp>
    </p:spTree>
    <p:extLst>
      <p:ext uri="{BB962C8B-B14F-4D97-AF65-F5344CB8AC3E}">
        <p14:creationId xmlns:p14="http://schemas.microsoft.com/office/powerpoint/2010/main" val="1108451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D76F2-D7CC-416E-8372-D4AE6861C65C}"/>
              </a:ext>
            </a:extLst>
          </p:cNvPr>
          <p:cNvSpPr>
            <a:spLocks noGrp="1"/>
          </p:cNvSpPr>
          <p:nvPr>
            <p:ph type="title"/>
          </p:nvPr>
        </p:nvSpPr>
        <p:spPr/>
        <p:txBody>
          <a:bodyPr/>
          <a:lstStyle/>
          <a:p>
            <a:r>
              <a:rPr lang="en-US" dirty="0"/>
              <a:t>Long-Term Oxygen Therapy</a:t>
            </a:r>
          </a:p>
        </p:txBody>
      </p:sp>
      <p:sp>
        <p:nvSpPr>
          <p:cNvPr id="3" name="Content Placeholder 2">
            <a:extLst>
              <a:ext uri="{FF2B5EF4-FFF2-40B4-BE49-F238E27FC236}">
                <a16:creationId xmlns:a16="http://schemas.microsoft.com/office/drawing/2014/main" id="{42EF4DE5-40F7-4EB0-B62C-C65197520A63}"/>
              </a:ext>
            </a:extLst>
          </p:cNvPr>
          <p:cNvSpPr>
            <a:spLocks noGrp="1"/>
          </p:cNvSpPr>
          <p:nvPr>
            <p:ph idx="1"/>
          </p:nvPr>
        </p:nvSpPr>
        <p:spPr>
          <a:xfrm>
            <a:off x="457200" y="1195349"/>
            <a:ext cx="7848600" cy="4291051"/>
          </a:xfrm>
        </p:spPr>
        <p:txBody>
          <a:bodyPr/>
          <a:lstStyle/>
          <a:p>
            <a:r>
              <a:rPr lang="en-US" dirty="0"/>
              <a:t>Indicated for chronic hypoxemia associated with chronic disease</a:t>
            </a:r>
          </a:p>
          <a:p>
            <a:r>
              <a:rPr lang="en-US" dirty="0"/>
              <a:t>May be indicated for specific activities (i.e., during sleep)</a:t>
            </a:r>
          </a:p>
          <a:p>
            <a:r>
              <a:rPr lang="en-US" dirty="0"/>
              <a:t>Available in different forms</a:t>
            </a:r>
          </a:p>
          <a:p>
            <a:pPr lvl="1"/>
            <a:r>
              <a:rPr lang="en-US" dirty="0"/>
              <a:t>Liquid oxygen</a:t>
            </a:r>
          </a:p>
          <a:p>
            <a:pPr lvl="1"/>
            <a:r>
              <a:rPr lang="en-US" dirty="0"/>
              <a:t>Compressed oxygen</a:t>
            </a:r>
          </a:p>
          <a:p>
            <a:pPr lvl="1"/>
            <a:r>
              <a:rPr lang="en-US" dirty="0"/>
              <a:t>Oxygen concentrator</a:t>
            </a:r>
          </a:p>
        </p:txBody>
      </p:sp>
    </p:spTree>
    <p:extLst>
      <p:ext uri="{BB962C8B-B14F-4D97-AF65-F5344CB8AC3E}">
        <p14:creationId xmlns:p14="http://schemas.microsoft.com/office/powerpoint/2010/main" val="1426217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9FBD4-23D6-446A-94C9-17A715ABB6BC}"/>
              </a:ext>
            </a:extLst>
          </p:cNvPr>
          <p:cNvSpPr>
            <a:spLocks noGrp="1"/>
          </p:cNvSpPr>
          <p:nvPr>
            <p:ph type="title"/>
          </p:nvPr>
        </p:nvSpPr>
        <p:spPr/>
        <p:txBody>
          <a:bodyPr/>
          <a:lstStyle/>
          <a:p>
            <a:r>
              <a:rPr lang="en-US" dirty="0"/>
              <a:t>Overview </a:t>
            </a:r>
          </a:p>
        </p:txBody>
      </p:sp>
      <p:sp>
        <p:nvSpPr>
          <p:cNvPr id="3" name="Content Placeholder 2">
            <a:extLst>
              <a:ext uri="{FF2B5EF4-FFF2-40B4-BE49-F238E27FC236}">
                <a16:creationId xmlns:a16="http://schemas.microsoft.com/office/drawing/2014/main" id="{014E9042-D99A-4871-8A5A-25E59A7541B4}"/>
              </a:ext>
            </a:extLst>
          </p:cNvPr>
          <p:cNvSpPr>
            <a:spLocks noGrp="1"/>
          </p:cNvSpPr>
          <p:nvPr>
            <p:ph idx="1"/>
          </p:nvPr>
        </p:nvSpPr>
        <p:spPr/>
        <p:txBody>
          <a:bodyPr/>
          <a:lstStyle/>
          <a:p>
            <a:r>
              <a:rPr lang="en-US" dirty="0"/>
              <a:t>Anatomy</a:t>
            </a:r>
          </a:p>
          <a:p>
            <a:pPr lvl="1"/>
            <a:r>
              <a:rPr lang="en-US" dirty="0"/>
              <a:t>Tracheostomy</a:t>
            </a:r>
          </a:p>
          <a:p>
            <a:pPr lvl="1"/>
            <a:r>
              <a:rPr lang="en-US" dirty="0"/>
              <a:t>Surfactant</a:t>
            </a:r>
          </a:p>
          <a:p>
            <a:pPr lvl="1"/>
            <a:r>
              <a:rPr lang="en-US" dirty="0"/>
              <a:t>Compliance</a:t>
            </a:r>
          </a:p>
          <a:p>
            <a:r>
              <a:rPr lang="en-US" dirty="0"/>
              <a:t>Physiology </a:t>
            </a:r>
          </a:p>
          <a:p>
            <a:pPr lvl="1"/>
            <a:r>
              <a:rPr lang="en-US" dirty="0"/>
              <a:t>Ventilation</a:t>
            </a:r>
          </a:p>
          <a:p>
            <a:pPr lvl="1"/>
            <a:r>
              <a:rPr lang="en-US" dirty="0"/>
              <a:t>Perfusion</a:t>
            </a:r>
          </a:p>
          <a:p>
            <a:pPr lvl="1"/>
            <a:r>
              <a:rPr lang="en-US" dirty="0"/>
              <a:t>Oxygenation</a:t>
            </a:r>
          </a:p>
        </p:txBody>
      </p:sp>
      <p:sp>
        <p:nvSpPr>
          <p:cNvPr id="12" name="Content Placeholder 11"/>
          <p:cNvSpPr>
            <a:spLocks noGrp="1"/>
          </p:cNvSpPr>
          <p:nvPr>
            <p:ph idx="10"/>
          </p:nvPr>
        </p:nvSpPr>
        <p:spPr/>
        <p:txBody>
          <a:bodyPr/>
          <a:lstStyle/>
          <a:p>
            <a:r>
              <a:rPr lang="en-US" dirty="0"/>
              <a:t>Pathophysiology</a:t>
            </a:r>
          </a:p>
          <a:p>
            <a:pPr lvl="1"/>
            <a:r>
              <a:rPr lang="en-US" dirty="0"/>
              <a:t>Hypoxia</a:t>
            </a:r>
          </a:p>
          <a:p>
            <a:pPr lvl="1"/>
            <a:r>
              <a:rPr lang="en-US" dirty="0"/>
              <a:t>Hypoxemia</a:t>
            </a:r>
          </a:p>
          <a:p>
            <a:pPr lvl="1"/>
            <a:r>
              <a:rPr lang="en-US" dirty="0"/>
              <a:t>Dyspnea</a:t>
            </a:r>
          </a:p>
        </p:txBody>
      </p:sp>
    </p:spTree>
    <p:extLst>
      <p:ext uri="{BB962C8B-B14F-4D97-AF65-F5344CB8AC3E}">
        <p14:creationId xmlns:p14="http://schemas.microsoft.com/office/powerpoint/2010/main" val="35390198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D7963-3C34-4C72-8424-37A067726B14}"/>
              </a:ext>
            </a:extLst>
          </p:cNvPr>
          <p:cNvSpPr>
            <a:spLocks noGrp="1"/>
          </p:cNvSpPr>
          <p:nvPr>
            <p:ph type="title"/>
          </p:nvPr>
        </p:nvSpPr>
        <p:spPr/>
        <p:txBody>
          <a:bodyPr/>
          <a:lstStyle/>
          <a:p>
            <a:r>
              <a:rPr lang="en-US" dirty="0"/>
              <a:t>Complications of Oxygen Therapy</a:t>
            </a:r>
          </a:p>
        </p:txBody>
      </p:sp>
      <p:sp>
        <p:nvSpPr>
          <p:cNvPr id="3" name="Content Placeholder 2">
            <a:extLst>
              <a:ext uri="{FF2B5EF4-FFF2-40B4-BE49-F238E27FC236}">
                <a16:creationId xmlns:a16="http://schemas.microsoft.com/office/drawing/2014/main" id="{EC637CF7-7441-46E2-91F1-73E3112B1748}"/>
              </a:ext>
            </a:extLst>
          </p:cNvPr>
          <p:cNvSpPr>
            <a:spLocks noGrp="1"/>
          </p:cNvSpPr>
          <p:nvPr>
            <p:ph idx="1"/>
          </p:nvPr>
        </p:nvSpPr>
        <p:spPr/>
        <p:txBody>
          <a:bodyPr/>
          <a:lstStyle/>
          <a:p>
            <a:r>
              <a:rPr lang="en-US" dirty="0"/>
              <a:t>Oxygen toxicity</a:t>
            </a:r>
          </a:p>
          <a:p>
            <a:r>
              <a:rPr lang="en-US" dirty="0"/>
              <a:t>Absorption atelectasis</a:t>
            </a:r>
          </a:p>
          <a:p>
            <a:r>
              <a:rPr lang="en-US" dirty="0"/>
              <a:t>Mucous membrane dryness</a:t>
            </a:r>
          </a:p>
          <a:p>
            <a:r>
              <a:rPr lang="en-US" dirty="0"/>
              <a:t>Infection</a:t>
            </a:r>
          </a:p>
        </p:txBody>
      </p:sp>
    </p:spTree>
    <p:extLst>
      <p:ext uri="{BB962C8B-B14F-4D97-AF65-F5344CB8AC3E}">
        <p14:creationId xmlns:p14="http://schemas.microsoft.com/office/powerpoint/2010/main" val="1283551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15575-11B1-41E8-9565-2C5A0CFBA802}"/>
              </a:ext>
            </a:extLst>
          </p:cNvPr>
          <p:cNvSpPr>
            <a:spLocks noGrp="1"/>
          </p:cNvSpPr>
          <p:nvPr>
            <p:ph type="title"/>
          </p:nvPr>
        </p:nvSpPr>
        <p:spPr/>
        <p:txBody>
          <a:bodyPr/>
          <a:lstStyle/>
          <a:p>
            <a:r>
              <a:rPr lang="en-US"/>
              <a:t>Invasive Oxygen Delivery</a:t>
            </a:r>
            <a:endParaRPr lang="en-US" dirty="0"/>
          </a:p>
        </p:txBody>
      </p:sp>
      <p:sp>
        <p:nvSpPr>
          <p:cNvPr id="3" name="Content Placeholder 2">
            <a:extLst>
              <a:ext uri="{FF2B5EF4-FFF2-40B4-BE49-F238E27FC236}">
                <a16:creationId xmlns:a16="http://schemas.microsoft.com/office/drawing/2014/main" id="{F7FDAC7F-E2BA-405A-BEB6-39CE6E343B32}"/>
              </a:ext>
            </a:extLst>
          </p:cNvPr>
          <p:cNvSpPr>
            <a:spLocks noGrp="1"/>
          </p:cNvSpPr>
          <p:nvPr>
            <p:ph idx="1"/>
          </p:nvPr>
        </p:nvSpPr>
        <p:spPr/>
        <p:txBody>
          <a:bodyPr/>
          <a:lstStyle/>
          <a:p>
            <a:r>
              <a:rPr lang="en-US" dirty="0"/>
              <a:t>Artificial airways – Endotracheal tube</a:t>
            </a:r>
          </a:p>
          <a:p>
            <a:pPr lvl="1"/>
            <a:r>
              <a:rPr lang="en-US" dirty="0"/>
              <a:t>Passed through the nose or mouth into the trachea</a:t>
            </a:r>
          </a:p>
          <a:p>
            <a:pPr lvl="1"/>
            <a:r>
              <a:rPr lang="en-US" dirty="0"/>
              <a:t>Placement is called intubation</a:t>
            </a:r>
          </a:p>
          <a:p>
            <a:pPr lvl="2"/>
            <a:r>
              <a:rPr lang="en-US" dirty="0"/>
              <a:t>Performed by a credentialed provider</a:t>
            </a:r>
          </a:p>
          <a:p>
            <a:pPr lvl="1"/>
            <a:r>
              <a:rPr lang="en-US" dirty="0"/>
              <a:t>Managed by nurse and respiratory therapist</a:t>
            </a:r>
          </a:p>
          <a:p>
            <a:pPr lvl="1"/>
            <a:r>
              <a:rPr lang="en-US" dirty="0"/>
              <a:t>Complications: Unplanned </a:t>
            </a:r>
            <a:r>
              <a:rPr lang="en-US" dirty="0" err="1"/>
              <a:t>extubation</a:t>
            </a:r>
            <a:r>
              <a:rPr lang="en-US" dirty="0"/>
              <a:t>, aspiration, infection</a:t>
            </a:r>
          </a:p>
        </p:txBody>
      </p:sp>
    </p:spTree>
    <p:extLst>
      <p:ext uri="{BB962C8B-B14F-4D97-AF65-F5344CB8AC3E}">
        <p14:creationId xmlns:p14="http://schemas.microsoft.com/office/powerpoint/2010/main" val="10560385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15575-11B1-41E8-9565-2C5A0CFBA802}"/>
              </a:ext>
            </a:extLst>
          </p:cNvPr>
          <p:cNvSpPr>
            <a:spLocks noGrp="1"/>
          </p:cNvSpPr>
          <p:nvPr>
            <p:ph type="title"/>
          </p:nvPr>
        </p:nvSpPr>
        <p:spPr/>
        <p:txBody>
          <a:bodyPr/>
          <a:lstStyle/>
          <a:p>
            <a:r>
              <a:rPr lang="en-US"/>
              <a:t>Invasive Oxygen Delivery (continued_1)</a:t>
            </a:r>
            <a:endParaRPr lang="en-US" dirty="0"/>
          </a:p>
        </p:txBody>
      </p:sp>
      <p:pic>
        <p:nvPicPr>
          <p:cNvPr id="5" name="Content Placeholder 4" descr="An endotracheal tube with a syringe. Clockwise, parts labeled are the Syringe, Spring-loaded one-way valve to inflate cuff, Pilot balloon, Cuff inflator line, Depth markers to indicate location at teeth, and Universal airway connector (15 millimeters). "/>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449742" y="1195388"/>
            <a:ext cx="2189058" cy="4983316"/>
          </a:xfrm>
        </p:spPr>
      </p:pic>
    </p:spTree>
    <p:extLst>
      <p:ext uri="{BB962C8B-B14F-4D97-AF65-F5344CB8AC3E}">
        <p14:creationId xmlns:p14="http://schemas.microsoft.com/office/powerpoint/2010/main" val="9195538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BE849-F8D4-416D-B19B-38409C7B6334}"/>
              </a:ext>
            </a:extLst>
          </p:cNvPr>
          <p:cNvSpPr>
            <a:spLocks noGrp="1"/>
          </p:cNvSpPr>
          <p:nvPr>
            <p:ph type="title"/>
          </p:nvPr>
        </p:nvSpPr>
        <p:spPr>
          <a:xfrm>
            <a:off x="756356" y="247269"/>
            <a:ext cx="8235244" cy="590931"/>
          </a:xfrm>
        </p:spPr>
        <p:txBody>
          <a:bodyPr/>
          <a:lstStyle/>
          <a:p>
            <a:r>
              <a:rPr lang="en-US" dirty="0"/>
              <a:t>Invasive Oxygen Delivery (continued_2)</a:t>
            </a:r>
          </a:p>
        </p:txBody>
      </p:sp>
      <p:sp>
        <p:nvSpPr>
          <p:cNvPr id="3" name="Content Placeholder 2">
            <a:extLst>
              <a:ext uri="{FF2B5EF4-FFF2-40B4-BE49-F238E27FC236}">
                <a16:creationId xmlns:a16="http://schemas.microsoft.com/office/drawing/2014/main" id="{27325EDD-17F1-4762-A544-A073C5967CC8}"/>
              </a:ext>
            </a:extLst>
          </p:cNvPr>
          <p:cNvSpPr>
            <a:spLocks noGrp="1"/>
          </p:cNvSpPr>
          <p:nvPr>
            <p:ph idx="1"/>
          </p:nvPr>
        </p:nvSpPr>
        <p:spPr>
          <a:xfrm>
            <a:off x="457200" y="1195349"/>
            <a:ext cx="7467600" cy="4443451"/>
          </a:xfrm>
        </p:spPr>
        <p:txBody>
          <a:bodyPr/>
          <a:lstStyle/>
          <a:p>
            <a:r>
              <a:rPr lang="en-US" dirty="0"/>
              <a:t>Artificial airways – Tracheostomy </a:t>
            </a:r>
          </a:p>
          <a:p>
            <a:pPr lvl="1"/>
            <a:r>
              <a:rPr lang="en-US" dirty="0"/>
              <a:t>Indicated if mechanical ventilation is required &gt;7-14 days</a:t>
            </a:r>
          </a:p>
          <a:p>
            <a:pPr lvl="1"/>
            <a:r>
              <a:rPr lang="en-US" dirty="0"/>
              <a:t>Advantages</a:t>
            </a:r>
          </a:p>
          <a:p>
            <a:pPr lvl="2"/>
            <a:r>
              <a:rPr lang="en-US" dirty="0"/>
              <a:t>Decreased airway resistance</a:t>
            </a:r>
          </a:p>
          <a:p>
            <a:pPr lvl="2"/>
            <a:r>
              <a:rPr lang="en-US" dirty="0"/>
              <a:t>Decreased work of breathing</a:t>
            </a:r>
          </a:p>
          <a:p>
            <a:pPr lvl="2"/>
            <a:r>
              <a:rPr lang="en-US" dirty="0"/>
              <a:t>Improved oral care</a:t>
            </a:r>
          </a:p>
          <a:p>
            <a:pPr lvl="2"/>
            <a:r>
              <a:rPr lang="en-US" dirty="0"/>
              <a:t>Improved suctioning</a:t>
            </a:r>
          </a:p>
          <a:p>
            <a:pPr lvl="2"/>
            <a:r>
              <a:rPr lang="en-US" dirty="0"/>
              <a:t>Improved patient comfort</a:t>
            </a:r>
          </a:p>
        </p:txBody>
      </p:sp>
    </p:spTree>
    <p:extLst>
      <p:ext uri="{BB962C8B-B14F-4D97-AF65-F5344CB8AC3E}">
        <p14:creationId xmlns:p14="http://schemas.microsoft.com/office/powerpoint/2010/main" val="33097240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2BF31-8C46-496A-838C-53756330BE4B}"/>
              </a:ext>
            </a:extLst>
          </p:cNvPr>
          <p:cNvSpPr>
            <a:spLocks noGrp="1"/>
          </p:cNvSpPr>
          <p:nvPr>
            <p:ph type="title"/>
          </p:nvPr>
        </p:nvSpPr>
        <p:spPr/>
        <p:txBody>
          <a:bodyPr/>
          <a:lstStyle/>
          <a:p>
            <a:r>
              <a:rPr lang="en-US" dirty="0"/>
              <a:t>Invasive Oxygen Delivery (continued_3)</a:t>
            </a:r>
          </a:p>
        </p:txBody>
      </p:sp>
      <p:pic>
        <p:nvPicPr>
          <p:cNvPr id="5" name="Content Placeholder 4" descr="Left, a cross-sectional view of a head and throat. The endotracheal tube enters the mouth and extends down the throat into the trachea. Right, a cross-sectional view of a head and throat with a Tracheostomy. The tracheostomy tube enters the throat into the trachea."/>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77198" y="1736248"/>
            <a:ext cx="6571402" cy="3597751"/>
          </a:xfrm>
        </p:spPr>
      </p:pic>
    </p:spTree>
    <p:extLst>
      <p:ext uri="{BB962C8B-B14F-4D97-AF65-F5344CB8AC3E}">
        <p14:creationId xmlns:p14="http://schemas.microsoft.com/office/powerpoint/2010/main" val="1828763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E881B-A704-4DAA-BADE-072E93D2563F}"/>
              </a:ext>
            </a:extLst>
          </p:cNvPr>
          <p:cNvSpPr>
            <a:spLocks noGrp="1"/>
          </p:cNvSpPr>
          <p:nvPr>
            <p:ph type="title"/>
          </p:nvPr>
        </p:nvSpPr>
        <p:spPr/>
        <p:txBody>
          <a:bodyPr/>
          <a:lstStyle/>
          <a:p>
            <a:r>
              <a:rPr lang="en-US" dirty="0"/>
              <a:t>Invasive Oxygen Delivery (continued_4)</a:t>
            </a:r>
          </a:p>
        </p:txBody>
      </p:sp>
      <p:sp>
        <p:nvSpPr>
          <p:cNvPr id="3" name="Content Placeholder 2">
            <a:extLst>
              <a:ext uri="{FF2B5EF4-FFF2-40B4-BE49-F238E27FC236}">
                <a16:creationId xmlns:a16="http://schemas.microsoft.com/office/drawing/2014/main" id="{D4C7235F-1AD9-42FF-8BA3-3ED39DC0CD0E}"/>
              </a:ext>
            </a:extLst>
          </p:cNvPr>
          <p:cNvSpPr>
            <a:spLocks noGrp="1"/>
          </p:cNvSpPr>
          <p:nvPr>
            <p:ph idx="1"/>
          </p:nvPr>
        </p:nvSpPr>
        <p:spPr/>
        <p:txBody>
          <a:bodyPr/>
          <a:lstStyle/>
          <a:p>
            <a:r>
              <a:rPr lang="en-US" dirty="0"/>
              <a:t>Tracheostomy care</a:t>
            </a:r>
          </a:p>
          <a:p>
            <a:pPr lvl="1"/>
            <a:r>
              <a:rPr lang="en-US" dirty="0"/>
              <a:t>Suctioning</a:t>
            </a:r>
          </a:p>
          <a:p>
            <a:pPr lvl="1"/>
            <a:r>
              <a:rPr lang="en-US" dirty="0"/>
              <a:t>Replace inner cannula</a:t>
            </a:r>
          </a:p>
          <a:p>
            <a:pPr lvl="1"/>
            <a:r>
              <a:rPr lang="en-US" dirty="0"/>
              <a:t>Clean stoma site</a:t>
            </a:r>
          </a:p>
          <a:p>
            <a:pPr lvl="1"/>
            <a:r>
              <a:rPr lang="en-US" dirty="0"/>
              <a:t>Maintain sterile tracheostomy dressing</a:t>
            </a:r>
          </a:p>
          <a:p>
            <a:pPr lvl="1"/>
            <a:r>
              <a:rPr lang="en-US" dirty="0"/>
              <a:t>Replace Velcro tracheostomy holder if soiled</a:t>
            </a:r>
          </a:p>
        </p:txBody>
      </p:sp>
    </p:spTree>
    <p:extLst>
      <p:ext uri="{BB962C8B-B14F-4D97-AF65-F5344CB8AC3E}">
        <p14:creationId xmlns:p14="http://schemas.microsoft.com/office/powerpoint/2010/main" val="25028612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A9384-FB5B-472C-88C8-E8874E257541}"/>
              </a:ext>
            </a:extLst>
          </p:cNvPr>
          <p:cNvSpPr>
            <a:spLocks noGrp="1"/>
          </p:cNvSpPr>
          <p:nvPr>
            <p:ph type="title"/>
          </p:nvPr>
        </p:nvSpPr>
        <p:spPr/>
        <p:txBody>
          <a:bodyPr/>
          <a:lstStyle/>
          <a:p>
            <a:r>
              <a:rPr lang="en-US" dirty="0"/>
              <a:t>Invasive Oxygen Delivery (continued_5)</a:t>
            </a:r>
          </a:p>
        </p:txBody>
      </p:sp>
      <p:sp>
        <p:nvSpPr>
          <p:cNvPr id="3" name="Content Placeholder 2">
            <a:extLst>
              <a:ext uri="{FF2B5EF4-FFF2-40B4-BE49-F238E27FC236}">
                <a16:creationId xmlns:a16="http://schemas.microsoft.com/office/drawing/2014/main" id="{37FD2034-599E-4B63-B69C-2D3DADAEBBDC}"/>
              </a:ext>
            </a:extLst>
          </p:cNvPr>
          <p:cNvSpPr>
            <a:spLocks noGrp="1"/>
          </p:cNvSpPr>
          <p:nvPr>
            <p:ph idx="1"/>
          </p:nvPr>
        </p:nvSpPr>
        <p:spPr/>
        <p:txBody>
          <a:bodyPr/>
          <a:lstStyle/>
          <a:p>
            <a:r>
              <a:rPr lang="en-US" dirty="0"/>
              <a:t>Post-tracheostomy complications</a:t>
            </a:r>
          </a:p>
          <a:p>
            <a:pPr lvl="1"/>
            <a:r>
              <a:rPr lang="en-US" dirty="0"/>
              <a:t>Accidental </a:t>
            </a:r>
            <a:r>
              <a:rPr lang="en-US" dirty="0" err="1"/>
              <a:t>decannulation</a:t>
            </a:r>
            <a:endParaRPr lang="en-US" dirty="0"/>
          </a:p>
          <a:p>
            <a:pPr lvl="1"/>
            <a:r>
              <a:rPr lang="en-US" dirty="0"/>
              <a:t>Pneumothorax</a:t>
            </a:r>
          </a:p>
          <a:p>
            <a:pPr lvl="1"/>
            <a:r>
              <a:rPr lang="en-US" dirty="0"/>
              <a:t>Subcutaneous emphysema</a:t>
            </a:r>
          </a:p>
          <a:p>
            <a:pPr lvl="1"/>
            <a:r>
              <a:rPr lang="en-US" dirty="0"/>
              <a:t>Infection</a:t>
            </a:r>
          </a:p>
          <a:p>
            <a:pPr lvl="1"/>
            <a:r>
              <a:rPr lang="en-US" dirty="0"/>
              <a:t>Tracheal stenosis</a:t>
            </a:r>
          </a:p>
          <a:p>
            <a:pPr lvl="1"/>
            <a:r>
              <a:rPr lang="en-US" dirty="0" err="1"/>
              <a:t>Tracheoesophogeal</a:t>
            </a:r>
            <a:r>
              <a:rPr lang="en-US" dirty="0"/>
              <a:t> fistula</a:t>
            </a:r>
          </a:p>
        </p:txBody>
      </p:sp>
    </p:spTree>
    <p:extLst>
      <p:ext uri="{BB962C8B-B14F-4D97-AF65-F5344CB8AC3E}">
        <p14:creationId xmlns:p14="http://schemas.microsoft.com/office/powerpoint/2010/main" val="24881602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4C66A-660C-4ED5-926D-DC94704AC96D}"/>
              </a:ext>
            </a:extLst>
          </p:cNvPr>
          <p:cNvSpPr>
            <a:spLocks noGrp="1"/>
          </p:cNvSpPr>
          <p:nvPr>
            <p:ph type="title"/>
          </p:nvPr>
        </p:nvSpPr>
        <p:spPr/>
        <p:txBody>
          <a:bodyPr/>
          <a:lstStyle/>
          <a:p>
            <a:r>
              <a:rPr lang="en-US"/>
              <a:t>Therapeutic Modalities</a:t>
            </a:r>
            <a:endParaRPr lang="en-US" dirty="0"/>
          </a:p>
        </p:txBody>
      </p:sp>
      <p:sp>
        <p:nvSpPr>
          <p:cNvPr id="3" name="Content Placeholder 2">
            <a:extLst>
              <a:ext uri="{FF2B5EF4-FFF2-40B4-BE49-F238E27FC236}">
                <a16:creationId xmlns:a16="http://schemas.microsoft.com/office/drawing/2014/main" id="{7DF44C78-9783-48E5-A5A4-A0E073E7DDD6}"/>
              </a:ext>
            </a:extLst>
          </p:cNvPr>
          <p:cNvSpPr>
            <a:spLocks noGrp="1"/>
          </p:cNvSpPr>
          <p:nvPr>
            <p:ph idx="1"/>
          </p:nvPr>
        </p:nvSpPr>
        <p:spPr/>
        <p:txBody>
          <a:bodyPr/>
          <a:lstStyle/>
          <a:p>
            <a:r>
              <a:rPr lang="en-US" dirty="0"/>
              <a:t>Incentive </a:t>
            </a:r>
            <a:r>
              <a:rPr lang="en-US" dirty="0" err="1"/>
              <a:t>spirometry</a:t>
            </a:r>
            <a:endParaRPr lang="en-US" dirty="0"/>
          </a:p>
          <a:p>
            <a:r>
              <a:rPr lang="en-US" dirty="0"/>
              <a:t>Chest physiotherapy</a:t>
            </a:r>
          </a:p>
          <a:p>
            <a:r>
              <a:rPr lang="en-US" dirty="0"/>
              <a:t>Nebulizer treatments</a:t>
            </a:r>
          </a:p>
          <a:p>
            <a:r>
              <a:rPr lang="en-US" dirty="0"/>
              <a:t>Intermittent positive-pressure breathing</a:t>
            </a:r>
          </a:p>
        </p:txBody>
      </p:sp>
    </p:spTree>
    <p:extLst>
      <p:ext uri="{BB962C8B-B14F-4D97-AF65-F5344CB8AC3E}">
        <p14:creationId xmlns:p14="http://schemas.microsoft.com/office/powerpoint/2010/main" val="8837217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70744-EB96-4714-BC0D-C370C0D96577}"/>
              </a:ext>
            </a:extLst>
          </p:cNvPr>
          <p:cNvSpPr>
            <a:spLocks noGrp="1"/>
          </p:cNvSpPr>
          <p:nvPr>
            <p:ph type="title"/>
          </p:nvPr>
        </p:nvSpPr>
        <p:spPr/>
        <p:txBody>
          <a:bodyPr/>
          <a:lstStyle/>
          <a:p>
            <a:r>
              <a:rPr lang="en-US" dirty="0"/>
              <a:t>Mechanical Ventilation</a:t>
            </a:r>
          </a:p>
        </p:txBody>
      </p:sp>
      <p:sp>
        <p:nvSpPr>
          <p:cNvPr id="3" name="Content Placeholder 2">
            <a:extLst>
              <a:ext uri="{FF2B5EF4-FFF2-40B4-BE49-F238E27FC236}">
                <a16:creationId xmlns:a16="http://schemas.microsoft.com/office/drawing/2014/main" id="{1427EDDF-DE1C-4BE6-B165-ABD09EAAF944}"/>
              </a:ext>
            </a:extLst>
          </p:cNvPr>
          <p:cNvSpPr>
            <a:spLocks noGrp="1"/>
          </p:cNvSpPr>
          <p:nvPr>
            <p:ph sz="half" idx="1"/>
          </p:nvPr>
        </p:nvSpPr>
        <p:spPr>
          <a:xfrm>
            <a:off x="756356" y="1143000"/>
            <a:ext cx="3968044" cy="4525963"/>
          </a:xfrm>
        </p:spPr>
        <p:txBody>
          <a:bodyPr/>
          <a:lstStyle/>
          <a:p>
            <a:r>
              <a:rPr lang="en-US" sz="3200" dirty="0"/>
              <a:t>Mechanical ventilation</a:t>
            </a:r>
          </a:p>
          <a:p>
            <a:r>
              <a:rPr lang="en-US" sz="3200" dirty="0"/>
              <a:t>Negative-pressure ventilation</a:t>
            </a:r>
          </a:p>
          <a:p>
            <a:r>
              <a:rPr lang="en-US" sz="3200" dirty="0"/>
              <a:t>Positive-pressure ventilation</a:t>
            </a:r>
            <a:endParaRPr lang="en-US" dirty="0"/>
          </a:p>
        </p:txBody>
      </p:sp>
      <p:pic>
        <p:nvPicPr>
          <p:cNvPr id="7" name="Content Placeholder 6" descr="A person lying in a hospital bed with mechanical ventilation."/>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76800" y="2065438"/>
            <a:ext cx="4038600" cy="2681087"/>
          </a:xfrm>
        </p:spPr>
      </p:pic>
    </p:spTree>
    <p:extLst>
      <p:ext uri="{BB962C8B-B14F-4D97-AF65-F5344CB8AC3E}">
        <p14:creationId xmlns:p14="http://schemas.microsoft.com/office/powerpoint/2010/main" val="9180904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B6FFB-85C7-4B2A-A455-F0F9E8832328}"/>
              </a:ext>
            </a:extLst>
          </p:cNvPr>
          <p:cNvSpPr>
            <a:spLocks noGrp="1"/>
          </p:cNvSpPr>
          <p:nvPr>
            <p:ph type="title"/>
          </p:nvPr>
        </p:nvSpPr>
        <p:spPr/>
        <p:txBody>
          <a:bodyPr/>
          <a:lstStyle/>
          <a:p>
            <a:r>
              <a:rPr lang="en-US" dirty="0"/>
              <a:t>Mechanical Ventilation (continued_1)</a:t>
            </a:r>
          </a:p>
        </p:txBody>
      </p:sp>
      <p:sp>
        <p:nvSpPr>
          <p:cNvPr id="3" name="Content Placeholder 2">
            <a:extLst>
              <a:ext uri="{FF2B5EF4-FFF2-40B4-BE49-F238E27FC236}">
                <a16:creationId xmlns:a16="http://schemas.microsoft.com/office/drawing/2014/main" id="{8E74DFC6-E3A2-4A50-9F4E-94D5D44B442C}"/>
              </a:ext>
            </a:extLst>
          </p:cNvPr>
          <p:cNvSpPr>
            <a:spLocks noGrp="1"/>
          </p:cNvSpPr>
          <p:nvPr>
            <p:ph idx="1"/>
          </p:nvPr>
        </p:nvSpPr>
        <p:spPr/>
        <p:txBody>
          <a:bodyPr/>
          <a:lstStyle/>
          <a:p>
            <a:r>
              <a:rPr lang="en-US" dirty="0"/>
              <a:t>Mechanical ventilator settings</a:t>
            </a:r>
          </a:p>
          <a:p>
            <a:pPr lvl="1"/>
            <a:r>
              <a:rPr lang="en-US" dirty="0"/>
              <a:t>Fraction of inspired oxygen</a:t>
            </a:r>
          </a:p>
          <a:p>
            <a:pPr lvl="1"/>
            <a:r>
              <a:rPr lang="en-US" dirty="0"/>
              <a:t>Rate</a:t>
            </a:r>
          </a:p>
          <a:p>
            <a:pPr lvl="1"/>
            <a:r>
              <a:rPr lang="en-US" dirty="0"/>
              <a:t>Tidal volume</a:t>
            </a:r>
          </a:p>
          <a:p>
            <a:pPr lvl="1"/>
            <a:r>
              <a:rPr lang="en-US" dirty="0"/>
              <a:t>Flow</a:t>
            </a:r>
          </a:p>
          <a:p>
            <a:pPr lvl="1"/>
            <a:r>
              <a:rPr lang="en-US" dirty="0"/>
              <a:t>Positive end-expiratory pressure</a:t>
            </a:r>
          </a:p>
        </p:txBody>
      </p:sp>
    </p:spTree>
    <p:extLst>
      <p:ext uri="{BB962C8B-B14F-4D97-AF65-F5344CB8AC3E}">
        <p14:creationId xmlns:p14="http://schemas.microsoft.com/office/powerpoint/2010/main" val="1888399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BCFF5-F0DA-498A-B091-E21C8D90FAC1}"/>
              </a:ext>
            </a:extLst>
          </p:cNvPr>
          <p:cNvSpPr>
            <a:spLocks noGrp="1"/>
          </p:cNvSpPr>
          <p:nvPr>
            <p:ph type="title"/>
          </p:nvPr>
        </p:nvSpPr>
        <p:spPr/>
        <p:txBody>
          <a:bodyPr>
            <a:normAutofit/>
          </a:bodyPr>
          <a:lstStyle/>
          <a:p>
            <a:r>
              <a:rPr lang="en-US" dirty="0"/>
              <a:t>Indications for Supplemental Oxygen</a:t>
            </a:r>
          </a:p>
        </p:txBody>
      </p:sp>
      <p:sp>
        <p:nvSpPr>
          <p:cNvPr id="3" name="Content Placeholder 2">
            <a:extLst>
              <a:ext uri="{FF2B5EF4-FFF2-40B4-BE49-F238E27FC236}">
                <a16:creationId xmlns:a16="http://schemas.microsoft.com/office/drawing/2014/main" id="{E26E658E-CAA9-4D69-B0B7-98607CA1D5A0}"/>
              </a:ext>
            </a:extLst>
          </p:cNvPr>
          <p:cNvSpPr>
            <a:spLocks noGrp="1"/>
          </p:cNvSpPr>
          <p:nvPr>
            <p:ph idx="1"/>
          </p:nvPr>
        </p:nvSpPr>
        <p:spPr/>
        <p:txBody>
          <a:bodyPr/>
          <a:lstStyle/>
          <a:p>
            <a:r>
              <a:rPr lang="en-US" sz="3200" dirty="0"/>
              <a:t>PaO2 &lt; 60 mmHg</a:t>
            </a:r>
          </a:p>
          <a:p>
            <a:r>
              <a:rPr lang="en-US" sz="3200" dirty="0"/>
              <a:t>SaO2 &lt;90%</a:t>
            </a:r>
          </a:p>
          <a:p>
            <a:r>
              <a:rPr lang="en-US" sz="3200" dirty="0"/>
              <a:t>Increased need for oxygen</a:t>
            </a:r>
          </a:p>
          <a:p>
            <a:pPr lvl="1"/>
            <a:r>
              <a:rPr lang="en-US" dirty="0"/>
              <a:t>Fever</a:t>
            </a:r>
          </a:p>
          <a:p>
            <a:pPr lvl="1"/>
            <a:r>
              <a:rPr lang="en-US" dirty="0"/>
              <a:t>Infection</a:t>
            </a:r>
          </a:p>
          <a:p>
            <a:pPr lvl="1"/>
            <a:r>
              <a:rPr lang="en-US" dirty="0"/>
              <a:t>Anxiety</a:t>
            </a:r>
          </a:p>
          <a:p>
            <a:pPr lvl="1"/>
            <a:r>
              <a:rPr lang="en-US" dirty="0"/>
              <a:t>Anemia</a:t>
            </a:r>
          </a:p>
        </p:txBody>
      </p:sp>
    </p:spTree>
    <p:extLst>
      <p:ext uri="{BB962C8B-B14F-4D97-AF65-F5344CB8AC3E}">
        <p14:creationId xmlns:p14="http://schemas.microsoft.com/office/powerpoint/2010/main" val="10745371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C078E-09C3-4877-B98F-16D7FBB07264}"/>
              </a:ext>
            </a:extLst>
          </p:cNvPr>
          <p:cNvSpPr>
            <a:spLocks noGrp="1"/>
          </p:cNvSpPr>
          <p:nvPr>
            <p:ph type="title"/>
          </p:nvPr>
        </p:nvSpPr>
        <p:spPr/>
        <p:txBody>
          <a:bodyPr/>
          <a:lstStyle/>
          <a:p>
            <a:r>
              <a:rPr lang="en-US" dirty="0"/>
              <a:t>Mechanical Ventilation (continued_2)</a:t>
            </a:r>
          </a:p>
        </p:txBody>
      </p:sp>
      <p:sp>
        <p:nvSpPr>
          <p:cNvPr id="3" name="Content Placeholder 2">
            <a:extLst>
              <a:ext uri="{FF2B5EF4-FFF2-40B4-BE49-F238E27FC236}">
                <a16:creationId xmlns:a16="http://schemas.microsoft.com/office/drawing/2014/main" id="{33BBE381-4EA7-4423-BA15-1EEF393947D4}"/>
              </a:ext>
            </a:extLst>
          </p:cNvPr>
          <p:cNvSpPr>
            <a:spLocks noGrp="1"/>
          </p:cNvSpPr>
          <p:nvPr>
            <p:ph idx="1"/>
          </p:nvPr>
        </p:nvSpPr>
        <p:spPr/>
        <p:txBody>
          <a:bodyPr/>
          <a:lstStyle/>
          <a:p>
            <a:r>
              <a:rPr lang="en-US"/>
              <a:t>Modes of ventilation</a:t>
            </a:r>
          </a:p>
          <a:p>
            <a:pPr lvl="1"/>
            <a:r>
              <a:rPr lang="en-US"/>
              <a:t>Assist-control</a:t>
            </a:r>
          </a:p>
          <a:p>
            <a:pPr lvl="1"/>
            <a:r>
              <a:rPr lang="en-US"/>
              <a:t>Intermittent mandatory ventilation</a:t>
            </a:r>
          </a:p>
          <a:p>
            <a:pPr lvl="1"/>
            <a:r>
              <a:rPr lang="en-US"/>
              <a:t>Synchronized intermittent mandatory ventilation</a:t>
            </a:r>
          </a:p>
          <a:p>
            <a:pPr lvl="1"/>
            <a:r>
              <a:rPr lang="en-US"/>
              <a:t>Airway pressure-release ventilation</a:t>
            </a:r>
          </a:p>
          <a:p>
            <a:pPr lvl="1"/>
            <a:r>
              <a:rPr lang="en-US"/>
              <a:t>Pressure-support ventilation</a:t>
            </a:r>
            <a:endParaRPr lang="en-US" dirty="0"/>
          </a:p>
        </p:txBody>
      </p:sp>
    </p:spTree>
    <p:extLst>
      <p:ext uri="{BB962C8B-B14F-4D97-AF65-F5344CB8AC3E}">
        <p14:creationId xmlns:p14="http://schemas.microsoft.com/office/powerpoint/2010/main" val="42113326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89F29-A82E-4EC9-BF58-0DAA62EC9E03}"/>
              </a:ext>
            </a:extLst>
          </p:cNvPr>
          <p:cNvSpPr>
            <a:spLocks noGrp="1"/>
          </p:cNvSpPr>
          <p:nvPr>
            <p:ph type="title"/>
          </p:nvPr>
        </p:nvSpPr>
        <p:spPr/>
        <p:txBody>
          <a:bodyPr/>
          <a:lstStyle/>
          <a:p>
            <a:r>
              <a:rPr lang="en-US" dirty="0"/>
              <a:t>Mechanical Ventilation (continued_3)</a:t>
            </a:r>
          </a:p>
        </p:txBody>
      </p:sp>
      <p:sp>
        <p:nvSpPr>
          <p:cNvPr id="3" name="Content Placeholder 2">
            <a:extLst>
              <a:ext uri="{FF2B5EF4-FFF2-40B4-BE49-F238E27FC236}">
                <a16:creationId xmlns:a16="http://schemas.microsoft.com/office/drawing/2014/main" id="{FCEFF08E-67A3-4D89-9FE6-FE30E45A1D98}"/>
              </a:ext>
            </a:extLst>
          </p:cNvPr>
          <p:cNvSpPr>
            <a:spLocks noGrp="1"/>
          </p:cNvSpPr>
          <p:nvPr>
            <p:ph idx="1"/>
          </p:nvPr>
        </p:nvSpPr>
        <p:spPr/>
        <p:txBody>
          <a:bodyPr/>
          <a:lstStyle/>
          <a:p>
            <a:r>
              <a:rPr lang="en-US" dirty="0"/>
              <a:t>Complications</a:t>
            </a:r>
          </a:p>
          <a:p>
            <a:pPr lvl="1"/>
            <a:r>
              <a:rPr lang="en-US" dirty="0"/>
              <a:t>Hypotension</a:t>
            </a:r>
          </a:p>
          <a:p>
            <a:pPr lvl="1"/>
            <a:r>
              <a:rPr lang="en-US" dirty="0"/>
              <a:t>Aspiration</a:t>
            </a:r>
          </a:p>
          <a:p>
            <a:pPr lvl="1"/>
            <a:r>
              <a:rPr lang="en-US" dirty="0"/>
              <a:t>Ventilator-associated pneumonia</a:t>
            </a:r>
          </a:p>
          <a:p>
            <a:pPr lvl="1"/>
            <a:r>
              <a:rPr lang="en-US" dirty="0"/>
              <a:t>Infection</a:t>
            </a:r>
          </a:p>
          <a:p>
            <a:pPr lvl="1"/>
            <a:r>
              <a:rPr lang="en-US" dirty="0"/>
              <a:t>Barotrauma</a:t>
            </a:r>
          </a:p>
        </p:txBody>
      </p:sp>
    </p:spTree>
    <p:extLst>
      <p:ext uri="{BB962C8B-B14F-4D97-AF65-F5344CB8AC3E}">
        <p14:creationId xmlns:p14="http://schemas.microsoft.com/office/powerpoint/2010/main" val="24429444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DF472-9914-48E4-8C41-561B91A131D9}"/>
              </a:ext>
            </a:extLst>
          </p:cNvPr>
          <p:cNvSpPr>
            <a:spLocks noGrp="1"/>
          </p:cNvSpPr>
          <p:nvPr>
            <p:ph type="title"/>
          </p:nvPr>
        </p:nvSpPr>
        <p:spPr/>
        <p:txBody>
          <a:bodyPr/>
          <a:lstStyle/>
          <a:p>
            <a:r>
              <a:rPr lang="en-US" dirty="0"/>
              <a:t>Mechanical Ventilation (continued_4)</a:t>
            </a:r>
          </a:p>
        </p:txBody>
      </p:sp>
      <p:sp>
        <p:nvSpPr>
          <p:cNvPr id="3" name="Content Placeholder 2">
            <a:extLst>
              <a:ext uri="{FF2B5EF4-FFF2-40B4-BE49-F238E27FC236}">
                <a16:creationId xmlns:a16="http://schemas.microsoft.com/office/drawing/2014/main" id="{57D9AD0A-0D5A-4975-8524-7F23E4BA6007}"/>
              </a:ext>
            </a:extLst>
          </p:cNvPr>
          <p:cNvSpPr>
            <a:spLocks noGrp="1"/>
          </p:cNvSpPr>
          <p:nvPr>
            <p:ph idx="1"/>
          </p:nvPr>
        </p:nvSpPr>
        <p:spPr/>
        <p:txBody>
          <a:bodyPr/>
          <a:lstStyle/>
          <a:p>
            <a:r>
              <a:rPr lang="en-US" dirty="0"/>
              <a:t>Nursing management – Nursing diagnoses</a:t>
            </a:r>
          </a:p>
          <a:p>
            <a:pPr lvl="1"/>
            <a:r>
              <a:rPr lang="en-US" dirty="0"/>
              <a:t>Ineffective airway clearance</a:t>
            </a:r>
          </a:p>
          <a:p>
            <a:pPr lvl="1"/>
            <a:r>
              <a:rPr lang="en-US" dirty="0"/>
              <a:t>Ineffective breathing pattern</a:t>
            </a:r>
          </a:p>
          <a:p>
            <a:pPr lvl="1"/>
            <a:r>
              <a:rPr lang="en-US" dirty="0"/>
              <a:t>Impaired gas exchange</a:t>
            </a:r>
          </a:p>
          <a:p>
            <a:pPr lvl="1"/>
            <a:r>
              <a:rPr lang="en-US" dirty="0"/>
              <a:t>Risk for trauma and infection</a:t>
            </a:r>
          </a:p>
          <a:p>
            <a:pPr lvl="1"/>
            <a:r>
              <a:rPr lang="en-US" dirty="0"/>
              <a:t>Decreased cardiac output</a:t>
            </a:r>
          </a:p>
          <a:p>
            <a:pPr lvl="1"/>
            <a:r>
              <a:rPr lang="en-US" dirty="0"/>
              <a:t>Impaired verbal communication</a:t>
            </a:r>
          </a:p>
        </p:txBody>
      </p:sp>
    </p:spTree>
    <p:extLst>
      <p:ext uri="{BB962C8B-B14F-4D97-AF65-F5344CB8AC3E}">
        <p14:creationId xmlns:p14="http://schemas.microsoft.com/office/powerpoint/2010/main" val="34286828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DF472-9914-48E4-8C41-561B91A131D9}"/>
              </a:ext>
            </a:extLst>
          </p:cNvPr>
          <p:cNvSpPr>
            <a:spLocks noGrp="1"/>
          </p:cNvSpPr>
          <p:nvPr>
            <p:ph type="title"/>
          </p:nvPr>
        </p:nvSpPr>
        <p:spPr/>
        <p:txBody>
          <a:bodyPr/>
          <a:lstStyle/>
          <a:p>
            <a:r>
              <a:rPr lang="en-US" dirty="0"/>
              <a:t>Mechanical Ventilation (continued_5)</a:t>
            </a:r>
          </a:p>
        </p:txBody>
      </p:sp>
      <p:sp>
        <p:nvSpPr>
          <p:cNvPr id="3" name="Content Placeholder 2">
            <a:extLst>
              <a:ext uri="{FF2B5EF4-FFF2-40B4-BE49-F238E27FC236}">
                <a16:creationId xmlns:a16="http://schemas.microsoft.com/office/drawing/2014/main" id="{57D9AD0A-0D5A-4975-8524-7F23E4BA6007}"/>
              </a:ext>
            </a:extLst>
          </p:cNvPr>
          <p:cNvSpPr>
            <a:spLocks noGrp="1"/>
          </p:cNvSpPr>
          <p:nvPr>
            <p:ph idx="1"/>
          </p:nvPr>
        </p:nvSpPr>
        <p:spPr/>
        <p:txBody>
          <a:bodyPr/>
          <a:lstStyle/>
          <a:p>
            <a:r>
              <a:rPr lang="en-US" dirty="0"/>
              <a:t>Nursing management – Nursing interventions </a:t>
            </a:r>
          </a:p>
          <a:p>
            <a:pPr lvl="1"/>
            <a:r>
              <a:rPr lang="en-US" dirty="0"/>
              <a:t>Maintain HOB 30-45 degrees</a:t>
            </a:r>
          </a:p>
          <a:p>
            <a:pPr lvl="1"/>
            <a:r>
              <a:rPr lang="en-US" dirty="0"/>
              <a:t>Clear airway secretions</a:t>
            </a:r>
          </a:p>
          <a:p>
            <a:pPr lvl="1"/>
            <a:r>
              <a:rPr lang="en-US" dirty="0"/>
              <a:t>Daily readiness to wean assessment</a:t>
            </a:r>
          </a:p>
          <a:p>
            <a:pPr lvl="1"/>
            <a:r>
              <a:rPr lang="en-US" dirty="0"/>
              <a:t>Peptic ulcer disease prophylaxis</a:t>
            </a:r>
          </a:p>
          <a:p>
            <a:pPr lvl="1"/>
            <a:r>
              <a:rPr lang="en-US" dirty="0"/>
              <a:t>Deep vein thrombosis prophylaxis</a:t>
            </a:r>
          </a:p>
          <a:p>
            <a:pPr lvl="1"/>
            <a:r>
              <a:rPr lang="en-US" dirty="0"/>
              <a:t>Daily oral care with </a:t>
            </a:r>
            <a:r>
              <a:rPr lang="en-US" dirty="0" err="1"/>
              <a:t>chlorhexidine</a:t>
            </a:r>
            <a:r>
              <a:rPr lang="en-US" dirty="0"/>
              <a:t> </a:t>
            </a:r>
          </a:p>
        </p:txBody>
      </p:sp>
    </p:spTree>
    <p:extLst>
      <p:ext uri="{BB962C8B-B14F-4D97-AF65-F5344CB8AC3E}">
        <p14:creationId xmlns:p14="http://schemas.microsoft.com/office/powerpoint/2010/main" val="15472661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DF472-9914-48E4-8C41-561B91A131D9}"/>
              </a:ext>
            </a:extLst>
          </p:cNvPr>
          <p:cNvSpPr>
            <a:spLocks noGrp="1"/>
          </p:cNvSpPr>
          <p:nvPr>
            <p:ph type="title"/>
          </p:nvPr>
        </p:nvSpPr>
        <p:spPr/>
        <p:txBody>
          <a:bodyPr/>
          <a:lstStyle/>
          <a:p>
            <a:r>
              <a:rPr lang="en-US" dirty="0"/>
              <a:t>Mechanical Ventilation (continued_6)</a:t>
            </a:r>
          </a:p>
        </p:txBody>
      </p:sp>
      <p:sp>
        <p:nvSpPr>
          <p:cNvPr id="3" name="Content Placeholder 2">
            <a:extLst>
              <a:ext uri="{FF2B5EF4-FFF2-40B4-BE49-F238E27FC236}">
                <a16:creationId xmlns:a16="http://schemas.microsoft.com/office/drawing/2014/main" id="{57D9AD0A-0D5A-4975-8524-7F23E4BA6007}"/>
              </a:ext>
            </a:extLst>
          </p:cNvPr>
          <p:cNvSpPr>
            <a:spLocks noGrp="1"/>
          </p:cNvSpPr>
          <p:nvPr>
            <p:ph idx="1"/>
          </p:nvPr>
        </p:nvSpPr>
        <p:spPr/>
        <p:txBody>
          <a:bodyPr/>
          <a:lstStyle/>
          <a:p>
            <a:r>
              <a:rPr lang="en-US" dirty="0"/>
              <a:t>Weaning criteria</a:t>
            </a:r>
          </a:p>
          <a:p>
            <a:pPr lvl="1"/>
            <a:r>
              <a:rPr lang="en-US" dirty="0"/>
              <a:t>Ability to breathe spontaneously</a:t>
            </a:r>
          </a:p>
          <a:p>
            <a:pPr lvl="1"/>
            <a:r>
              <a:rPr lang="en-US" dirty="0"/>
              <a:t>Ability to support adequate oxygenation</a:t>
            </a:r>
          </a:p>
          <a:p>
            <a:pPr lvl="1"/>
            <a:r>
              <a:rPr lang="en-US" dirty="0"/>
              <a:t>Ability to maintain hemodynamic stability</a:t>
            </a:r>
          </a:p>
        </p:txBody>
      </p:sp>
    </p:spTree>
    <p:extLst>
      <p:ext uri="{BB962C8B-B14F-4D97-AF65-F5344CB8AC3E}">
        <p14:creationId xmlns:p14="http://schemas.microsoft.com/office/powerpoint/2010/main" val="26805507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DF472-9914-48E4-8C41-561B91A131D9}"/>
              </a:ext>
            </a:extLst>
          </p:cNvPr>
          <p:cNvSpPr>
            <a:spLocks noGrp="1"/>
          </p:cNvSpPr>
          <p:nvPr>
            <p:ph type="title"/>
          </p:nvPr>
        </p:nvSpPr>
        <p:spPr/>
        <p:txBody>
          <a:bodyPr/>
          <a:lstStyle/>
          <a:p>
            <a:r>
              <a:rPr lang="en-US" dirty="0"/>
              <a:t>Mechanical Ventilation (continued_7)</a:t>
            </a:r>
          </a:p>
        </p:txBody>
      </p:sp>
      <p:sp>
        <p:nvSpPr>
          <p:cNvPr id="3" name="Content Placeholder 2">
            <a:extLst>
              <a:ext uri="{FF2B5EF4-FFF2-40B4-BE49-F238E27FC236}">
                <a16:creationId xmlns:a16="http://schemas.microsoft.com/office/drawing/2014/main" id="{57D9AD0A-0D5A-4975-8524-7F23E4BA6007}"/>
              </a:ext>
            </a:extLst>
          </p:cNvPr>
          <p:cNvSpPr>
            <a:spLocks noGrp="1"/>
          </p:cNvSpPr>
          <p:nvPr>
            <p:ph idx="1"/>
          </p:nvPr>
        </p:nvSpPr>
        <p:spPr/>
        <p:txBody>
          <a:bodyPr/>
          <a:lstStyle/>
          <a:p>
            <a:r>
              <a:rPr lang="en-US" dirty="0"/>
              <a:t>Weaning methods</a:t>
            </a:r>
          </a:p>
          <a:p>
            <a:pPr lvl="1"/>
            <a:r>
              <a:rPr lang="en-US" dirty="0"/>
              <a:t>Pressure support</a:t>
            </a:r>
          </a:p>
          <a:p>
            <a:pPr lvl="1"/>
            <a:r>
              <a:rPr lang="en-US" dirty="0"/>
              <a:t>C</a:t>
            </a:r>
            <a:r>
              <a:rPr lang="en-US" sz="100" dirty="0"/>
              <a:t> </a:t>
            </a:r>
            <a:r>
              <a:rPr lang="en-US" dirty="0"/>
              <a:t>P</a:t>
            </a:r>
            <a:r>
              <a:rPr lang="en-US" sz="100" dirty="0"/>
              <a:t> </a:t>
            </a:r>
            <a:r>
              <a:rPr lang="en-US" dirty="0"/>
              <a:t>A</a:t>
            </a:r>
            <a:r>
              <a:rPr lang="en-US" sz="100" dirty="0"/>
              <a:t> </a:t>
            </a:r>
            <a:r>
              <a:rPr lang="en-US" dirty="0"/>
              <a:t>P</a:t>
            </a:r>
          </a:p>
          <a:p>
            <a:pPr lvl="1"/>
            <a:r>
              <a:rPr lang="en-US" dirty="0"/>
              <a:t>T-piece</a:t>
            </a:r>
          </a:p>
        </p:txBody>
      </p:sp>
    </p:spTree>
    <p:extLst>
      <p:ext uri="{BB962C8B-B14F-4D97-AF65-F5344CB8AC3E}">
        <p14:creationId xmlns:p14="http://schemas.microsoft.com/office/powerpoint/2010/main" val="5264462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BB6A9-738D-4C90-90BE-045048C22625}"/>
              </a:ext>
            </a:extLst>
          </p:cNvPr>
          <p:cNvSpPr>
            <a:spLocks noGrp="1"/>
          </p:cNvSpPr>
          <p:nvPr>
            <p:ph type="title"/>
          </p:nvPr>
        </p:nvSpPr>
        <p:spPr/>
        <p:txBody>
          <a:bodyPr/>
          <a:lstStyle/>
          <a:p>
            <a:r>
              <a:rPr lang="en-US" dirty="0"/>
              <a:t>Mechanical Ventilation (continued_8)</a:t>
            </a:r>
          </a:p>
        </p:txBody>
      </p:sp>
      <p:sp>
        <p:nvSpPr>
          <p:cNvPr id="3" name="Content Placeholder 2">
            <a:extLst>
              <a:ext uri="{FF2B5EF4-FFF2-40B4-BE49-F238E27FC236}">
                <a16:creationId xmlns:a16="http://schemas.microsoft.com/office/drawing/2014/main" id="{1C3BAF82-AD0C-437A-B194-65B9B38F6931}"/>
              </a:ext>
            </a:extLst>
          </p:cNvPr>
          <p:cNvSpPr>
            <a:spLocks noGrp="1"/>
          </p:cNvSpPr>
          <p:nvPr>
            <p:ph idx="1"/>
          </p:nvPr>
        </p:nvSpPr>
        <p:spPr/>
        <p:txBody>
          <a:bodyPr/>
          <a:lstStyle/>
          <a:p>
            <a:r>
              <a:rPr lang="en-US" dirty="0"/>
              <a:t>Weaning complications </a:t>
            </a:r>
          </a:p>
          <a:p>
            <a:pPr lvl="1"/>
            <a:r>
              <a:rPr lang="en-US" dirty="0" err="1"/>
              <a:t>Reintubation</a:t>
            </a:r>
            <a:endParaRPr lang="en-US" dirty="0"/>
          </a:p>
          <a:p>
            <a:pPr lvl="1"/>
            <a:r>
              <a:rPr lang="en-US" dirty="0"/>
              <a:t>Aspiration</a:t>
            </a:r>
          </a:p>
          <a:p>
            <a:pPr lvl="1"/>
            <a:r>
              <a:rPr lang="en-US" dirty="0"/>
              <a:t>Stridor</a:t>
            </a:r>
          </a:p>
        </p:txBody>
      </p:sp>
    </p:spTree>
    <p:extLst>
      <p:ext uri="{BB962C8B-B14F-4D97-AF65-F5344CB8AC3E}">
        <p14:creationId xmlns:p14="http://schemas.microsoft.com/office/powerpoint/2010/main" val="2425381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BA056-378C-4B50-9A5E-FF8CDDBDDAB9}"/>
              </a:ext>
            </a:extLst>
          </p:cNvPr>
          <p:cNvSpPr>
            <a:spLocks noGrp="1"/>
          </p:cNvSpPr>
          <p:nvPr>
            <p:ph type="title"/>
          </p:nvPr>
        </p:nvSpPr>
        <p:spPr/>
        <p:txBody>
          <a:bodyPr/>
          <a:lstStyle/>
          <a:p>
            <a:r>
              <a:rPr lang="en-US"/>
              <a:t>Case Study: Episode 1 </a:t>
            </a:r>
            <a:endParaRPr lang="en-US" dirty="0"/>
          </a:p>
        </p:txBody>
      </p:sp>
      <p:sp>
        <p:nvSpPr>
          <p:cNvPr id="3" name="Content Placeholder 2">
            <a:extLst>
              <a:ext uri="{FF2B5EF4-FFF2-40B4-BE49-F238E27FC236}">
                <a16:creationId xmlns:a16="http://schemas.microsoft.com/office/drawing/2014/main" id="{926328BB-2B0E-4557-978C-0F23A8EAB899}"/>
              </a:ext>
            </a:extLst>
          </p:cNvPr>
          <p:cNvSpPr>
            <a:spLocks noGrp="1"/>
          </p:cNvSpPr>
          <p:nvPr>
            <p:ph idx="1"/>
          </p:nvPr>
        </p:nvSpPr>
        <p:spPr>
          <a:xfrm>
            <a:off x="457200" y="1195349"/>
            <a:ext cx="8686800" cy="4976851"/>
          </a:xfrm>
        </p:spPr>
        <p:txBody>
          <a:bodyPr/>
          <a:lstStyle/>
          <a:p>
            <a:pPr marL="346075" indent="0">
              <a:buNone/>
            </a:pPr>
            <a:r>
              <a:rPr lang="en-US" dirty="0"/>
              <a:t>Sarah Graham, a 70-year-old Caucasian female, presents to the emergency department with complaints of shortness of breath, chills, weakness, and having a productive cough with yellow/green secretions. At night, she sleeps with two pillows behind her back to make it easier to breathe. Mrs. Graham is having difficulty trying to finish a sentence without stopping to rest to catch her breath.</a:t>
            </a:r>
          </a:p>
        </p:txBody>
      </p:sp>
    </p:spTree>
    <p:extLst>
      <p:ext uri="{BB962C8B-B14F-4D97-AF65-F5344CB8AC3E}">
        <p14:creationId xmlns:p14="http://schemas.microsoft.com/office/powerpoint/2010/main" val="34639395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BA056-378C-4B50-9A5E-FF8CDDBDDAB9}"/>
              </a:ext>
            </a:extLst>
          </p:cNvPr>
          <p:cNvSpPr>
            <a:spLocks noGrp="1"/>
          </p:cNvSpPr>
          <p:nvPr>
            <p:ph type="title"/>
          </p:nvPr>
        </p:nvSpPr>
        <p:spPr/>
        <p:txBody>
          <a:bodyPr/>
          <a:lstStyle/>
          <a:p>
            <a:r>
              <a:rPr lang="en-US" dirty="0"/>
              <a:t>Case Study: Episode 1 (continued_1)</a:t>
            </a:r>
          </a:p>
        </p:txBody>
      </p:sp>
      <p:sp>
        <p:nvSpPr>
          <p:cNvPr id="3" name="Content Placeholder 2">
            <a:extLst>
              <a:ext uri="{FF2B5EF4-FFF2-40B4-BE49-F238E27FC236}">
                <a16:creationId xmlns:a16="http://schemas.microsoft.com/office/drawing/2014/main" id="{926328BB-2B0E-4557-978C-0F23A8EAB899}"/>
              </a:ext>
            </a:extLst>
          </p:cNvPr>
          <p:cNvSpPr>
            <a:spLocks noGrp="1"/>
          </p:cNvSpPr>
          <p:nvPr>
            <p:ph idx="1"/>
          </p:nvPr>
        </p:nvSpPr>
        <p:spPr>
          <a:xfrm>
            <a:off x="457200" y="1195349"/>
            <a:ext cx="8305800" cy="4068763"/>
          </a:xfrm>
        </p:spPr>
        <p:txBody>
          <a:bodyPr/>
          <a:lstStyle/>
          <a:p>
            <a:pPr marL="346075" indent="0">
              <a:buNone/>
            </a:pPr>
            <a:r>
              <a:rPr lang="en-US" dirty="0"/>
              <a:t>It hurts when she tries to take a deep breath, and the cough gets worse. History includes chronic obstructive pulmonary disease (C</a:t>
            </a:r>
            <a:r>
              <a:rPr lang="en-US" sz="100" dirty="0"/>
              <a:t> </a:t>
            </a:r>
            <a:r>
              <a:rPr lang="en-US" dirty="0"/>
              <a:t>O</a:t>
            </a:r>
            <a:r>
              <a:rPr lang="en-US" sz="100" dirty="0"/>
              <a:t> </a:t>
            </a:r>
            <a:r>
              <a:rPr lang="en-US" dirty="0"/>
              <a:t>P</a:t>
            </a:r>
            <a:r>
              <a:rPr lang="en-US" sz="100" dirty="0"/>
              <a:t> </a:t>
            </a:r>
            <a:r>
              <a:rPr lang="en-US" dirty="0"/>
              <a:t>D), hypertension (H</a:t>
            </a:r>
            <a:r>
              <a:rPr lang="en-US" sz="100" dirty="0"/>
              <a:t> </a:t>
            </a:r>
            <a:r>
              <a:rPr lang="en-US" dirty="0"/>
              <a:t>T</a:t>
            </a:r>
            <a:r>
              <a:rPr lang="en-US" sz="100" dirty="0"/>
              <a:t> </a:t>
            </a:r>
            <a:r>
              <a:rPr lang="en-US" dirty="0"/>
              <a:t>N), osteoarthritis, and hypothyroidism.</a:t>
            </a:r>
          </a:p>
        </p:txBody>
      </p:sp>
    </p:spTree>
    <p:extLst>
      <p:ext uri="{BB962C8B-B14F-4D97-AF65-F5344CB8AC3E}">
        <p14:creationId xmlns:p14="http://schemas.microsoft.com/office/powerpoint/2010/main" val="24490884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BA056-378C-4B50-9A5E-FF8CDDBDDAB9}"/>
              </a:ext>
            </a:extLst>
          </p:cNvPr>
          <p:cNvSpPr>
            <a:spLocks noGrp="1"/>
          </p:cNvSpPr>
          <p:nvPr>
            <p:ph type="title"/>
          </p:nvPr>
        </p:nvSpPr>
        <p:spPr/>
        <p:txBody>
          <a:bodyPr/>
          <a:lstStyle/>
          <a:p>
            <a:r>
              <a:rPr lang="en-US"/>
              <a:t>Case Study: Episode 1 (continued_2) </a:t>
            </a:r>
            <a:endParaRPr lang="en-US" dirty="0"/>
          </a:p>
        </p:txBody>
      </p:sp>
      <p:sp>
        <p:nvSpPr>
          <p:cNvPr id="3" name="Content Placeholder 2">
            <a:extLst>
              <a:ext uri="{FF2B5EF4-FFF2-40B4-BE49-F238E27FC236}">
                <a16:creationId xmlns:a16="http://schemas.microsoft.com/office/drawing/2014/main" id="{926328BB-2B0E-4557-978C-0F23A8EAB899}"/>
              </a:ext>
            </a:extLst>
          </p:cNvPr>
          <p:cNvSpPr>
            <a:spLocks noGrp="1"/>
          </p:cNvSpPr>
          <p:nvPr>
            <p:ph idx="1"/>
          </p:nvPr>
        </p:nvSpPr>
        <p:spPr/>
        <p:txBody>
          <a:bodyPr/>
          <a:lstStyle/>
          <a:p>
            <a:pPr marL="346075" indent="0">
              <a:buNone/>
            </a:pPr>
            <a:r>
              <a:rPr lang="en-US" dirty="0"/>
              <a:t>Temperature (T) 101°F (38°C) </a:t>
            </a:r>
          </a:p>
          <a:p>
            <a:pPr marL="346075" indent="0">
              <a:buNone/>
            </a:pPr>
            <a:r>
              <a:rPr lang="en-US" dirty="0"/>
              <a:t>Pulse 102 beats per minute </a:t>
            </a:r>
          </a:p>
          <a:p>
            <a:pPr marL="346075" indent="0">
              <a:buNone/>
            </a:pPr>
            <a:r>
              <a:rPr lang="en-US" dirty="0"/>
              <a:t>Respiratory rate (R</a:t>
            </a:r>
            <a:r>
              <a:rPr lang="en-US" sz="100" dirty="0"/>
              <a:t> </a:t>
            </a:r>
            <a:r>
              <a:rPr lang="en-US" dirty="0"/>
              <a:t>R) 32 breaths per minute </a:t>
            </a:r>
          </a:p>
          <a:p>
            <a:pPr marL="346075" indent="0">
              <a:buNone/>
            </a:pPr>
            <a:r>
              <a:rPr lang="en-US" dirty="0"/>
              <a:t>Blood pressure (B</a:t>
            </a:r>
            <a:r>
              <a:rPr lang="en-US" sz="100" dirty="0"/>
              <a:t> </a:t>
            </a:r>
            <a:r>
              <a:rPr lang="en-US" dirty="0"/>
              <a:t>P) 142/84 mm Hg </a:t>
            </a:r>
          </a:p>
          <a:p>
            <a:pPr marL="346075" indent="0">
              <a:buNone/>
            </a:pPr>
            <a:r>
              <a:rPr lang="en-US" dirty="0"/>
              <a:t>Pulse </a:t>
            </a:r>
            <a:r>
              <a:rPr lang="en-US" dirty="0" err="1"/>
              <a:t>oximetry</a:t>
            </a:r>
            <a:r>
              <a:rPr lang="en-US" dirty="0"/>
              <a:t> (P</a:t>
            </a:r>
            <a:r>
              <a:rPr lang="en-US" sz="100" dirty="0"/>
              <a:t> </a:t>
            </a:r>
            <a:r>
              <a:rPr lang="en-US" dirty="0"/>
              <a:t>O) 88% on room air</a:t>
            </a:r>
          </a:p>
        </p:txBody>
      </p:sp>
    </p:spTree>
    <p:extLst>
      <p:ext uri="{BB962C8B-B14F-4D97-AF65-F5344CB8AC3E}">
        <p14:creationId xmlns:p14="http://schemas.microsoft.com/office/powerpoint/2010/main" val="2780618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3D43E-FE6C-45ED-82F8-F8B264C74E20}"/>
              </a:ext>
            </a:extLst>
          </p:cNvPr>
          <p:cNvSpPr>
            <a:spLocks noGrp="1"/>
          </p:cNvSpPr>
          <p:nvPr>
            <p:ph type="title"/>
          </p:nvPr>
        </p:nvSpPr>
        <p:spPr>
          <a:xfrm>
            <a:off x="756356" y="234539"/>
            <a:ext cx="8387644" cy="590931"/>
          </a:xfrm>
        </p:spPr>
        <p:txBody>
          <a:bodyPr/>
          <a:lstStyle/>
          <a:p>
            <a:r>
              <a:rPr lang="en-US" dirty="0"/>
              <a:t>Contraindications to Oxygen Administration</a:t>
            </a:r>
          </a:p>
        </p:txBody>
      </p:sp>
      <p:sp>
        <p:nvSpPr>
          <p:cNvPr id="3" name="Content Placeholder 2">
            <a:extLst>
              <a:ext uri="{FF2B5EF4-FFF2-40B4-BE49-F238E27FC236}">
                <a16:creationId xmlns:a16="http://schemas.microsoft.com/office/drawing/2014/main" id="{AA7FA5A1-21CC-4306-B19F-FE6B3480CCC5}"/>
              </a:ext>
            </a:extLst>
          </p:cNvPr>
          <p:cNvSpPr>
            <a:spLocks noGrp="1"/>
          </p:cNvSpPr>
          <p:nvPr>
            <p:ph idx="1"/>
          </p:nvPr>
        </p:nvSpPr>
        <p:spPr/>
        <p:txBody>
          <a:bodyPr/>
          <a:lstStyle/>
          <a:p>
            <a:r>
              <a:rPr lang="en-US" dirty="0" err="1"/>
              <a:t>Hypercapnia</a:t>
            </a:r>
            <a:endParaRPr lang="en-US" dirty="0"/>
          </a:p>
          <a:p>
            <a:r>
              <a:rPr lang="en-US" dirty="0" err="1"/>
              <a:t>Hypercarbia</a:t>
            </a:r>
            <a:endParaRPr lang="en-US" dirty="0"/>
          </a:p>
        </p:txBody>
      </p:sp>
    </p:spTree>
    <p:extLst>
      <p:ext uri="{BB962C8B-B14F-4D97-AF65-F5344CB8AC3E}">
        <p14:creationId xmlns:p14="http://schemas.microsoft.com/office/powerpoint/2010/main" val="12646589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BA056-378C-4B50-9A5E-FF8CDDBDDAB9}"/>
              </a:ext>
            </a:extLst>
          </p:cNvPr>
          <p:cNvSpPr>
            <a:spLocks noGrp="1"/>
          </p:cNvSpPr>
          <p:nvPr>
            <p:ph type="title"/>
          </p:nvPr>
        </p:nvSpPr>
        <p:spPr/>
        <p:txBody>
          <a:bodyPr/>
          <a:lstStyle/>
          <a:p>
            <a:r>
              <a:rPr lang="en-US" dirty="0"/>
              <a:t>Case Study: Episode 1 (continued_3) </a:t>
            </a:r>
          </a:p>
        </p:txBody>
      </p:sp>
      <p:sp>
        <p:nvSpPr>
          <p:cNvPr id="3" name="Content Placeholder 2">
            <a:extLst>
              <a:ext uri="{FF2B5EF4-FFF2-40B4-BE49-F238E27FC236}">
                <a16:creationId xmlns:a16="http://schemas.microsoft.com/office/drawing/2014/main" id="{926328BB-2B0E-4557-978C-0F23A8EAB899}"/>
              </a:ext>
            </a:extLst>
          </p:cNvPr>
          <p:cNvSpPr>
            <a:spLocks noGrp="1"/>
          </p:cNvSpPr>
          <p:nvPr>
            <p:ph idx="1"/>
          </p:nvPr>
        </p:nvSpPr>
        <p:spPr>
          <a:xfrm>
            <a:off x="457200" y="1195349"/>
            <a:ext cx="8229600" cy="4976851"/>
          </a:xfrm>
        </p:spPr>
        <p:txBody>
          <a:bodyPr/>
          <a:lstStyle/>
          <a:p>
            <a:pPr marL="346075" indent="0">
              <a:buNone/>
            </a:pPr>
            <a:r>
              <a:rPr lang="en-US" dirty="0"/>
              <a:t>History: She has a history of C</a:t>
            </a:r>
            <a:r>
              <a:rPr lang="en-US" sz="100" dirty="0"/>
              <a:t> </a:t>
            </a:r>
            <a:r>
              <a:rPr lang="en-US" dirty="0"/>
              <a:t>O</a:t>
            </a:r>
            <a:r>
              <a:rPr lang="en-US" sz="100" dirty="0"/>
              <a:t> </a:t>
            </a:r>
            <a:r>
              <a:rPr lang="en-US" dirty="0"/>
              <a:t>P</a:t>
            </a:r>
            <a:r>
              <a:rPr lang="en-US" sz="100" dirty="0"/>
              <a:t> </a:t>
            </a:r>
            <a:r>
              <a:rPr lang="en-US" dirty="0"/>
              <a:t>D, H</a:t>
            </a:r>
            <a:r>
              <a:rPr lang="en-US" sz="100" dirty="0"/>
              <a:t> </a:t>
            </a:r>
            <a:r>
              <a:rPr lang="en-US" dirty="0"/>
              <a:t>T</a:t>
            </a:r>
            <a:r>
              <a:rPr lang="en-US" sz="100" dirty="0"/>
              <a:t> </a:t>
            </a:r>
            <a:r>
              <a:rPr lang="en-US" dirty="0"/>
              <a:t>N, osteoarthritis, and hypothyroidism. Social History: Mrs. Graham states that she smokes one pack of cigarettes per day but has decreased the number of cigarettes because of her difficulty in breathing. She has smoked since she was 16 years old. She has not had much of an appetite the last several days and complains of being tired and weak all the time. </a:t>
            </a:r>
          </a:p>
        </p:txBody>
      </p:sp>
    </p:spTree>
    <p:extLst>
      <p:ext uri="{BB962C8B-B14F-4D97-AF65-F5344CB8AC3E}">
        <p14:creationId xmlns:p14="http://schemas.microsoft.com/office/powerpoint/2010/main" val="26398447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BA056-378C-4B50-9A5E-FF8CDDBDDAB9}"/>
              </a:ext>
            </a:extLst>
          </p:cNvPr>
          <p:cNvSpPr>
            <a:spLocks noGrp="1"/>
          </p:cNvSpPr>
          <p:nvPr>
            <p:ph type="title"/>
          </p:nvPr>
        </p:nvSpPr>
        <p:spPr/>
        <p:txBody>
          <a:bodyPr/>
          <a:lstStyle/>
          <a:p>
            <a:r>
              <a:rPr lang="en-US" dirty="0"/>
              <a:t>Case Study: Episode 1 (continued_4) </a:t>
            </a:r>
          </a:p>
        </p:txBody>
      </p:sp>
      <p:sp>
        <p:nvSpPr>
          <p:cNvPr id="3" name="Content Placeholder 2">
            <a:extLst>
              <a:ext uri="{FF2B5EF4-FFF2-40B4-BE49-F238E27FC236}">
                <a16:creationId xmlns:a16="http://schemas.microsoft.com/office/drawing/2014/main" id="{926328BB-2B0E-4557-978C-0F23A8EAB899}"/>
              </a:ext>
            </a:extLst>
          </p:cNvPr>
          <p:cNvSpPr>
            <a:spLocks noGrp="1"/>
          </p:cNvSpPr>
          <p:nvPr>
            <p:ph idx="1"/>
          </p:nvPr>
        </p:nvSpPr>
        <p:spPr>
          <a:xfrm>
            <a:off x="457200" y="1195349"/>
            <a:ext cx="8610600" cy="5205451"/>
          </a:xfrm>
        </p:spPr>
        <p:txBody>
          <a:bodyPr/>
          <a:lstStyle/>
          <a:p>
            <a:pPr marL="346075" indent="0">
              <a:lnSpc>
                <a:spcPts val="3500"/>
              </a:lnSpc>
              <a:buNone/>
            </a:pPr>
            <a:r>
              <a:rPr lang="en-US" dirty="0"/>
              <a:t>Home Medications:</a:t>
            </a:r>
          </a:p>
          <a:p>
            <a:pPr marL="346075" indent="0">
              <a:lnSpc>
                <a:spcPts val="3500"/>
              </a:lnSpc>
              <a:buNone/>
            </a:pPr>
            <a:r>
              <a:rPr lang="en-US" dirty="0"/>
              <a:t>Boniva IV every 3 months </a:t>
            </a:r>
          </a:p>
          <a:p>
            <a:pPr marL="346075" indent="0">
              <a:lnSpc>
                <a:spcPts val="3500"/>
              </a:lnSpc>
              <a:buNone/>
            </a:pPr>
            <a:r>
              <a:rPr lang="en-US" dirty="0" err="1"/>
              <a:t>Lisinopril</a:t>
            </a:r>
            <a:r>
              <a:rPr lang="en-US" dirty="0"/>
              <a:t> 40 mg every day </a:t>
            </a:r>
          </a:p>
          <a:p>
            <a:pPr marL="346075" indent="0">
              <a:lnSpc>
                <a:spcPts val="3500"/>
              </a:lnSpc>
              <a:buNone/>
            </a:pPr>
            <a:r>
              <a:rPr lang="en-US" dirty="0"/>
              <a:t>Potassium 20 </a:t>
            </a:r>
            <a:r>
              <a:rPr lang="en-US" dirty="0" err="1"/>
              <a:t>mEq</a:t>
            </a:r>
            <a:r>
              <a:rPr lang="en-US" dirty="0"/>
              <a:t> every day </a:t>
            </a:r>
          </a:p>
          <a:p>
            <a:pPr marL="346075" indent="0">
              <a:lnSpc>
                <a:spcPts val="3500"/>
              </a:lnSpc>
              <a:buNone/>
            </a:pPr>
            <a:r>
              <a:rPr lang="en-US" dirty="0"/>
              <a:t>Vitamin D 1,000 units every day </a:t>
            </a:r>
          </a:p>
          <a:p>
            <a:pPr marL="346075" indent="0">
              <a:lnSpc>
                <a:spcPts val="3500"/>
              </a:lnSpc>
              <a:buNone/>
            </a:pPr>
            <a:r>
              <a:rPr lang="en-US" dirty="0" err="1"/>
              <a:t>Synthroid</a:t>
            </a:r>
            <a:r>
              <a:rPr lang="en-US" dirty="0"/>
              <a:t> 0.1 mg every day </a:t>
            </a:r>
          </a:p>
          <a:p>
            <a:pPr marL="346075" indent="0">
              <a:lnSpc>
                <a:spcPts val="3500"/>
              </a:lnSpc>
              <a:buNone/>
            </a:pPr>
            <a:r>
              <a:rPr lang="en-US" dirty="0"/>
              <a:t>Fish oil every day </a:t>
            </a:r>
          </a:p>
          <a:p>
            <a:pPr marL="346075" indent="0">
              <a:lnSpc>
                <a:spcPts val="3500"/>
              </a:lnSpc>
              <a:buNone/>
            </a:pPr>
            <a:r>
              <a:rPr lang="en-US" dirty="0"/>
              <a:t>Colace 100 mg as needed </a:t>
            </a:r>
          </a:p>
          <a:p>
            <a:pPr marL="346075" indent="0">
              <a:lnSpc>
                <a:spcPts val="3500"/>
              </a:lnSpc>
              <a:buNone/>
            </a:pPr>
            <a:r>
              <a:rPr lang="en-US" dirty="0"/>
              <a:t>Spiriva 1 capsule inhalation daily</a:t>
            </a:r>
          </a:p>
        </p:txBody>
      </p:sp>
    </p:spTree>
    <p:extLst>
      <p:ext uri="{BB962C8B-B14F-4D97-AF65-F5344CB8AC3E}">
        <p14:creationId xmlns:p14="http://schemas.microsoft.com/office/powerpoint/2010/main" val="6315290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BA056-378C-4B50-9A5E-FF8CDDBDDAB9}"/>
              </a:ext>
            </a:extLst>
          </p:cNvPr>
          <p:cNvSpPr>
            <a:spLocks noGrp="1"/>
          </p:cNvSpPr>
          <p:nvPr>
            <p:ph type="title"/>
          </p:nvPr>
        </p:nvSpPr>
        <p:spPr/>
        <p:txBody>
          <a:bodyPr/>
          <a:lstStyle/>
          <a:p>
            <a:r>
              <a:rPr lang="en-US" dirty="0"/>
              <a:t>Case Study: Episode 2 </a:t>
            </a:r>
          </a:p>
        </p:txBody>
      </p:sp>
      <p:sp>
        <p:nvSpPr>
          <p:cNvPr id="3" name="Content Placeholder 2">
            <a:extLst>
              <a:ext uri="{FF2B5EF4-FFF2-40B4-BE49-F238E27FC236}">
                <a16:creationId xmlns:a16="http://schemas.microsoft.com/office/drawing/2014/main" id="{926328BB-2B0E-4557-978C-0F23A8EAB899}"/>
              </a:ext>
            </a:extLst>
          </p:cNvPr>
          <p:cNvSpPr>
            <a:spLocks noGrp="1"/>
          </p:cNvSpPr>
          <p:nvPr>
            <p:ph idx="1"/>
          </p:nvPr>
        </p:nvSpPr>
        <p:spPr>
          <a:xfrm>
            <a:off x="457200" y="1195349"/>
            <a:ext cx="8686800" cy="4976851"/>
          </a:xfrm>
        </p:spPr>
        <p:txBody>
          <a:bodyPr/>
          <a:lstStyle/>
          <a:p>
            <a:pPr marL="346075" indent="0">
              <a:buNone/>
            </a:pPr>
            <a:r>
              <a:rPr lang="en-US" dirty="0"/>
              <a:t>A physical examination reveals a frail woman who complains of shortness of breath, chills, and weakness, and she has a productive cough of yellow/green sputum. She states that at night she has to use two pillows to make her breathing easier. Now she has problems trying to finish a sentence without stopping to take a breath. It hurts when she tries to take a deep breath, and she notices the coughing gets worse. </a:t>
            </a:r>
          </a:p>
        </p:txBody>
      </p:sp>
    </p:spTree>
    <p:extLst>
      <p:ext uri="{BB962C8B-B14F-4D97-AF65-F5344CB8AC3E}">
        <p14:creationId xmlns:p14="http://schemas.microsoft.com/office/powerpoint/2010/main" val="32950439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BA056-378C-4B50-9A5E-FF8CDDBDDAB9}"/>
              </a:ext>
            </a:extLst>
          </p:cNvPr>
          <p:cNvSpPr>
            <a:spLocks noGrp="1"/>
          </p:cNvSpPr>
          <p:nvPr>
            <p:ph type="title"/>
          </p:nvPr>
        </p:nvSpPr>
        <p:spPr/>
        <p:txBody>
          <a:bodyPr/>
          <a:lstStyle/>
          <a:p>
            <a:r>
              <a:rPr lang="en-US" dirty="0"/>
              <a:t>Case Study: Episode 2 (continued_1)</a:t>
            </a:r>
          </a:p>
        </p:txBody>
      </p:sp>
      <p:sp>
        <p:nvSpPr>
          <p:cNvPr id="3" name="Content Placeholder 2">
            <a:extLst>
              <a:ext uri="{FF2B5EF4-FFF2-40B4-BE49-F238E27FC236}">
                <a16:creationId xmlns:a16="http://schemas.microsoft.com/office/drawing/2014/main" id="{926328BB-2B0E-4557-978C-0F23A8EAB899}"/>
              </a:ext>
            </a:extLst>
          </p:cNvPr>
          <p:cNvSpPr>
            <a:spLocks noGrp="1"/>
          </p:cNvSpPr>
          <p:nvPr>
            <p:ph idx="1"/>
          </p:nvPr>
        </p:nvSpPr>
        <p:spPr/>
        <p:txBody>
          <a:bodyPr/>
          <a:lstStyle/>
          <a:p>
            <a:pPr marL="346075" indent="0">
              <a:buNone/>
            </a:pPr>
            <a:r>
              <a:rPr lang="en-US" dirty="0"/>
              <a:t>Mrs. Graham is alert and oriented times 3, crackles are noted in the lower bases of the lungs with an occasional expiratory wheeze, and her peripheral pulses are palpable but weak. Her abdomen is flat with bowel sounds present. </a:t>
            </a:r>
          </a:p>
        </p:txBody>
      </p:sp>
    </p:spTree>
    <p:extLst>
      <p:ext uri="{BB962C8B-B14F-4D97-AF65-F5344CB8AC3E}">
        <p14:creationId xmlns:p14="http://schemas.microsoft.com/office/powerpoint/2010/main" val="16326187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BA056-378C-4B50-9A5E-FF8CDDBDDAB9}"/>
              </a:ext>
            </a:extLst>
          </p:cNvPr>
          <p:cNvSpPr>
            <a:spLocks noGrp="1"/>
          </p:cNvSpPr>
          <p:nvPr>
            <p:ph type="title"/>
          </p:nvPr>
        </p:nvSpPr>
        <p:spPr/>
        <p:txBody>
          <a:bodyPr/>
          <a:lstStyle/>
          <a:p>
            <a:r>
              <a:rPr lang="en-US" dirty="0"/>
              <a:t>Case Study: Episode 2 (continued_2)</a:t>
            </a:r>
          </a:p>
        </p:txBody>
      </p:sp>
      <p:sp>
        <p:nvSpPr>
          <p:cNvPr id="3" name="Content Placeholder 2">
            <a:extLst>
              <a:ext uri="{FF2B5EF4-FFF2-40B4-BE49-F238E27FC236}">
                <a16:creationId xmlns:a16="http://schemas.microsoft.com/office/drawing/2014/main" id="{926328BB-2B0E-4557-978C-0F23A8EAB899}"/>
              </a:ext>
            </a:extLst>
          </p:cNvPr>
          <p:cNvSpPr>
            <a:spLocks noGrp="1"/>
          </p:cNvSpPr>
          <p:nvPr>
            <p:ph idx="1"/>
          </p:nvPr>
        </p:nvSpPr>
        <p:spPr>
          <a:xfrm>
            <a:off x="545275" y="1219200"/>
            <a:ext cx="8610600" cy="4824451"/>
          </a:xfrm>
        </p:spPr>
        <p:txBody>
          <a:bodyPr/>
          <a:lstStyle/>
          <a:p>
            <a:pPr marL="346075" indent="0">
              <a:buNone/>
            </a:pPr>
            <a:r>
              <a:rPr lang="en-US" dirty="0"/>
              <a:t>An indwelling urinary (Foley) catheter is placed, with 80 mL of amber-colored urine noted in the urinary drainage bag. Her skin is warm to the touch and pink in color. She is placed on the cardiac monitor, which reveals a heart rate of 102 </a:t>
            </a:r>
            <a:r>
              <a:rPr lang="en-US" dirty="0" err="1"/>
              <a:t>bpm</a:t>
            </a:r>
            <a:r>
              <a:rPr lang="en-US" dirty="0"/>
              <a:t> with occasional (premature ventricular contractions (P</a:t>
            </a:r>
            <a:r>
              <a:rPr lang="en-US" sz="100" dirty="0"/>
              <a:t> </a:t>
            </a:r>
            <a:r>
              <a:rPr lang="en-US" dirty="0"/>
              <a:t>V</a:t>
            </a:r>
            <a:r>
              <a:rPr lang="en-US" sz="100" dirty="0"/>
              <a:t> </a:t>
            </a:r>
            <a:r>
              <a:rPr lang="en-US" dirty="0"/>
              <a:t>C</a:t>
            </a:r>
            <a:r>
              <a:rPr lang="en-US" sz="100" dirty="0">
                <a:solidFill>
                  <a:schemeClr val="bg1"/>
                </a:solidFill>
              </a:rPr>
              <a:t>’</a:t>
            </a:r>
            <a:r>
              <a:rPr lang="en-US" dirty="0"/>
              <a:t>s). A peripheral IV line is started with 0.9% normal saline at 80 mL an hour.</a:t>
            </a:r>
          </a:p>
        </p:txBody>
      </p:sp>
    </p:spTree>
    <p:extLst>
      <p:ext uri="{BB962C8B-B14F-4D97-AF65-F5344CB8AC3E}">
        <p14:creationId xmlns:p14="http://schemas.microsoft.com/office/powerpoint/2010/main" val="31239474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BA056-378C-4B50-9A5E-FF8CDDBDDAB9}"/>
              </a:ext>
            </a:extLst>
          </p:cNvPr>
          <p:cNvSpPr>
            <a:spLocks noGrp="1"/>
          </p:cNvSpPr>
          <p:nvPr>
            <p:ph type="title"/>
          </p:nvPr>
        </p:nvSpPr>
        <p:spPr/>
        <p:txBody>
          <a:bodyPr/>
          <a:lstStyle/>
          <a:p>
            <a:r>
              <a:rPr lang="en-US" dirty="0"/>
              <a:t>Case Study: Episode 2 (continued_3)</a:t>
            </a:r>
          </a:p>
        </p:txBody>
      </p:sp>
      <p:sp>
        <p:nvSpPr>
          <p:cNvPr id="12" name="Content Placeholder 11"/>
          <p:cNvSpPr>
            <a:spLocks noGrp="1"/>
          </p:cNvSpPr>
          <p:nvPr>
            <p:ph idx="1"/>
          </p:nvPr>
        </p:nvSpPr>
        <p:spPr>
          <a:xfrm>
            <a:off x="457200" y="1195349"/>
            <a:ext cx="8229600" cy="1535765"/>
          </a:xfrm>
        </p:spPr>
        <p:txBody>
          <a:bodyPr/>
          <a:lstStyle/>
          <a:p>
            <a:pPr marL="346075" indent="0">
              <a:buNone/>
            </a:pPr>
            <a:r>
              <a:rPr lang="en-US" dirty="0"/>
              <a:t>The following diagnostic results are received: Chest x-ray indicates consolidation in the lower lobes of the lungs. </a:t>
            </a:r>
          </a:p>
        </p:txBody>
      </p:sp>
      <p:sp>
        <p:nvSpPr>
          <p:cNvPr id="13" name="Content Placeholder 12"/>
          <p:cNvSpPr>
            <a:spLocks noGrp="1"/>
          </p:cNvSpPr>
          <p:nvPr>
            <p:ph idx="10"/>
          </p:nvPr>
        </p:nvSpPr>
        <p:spPr>
          <a:xfrm>
            <a:off x="2362200" y="2895600"/>
            <a:ext cx="1828800" cy="3276600"/>
          </a:xfrm>
        </p:spPr>
        <p:txBody>
          <a:bodyPr/>
          <a:lstStyle/>
          <a:p>
            <a:pPr marL="0" indent="0">
              <a:lnSpc>
                <a:spcPts val="3300"/>
              </a:lnSpc>
              <a:buNone/>
            </a:pPr>
            <a:r>
              <a:rPr lang="en-US" dirty="0"/>
              <a:t>A</a:t>
            </a:r>
            <a:r>
              <a:rPr lang="en-US" sz="100" dirty="0"/>
              <a:t> </a:t>
            </a:r>
            <a:r>
              <a:rPr lang="en-US" dirty="0"/>
              <a:t>B</a:t>
            </a:r>
            <a:r>
              <a:rPr lang="en-US" sz="100" dirty="0"/>
              <a:t> </a:t>
            </a:r>
            <a:r>
              <a:rPr lang="en-US" dirty="0"/>
              <a:t>G</a:t>
            </a:r>
            <a:r>
              <a:rPr lang="en-US" sz="100" dirty="0">
                <a:solidFill>
                  <a:schemeClr val="bg1"/>
                </a:solidFill>
              </a:rPr>
              <a:t>’</a:t>
            </a:r>
            <a:r>
              <a:rPr lang="en-US" dirty="0"/>
              <a:t>s:</a:t>
            </a:r>
          </a:p>
          <a:p>
            <a:pPr marL="0" indent="0">
              <a:lnSpc>
                <a:spcPts val="3300"/>
              </a:lnSpc>
              <a:buNone/>
            </a:pPr>
            <a:r>
              <a:rPr lang="en-US" dirty="0"/>
              <a:t>pH </a:t>
            </a:r>
          </a:p>
          <a:p>
            <a:pPr marL="0" indent="0">
              <a:lnSpc>
                <a:spcPts val="3300"/>
              </a:lnSpc>
              <a:buNone/>
            </a:pPr>
            <a:r>
              <a:rPr lang="en-US" dirty="0"/>
              <a:t>PaO2 </a:t>
            </a:r>
          </a:p>
          <a:p>
            <a:pPr marL="0" indent="0">
              <a:lnSpc>
                <a:spcPts val="3300"/>
              </a:lnSpc>
              <a:buNone/>
            </a:pPr>
            <a:r>
              <a:rPr lang="en-US" dirty="0"/>
              <a:t>PaCO2 </a:t>
            </a:r>
          </a:p>
          <a:p>
            <a:pPr marL="0" indent="0">
              <a:lnSpc>
                <a:spcPts val="3300"/>
              </a:lnSpc>
              <a:buNone/>
            </a:pPr>
            <a:r>
              <a:rPr lang="en-US" dirty="0"/>
              <a:t>HCO3 </a:t>
            </a:r>
          </a:p>
          <a:p>
            <a:pPr marL="0" indent="0">
              <a:lnSpc>
                <a:spcPts val="3300"/>
              </a:lnSpc>
              <a:buNone/>
            </a:pPr>
            <a:r>
              <a:rPr lang="en-US" dirty="0"/>
              <a:t>SaO2</a:t>
            </a:r>
          </a:p>
        </p:txBody>
      </p:sp>
      <p:sp>
        <p:nvSpPr>
          <p:cNvPr id="14" name="Content Placeholder 13"/>
          <p:cNvSpPr>
            <a:spLocks noGrp="1"/>
          </p:cNvSpPr>
          <p:nvPr>
            <p:ph idx="11"/>
          </p:nvPr>
        </p:nvSpPr>
        <p:spPr>
          <a:xfrm>
            <a:off x="4876800" y="3352800"/>
            <a:ext cx="1905000" cy="2590800"/>
          </a:xfrm>
        </p:spPr>
        <p:txBody>
          <a:bodyPr/>
          <a:lstStyle/>
          <a:p>
            <a:pPr marL="0" indent="0">
              <a:lnSpc>
                <a:spcPts val="3300"/>
              </a:lnSpc>
              <a:buNone/>
            </a:pPr>
            <a:r>
              <a:rPr lang="en-US" dirty="0"/>
              <a:t>7.32</a:t>
            </a:r>
          </a:p>
          <a:p>
            <a:pPr marL="0" indent="0">
              <a:lnSpc>
                <a:spcPts val="3300"/>
              </a:lnSpc>
              <a:buNone/>
            </a:pPr>
            <a:r>
              <a:rPr lang="en-US" dirty="0"/>
              <a:t>56 mm Hg</a:t>
            </a:r>
          </a:p>
          <a:p>
            <a:pPr marL="0" indent="0">
              <a:lnSpc>
                <a:spcPts val="3300"/>
              </a:lnSpc>
              <a:buNone/>
            </a:pPr>
            <a:r>
              <a:rPr lang="en-US" dirty="0"/>
              <a:t>52 mm Hg</a:t>
            </a:r>
          </a:p>
          <a:p>
            <a:pPr marL="0" indent="0">
              <a:lnSpc>
                <a:spcPts val="3300"/>
              </a:lnSpc>
              <a:buNone/>
            </a:pPr>
            <a:r>
              <a:rPr lang="en-US" dirty="0"/>
              <a:t>30 </a:t>
            </a:r>
            <a:r>
              <a:rPr lang="en-US" dirty="0" err="1"/>
              <a:t>mEq</a:t>
            </a:r>
            <a:r>
              <a:rPr lang="en-US" dirty="0"/>
              <a:t>/L</a:t>
            </a:r>
          </a:p>
          <a:p>
            <a:pPr marL="0" indent="0">
              <a:lnSpc>
                <a:spcPts val="3300"/>
              </a:lnSpc>
              <a:buNone/>
            </a:pPr>
            <a:r>
              <a:rPr lang="en-US" dirty="0"/>
              <a:t>88%</a:t>
            </a:r>
          </a:p>
        </p:txBody>
      </p:sp>
    </p:spTree>
    <p:extLst>
      <p:ext uri="{BB962C8B-B14F-4D97-AF65-F5344CB8AC3E}">
        <p14:creationId xmlns:p14="http://schemas.microsoft.com/office/powerpoint/2010/main" val="21031622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BA056-378C-4B50-9A5E-FF8CDDBDDAB9}"/>
              </a:ext>
            </a:extLst>
          </p:cNvPr>
          <p:cNvSpPr>
            <a:spLocks noGrp="1"/>
          </p:cNvSpPr>
          <p:nvPr>
            <p:ph type="title"/>
          </p:nvPr>
        </p:nvSpPr>
        <p:spPr/>
        <p:txBody>
          <a:bodyPr/>
          <a:lstStyle/>
          <a:p>
            <a:r>
              <a:rPr lang="en-US" dirty="0"/>
              <a:t>Case Study: Episode 2 (continued_4)</a:t>
            </a:r>
          </a:p>
        </p:txBody>
      </p:sp>
      <p:sp>
        <p:nvSpPr>
          <p:cNvPr id="3" name="Content Placeholder 2">
            <a:extLst>
              <a:ext uri="{FF2B5EF4-FFF2-40B4-BE49-F238E27FC236}">
                <a16:creationId xmlns:a16="http://schemas.microsoft.com/office/drawing/2014/main" id="{926328BB-2B0E-4557-978C-0F23A8EAB899}"/>
              </a:ext>
            </a:extLst>
          </p:cNvPr>
          <p:cNvSpPr>
            <a:spLocks noGrp="1"/>
          </p:cNvSpPr>
          <p:nvPr>
            <p:ph idx="10"/>
          </p:nvPr>
        </p:nvSpPr>
        <p:spPr>
          <a:xfrm>
            <a:off x="533400" y="1219200"/>
            <a:ext cx="4191000" cy="2895600"/>
          </a:xfrm>
        </p:spPr>
        <p:txBody>
          <a:bodyPr/>
          <a:lstStyle/>
          <a:p>
            <a:pPr marL="346075" indent="0">
              <a:lnSpc>
                <a:spcPts val="2900"/>
              </a:lnSpc>
              <a:buNone/>
            </a:pPr>
            <a:r>
              <a:rPr lang="en-US" sz="2800" dirty="0"/>
              <a:t>Hematology results: </a:t>
            </a:r>
          </a:p>
          <a:p>
            <a:pPr marL="346075" indent="0">
              <a:lnSpc>
                <a:spcPts val="2900"/>
              </a:lnSpc>
              <a:buNone/>
            </a:pPr>
            <a:r>
              <a:rPr lang="en-US" sz="2800" dirty="0"/>
              <a:t>White blood cells (W</a:t>
            </a:r>
            <a:r>
              <a:rPr lang="en-US" sz="100" dirty="0"/>
              <a:t> </a:t>
            </a:r>
            <a:r>
              <a:rPr lang="en-US" sz="2800" dirty="0"/>
              <a:t>B</a:t>
            </a:r>
            <a:r>
              <a:rPr lang="en-US" sz="100" dirty="0"/>
              <a:t> </a:t>
            </a:r>
            <a:r>
              <a:rPr lang="en-US" sz="2800" dirty="0"/>
              <a:t>C</a:t>
            </a:r>
            <a:r>
              <a:rPr lang="en-US" sz="100" dirty="0">
                <a:solidFill>
                  <a:schemeClr val="bg1"/>
                </a:solidFill>
              </a:rPr>
              <a:t>’</a:t>
            </a:r>
            <a:r>
              <a:rPr lang="en-US" sz="2800" dirty="0"/>
              <a:t>s)</a:t>
            </a:r>
          </a:p>
          <a:p>
            <a:pPr marL="346075" indent="0">
              <a:lnSpc>
                <a:spcPts val="2900"/>
              </a:lnSpc>
              <a:buNone/>
            </a:pPr>
            <a:r>
              <a:rPr lang="en-US" sz="2800" dirty="0"/>
              <a:t>Red blood cells (R</a:t>
            </a:r>
            <a:r>
              <a:rPr lang="en-US" sz="100" dirty="0"/>
              <a:t> </a:t>
            </a:r>
            <a:r>
              <a:rPr lang="en-US" sz="2800" dirty="0"/>
              <a:t>B</a:t>
            </a:r>
            <a:r>
              <a:rPr lang="en-US" sz="100" dirty="0"/>
              <a:t> </a:t>
            </a:r>
            <a:r>
              <a:rPr lang="en-US" sz="2800" dirty="0"/>
              <a:t>C</a:t>
            </a:r>
            <a:r>
              <a:rPr lang="en-US" sz="100" dirty="0">
                <a:solidFill>
                  <a:schemeClr val="bg1"/>
                </a:solidFill>
              </a:rPr>
              <a:t>’</a:t>
            </a:r>
            <a:r>
              <a:rPr lang="en-US" sz="2800" dirty="0"/>
              <a:t>s)</a:t>
            </a:r>
          </a:p>
          <a:p>
            <a:pPr marL="346075" indent="0">
              <a:lnSpc>
                <a:spcPts val="2900"/>
              </a:lnSpc>
              <a:buNone/>
            </a:pPr>
            <a:r>
              <a:rPr lang="en-US" sz="2800" dirty="0"/>
              <a:t>Hemoglobin (</a:t>
            </a:r>
            <a:r>
              <a:rPr lang="en-US" sz="2800" dirty="0" err="1"/>
              <a:t>Hgb</a:t>
            </a:r>
            <a:r>
              <a:rPr lang="en-US" sz="2800" dirty="0"/>
              <a:t>) </a:t>
            </a:r>
          </a:p>
          <a:p>
            <a:pPr marL="346075" indent="0">
              <a:lnSpc>
                <a:spcPts val="2900"/>
              </a:lnSpc>
              <a:buNone/>
            </a:pPr>
            <a:r>
              <a:rPr lang="en-US" sz="2800" dirty="0"/>
              <a:t>Hematocrit (</a:t>
            </a:r>
            <a:r>
              <a:rPr lang="en-US" sz="2800" dirty="0" err="1"/>
              <a:t>Hct</a:t>
            </a:r>
            <a:r>
              <a:rPr lang="en-US" sz="2800" dirty="0"/>
              <a:t>) </a:t>
            </a:r>
          </a:p>
          <a:p>
            <a:pPr marL="346075" indent="0">
              <a:lnSpc>
                <a:spcPts val="2900"/>
              </a:lnSpc>
              <a:buNone/>
            </a:pPr>
            <a:r>
              <a:rPr lang="en-US" sz="2800" dirty="0"/>
              <a:t>Platelets (</a:t>
            </a:r>
            <a:r>
              <a:rPr lang="en-US" sz="2800" dirty="0" err="1"/>
              <a:t>Plt</a:t>
            </a:r>
            <a:r>
              <a:rPr lang="en-US" sz="2800" dirty="0"/>
              <a:t>).</a:t>
            </a:r>
          </a:p>
        </p:txBody>
      </p:sp>
      <p:sp>
        <p:nvSpPr>
          <p:cNvPr id="11" name="Content Placeholder 10"/>
          <p:cNvSpPr>
            <a:spLocks noGrp="1"/>
          </p:cNvSpPr>
          <p:nvPr>
            <p:ph idx="11"/>
          </p:nvPr>
        </p:nvSpPr>
        <p:spPr>
          <a:xfrm>
            <a:off x="5181600" y="1676400"/>
            <a:ext cx="2514600" cy="2895600"/>
          </a:xfrm>
        </p:spPr>
        <p:txBody>
          <a:bodyPr/>
          <a:lstStyle/>
          <a:p>
            <a:pPr marL="0" indent="0">
              <a:lnSpc>
                <a:spcPts val="2900"/>
              </a:lnSpc>
              <a:buNone/>
            </a:pPr>
            <a:r>
              <a:rPr lang="en-US" sz="2800" dirty="0"/>
              <a:t>14,000 mm3</a:t>
            </a:r>
          </a:p>
          <a:p>
            <a:pPr marL="0" indent="0">
              <a:lnSpc>
                <a:spcPts val="2900"/>
              </a:lnSpc>
              <a:buNone/>
            </a:pPr>
            <a:r>
              <a:rPr lang="en-US" sz="2800" dirty="0"/>
              <a:t>6.2 g/</a:t>
            </a:r>
            <a:r>
              <a:rPr lang="en-US" sz="2800" dirty="0" err="1"/>
              <a:t>dL</a:t>
            </a:r>
            <a:r>
              <a:rPr lang="en-US" sz="2800" dirty="0"/>
              <a:t> </a:t>
            </a:r>
          </a:p>
          <a:p>
            <a:pPr marL="0" indent="0">
              <a:lnSpc>
                <a:spcPts val="2900"/>
              </a:lnSpc>
              <a:buNone/>
            </a:pPr>
            <a:r>
              <a:rPr lang="en-US" sz="2800" dirty="0"/>
              <a:t>18 g/</a:t>
            </a:r>
            <a:r>
              <a:rPr lang="en-US" sz="2800" dirty="0" err="1"/>
              <a:t>dL</a:t>
            </a:r>
            <a:endParaRPr lang="en-US" sz="2800" dirty="0"/>
          </a:p>
          <a:p>
            <a:pPr marL="0" indent="0">
              <a:lnSpc>
                <a:spcPts val="2900"/>
              </a:lnSpc>
              <a:buNone/>
            </a:pPr>
            <a:r>
              <a:rPr lang="en-US" sz="2800" dirty="0"/>
              <a:t>54%</a:t>
            </a:r>
          </a:p>
          <a:p>
            <a:pPr marL="0" indent="0">
              <a:lnSpc>
                <a:spcPts val="2900"/>
              </a:lnSpc>
              <a:buNone/>
            </a:pPr>
            <a:r>
              <a:rPr lang="en-US" sz="2800" dirty="0"/>
              <a:t>380,000 mm3</a:t>
            </a:r>
          </a:p>
        </p:txBody>
      </p:sp>
      <p:sp>
        <p:nvSpPr>
          <p:cNvPr id="6" name="Content Placeholder 5"/>
          <p:cNvSpPr>
            <a:spLocks noGrp="1"/>
          </p:cNvSpPr>
          <p:nvPr>
            <p:ph idx="12"/>
          </p:nvPr>
        </p:nvSpPr>
        <p:spPr>
          <a:xfrm>
            <a:off x="507442" y="4191000"/>
            <a:ext cx="8331758" cy="1981200"/>
          </a:xfrm>
        </p:spPr>
        <p:txBody>
          <a:bodyPr/>
          <a:lstStyle/>
          <a:p>
            <a:pPr marL="346075" indent="0">
              <a:buNone/>
            </a:pPr>
            <a:r>
              <a:rPr lang="en-US" dirty="0"/>
              <a:t>A sputum culture is sent to the laboratory. Blood cultures ×2 are sent to the laboratory. Because of these findings, Mrs. Graham is started on a </a:t>
            </a:r>
            <a:r>
              <a:rPr lang="en-US" dirty="0" err="1"/>
              <a:t>Venturi</a:t>
            </a:r>
            <a:r>
              <a:rPr lang="en-US" dirty="0"/>
              <a:t> mask at 28% oxygen.</a:t>
            </a:r>
          </a:p>
        </p:txBody>
      </p:sp>
    </p:spTree>
    <p:extLst>
      <p:ext uri="{BB962C8B-B14F-4D97-AF65-F5344CB8AC3E}">
        <p14:creationId xmlns:p14="http://schemas.microsoft.com/office/powerpoint/2010/main" val="26209716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BA056-378C-4B50-9A5E-FF8CDDBDDAB9}"/>
              </a:ext>
            </a:extLst>
          </p:cNvPr>
          <p:cNvSpPr>
            <a:spLocks noGrp="1"/>
          </p:cNvSpPr>
          <p:nvPr>
            <p:ph type="title"/>
          </p:nvPr>
        </p:nvSpPr>
        <p:spPr/>
        <p:txBody>
          <a:bodyPr/>
          <a:lstStyle/>
          <a:p>
            <a:r>
              <a:rPr lang="en-US" dirty="0"/>
              <a:t>Case Study: Episode 3 </a:t>
            </a:r>
          </a:p>
        </p:txBody>
      </p:sp>
      <p:sp>
        <p:nvSpPr>
          <p:cNvPr id="10" name="Content Placeholder 9"/>
          <p:cNvSpPr>
            <a:spLocks noGrp="1"/>
          </p:cNvSpPr>
          <p:nvPr>
            <p:ph idx="1"/>
          </p:nvPr>
        </p:nvSpPr>
        <p:spPr>
          <a:xfrm>
            <a:off x="457200" y="1195349"/>
            <a:ext cx="8229600" cy="1700251"/>
          </a:xfrm>
        </p:spPr>
        <p:txBody>
          <a:bodyPr/>
          <a:lstStyle/>
          <a:p>
            <a:r>
              <a:rPr lang="en-US" dirty="0"/>
              <a:t>Mrs. Graham becomes confused and combative, her SaO2 drops to 82%, and she pulls off her </a:t>
            </a:r>
            <a:r>
              <a:rPr lang="en-US" dirty="0" err="1"/>
              <a:t>Venturi</a:t>
            </a:r>
            <a:r>
              <a:rPr lang="en-US" dirty="0"/>
              <a:t> mask. Her BP drops to 88/46, and her A</a:t>
            </a:r>
            <a:r>
              <a:rPr lang="en-US" sz="100" dirty="0"/>
              <a:t> </a:t>
            </a:r>
            <a:r>
              <a:rPr lang="en-US" dirty="0"/>
              <a:t>B</a:t>
            </a:r>
            <a:r>
              <a:rPr lang="en-US" sz="100" dirty="0"/>
              <a:t> </a:t>
            </a:r>
            <a:r>
              <a:rPr lang="en-US" dirty="0"/>
              <a:t>G</a:t>
            </a:r>
            <a:r>
              <a:rPr lang="en-US" sz="100" dirty="0">
                <a:solidFill>
                  <a:schemeClr val="bg1"/>
                </a:solidFill>
              </a:rPr>
              <a:t>’</a:t>
            </a:r>
            <a:r>
              <a:rPr lang="en-US" dirty="0"/>
              <a:t>s are as follows:</a:t>
            </a:r>
          </a:p>
        </p:txBody>
      </p:sp>
      <p:sp>
        <p:nvSpPr>
          <p:cNvPr id="11" name="Content Placeholder 10"/>
          <p:cNvSpPr>
            <a:spLocks noGrp="1"/>
          </p:cNvSpPr>
          <p:nvPr>
            <p:ph idx="10"/>
          </p:nvPr>
        </p:nvSpPr>
        <p:spPr>
          <a:xfrm>
            <a:off x="2971800" y="3048000"/>
            <a:ext cx="1600200" cy="3048000"/>
          </a:xfrm>
        </p:spPr>
        <p:txBody>
          <a:bodyPr/>
          <a:lstStyle/>
          <a:p>
            <a:r>
              <a:rPr lang="en-US" dirty="0"/>
              <a:t>A</a:t>
            </a:r>
            <a:r>
              <a:rPr lang="en-US" sz="100" dirty="0"/>
              <a:t> </a:t>
            </a:r>
            <a:r>
              <a:rPr lang="en-US" dirty="0"/>
              <a:t>B</a:t>
            </a:r>
            <a:r>
              <a:rPr lang="en-US" sz="100" dirty="0"/>
              <a:t> </a:t>
            </a:r>
            <a:r>
              <a:rPr lang="en-US" dirty="0"/>
              <a:t>G</a:t>
            </a:r>
            <a:r>
              <a:rPr lang="en-US" sz="100" dirty="0">
                <a:solidFill>
                  <a:schemeClr val="bg1"/>
                </a:solidFill>
              </a:rPr>
              <a:t>’</a:t>
            </a:r>
            <a:r>
              <a:rPr lang="en-US" dirty="0"/>
              <a:t>s: </a:t>
            </a:r>
          </a:p>
          <a:p>
            <a:r>
              <a:rPr lang="en-US" dirty="0"/>
              <a:t>pH </a:t>
            </a:r>
          </a:p>
          <a:p>
            <a:r>
              <a:rPr lang="en-US" dirty="0"/>
              <a:t>PaO2</a:t>
            </a:r>
          </a:p>
          <a:p>
            <a:r>
              <a:rPr lang="en-US" dirty="0"/>
              <a:t>PaCO2 </a:t>
            </a:r>
          </a:p>
          <a:p>
            <a:r>
              <a:rPr lang="en-US" dirty="0"/>
              <a:t>HCO3 </a:t>
            </a:r>
          </a:p>
          <a:p>
            <a:r>
              <a:rPr lang="en-US" dirty="0"/>
              <a:t>SaO2</a:t>
            </a:r>
          </a:p>
        </p:txBody>
      </p:sp>
      <p:sp>
        <p:nvSpPr>
          <p:cNvPr id="12" name="Content Placeholder 11"/>
          <p:cNvSpPr>
            <a:spLocks noGrp="1"/>
          </p:cNvSpPr>
          <p:nvPr>
            <p:ph idx="11"/>
          </p:nvPr>
        </p:nvSpPr>
        <p:spPr>
          <a:xfrm>
            <a:off x="4800600" y="3581400"/>
            <a:ext cx="1676400" cy="2590800"/>
          </a:xfrm>
        </p:spPr>
        <p:txBody>
          <a:bodyPr/>
          <a:lstStyle/>
          <a:p>
            <a:r>
              <a:rPr lang="en-US" dirty="0"/>
              <a:t>7.24</a:t>
            </a:r>
          </a:p>
          <a:p>
            <a:r>
              <a:rPr lang="en-US" dirty="0"/>
              <a:t>58 mm Hg</a:t>
            </a:r>
          </a:p>
          <a:p>
            <a:r>
              <a:rPr lang="en-US" dirty="0"/>
              <a:t>62 mm Hg</a:t>
            </a:r>
          </a:p>
          <a:p>
            <a:r>
              <a:rPr lang="en-US" dirty="0"/>
              <a:t>34 </a:t>
            </a:r>
            <a:r>
              <a:rPr lang="en-US" dirty="0" err="1"/>
              <a:t>mEq</a:t>
            </a:r>
            <a:r>
              <a:rPr lang="en-US" dirty="0"/>
              <a:t>/L</a:t>
            </a:r>
          </a:p>
          <a:p>
            <a:r>
              <a:rPr lang="en-US" dirty="0"/>
              <a:t>82%</a:t>
            </a:r>
          </a:p>
        </p:txBody>
      </p:sp>
    </p:spTree>
    <p:extLst>
      <p:ext uri="{BB962C8B-B14F-4D97-AF65-F5344CB8AC3E}">
        <p14:creationId xmlns:p14="http://schemas.microsoft.com/office/powerpoint/2010/main" val="1734892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BA056-378C-4B50-9A5E-FF8CDDBDDAB9}"/>
              </a:ext>
            </a:extLst>
          </p:cNvPr>
          <p:cNvSpPr>
            <a:spLocks noGrp="1"/>
          </p:cNvSpPr>
          <p:nvPr>
            <p:ph type="title"/>
          </p:nvPr>
        </p:nvSpPr>
        <p:spPr/>
        <p:txBody>
          <a:bodyPr/>
          <a:lstStyle/>
          <a:p>
            <a:r>
              <a:rPr lang="en-US" dirty="0"/>
              <a:t>Case Study: Episode 3 (continued_1)</a:t>
            </a:r>
          </a:p>
        </p:txBody>
      </p:sp>
      <p:sp>
        <p:nvSpPr>
          <p:cNvPr id="3" name="Content Placeholder 2">
            <a:extLst>
              <a:ext uri="{FF2B5EF4-FFF2-40B4-BE49-F238E27FC236}">
                <a16:creationId xmlns:a16="http://schemas.microsoft.com/office/drawing/2014/main" id="{926328BB-2B0E-4557-978C-0F23A8EAB899}"/>
              </a:ext>
            </a:extLst>
          </p:cNvPr>
          <p:cNvSpPr>
            <a:spLocks noGrp="1"/>
          </p:cNvSpPr>
          <p:nvPr>
            <p:ph idx="1"/>
          </p:nvPr>
        </p:nvSpPr>
        <p:spPr>
          <a:xfrm>
            <a:off x="457200" y="1195349"/>
            <a:ext cx="8686800" cy="2614651"/>
          </a:xfrm>
        </p:spPr>
        <p:txBody>
          <a:bodyPr/>
          <a:lstStyle/>
          <a:p>
            <a:r>
              <a:rPr lang="en-US" dirty="0"/>
              <a:t>Mrs. Graham is intubated and given a 1,000-mL bolus of 0.9% normal saline (N</a:t>
            </a:r>
            <a:r>
              <a:rPr lang="en-US" sz="100" dirty="0"/>
              <a:t> </a:t>
            </a:r>
            <a:r>
              <a:rPr lang="en-US" dirty="0"/>
              <a:t>S) and is transferred to the medical intensive care unit. Upon arrival, she is given another 1,000-mL bolus of N</a:t>
            </a:r>
            <a:r>
              <a:rPr lang="en-US" sz="100" dirty="0"/>
              <a:t> </a:t>
            </a:r>
            <a:r>
              <a:rPr lang="en-US" dirty="0"/>
              <a:t>S, </a:t>
            </a:r>
            <a:r>
              <a:rPr lang="en-US" dirty="0" err="1"/>
              <a:t>vancomycin</a:t>
            </a:r>
            <a:r>
              <a:rPr lang="en-US" dirty="0"/>
              <a:t> 1 g I</a:t>
            </a:r>
            <a:r>
              <a:rPr lang="en-US" sz="100" dirty="0"/>
              <a:t> </a:t>
            </a:r>
            <a:r>
              <a:rPr lang="en-US" dirty="0"/>
              <a:t>V ordered S</a:t>
            </a:r>
            <a:r>
              <a:rPr lang="en-US" sz="100" dirty="0"/>
              <a:t> </a:t>
            </a:r>
            <a:r>
              <a:rPr lang="en-US" dirty="0"/>
              <a:t>T</a:t>
            </a:r>
            <a:r>
              <a:rPr lang="en-US" sz="100" dirty="0"/>
              <a:t> </a:t>
            </a:r>
            <a:r>
              <a:rPr lang="en-US" dirty="0"/>
              <a:t>A</a:t>
            </a:r>
            <a:r>
              <a:rPr lang="en-US" sz="100" dirty="0"/>
              <a:t> </a:t>
            </a:r>
            <a:r>
              <a:rPr lang="en-US" dirty="0"/>
              <a:t>T, and an order to continue the </a:t>
            </a:r>
            <a:r>
              <a:rPr lang="en-US" dirty="0" err="1"/>
              <a:t>vancomycin</a:t>
            </a:r>
            <a:r>
              <a:rPr lang="en-US" dirty="0"/>
              <a:t> 1 g IV every 12 hours. Ventilator settings are as follows:</a:t>
            </a:r>
          </a:p>
        </p:txBody>
      </p:sp>
      <p:sp>
        <p:nvSpPr>
          <p:cNvPr id="8" name="Content Placeholder 7"/>
          <p:cNvSpPr>
            <a:spLocks noGrp="1"/>
          </p:cNvSpPr>
          <p:nvPr>
            <p:ph idx="10"/>
          </p:nvPr>
        </p:nvSpPr>
        <p:spPr>
          <a:xfrm>
            <a:off x="2971800" y="3962400"/>
            <a:ext cx="1600200" cy="2362200"/>
          </a:xfrm>
        </p:spPr>
        <p:txBody>
          <a:bodyPr/>
          <a:lstStyle/>
          <a:p>
            <a:pPr>
              <a:lnSpc>
                <a:spcPts val="3000"/>
              </a:lnSpc>
            </a:pPr>
            <a:r>
              <a:rPr lang="en-US" dirty="0"/>
              <a:t>S</a:t>
            </a:r>
            <a:r>
              <a:rPr lang="en-US" sz="100" dirty="0"/>
              <a:t> </a:t>
            </a:r>
            <a:r>
              <a:rPr lang="en-US" dirty="0"/>
              <a:t>I</a:t>
            </a:r>
            <a:r>
              <a:rPr lang="en-US" sz="100" dirty="0"/>
              <a:t> </a:t>
            </a:r>
            <a:r>
              <a:rPr lang="en-US" dirty="0"/>
              <a:t>M</a:t>
            </a:r>
            <a:r>
              <a:rPr lang="en-US" sz="100" dirty="0"/>
              <a:t> </a:t>
            </a:r>
            <a:r>
              <a:rPr lang="en-US" dirty="0"/>
              <a:t>V: </a:t>
            </a:r>
          </a:p>
          <a:p>
            <a:pPr>
              <a:lnSpc>
                <a:spcPts val="3000"/>
              </a:lnSpc>
            </a:pPr>
            <a:r>
              <a:rPr lang="en-US" dirty="0" err="1"/>
              <a:t>Vt</a:t>
            </a:r>
            <a:r>
              <a:rPr lang="en-US" dirty="0"/>
              <a:t> </a:t>
            </a:r>
          </a:p>
          <a:p>
            <a:pPr>
              <a:lnSpc>
                <a:spcPts val="3000"/>
              </a:lnSpc>
            </a:pPr>
            <a:r>
              <a:rPr lang="en-US" dirty="0"/>
              <a:t>FiO2 </a:t>
            </a:r>
          </a:p>
          <a:p>
            <a:pPr>
              <a:lnSpc>
                <a:spcPts val="3000"/>
              </a:lnSpc>
            </a:pPr>
            <a:r>
              <a:rPr lang="en-US" dirty="0"/>
              <a:t>S</a:t>
            </a:r>
            <a:r>
              <a:rPr lang="en-US" sz="100" dirty="0"/>
              <a:t> </a:t>
            </a:r>
            <a:r>
              <a:rPr lang="en-US" dirty="0"/>
              <a:t>I</a:t>
            </a:r>
            <a:r>
              <a:rPr lang="en-US" sz="100" dirty="0"/>
              <a:t> </a:t>
            </a:r>
            <a:r>
              <a:rPr lang="en-US" dirty="0"/>
              <a:t>M</a:t>
            </a:r>
            <a:r>
              <a:rPr lang="en-US" sz="100" dirty="0"/>
              <a:t> </a:t>
            </a:r>
            <a:r>
              <a:rPr lang="en-US" dirty="0"/>
              <a:t>V</a:t>
            </a:r>
          </a:p>
          <a:p>
            <a:pPr>
              <a:lnSpc>
                <a:spcPts val="3000"/>
              </a:lnSpc>
            </a:pPr>
            <a:r>
              <a:rPr lang="en-US" dirty="0"/>
              <a:t>P</a:t>
            </a:r>
            <a:r>
              <a:rPr lang="en-US" sz="100" dirty="0"/>
              <a:t> </a:t>
            </a:r>
            <a:r>
              <a:rPr lang="en-US" dirty="0"/>
              <a:t>E</a:t>
            </a:r>
            <a:r>
              <a:rPr lang="en-US" sz="100" dirty="0"/>
              <a:t> </a:t>
            </a:r>
            <a:r>
              <a:rPr lang="en-US" dirty="0" err="1"/>
              <a:t>E</a:t>
            </a:r>
            <a:r>
              <a:rPr lang="en-US" sz="100" dirty="0"/>
              <a:t> </a:t>
            </a:r>
            <a:r>
              <a:rPr lang="en-US" dirty="0"/>
              <a:t>P</a:t>
            </a:r>
          </a:p>
        </p:txBody>
      </p:sp>
      <p:sp>
        <p:nvSpPr>
          <p:cNvPr id="9" name="Content Placeholder 8"/>
          <p:cNvSpPr>
            <a:spLocks noGrp="1"/>
          </p:cNvSpPr>
          <p:nvPr>
            <p:ph idx="11"/>
          </p:nvPr>
        </p:nvSpPr>
        <p:spPr>
          <a:xfrm>
            <a:off x="4800600" y="4419600"/>
            <a:ext cx="1676400" cy="1828800"/>
          </a:xfrm>
        </p:spPr>
        <p:txBody>
          <a:bodyPr/>
          <a:lstStyle/>
          <a:p>
            <a:pPr>
              <a:lnSpc>
                <a:spcPts val="3000"/>
              </a:lnSpc>
            </a:pPr>
            <a:r>
              <a:rPr lang="en-US" dirty="0"/>
              <a:t>550 </a:t>
            </a:r>
          </a:p>
          <a:p>
            <a:pPr>
              <a:lnSpc>
                <a:spcPts val="3000"/>
              </a:lnSpc>
            </a:pPr>
            <a:r>
              <a:rPr lang="en-US" dirty="0"/>
              <a:t>100% </a:t>
            </a:r>
          </a:p>
          <a:p>
            <a:pPr>
              <a:lnSpc>
                <a:spcPts val="3000"/>
              </a:lnSpc>
            </a:pPr>
            <a:r>
              <a:rPr lang="en-US" dirty="0"/>
              <a:t>12 </a:t>
            </a:r>
          </a:p>
          <a:p>
            <a:pPr>
              <a:lnSpc>
                <a:spcPts val="3000"/>
              </a:lnSpc>
            </a:pPr>
            <a:r>
              <a:rPr lang="en-US" dirty="0"/>
              <a:t>5 cm H2O</a:t>
            </a:r>
          </a:p>
        </p:txBody>
      </p:sp>
    </p:spTree>
    <p:extLst>
      <p:ext uri="{BB962C8B-B14F-4D97-AF65-F5344CB8AC3E}">
        <p14:creationId xmlns:p14="http://schemas.microsoft.com/office/powerpoint/2010/main" val="11435258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BA056-378C-4B50-9A5E-FF8CDDBDDAB9}"/>
              </a:ext>
            </a:extLst>
          </p:cNvPr>
          <p:cNvSpPr>
            <a:spLocks noGrp="1"/>
          </p:cNvSpPr>
          <p:nvPr>
            <p:ph type="title"/>
          </p:nvPr>
        </p:nvSpPr>
        <p:spPr/>
        <p:txBody>
          <a:bodyPr/>
          <a:lstStyle/>
          <a:p>
            <a:r>
              <a:rPr lang="en-US" dirty="0"/>
              <a:t>Case Study: Episode 3 (continued_2)</a:t>
            </a:r>
          </a:p>
        </p:txBody>
      </p:sp>
      <p:sp>
        <p:nvSpPr>
          <p:cNvPr id="3" name="Content Placeholder 2">
            <a:extLst>
              <a:ext uri="{FF2B5EF4-FFF2-40B4-BE49-F238E27FC236}">
                <a16:creationId xmlns:a16="http://schemas.microsoft.com/office/drawing/2014/main" id="{926328BB-2B0E-4557-978C-0F23A8EAB899}"/>
              </a:ext>
            </a:extLst>
          </p:cNvPr>
          <p:cNvSpPr>
            <a:spLocks noGrp="1"/>
          </p:cNvSpPr>
          <p:nvPr>
            <p:ph idx="1"/>
          </p:nvPr>
        </p:nvSpPr>
        <p:spPr>
          <a:xfrm>
            <a:off x="457200" y="1195349"/>
            <a:ext cx="8686800" cy="5129251"/>
          </a:xfrm>
        </p:spPr>
        <p:txBody>
          <a:bodyPr/>
          <a:lstStyle/>
          <a:p>
            <a:pPr marL="346075" indent="0">
              <a:buNone/>
            </a:pPr>
            <a:r>
              <a:rPr lang="en-US" sz="2700" dirty="0"/>
              <a:t>Admission orders: </a:t>
            </a:r>
          </a:p>
          <a:p>
            <a:pPr marL="346075" indent="0">
              <a:buNone/>
            </a:pPr>
            <a:r>
              <a:rPr lang="en-US" sz="2700" dirty="0"/>
              <a:t>Vital signs (V</a:t>
            </a:r>
            <a:r>
              <a:rPr lang="en-US" sz="100" dirty="0"/>
              <a:t> </a:t>
            </a:r>
            <a:r>
              <a:rPr lang="en-US" sz="2700" dirty="0"/>
              <a:t>S) every hour </a:t>
            </a:r>
          </a:p>
          <a:p>
            <a:pPr marL="346075" indent="0">
              <a:buNone/>
            </a:pPr>
            <a:r>
              <a:rPr lang="en-US" sz="2700" dirty="0"/>
              <a:t>Continuous electrocardiogram (E</a:t>
            </a:r>
            <a:r>
              <a:rPr lang="en-US" sz="100" dirty="0"/>
              <a:t> </a:t>
            </a:r>
            <a:r>
              <a:rPr lang="en-US" sz="2700" dirty="0"/>
              <a:t>C</a:t>
            </a:r>
            <a:r>
              <a:rPr lang="en-US" sz="100" dirty="0"/>
              <a:t> </a:t>
            </a:r>
            <a:r>
              <a:rPr lang="en-US" sz="2700" dirty="0"/>
              <a:t>G) and P O monitoring </a:t>
            </a:r>
          </a:p>
          <a:p>
            <a:pPr marL="346075" indent="0">
              <a:buNone/>
            </a:pPr>
            <a:r>
              <a:rPr lang="en-US" sz="2700" dirty="0"/>
              <a:t>A</a:t>
            </a:r>
            <a:r>
              <a:rPr lang="en-US" sz="100" dirty="0"/>
              <a:t> </a:t>
            </a:r>
            <a:r>
              <a:rPr lang="en-US" sz="2700" dirty="0"/>
              <a:t>B</a:t>
            </a:r>
            <a:r>
              <a:rPr lang="en-US" sz="100" dirty="0"/>
              <a:t> </a:t>
            </a:r>
            <a:r>
              <a:rPr lang="en-US" sz="2700" dirty="0"/>
              <a:t>G</a:t>
            </a:r>
            <a:r>
              <a:rPr lang="en-US" sz="100" dirty="0">
                <a:solidFill>
                  <a:schemeClr val="bg1"/>
                </a:solidFill>
              </a:rPr>
              <a:t>’</a:t>
            </a:r>
            <a:r>
              <a:rPr lang="en-US" sz="2700" dirty="0"/>
              <a:t>s 2 hours after intubation </a:t>
            </a:r>
          </a:p>
          <a:p>
            <a:pPr marL="346075" indent="0">
              <a:buNone/>
            </a:pPr>
            <a:r>
              <a:rPr lang="en-US" sz="2700" dirty="0"/>
              <a:t>Daily labs: ABGs, complete blood count (C</a:t>
            </a:r>
            <a:r>
              <a:rPr lang="en-US" sz="100" dirty="0"/>
              <a:t> </a:t>
            </a:r>
            <a:r>
              <a:rPr lang="en-US" sz="2700" dirty="0"/>
              <a:t>B</a:t>
            </a:r>
            <a:r>
              <a:rPr lang="en-US" sz="100" dirty="0"/>
              <a:t> </a:t>
            </a:r>
            <a:r>
              <a:rPr lang="en-US" sz="2700" dirty="0"/>
              <a:t>C), chemical profile </a:t>
            </a:r>
          </a:p>
          <a:p>
            <a:pPr marL="346075" indent="0">
              <a:buNone/>
            </a:pPr>
            <a:r>
              <a:rPr lang="en-US" sz="2700" dirty="0"/>
              <a:t>Portable chest x-ray (C</a:t>
            </a:r>
            <a:r>
              <a:rPr lang="en-US" sz="100" dirty="0"/>
              <a:t> </a:t>
            </a:r>
            <a:r>
              <a:rPr lang="en-US" sz="2700" dirty="0"/>
              <a:t>X</a:t>
            </a:r>
            <a:r>
              <a:rPr lang="en-US" sz="100" dirty="0"/>
              <a:t> </a:t>
            </a:r>
            <a:r>
              <a:rPr lang="en-US" sz="2700" dirty="0"/>
              <a:t>R) and ECG daily </a:t>
            </a:r>
          </a:p>
          <a:p>
            <a:pPr marL="346075" indent="0">
              <a:buNone/>
            </a:pPr>
            <a:r>
              <a:rPr lang="en-US" sz="2700" dirty="0"/>
              <a:t>I</a:t>
            </a:r>
            <a:r>
              <a:rPr lang="en-US" sz="100" dirty="0"/>
              <a:t> </a:t>
            </a:r>
            <a:r>
              <a:rPr lang="en-US" sz="2700" dirty="0"/>
              <a:t>V D51/2 N</a:t>
            </a:r>
            <a:r>
              <a:rPr lang="en-US" sz="100" dirty="0"/>
              <a:t> </a:t>
            </a:r>
            <a:r>
              <a:rPr lang="en-US" sz="2700" dirty="0"/>
              <a:t>S with 20 </a:t>
            </a:r>
            <a:r>
              <a:rPr lang="en-US" sz="2700" dirty="0" err="1"/>
              <a:t>mEq</a:t>
            </a:r>
            <a:r>
              <a:rPr lang="en-US" sz="2700" dirty="0"/>
              <a:t> of potassium chloride (K</a:t>
            </a:r>
            <a:r>
              <a:rPr lang="en-US" sz="100" dirty="0"/>
              <a:t> </a:t>
            </a:r>
            <a:r>
              <a:rPr lang="en-US" sz="2700" dirty="0"/>
              <a:t>C</a:t>
            </a:r>
            <a:r>
              <a:rPr lang="en-US" sz="100" dirty="0"/>
              <a:t> </a:t>
            </a:r>
            <a:r>
              <a:rPr lang="en-US" sz="2700" dirty="0"/>
              <a:t>l) at 84 mL/</a:t>
            </a:r>
            <a:r>
              <a:rPr lang="en-US" sz="2700" dirty="0" err="1"/>
              <a:t>hr</a:t>
            </a:r>
            <a:r>
              <a:rPr lang="en-US" sz="2700" dirty="0"/>
              <a:t> Enoxaparin (</a:t>
            </a:r>
            <a:r>
              <a:rPr lang="en-US" sz="2700" dirty="0" err="1"/>
              <a:t>Lovenox</a:t>
            </a:r>
            <a:r>
              <a:rPr lang="en-US" sz="2700" dirty="0"/>
              <a:t>) 40 mg subcutaneous daily </a:t>
            </a:r>
          </a:p>
          <a:p>
            <a:pPr marL="346075" indent="0">
              <a:buNone/>
            </a:pPr>
            <a:r>
              <a:rPr lang="en-US" sz="2700" dirty="0"/>
              <a:t>Famotidine (Pepcid) 20 mg intravenous push (I</a:t>
            </a:r>
            <a:r>
              <a:rPr lang="en-US" sz="100" dirty="0"/>
              <a:t> </a:t>
            </a:r>
            <a:r>
              <a:rPr lang="en-US" sz="2700" dirty="0"/>
              <a:t>V</a:t>
            </a:r>
            <a:r>
              <a:rPr lang="en-US" sz="100" dirty="0"/>
              <a:t> </a:t>
            </a:r>
            <a:r>
              <a:rPr lang="en-US" sz="2700" dirty="0"/>
              <a:t>P) daily</a:t>
            </a:r>
          </a:p>
        </p:txBody>
      </p:sp>
    </p:spTree>
    <p:extLst>
      <p:ext uri="{BB962C8B-B14F-4D97-AF65-F5344CB8AC3E}">
        <p14:creationId xmlns:p14="http://schemas.microsoft.com/office/powerpoint/2010/main" val="3241868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C081A-4D7F-4753-91D2-56FB767450F7}"/>
              </a:ext>
            </a:extLst>
          </p:cNvPr>
          <p:cNvSpPr>
            <a:spLocks noGrp="1"/>
          </p:cNvSpPr>
          <p:nvPr>
            <p:ph type="title"/>
          </p:nvPr>
        </p:nvSpPr>
        <p:spPr/>
        <p:txBody>
          <a:bodyPr/>
          <a:lstStyle/>
          <a:p>
            <a:r>
              <a:rPr lang="en-US" dirty="0"/>
              <a:t>Oxygen Monitoring and Measurement</a:t>
            </a:r>
          </a:p>
        </p:txBody>
      </p:sp>
      <p:sp>
        <p:nvSpPr>
          <p:cNvPr id="3" name="Content Placeholder 2">
            <a:extLst>
              <a:ext uri="{FF2B5EF4-FFF2-40B4-BE49-F238E27FC236}">
                <a16:creationId xmlns:a16="http://schemas.microsoft.com/office/drawing/2014/main" id="{E5D563B7-F267-4BFF-9DC0-FB834B781AAE}"/>
              </a:ext>
            </a:extLst>
          </p:cNvPr>
          <p:cNvSpPr>
            <a:spLocks noGrp="1"/>
          </p:cNvSpPr>
          <p:nvPr>
            <p:ph idx="1"/>
          </p:nvPr>
        </p:nvSpPr>
        <p:spPr/>
        <p:txBody>
          <a:bodyPr/>
          <a:lstStyle/>
          <a:p>
            <a:r>
              <a:rPr lang="en-US" dirty="0"/>
              <a:t>Pulse </a:t>
            </a:r>
            <a:r>
              <a:rPr lang="en-US" dirty="0" err="1"/>
              <a:t>oximetry</a:t>
            </a:r>
            <a:endParaRPr lang="en-US" dirty="0"/>
          </a:p>
          <a:p>
            <a:r>
              <a:rPr lang="en-US" dirty="0"/>
              <a:t>Arterial blood gas (A</a:t>
            </a:r>
            <a:r>
              <a:rPr lang="en-US" sz="100" dirty="0"/>
              <a:t> </a:t>
            </a:r>
            <a:r>
              <a:rPr lang="en-US" dirty="0"/>
              <a:t>B</a:t>
            </a:r>
            <a:r>
              <a:rPr lang="en-US" sz="100" dirty="0"/>
              <a:t> </a:t>
            </a:r>
            <a:r>
              <a:rPr lang="en-US" dirty="0"/>
              <a:t>G)</a:t>
            </a:r>
          </a:p>
          <a:p>
            <a:pPr lvl="1"/>
            <a:r>
              <a:rPr lang="en-US" dirty="0"/>
              <a:t>pH</a:t>
            </a:r>
          </a:p>
          <a:p>
            <a:pPr lvl="1"/>
            <a:r>
              <a:rPr lang="en-US" dirty="0"/>
              <a:t>PaO2</a:t>
            </a:r>
          </a:p>
          <a:p>
            <a:pPr lvl="1"/>
            <a:r>
              <a:rPr lang="en-US" dirty="0"/>
              <a:t>PaCO2</a:t>
            </a:r>
          </a:p>
          <a:p>
            <a:pPr lvl="1"/>
            <a:r>
              <a:rPr lang="en-US" dirty="0"/>
              <a:t>HCO3</a:t>
            </a:r>
          </a:p>
          <a:p>
            <a:pPr lvl="1"/>
            <a:r>
              <a:rPr lang="en-US" dirty="0"/>
              <a:t>SaO2</a:t>
            </a:r>
          </a:p>
        </p:txBody>
      </p:sp>
    </p:spTree>
    <p:extLst>
      <p:ext uri="{BB962C8B-B14F-4D97-AF65-F5344CB8AC3E}">
        <p14:creationId xmlns:p14="http://schemas.microsoft.com/office/powerpoint/2010/main" val="29398217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BA056-378C-4B50-9A5E-FF8CDDBDDAB9}"/>
              </a:ext>
            </a:extLst>
          </p:cNvPr>
          <p:cNvSpPr>
            <a:spLocks noGrp="1"/>
          </p:cNvSpPr>
          <p:nvPr>
            <p:ph type="title"/>
          </p:nvPr>
        </p:nvSpPr>
        <p:spPr/>
        <p:txBody>
          <a:bodyPr/>
          <a:lstStyle/>
          <a:p>
            <a:r>
              <a:rPr lang="en-US" dirty="0"/>
              <a:t>Case Study: Episode 3 (continued_3)</a:t>
            </a:r>
          </a:p>
        </p:txBody>
      </p:sp>
      <p:sp>
        <p:nvSpPr>
          <p:cNvPr id="3" name="Content Placeholder 2">
            <a:extLst>
              <a:ext uri="{FF2B5EF4-FFF2-40B4-BE49-F238E27FC236}">
                <a16:creationId xmlns:a16="http://schemas.microsoft.com/office/drawing/2014/main" id="{926328BB-2B0E-4557-978C-0F23A8EAB899}"/>
              </a:ext>
            </a:extLst>
          </p:cNvPr>
          <p:cNvSpPr>
            <a:spLocks noGrp="1"/>
          </p:cNvSpPr>
          <p:nvPr>
            <p:ph idx="1"/>
          </p:nvPr>
        </p:nvSpPr>
        <p:spPr>
          <a:xfrm>
            <a:off x="457200" y="1195349"/>
            <a:ext cx="8229600" cy="5129251"/>
          </a:xfrm>
        </p:spPr>
        <p:txBody>
          <a:bodyPr/>
          <a:lstStyle/>
          <a:p>
            <a:pPr marL="346075" indent="0">
              <a:lnSpc>
                <a:spcPts val="2800"/>
              </a:lnSpc>
              <a:buNone/>
            </a:pPr>
            <a:r>
              <a:rPr lang="en-US" sz="2600" dirty="0"/>
              <a:t>Admission orders: </a:t>
            </a:r>
          </a:p>
          <a:p>
            <a:pPr marL="346075" indent="0">
              <a:lnSpc>
                <a:spcPts val="2800"/>
              </a:lnSpc>
              <a:buNone/>
            </a:pPr>
            <a:r>
              <a:rPr lang="en-US" sz="2600" dirty="0"/>
              <a:t>Methylprednisolone (</a:t>
            </a:r>
            <a:r>
              <a:rPr lang="en-US" sz="2600" dirty="0" err="1"/>
              <a:t>Solu</a:t>
            </a:r>
            <a:r>
              <a:rPr lang="en-US" sz="2600" dirty="0"/>
              <a:t>-Medrol) 125 mg I</a:t>
            </a:r>
            <a:r>
              <a:rPr lang="en-US" sz="100" dirty="0"/>
              <a:t> </a:t>
            </a:r>
            <a:r>
              <a:rPr lang="en-US" sz="2600" dirty="0"/>
              <a:t>V piggyback (I V</a:t>
            </a:r>
            <a:r>
              <a:rPr lang="en-US" sz="100" dirty="0"/>
              <a:t> </a:t>
            </a:r>
            <a:r>
              <a:rPr lang="en-US" sz="2600" dirty="0"/>
              <a:t>P</a:t>
            </a:r>
            <a:r>
              <a:rPr lang="en-US" sz="100" dirty="0"/>
              <a:t> </a:t>
            </a:r>
            <a:r>
              <a:rPr lang="en-US" sz="2600" dirty="0"/>
              <a:t>B) every 8 hours </a:t>
            </a:r>
          </a:p>
          <a:p>
            <a:pPr marL="346075" indent="0">
              <a:lnSpc>
                <a:spcPts val="2800"/>
              </a:lnSpc>
              <a:buNone/>
            </a:pPr>
            <a:r>
              <a:rPr lang="en-US" sz="2600" dirty="0"/>
              <a:t>Nebulizer treatments with albuterol (</a:t>
            </a:r>
            <a:r>
              <a:rPr lang="en-US" sz="2600" dirty="0" err="1"/>
              <a:t>Ventolin</a:t>
            </a:r>
            <a:r>
              <a:rPr lang="en-US" sz="2600" dirty="0"/>
              <a:t>) 2.5 mg every 4 hours and </a:t>
            </a:r>
            <a:r>
              <a:rPr lang="en-US" sz="2600" dirty="0" err="1"/>
              <a:t>prn</a:t>
            </a:r>
            <a:endParaRPr lang="en-US" sz="2600" dirty="0"/>
          </a:p>
          <a:p>
            <a:pPr marL="346075" indent="0">
              <a:lnSpc>
                <a:spcPts val="2800"/>
              </a:lnSpc>
              <a:buNone/>
            </a:pPr>
            <a:r>
              <a:rPr lang="en-US" sz="2600" dirty="0" err="1"/>
              <a:t>Bedrest</a:t>
            </a:r>
            <a:r>
              <a:rPr lang="en-US" sz="2600" dirty="0"/>
              <a:t> </a:t>
            </a:r>
          </a:p>
          <a:p>
            <a:pPr marL="346075" indent="0">
              <a:lnSpc>
                <a:spcPts val="2800"/>
              </a:lnSpc>
              <a:buNone/>
            </a:pPr>
            <a:r>
              <a:rPr lang="en-US" sz="2600" dirty="0"/>
              <a:t>Maintenance of ventilator settings </a:t>
            </a:r>
          </a:p>
          <a:p>
            <a:pPr marL="346075" indent="0">
              <a:lnSpc>
                <a:spcPts val="2800"/>
              </a:lnSpc>
              <a:buNone/>
            </a:pPr>
            <a:r>
              <a:rPr lang="en-US" sz="2600" dirty="0"/>
              <a:t>Strict intake/output (I/O) every hour </a:t>
            </a:r>
          </a:p>
          <a:p>
            <a:pPr marL="346075" indent="0">
              <a:lnSpc>
                <a:spcPts val="2800"/>
              </a:lnSpc>
              <a:buNone/>
            </a:pPr>
            <a:r>
              <a:rPr lang="en-US" sz="2600" dirty="0"/>
              <a:t>Head of bed (H</a:t>
            </a:r>
            <a:r>
              <a:rPr lang="en-US" sz="100" dirty="0"/>
              <a:t> </a:t>
            </a:r>
            <a:r>
              <a:rPr lang="en-US" sz="2600" dirty="0"/>
              <a:t>O</a:t>
            </a:r>
            <a:r>
              <a:rPr lang="en-US" sz="100" dirty="0"/>
              <a:t> </a:t>
            </a:r>
            <a:r>
              <a:rPr lang="en-US" sz="2600" dirty="0"/>
              <a:t>B) elevated at 30 degrees </a:t>
            </a:r>
          </a:p>
          <a:p>
            <a:pPr marL="346075" indent="0">
              <a:lnSpc>
                <a:spcPts val="2800"/>
              </a:lnSpc>
              <a:buNone/>
            </a:pPr>
            <a:r>
              <a:rPr lang="en-US" sz="2600" dirty="0"/>
              <a:t>Mouth care every 4 hours and </a:t>
            </a:r>
            <a:r>
              <a:rPr lang="en-US" sz="2600" dirty="0" err="1"/>
              <a:t>prn</a:t>
            </a:r>
            <a:r>
              <a:rPr lang="en-US" sz="2600" dirty="0"/>
              <a:t> </a:t>
            </a:r>
          </a:p>
          <a:p>
            <a:pPr marL="346075" indent="0">
              <a:lnSpc>
                <a:spcPts val="2800"/>
              </a:lnSpc>
              <a:buNone/>
            </a:pPr>
            <a:r>
              <a:rPr lang="en-US" sz="2600" dirty="0"/>
              <a:t>Daily sedation vacation </a:t>
            </a:r>
          </a:p>
          <a:p>
            <a:pPr marL="346075" indent="0">
              <a:lnSpc>
                <a:spcPts val="2800"/>
              </a:lnSpc>
              <a:buNone/>
            </a:pPr>
            <a:r>
              <a:rPr lang="en-US" sz="2600" dirty="0"/>
              <a:t>Smoking cessation</a:t>
            </a:r>
          </a:p>
        </p:txBody>
      </p:sp>
    </p:spTree>
    <p:extLst>
      <p:ext uri="{BB962C8B-B14F-4D97-AF65-F5344CB8AC3E}">
        <p14:creationId xmlns:p14="http://schemas.microsoft.com/office/powerpoint/2010/main" val="20401497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BA056-378C-4B50-9A5E-FF8CDDBDDAB9}"/>
              </a:ext>
            </a:extLst>
          </p:cNvPr>
          <p:cNvSpPr>
            <a:spLocks noGrp="1"/>
          </p:cNvSpPr>
          <p:nvPr>
            <p:ph type="title"/>
          </p:nvPr>
        </p:nvSpPr>
        <p:spPr/>
        <p:txBody>
          <a:bodyPr/>
          <a:lstStyle/>
          <a:p>
            <a:r>
              <a:rPr lang="en-US" dirty="0"/>
              <a:t>Case Study: Episode 3 (continued_4)</a:t>
            </a:r>
          </a:p>
        </p:txBody>
      </p:sp>
      <p:sp>
        <p:nvSpPr>
          <p:cNvPr id="3" name="Content Placeholder 2">
            <a:extLst>
              <a:ext uri="{FF2B5EF4-FFF2-40B4-BE49-F238E27FC236}">
                <a16:creationId xmlns:a16="http://schemas.microsoft.com/office/drawing/2014/main" id="{926328BB-2B0E-4557-978C-0F23A8EAB899}"/>
              </a:ext>
            </a:extLst>
          </p:cNvPr>
          <p:cNvSpPr>
            <a:spLocks noGrp="1"/>
          </p:cNvSpPr>
          <p:nvPr>
            <p:ph idx="1"/>
          </p:nvPr>
        </p:nvSpPr>
        <p:spPr/>
        <p:txBody>
          <a:bodyPr/>
          <a:lstStyle/>
          <a:p>
            <a:pPr marL="346075" indent="0">
              <a:buNone/>
            </a:pPr>
            <a:r>
              <a:rPr lang="en-US" dirty="0"/>
              <a:t>Place </a:t>
            </a:r>
            <a:r>
              <a:rPr lang="en-US" dirty="0" err="1"/>
              <a:t>orogastric</a:t>
            </a:r>
            <a:r>
              <a:rPr lang="en-US" dirty="0"/>
              <a:t> tube and begin </a:t>
            </a:r>
            <a:r>
              <a:rPr lang="en-US" dirty="0" err="1"/>
              <a:t>Pulmocare</a:t>
            </a:r>
            <a:r>
              <a:rPr lang="en-US" dirty="0"/>
              <a:t> (enteral nutrition formula) @ 20 mL/</a:t>
            </a:r>
            <a:r>
              <a:rPr lang="en-US" dirty="0" err="1"/>
              <a:t>hr</a:t>
            </a:r>
            <a:r>
              <a:rPr lang="en-US" dirty="0"/>
              <a:t>; increase by 10 mL/</a:t>
            </a:r>
            <a:r>
              <a:rPr lang="en-US" dirty="0" err="1"/>
              <a:t>hr</a:t>
            </a:r>
            <a:r>
              <a:rPr lang="en-US" dirty="0"/>
              <a:t> until a goal of 40 mL/</a:t>
            </a:r>
            <a:r>
              <a:rPr lang="en-US" dirty="0" err="1"/>
              <a:t>hr</a:t>
            </a:r>
            <a:r>
              <a:rPr lang="en-US" dirty="0"/>
              <a:t> is established. Hold tube feedings for residual greater than 100 </a:t>
            </a:r>
            <a:r>
              <a:rPr lang="en-US" dirty="0" err="1"/>
              <a:t>mL.</a:t>
            </a:r>
            <a:endParaRPr lang="en-US" dirty="0"/>
          </a:p>
        </p:txBody>
      </p:sp>
    </p:spTree>
    <p:extLst>
      <p:ext uri="{BB962C8B-B14F-4D97-AF65-F5344CB8AC3E}">
        <p14:creationId xmlns:p14="http://schemas.microsoft.com/office/powerpoint/2010/main" val="2600332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BA056-378C-4B50-9A5E-FF8CDDBDDAB9}"/>
              </a:ext>
            </a:extLst>
          </p:cNvPr>
          <p:cNvSpPr>
            <a:spLocks noGrp="1"/>
          </p:cNvSpPr>
          <p:nvPr>
            <p:ph type="title"/>
          </p:nvPr>
        </p:nvSpPr>
        <p:spPr/>
        <p:txBody>
          <a:bodyPr/>
          <a:lstStyle/>
          <a:p>
            <a:r>
              <a:rPr lang="en-US" dirty="0"/>
              <a:t>Case Study: Episode 3 (continued_5)</a:t>
            </a:r>
          </a:p>
        </p:txBody>
      </p:sp>
      <p:sp>
        <p:nvSpPr>
          <p:cNvPr id="3" name="Content Placeholder 2">
            <a:extLst>
              <a:ext uri="{FF2B5EF4-FFF2-40B4-BE49-F238E27FC236}">
                <a16:creationId xmlns:a16="http://schemas.microsoft.com/office/drawing/2014/main" id="{926328BB-2B0E-4557-978C-0F23A8EAB899}"/>
              </a:ext>
            </a:extLst>
          </p:cNvPr>
          <p:cNvSpPr>
            <a:spLocks noGrp="1"/>
          </p:cNvSpPr>
          <p:nvPr>
            <p:ph idx="1"/>
          </p:nvPr>
        </p:nvSpPr>
        <p:spPr/>
        <p:txBody>
          <a:bodyPr/>
          <a:lstStyle/>
          <a:p>
            <a:r>
              <a:rPr lang="en-US" dirty="0"/>
              <a:t>The following A</a:t>
            </a:r>
            <a:r>
              <a:rPr lang="en-US" sz="100" dirty="0"/>
              <a:t> </a:t>
            </a:r>
            <a:r>
              <a:rPr lang="en-US" dirty="0"/>
              <a:t>B</a:t>
            </a:r>
            <a:r>
              <a:rPr lang="en-US" sz="100" dirty="0"/>
              <a:t> </a:t>
            </a:r>
            <a:r>
              <a:rPr lang="en-US" dirty="0"/>
              <a:t>G</a:t>
            </a:r>
            <a:r>
              <a:rPr lang="en-US" sz="100" dirty="0">
                <a:solidFill>
                  <a:schemeClr val="bg1"/>
                </a:solidFill>
              </a:rPr>
              <a:t> </a:t>
            </a:r>
            <a:r>
              <a:rPr lang="en-US" dirty="0"/>
              <a:t>results are obtained after 2 hours on the previously mentioned settings on the ventilator.</a:t>
            </a:r>
          </a:p>
        </p:txBody>
      </p:sp>
      <p:sp>
        <p:nvSpPr>
          <p:cNvPr id="6" name="Content Placeholder 5"/>
          <p:cNvSpPr>
            <a:spLocks noGrp="1"/>
          </p:cNvSpPr>
          <p:nvPr>
            <p:ph idx="10"/>
          </p:nvPr>
        </p:nvSpPr>
        <p:spPr>
          <a:xfrm>
            <a:off x="2971800" y="2895600"/>
            <a:ext cx="1600200" cy="3124200"/>
          </a:xfrm>
        </p:spPr>
        <p:txBody>
          <a:bodyPr/>
          <a:lstStyle/>
          <a:p>
            <a:r>
              <a:rPr lang="en-US" dirty="0"/>
              <a:t>A</a:t>
            </a:r>
            <a:r>
              <a:rPr lang="en-US" sz="100" dirty="0"/>
              <a:t> </a:t>
            </a:r>
            <a:r>
              <a:rPr lang="en-US" dirty="0"/>
              <a:t>B</a:t>
            </a:r>
            <a:r>
              <a:rPr lang="en-US" sz="100" dirty="0"/>
              <a:t> </a:t>
            </a:r>
            <a:r>
              <a:rPr lang="en-US" dirty="0"/>
              <a:t>G</a:t>
            </a:r>
            <a:r>
              <a:rPr lang="en-US" sz="100" dirty="0">
                <a:solidFill>
                  <a:schemeClr val="bg1"/>
                </a:solidFill>
              </a:rPr>
              <a:t>’</a:t>
            </a:r>
            <a:r>
              <a:rPr lang="en-US" dirty="0"/>
              <a:t>s: </a:t>
            </a:r>
          </a:p>
          <a:p>
            <a:r>
              <a:rPr lang="en-US" dirty="0"/>
              <a:t>pH</a:t>
            </a:r>
          </a:p>
          <a:p>
            <a:r>
              <a:rPr lang="en-US" dirty="0"/>
              <a:t>PaO2</a:t>
            </a:r>
          </a:p>
          <a:p>
            <a:r>
              <a:rPr lang="en-US" dirty="0"/>
              <a:t>PaCO2</a:t>
            </a:r>
          </a:p>
          <a:p>
            <a:r>
              <a:rPr lang="en-US" dirty="0"/>
              <a:t>HCO3 ¯</a:t>
            </a:r>
          </a:p>
          <a:p>
            <a:r>
              <a:rPr lang="en-US" dirty="0"/>
              <a:t>SaO2</a:t>
            </a:r>
          </a:p>
        </p:txBody>
      </p:sp>
      <p:sp>
        <p:nvSpPr>
          <p:cNvPr id="7" name="Content Placeholder 6"/>
          <p:cNvSpPr>
            <a:spLocks noGrp="1"/>
          </p:cNvSpPr>
          <p:nvPr>
            <p:ph idx="11"/>
          </p:nvPr>
        </p:nvSpPr>
        <p:spPr>
          <a:xfrm>
            <a:off x="4800600" y="3429000"/>
            <a:ext cx="1676400" cy="2667000"/>
          </a:xfrm>
        </p:spPr>
        <p:txBody>
          <a:bodyPr/>
          <a:lstStyle/>
          <a:p>
            <a:r>
              <a:rPr lang="en-US" dirty="0"/>
              <a:t>7.36 </a:t>
            </a:r>
          </a:p>
          <a:p>
            <a:r>
              <a:rPr lang="en-US" dirty="0"/>
              <a:t>90 mm Hg</a:t>
            </a:r>
          </a:p>
          <a:p>
            <a:r>
              <a:rPr lang="en-US" dirty="0"/>
              <a:t>46 mm Hg </a:t>
            </a:r>
          </a:p>
          <a:p>
            <a:r>
              <a:rPr lang="en-US" dirty="0"/>
              <a:t>30 </a:t>
            </a:r>
            <a:r>
              <a:rPr lang="en-US" dirty="0" err="1"/>
              <a:t>mEq</a:t>
            </a:r>
            <a:r>
              <a:rPr lang="en-US" dirty="0"/>
              <a:t>/L </a:t>
            </a:r>
          </a:p>
          <a:p>
            <a:r>
              <a:rPr lang="en-US" dirty="0"/>
              <a:t>98%</a:t>
            </a:r>
          </a:p>
        </p:txBody>
      </p:sp>
    </p:spTree>
    <p:extLst>
      <p:ext uri="{BB962C8B-B14F-4D97-AF65-F5344CB8AC3E}">
        <p14:creationId xmlns:p14="http://schemas.microsoft.com/office/powerpoint/2010/main" val="19370503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BA056-378C-4B50-9A5E-FF8CDDBDDAB9}"/>
              </a:ext>
            </a:extLst>
          </p:cNvPr>
          <p:cNvSpPr>
            <a:spLocks noGrp="1"/>
          </p:cNvSpPr>
          <p:nvPr>
            <p:ph type="title"/>
          </p:nvPr>
        </p:nvSpPr>
        <p:spPr/>
        <p:txBody>
          <a:bodyPr/>
          <a:lstStyle/>
          <a:p>
            <a:r>
              <a:rPr lang="en-US" dirty="0"/>
              <a:t>Case Study: Wrap-up </a:t>
            </a:r>
          </a:p>
        </p:txBody>
      </p:sp>
      <p:sp>
        <p:nvSpPr>
          <p:cNvPr id="3" name="Content Placeholder 2">
            <a:extLst>
              <a:ext uri="{FF2B5EF4-FFF2-40B4-BE49-F238E27FC236}">
                <a16:creationId xmlns:a16="http://schemas.microsoft.com/office/drawing/2014/main" id="{926328BB-2B0E-4557-978C-0F23A8EAB899}"/>
              </a:ext>
            </a:extLst>
          </p:cNvPr>
          <p:cNvSpPr>
            <a:spLocks noGrp="1"/>
          </p:cNvSpPr>
          <p:nvPr>
            <p:ph idx="1"/>
          </p:nvPr>
        </p:nvSpPr>
        <p:spPr/>
        <p:txBody>
          <a:bodyPr/>
          <a:lstStyle/>
          <a:p>
            <a:pPr marL="346075" indent="0">
              <a:buNone/>
            </a:pPr>
            <a:r>
              <a:rPr lang="en-US" dirty="0"/>
              <a:t>Daily A</a:t>
            </a:r>
            <a:r>
              <a:rPr lang="en-US" sz="200" dirty="0"/>
              <a:t> </a:t>
            </a:r>
            <a:r>
              <a:rPr lang="en-US" dirty="0"/>
              <a:t>B</a:t>
            </a:r>
            <a:r>
              <a:rPr lang="en-US" sz="200" dirty="0"/>
              <a:t> </a:t>
            </a:r>
            <a:r>
              <a:rPr lang="en-US" dirty="0"/>
              <a:t>G</a:t>
            </a:r>
            <a:r>
              <a:rPr lang="en-US" sz="200" dirty="0">
                <a:solidFill>
                  <a:schemeClr val="bg1"/>
                </a:solidFill>
              </a:rPr>
              <a:t>’</a:t>
            </a:r>
            <a:r>
              <a:rPr lang="en-US" dirty="0"/>
              <a:t>s and chest x-rays are obtained. Mrs. Graham goes through daily sedation vacations, and on the third day, she successfully passes the weaning trial and is </a:t>
            </a:r>
            <a:r>
              <a:rPr lang="en-US" dirty="0" err="1"/>
              <a:t>extubated</a:t>
            </a:r>
            <a:r>
              <a:rPr lang="en-US" dirty="0"/>
              <a:t> and placed on 2 L of oxygen via nasal cannula and maintains a P</a:t>
            </a:r>
            <a:r>
              <a:rPr lang="en-US" sz="100" dirty="0"/>
              <a:t> </a:t>
            </a:r>
            <a:r>
              <a:rPr lang="en-US" dirty="0"/>
              <a:t>O of 94%. </a:t>
            </a:r>
          </a:p>
        </p:txBody>
      </p:sp>
    </p:spTree>
    <p:extLst>
      <p:ext uri="{BB962C8B-B14F-4D97-AF65-F5344CB8AC3E}">
        <p14:creationId xmlns:p14="http://schemas.microsoft.com/office/powerpoint/2010/main" val="40451039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BA056-378C-4B50-9A5E-FF8CDDBDDAB9}"/>
              </a:ext>
            </a:extLst>
          </p:cNvPr>
          <p:cNvSpPr>
            <a:spLocks noGrp="1"/>
          </p:cNvSpPr>
          <p:nvPr>
            <p:ph type="title"/>
          </p:nvPr>
        </p:nvSpPr>
        <p:spPr/>
        <p:txBody>
          <a:bodyPr/>
          <a:lstStyle/>
          <a:p>
            <a:r>
              <a:rPr lang="en-US" dirty="0"/>
              <a:t>Case Study: Wrap-up (continued_1)</a:t>
            </a:r>
          </a:p>
        </p:txBody>
      </p:sp>
      <p:sp>
        <p:nvSpPr>
          <p:cNvPr id="3" name="Content Placeholder 2">
            <a:extLst>
              <a:ext uri="{FF2B5EF4-FFF2-40B4-BE49-F238E27FC236}">
                <a16:creationId xmlns:a16="http://schemas.microsoft.com/office/drawing/2014/main" id="{926328BB-2B0E-4557-978C-0F23A8EAB899}"/>
              </a:ext>
            </a:extLst>
          </p:cNvPr>
          <p:cNvSpPr>
            <a:spLocks noGrp="1"/>
          </p:cNvSpPr>
          <p:nvPr>
            <p:ph idx="1"/>
          </p:nvPr>
        </p:nvSpPr>
        <p:spPr>
          <a:xfrm>
            <a:off x="457200" y="1195349"/>
            <a:ext cx="8534400" cy="4900651"/>
          </a:xfrm>
        </p:spPr>
        <p:txBody>
          <a:bodyPr/>
          <a:lstStyle/>
          <a:p>
            <a:pPr marL="346075" indent="0">
              <a:buNone/>
            </a:pPr>
            <a:r>
              <a:rPr lang="en-US" sz="2800" dirty="0"/>
              <a:t>Mrs. Graham and her family are provided with teaching on the following to prevent further exacerbations: </a:t>
            </a:r>
          </a:p>
          <a:p>
            <a:pPr marL="346075" indent="0">
              <a:buNone/>
            </a:pPr>
            <a:r>
              <a:rPr lang="en-US" sz="2800" dirty="0"/>
              <a:t>Medication therapy, including reason, action, time, and adverse effects </a:t>
            </a:r>
          </a:p>
          <a:p>
            <a:pPr marL="346075" indent="0">
              <a:buNone/>
            </a:pPr>
            <a:r>
              <a:rPr lang="en-US" sz="2800" dirty="0"/>
              <a:t>Importance of making follow-up appointments </a:t>
            </a:r>
          </a:p>
          <a:p>
            <a:pPr marL="346075" indent="0">
              <a:buNone/>
            </a:pPr>
            <a:r>
              <a:rPr lang="en-US" sz="2800" dirty="0"/>
              <a:t>Smoking cessation </a:t>
            </a:r>
          </a:p>
          <a:p>
            <a:pPr marL="346075" indent="0">
              <a:buNone/>
            </a:pPr>
            <a:r>
              <a:rPr lang="en-US" sz="2800" dirty="0"/>
              <a:t>Breathing exercises </a:t>
            </a:r>
          </a:p>
          <a:p>
            <a:pPr marL="346075" indent="0">
              <a:buNone/>
            </a:pPr>
            <a:r>
              <a:rPr lang="en-US" sz="2800" dirty="0"/>
              <a:t>Signs of respiratory infection </a:t>
            </a:r>
          </a:p>
          <a:p>
            <a:pPr marL="346075" indent="0">
              <a:buNone/>
            </a:pPr>
            <a:r>
              <a:rPr lang="en-US" sz="2800" dirty="0"/>
              <a:t>Avoiding exposure to people with infections </a:t>
            </a:r>
          </a:p>
          <a:p>
            <a:pPr marL="346075" indent="0">
              <a:buNone/>
            </a:pPr>
            <a:r>
              <a:rPr lang="en-US" sz="2800" dirty="0"/>
              <a:t>Need to balance rest and exercise</a:t>
            </a:r>
          </a:p>
        </p:txBody>
      </p:sp>
    </p:spTree>
    <p:extLst>
      <p:ext uri="{BB962C8B-B14F-4D97-AF65-F5344CB8AC3E}">
        <p14:creationId xmlns:p14="http://schemas.microsoft.com/office/powerpoint/2010/main" val="21409762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BA056-378C-4B50-9A5E-FF8CDDBDDAB9}"/>
              </a:ext>
            </a:extLst>
          </p:cNvPr>
          <p:cNvSpPr>
            <a:spLocks noGrp="1"/>
          </p:cNvSpPr>
          <p:nvPr>
            <p:ph type="title"/>
          </p:nvPr>
        </p:nvSpPr>
        <p:spPr/>
        <p:txBody>
          <a:bodyPr/>
          <a:lstStyle/>
          <a:p>
            <a:r>
              <a:rPr lang="en-US"/>
              <a:t>Case Study: </a:t>
            </a:r>
            <a:r>
              <a:rPr lang="en-US" dirty="0"/>
              <a:t>Wrap-up (continued_2) </a:t>
            </a:r>
          </a:p>
        </p:txBody>
      </p:sp>
      <p:sp>
        <p:nvSpPr>
          <p:cNvPr id="3" name="Content Placeholder 2">
            <a:extLst>
              <a:ext uri="{FF2B5EF4-FFF2-40B4-BE49-F238E27FC236}">
                <a16:creationId xmlns:a16="http://schemas.microsoft.com/office/drawing/2014/main" id="{926328BB-2B0E-4557-978C-0F23A8EAB899}"/>
              </a:ext>
            </a:extLst>
          </p:cNvPr>
          <p:cNvSpPr>
            <a:spLocks noGrp="1"/>
          </p:cNvSpPr>
          <p:nvPr>
            <p:ph idx="1"/>
          </p:nvPr>
        </p:nvSpPr>
        <p:spPr/>
        <p:txBody>
          <a:bodyPr/>
          <a:lstStyle/>
          <a:p>
            <a:pPr marL="346075" indent="0">
              <a:buNone/>
            </a:pPr>
            <a:r>
              <a:rPr lang="en-US" dirty="0"/>
              <a:t>Discharge planning is begun to transfer Mrs. Graham to a short-term rehabilitation facility to focus on reconditioning and maximizing independence.</a:t>
            </a:r>
          </a:p>
        </p:txBody>
      </p:sp>
    </p:spTree>
    <p:extLst>
      <p:ext uri="{BB962C8B-B14F-4D97-AF65-F5344CB8AC3E}">
        <p14:creationId xmlns:p14="http://schemas.microsoft.com/office/powerpoint/2010/main" val="34185458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BA056-378C-4B50-9A5E-FF8CDDBDDAB9}"/>
              </a:ext>
            </a:extLst>
          </p:cNvPr>
          <p:cNvSpPr>
            <a:spLocks noGrp="1"/>
          </p:cNvSpPr>
          <p:nvPr>
            <p:ph type="title"/>
          </p:nvPr>
        </p:nvSpPr>
        <p:spPr/>
        <p:txBody>
          <a:bodyPr/>
          <a:lstStyle/>
          <a:p>
            <a:r>
              <a:rPr lang="en-US"/>
              <a:t>Case Study</a:t>
            </a:r>
            <a:endParaRPr lang="en-US" dirty="0"/>
          </a:p>
        </p:txBody>
      </p:sp>
      <p:sp>
        <p:nvSpPr>
          <p:cNvPr id="5" name="Text Placeholder 4"/>
          <p:cNvSpPr>
            <a:spLocks noGrp="1"/>
          </p:cNvSpPr>
          <p:nvPr>
            <p:ph type="body" sz="quarter" idx="10"/>
          </p:nvPr>
        </p:nvSpPr>
        <p:spPr>
          <a:xfrm>
            <a:off x="457200" y="1181100"/>
            <a:ext cx="8534400" cy="1562100"/>
          </a:xfrm>
        </p:spPr>
        <p:txBody>
          <a:bodyPr/>
          <a:lstStyle/>
          <a:p>
            <a:r>
              <a:rPr lang="en-US" dirty="0"/>
              <a:t>1. The nurse correlates which clinical manifestations observed in Mrs. Graham to hypoxia? </a:t>
            </a:r>
          </a:p>
        </p:txBody>
      </p:sp>
      <p:sp>
        <p:nvSpPr>
          <p:cNvPr id="3" name="Content Placeholder 2">
            <a:extLst>
              <a:ext uri="{FF2B5EF4-FFF2-40B4-BE49-F238E27FC236}">
                <a16:creationId xmlns:a16="http://schemas.microsoft.com/office/drawing/2014/main" id="{926328BB-2B0E-4557-978C-0F23A8EAB899}"/>
              </a:ext>
            </a:extLst>
          </p:cNvPr>
          <p:cNvSpPr>
            <a:spLocks noGrp="1"/>
          </p:cNvSpPr>
          <p:nvPr>
            <p:ph sz="quarter" idx="11"/>
          </p:nvPr>
        </p:nvSpPr>
        <p:spPr>
          <a:xfrm>
            <a:off x="457200" y="2819400"/>
            <a:ext cx="8534400" cy="3276600"/>
          </a:xfrm>
        </p:spPr>
        <p:txBody>
          <a:bodyPr/>
          <a:lstStyle/>
          <a:p>
            <a:r>
              <a:rPr lang="en-US" dirty="0">
                <a:solidFill>
                  <a:schemeClr val="tx2"/>
                </a:solidFill>
              </a:rPr>
              <a:t>A. </a:t>
            </a:r>
            <a:r>
              <a:rPr lang="en-US" dirty="0"/>
              <a:t>Shortness of breath </a:t>
            </a:r>
          </a:p>
          <a:p>
            <a:r>
              <a:rPr lang="en-US" dirty="0">
                <a:solidFill>
                  <a:schemeClr val="tx2"/>
                </a:solidFill>
              </a:rPr>
              <a:t>B. </a:t>
            </a:r>
            <a:r>
              <a:rPr lang="en-US" dirty="0"/>
              <a:t>Chills </a:t>
            </a:r>
          </a:p>
          <a:p>
            <a:r>
              <a:rPr lang="en-US" dirty="0">
                <a:solidFill>
                  <a:schemeClr val="tx2"/>
                </a:solidFill>
              </a:rPr>
              <a:t>C. </a:t>
            </a:r>
            <a:r>
              <a:rPr lang="en-US" dirty="0"/>
              <a:t>Productive cough </a:t>
            </a:r>
          </a:p>
          <a:p>
            <a:r>
              <a:rPr lang="en-US" dirty="0">
                <a:solidFill>
                  <a:schemeClr val="tx2"/>
                </a:solidFill>
              </a:rPr>
              <a:t>D. </a:t>
            </a:r>
            <a:r>
              <a:rPr lang="en-US" dirty="0"/>
              <a:t>Fever</a:t>
            </a:r>
          </a:p>
        </p:txBody>
      </p:sp>
    </p:spTree>
    <p:extLst>
      <p:ext uri="{BB962C8B-B14F-4D97-AF65-F5344CB8AC3E}">
        <p14:creationId xmlns:p14="http://schemas.microsoft.com/office/powerpoint/2010/main" val="11144542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BA056-378C-4B50-9A5E-FF8CDDBDDAB9}"/>
              </a:ext>
            </a:extLst>
          </p:cNvPr>
          <p:cNvSpPr>
            <a:spLocks noGrp="1"/>
          </p:cNvSpPr>
          <p:nvPr>
            <p:ph type="title"/>
          </p:nvPr>
        </p:nvSpPr>
        <p:spPr/>
        <p:txBody>
          <a:bodyPr/>
          <a:lstStyle/>
          <a:p>
            <a:r>
              <a:rPr lang="en-US" dirty="0"/>
              <a:t>Case Study (continued_1)</a:t>
            </a:r>
          </a:p>
        </p:txBody>
      </p:sp>
      <p:sp>
        <p:nvSpPr>
          <p:cNvPr id="8" name="Text Placeholder 7"/>
          <p:cNvSpPr>
            <a:spLocks noGrp="1"/>
          </p:cNvSpPr>
          <p:nvPr>
            <p:ph type="body" sz="quarter" idx="10"/>
          </p:nvPr>
        </p:nvSpPr>
        <p:spPr>
          <a:xfrm>
            <a:off x="457200" y="1181100"/>
            <a:ext cx="8534400" cy="1562100"/>
          </a:xfrm>
        </p:spPr>
        <p:txBody>
          <a:bodyPr/>
          <a:lstStyle/>
          <a:p>
            <a:r>
              <a:rPr lang="en-US" dirty="0"/>
              <a:t>2. The nurse identifies which benefits of placing Mrs. Graham on a </a:t>
            </a:r>
            <a:r>
              <a:rPr lang="en-US" dirty="0" err="1"/>
              <a:t>Venturi</a:t>
            </a:r>
            <a:r>
              <a:rPr lang="en-US" dirty="0"/>
              <a:t> mask? (Select all that apply.) </a:t>
            </a:r>
          </a:p>
        </p:txBody>
      </p:sp>
      <p:sp>
        <p:nvSpPr>
          <p:cNvPr id="3" name="Content Placeholder 2">
            <a:extLst>
              <a:ext uri="{FF2B5EF4-FFF2-40B4-BE49-F238E27FC236}">
                <a16:creationId xmlns:a16="http://schemas.microsoft.com/office/drawing/2014/main" id="{926328BB-2B0E-4557-978C-0F23A8EAB899}"/>
              </a:ext>
            </a:extLst>
          </p:cNvPr>
          <p:cNvSpPr>
            <a:spLocks noGrp="1"/>
          </p:cNvSpPr>
          <p:nvPr>
            <p:ph sz="quarter" idx="11"/>
          </p:nvPr>
        </p:nvSpPr>
        <p:spPr>
          <a:xfrm>
            <a:off x="457200" y="2895600"/>
            <a:ext cx="8534400" cy="3352800"/>
          </a:xfrm>
        </p:spPr>
        <p:txBody>
          <a:bodyPr/>
          <a:lstStyle/>
          <a:p>
            <a:r>
              <a:rPr lang="en-US" dirty="0">
                <a:solidFill>
                  <a:schemeClr val="tx2"/>
                </a:solidFill>
              </a:rPr>
              <a:t>A. </a:t>
            </a:r>
            <a:r>
              <a:rPr lang="en-US" dirty="0"/>
              <a:t>It delivers low levels of oxygen. </a:t>
            </a:r>
          </a:p>
          <a:p>
            <a:r>
              <a:rPr lang="en-US" dirty="0">
                <a:solidFill>
                  <a:schemeClr val="tx2"/>
                </a:solidFill>
              </a:rPr>
              <a:t>B. </a:t>
            </a:r>
            <a:r>
              <a:rPr lang="en-US" dirty="0"/>
              <a:t>It minimizes rebreathing of exhaled CO2. </a:t>
            </a:r>
          </a:p>
          <a:p>
            <a:r>
              <a:rPr lang="en-US" dirty="0">
                <a:solidFill>
                  <a:schemeClr val="tx2"/>
                </a:solidFill>
              </a:rPr>
              <a:t>C. </a:t>
            </a:r>
            <a:r>
              <a:rPr lang="en-US" dirty="0"/>
              <a:t>It does not require high flow rates of oxygen. </a:t>
            </a:r>
          </a:p>
          <a:p>
            <a:pPr marL="800100" indent="-454025"/>
            <a:r>
              <a:rPr lang="en-US" dirty="0">
                <a:solidFill>
                  <a:schemeClr val="tx2"/>
                </a:solidFill>
              </a:rPr>
              <a:t>D. </a:t>
            </a:r>
            <a:r>
              <a:rPr lang="en-US" dirty="0"/>
              <a:t>It provides a more precise concentration of oxygen. </a:t>
            </a:r>
          </a:p>
          <a:p>
            <a:r>
              <a:rPr lang="en-US" dirty="0">
                <a:solidFill>
                  <a:schemeClr val="tx2"/>
                </a:solidFill>
              </a:rPr>
              <a:t>E. </a:t>
            </a:r>
            <a:r>
              <a:rPr lang="en-US" dirty="0"/>
              <a:t>It provides higher concentrations of oxygen.</a:t>
            </a:r>
          </a:p>
        </p:txBody>
      </p:sp>
    </p:spTree>
    <p:extLst>
      <p:ext uri="{BB962C8B-B14F-4D97-AF65-F5344CB8AC3E}">
        <p14:creationId xmlns:p14="http://schemas.microsoft.com/office/powerpoint/2010/main" val="11291284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BA056-378C-4B50-9A5E-FF8CDDBDDAB9}"/>
              </a:ext>
            </a:extLst>
          </p:cNvPr>
          <p:cNvSpPr>
            <a:spLocks noGrp="1"/>
          </p:cNvSpPr>
          <p:nvPr>
            <p:ph type="title"/>
          </p:nvPr>
        </p:nvSpPr>
        <p:spPr/>
        <p:txBody>
          <a:bodyPr/>
          <a:lstStyle/>
          <a:p>
            <a:r>
              <a:rPr lang="en-US" dirty="0"/>
              <a:t>Case Study (continued_2)</a:t>
            </a:r>
          </a:p>
        </p:txBody>
      </p:sp>
      <p:sp>
        <p:nvSpPr>
          <p:cNvPr id="8" name="Text Placeholder 7"/>
          <p:cNvSpPr>
            <a:spLocks noGrp="1"/>
          </p:cNvSpPr>
          <p:nvPr>
            <p:ph type="body" sz="quarter" idx="10"/>
          </p:nvPr>
        </p:nvSpPr>
        <p:spPr>
          <a:xfrm>
            <a:off x="457200" y="1181100"/>
            <a:ext cx="8534400" cy="1562100"/>
          </a:xfrm>
        </p:spPr>
        <p:txBody>
          <a:bodyPr/>
          <a:lstStyle/>
          <a:p>
            <a:r>
              <a:rPr lang="en-US" dirty="0"/>
              <a:t>3. In observing Mrs. Graham for changes in respiratory status, which findings correlate with worsening hypoxia? </a:t>
            </a:r>
          </a:p>
        </p:txBody>
      </p:sp>
      <p:sp>
        <p:nvSpPr>
          <p:cNvPr id="3" name="Content Placeholder 2">
            <a:extLst>
              <a:ext uri="{FF2B5EF4-FFF2-40B4-BE49-F238E27FC236}">
                <a16:creationId xmlns:a16="http://schemas.microsoft.com/office/drawing/2014/main" id="{926328BB-2B0E-4557-978C-0F23A8EAB899}"/>
              </a:ext>
            </a:extLst>
          </p:cNvPr>
          <p:cNvSpPr>
            <a:spLocks noGrp="1"/>
          </p:cNvSpPr>
          <p:nvPr>
            <p:ph sz="quarter" idx="11"/>
          </p:nvPr>
        </p:nvSpPr>
        <p:spPr>
          <a:xfrm>
            <a:off x="457200" y="2895600"/>
            <a:ext cx="8534400" cy="3200400"/>
          </a:xfrm>
        </p:spPr>
        <p:txBody>
          <a:bodyPr/>
          <a:lstStyle/>
          <a:p>
            <a:r>
              <a:rPr lang="en-US" dirty="0">
                <a:solidFill>
                  <a:schemeClr val="tx2"/>
                </a:solidFill>
              </a:rPr>
              <a:t>A. </a:t>
            </a:r>
            <a:r>
              <a:rPr lang="en-US" dirty="0"/>
              <a:t>Decreased PaCO2 </a:t>
            </a:r>
          </a:p>
          <a:p>
            <a:r>
              <a:rPr lang="en-US" dirty="0">
                <a:solidFill>
                  <a:schemeClr val="tx2"/>
                </a:solidFill>
              </a:rPr>
              <a:t>B. </a:t>
            </a:r>
            <a:r>
              <a:rPr lang="en-US" dirty="0"/>
              <a:t>Decreased respiratory rate </a:t>
            </a:r>
          </a:p>
          <a:p>
            <a:r>
              <a:rPr lang="en-US" dirty="0">
                <a:solidFill>
                  <a:schemeClr val="tx2"/>
                </a:solidFill>
              </a:rPr>
              <a:t>C. </a:t>
            </a:r>
            <a:r>
              <a:rPr lang="en-US" dirty="0"/>
              <a:t>Decreased heart rate </a:t>
            </a:r>
          </a:p>
          <a:p>
            <a:r>
              <a:rPr lang="en-US" dirty="0">
                <a:solidFill>
                  <a:schemeClr val="tx2"/>
                </a:solidFill>
              </a:rPr>
              <a:t>D. </a:t>
            </a:r>
            <a:r>
              <a:rPr lang="en-US" dirty="0"/>
              <a:t>Decreased PaO2</a:t>
            </a:r>
          </a:p>
        </p:txBody>
      </p:sp>
    </p:spTree>
    <p:extLst>
      <p:ext uri="{BB962C8B-B14F-4D97-AF65-F5344CB8AC3E}">
        <p14:creationId xmlns:p14="http://schemas.microsoft.com/office/powerpoint/2010/main" val="35951268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BA056-378C-4B50-9A5E-FF8CDDBDDAB9}"/>
              </a:ext>
            </a:extLst>
          </p:cNvPr>
          <p:cNvSpPr>
            <a:spLocks noGrp="1"/>
          </p:cNvSpPr>
          <p:nvPr>
            <p:ph type="title"/>
          </p:nvPr>
        </p:nvSpPr>
        <p:spPr/>
        <p:txBody>
          <a:bodyPr/>
          <a:lstStyle/>
          <a:p>
            <a:r>
              <a:rPr lang="en-US" dirty="0"/>
              <a:t>Case Study (continued_3)</a:t>
            </a:r>
          </a:p>
        </p:txBody>
      </p:sp>
      <p:sp>
        <p:nvSpPr>
          <p:cNvPr id="8" name="Text Placeholder 7"/>
          <p:cNvSpPr>
            <a:spLocks noGrp="1"/>
          </p:cNvSpPr>
          <p:nvPr>
            <p:ph type="body" sz="quarter" idx="10"/>
          </p:nvPr>
        </p:nvSpPr>
        <p:spPr>
          <a:xfrm>
            <a:off x="457200" y="1181100"/>
            <a:ext cx="8534400" cy="2019300"/>
          </a:xfrm>
        </p:spPr>
        <p:txBody>
          <a:bodyPr/>
          <a:lstStyle/>
          <a:p>
            <a:r>
              <a:rPr lang="en-US" dirty="0"/>
              <a:t>4. What is the rationale for Mrs. Graham being ordered Pepcid (famotidine) 20 mg I</a:t>
            </a:r>
            <a:r>
              <a:rPr lang="en-US" sz="100" dirty="0"/>
              <a:t> </a:t>
            </a:r>
            <a:r>
              <a:rPr lang="en-US" dirty="0"/>
              <a:t>V push daily when intubated and placed on the mechanical ventilator? </a:t>
            </a:r>
          </a:p>
        </p:txBody>
      </p:sp>
      <p:sp>
        <p:nvSpPr>
          <p:cNvPr id="3" name="Content Placeholder 2">
            <a:extLst>
              <a:ext uri="{FF2B5EF4-FFF2-40B4-BE49-F238E27FC236}">
                <a16:creationId xmlns:a16="http://schemas.microsoft.com/office/drawing/2014/main" id="{926328BB-2B0E-4557-978C-0F23A8EAB899}"/>
              </a:ext>
            </a:extLst>
          </p:cNvPr>
          <p:cNvSpPr>
            <a:spLocks noGrp="1"/>
          </p:cNvSpPr>
          <p:nvPr>
            <p:ph sz="quarter" idx="11"/>
          </p:nvPr>
        </p:nvSpPr>
        <p:spPr>
          <a:xfrm>
            <a:off x="457200" y="3276600"/>
            <a:ext cx="8534400" cy="2819400"/>
          </a:xfrm>
        </p:spPr>
        <p:txBody>
          <a:bodyPr/>
          <a:lstStyle/>
          <a:p>
            <a:r>
              <a:rPr lang="en-US" dirty="0">
                <a:solidFill>
                  <a:schemeClr val="tx2"/>
                </a:solidFill>
              </a:rPr>
              <a:t>A. </a:t>
            </a:r>
            <a:r>
              <a:rPr lang="en-US" dirty="0"/>
              <a:t>To decrease inflammation in the airways </a:t>
            </a:r>
          </a:p>
          <a:p>
            <a:r>
              <a:rPr lang="en-US" dirty="0">
                <a:solidFill>
                  <a:schemeClr val="tx2"/>
                </a:solidFill>
              </a:rPr>
              <a:t>B. </a:t>
            </a:r>
            <a:r>
              <a:rPr lang="en-US" dirty="0"/>
              <a:t>To reduce gastric acidity </a:t>
            </a:r>
          </a:p>
          <a:p>
            <a:r>
              <a:rPr lang="en-US" dirty="0">
                <a:solidFill>
                  <a:schemeClr val="tx2"/>
                </a:solidFill>
              </a:rPr>
              <a:t>C. </a:t>
            </a:r>
            <a:r>
              <a:rPr lang="en-US" dirty="0"/>
              <a:t>To minimize constipation </a:t>
            </a:r>
          </a:p>
          <a:p>
            <a:r>
              <a:rPr lang="en-US" dirty="0">
                <a:solidFill>
                  <a:schemeClr val="tx2"/>
                </a:solidFill>
              </a:rPr>
              <a:t>D. </a:t>
            </a:r>
            <a:r>
              <a:rPr lang="en-US" dirty="0"/>
              <a:t>To enhance gastric emptying</a:t>
            </a:r>
          </a:p>
        </p:txBody>
      </p:sp>
    </p:spTree>
    <p:extLst>
      <p:ext uri="{BB962C8B-B14F-4D97-AF65-F5344CB8AC3E}">
        <p14:creationId xmlns:p14="http://schemas.microsoft.com/office/powerpoint/2010/main" val="3269508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C081A-4D7F-4753-91D2-56FB767450F7}"/>
              </a:ext>
            </a:extLst>
          </p:cNvPr>
          <p:cNvSpPr>
            <a:spLocks noGrp="1"/>
          </p:cNvSpPr>
          <p:nvPr>
            <p:ph type="title"/>
          </p:nvPr>
        </p:nvSpPr>
        <p:spPr/>
        <p:txBody>
          <a:bodyPr/>
          <a:lstStyle/>
          <a:p>
            <a:r>
              <a:rPr lang="en-US"/>
              <a:t>Table 7-1 Normal Arterial Blood Gas Values</a:t>
            </a:r>
            <a:endParaRPr lang="en-US" dirty="0"/>
          </a:p>
        </p:txBody>
      </p:sp>
      <p:sp>
        <p:nvSpPr>
          <p:cNvPr id="3" name="Content Placeholder 2">
            <a:extLst>
              <a:ext uri="{FF2B5EF4-FFF2-40B4-BE49-F238E27FC236}">
                <a16:creationId xmlns:a16="http://schemas.microsoft.com/office/drawing/2014/main" id="{E5D563B7-F267-4BFF-9DC0-FB834B781AAE}"/>
              </a:ext>
            </a:extLst>
          </p:cNvPr>
          <p:cNvSpPr>
            <a:spLocks noGrp="1"/>
          </p:cNvSpPr>
          <p:nvPr>
            <p:ph idx="1"/>
          </p:nvPr>
        </p:nvSpPr>
        <p:spPr/>
        <p:txBody>
          <a:bodyPr/>
          <a:lstStyle/>
          <a:p>
            <a:pPr marL="346075" indent="0">
              <a:buNone/>
            </a:pPr>
            <a:r>
              <a:rPr lang="en-US" b="1" u="sng" dirty="0"/>
              <a:t>Arterial Blood Gas</a:t>
            </a:r>
          </a:p>
          <a:p>
            <a:pPr marL="346075" indent="0">
              <a:buNone/>
            </a:pPr>
            <a:r>
              <a:rPr lang="en-US" b="1" i="1" dirty="0"/>
              <a:t>pH</a:t>
            </a:r>
          </a:p>
          <a:p>
            <a:pPr marL="346075" indent="0">
              <a:buNone/>
            </a:pPr>
            <a:r>
              <a:rPr lang="en-US" b="1" i="1" dirty="0"/>
              <a:t>PaO2</a:t>
            </a:r>
          </a:p>
          <a:p>
            <a:pPr marL="346075" indent="0">
              <a:buNone/>
            </a:pPr>
            <a:r>
              <a:rPr lang="en-US" b="1" i="1" dirty="0"/>
              <a:t>PaCO2</a:t>
            </a:r>
          </a:p>
          <a:p>
            <a:pPr marL="346075" indent="0">
              <a:buNone/>
            </a:pPr>
            <a:r>
              <a:rPr lang="en-US" b="1" i="1" dirty="0"/>
              <a:t>HCO3¯</a:t>
            </a:r>
          </a:p>
          <a:p>
            <a:pPr marL="346075" indent="0">
              <a:buNone/>
            </a:pPr>
            <a:r>
              <a:rPr lang="en-US" b="1" i="1" dirty="0"/>
              <a:t>SaO2</a:t>
            </a:r>
          </a:p>
        </p:txBody>
      </p:sp>
      <p:sp>
        <p:nvSpPr>
          <p:cNvPr id="9" name="Content Placeholder 8"/>
          <p:cNvSpPr>
            <a:spLocks noGrp="1"/>
          </p:cNvSpPr>
          <p:nvPr>
            <p:ph idx="10"/>
          </p:nvPr>
        </p:nvSpPr>
        <p:spPr/>
        <p:txBody>
          <a:bodyPr/>
          <a:lstStyle/>
          <a:p>
            <a:pPr marL="346075" indent="0">
              <a:buNone/>
            </a:pPr>
            <a:r>
              <a:rPr lang="en-US" b="1" u="sng" dirty="0"/>
              <a:t>Normal Range</a:t>
            </a:r>
          </a:p>
          <a:p>
            <a:pPr marL="346075" indent="0">
              <a:buNone/>
            </a:pPr>
            <a:r>
              <a:rPr lang="en-US" dirty="0"/>
              <a:t>7.35–7.45</a:t>
            </a:r>
          </a:p>
          <a:p>
            <a:pPr marL="346075" indent="0">
              <a:buNone/>
            </a:pPr>
            <a:r>
              <a:rPr lang="en-US" dirty="0"/>
              <a:t>80–95 mm Hg</a:t>
            </a:r>
          </a:p>
          <a:p>
            <a:pPr marL="346075" indent="0">
              <a:buNone/>
            </a:pPr>
            <a:r>
              <a:rPr lang="en-US" dirty="0"/>
              <a:t>35–45 mm Hg</a:t>
            </a:r>
          </a:p>
          <a:p>
            <a:pPr marL="346075" indent="0">
              <a:buNone/>
            </a:pPr>
            <a:r>
              <a:rPr lang="en-US" dirty="0"/>
              <a:t>22–26 </a:t>
            </a:r>
            <a:r>
              <a:rPr lang="en-US" dirty="0" err="1"/>
              <a:t>mEq</a:t>
            </a:r>
            <a:r>
              <a:rPr lang="en-US" dirty="0"/>
              <a:t>/L</a:t>
            </a:r>
          </a:p>
          <a:p>
            <a:pPr marL="346075" indent="0">
              <a:buNone/>
            </a:pPr>
            <a:r>
              <a:rPr lang="en-US" dirty="0"/>
              <a:t>95%–100%</a:t>
            </a:r>
          </a:p>
        </p:txBody>
      </p:sp>
    </p:spTree>
    <p:extLst>
      <p:ext uri="{BB962C8B-B14F-4D97-AF65-F5344CB8AC3E}">
        <p14:creationId xmlns:p14="http://schemas.microsoft.com/office/powerpoint/2010/main" val="4847775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BA056-378C-4B50-9A5E-FF8CDDBDDAB9}"/>
              </a:ext>
            </a:extLst>
          </p:cNvPr>
          <p:cNvSpPr>
            <a:spLocks noGrp="1"/>
          </p:cNvSpPr>
          <p:nvPr>
            <p:ph type="title"/>
          </p:nvPr>
        </p:nvSpPr>
        <p:spPr/>
        <p:txBody>
          <a:bodyPr/>
          <a:lstStyle/>
          <a:p>
            <a:r>
              <a:rPr lang="en-US" dirty="0"/>
              <a:t>Case Study (continued_4)</a:t>
            </a:r>
          </a:p>
        </p:txBody>
      </p:sp>
      <p:sp>
        <p:nvSpPr>
          <p:cNvPr id="8" name="Text Placeholder 7"/>
          <p:cNvSpPr>
            <a:spLocks noGrp="1"/>
          </p:cNvSpPr>
          <p:nvPr>
            <p:ph type="body" sz="quarter" idx="10"/>
          </p:nvPr>
        </p:nvSpPr>
        <p:spPr>
          <a:xfrm>
            <a:off x="457200" y="1181100"/>
            <a:ext cx="8534400" cy="1638300"/>
          </a:xfrm>
        </p:spPr>
        <p:txBody>
          <a:bodyPr/>
          <a:lstStyle/>
          <a:p>
            <a:r>
              <a:rPr lang="en-US" dirty="0"/>
              <a:t>5. The nurse identifies which ventilator setting as most important in preventing alveolar collapse in Mrs. Graham while intubated? </a:t>
            </a:r>
          </a:p>
        </p:txBody>
      </p:sp>
      <p:sp>
        <p:nvSpPr>
          <p:cNvPr id="3" name="Content Placeholder 2">
            <a:extLst>
              <a:ext uri="{FF2B5EF4-FFF2-40B4-BE49-F238E27FC236}">
                <a16:creationId xmlns:a16="http://schemas.microsoft.com/office/drawing/2014/main" id="{926328BB-2B0E-4557-978C-0F23A8EAB899}"/>
              </a:ext>
            </a:extLst>
          </p:cNvPr>
          <p:cNvSpPr>
            <a:spLocks noGrp="1"/>
          </p:cNvSpPr>
          <p:nvPr>
            <p:ph sz="quarter" idx="11"/>
          </p:nvPr>
        </p:nvSpPr>
        <p:spPr>
          <a:xfrm>
            <a:off x="457200" y="3048000"/>
            <a:ext cx="8534400" cy="3048000"/>
          </a:xfrm>
        </p:spPr>
        <p:txBody>
          <a:bodyPr/>
          <a:lstStyle/>
          <a:p>
            <a:r>
              <a:rPr lang="en-US" dirty="0">
                <a:solidFill>
                  <a:schemeClr val="tx2"/>
                </a:solidFill>
              </a:rPr>
              <a:t>A. </a:t>
            </a:r>
            <a:r>
              <a:rPr lang="en-US" dirty="0"/>
              <a:t>FiO2 of 100% </a:t>
            </a:r>
          </a:p>
          <a:p>
            <a:r>
              <a:rPr lang="en-US" dirty="0">
                <a:solidFill>
                  <a:schemeClr val="tx2"/>
                </a:solidFill>
              </a:rPr>
              <a:t>B. </a:t>
            </a:r>
            <a:r>
              <a:rPr lang="en-US" dirty="0" err="1"/>
              <a:t>Vt</a:t>
            </a:r>
            <a:r>
              <a:rPr lang="en-US" dirty="0"/>
              <a:t> of 550 mL </a:t>
            </a:r>
          </a:p>
          <a:p>
            <a:r>
              <a:rPr lang="en-US" dirty="0">
                <a:solidFill>
                  <a:schemeClr val="tx2"/>
                </a:solidFill>
              </a:rPr>
              <a:t>C. </a:t>
            </a:r>
            <a:r>
              <a:rPr lang="en-US" dirty="0"/>
              <a:t>P</a:t>
            </a:r>
            <a:r>
              <a:rPr lang="en-US" sz="100" dirty="0"/>
              <a:t> </a:t>
            </a:r>
            <a:r>
              <a:rPr lang="en-US" dirty="0"/>
              <a:t>E</a:t>
            </a:r>
            <a:r>
              <a:rPr lang="en-US" sz="100" dirty="0"/>
              <a:t> </a:t>
            </a:r>
            <a:r>
              <a:rPr lang="en-US" dirty="0" err="1"/>
              <a:t>E</a:t>
            </a:r>
            <a:r>
              <a:rPr lang="en-US" sz="100" dirty="0"/>
              <a:t> </a:t>
            </a:r>
            <a:r>
              <a:rPr lang="en-US" dirty="0"/>
              <a:t>P of 5 cm H2O </a:t>
            </a:r>
          </a:p>
          <a:p>
            <a:r>
              <a:rPr lang="en-US" dirty="0">
                <a:solidFill>
                  <a:schemeClr val="tx2"/>
                </a:solidFill>
              </a:rPr>
              <a:t>D. </a:t>
            </a:r>
            <a:r>
              <a:rPr lang="en-US" dirty="0"/>
              <a:t>S</a:t>
            </a:r>
            <a:r>
              <a:rPr lang="en-US" sz="100" dirty="0"/>
              <a:t> </a:t>
            </a:r>
            <a:r>
              <a:rPr lang="en-US" dirty="0"/>
              <a:t>I</a:t>
            </a:r>
            <a:r>
              <a:rPr lang="en-US" sz="100" dirty="0"/>
              <a:t> </a:t>
            </a:r>
            <a:r>
              <a:rPr lang="en-US" dirty="0"/>
              <a:t>M</a:t>
            </a:r>
            <a:r>
              <a:rPr lang="en-US" sz="100" dirty="0"/>
              <a:t> </a:t>
            </a:r>
            <a:r>
              <a:rPr lang="en-US" dirty="0"/>
              <a:t>V with rate of 12</a:t>
            </a:r>
          </a:p>
        </p:txBody>
      </p:sp>
    </p:spTree>
    <p:extLst>
      <p:ext uri="{BB962C8B-B14F-4D97-AF65-F5344CB8AC3E}">
        <p14:creationId xmlns:p14="http://schemas.microsoft.com/office/powerpoint/2010/main" val="477373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A91DF-48F5-4E61-83A0-EB5C8A8805BE}"/>
              </a:ext>
            </a:extLst>
          </p:cNvPr>
          <p:cNvSpPr>
            <a:spLocks noGrp="1"/>
          </p:cNvSpPr>
          <p:nvPr>
            <p:ph type="title"/>
          </p:nvPr>
        </p:nvSpPr>
        <p:spPr/>
        <p:txBody>
          <a:bodyPr/>
          <a:lstStyle/>
          <a:p>
            <a:r>
              <a:rPr lang="en-US" dirty="0"/>
              <a:t>Noninvasive</a:t>
            </a:r>
            <a:r>
              <a:rPr lang="en-US" baseline="0" dirty="0"/>
              <a:t> </a:t>
            </a:r>
            <a:r>
              <a:rPr lang="en-US" dirty="0"/>
              <a:t>Oxygen Delivery Methods</a:t>
            </a:r>
          </a:p>
        </p:txBody>
      </p:sp>
      <p:sp>
        <p:nvSpPr>
          <p:cNvPr id="3" name="Content Placeholder 2">
            <a:extLst>
              <a:ext uri="{FF2B5EF4-FFF2-40B4-BE49-F238E27FC236}">
                <a16:creationId xmlns:a16="http://schemas.microsoft.com/office/drawing/2014/main" id="{DE14FAE6-5D89-4529-A1A4-8FC6BCEFEE02}"/>
              </a:ext>
            </a:extLst>
          </p:cNvPr>
          <p:cNvSpPr>
            <a:spLocks noGrp="1"/>
          </p:cNvSpPr>
          <p:nvPr>
            <p:ph idx="1"/>
          </p:nvPr>
        </p:nvSpPr>
        <p:spPr/>
        <p:txBody>
          <a:bodyPr/>
          <a:lstStyle/>
          <a:p>
            <a:r>
              <a:rPr lang="en-US" dirty="0"/>
              <a:t>Low-flow delivery devices</a:t>
            </a:r>
          </a:p>
          <a:p>
            <a:pPr lvl="1"/>
            <a:r>
              <a:rPr lang="en-US" dirty="0"/>
              <a:t>Nasal cannula</a:t>
            </a:r>
          </a:p>
          <a:p>
            <a:pPr lvl="1"/>
            <a:r>
              <a:rPr lang="en-US" dirty="0"/>
              <a:t>Face masks</a:t>
            </a:r>
          </a:p>
          <a:p>
            <a:pPr lvl="2"/>
            <a:r>
              <a:rPr lang="en-US" dirty="0"/>
              <a:t>Simple face mask</a:t>
            </a:r>
          </a:p>
          <a:p>
            <a:pPr lvl="2"/>
            <a:r>
              <a:rPr lang="en-US" dirty="0"/>
              <a:t>Partial </a:t>
            </a:r>
            <a:r>
              <a:rPr lang="en-US" dirty="0" err="1"/>
              <a:t>rebreather</a:t>
            </a:r>
            <a:r>
              <a:rPr lang="en-US" dirty="0"/>
              <a:t> mask</a:t>
            </a:r>
          </a:p>
          <a:p>
            <a:pPr lvl="2"/>
            <a:r>
              <a:rPr lang="en-US" dirty="0" err="1"/>
              <a:t>Nonrebreather</a:t>
            </a:r>
            <a:r>
              <a:rPr lang="en-US" dirty="0"/>
              <a:t> mask</a:t>
            </a:r>
          </a:p>
        </p:txBody>
      </p:sp>
    </p:spTree>
    <p:extLst>
      <p:ext uri="{BB962C8B-B14F-4D97-AF65-F5344CB8AC3E}">
        <p14:creationId xmlns:p14="http://schemas.microsoft.com/office/powerpoint/2010/main" val="1409085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8127E-FB86-4C8A-BAA1-BFF6D2A37A0A}"/>
              </a:ext>
            </a:extLst>
          </p:cNvPr>
          <p:cNvSpPr>
            <a:spLocks noGrp="1"/>
          </p:cNvSpPr>
          <p:nvPr>
            <p:ph type="title"/>
          </p:nvPr>
        </p:nvSpPr>
        <p:spPr/>
        <p:txBody>
          <a:bodyPr/>
          <a:lstStyle/>
          <a:p>
            <a:r>
              <a:rPr lang="en-US" dirty="0"/>
              <a:t>Noninvasive Oxygen Delivery Methods – Low Flow</a:t>
            </a:r>
          </a:p>
        </p:txBody>
      </p:sp>
      <p:sp>
        <p:nvSpPr>
          <p:cNvPr id="3" name="Content Placeholder 2">
            <a:extLst>
              <a:ext uri="{FF2B5EF4-FFF2-40B4-BE49-F238E27FC236}">
                <a16:creationId xmlns:a16="http://schemas.microsoft.com/office/drawing/2014/main" id="{22E6B8FF-A940-4319-98BB-3F07688D5FA8}"/>
              </a:ext>
            </a:extLst>
          </p:cNvPr>
          <p:cNvSpPr>
            <a:spLocks noGrp="1"/>
          </p:cNvSpPr>
          <p:nvPr>
            <p:ph idx="1"/>
          </p:nvPr>
        </p:nvSpPr>
        <p:spPr>
          <a:xfrm>
            <a:off x="457200" y="1195349"/>
            <a:ext cx="4572000" cy="4976851"/>
          </a:xfrm>
        </p:spPr>
        <p:txBody>
          <a:bodyPr/>
          <a:lstStyle/>
          <a:p>
            <a:r>
              <a:rPr lang="en-US" dirty="0"/>
              <a:t>Nasal cannula</a:t>
            </a:r>
          </a:p>
          <a:p>
            <a:pPr lvl="1"/>
            <a:r>
              <a:rPr lang="en-US" dirty="0"/>
              <a:t>Delivers 24% (1L/min)-44% (6L/min)</a:t>
            </a:r>
          </a:p>
          <a:p>
            <a:pPr lvl="1"/>
            <a:r>
              <a:rPr lang="en-US" dirty="0"/>
              <a:t>Used in all care settings and the home</a:t>
            </a:r>
          </a:p>
          <a:p>
            <a:pPr lvl="1"/>
            <a:r>
              <a:rPr lang="en-US" dirty="0"/>
              <a:t>Most common</a:t>
            </a:r>
          </a:p>
          <a:p>
            <a:pPr lvl="1"/>
            <a:r>
              <a:rPr lang="en-US" dirty="0"/>
              <a:t>Most comfortable</a:t>
            </a:r>
          </a:p>
          <a:p>
            <a:pPr lvl="1"/>
            <a:r>
              <a:rPr lang="en-US" dirty="0"/>
              <a:t>Mobile</a:t>
            </a:r>
          </a:p>
          <a:p>
            <a:pPr lvl="1"/>
            <a:r>
              <a:rPr lang="en-US" dirty="0"/>
              <a:t>Less expensive</a:t>
            </a:r>
          </a:p>
        </p:txBody>
      </p:sp>
      <p:pic>
        <p:nvPicPr>
          <p:cNvPr id="10" name="Content Placeholder 9" descr="A woman wearing an oxygen tube that is connected to an oxygen source."/>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5562600" y="1926604"/>
            <a:ext cx="3078760" cy="3333404"/>
          </a:xfrm>
        </p:spPr>
      </p:pic>
    </p:spTree>
    <p:extLst>
      <p:ext uri="{BB962C8B-B14F-4D97-AF65-F5344CB8AC3E}">
        <p14:creationId xmlns:p14="http://schemas.microsoft.com/office/powerpoint/2010/main" val="3450628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2313E-6084-46E8-A7D9-84BD16201D88}"/>
              </a:ext>
            </a:extLst>
          </p:cNvPr>
          <p:cNvSpPr>
            <a:spLocks noGrp="1"/>
          </p:cNvSpPr>
          <p:nvPr>
            <p:ph type="title"/>
          </p:nvPr>
        </p:nvSpPr>
        <p:spPr>
          <a:xfrm>
            <a:off x="756356" y="-14760"/>
            <a:ext cx="8235244" cy="1089529"/>
          </a:xfrm>
        </p:spPr>
        <p:txBody>
          <a:bodyPr/>
          <a:lstStyle/>
          <a:p>
            <a:r>
              <a:rPr lang="en-US" dirty="0"/>
              <a:t>Noninvasive Oxygen Delivery Methods – Low Flow (continued_1)</a:t>
            </a:r>
          </a:p>
        </p:txBody>
      </p:sp>
      <p:sp>
        <p:nvSpPr>
          <p:cNvPr id="3" name="Content Placeholder 2">
            <a:extLst>
              <a:ext uri="{FF2B5EF4-FFF2-40B4-BE49-F238E27FC236}">
                <a16:creationId xmlns:a16="http://schemas.microsoft.com/office/drawing/2014/main" id="{F33604EC-ED76-434D-AA20-246AC44F3CA8}"/>
              </a:ext>
            </a:extLst>
          </p:cNvPr>
          <p:cNvSpPr>
            <a:spLocks noGrp="1"/>
          </p:cNvSpPr>
          <p:nvPr>
            <p:ph idx="1"/>
          </p:nvPr>
        </p:nvSpPr>
        <p:spPr/>
        <p:txBody>
          <a:bodyPr/>
          <a:lstStyle/>
          <a:p>
            <a:r>
              <a:rPr lang="en-US"/>
              <a:t>Simple face mask</a:t>
            </a:r>
          </a:p>
          <a:p>
            <a:pPr lvl="1"/>
            <a:r>
              <a:rPr lang="en-US"/>
              <a:t>Flow rates 5-10 L/min or 40%-60%</a:t>
            </a:r>
          </a:p>
          <a:p>
            <a:pPr lvl="1"/>
            <a:r>
              <a:rPr lang="en-US"/>
              <a:t>Used short term</a:t>
            </a:r>
          </a:p>
          <a:p>
            <a:pPr lvl="1"/>
            <a:r>
              <a:rPr lang="en-US"/>
              <a:t>Helpful for transport</a:t>
            </a:r>
            <a:endParaRPr lang="en-US" dirty="0"/>
          </a:p>
        </p:txBody>
      </p:sp>
      <p:pic>
        <p:nvPicPr>
          <p:cNvPr id="7" name="Content Placeholder 6" descr="A side-view of a man wearing an oxygen mask connected to an oxygen source. The elastic strap goes around the head. There are two exhalation ports on the mask."/>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5014291" y="1859099"/>
            <a:ext cx="3458817" cy="3468414"/>
          </a:xfrm>
        </p:spPr>
      </p:pic>
    </p:spTree>
    <p:extLst>
      <p:ext uri="{BB962C8B-B14F-4D97-AF65-F5344CB8AC3E}">
        <p14:creationId xmlns:p14="http://schemas.microsoft.com/office/powerpoint/2010/main" val="1712069796"/>
      </p:ext>
    </p:extLst>
  </p:cSld>
  <p:clrMapOvr>
    <a:masterClrMapping/>
  </p:clrMapOvr>
</p:sld>
</file>

<file path=ppt/theme/theme1.xml><?xml version="1.0" encoding="utf-8"?>
<a:theme xmlns:a="http://schemas.openxmlformats.org/drawingml/2006/main" name="FAD_Nursing_Template_Sample">
  <a:themeElements>
    <a:clrScheme name="FAD Nursing">
      <a:dk1>
        <a:srgbClr val="737373"/>
      </a:dk1>
      <a:lt1>
        <a:sysClr val="window" lastClr="FFFFFF"/>
      </a:lt1>
      <a:dk2>
        <a:srgbClr val="28805C"/>
      </a:dk2>
      <a:lt2>
        <a:srgbClr val="FFFFFF"/>
      </a:lt2>
      <a:accent1>
        <a:srgbClr val="28805C"/>
      </a:accent1>
      <a:accent2>
        <a:srgbClr val="737373"/>
      </a:accent2>
      <a:accent3>
        <a:srgbClr val="D99C21"/>
      </a:accent3>
      <a:accent4>
        <a:srgbClr val="C00000"/>
      </a:accent4>
      <a:accent5>
        <a:srgbClr val="BFBFBF"/>
      </a:accent5>
      <a:accent6>
        <a:srgbClr val="C2ECD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8" id="{91B66E46-3F3C-49C2-9025-2800839DEA96}" vid="{348BD038-7B76-4A48-9886-575F33252E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74F316A9D19642AFB347C36D63796C" ma:contentTypeVersion="5" ma:contentTypeDescription="Create a new document." ma:contentTypeScope="" ma:versionID="cad381adda5b2ce407c58584fcfb8d10">
  <xsd:schema xmlns:xsd="http://www.w3.org/2001/XMLSchema" xmlns:xs="http://www.w3.org/2001/XMLSchema" xmlns:p="http://schemas.microsoft.com/office/2006/metadata/properties" xmlns:ns2="71d46e88-8733-4645-9284-85cf006978cc" xmlns:ns3="88135b7f-3fab-49b6-8009-71309f2107a8" targetNamespace="http://schemas.microsoft.com/office/2006/metadata/properties" ma:root="true" ma:fieldsID="8417b20f22cd2cb04f08b6ff97a2b690" ns2:_="" ns3:_="">
    <xsd:import namespace="71d46e88-8733-4645-9284-85cf006978cc"/>
    <xsd:import namespace="88135b7f-3fab-49b6-8009-71309f2107a8"/>
    <xsd:element name="properties">
      <xsd:complexType>
        <xsd:sequence>
          <xsd:element name="documentManagement">
            <xsd:complexType>
              <xsd:all>
                <xsd:element ref="ns2:_dlc_DocId" minOccurs="0"/>
                <xsd:element ref="ns2:_dlc_DocIdUrl" minOccurs="0"/>
                <xsd:element ref="ns2:_dlc_DocIdPersistId" minOccurs="0"/>
                <xsd:element ref="ns3:Category" minOccurs="0"/>
                <xsd:element ref="ns3:Sub_x002d_Category" minOccurs="0"/>
                <xsd:element ref="ns3:SortOrder" minOccurs="0"/>
                <xsd:element ref="ns3:v7hm" minOccurs="0"/>
                <xsd:element ref="ns3:Tertiary_x0020_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d46e88-8733-4645-9284-85cf006978c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88135b7f-3fab-49b6-8009-71309f2107a8" elementFormDefault="qualified">
    <xsd:import namespace="http://schemas.microsoft.com/office/2006/documentManagement/types"/>
    <xsd:import namespace="http://schemas.microsoft.com/office/infopath/2007/PartnerControls"/>
    <xsd:element name="Category" ma:index="11" nillable="true" ma:displayName="Category" ma:format="Dropdown" ma:internalName="Category">
      <xsd:simpleType>
        <xsd:union memberTypes="dms:Text">
          <xsd:simpleType>
            <xsd:restriction base="dms:Choice">
              <xsd:enumeration value="Additional Images"/>
              <xsd:enumeration value="DavisAdvantage"/>
              <xsd:enumeration value="DavisEdge"/>
              <xsd:enumeration value="DavisForward - internal use only"/>
              <xsd:enumeration value="DavisPlus"/>
              <xsd:enumeration value="Dental Care Decisions"/>
              <xsd:enumeration value="Dosage Calc"/>
              <xsd:enumeration value="F.A. Davis"/>
              <xsd:enumeration value="Fitness Decisions"/>
              <xsd:enumeration value="Kines in Action"/>
              <xsd:enumeration value="Medical Coding Lab"/>
              <xsd:enumeration value="Medical Language Lab"/>
              <xsd:enumeration value="Tabers"/>
            </xsd:restriction>
          </xsd:simpleType>
        </xsd:union>
      </xsd:simpleType>
    </xsd:element>
    <xsd:element name="Sub_x002d_Category" ma:index="12" nillable="true" ma:displayName="Sub-Category" ma:format="Dropdown" ma:internalName="Sub_x002d_Category">
      <xsd:simpleType>
        <xsd:union memberTypes="dms:Text">
          <xsd:simpleType>
            <xsd:restriction base="dms:Choice">
              <xsd:enumeration value="Branding Guide (attachment)"/>
              <xsd:enumeration value="DA Logos"/>
              <xsd:enumeration value="DA Powerpoint Presentation"/>
              <xsd:enumeration value="DC Logo"/>
              <xsd:enumeration value="DC Powerpoint Presentation"/>
              <xsd:enumeration value="DCD Logo"/>
              <xsd:enumeration value="DCD Powerpoint Presentation"/>
              <xsd:enumeration value="DE Logos"/>
              <xsd:enumeration value="DE Powerpoint Presentation"/>
              <xsd:enumeration value="DF Logo"/>
              <xsd:enumeration value="DF Powerpoint Presentation"/>
              <xsd:enumeration value="DP Homepage image"/>
              <xsd:enumeration value="DP Logo"/>
              <xsd:enumeration value="Electronic Devices"/>
              <xsd:enumeration value="FAD Digital Logos"/>
              <xsd:enumeration value="FAD Powerpiont Presentations"/>
              <xsd:enumeration value="FAD Print Logos"/>
              <xsd:enumeration value="FD Logo"/>
              <xsd:enumeration value="FD Powerpoint Presentation"/>
              <xsd:enumeration value="KIA Logo"/>
              <xsd:enumeration value="KIA Powerpoint Presentation"/>
              <xsd:enumeration value="MCL Logo"/>
              <xsd:enumeration value="MCL Powerpoint Presentation"/>
              <xsd:enumeration value="MLL 2.0 Logo"/>
              <xsd:enumeration value="MLL Logo"/>
              <xsd:enumeration value="MLL Powerpoint Presentation"/>
              <xsd:enumeration value="MTC Logo"/>
              <xsd:enumeration value="Taber’s 22"/>
              <xsd:enumeration value="Taber’s 22 with tagline"/>
              <xsd:enumeration value="Tabers Logo"/>
              <xsd:enumeration value="Tabers.com Homepage screen"/>
              <xsd:enumeration value="Useful Images"/>
            </xsd:restriction>
          </xsd:simpleType>
        </xsd:union>
      </xsd:simpleType>
    </xsd:element>
    <xsd:element name="SortOrder" ma:index="13" nillable="true" ma:displayName="SortOrder" ma:internalName="SortOrder">
      <xsd:simpleType>
        <xsd:restriction base="dms:Number"/>
      </xsd:simpleType>
    </xsd:element>
    <xsd:element name="v7hm" ma:index="14" nillable="true" ma:displayName="Tert" ma:internalName="v7hm">
      <xsd:simpleType>
        <xsd:restriction base="dms:Number"/>
      </xsd:simpleType>
    </xsd:element>
    <xsd:element name="Tertiary_x0020_Category" ma:index="15" nillable="true" ma:displayName="Tertiary Category" ma:internalName="Tertiary_x0020_Category">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ategory xmlns="88135b7f-3fab-49b6-8009-71309f2107a8">F.A. Davis</Category>
    <v7hm xmlns="88135b7f-3fab-49b6-8009-71309f2107a8" xsi:nil="true"/>
    <Tertiary_x0020_Category xmlns="88135b7f-3fab-49b6-8009-71309f2107a8" xsi:nil="true"/>
    <Sub_x002d_Category xmlns="88135b7f-3fab-49b6-8009-71309f2107a8">FAD PowerPoint Presentations</Sub_x002d_Category>
    <SortOrder xmlns="88135b7f-3fab-49b6-8009-71309f2107a8" xsi:nil="true"/>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860857-213E-449D-9D68-31992611CF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d46e88-8733-4645-9284-85cf006978cc"/>
    <ds:schemaRef ds:uri="88135b7f-3fab-49b6-8009-71309f2107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CC939C3-7EE7-4FC7-818E-985D0213E860}">
  <ds:schemaRefs>
    <ds:schemaRef ds:uri="http://schemas.microsoft.com/office/2006/metadata/properties"/>
    <ds:schemaRef ds:uri="http://purl.org/dc/dcmitype/"/>
    <ds:schemaRef ds:uri="http://schemas.microsoft.com/office/2006/documentManagement/types"/>
    <ds:schemaRef ds:uri="71d46e88-8733-4645-9284-85cf006978cc"/>
    <ds:schemaRef ds:uri="http://schemas.openxmlformats.org/package/2006/metadata/core-properties"/>
    <ds:schemaRef ds:uri="http://schemas.microsoft.com/office/infopath/2007/PartnerControls"/>
    <ds:schemaRef ds:uri="http://purl.org/dc/terms/"/>
    <ds:schemaRef ds:uri="http://www.w3.org/XML/1998/namespace"/>
    <ds:schemaRef ds:uri="88135b7f-3fab-49b6-8009-71309f2107a8"/>
    <ds:schemaRef ds:uri="http://purl.org/dc/elements/1.1/"/>
  </ds:schemaRefs>
</ds:datastoreItem>
</file>

<file path=customXml/itemProps3.xml><?xml version="1.0" encoding="utf-8"?>
<ds:datastoreItem xmlns:ds="http://schemas.openxmlformats.org/officeDocument/2006/customXml" ds:itemID="{DE28C97C-1C07-4631-B50A-E80D18B785BB}">
  <ds:schemaRefs>
    <ds:schemaRef ds:uri="http://schemas.microsoft.com/sharepoint/events"/>
  </ds:schemaRefs>
</ds:datastoreItem>
</file>

<file path=customXml/itemProps4.xml><?xml version="1.0" encoding="utf-8"?>
<ds:datastoreItem xmlns:ds="http://schemas.openxmlformats.org/officeDocument/2006/customXml" ds:itemID="{523EB0E3-5915-4E57-8F39-28F926E76D4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FAD_Nursing_Template_Sample</Template>
  <TotalTime>3226</TotalTime>
  <Words>6432</Words>
  <Application>Microsoft Office PowerPoint</Application>
  <PresentationFormat>On-screen Show (4:3)</PresentationFormat>
  <Paragraphs>649</Paragraphs>
  <Slides>60</Slides>
  <Notes>46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60</vt:i4>
      </vt:variant>
    </vt:vector>
  </HeadingPairs>
  <TitlesOfParts>
    <vt:vector size="64" baseType="lpstr">
      <vt:lpstr>Arial</vt:lpstr>
      <vt:lpstr>Calibri</vt:lpstr>
      <vt:lpstr>Wingdings</vt:lpstr>
      <vt:lpstr>FAD_Nursing_Template_Sample</vt:lpstr>
      <vt:lpstr> </vt:lpstr>
      <vt:lpstr>Overview </vt:lpstr>
      <vt:lpstr>Indications for Supplemental Oxygen</vt:lpstr>
      <vt:lpstr>Contraindications to Oxygen Administration</vt:lpstr>
      <vt:lpstr>Oxygen Monitoring and Measurement</vt:lpstr>
      <vt:lpstr>Table 7-1 Normal Arterial Blood Gas Values</vt:lpstr>
      <vt:lpstr>Noninvasive Oxygen Delivery Methods</vt:lpstr>
      <vt:lpstr>Noninvasive Oxygen Delivery Methods – Low Flow</vt:lpstr>
      <vt:lpstr>Noninvasive Oxygen Delivery Methods – Low Flow (continued_1)</vt:lpstr>
      <vt:lpstr>Noninvasive Oxygen Delivery Methods – Low Flow (continued_2)</vt:lpstr>
      <vt:lpstr>Noninvasive Oxygen Delivery Methods – Low Flow (continued_3)</vt:lpstr>
      <vt:lpstr>Noninvasive Oxygen Delivery Methods – High Flow</vt:lpstr>
      <vt:lpstr>Noninvasive Oxygen Delivery Methods – High Flow (continued_1)</vt:lpstr>
      <vt:lpstr>Noninvasive Oxygen Delivery Methods – High Flow (continued_2)</vt:lpstr>
      <vt:lpstr>Noninvasive Oxygen Delivery Methods – High Flow (continued_3)</vt:lpstr>
      <vt:lpstr>Noninvasive Oxygen Delivery Methods – High Flow (continued_4)</vt:lpstr>
      <vt:lpstr>Noninvasive Oxygen Delivery Methods – High Flow (continued_5)</vt:lpstr>
      <vt:lpstr>Noninvasive Positive-Pressure Ventilation</vt:lpstr>
      <vt:lpstr>Long-Term Oxygen Therapy</vt:lpstr>
      <vt:lpstr>Complications of Oxygen Therapy</vt:lpstr>
      <vt:lpstr>Invasive Oxygen Delivery</vt:lpstr>
      <vt:lpstr>Invasive Oxygen Delivery (continued_1)</vt:lpstr>
      <vt:lpstr>Invasive Oxygen Delivery (continued_2)</vt:lpstr>
      <vt:lpstr>Invasive Oxygen Delivery (continued_3)</vt:lpstr>
      <vt:lpstr>Invasive Oxygen Delivery (continued_4)</vt:lpstr>
      <vt:lpstr>Invasive Oxygen Delivery (continued_5)</vt:lpstr>
      <vt:lpstr>Therapeutic Modalities</vt:lpstr>
      <vt:lpstr>Mechanical Ventilation</vt:lpstr>
      <vt:lpstr>Mechanical Ventilation (continued_1)</vt:lpstr>
      <vt:lpstr>Mechanical Ventilation (continued_2)</vt:lpstr>
      <vt:lpstr>Mechanical Ventilation (continued_3)</vt:lpstr>
      <vt:lpstr>Mechanical Ventilation (continued_4)</vt:lpstr>
      <vt:lpstr>Mechanical Ventilation (continued_5)</vt:lpstr>
      <vt:lpstr>Mechanical Ventilation (continued_6)</vt:lpstr>
      <vt:lpstr>Mechanical Ventilation (continued_7)</vt:lpstr>
      <vt:lpstr>Mechanical Ventilation (continued_8)</vt:lpstr>
      <vt:lpstr>Case Study: Episode 1 </vt:lpstr>
      <vt:lpstr>Case Study: Episode 1 (continued_1)</vt:lpstr>
      <vt:lpstr>Case Study: Episode 1 (continued_2) </vt:lpstr>
      <vt:lpstr>Case Study: Episode 1 (continued_3) </vt:lpstr>
      <vt:lpstr>Case Study: Episode 1 (continued_4) </vt:lpstr>
      <vt:lpstr>Case Study: Episode 2 </vt:lpstr>
      <vt:lpstr>Case Study: Episode 2 (continued_1)</vt:lpstr>
      <vt:lpstr>Case Study: Episode 2 (continued_2)</vt:lpstr>
      <vt:lpstr>Case Study: Episode 2 (continued_3)</vt:lpstr>
      <vt:lpstr>Case Study: Episode 2 (continued_4)</vt:lpstr>
      <vt:lpstr>Case Study: Episode 3 </vt:lpstr>
      <vt:lpstr>Case Study: Episode 3 (continued_1)</vt:lpstr>
      <vt:lpstr>Case Study: Episode 3 (continued_2)</vt:lpstr>
      <vt:lpstr>Case Study: Episode 3 (continued_3)</vt:lpstr>
      <vt:lpstr>Case Study: Episode 3 (continued_4)</vt:lpstr>
      <vt:lpstr>Case Study: Episode 3 (continued_5)</vt:lpstr>
      <vt:lpstr>Case Study: Wrap-up </vt:lpstr>
      <vt:lpstr>Case Study: Wrap-up (continued_1)</vt:lpstr>
      <vt:lpstr>Case Study: Wrap-up (continued_2) </vt:lpstr>
      <vt:lpstr>Case Study</vt:lpstr>
      <vt:lpstr>Case Study (continued_1)</vt:lpstr>
      <vt:lpstr>Case Study (continued_2)</vt:lpstr>
      <vt:lpstr>Case Study (continued_3)</vt:lpstr>
      <vt:lpstr>Case Study (continued_4)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07:  Oxygen Therapy Management</dc:title>
  <dc:creator>Hoffman and Sullivan</dc:creator>
  <cp:lastModifiedBy>Adrienne Simon</cp:lastModifiedBy>
  <cp:revision>556</cp:revision>
  <dcterms:created xsi:type="dcterms:W3CDTF">2019-04-27T07:23:52Z</dcterms:created>
  <dcterms:modified xsi:type="dcterms:W3CDTF">2019-11-04T14:46:31Z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0x010100D074F316A9D19642AFB347C36D63796C</vt:lpwstr>
  </property>
  <property fmtid="{D5CDD505-2E9C-101B-9397-08002B2CF9AE}" pid="3" name="_dlc_DocIdItemGuid">
    <vt:lpwstr>647463b2-28f5-46c6-8d1e-a6b9b2370ab9</vt:lpwstr>
  </property>
  <property fmtid="{D5CDD505-2E9C-101B-9397-08002B2CF9AE}" pid="4" name="Category">
    <vt:lpwstr>.F.A. Davis</vt:lpwstr>
  </property>
  <property fmtid="{D5CDD505-2E9C-101B-9397-08002B2CF9AE}" pid="5" name="v7hm">
    <vt:lpwstr/>
  </property>
  <property fmtid="{D5CDD505-2E9C-101B-9397-08002B2CF9AE}" pid="6" name="Sub-Category">
    <vt:lpwstr>FAD Powerpiont Presentations</vt:lpwstr>
  </property>
  <property fmtid="{D5CDD505-2E9C-101B-9397-08002B2CF9AE}" pid="7" name="SortOrder">
    <vt:lpwstr/>
  </property>
  <property fmtid="{D5CDD505-2E9C-101B-9397-08002B2CF9AE}" pid="8" name="_dlc_DocId">
    <vt:lpwstr>HESUHV4WET5P-708-25</vt:lpwstr>
  </property>
  <property fmtid="{D5CDD505-2E9C-101B-9397-08002B2CF9AE}" pid="9" name="_dlc_DocIdUrl">
    <vt:lpwstr>http://portal.fadavis.com/marketing/_layouts/15/DocIdRedir.aspx?ID=HESUHV4WET5P-708-25, HESUHV4WET5P-708-25</vt:lpwstr>
  </property>
  <property fmtid="{D5CDD505-2E9C-101B-9397-08002B2CF9AE}" pid="10" name="Tertiary Category">
    <vt:lpwstr/>
  </property>
</Properties>
</file>