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0"/>
  </p:notesMasterIdLst>
  <p:handoutMasterIdLst>
    <p:handoutMasterId r:id="rId41"/>
  </p:handoutMasterIdLst>
  <p:sldIdLst>
    <p:sldId id="351"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85" r:id="rId22"/>
    <p:sldId id="367" r:id="rId23"/>
    <p:sldId id="368" r:id="rId24"/>
    <p:sldId id="369" r:id="rId25"/>
    <p:sldId id="370" r:id="rId26"/>
    <p:sldId id="371" r:id="rId27"/>
    <p:sldId id="372" r:id="rId28"/>
    <p:sldId id="373" r:id="rId29"/>
    <p:sldId id="374" r:id="rId30"/>
    <p:sldId id="375" r:id="rId31"/>
    <p:sldId id="376" r:id="rId32"/>
    <p:sldId id="377" r:id="rId33"/>
    <p:sldId id="378" r:id="rId34"/>
    <p:sldId id="379" r:id="rId35"/>
    <p:sldId id="380" r:id="rId36"/>
    <p:sldId id="381" r:id="rId37"/>
    <p:sldId id="382" r:id="rId38"/>
    <p:sldId id="384"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12" userDrawn="1">
          <p15:clr>
            <a:srgbClr val="A4A3A4"/>
          </p15:clr>
        </p15:guide>
        <p15:guide id="2" pos="2880" userDrawn="1">
          <p15:clr>
            <a:srgbClr val="A4A3A4"/>
          </p15:clr>
        </p15:guide>
        <p15:guide id="3" orient="horz" pos="864">
          <p15:clr>
            <a:srgbClr val="A4A3A4"/>
          </p15:clr>
        </p15:guide>
        <p15:guide id="4" pos="624">
          <p15:clr>
            <a:srgbClr val="A4A3A4"/>
          </p15:clr>
        </p15:guide>
        <p15:guide id="5" pos="587">
          <p15:clr>
            <a:srgbClr val="A4A3A4"/>
          </p15:clr>
        </p15:guide>
        <p15:guide id="6" orient="horz" pos="816">
          <p15:clr>
            <a:srgbClr val="A4A3A4"/>
          </p15:clr>
        </p15:guide>
        <p15:guide id="7" pos="576">
          <p15:clr>
            <a:srgbClr val="A4A3A4"/>
          </p15:clr>
        </p15:guide>
        <p15:guide id="8" orient="horz" pos="3888">
          <p15:clr>
            <a:srgbClr val="A4A3A4"/>
          </p15:clr>
        </p15:guide>
        <p15:guide id="9" orient="horz" pos="432">
          <p15:clr>
            <a:srgbClr val="A4A3A4"/>
          </p15:clr>
        </p15:guide>
        <p15:guide id="10" pos="28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05C"/>
    <a:srgbClr val="000000"/>
    <a:srgbClr val="737373"/>
    <a:srgbClr val="D99C21"/>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60" autoAdjust="0"/>
    <p:restoredTop sz="94712" autoAdjust="0"/>
  </p:normalViewPr>
  <p:slideViewPr>
    <p:cSldViewPr>
      <p:cViewPr varScale="1">
        <p:scale>
          <a:sx n="104" d="100"/>
          <a:sy n="104" d="100"/>
        </p:scale>
        <p:origin x="1896" y="108"/>
      </p:cViewPr>
      <p:guideLst>
        <p:guide orient="horz" pos="912"/>
        <p:guide pos="2880"/>
        <p:guide orient="horz" pos="864"/>
        <p:guide pos="624"/>
        <p:guide pos="587"/>
        <p:guide orient="horz" pos="816"/>
        <p:guide pos="576"/>
        <p:guide orient="horz" pos="3888"/>
        <p:guide orient="horz" pos="432"/>
        <p:guide pos="288"/>
      </p:guideLst>
    </p:cSldViewPr>
  </p:slideViewPr>
  <p:outlineViewPr>
    <p:cViewPr>
      <p:scale>
        <a:sx n="33" d="100"/>
        <a:sy n="33" d="100"/>
      </p:scale>
      <p:origin x="0" y="-5706"/>
    </p:cViewPr>
  </p:outlineViewPr>
  <p:notesTextViewPr>
    <p:cViewPr>
      <p:scale>
        <a:sx n="1" d="1"/>
        <a:sy n="1" d="1"/>
      </p:scale>
      <p:origin x="0" y="0"/>
    </p:cViewPr>
  </p:notesTextViewPr>
  <p:sorterViewPr>
    <p:cViewPr>
      <p:scale>
        <a:sx n="100" d="100"/>
        <a:sy n="100" d="100"/>
      </p:scale>
      <p:origin x="0" y="9012"/>
    </p:cViewPr>
  </p:sorterViewPr>
  <p:notesViewPr>
    <p:cSldViewPr>
      <p:cViewPr varScale="1">
        <p:scale>
          <a:sx n="57" d="100"/>
          <a:sy n="57" d="100"/>
        </p:scale>
        <p:origin x="169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61E734-30F1-456B-8B88-B517BAE0A233}" type="datetimeFigureOut">
              <a:rPr lang="en-US" smtClean="0"/>
              <a:t>11/20/2019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D1CF74-1493-46D2-9CFB-D9771BD399B9}" type="slidenum">
              <a:rPr lang="en-US" smtClean="0"/>
              <a:t>‹#›</a:t>
            </a:fld>
            <a:endParaRPr lang="en-US"/>
          </a:p>
        </p:txBody>
      </p:sp>
    </p:spTree>
    <p:extLst>
      <p:ext uri="{BB962C8B-B14F-4D97-AF65-F5344CB8AC3E}">
        <p14:creationId xmlns:p14="http://schemas.microsoft.com/office/powerpoint/2010/main" val="4233874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6A6551-8743-415C-B8DC-7E8D559D5B4C}" type="datetimeFigureOut">
              <a:rPr lang="en-US" smtClean="0"/>
              <a:t>11/20/2019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E3FD1-3D53-424A-A1AD-A3C30BC928DB}" type="slidenum">
              <a:rPr lang="en-US" smtClean="0"/>
              <a:t>‹#›</a:t>
            </a:fld>
            <a:endParaRPr lang="en-US"/>
          </a:p>
        </p:txBody>
      </p:sp>
    </p:spTree>
    <p:extLst>
      <p:ext uri="{BB962C8B-B14F-4D97-AF65-F5344CB8AC3E}">
        <p14:creationId xmlns:p14="http://schemas.microsoft.com/office/powerpoint/2010/main" val="220728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charset="0"/>
            </a:endParaRPr>
          </a:p>
        </p:txBody>
      </p:sp>
      <p:sp>
        <p:nvSpPr>
          <p:cNvPr id="4" name="Slide Number Placeholder 3"/>
          <p:cNvSpPr>
            <a:spLocks noGrp="1"/>
          </p:cNvSpPr>
          <p:nvPr>
            <p:ph type="sldNum" sz="quarter" idx="10"/>
          </p:nvPr>
        </p:nvSpPr>
        <p:spPr/>
        <p:txBody>
          <a:bodyPr/>
          <a:lstStyle/>
          <a:p>
            <a:fld id="{D1FE3FD1-3D53-424A-A1AD-A3C30BC928DB}" type="slidenum">
              <a:rPr lang="en-US" smtClean="0"/>
              <a:t>1</a:t>
            </a:fld>
            <a:endParaRPr lang="en-US"/>
          </a:p>
        </p:txBody>
      </p:sp>
    </p:spTree>
    <p:extLst>
      <p:ext uri="{BB962C8B-B14F-4D97-AF65-F5344CB8AC3E}">
        <p14:creationId xmlns:p14="http://schemas.microsoft.com/office/powerpoint/2010/main" val="362613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CAUTION is an acronym used to describe common “warning signs” for cancer.</a:t>
            </a:r>
          </a:p>
          <a:p>
            <a:endParaRPr lang="en-US" dirty="0"/>
          </a:p>
          <a:p>
            <a:r>
              <a:rPr lang="en-US" dirty="0"/>
              <a:t>Change in bowel or bladder habits</a:t>
            </a:r>
          </a:p>
          <a:p>
            <a:r>
              <a:rPr lang="en-US" dirty="0"/>
              <a:t>A sore that does not heal</a:t>
            </a:r>
          </a:p>
          <a:p>
            <a:r>
              <a:rPr lang="en-US" dirty="0"/>
              <a:t>Unusual bleeding or discharge</a:t>
            </a:r>
          </a:p>
          <a:p>
            <a:r>
              <a:rPr lang="en-US" dirty="0"/>
              <a:t>Thickening or lump in the breast or any other part of the body</a:t>
            </a:r>
          </a:p>
          <a:p>
            <a:r>
              <a:rPr lang="en-US" dirty="0"/>
              <a:t>Indigestion or difficulty swallowing</a:t>
            </a:r>
          </a:p>
          <a:p>
            <a:r>
              <a:rPr lang="en-US" dirty="0"/>
              <a:t>Obvious change in a wart or mole</a:t>
            </a:r>
          </a:p>
          <a:p>
            <a:r>
              <a:rPr lang="en-US" dirty="0"/>
              <a:t>Nagging cough or hoarseness</a:t>
            </a:r>
          </a:p>
          <a:p>
            <a:endParaRPr lang="en-US" dirty="0"/>
          </a:p>
          <a:p>
            <a:r>
              <a:rPr lang="en-US" dirty="0"/>
              <a:t>On the other hand, cancer can present with a constellation of vague symptoms, including fatigue, significant unexplained weight loss, fever of unknown etiology, and night sweats. Some providers may describe these symptoms as constitutional symptoms, but this term is a formal classification only in B-cell lymphoma.</a:t>
            </a:r>
          </a:p>
          <a:p>
            <a:endParaRPr lang="en-US" dirty="0"/>
          </a:p>
          <a:p>
            <a:r>
              <a:rPr lang="en-US" dirty="0"/>
              <a:t>Patients may present with symptoms characteristic of a specific malignancy; therefore, clinical presentation varies on the basis of the disease. These symptoms are related to the location of the primary cancer, the location of metastatic disease, metabolic changes associated with the malignancy, and the specific pathology of the disease.</a:t>
            </a:r>
          </a:p>
        </p:txBody>
      </p:sp>
      <p:sp>
        <p:nvSpPr>
          <p:cNvPr id="4" name="Slide Number Placeholder 3"/>
          <p:cNvSpPr>
            <a:spLocks noGrp="1"/>
          </p:cNvSpPr>
          <p:nvPr>
            <p:ph type="sldNum" sz="quarter" idx="5"/>
          </p:nvPr>
        </p:nvSpPr>
        <p:spPr/>
        <p:txBody>
          <a:bodyPr/>
          <a:lstStyle/>
          <a:p>
            <a:fld id="{EF179920-1458-462C-8F48-238DD5709C36}" type="slidenum">
              <a:rPr lang="en-US" smtClean="0"/>
              <a:t>10</a:t>
            </a:fld>
            <a:endParaRPr lang="en-US"/>
          </a:p>
        </p:txBody>
      </p:sp>
    </p:spTree>
    <p:extLst>
      <p:ext uri="{BB962C8B-B14F-4D97-AF65-F5344CB8AC3E}">
        <p14:creationId xmlns:p14="http://schemas.microsoft.com/office/powerpoint/2010/main" val="3553032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Oncological emergencies are acute clinical complications that may occur in the presence of malignancy. They require urgent treatment to prevent long-term physiological deficits. Oncological emergencies may be secondary to the processes of tumor growth and invasion of body organs, metabolic changes from malignant cells, or a result of treatment. They are generally categorized as structural, metabolic, and hematological, but organ dysfunction may also be present. Probabilities of oncological emergencies vary with cancer type. The nurse should become familiar with oncological emergencies associated with specific cancers and when each emergency is more likely to be expected across the disease and treatment trajectory. This allows the nurse to anticipate the diagnosis and proactively manage symptoms. </a:t>
            </a:r>
          </a:p>
        </p:txBody>
      </p:sp>
      <p:sp>
        <p:nvSpPr>
          <p:cNvPr id="4" name="Slide Number Placeholder 3"/>
          <p:cNvSpPr>
            <a:spLocks noGrp="1"/>
          </p:cNvSpPr>
          <p:nvPr>
            <p:ph type="sldNum" sz="quarter" idx="5"/>
          </p:nvPr>
        </p:nvSpPr>
        <p:spPr/>
        <p:txBody>
          <a:bodyPr/>
          <a:lstStyle/>
          <a:p>
            <a:fld id="{EF179920-1458-462C-8F48-238DD5709C36}" type="slidenum">
              <a:rPr lang="en-US" smtClean="0"/>
              <a:t>11</a:t>
            </a:fld>
            <a:endParaRPr lang="en-US"/>
          </a:p>
        </p:txBody>
      </p:sp>
    </p:spTree>
    <p:extLst>
      <p:ext uri="{BB962C8B-B14F-4D97-AF65-F5344CB8AC3E}">
        <p14:creationId xmlns:p14="http://schemas.microsoft.com/office/powerpoint/2010/main" val="565170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Risk factor modification – Avoiding known carcinogens, i.e., cigarette smoking </a:t>
            </a:r>
          </a:p>
          <a:p>
            <a:pPr lvl="0"/>
            <a:endParaRPr lang="en-US" dirty="0"/>
          </a:p>
          <a:p>
            <a:pPr lvl="0"/>
            <a:r>
              <a:rPr lang="en-US" dirty="0"/>
              <a:t>Immunization – i.e., HPV vaccine</a:t>
            </a:r>
          </a:p>
          <a:p>
            <a:pPr lvl="0"/>
            <a:endParaRPr lang="en-US" dirty="0"/>
          </a:p>
          <a:p>
            <a:pPr lvl="0"/>
            <a:r>
              <a:rPr lang="en-US" dirty="0"/>
              <a:t>Chemoprevention </a:t>
            </a:r>
            <a:r>
              <a:rPr lang="en-US" sz="1200" dirty="0"/>
              <a:t>–</a:t>
            </a:r>
            <a:r>
              <a:rPr lang="en-US" dirty="0"/>
              <a:t> a primary prevention strategy for some survivors of early-stage hormonal cancers such as breast and prostate cancers</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12</a:t>
            </a:fld>
            <a:endParaRPr lang="en-US"/>
          </a:p>
        </p:txBody>
      </p:sp>
    </p:spTree>
    <p:extLst>
      <p:ext uri="{BB962C8B-B14F-4D97-AF65-F5344CB8AC3E}">
        <p14:creationId xmlns:p14="http://schemas.microsoft.com/office/powerpoint/2010/main" val="3390042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Secondary prevention is essentially cancer screening for early detection and management of the disease. Clinical outcomes are better for individuals diagnosed and treated for cancer earlier in the disease process compared with individuals diagnosed later in disease development. Ideally, individuals with cancer-related risk factors should have access to noninvasive screening tests that can identify cancer in its earliest stages, when it can be treated effectively with minimal risk of recurrence. </a:t>
            </a:r>
          </a:p>
        </p:txBody>
      </p:sp>
      <p:sp>
        <p:nvSpPr>
          <p:cNvPr id="4" name="Slide Number Placeholder 3"/>
          <p:cNvSpPr>
            <a:spLocks noGrp="1"/>
          </p:cNvSpPr>
          <p:nvPr>
            <p:ph type="sldNum" sz="quarter" idx="5"/>
          </p:nvPr>
        </p:nvSpPr>
        <p:spPr/>
        <p:txBody>
          <a:bodyPr/>
          <a:lstStyle/>
          <a:p>
            <a:fld id="{EF179920-1458-462C-8F48-238DD5709C36}" type="slidenum">
              <a:rPr lang="en-US" smtClean="0"/>
              <a:t>13</a:t>
            </a:fld>
            <a:endParaRPr lang="en-US"/>
          </a:p>
        </p:txBody>
      </p:sp>
    </p:spTree>
    <p:extLst>
      <p:ext uri="{BB962C8B-B14F-4D97-AF65-F5344CB8AC3E}">
        <p14:creationId xmlns:p14="http://schemas.microsoft.com/office/powerpoint/2010/main" val="3564132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Tertiary prevention focuses on reducing morbidity and mortality once a disease has been diagnosed. </a:t>
            </a:r>
          </a:p>
        </p:txBody>
      </p:sp>
      <p:sp>
        <p:nvSpPr>
          <p:cNvPr id="4" name="Slide Number Placeholder 3"/>
          <p:cNvSpPr>
            <a:spLocks noGrp="1"/>
          </p:cNvSpPr>
          <p:nvPr>
            <p:ph type="sldNum" sz="quarter" idx="5"/>
          </p:nvPr>
        </p:nvSpPr>
        <p:spPr/>
        <p:txBody>
          <a:bodyPr/>
          <a:lstStyle/>
          <a:p>
            <a:fld id="{EF179920-1458-462C-8F48-238DD5709C36}" type="slidenum">
              <a:rPr lang="en-US" smtClean="0"/>
              <a:t>14</a:t>
            </a:fld>
            <a:endParaRPr lang="en-US"/>
          </a:p>
        </p:txBody>
      </p:sp>
    </p:spTree>
    <p:extLst>
      <p:ext uri="{BB962C8B-B14F-4D97-AF65-F5344CB8AC3E}">
        <p14:creationId xmlns:p14="http://schemas.microsoft.com/office/powerpoint/2010/main" val="1550641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Laboratory tests </a:t>
            </a:r>
            <a:r>
              <a:rPr lang="en-US" sz="1200" dirty="0"/>
              <a:t>–</a:t>
            </a:r>
            <a:r>
              <a:rPr lang="en-US" dirty="0"/>
              <a:t> Some laboratory tests can be performed on blood and serum, whereas others require a tissue sample. An example of a laboratory test is the prostate-specific antigen (PSA) test, obtained via a venous blood sample, used to validate the presence of prostate cancer. </a:t>
            </a:r>
          </a:p>
          <a:p>
            <a:endParaRPr lang="en-US" dirty="0"/>
          </a:p>
          <a:p>
            <a:r>
              <a:rPr lang="en-US" dirty="0"/>
              <a:t>Imaging </a:t>
            </a:r>
            <a:r>
              <a:rPr lang="en-US" sz="1200" dirty="0"/>
              <a:t>–</a:t>
            </a:r>
            <a:r>
              <a:rPr lang="en-US" dirty="0"/>
              <a:t> Imaging studies use radiographical, </a:t>
            </a:r>
            <a:r>
              <a:rPr lang="en-US" dirty="0" err="1"/>
              <a:t>sonographical</a:t>
            </a:r>
            <a:r>
              <a:rPr lang="en-US" dirty="0"/>
              <a:t>, or other technology to create images of the body for clinical evaluation. They are effective in identifying tissue masses, one of the most common presenting signs of cancer. Imaging studies allow for the detection of these tissue masses that are undetectable on physical examination.</a:t>
            </a:r>
          </a:p>
          <a:p>
            <a:endParaRPr lang="en-US" dirty="0"/>
          </a:p>
          <a:p>
            <a:r>
              <a:rPr lang="en-US" dirty="0"/>
              <a:t>Biopsy </a:t>
            </a:r>
            <a:r>
              <a:rPr lang="en-US" sz="1200" dirty="0"/>
              <a:t>–</a:t>
            </a:r>
            <a:r>
              <a:rPr lang="en-US" dirty="0"/>
              <a:t> Biopsy is the primary method of obtaining samples required to determine the presence of malignancy. It is a surgical method of obtaining a tissue sample for evaluation, most commonly used in solid-tumor evaluation.</a:t>
            </a:r>
          </a:p>
          <a:p>
            <a:endParaRPr lang="en-US" dirty="0"/>
          </a:p>
          <a:p>
            <a:r>
              <a:rPr lang="en-US" dirty="0"/>
              <a:t>Endoscopic procedures </a:t>
            </a:r>
            <a:r>
              <a:rPr lang="en-US" sz="1200" dirty="0"/>
              <a:t>–</a:t>
            </a:r>
            <a:r>
              <a:rPr lang="en-US" dirty="0"/>
              <a:t> Endoscopic procedures, such as endoscopy and bronchoscopy, are performed with a rigid or flexible tube, light, and lens and allow visualization of hollow, </a:t>
            </a:r>
            <a:r>
              <a:rPr lang="en-US" dirty="0" err="1"/>
              <a:t>tubelike</a:t>
            </a:r>
            <a:r>
              <a:rPr lang="en-US" dirty="0"/>
              <a:t> structures in the body (e.g., the trachea or gastrointestinal tract) and may be necessary in order to access tissue for biopsy. </a:t>
            </a:r>
          </a:p>
        </p:txBody>
      </p:sp>
      <p:sp>
        <p:nvSpPr>
          <p:cNvPr id="4" name="Slide Number Placeholder 3"/>
          <p:cNvSpPr>
            <a:spLocks noGrp="1"/>
          </p:cNvSpPr>
          <p:nvPr>
            <p:ph type="sldNum" sz="quarter" idx="5"/>
          </p:nvPr>
        </p:nvSpPr>
        <p:spPr/>
        <p:txBody>
          <a:bodyPr/>
          <a:lstStyle/>
          <a:p>
            <a:fld id="{EF179920-1458-462C-8F48-238DD5709C36}" type="slidenum">
              <a:rPr lang="en-US" smtClean="0"/>
              <a:t>15</a:t>
            </a:fld>
            <a:endParaRPr lang="en-US"/>
          </a:p>
        </p:txBody>
      </p:sp>
    </p:spTree>
    <p:extLst>
      <p:ext uri="{BB962C8B-B14F-4D97-AF65-F5344CB8AC3E}">
        <p14:creationId xmlns:p14="http://schemas.microsoft.com/office/powerpoint/2010/main" val="1652383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13.4 Fine-needle aspiration breast biopsy </a:t>
            </a:r>
          </a:p>
          <a:p>
            <a:endParaRPr lang="en-US" dirty="0"/>
          </a:p>
          <a:p>
            <a:r>
              <a:rPr lang="en-US" dirty="0"/>
              <a:t>FIGURE 13.5 Bronchoscopy, a diagnostic procedure to look for evidence of cancer in the tracheobronchial tree.</a:t>
            </a:r>
          </a:p>
        </p:txBody>
      </p:sp>
      <p:sp>
        <p:nvSpPr>
          <p:cNvPr id="4" name="Slide Number Placeholder 3"/>
          <p:cNvSpPr>
            <a:spLocks noGrp="1"/>
          </p:cNvSpPr>
          <p:nvPr>
            <p:ph type="sldNum" sz="quarter" idx="5"/>
          </p:nvPr>
        </p:nvSpPr>
        <p:spPr/>
        <p:txBody>
          <a:bodyPr/>
          <a:lstStyle/>
          <a:p>
            <a:fld id="{EF179920-1458-462C-8F48-238DD5709C36}" type="slidenum">
              <a:rPr lang="en-US" smtClean="0"/>
              <a:t>16</a:t>
            </a:fld>
            <a:endParaRPr lang="en-US"/>
          </a:p>
        </p:txBody>
      </p:sp>
    </p:spTree>
    <p:extLst>
      <p:ext uri="{BB962C8B-B14F-4D97-AF65-F5344CB8AC3E}">
        <p14:creationId xmlns:p14="http://schemas.microsoft.com/office/powerpoint/2010/main" val="1017165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13.5 Bronchoscopy, a diagnostic procedure to look for evidence of cancer in the tracheobronchial tree.</a:t>
            </a:r>
          </a:p>
        </p:txBody>
      </p:sp>
      <p:sp>
        <p:nvSpPr>
          <p:cNvPr id="4" name="Slide Number Placeholder 3"/>
          <p:cNvSpPr>
            <a:spLocks noGrp="1"/>
          </p:cNvSpPr>
          <p:nvPr>
            <p:ph type="sldNum" sz="quarter" idx="5"/>
          </p:nvPr>
        </p:nvSpPr>
        <p:spPr/>
        <p:txBody>
          <a:bodyPr/>
          <a:lstStyle/>
          <a:p>
            <a:fld id="{EF179920-1458-462C-8F48-238DD5709C36}" type="slidenum">
              <a:rPr lang="en-US" smtClean="0"/>
              <a:t>17</a:t>
            </a:fld>
            <a:endParaRPr lang="en-US"/>
          </a:p>
        </p:txBody>
      </p:sp>
    </p:spTree>
    <p:extLst>
      <p:ext uri="{BB962C8B-B14F-4D97-AF65-F5344CB8AC3E}">
        <p14:creationId xmlns:p14="http://schemas.microsoft.com/office/powerpoint/2010/main" val="1066052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goal of surgical oncology is total excision of malignant tumors and the local area of potential metastasis immediately surrounding the tumor. Surgical oncology also includes debulking of tumor masses (partially removing a tumor that cannot be completely excised). Redirection of vital functions after tumor removal and reconstructive procedures are also components of surgical oncology. </a:t>
            </a:r>
          </a:p>
        </p:txBody>
      </p:sp>
      <p:sp>
        <p:nvSpPr>
          <p:cNvPr id="4" name="Slide Number Placeholder 3"/>
          <p:cNvSpPr>
            <a:spLocks noGrp="1"/>
          </p:cNvSpPr>
          <p:nvPr>
            <p:ph type="sldNum" sz="quarter" idx="5"/>
          </p:nvPr>
        </p:nvSpPr>
        <p:spPr/>
        <p:txBody>
          <a:bodyPr/>
          <a:lstStyle/>
          <a:p>
            <a:fld id="{EF179920-1458-462C-8F48-238DD5709C36}" type="slidenum">
              <a:rPr lang="en-US" smtClean="0"/>
              <a:t>18</a:t>
            </a:fld>
            <a:endParaRPr lang="en-US"/>
          </a:p>
        </p:txBody>
      </p:sp>
    </p:spTree>
    <p:extLst>
      <p:ext uri="{BB962C8B-B14F-4D97-AF65-F5344CB8AC3E}">
        <p14:creationId xmlns:p14="http://schemas.microsoft.com/office/powerpoint/2010/main" val="2342559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Radiation therapy is the localized delivery of ionizing radiation to intentionally destroy DNA structures within malignant cells and induce cell death. A radiation therapy treatment plan is designed with the goal of maximizing tumor exposure to radiation while minimizing injury to normal cells. </a:t>
            </a:r>
          </a:p>
        </p:txBody>
      </p:sp>
      <p:sp>
        <p:nvSpPr>
          <p:cNvPr id="4" name="Slide Number Placeholder 3"/>
          <p:cNvSpPr>
            <a:spLocks noGrp="1"/>
          </p:cNvSpPr>
          <p:nvPr>
            <p:ph type="sldNum" sz="quarter" idx="5"/>
          </p:nvPr>
        </p:nvSpPr>
        <p:spPr/>
        <p:txBody>
          <a:bodyPr/>
          <a:lstStyle/>
          <a:p>
            <a:fld id="{EF179920-1458-462C-8F48-238DD5709C36}" type="slidenum">
              <a:rPr lang="en-US" smtClean="0"/>
              <a:t>19</a:t>
            </a:fld>
            <a:endParaRPr lang="en-US"/>
          </a:p>
        </p:txBody>
      </p:sp>
    </p:spTree>
    <p:extLst>
      <p:ext uri="{BB962C8B-B14F-4D97-AF65-F5344CB8AC3E}">
        <p14:creationId xmlns:p14="http://schemas.microsoft.com/office/powerpoint/2010/main" val="1169740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is a constellation of diseases involving a malignant (unregulated) transformation of cells within a specific body system. Although there are many different types of cancers, all cancers are characterized by uncontrolled growth of malignant cells that compromises the integrity and function of normal, healthy cells.</a:t>
            </a:r>
          </a:p>
        </p:txBody>
      </p:sp>
      <p:sp>
        <p:nvSpPr>
          <p:cNvPr id="4" name="Slide Number Placeholder 3"/>
          <p:cNvSpPr>
            <a:spLocks noGrp="1"/>
          </p:cNvSpPr>
          <p:nvPr>
            <p:ph type="sldNum" sz="quarter" idx="5"/>
          </p:nvPr>
        </p:nvSpPr>
        <p:spPr/>
        <p:txBody>
          <a:bodyPr/>
          <a:lstStyle/>
          <a:p>
            <a:fld id="{EF179920-1458-462C-8F48-238DD5709C36}" type="slidenum">
              <a:rPr lang="en-US" smtClean="0"/>
              <a:t>2</a:t>
            </a:fld>
            <a:endParaRPr lang="en-US"/>
          </a:p>
        </p:txBody>
      </p:sp>
    </p:spTree>
    <p:extLst>
      <p:ext uri="{BB962C8B-B14F-4D97-AF65-F5344CB8AC3E}">
        <p14:creationId xmlns:p14="http://schemas.microsoft.com/office/powerpoint/2010/main" val="3732335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13.6 Brachytherapy, radiation therapy delivered internally via placement in a cavity or reservoir in the body.</a:t>
            </a:r>
          </a:p>
        </p:txBody>
      </p:sp>
      <p:sp>
        <p:nvSpPr>
          <p:cNvPr id="4" name="Slide Number Placeholder 3"/>
          <p:cNvSpPr>
            <a:spLocks noGrp="1"/>
          </p:cNvSpPr>
          <p:nvPr>
            <p:ph type="sldNum" sz="quarter" idx="5"/>
          </p:nvPr>
        </p:nvSpPr>
        <p:spPr/>
        <p:txBody>
          <a:bodyPr/>
          <a:lstStyle/>
          <a:p>
            <a:fld id="{EF179920-1458-462C-8F48-238DD5709C36}" type="slidenum">
              <a:rPr lang="en-US" smtClean="0"/>
              <a:t>20</a:t>
            </a:fld>
            <a:endParaRPr lang="en-US"/>
          </a:p>
        </p:txBody>
      </p:sp>
    </p:spTree>
    <p:extLst>
      <p:ext uri="{BB962C8B-B14F-4D97-AF65-F5344CB8AC3E}">
        <p14:creationId xmlns:p14="http://schemas.microsoft.com/office/powerpoint/2010/main" val="2631191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Antineoplastic medications are a broad class of chemicals and drugs used to treat cancer. Antineoplastic therapies are loosely divided into four different categories: (1) chemotherapy, (2) immunological therapies, (3) targeted agents, and (4) hormonal agents. </a:t>
            </a:r>
          </a:p>
        </p:txBody>
      </p:sp>
      <p:sp>
        <p:nvSpPr>
          <p:cNvPr id="4" name="Slide Number Placeholder 3"/>
          <p:cNvSpPr>
            <a:spLocks noGrp="1"/>
          </p:cNvSpPr>
          <p:nvPr>
            <p:ph type="sldNum" sz="quarter" idx="5"/>
          </p:nvPr>
        </p:nvSpPr>
        <p:spPr/>
        <p:txBody>
          <a:bodyPr/>
          <a:lstStyle/>
          <a:p>
            <a:fld id="{EF179920-1458-462C-8F48-238DD5709C36}" type="slidenum">
              <a:rPr lang="en-US" smtClean="0"/>
              <a:t>21</a:t>
            </a:fld>
            <a:endParaRPr lang="en-US"/>
          </a:p>
        </p:txBody>
      </p:sp>
    </p:spTree>
    <p:extLst>
      <p:ext uri="{BB962C8B-B14F-4D97-AF65-F5344CB8AC3E}">
        <p14:creationId xmlns:p14="http://schemas.microsoft.com/office/powerpoint/2010/main" val="3764807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Hematopoietic stem cell transplantation (HSCT) and bone marrow transplantation (BMT) are treatment methods for some cancers and hematological disorders. Hematopoietic stem cell transplantation/BMT involves two major steps: the administration of high-dose antineoplastic therapy (sometimes in combination with radiation therapy) followed by the infusion of hematopoietic stem cells (HSCT) or whole bone marrow (BMT). This method allows for the administration of high doses of antineoplastic/radiation therapy that would normally not be tolerated because high-dose chemotherapy and radiotherapy permanently damage bone marrow. The stem cell/bone marrow transplant essentially “rescues” the patient. </a:t>
            </a:r>
          </a:p>
        </p:txBody>
      </p:sp>
      <p:sp>
        <p:nvSpPr>
          <p:cNvPr id="4" name="Slide Number Placeholder 3"/>
          <p:cNvSpPr>
            <a:spLocks noGrp="1"/>
          </p:cNvSpPr>
          <p:nvPr>
            <p:ph type="sldNum" sz="quarter" idx="5"/>
          </p:nvPr>
        </p:nvSpPr>
        <p:spPr/>
        <p:txBody>
          <a:bodyPr/>
          <a:lstStyle/>
          <a:p>
            <a:fld id="{EF179920-1458-462C-8F48-238DD5709C36}" type="slidenum">
              <a:rPr lang="en-US" smtClean="0"/>
              <a:t>22</a:t>
            </a:fld>
            <a:endParaRPr lang="en-US"/>
          </a:p>
        </p:txBody>
      </p:sp>
    </p:spTree>
    <p:extLst>
      <p:ext uri="{BB962C8B-B14F-4D97-AF65-F5344CB8AC3E}">
        <p14:creationId xmlns:p14="http://schemas.microsoft.com/office/powerpoint/2010/main" val="3653984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13.7 An autologous bone marrow transplant.</a:t>
            </a:r>
          </a:p>
        </p:txBody>
      </p:sp>
      <p:sp>
        <p:nvSpPr>
          <p:cNvPr id="4" name="Slide Number Placeholder 3"/>
          <p:cNvSpPr>
            <a:spLocks noGrp="1"/>
          </p:cNvSpPr>
          <p:nvPr>
            <p:ph type="sldNum" sz="quarter" idx="5"/>
          </p:nvPr>
        </p:nvSpPr>
        <p:spPr/>
        <p:txBody>
          <a:bodyPr/>
          <a:lstStyle/>
          <a:p>
            <a:fld id="{EF179920-1458-462C-8F48-238DD5709C36}" type="slidenum">
              <a:rPr lang="en-US" smtClean="0"/>
              <a:t>23</a:t>
            </a:fld>
            <a:endParaRPr lang="en-US"/>
          </a:p>
        </p:txBody>
      </p:sp>
    </p:spTree>
    <p:extLst>
      <p:ext uri="{BB962C8B-B14F-4D97-AF65-F5344CB8AC3E}">
        <p14:creationId xmlns:p14="http://schemas.microsoft.com/office/powerpoint/2010/main" val="412282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Nursing care of patients with cancer crosses all subspecialties of medical-surgical nursing and ambulatory primary care because the disease can affect any organ system and can be managed in a variety of clinical settings. Patient problems are based on the type of cancer, sites of metastases, stage of disease, comorbidities, and therapy plan. Nurses providing care to patients with cancer should have specialized training in the management of the specific antineoplastic therapy being delivered and the special needs of patients experiencing cancer. Common medical-surgical problems may be managed differently in the patient with cancer on the basis of this specialized knowledge. For example, oncology patients may receive pain medications for both acute and chronic pain, yet the symptoms of constipation that may occur with opiates must also be considered as a symptom of tumor-related bowel obstruction. </a:t>
            </a:r>
          </a:p>
        </p:txBody>
      </p:sp>
      <p:sp>
        <p:nvSpPr>
          <p:cNvPr id="4" name="Slide Number Placeholder 3"/>
          <p:cNvSpPr>
            <a:spLocks noGrp="1"/>
          </p:cNvSpPr>
          <p:nvPr>
            <p:ph type="sldNum" sz="quarter" idx="5"/>
          </p:nvPr>
        </p:nvSpPr>
        <p:spPr/>
        <p:txBody>
          <a:bodyPr/>
          <a:lstStyle/>
          <a:p>
            <a:fld id="{EF179920-1458-462C-8F48-238DD5709C36}" type="slidenum">
              <a:rPr lang="en-US" smtClean="0"/>
              <a:t>24</a:t>
            </a:fld>
            <a:endParaRPr lang="en-US"/>
          </a:p>
        </p:txBody>
      </p:sp>
    </p:spTree>
    <p:extLst>
      <p:ext uri="{BB962C8B-B14F-4D97-AF65-F5344CB8AC3E}">
        <p14:creationId xmlns:p14="http://schemas.microsoft.com/office/powerpoint/2010/main" val="911403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C</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Solid organ tumors, including breast</a:t>
            </a:r>
          </a:p>
          <a:p>
            <a:r>
              <a:rPr lang="en-US" sz="1200" b="0" i="0" u="none" strike="noStrike" kern="1200" baseline="0" dirty="0">
                <a:solidFill>
                  <a:schemeClr val="tx1"/>
                </a:solidFill>
                <a:latin typeface="+mn-lt"/>
                <a:ea typeface="+mn-ea"/>
                <a:cs typeface="+mn-cs"/>
              </a:rPr>
              <a:t>cancer, are generally staged along a continuum of</a:t>
            </a:r>
          </a:p>
          <a:p>
            <a:r>
              <a:rPr lang="en-US" sz="1200" b="0" i="0" u="none" strike="noStrike" kern="1200" baseline="0" dirty="0">
                <a:solidFill>
                  <a:schemeClr val="tx1"/>
                </a:solidFill>
                <a:latin typeface="+mn-lt"/>
                <a:ea typeface="+mn-ea"/>
                <a:cs typeface="+mn-cs"/>
              </a:rPr>
              <a:t>one (I) through four (IV): I is a more localized and</a:t>
            </a:r>
          </a:p>
          <a:p>
            <a:r>
              <a:rPr lang="en-US" sz="1200" b="0" i="0" u="none" strike="noStrike" kern="1200" baseline="0" dirty="0">
                <a:solidFill>
                  <a:schemeClr val="tx1"/>
                </a:solidFill>
                <a:latin typeface="+mn-lt"/>
                <a:ea typeface="+mn-ea"/>
                <a:cs typeface="+mn-cs"/>
              </a:rPr>
              <a:t>contained, and IV is advanced and/or metastatic.</a:t>
            </a:r>
          </a:p>
          <a:p>
            <a:r>
              <a:rPr lang="en-US" sz="1200" b="0" i="0" u="none" strike="noStrike" kern="1200" baseline="0" dirty="0">
                <a:solidFill>
                  <a:schemeClr val="tx1"/>
                </a:solidFill>
                <a:latin typeface="+mn-lt"/>
                <a:ea typeface="+mn-ea"/>
                <a:cs typeface="+mn-cs"/>
              </a:rPr>
              <a:t>A small tumor without obvious spread outside the</a:t>
            </a:r>
          </a:p>
          <a:p>
            <a:r>
              <a:rPr lang="en-US" sz="1200" b="0" i="0" u="none" strike="noStrike" kern="1200" baseline="0" dirty="0">
                <a:solidFill>
                  <a:schemeClr val="tx1"/>
                </a:solidFill>
                <a:latin typeface="+mn-lt"/>
                <a:ea typeface="+mn-ea"/>
                <a:cs typeface="+mn-cs"/>
              </a:rPr>
              <a:t>organ is termed stage I, invasion of deeper tissues or</a:t>
            </a:r>
          </a:p>
          <a:p>
            <a:r>
              <a:rPr lang="en-US" sz="1200" b="0" i="0" u="none" strike="noStrike" kern="1200" baseline="0" dirty="0">
                <a:solidFill>
                  <a:schemeClr val="tx1"/>
                </a:solidFill>
                <a:latin typeface="+mn-lt"/>
                <a:ea typeface="+mn-ea"/>
                <a:cs typeface="+mn-cs"/>
              </a:rPr>
              <a:t>involvement of local lymph nodes is stage II, large</a:t>
            </a:r>
          </a:p>
          <a:p>
            <a:r>
              <a:rPr lang="en-US" sz="1200" b="0" i="0" u="none" strike="noStrike" kern="1200" baseline="0" dirty="0">
                <a:solidFill>
                  <a:schemeClr val="tx1"/>
                </a:solidFill>
                <a:latin typeface="+mn-lt"/>
                <a:ea typeface="+mn-ea"/>
                <a:cs typeface="+mn-cs"/>
              </a:rPr>
              <a:t>or locally invasive tumors are stage III, and cancers</a:t>
            </a:r>
          </a:p>
          <a:p>
            <a:r>
              <a:rPr lang="en-US" sz="1200" b="0" i="0" u="none" strike="noStrike" kern="1200" baseline="0" dirty="0">
                <a:solidFill>
                  <a:schemeClr val="tx1"/>
                </a:solidFill>
                <a:latin typeface="+mn-lt"/>
                <a:ea typeface="+mn-ea"/>
                <a:cs typeface="+mn-cs"/>
              </a:rPr>
              <a:t>that have metastasized are considered stage IV. All</a:t>
            </a:r>
          </a:p>
          <a:p>
            <a:r>
              <a:rPr lang="en-US" sz="1200" b="0" i="0" u="none" strike="noStrike" kern="1200" baseline="0" dirty="0">
                <a:solidFill>
                  <a:schemeClr val="tx1"/>
                </a:solidFill>
                <a:latin typeface="+mn-lt"/>
                <a:ea typeface="+mn-ea"/>
                <a:cs typeface="+mn-cs"/>
              </a:rPr>
              <a:t>hematologic malignancies are cancer stage IV at</a:t>
            </a:r>
          </a:p>
          <a:p>
            <a:r>
              <a:rPr lang="en-US" sz="1200" b="0" i="0" u="none" strike="noStrike" kern="1200" baseline="0" dirty="0">
                <a:solidFill>
                  <a:schemeClr val="tx1"/>
                </a:solidFill>
                <a:latin typeface="+mn-lt"/>
                <a:ea typeface="+mn-ea"/>
                <a:cs typeface="+mn-cs"/>
              </a:rPr>
              <a:t>diagnosis because the disease is not well-contained</a:t>
            </a:r>
          </a:p>
          <a:p>
            <a:r>
              <a:rPr lang="en-US" sz="1200" b="0" i="0" u="none" strike="noStrike" kern="1200" baseline="0" dirty="0">
                <a:solidFill>
                  <a:schemeClr val="tx1"/>
                </a:solidFill>
                <a:latin typeface="+mn-lt"/>
                <a:ea typeface="+mn-ea"/>
                <a:cs typeface="+mn-cs"/>
              </a:rPr>
              <a:t>or localized, as the hallmark clinical feature is it is</a:t>
            </a:r>
          </a:p>
          <a:p>
            <a:r>
              <a:rPr lang="en-US" sz="1200" b="0" i="0" u="none" strike="noStrike" kern="1200" baseline="0" dirty="0">
                <a:solidFill>
                  <a:schemeClr val="tx1"/>
                </a:solidFill>
                <a:latin typeface="+mn-lt"/>
                <a:ea typeface="+mn-ea"/>
                <a:cs typeface="+mn-cs"/>
              </a:rPr>
              <a:t>present in the hematologic system at diagnosis.</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30</a:t>
            </a:fld>
            <a:endParaRPr lang="en-US"/>
          </a:p>
        </p:txBody>
      </p:sp>
    </p:spTree>
    <p:extLst>
      <p:ext uri="{BB962C8B-B14F-4D97-AF65-F5344CB8AC3E}">
        <p14:creationId xmlns:p14="http://schemas.microsoft.com/office/powerpoint/2010/main" val="1192587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B</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Adjuvant therapy is treatment that is used</a:t>
            </a:r>
          </a:p>
          <a:p>
            <a:r>
              <a:rPr lang="en-US" sz="1200" b="0" i="0" u="none" strike="noStrike" kern="1200" baseline="0" dirty="0">
                <a:solidFill>
                  <a:schemeClr val="tx1"/>
                </a:solidFill>
                <a:latin typeface="+mn-lt"/>
                <a:ea typeface="+mn-ea"/>
                <a:cs typeface="+mn-cs"/>
              </a:rPr>
              <a:t>in a patient who is currently disease-free or in remission</a:t>
            </a:r>
          </a:p>
          <a:p>
            <a:r>
              <a:rPr lang="en-US" sz="1200" b="0" i="0" u="none" strike="noStrike" kern="1200" baseline="0" dirty="0">
                <a:solidFill>
                  <a:schemeClr val="tx1"/>
                </a:solidFill>
                <a:latin typeface="+mn-lt"/>
                <a:ea typeface="+mn-ea"/>
                <a:cs typeface="+mn-cs"/>
              </a:rPr>
              <a:t>but at high risk for relapse due to remaining</a:t>
            </a:r>
          </a:p>
          <a:p>
            <a:r>
              <a:rPr lang="en-US" sz="1200" b="0" i="0" u="none" strike="noStrike" kern="1200" baseline="0" dirty="0">
                <a:solidFill>
                  <a:schemeClr val="tx1"/>
                </a:solidFill>
                <a:latin typeface="+mn-lt"/>
                <a:ea typeface="+mn-ea"/>
                <a:cs typeface="+mn-cs"/>
              </a:rPr>
              <a:t>microscopic malignant cells that will regrow at a</a:t>
            </a:r>
          </a:p>
          <a:p>
            <a:r>
              <a:rPr lang="en-US" sz="1200" b="0" i="0" u="none" strike="noStrike" kern="1200" baseline="0" dirty="0">
                <a:solidFill>
                  <a:schemeClr val="tx1"/>
                </a:solidFill>
                <a:latin typeface="+mn-lt"/>
                <a:ea typeface="+mn-ea"/>
                <a:cs typeface="+mn-cs"/>
              </a:rPr>
              <a:t>later time. The neoadjuvant chemotherapy combined</a:t>
            </a:r>
          </a:p>
          <a:p>
            <a:r>
              <a:rPr lang="en-US" sz="1200" b="0" i="0" u="none" strike="noStrike" kern="1200" baseline="0" dirty="0">
                <a:solidFill>
                  <a:schemeClr val="tx1"/>
                </a:solidFill>
                <a:latin typeface="+mn-lt"/>
                <a:ea typeface="+mn-ea"/>
                <a:cs typeface="+mn-cs"/>
              </a:rPr>
              <a:t>with the primary surgical therapy (mastectomy)</a:t>
            </a:r>
          </a:p>
          <a:p>
            <a:r>
              <a:rPr lang="en-US" sz="1200" b="0" i="0" u="none" strike="noStrike" kern="1200" baseline="0" dirty="0">
                <a:solidFill>
                  <a:schemeClr val="tx1"/>
                </a:solidFill>
                <a:latin typeface="+mn-lt"/>
                <a:ea typeface="+mn-ea"/>
                <a:cs typeface="+mn-cs"/>
              </a:rPr>
              <a:t>should remove most, if not all, of the cancer; hormonal</a:t>
            </a:r>
          </a:p>
          <a:p>
            <a:r>
              <a:rPr lang="en-US" sz="1200" b="0" i="0" u="none" strike="noStrike" kern="1200" baseline="0" dirty="0">
                <a:solidFill>
                  <a:schemeClr val="tx1"/>
                </a:solidFill>
                <a:latin typeface="+mn-lt"/>
                <a:ea typeface="+mn-ea"/>
                <a:cs typeface="+mn-cs"/>
              </a:rPr>
              <a:t>therapy is administered after most of the cancer</a:t>
            </a:r>
          </a:p>
          <a:p>
            <a:r>
              <a:rPr lang="en-US" sz="1200" b="0" i="0" u="none" strike="noStrike" kern="1200" baseline="0" dirty="0">
                <a:solidFill>
                  <a:schemeClr val="tx1"/>
                </a:solidFill>
                <a:latin typeface="+mn-lt"/>
                <a:ea typeface="+mn-ea"/>
                <a:cs typeface="+mn-cs"/>
              </a:rPr>
              <a:t>is removed to increase the probability of a cure.</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31</a:t>
            </a:fld>
            <a:endParaRPr lang="en-US"/>
          </a:p>
        </p:txBody>
      </p:sp>
    </p:spTree>
    <p:extLst>
      <p:ext uri="{BB962C8B-B14F-4D97-AF65-F5344CB8AC3E}">
        <p14:creationId xmlns:p14="http://schemas.microsoft.com/office/powerpoint/2010/main" val="1042479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C</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Hair loss, dry skin, and nausea are</a:t>
            </a:r>
          </a:p>
          <a:p>
            <a:r>
              <a:rPr lang="en-US" sz="1200" b="0" i="0" u="none" strike="noStrike" kern="1200" baseline="0" dirty="0">
                <a:solidFill>
                  <a:schemeClr val="tx1"/>
                </a:solidFill>
                <a:latin typeface="+mn-lt"/>
                <a:ea typeface="+mn-ea"/>
                <a:cs typeface="+mn-cs"/>
              </a:rPr>
              <a:t>expected side effects of treatment and do not</a:t>
            </a:r>
          </a:p>
          <a:p>
            <a:r>
              <a:rPr lang="en-US" sz="1200" b="0" i="0" u="none" strike="noStrike" kern="1200" baseline="0" dirty="0">
                <a:solidFill>
                  <a:schemeClr val="tx1"/>
                </a:solidFill>
                <a:latin typeface="+mn-lt"/>
                <a:ea typeface="+mn-ea"/>
                <a:cs typeface="+mn-cs"/>
              </a:rPr>
              <a:t>require urgent intervention. A fever may be</a:t>
            </a:r>
          </a:p>
          <a:p>
            <a:r>
              <a:rPr lang="en-US" sz="1200" b="0" i="0" u="none" strike="noStrike" kern="1200" baseline="0" dirty="0">
                <a:solidFill>
                  <a:schemeClr val="tx1"/>
                </a:solidFill>
                <a:latin typeface="+mn-lt"/>
                <a:ea typeface="+mn-ea"/>
                <a:cs typeface="+mn-cs"/>
              </a:rPr>
              <a:t>secondary to an infection that requires immediate</a:t>
            </a:r>
          </a:p>
          <a:p>
            <a:r>
              <a:rPr lang="en-US" sz="1200" b="0" i="0" u="none" strike="noStrike" kern="1200" baseline="0" dirty="0">
                <a:solidFill>
                  <a:schemeClr val="tx1"/>
                </a:solidFill>
                <a:latin typeface="+mn-lt"/>
                <a:ea typeface="+mn-ea"/>
                <a:cs typeface="+mn-cs"/>
              </a:rPr>
              <a:t>antibiotic intervention.</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32</a:t>
            </a:fld>
            <a:endParaRPr lang="en-US"/>
          </a:p>
        </p:txBody>
      </p:sp>
    </p:spTree>
    <p:extLst>
      <p:ext uri="{BB962C8B-B14F-4D97-AF65-F5344CB8AC3E}">
        <p14:creationId xmlns:p14="http://schemas.microsoft.com/office/powerpoint/2010/main" val="2240665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B and D</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Paclitaxel is a plant alkaloid and known</a:t>
            </a:r>
          </a:p>
          <a:p>
            <a:r>
              <a:rPr lang="en-US" sz="1200" b="0" i="0" u="none" strike="noStrike" kern="1200" baseline="0" dirty="0">
                <a:solidFill>
                  <a:schemeClr val="tx1"/>
                </a:solidFill>
                <a:latin typeface="+mn-lt"/>
                <a:ea typeface="+mn-ea"/>
                <a:cs typeface="+mn-cs"/>
              </a:rPr>
              <a:t>to cause hypersensitivity reactions in some patients;</a:t>
            </a:r>
          </a:p>
          <a:p>
            <a:r>
              <a:rPr lang="en-US" sz="1200" b="0" i="0" u="none" strike="noStrike" kern="1200" baseline="0" dirty="0">
                <a:solidFill>
                  <a:schemeClr val="tx1"/>
                </a:solidFill>
                <a:latin typeface="+mn-lt"/>
                <a:ea typeface="+mn-ea"/>
                <a:cs typeface="+mn-cs"/>
              </a:rPr>
              <a:t>it is important to have emergency equipment ready.</a:t>
            </a:r>
          </a:p>
          <a:p>
            <a:r>
              <a:rPr lang="en-US" sz="1200" b="0" i="0" u="none" strike="noStrike" kern="1200" baseline="0" dirty="0">
                <a:solidFill>
                  <a:schemeClr val="tx1"/>
                </a:solidFill>
                <a:latin typeface="+mn-lt"/>
                <a:ea typeface="+mn-ea"/>
                <a:cs typeface="+mn-cs"/>
              </a:rPr>
              <a:t>Paclitaxel is also a vesicant, so it is important to</a:t>
            </a:r>
          </a:p>
          <a:p>
            <a:r>
              <a:rPr lang="en-US" sz="1200" b="0" i="0" u="none" strike="noStrike" kern="1200" baseline="0" dirty="0">
                <a:solidFill>
                  <a:schemeClr val="tx1"/>
                </a:solidFill>
                <a:latin typeface="+mn-lt"/>
                <a:ea typeface="+mn-ea"/>
                <a:cs typeface="+mn-cs"/>
              </a:rPr>
              <a:t>frequently assess the quality of IV access by</a:t>
            </a:r>
          </a:p>
          <a:p>
            <a:r>
              <a:rPr lang="en-US" sz="1200" b="0" i="0" u="none" strike="noStrike" kern="1200" baseline="0" dirty="0">
                <a:solidFill>
                  <a:schemeClr val="tx1"/>
                </a:solidFill>
                <a:latin typeface="+mn-lt"/>
                <a:ea typeface="+mn-ea"/>
                <a:cs typeface="+mn-cs"/>
              </a:rPr>
              <a:t>flushing the line and checking for blood return.</a:t>
            </a:r>
          </a:p>
          <a:p>
            <a:r>
              <a:rPr lang="en-US" sz="1200" b="0" i="0" u="none" strike="noStrike" kern="1200" baseline="0" dirty="0">
                <a:solidFill>
                  <a:schemeClr val="tx1"/>
                </a:solidFill>
                <a:latin typeface="+mn-lt"/>
                <a:ea typeface="+mn-ea"/>
                <a:cs typeface="+mn-cs"/>
              </a:rPr>
              <a:t>Plant alkaloids like paclitaxel are not typically</a:t>
            </a:r>
          </a:p>
          <a:p>
            <a:r>
              <a:rPr lang="en-US" sz="1200" b="0" i="0" u="none" strike="noStrike" kern="1200" baseline="0" dirty="0">
                <a:solidFill>
                  <a:schemeClr val="tx1"/>
                </a:solidFill>
                <a:latin typeface="+mn-lt"/>
                <a:ea typeface="+mn-ea"/>
                <a:cs typeface="+mn-cs"/>
              </a:rPr>
              <a:t>associated with causing alterations in blood</a:t>
            </a:r>
          </a:p>
          <a:p>
            <a:r>
              <a:rPr lang="en-US" sz="1200" b="0" i="0" u="none" strike="noStrike" kern="1200" baseline="0" dirty="0">
                <a:solidFill>
                  <a:schemeClr val="tx1"/>
                </a:solidFill>
                <a:latin typeface="+mn-lt"/>
                <a:ea typeface="+mn-ea"/>
                <a:cs typeface="+mn-cs"/>
              </a:rPr>
              <a:t>clotting, blood glucose levels, or causing serious</a:t>
            </a:r>
          </a:p>
          <a:p>
            <a:r>
              <a:rPr lang="en-US" sz="1200" b="0" i="0" u="none" strike="noStrike" kern="1200" baseline="0" dirty="0">
                <a:solidFill>
                  <a:schemeClr val="tx1"/>
                </a:solidFill>
                <a:latin typeface="+mn-lt"/>
                <a:ea typeface="+mn-ea"/>
                <a:cs typeface="+mn-cs"/>
              </a:rPr>
              <a:t>cardiac dysrhythmias.</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33</a:t>
            </a:fld>
            <a:endParaRPr lang="en-US"/>
          </a:p>
        </p:txBody>
      </p:sp>
    </p:spTree>
    <p:extLst>
      <p:ext uri="{BB962C8B-B14F-4D97-AF65-F5344CB8AC3E}">
        <p14:creationId xmlns:p14="http://schemas.microsoft.com/office/powerpoint/2010/main" val="2527759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r>
              <a:rPr lang="en-US" sz="1200" b="0" i="0" u="none" strike="noStrike" kern="1200" baseline="0" dirty="0">
                <a:solidFill>
                  <a:schemeClr val="tx1"/>
                </a:solidFill>
                <a:latin typeface="+mn-lt"/>
                <a:ea typeface="+mn-ea"/>
                <a:cs typeface="+mn-cs"/>
              </a:rPr>
              <a:t>B, D, and E</a:t>
            </a: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External beam radiation therapy puts the</a:t>
            </a:r>
          </a:p>
          <a:p>
            <a:r>
              <a:rPr lang="en-US" sz="1200" b="0" i="0" u="none" strike="noStrike" kern="1200" baseline="0" dirty="0">
                <a:solidFill>
                  <a:schemeClr val="tx1"/>
                </a:solidFill>
                <a:latin typeface="+mn-lt"/>
                <a:ea typeface="+mn-ea"/>
                <a:cs typeface="+mn-cs"/>
              </a:rPr>
              <a:t>patient at risk for skin irritation and impaired skin</a:t>
            </a:r>
          </a:p>
          <a:p>
            <a:r>
              <a:rPr lang="en-US" sz="1200" b="0" i="0" u="none" strike="noStrike" kern="1200" baseline="0" dirty="0">
                <a:solidFill>
                  <a:schemeClr val="tx1"/>
                </a:solidFill>
                <a:latin typeface="+mn-lt"/>
                <a:ea typeface="+mn-ea"/>
                <a:cs typeface="+mn-cs"/>
              </a:rPr>
              <a:t>integrity. Also, the radiation will be focused on the</a:t>
            </a:r>
          </a:p>
          <a:p>
            <a:r>
              <a:rPr lang="en-US" sz="1200" b="0" i="0" u="none" strike="noStrike" kern="1200" baseline="0" dirty="0">
                <a:solidFill>
                  <a:schemeClr val="tx1"/>
                </a:solidFill>
                <a:latin typeface="+mn-lt"/>
                <a:ea typeface="+mn-ea"/>
                <a:cs typeface="+mn-cs"/>
              </a:rPr>
              <a:t>left chest wall, which is near the heart and lungs.</a:t>
            </a:r>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34</a:t>
            </a:fld>
            <a:endParaRPr lang="en-US"/>
          </a:p>
        </p:txBody>
      </p:sp>
    </p:spTree>
    <p:extLst>
      <p:ext uri="{BB962C8B-B14F-4D97-AF65-F5344CB8AC3E}">
        <p14:creationId xmlns:p14="http://schemas.microsoft.com/office/powerpoint/2010/main" val="492747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is the second leading cause of death worldwide, and rates are expected to increase over time. Globally, the most common types of cancer are lung, breast, colorectal, prostate, skin, and stomach cancer. However, cancer incidence (rate of new cases), prevalence (number of total cases), and mortality vary on the basis of gender, national socioeconomic indicators, and carcinogen exposure.</a:t>
            </a:r>
          </a:p>
          <a:p>
            <a:endParaRPr lang="en-US" dirty="0"/>
          </a:p>
          <a:p>
            <a:r>
              <a:rPr lang="en-US" dirty="0"/>
              <a:t>Carcinogen (cancer trigger) exposure varies across nations for different reasons, leading to different cancer disease patterns. Food contaminants such as aflatoxins and water contaminants such as arsenic also contribute to cancers in specific populations.</a:t>
            </a:r>
          </a:p>
        </p:txBody>
      </p:sp>
      <p:sp>
        <p:nvSpPr>
          <p:cNvPr id="4" name="Slide Number Placeholder 3"/>
          <p:cNvSpPr>
            <a:spLocks noGrp="1"/>
          </p:cNvSpPr>
          <p:nvPr>
            <p:ph type="sldNum" sz="quarter" idx="5"/>
          </p:nvPr>
        </p:nvSpPr>
        <p:spPr/>
        <p:txBody>
          <a:bodyPr/>
          <a:lstStyle/>
          <a:p>
            <a:fld id="{EF179920-1458-462C-8F48-238DD5709C36}" type="slidenum">
              <a:rPr lang="en-US" smtClean="0"/>
              <a:t>3</a:t>
            </a:fld>
            <a:endParaRPr lang="en-US"/>
          </a:p>
        </p:txBody>
      </p:sp>
    </p:spTree>
    <p:extLst>
      <p:ext uri="{BB962C8B-B14F-4D97-AF65-F5344CB8AC3E}">
        <p14:creationId xmlns:p14="http://schemas.microsoft.com/office/powerpoint/2010/main" val="1093654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 risk factor for cancer is exposure to a carcinogen. Carcinogens are internal or external exposures that predispose individuals to DNA destruction, resulting in cellular mutation that may ultimately lead to malignant transformation of cells. Examples of some well-documented carcinogens are ionizing radiation, benzene, HPV, sun exposure, and tobacco.</a:t>
            </a:r>
          </a:p>
          <a:p>
            <a:endParaRPr lang="en-US" dirty="0"/>
          </a:p>
          <a:p>
            <a:r>
              <a:rPr lang="en-US" dirty="0"/>
              <a:t>Carcinogenesis, the initiation and promotion of cancer, involves a series of other molecular changes that occur after exposure to carcinogens. For this reason, not all individuals with known risk factors or known exposure to a carcinogen develop the disease. Environmental, hormonal, and lifestyle factors; infectious disease; medications; immune status; and nutritional factors </a:t>
            </a:r>
          </a:p>
        </p:txBody>
      </p:sp>
      <p:sp>
        <p:nvSpPr>
          <p:cNvPr id="4" name="Slide Number Placeholder 3"/>
          <p:cNvSpPr>
            <a:spLocks noGrp="1"/>
          </p:cNvSpPr>
          <p:nvPr>
            <p:ph type="sldNum" sz="quarter" idx="5"/>
          </p:nvPr>
        </p:nvSpPr>
        <p:spPr/>
        <p:txBody>
          <a:bodyPr/>
          <a:lstStyle/>
          <a:p>
            <a:fld id="{EF179920-1458-462C-8F48-238DD5709C36}" type="slidenum">
              <a:rPr lang="en-US" smtClean="0"/>
              <a:t>4</a:t>
            </a:fld>
            <a:endParaRPr lang="en-US"/>
          </a:p>
        </p:txBody>
      </p:sp>
    </p:spTree>
    <p:extLst>
      <p:ext uri="{BB962C8B-B14F-4D97-AF65-F5344CB8AC3E}">
        <p14:creationId xmlns:p14="http://schemas.microsoft.com/office/powerpoint/2010/main" val="1655637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Carcinogenesis </a:t>
            </a:r>
            <a:r>
              <a:rPr lang="en-US" sz="1200" dirty="0"/>
              <a:t>–</a:t>
            </a:r>
            <a:r>
              <a:rPr lang="en-US" dirty="0"/>
              <a:t> Cancer initiation typically begins with carcinogen exposure, which subsequently triggers single- or multiple-gene mutations. In carcinogenesis, the mutated cells are not detected by the immune system and are therefore able to proliferate and progress into cancer.</a:t>
            </a:r>
          </a:p>
          <a:p>
            <a:endParaRPr lang="en-US" dirty="0"/>
          </a:p>
          <a:p>
            <a:r>
              <a:rPr lang="en-US" dirty="0"/>
              <a:t>Uncontrolled cell growth </a:t>
            </a:r>
            <a:r>
              <a:rPr lang="en-US" sz="1200" dirty="0"/>
              <a:t>–</a:t>
            </a:r>
            <a:r>
              <a:rPr lang="en-US" dirty="0"/>
              <a:t> Cancer cell growth and proliferation are unregulated by typical mechanisms. This uncontrolled growth may result in dysplasia (Fig. 13.1), or deranged cell growth, in which cells vary in size, shape, and organization. Another term often used to describe cell-growth patterns in cancer is neoplasia, which means uncontrolled cell proliferation.</a:t>
            </a:r>
          </a:p>
          <a:p>
            <a:endParaRPr lang="en-US" dirty="0"/>
          </a:p>
          <a:p>
            <a:r>
              <a:rPr lang="en-US" dirty="0"/>
              <a:t>Altered cell differentiation </a:t>
            </a:r>
            <a:r>
              <a:rPr lang="en-US" sz="1200" dirty="0"/>
              <a:t>–</a:t>
            </a:r>
            <a:r>
              <a:rPr lang="en-US" dirty="0"/>
              <a:t> When a cell loses expected structure and function, it is called anaplasia. As cancer proliferation progresses, the cancer cell loses similarity to the parent cell. There is a range in pathological presentation: Cancer cells may be well differentiated and look similar to the parent cell, undifferentiated and look nothing like the parent cell, or somewhere in between these extremes. Poorly differentiated cells are more difficult to treat. These cancers are often associated with more refractory and aggressive tumors, even if from the same tissue origin.</a:t>
            </a:r>
          </a:p>
          <a:p>
            <a:endParaRPr lang="en-US" dirty="0"/>
          </a:p>
          <a:p>
            <a:r>
              <a:rPr lang="en-US" dirty="0"/>
              <a:t>Metastasis </a:t>
            </a:r>
            <a:r>
              <a:rPr lang="en-US" sz="1200" dirty="0"/>
              <a:t>–</a:t>
            </a:r>
            <a:r>
              <a:rPr lang="en-US" dirty="0"/>
              <a:t> Cancer cells replicate and expand locally into masses of cells known as malignant tumors. The propensity for tumors to spread is called metastasis (Fig. 13.2). Cancer cells spread by cell-to-cell transfer, through the lymphatic system, or through the blood (hematogenous). Cell-to-cell transfer is characterized by direct invasion into adjacent cells. </a:t>
            </a:r>
          </a:p>
          <a:p>
            <a:endParaRPr lang="en-US" dirty="0"/>
          </a:p>
        </p:txBody>
      </p:sp>
      <p:sp>
        <p:nvSpPr>
          <p:cNvPr id="4" name="Slide Number Placeholder 3"/>
          <p:cNvSpPr>
            <a:spLocks noGrp="1"/>
          </p:cNvSpPr>
          <p:nvPr>
            <p:ph type="sldNum" sz="quarter" idx="5"/>
          </p:nvPr>
        </p:nvSpPr>
        <p:spPr/>
        <p:txBody>
          <a:bodyPr/>
          <a:lstStyle/>
          <a:p>
            <a:fld id="{EF179920-1458-462C-8F48-238DD5709C36}" type="slidenum">
              <a:rPr lang="en-US" smtClean="0"/>
              <a:t>5</a:t>
            </a:fld>
            <a:endParaRPr lang="en-US"/>
          </a:p>
        </p:txBody>
      </p:sp>
    </p:spTree>
    <p:extLst>
      <p:ext uri="{BB962C8B-B14F-4D97-AF65-F5344CB8AC3E}">
        <p14:creationId xmlns:p14="http://schemas.microsoft.com/office/powerpoint/2010/main" val="2617158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13.1 Mild dysplasia of cancer cells. Yellow cells indicate abnormal cells.</a:t>
            </a:r>
          </a:p>
        </p:txBody>
      </p:sp>
      <p:sp>
        <p:nvSpPr>
          <p:cNvPr id="4" name="Slide Number Placeholder 3"/>
          <p:cNvSpPr>
            <a:spLocks noGrp="1"/>
          </p:cNvSpPr>
          <p:nvPr>
            <p:ph type="sldNum" sz="quarter" idx="5"/>
          </p:nvPr>
        </p:nvSpPr>
        <p:spPr/>
        <p:txBody>
          <a:bodyPr/>
          <a:lstStyle/>
          <a:p>
            <a:fld id="{EF179920-1458-462C-8F48-238DD5709C36}" type="slidenum">
              <a:rPr lang="en-US" smtClean="0"/>
              <a:t>6</a:t>
            </a:fld>
            <a:endParaRPr lang="en-US"/>
          </a:p>
        </p:txBody>
      </p:sp>
    </p:spTree>
    <p:extLst>
      <p:ext uri="{BB962C8B-B14F-4D97-AF65-F5344CB8AC3E}">
        <p14:creationId xmlns:p14="http://schemas.microsoft.com/office/powerpoint/2010/main" val="62612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13.2  The stages of cancer cell metastasis </a:t>
            </a:r>
          </a:p>
        </p:txBody>
      </p:sp>
      <p:sp>
        <p:nvSpPr>
          <p:cNvPr id="4" name="Slide Number Placeholder 3"/>
          <p:cNvSpPr>
            <a:spLocks noGrp="1"/>
          </p:cNvSpPr>
          <p:nvPr>
            <p:ph type="sldNum" sz="quarter" idx="5"/>
          </p:nvPr>
        </p:nvSpPr>
        <p:spPr/>
        <p:txBody>
          <a:bodyPr/>
          <a:lstStyle/>
          <a:p>
            <a:fld id="{EF179920-1458-462C-8F48-238DD5709C36}" type="slidenum">
              <a:rPr lang="en-US" smtClean="0"/>
              <a:t>7</a:t>
            </a:fld>
            <a:endParaRPr lang="en-US"/>
          </a:p>
        </p:txBody>
      </p:sp>
    </p:spTree>
    <p:extLst>
      <p:ext uri="{BB962C8B-B14F-4D97-AF65-F5344CB8AC3E}">
        <p14:creationId xmlns:p14="http://schemas.microsoft.com/office/powerpoint/2010/main" val="3278777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Solid-tumor malignancies arise from specific body organs and grow into masses that invade and erode normal body tissue as they expand in size. An example of a solid-tumor malignancy is lung cancer. </a:t>
            </a:r>
          </a:p>
          <a:p>
            <a:endParaRPr lang="en-US" dirty="0"/>
          </a:p>
          <a:p>
            <a:r>
              <a:rPr lang="en-US" dirty="0"/>
              <a:t>Hematological malignancies arise from cells of the hematopoietic cell line or from secondary immune organs such as the lymph nodes or spleen. The hematopoietic stem cell gives rise to all myeloid and lymphoid cells in the body, which later develop into cells of the blood system and immune system. A hematological malignancy can therefore affect any of the blood cells in the hematopoietic cell line, including red blood cells, white blood cells, and platelets.</a:t>
            </a:r>
          </a:p>
        </p:txBody>
      </p:sp>
      <p:sp>
        <p:nvSpPr>
          <p:cNvPr id="4" name="Slide Number Placeholder 3"/>
          <p:cNvSpPr>
            <a:spLocks noGrp="1"/>
          </p:cNvSpPr>
          <p:nvPr>
            <p:ph type="sldNum" sz="quarter" idx="5"/>
          </p:nvPr>
        </p:nvSpPr>
        <p:spPr/>
        <p:txBody>
          <a:bodyPr/>
          <a:lstStyle/>
          <a:p>
            <a:fld id="{EF179920-1458-462C-8F48-238DD5709C36}" type="slidenum">
              <a:rPr lang="en-US" smtClean="0"/>
              <a:t>8</a:t>
            </a:fld>
            <a:endParaRPr lang="en-US"/>
          </a:p>
        </p:txBody>
      </p:sp>
    </p:spTree>
    <p:extLst>
      <p:ext uri="{BB962C8B-B14F-4D97-AF65-F5344CB8AC3E}">
        <p14:creationId xmlns:p14="http://schemas.microsoft.com/office/powerpoint/2010/main" val="230799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13.3 Staging of cancer. In S4, cancer cells have invaded surrounding tissue and spread to other organs.</a:t>
            </a:r>
          </a:p>
          <a:p>
            <a:endParaRPr lang="en-US" dirty="0"/>
          </a:p>
          <a:p>
            <a:r>
              <a:rPr lang="en-US" dirty="0"/>
              <a:t>Once a cancer type has been diagnosed, the cancer is then further classified by stage. Staging is a classification system that considers the size of the tumor, burden of the disease, and extent of disease spread.</a:t>
            </a:r>
          </a:p>
        </p:txBody>
      </p:sp>
      <p:sp>
        <p:nvSpPr>
          <p:cNvPr id="4" name="Slide Number Placeholder 3"/>
          <p:cNvSpPr>
            <a:spLocks noGrp="1"/>
          </p:cNvSpPr>
          <p:nvPr>
            <p:ph type="sldNum" sz="quarter" idx="5"/>
          </p:nvPr>
        </p:nvSpPr>
        <p:spPr/>
        <p:txBody>
          <a:bodyPr/>
          <a:lstStyle/>
          <a:p>
            <a:fld id="{EF179920-1458-462C-8F48-238DD5709C36}" type="slidenum">
              <a:rPr lang="en-US" smtClean="0"/>
              <a:t>9</a:t>
            </a:fld>
            <a:endParaRPr lang="en-US"/>
          </a:p>
        </p:txBody>
      </p:sp>
    </p:spTree>
    <p:extLst>
      <p:ext uri="{BB962C8B-B14F-4D97-AF65-F5344CB8AC3E}">
        <p14:creationId xmlns:p14="http://schemas.microsoft.com/office/powerpoint/2010/main" val="421879653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13" name="Picture Placeholder 11"/>
          <p:cNvSpPr>
            <a:spLocks noGrp="1"/>
          </p:cNvSpPr>
          <p:nvPr>
            <p:ph type="pic" sz="quarter" idx="13" hasCustomPrompt="1"/>
          </p:nvPr>
        </p:nvSpPr>
        <p:spPr>
          <a:xfrm>
            <a:off x="2689302" y="228600"/>
            <a:ext cx="3733800" cy="4267200"/>
          </a:xfrm>
        </p:spPr>
        <p:txBody>
          <a:bodyPr rtlCol="0">
            <a:normAutofit/>
          </a:bodyPr>
          <a:lstStyle>
            <a:lvl1pPr>
              <a:defRPr/>
            </a:lvl1pPr>
          </a:lstStyle>
          <a:p>
            <a:pPr lvl="0"/>
            <a:r>
              <a:rPr lang="en-US" noProof="0" dirty="0"/>
              <a:t>Click icon to add cover image</a:t>
            </a:r>
          </a:p>
        </p:txBody>
      </p:sp>
      <p:sp>
        <p:nvSpPr>
          <p:cNvPr id="14" name="Rectangle 13"/>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0"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4"/>
          <a:stretch>
            <a:fillRect/>
          </a:stretch>
        </p:blipFill>
        <p:spPr>
          <a:xfrm>
            <a:off x="0" y="6426743"/>
            <a:ext cx="9169400" cy="48773"/>
          </a:xfrm>
          <a:prstGeom prst="rect">
            <a:avLst/>
          </a:prstGeom>
        </p:spPr>
      </p:pic>
    </p:spTree>
    <p:extLst>
      <p:ext uri="{BB962C8B-B14F-4D97-AF65-F5344CB8AC3E}">
        <p14:creationId xmlns:p14="http://schemas.microsoft.com/office/powerpoint/2010/main" val="2659551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5182776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8229600" cy="19161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2"/>
          </p:nvPr>
        </p:nvSpPr>
        <p:spPr>
          <a:xfrm>
            <a:off x="457200" y="3886200"/>
            <a:ext cx="8229600" cy="20050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78941078"/>
      </p:ext>
    </p:extLst>
  </p:cSld>
  <p:clrMapOvr>
    <a:masterClrMapping/>
  </p:clrMapOvr>
  <p:extLst>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Bulleted Lists">
    <p:spTree>
      <p:nvGrpSpPr>
        <p:cNvPr id="1" name=""/>
        <p:cNvGrpSpPr/>
        <p:nvPr/>
      </p:nvGrpSpPr>
      <p:grpSpPr>
        <a:xfrm>
          <a:off x="0" y="0"/>
          <a:ext cx="0" cy="0"/>
          <a:chOff x="0" y="0"/>
          <a:chExt cx="0" cy="0"/>
        </a:xfrm>
      </p:grpSpPr>
      <p:sp>
        <p:nvSpPr>
          <p:cNvPr id="6"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756356" y="1143000"/>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5023556" y="1143000"/>
            <a:ext cx="4038600" cy="4525963"/>
          </a:xfrm>
        </p:spPr>
        <p:txBody>
          <a:bodyPr>
            <a:normAutofit/>
          </a:bodyPr>
          <a:lstStyle>
            <a:lvl1pPr marL="282575" indent="-282575">
              <a:defRPr lang="en-US" sz="2800" kern="2000" dirty="0" smtClean="0">
                <a:solidFill>
                  <a:schemeClr val="tx1">
                    <a:lumMod val="75000"/>
                  </a:schemeClr>
                </a:solidFill>
                <a:latin typeface="+mn-lt"/>
                <a:ea typeface="+mn-ea"/>
                <a:cs typeface="+mn-cs"/>
              </a:defRPr>
            </a:lvl1pPr>
            <a:lvl2pPr marL="511175" indent="-220663">
              <a:defRPr lang="en-US" sz="2400" kern="1200" dirty="0" smtClean="0">
                <a:solidFill>
                  <a:schemeClr val="tx1">
                    <a:lumMod val="75000"/>
                  </a:schemeClr>
                </a:solidFill>
                <a:latin typeface="+mn-lt"/>
                <a:ea typeface="+mn-ea"/>
                <a:cs typeface="+mn-cs"/>
              </a:defRPr>
            </a:lvl2pPr>
            <a:lvl3pPr marL="804863" indent="-293688">
              <a:defRPr lang="en-US" sz="2000" kern="1200" baseline="0" dirty="0" smtClean="0">
                <a:solidFill>
                  <a:schemeClr val="tx1">
                    <a:lumMod val="75000"/>
                  </a:schemeClr>
                </a:solidFill>
                <a:latin typeface="+mn-lt"/>
                <a:ea typeface="+mn-ea"/>
                <a:cs typeface="+mn-cs"/>
              </a:defRPr>
            </a:lvl3pPr>
            <a:lvl4pPr marL="1089025" indent="-285750">
              <a:buFont typeface="Wingdings" panose="05000000000000000000" pitchFamily="2" charset="2"/>
              <a:buChar char="§"/>
              <a:defRPr lang="en-US" sz="1800" kern="1200" dirty="0" smtClean="0">
                <a:solidFill>
                  <a:schemeClr val="tx1">
                    <a:lumMod val="75000"/>
                  </a:schemeClr>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59034639"/>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Bulleted Lists with Heads">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Text Placeholder 3"/>
          <p:cNvSpPr>
            <a:spLocks noGrp="1"/>
          </p:cNvSpPr>
          <p:nvPr>
            <p:ph type="body" sz="quarter" idx="15" hasCustomPrompt="1"/>
          </p:nvPr>
        </p:nvSpPr>
        <p:spPr>
          <a:xfrm>
            <a:off x="755650" y="1173163"/>
            <a:ext cx="4044950" cy="639762"/>
          </a:xfrm>
        </p:spPr>
        <p:txBody>
          <a:bodyPr/>
          <a:lstStyle>
            <a:lvl1pPr marL="0" indent="0">
              <a:buNone/>
              <a:defRPr sz="2800" b="1"/>
            </a:lvl1pPr>
          </a:lstStyle>
          <a:p>
            <a:pPr lvl="0"/>
            <a:r>
              <a:rPr lang="en-US" dirty="0"/>
              <a:t>Click to add text</a:t>
            </a:r>
          </a:p>
        </p:txBody>
      </p:sp>
      <p:sp>
        <p:nvSpPr>
          <p:cNvPr id="7" name="Content Placeholder 6"/>
          <p:cNvSpPr>
            <a:spLocks noGrp="1"/>
          </p:cNvSpPr>
          <p:nvPr>
            <p:ph sz="quarter" idx="16"/>
          </p:nvPr>
        </p:nvSpPr>
        <p:spPr>
          <a:xfrm>
            <a:off x="755650" y="1901825"/>
            <a:ext cx="4044950" cy="3962400"/>
          </a:xfrm>
        </p:spPr>
        <p:txBody>
          <a:bodyPr/>
          <a:lstStyle>
            <a:lvl1pPr marL="237744">
              <a:defRPr sz="2800"/>
            </a:lvl1pPr>
            <a:lvl2pPr marL="457200" indent="-219456">
              <a:defRPr sz="2400"/>
            </a:lvl2pPr>
            <a:lvl3pPr marL="685800" indent="-237744">
              <a:defRPr sz="2000"/>
            </a:lvl3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7" hasCustomPrompt="1"/>
          </p:nvPr>
        </p:nvSpPr>
        <p:spPr>
          <a:xfrm>
            <a:off x="4953000" y="1181100"/>
            <a:ext cx="4038600" cy="660400"/>
          </a:xfrm>
        </p:spPr>
        <p:txBody>
          <a:bodyPr/>
          <a:lstStyle>
            <a:lvl1pPr marL="0" indent="0">
              <a:buNone/>
              <a:defRPr sz="2800" b="1"/>
            </a:lvl1pPr>
          </a:lstStyle>
          <a:p>
            <a:pPr lvl="0"/>
            <a:r>
              <a:rPr lang="en-US" dirty="0"/>
              <a:t>Click to add text</a:t>
            </a:r>
          </a:p>
        </p:txBody>
      </p:sp>
      <p:sp>
        <p:nvSpPr>
          <p:cNvPr id="13" name="Content Placeholder 12"/>
          <p:cNvSpPr>
            <a:spLocks noGrp="1"/>
          </p:cNvSpPr>
          <p:nvPr>
            <p:ph sz="quarter" idx="18"/>
          </p:nvPr>
        </p:nvSpPr>
        <p:spPr>
          <a:xfrm>
            <a:off x="4953000" y="1901825"/>
            <a:ext cx="4038600" cy="3962400"/>
          </a:xfrm>
        </p:spPr>
        <p:txBody>
          <a:bodyPr/>
          <a:lstStyle>
            <a:lvl1pPr marL="237744" indent="-274320">
              <a:defRPr sz="2800"/>
            </a:lvl1pPr>
            <a:lvl2pPr marL="457200" indent="-219456">
              <a:defRPr sz="2400"/>
            </a:lvl2pPr>
            <a:lvl3pPr marL="685800" indent="-237744">
              <a:defRPr sz="20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38424730"/>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List and Figure">
    <p:spTree>
      <p:nvGrpSpPr>
        <p:cNvPr id="1" name=""/>
        <p:cNvGrpSpPr/>
        <p:nvPr/>
      </p:nvGrpSpPr>
      <p:grpSpPr>
        <a:xfrm>
          <a:off x="0" y="0"/>
          <a:ext cx="0" cy="0"/>
          <a:chOff x="0" y="0"/>
          <a:chExt cx="0" cy="0"/>
        </a:xfrm>
      </p:grpSpPr>
      <p:sp>
        <p:nvSpPr>
          <p:cNvPr id="6"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762000" y="1219200"/>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2"/>
          </p:nvPr>
        </p:nvSpPr>
        <p:spPr>
          <a:xfrm>
            <a:off x="4953000" y="1219200"/>
            <a:ext cx="3733800" cy="4526280"/>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7536767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Picture Placeholder 6"/>
          <p:cNvSpPr>
            <a:spLocks noGrp="1"/>
          </p:cNvSpPr>
          <p:nvPr>
            <p:ph type="pic" sz="quarter" idx="13"/>
          </p:nvPr>
        </p:nvSpPr>
        <p:spPr>
          <a:xfrm>
            <a:off x="762000" y="1326995"/>
            <a:ext cx="3505200" cy="4540405"/>
          </a:xfrm>
        </p:spPr>
        <p:txBody>
          <a:bodyPr rtlCol="0">
            <a:normAutofit/>
          </a:bodyPr>
          <a:lstStyle/>
          <a:p>
            <a:pPr lvl="0"/>
            <a:r>
              <a:rPr lang="en-US" noProof="0"/>
              <a:t>Click icon to add picture</a:t>
            </a:r>
            <a:endParaRPr lang="en-US" noProof="0" dirty="0"/>
          </a:p>
        </p:txBody>
      </p:sp>
      <p:sp>
        <p:nvSpPr>
          <p:cNvPr id="6" name="Text Placeholder 5"/>
          <p:cNvSpPr>
            <a:spLocks noGrp="1"/>
          </p:cNvSpPr>
          <p:nvPr>
            <p:ph type="body" sz="quarter" idx="16" hasCustomPrompt="1"/>
          </p:nvPr>
        </p:nvSpPr>
        <p:spPr>
          <a:xfrm>
            <a:off x="4495800" y="3200400"/>
            <a:ext cx="4495800" cy="838200"/>
          </a:xfrm>
        </p:spPr>
        <p:txBody>
          <a:bodyPr/>
          <a:lstStyle>
            <a:lvl1pPr marL="346075" indent="0">
              <a:buNone/>
              <a:defRPr/>
            </a:lvl1pPr>
          </a:lstStyle>
          <a:p>
            <a:pPr lvl="0"/>
            <a:r>
              <a:rPr lang="en-US" dirty="0"/>
              <a:t>Click to add Caption</a:t>
            </a:r>
          </a:p>
        </p:txBody>
      </p:sp>
    </p:spTree>
    <p:extLst>
      <p:ext uri="{BB962C8B-B14F-4D97-AF65-F5344CB8AC3E}">
        <p14:creationId xmlns:p14="http://schemas.microsoft.com/office/powerpoint/2010/main" val="1351710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able Placeholder 7"/>
          <p:cNvSpPr>
            <a:spLocks noGrp="1"/>
          </p:cNvSpPr>
          <p:nvPr>
            <p:ph type="tbl" sz="quarter" idx="14"/>
          </p:nvPr>
        </p:nvSpPr>
        <p:spPr>
          <a:xfrm>
            <a:off x="762000" y="1338147"/>
            <a:ext cx="7620000" cy="4572000"/>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24858415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Text Placeholder 3"/>
          <p:cNvSpPr>
            <a:spLocks noGrp="1"/>
          </p:cNvSpPr>
          <p:nvPr>
            <p:ph type="body" sz="quarter" idx="10" hasCustomPrompt="1"/>
          </p:nvPr>
        </p:nvSpPr>
        <p:spPr>
          <a:xfrm>
            <a:off x="457200" y="1181100"/>
            <a:ext cx="8534400" cy="457200"/>
          </a:xfrm>
        </p:spPr>
        <p:txBody>
          <a:bodyPr/>
          <a:lstStyle>
            <a:lvl1pPr marL="346075" indent="0">
              <a:buNone/>
              <a:defRPr b="1"/>
            </a:lvl1pPr>
          </a:lstStyle>
          <a:p>
            <a:pPr lvl="0"/>
            <a:r>
              <a:rPr lang="en-US" dirty="0"/>
              <a:t>Click to add Question</a:t>
            </a:r>
          </a:p>
        </p:txBody>
      </p:sp>
      <p:sp>
        <p:nvSpPr>
          <p:cNvPr id="9" name="Content Placeholder 8"/>
          <p:cNvSpPr>
            <a:spLocks noGrp="1"/>
          </p:cNvSpPr>
          <p:nvPr>
            <p:ph sz="quarter" idx="11"/>
          </p:nvPr>
        </p:nvSpPr>
        <p:spPr>
          <a:xfrm>
            <a:off x="457200" y="2057400"/>
            <a:ext cx="8534400" cy="4038600"/>
          </a:xfrm>
        </p:spPr>
        <p:txBody>
          <a:bodyPr/>
          <a:lstStyle>
            <a:lvl1pPr marL="860425" indent="-514350">
              <a:buFont typeface="+mj-lt"/>
              <a:buAutoNum type="alphaUcPeriod"/>
              <a:defRPr/>
            </a:lvl1pPr>
          </a:lstStyle>
          <a:p>
            <a:pPr lvl="0"/>
            <a:r>
              <a:rPr lang="en-US"/>
              <a:t>Click to edit Master text styles</a:t>
            </a:r>
          </a:p>
        </p:txBody>
      </p:sp>
    </p:spTree>
    <p:extLst>
      <p:ext uri="{BB962C8B-B14F-4D97-AF65-F5344CB8AC3E}">
        <p14:creationId xmlns:p14="http://schemas.microsoft.com/office/powerpoint/2010/main" val="217570216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Question">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Text Placeholder 3"/>
          <p:cNvSpPr>
            <a:spLocks noGrp="1"/>
          </p:cNvSpPr>
          <p:nvPr>
            <p:ph type="body" sz="quarter" idx="10" hasCustomPrompt="1"/>
          </p:nvPr>
        </p:nvSpPr>
        <p:spPr>
          <a:xfrm>
            <a:off x="457200" y="1181100"/>
            <a:ext cx="8534400" cy="1028700"/>
          </a:xfrm>
        </p:spPr>
        <p:txBody>
          <a:bodyPr/>
          <a:lstStyle>
            <a:lvl1pPr marL="346075" indent="0">
              <a:buNone/>
              <a:defRPr b="1"/>
            </a:lvl1pPr>
          </a:lstStyle>
          <a:p>
            <a:pPr lvl="0"/>
            <a:r>
              <a:rPr lang="en-US" dirty="0"/>
              <a:t>Click to add Question</a:t>
            </a:r>
          </a:p>
        </p:txBody>
      </p:sp>
      <p:sp>
        <p:nvSpPr>
          <p:cNvPr id="9" name="Content Placeholder 8"/>
          <p:cNvSpPr>
            <a:spLocks noGrp="1"/>
          </p:cNvSpPr>
          <p:nvPr>
            <p:ph sz="quarter" idx="11"/>
          </p:nvPr>
        </p:nvSpPr>
        <p:spPr>
          <a:xfrm>
            <a:off x="457200" y="2514600"/>
            <a:ext cx="8534400" cy="3581400"/>
          </a:xfrm>
        </p:spPr>
        <p:txBody>
          <a:bodyPr/>
          <a:lstStyle>
            <a:lvl1pPr marL="346075" indent="0">
              <a:buFont typeface="+mj-lt"/>
              <a:buNone/>
              <a:defRPr/>
            </a:lvl1pPr>
          </a:lstStyle>
          <a:p>
            <a:pPr lvl="0"/>
            <a:r>
              <a:rPr lang="en-US" dirty="0"/>
              <a:t>Click to edit Master text styles</a:t>
            </a:r>
          </a:p>
        </p:txBody>
      </p:sp>
    </p:spTree>
    <p:extLst>
      <p:ext uri="{BB962C8B-B14F-4D97-AF65-F5344CB8AC3E}">
        <p14:creationId xmlns:p14="http://schemas.microsoft.com/office/powerpoint/2010/main" val="137995851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nswer">
    <p:spTree>
      <p:nvGrpSpPr>
        <p:cNvPr id="1" name=""/>
        <p:cNvGrpSpPr/>
        <p:nvPr/>
      </p:nvGrpSpPr>
      <p:grpSpPr>
        <a:xfrm>
          <a:off x="0" y="0"/>
          <a:ext cx="0" cy="0"/>
          <a:chOff x="0" y="0"/>
          <a:chExt cx="0" cy="0"/>
        </a:xfrm>
      </p:grpSpPr>
      <p:sp>
        <p:nvSpPr>
          <p:cNvPr id="5"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9" name="Text Placeholder 8"/>
          <p:cNvSpPr>
            <a:spLocks noGrp="1"/>
          </p:cNvSpPr>
          <p:nvPr>
            <p:ph type="body" sz="quarter" idx="10" hasCustomPrompt="1"/>
          </p:nvPr>
        </p:nvSpPr>
        <p:spPr>
          <a:xfrm>
            <a:off x="457200" y="1219200"/>
            <a:ext cx="8534400" cy="609600"/>
          </a:xfrm>
        </p:spPr>
        <p:txBody>
          <a:bodyPr/>
          <a:lstStyle>
            <a:lvl1pPr marL="346075" indent="0">
              <a:buNone/>
              <a:defRPr/>
            </a:lvl1pPr>
          </a:lstStyle>
          <a:p>
            <a:pPr lvl="0"/>
            <a:r>
              <a:rPr lang="en-US" dirty="0"/>
              <a:t>Click to answer</a:t>
            </a:r>
          </a:p>
        </p:txBody>
      </p:sp>
      <p:sp>
        <p:nvSpPr>
          <p:cNvPr id="13" name="Content Placeholder 12"/>
          <p:cNvSpPr>
            <a:spLocks noGrp="1"/>
          </p:cNvSpPr>
          <p:nvPr>
            <p:ph sz="quarter" idx="11"/>
          </p:nvPr>
        </p:nvSpPr>
        <p:spPr>
          <a:xfrm>
            <a:off x="457200" y="2057400"/>
            <a:ext cx="8534400" cy="4038600"/>
          </a:xfrm>
        </p:spPr>
        <p:txBody>
          <a:bodyPr/>
          <a:lstStyle>
            <a:lvl1pPr marL="346075" indent="0">
              <a:buNone/>
              <a:defRPr/>
            </a:lvl1pPr>
          </a:lstStyle>
          <a:p>
            <a:pPr lvl="0"/>
            <a:r>
              <a:rPr lang="en-US" dirty="0"/>
              <a:t>Click to edit Master text styles</a:t>
            </a:r>
          </a:p>
        </p:txBody>
      </p:sp>
    </p:spTree>
    <p:extLst>
      <p:ext uri="{BB962C8B-B14F-4D97-AF65-F5344CB8AC3E}">
        <p14:creationId xmlns:p14="http://schemas.microsoft.com/office/powerpoint/2010/main" val="1295770433"/>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and Title">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1790700" y="1828800"/>
            <a:ext cx="5562600" cy="457200"/>
          </a:xfrm>
        </p:spPr>
        <p:txBody>
          <a:bodyPr anchor="ctr">
            <a:noAutofit/>
          </a:bodyPr>
          <a:lstStyle>
            <a:lvl1pPr marL="0" indent="0" algn="ctr">
              <a:buFontTx/>
              <a:buNone/>
              <a:defRPr sz="3200"/>
            </a:lvl1pPr>
            <a:lvl2pPr marL="623887" indent="0">
              <a:buFontTx/>
              <a:buNone/>
              <a:defRPr/>
            </a:lvl2pPr>
            <a:lvl3pPr marL="969962" indent="0">
              <a:buFontTx/>
              <a:buNone/>
              <a:defRPr/>
            </a:lvl3pPr>
            <a:lvl4pPr marL="1371600" indent="0">
              <a:buFontTx/>
              <a:buNone/>
              <a:defRPr/>
            </a:lvl4pPr>
            <a:lvl5pPr marL="1828800" indent="0">
              <a:buFontTx/>
              <a:buNone/>
              <a:defRPr/>
            </a:lvl5pPr>
          </a:lstStyle>
          <a:p>
            <a:pPr lvl="0"/>
            <a:r>
              <a:rPr lang="en-US" dirty="0"/>
              <a:t>Chapter #</a:t>
            </a:r>
          </a:p>
        </p:txBody>
      </p:sp>
      <p:sp>
        <p:nvSpPr>
          <p:cNvPr id="2" name="Title 1"/>
          <p:cNvSpPr>
            <a:spLocks noGrp="1"/>
          </p:cNvSpPr>
          <p:nvPr>
            <p:ph type="ctrTitle" hasCustomPrompt="1"/>
          </p:nvPr>
        </p:nvSpPr>
        <p:spPr>
          <a:xfrm>
            <a:off x="685800" y="2831169"/>
            <a:ext cx="7772400" cy="646331"/>
          </a:xfrm>
        </p:spPr>
        <p:txBody>
          <a:bodyPr/>
          <a:lstStyle>
            <a:lvl1pPr marL="0" algn="ctr" defTabSz="914400" rtl="0" eaLnBrk="1" latinLnBrk="0" hangingPunct="1">
              <a:defRPr lang="en-US" sz="4000" kern="1200" dirty="0">
                <a:solidFill>
                  <a:srgbClr val="737373"/>
                </a:solidFill>
                <a:latin typeface="+mn-lt"/>
                <a:ea typeface="+mn-ea"/>
                <a:cs typeface="+mn-cs"/>
              </a:defRPr>
            </a:lvl1pPr>
          </a:lstStyle>
          <a:p>
            <a:r>
              <a:rPr lang="en-US" dirty="0"/>
              <a:t>Click to add Chapter Title</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Tree>
    <p:extLst>
      <p:ext uri="{BB962C8B-B14F-4D97-AF65-F5344CB8AC3E}">
        <p14:creationId xmlns:p14="http://schemas.microsoft.com/office/powerpoint/2010/main" val="32089041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ickerCheck">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Click to edit Master text styles</a:t>
            </a:r>
          </a:p>
        </p:txBody>
      </p:sp>
      <p:sp>
        <p:nvSpPr>
          <p:cNvPr id="3" name="Content Placeholder 2"/>
          <p:cNvSpPr>
            <a:spLocks noGrp="1"/>
          </p:cNvSpPr>
          <p:nvPr>
            <p:ph idx="1"/>
          </p:nvPr>
        </p:nvSpPr>
        <p:spPr>
          <a:xfrm>
            <a:off x="457200" y="1763751"/>
            <a:ext cx="8229600" cy="4068763"/>
          </a:xfrm>
        </p:spPr>
        <p:txBody>
          <a:bodyPr/>
          <a:lstStyle>
            <a:lvl1pPr marL="860425" indent="-514350">
              <a:buFont typeface="+mj-lt"/>
              <a:buAutoNum type="alphaUcPeriod"/>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Click to edit Master text styles</a:t>
            </a:r>
          </a:p>
        </p:txBody>
      </p:sp>
    </p:spTree>
    <p:extLst>
      <p:ext uri="{BB962C8B-B14F-4D97-AF65-F5344CB8AC3E}">
        <p14:creationId xmlns:p14="http://schemas.microsoft.com/office/powerpoint/2010/main" val="3217463967"/>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lickerCheck">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Click to edit Master text styles</a:t>
            </a:r>
          </a:p>
        </p:txBody>
      </p:sp>
      <p:sp>
        <p:nvSpPr>
          <p:cNvPr id="3" name="Content Placeholder 2"/>
          <p:cNvSpPr>
            <a:spLocks noGrp="1"/>
          </p:cNvSpPr>
          <p:nvPr>
            <p:ph idx="1"/>
          </p:nvPr>
        </p:nvSpPr>
        <p:spPr>
          <a:xfrm>
            <a:off x="457200" y="1763751"/>
            <a:ext cx="8229600" cy="4068763"/>
          </a:xfrm>
        </p:spPr>
        <p:txBody>
          <a:bodyPr/>
          <a:lstStyle>
            <a:lvl1pPr marL="346075" indent="0">
              <a:buFontTx/>
              <a:buNone/>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Click to edit Master text styles</a:t>
            </a:r>
          </a:p>
        </p:txBody>
      </p:sp>
    </p:spTree>
    <p:extLst>
      <p:ext uri="{BB962C8B-B14F-4D97-AF65-F5344CB8AC3E}">
        <p14:creationId xmlns:p14="http://schemas.microsoft.com/office/powerpoint/2010/main" val="2757109553"/>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5_Chapter and Title">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3429000" y="2362200"/>
            <a:ext cx="5410200" cy="565150"/>
          </a:xfrm>
        </p:spPr>
        <p:txBody>
          <a:bodyPr/>
          <a:lstStyle>
            <a:lvl1pPr marL="0" indent="0" algn="r">
              <a:buNone/>
              <a:defRPr sz="3200"/>
            </a:lvl1pPr>
          </a:lstStyle>
          <a:p>
            <a:pPr lvl="0"/>
            <a:r>
              <a:rPr lang="en-US"/>
              <a:t>Click to edit Master text styles</a:t>
            </a:r>
          </a:p>
        </p:txBody>
      </p:sp>
      <p:sp>
        <p:nvSpPr>
          <p:cNvPr id="15" name="Text Placeholder 5"/>
          <p:cNvSpPr>
            <a:spLocks noGrp="1"/>
          </p:cNvSpPr>
          <p:nvPr>
            <p:ph type="body" sz="quarter" idx="16"/>
          </p:nvPr>
        </p:nvSpPr>
        <p:spPr>
          <a:xfrm>
            <a:off x="3423557" y="3008009"/>
            <a:ext cx="5410200" cy="565150"/>
          </a:xfrm>
        </p:spPr>
        <p:txBody>
          <a:bodyPr/>
          <a:lstStyle>
            <a:lvl1pPr marL="0" indent="0" algn="r">
              <a:buNone/>
              <a:defRPr sz="3200"/>
            </a:lvl1pPr>
          </a:lstStyle>
          <a:p>
            <a:pPr lvl="0"/>
            <a:r>
              <a:rPr lang="en-US"/>
              <a:t>Click to edit Master text styles</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
        <p:nvSpPr>
          <p:cNvPr id="14" name="Title 1"/>
          <p:cNvSpPr>
            <a:spLocks noGrp="1"/>
          </p:cNvSpPr>
          <p:nvPr>
            <p:ph type="title"/>
          </p:nvPr>
        </p:nvSpPr>
        <p:spPr>
          <a:xfrm>
            <a:off x="381000" y="163941"/>
            <a:ext cx="570653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r">
              <a:defRPr lang="en-US" sz="3600" dirty="0">
                <a:solidFill>
                  <a:schemeClr val="tx1">
                    <a:lumMod val="75000"/>
                  </a:schemeClr>
                </a:solidFill>
              </a:defRPr>
            </a:lvl1pPr>
          </a:lstStyle>
          <a:p>
            <a:pPr lvl="0"/>
            <a:r>
              <a:rPr lang="en-US"/>
              <a:t>Click to edit Master title style</a:t>
            </a:r>
            <a:endParaRPr lang="en-US" dirty="0"/>
          </a:p>
        </p:txBody>
      </p:sp>
      <p:sp>
        <p:nvSpPr>
          <p:cNvPr id="7" name="Content Placeholder 6"/>
          <p:cNvSpPr>
            <a:spLocks noGrp="1"/>
          </p:cNvSpPr>
          <p:nvPr>
            <p:ph sz="quarter" idx="17"/>
          </p:nvPr>
        </p:nvSpPr>
        <p:spPr>
          <a:xfrm>
            <a:off x="381000" y="1143000"/>
            <a:ext cx="2590800" cy="3586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80436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3625" cy="1143000"/>
          </a:xfrm>
        </p:spPr>
        <p:txBody>
          <a:bodyPr/>
          <a:lstStyle/>
          <a:p>
            <a:r>
              <a:rPr lang="en-US"/>
              <a:t>Click to edit Master title style</a:t>
            </a:r>
          </a:p>
        </p:txBody>
      </p:sp>
      <p:sp>
        <p:nvSpPr>
          <p:cNvPr id="3" name="Text Placeholder 2"/>
          <p:cNvSpPr>
            <a:spLocks noGrp="1"/>
          </p:cNvSpPr>
          <p:nvPr>
            <p:ph type="body" sz="half" idx="1"/>
          </p:nvPr>
        </p:nvSpPr>
        <p:spPr>
          <a:xfrm>
            <a:off x="228600" y="2514600"/>
            <a:ext cx="4265613"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6613" y="2514600"/>
            <a:ext cx="4265612" cy="3962400"/>
          </a:xfrm>
        </p:spPr>
        <p:txBody>
          <a:bodyPr/>
          <a:lstStyle/>
          <a:p>
            <a:pPr lvl="0"/>
            <a:endParaRPr lang="en-US" noProof="0"/>
          </a:p>
        </p:txBody>
      </p:sp>
    </p:spTree>
    <p:extLst>
      <p:ext uri="{BB962C8B-B14F-4D97-AF65-F5344CB8AC3E}">
        <p14:creationId xmlns:p14="http://schemas.microsoft.com/office/powerpoint/2010/main" val="2292314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3625" cy="1143000"/>
          </a:xfrm>
        </p:spPr>
        <p:txBody>
          <a:bodyPr/>
          <a:lstStyle/>
          <a:p>
            <a:r>
              <a:rPr lang="en-US"/>
              <a:t>Click to edit Master title style</a:t>
            </a:r>
          </a:p>
        </p:txBody>
      </p:sp>
      <p:sp>
        <p:nvSpPr>
          <p:cNvPr id="3" name="Text Placeholder 2"/>
          <p:cNvSpPr>
            <a:spLocks noGrp="1"/>
          </p:cNvSpPr>
          <p:nvPr>
            <p:ph type="body" sz="half" idx="1"/>
          </p:nvPr>
        </p:nvSpPr>
        <p:spPr>
          <a:xfrm>
            <a:off x="228600" y="2514600"/>
            <a:ext cx="4265613"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2514600"/>
            <a:ext cx="4265612"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1615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3625" cy="1143000"/>
          </a:xfrm>
        </p:spPr>
        <p:txBody>
          <a:bodyPr/>
          <a:lstStyle/>
          <a:p>
            <a:r>
              <a:rPr lang="en-US"/>
              <a:t>Click to edit Master title style</a:t>
            </a:r>
          </a:p>
        </p:txBody>
      </p:sp>
      <p:sp>
        <p:nvSpPr>
          <p:cNvPr id="3" name="Content Placeholder 2"/>
          <p:cNvSpPr>
            <a:spLocks noGrp="1"/>
          </p:cNvSpPr>
          <p:nvPr>
            <p:ph sz="half" idx="1"/>
          </p:nvPr>
        </p:nvSpPr>
        <p:spPr>
          <a:xfrm>
            <a:off x="228600" y="2514600"/>
            <a:ext cx="8683625"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4572000"/>
            <a:ext cx="8683625"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2919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3625" cy="1143000"/>
          </a:xfrm>
        </p:spPr>
        <p:txBody>
          <a:bodyPr/>
          <a:lstStyle/>
          <a:p>
            <a:r>
              <a:rPr lang="en-US"/>
              <a:t>Click to edit Master title style</a:t>
            </a:r>
          </a:p>
        </p:txBody>
      </p:sp>
      <p:sp>
        <p:nvSpPr>
          <p:cNvPr id="3" name="Content Placeholder 2"/>
          <p:cNvSpPr>
            <a:spLocks noGrp="1"/>
          </p:cNvSpPr>
          <p:nvPr>
            <p:ph sz="half" idx="1"/>
          </p:nvPr>
        </p:nvSpPr>
        <p:spPr>
          <a:xfrm>
            <a:off x="228600" y="2514600"/>
            <a:ext cx="4265613"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6613" y="2514600"/>
            <a:ext cx="4265612"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8035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9" name="Rectangle 8"/>
          <p:cNvSpPr/>
          <p:nvPr userDrawn="1"/>
        </p:nvSpPr>
        <p:spPr>
          <a:xfrm>
            <a:off x="190502" y="1168404"/>
            <a:ext cx="8763000" cy="5036187"/>
          </a:xfrm>
          <a:prstGeom prst="rect">
            <a:avLst/>
          </a:prstGeom>
          <a:solidFill>
            <a:schemeClr val="bg1"/>
          </a:solidFill>
          <a:ln>
            <a:noFill/>
          </a:ln>
          <a:effectLst>
            <a:outerShdw blurRad="635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7207" tIns="58604" rIns="117207" bIns="58604" rtlCol="0" anchor="ctr"/>
          <a:lstStyle/>
          <a:p>
            <a:pPr lvl="0" algn="ctr"/>
            <a:endParaRPr lang="en-US" sz="1800"/>
          </a:p>
        </p:txBody>
      </p:sp>
      <p:sp>
        <p:nvSpPr>
          <p:cNvPr id="7" name="Rounded Rectangle 6"/>
          <p:cNvSpPr/>
          <p:nvPr userDrawn="1"/>
        </p:nvSpPr>
        <p:spPr>
          <a:xfrm>
            <a:off x="2" y="0"/>
            <a:ext cx="9144000" cy="1170306"/>
          </a:xfrm>
          <a:prstGeom prst="roundRect">
            <a:avLst>
              <a:gd name="adj" fmla="val 0"/>
            </a:avLst>
          </a:prstGeom>
          <a:solidFill>
            <a:srgbClr val="93272A"/>
          </a:solidFill>
          <a:ln>
            <a:noFill/>
          </a:ln>
          <a:effectLst>
            <a:outerShdw blurRad="63500" dist="25400" dir="54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17207" tIns="58604" rIns="117207" bIns="58604" anchor="ctr"/>
          <a:lstStyle/>
          <a:p>
            <a:pPr algn="ctr">
              <a:defRPr/>
            </a:pPr>
            <a:endParaRPr lang="en-IN" sz="1800" dirty="0"/>
          </a:p>
        </p:txBody>
      </p:sp>
      <p:sp>
        <p:nvSpPr>
          <p:cNvPr id="2" name="Title 1"/>
          <p:cNvSpPr>
            <a:spLocks noGrp="1"/>
          </p:cNvSpPr>
          <p:nvPr>
            <p:ph type="title"/>
          </p:nvPr>
        </p:nvSpPr>
        <p:spPr>
          <a:xfrm>
            <a:off x="365759" y="1"/>
            <a:ext cx="8613141" cy="1156970"/>
          </a:xfrm>
        </p:spPr>
        <p:txBody>
          <a:bodyPr>
            <a:normAutofit/>
          </a:bodyPr>
          <a:lstStyle>
            <a:lvl1pPr>
              <a:defRPr sz="4000" b="0">
                <a:effectLst>
                  <a:outerShdw blurRad="38100" dist="38100" dir="2700000" algn="tl">
                    <a:srgbClr val="000000">
                      <a:alpha val="43137"/>
                    </a:srgbClr>
                  </a:outerShdw>
                </a:effectLst>
                <a:latin typeface="Calibri (Body)"/>
              </a:defRPr>
            </a:lvl1pPr>
          </a:lstStyle>
          <a:p>
            <a:r>
              <a:rPr lang="en-US" dirty="0"/>
              <a:t>Click to edit Master title style</a:t>
            </a:r>
          </a:p>
        </p:txBody>
      </p:sp>
      <p:sp>
        <p:nvSpPr>
          <p:cNvPr id="3" name="Content Placeholder 2"/>
          <p:cNvSpPr>
            <a:spLocks noGrp="1"/>
          </p:cNvSpPr>
          <p:nvPr>
            <p:ph idx="1"/>
          </p:nvPr>
        </p:nvSpPr>
        <p:spPr>
          <a:xfrm>
            <a:off x="365762" y="1554356"/>
            <a:ext cx="8427719" cy="4351339"/>
          </a:xfrm>
        </p:spPr>
        <p:txBody>
          <a:bodyPr>
            <a:noAutofit/>
          </a:bodyPr>
          <a:lstStyle>
            <a:lvl1pPr marL="219763" indent="-219763">
              <a:lnSpc>
                <a:spcPct val="100000"/>
              </a:lnSpc>
              <a:spcBef>
                <a:spcPts val="600"/>
              </a:spcBef>
              <a:buClr>
                <a:srgbClr val="93272A"/>
              </a:buClr>
              <a:buFont typeface="Arial" charset="0"/>
              <a:buChar char="•"/>
              <a:defRPr sz="3600"/>
            </a:lvl1pPr>
            <a:lvl2pPr marL="659286" indent="-219763">
              <a:lnSpc>
                <a:spcPct val="100000"/>
              </a:lnSpc>
              <a:spcBef>
                <a:spcPts val="600"/>
              </a:spcBef>
              <a:buClr>
                <a:srgbClr val="93272A"/>
              </a:buClr>
              <a:buFont typeface="Arial" charset="0"/>
              <a:buChar char="•"/>
              <a:defRPr sz="3200"/>
            </a:lvl2pPr>
            <a:lvl3pPr marL="1098811" indent="-219763">
              <a:lnSpc>
                <a:spcPct val="100000"/>
              </a:lnSpc>
              <a:spcBef>
                <a:spcPts val="600"/>
              </a:spcBef>
              <a:buClr>
                <a:srgbClr val="93272A"/>
              </a:buClr>
              <a:buFont typeface="Arial" charset="0"/>
              <a:buChar char="•"/>
              <a:defRPr sz="2800"/>
            </a:lvl3pPr>
            <a:lvl4pPr marL="1538337" indent="-219763">
              <a:lnSpc>
                <a:spcPct val="100000"/>
              </a:lnSpc>
              <a:spcBef>
                <a:spcPts val="600"/>
              </a:spcBef>
              <a:buClr>
                <a:srgbClr val="93272A"/>
              </a:buClr>
              <a:buFont typeface="Arial" charset="0"/>
              <a:buChar char="•"/>
              <a:defRPr sz="2400"/>
            </a:lvl4pPr>
            <a:lvl5pPr marL="1977860" indent="-219763">
              <a:lnSpc>
                <a:spcPct val="100000"/>
              </a:lnSpc>
              <a:spcBef>
                <a:spcPts val="600"/>
              </a:spcBef>
              <a:buClr>
                <a:srgbClr val="93272A"/>
              </a:buClr>
              <a:buFont typeface="Arial"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240530" y="6336793"/>
            <a:ext cx="2057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489542" y="6356354"/>
            <a:ext cx="463959" cy="365125"/>
          </a:xfrm>
          <a:prstGeom prst="rect">
            <a:avLst/>
          </a:prstGeom>
          <a:solidFill>
            <a:schemeClr val="bg1">
              <a:lumMod val="85000"/>
            </a:schemeClr>
          </a:solidFill>
          <a:ln>
            <a:noFill/>
          </a:ln>
        </p:spPr>
        <p:txBody>
          <a:bodyPr/>
          <a:lstStyle>
            <a:lvl1pPr algn="r">
              <a:defRPr sz="1500">
                <a:solidFill>
                  <a:schemeClr val="tx1"/>
                </a:solidFill>
              </a:defRPr>
            </a:lvl1pPr>
          </a:lstStyle>
          <a:p>
            <a:fld id="{EE098420-75B4-7E4A-BE3D-4B696F999BA0}" type="slidenum">
              <a:rPr lang="en-US" smtClean="0"/>
              <a:pPr/>
              <a:t>‹#›</a:t>
            </a:fld>
            <a:endParaRPr lang="en-US" dirty="0"/>
          </a:p>
        </p:txBody>
      </p:sp>
      <p:sp>
        <p:nvSpPr>
          <p:cNvPr id="12" name="Footer Placeholder 4"/>
          <p:cNvSpPr>
            <a:spLocks noGrp="1"/>
          </p:cNvSpPr>
          <p:nvPr>
            <p:ph type="ftr" sz="quarter" idx="11"/>
          </p:nvPr>
        </p:nvSpPr>
        <p:spPr>
          <a:xfrm>
            <a:off x="190502" y="6347208"/>
            <a:ext cx="3086101" cy="365125"/>
          </a:xfrm>
          <a:prstGeom prst="rect">
            <a:avLst/>
          </a:prstGeom>
        </p:spPr>
        <p:txBody>
          <a:bodyPr/>
          <a:lstStyle>
            <a:lvl1pPr algn="l">
              <a:defRPr sz="1300"/>
            </a:lvl1pPr>
          </a:lstStyle>
          <a:p>
            <a:r>
              <a:rPr lang="en-US">
                <a:solidFill>
                  <a:srgbClr val="7F7F7F"/>
                </a:solidFill>
              </a:rPr>
              <a:t>Copyright ©  2017. F.A. Davis Company</a:t>
            </a:r>
            <a:endParaRPr lang="en-US" dirty="0"/>
          </a:p>
        </p:txBody>
      </p:sp>
    </p:spTree>
    <p:extLst>
      <p:ext uri="{BB962C8B-B14F-4D97-AF65-F5344CB8AC3E}">
        <p14:creationId xmlns:p14="http://schemas.microsoft.com/office/powerpoint/2010/main" val="2030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Chapter and Titl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381000" y="1143000"/>
            <a:ext cx="2590800" cy="3568700"/>
          </a:xfrm>
        </p:spPr>
        <p:txBody>
          <a:bodyPr/>
          <a:lstStyle/>
          <a:p>
            <a:r>
              <a:rPr lang="en-US"/>
              <a:t>Click icon to add picture</a:t>
            </a:r>
            <a:endParaRPr lang="en-US" dirty="0"/>
          </a:p>
        </p:txBody>
      </p:sp>
      <p:sp>
        <p:nvSpPr>
          <p:cNvPr id="5" name="Text Placeholder 4"/>
          <p:cNvSpPr>
            <a:spLocks noGrp="1"/>
          </p:cNvSpPr>
          <p:nvPr>
            <p:ph type="body" sz="quarter" idx="15"/>
          </p:nvPr>
        </p:nvSpPr>
        <p:spPr>
          <a:xfrm>
            <a:off x="3429000" y="2362200"/>
            <a:ext cx="5410200" cy="565150"/>
          </a:xfrm>
        </p:spPr>
        <p:txBody>
          <a:bodyPr/>
          <a:lstStyle>
            <a:lvl1pPr marL="0" indent="0" algn="r">
              <a:buNone/>
              <a:defRPr sz="3200"/>
            </a:lvl1pPr>
          </a:lstStyle>
          <a:p>
            <a:pPr lvl="0"/>
            <a:r>
              <a:rPr lang="en-US"/>
              <a:t>Click to edit Master text styles</a:t>
            </a:r>
          </a:p>
        </p:txBody>
      </p:sp>
      <p:sp>
        <p:nvSpPr>
          <p:cNvPr id="15" name="Text Placeholder 5"/>
          <p:cNvSpPr>
            <a:spLocks noGrp="1"/>
          </p:cNvSpPr>
          <p:nvPr>
            <p:ph type="body" sz="quarter" idx="16"/>
          </p:nvPr>
        </p:nvSpPr>
        <p:spPr>
          <a:xfrm>
            <a:off x="3423557" y="3008009"/>
            <a:ext cx="5410200" cy="565150"/>
          </a:xfrm>
        </p:spPr>
        <p:txBody>
          <a:bodyPr/>
          <a:lstStyle>
            <a:lvl1pPr marL="0" indent="0" algn="r">
              <a:buNone/>
              <a:defRPr sz="3200"/>
            </a:lvl1pPr>
          </a:lstStyle>
          <a:p>
            <a:pPr lvl="0"/>
            <a:r>
              <a:rPr lang="en-US" dirty="0"/>
              <a:t>Click to edit Master text styles</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
        <p:nvSpPr>
          <p:cNvPr id="14" name="Title 1"/>
          <p:cNvSpPr>
            <a:spLocks noGrp="1"/>
          </p:cNvSpPr>
          <p:nvPr>
            <p:ph type="title"/>
          </p:nvPr>
        </p:nvSpPr>
        <p:spPr>
          <a:xfrm>
            <a:off x="381000" y="163941"/>
            <a:ext cx="570653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r">
              <a:defRPr lang="en-US" sz="3600" dirty="0">
                <a:solidFill>
                  <a:schemeClr val="tx1">
                    <a:lumMod val="75000"/>
                  </a:schemeClr>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39313916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91786487"/>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5"/>
          <p:cNvSpPr>
            <a:spLocks noGrp="1"/>
          </p:cNvSpPr>
          <p:nvPr>
            <p:ph type="body" sz="quarter" idx="16"/>
          </p:nvPr>
        </p:nvSpPr>
        <p:spPr>
          <a:xfrm>
            <a:off x="457200" y="5410200"/>
            <a:ext cx="8229600" cy="565150"/>
          </a:xfrm>
        </p:spPr>
        <p:txBody>
          <a:bodyPr/>
          <a:lstStyle>
            <a:lvl1pPr marL="0" indent="0" algn="ctr">
              <a:buNone/>
              <a:defRPr sz="3200"/>
            </a:lvl1pPr>
          </a:lstStyle>
          <a:p>
            <a:pPr lvl="0"/>
            <a:r>
              <a:rPr lang="en-US" dirty="0"/>
              <a:t>Click to edit Master text styles</a:t>
            </a:r>
          </a:p>
        </p:txBody>
      </p:sp>
    </p:spTree>
    <p:extLst>
      <p:ext uri="{BB962C8B-B14F-4D97-AF65-F5344CB8AC3E}">
        <p14:creationId xmlns:p14="http://schemas.microsoft.com/office/powerpoint/2010/main" val="892999903"/>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3962400" cy="4202151"/>
          </a:xfrm>
        </p:spPr>
        <p:txBody>
          <a:bodyPr/>
          <a:lstStyle>
            <a:lvl1pPr>
              <a:defRPr sz="2800"/>
            </a:lvl1pPr>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p:txBody>
      </p:sp>
      <p:sp>
        <p:nvSpPr>
          <p:cNvPr id="5" name="Content Placeholder 2"/>
          <p:cNvSpPr>
            <a:spLocks noGrp="1"/>
          </p:cNvSpPr>
          <p:nvPr>
            <p:ph idx="12"/>
          </p:nvPr>
        </p:nvSpPr>
        <p:spPr>
          <a:xfrm>
            <a:off x="4648200" y="1752600"/>
            <a:ext cx="4191000" cy="4191000"/>
          </a:xfrm>
        </p:spPr>
        <p:txBody>
          <a:bodyPr/>
          <a:lstStyle>
            <a:lvl1pPr>
              <a:defRPr sz="2800"/>
            </a:lvl1pPr>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p:txBody>
      </p:sp>
    </p:spTree>
    <p:extLst>
      <p:ext uri="{BB962C8B-B14F-4D97-AF65-F5344CB8AC3E}">
        <p14:creationId xmlns:p14="http://schemas.microsoft.com/office/powerpoint/2010/main" val="4131323136"/>
      </p:ext>
    </p:extLst>
  </p:cSld>
  <p:clrMapOvr>
    <a:masterClrMapping/>
  </p:clrMapOvr>
  <p:extLst>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22336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533400" y="3733800"/>
            <a:ext cx="8229600" cy="22336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5560583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13954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533400" y="2895600"/>
            <a:ext cx="4038600" cy="2895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2"/>
          <p:cNvSpPr>
            <a:spLocks noGrp="1"/>
          </p:cNvSpPr>
          <p:nvPr>
            <p:ph idx="11"/>
          </p:nvPr>
        </p:nvSpPr>
        <p:spPr>
          <a:xfrm>
            <a:off x="4800600" y="2895600"/>
            <a:ext cx="4038600" cy="2895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9291874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4114800" cy="47482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4724400" y="1219200"/>
            <a:ext cx="4038600" cy="47482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35478169"/>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©2020 F.A. Davis Company</a:t>
            </a:r>
          </a:p>
        </p:txBody>
      </p:sp>
      <p:pic>
        <p:nvPicPr>
          <p:cNvPr id="12" name="Picture 13"/>
          <p:cNvPicPr>
            <a:picLocks noChangeAspect="1"/>
          </p:cNvPicPr>
          <p:nvPr/>
        </p:nvPicPr>
        <p:blipFill>
          <a:blip r:embed="rId29" cstate="print">
            <a:clrChange>
              <a:clrFrom>
                <a:srgbClr val="FFFFFE"/>
              </a:clrFrom>
              <a:clrTo>
                <a:srgbClr val="FFFFFE">
                  <a:alpha val="0"/>
                </a:srgbClr>
              </a:clrTo>
            </a:clrChange>
            <a:extLst>
              <a:ext uri="{BEBA8EAE-BF5A-486C-A8C5-ECC9F3942E4B}">
                <a14:imgProps xmlns:a14="http://schemas.microsoft.com/office/drawing/2010/main">
                  <a14:imgLayer r:embed="rId30">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referRelativeResize="0">
            <a:picLocks/>
          </p:cNvPicPr>
          <p:nvPr/>
        </p:nvPicPr>
        <p:blipFill>
          <a:blip r:embed="rId31"/>
          <a:stretch>
            <a:fillRect/>
          </a:stretch>
        </p:blipFill>
        <p:spPr>
          <a:xfrm>
            <a:off x="0" y="6434694"/>
            <a:ext cx="9171432" cy="45719"/>
          </a:xfrm>
          <a:prstGeom prst="rect">
            <a:avLst/>
          </a:prstGeom>
        </p:spPr>
      </p:pic>
      <p:sp>
        <p:nvSpPr>
          <p:cNvPr id="1026" name="Title Placeholder 1"/>
          <p:cNvSpPr>
            <a:spLocks noGrp="1"/>
          </p:cNvSpPr>
          <p:nvPr>
            <p:ph type="title"/>
          </p:nvPr>
        </p:nvSpPr>
        <p:spPr bwMode="auto">
          <a:xfrm>
            <a:off x="762000" y="239154"/>
            <a:ext cx="8229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endParaRPr lang="en-US" altLang="en-US" dirty="0"/>
          </a:p>
          <a:p>
            <a:pPr lvl="2"/>
            <a:endParaRPr lang="en-US" altLang="en-US" dirty="0"/>
          </a:p>
        </p:txBody>
      </p:sp>
      <p:cxnSp>
        <p:nvCxnSpPr>
          <p:cNvPr id="7" name="Straight Connector 6"/>
          <p:cNvCxnSpPr/>
          <p:nvPr/>
        </p:nvCxnSpPr>
        <p:spPr>
          <a:xfrm>
            <a:off x="0" y="990600"/>
            <a:ext cx="9144000" cy="0"/>
          </a:xfrm>
          <a:prstGeom prst="line">
            <a:avLst/>
          </a:prstGeom>
          <a:ln w="12700">
            <a:solidFill>
              <a:srgbClr val="D99C21"/>
            </a:solidFill>
          </a:ln>
        </p:spPr>
        <p:style>
          <a:lnRef idx="1">
            <a:schemeClr val="accent1"/>
          </a:lnRef>
          <a:fillRef idx="0">
            <a:schemeClr val="accent1"/>
          </a:fillRef>
          <a:effectRef idx="0">
            <a:schemeClr val="accent1"/>
          </a:effectRef>
          <a:fontRef idx="minor">
            <a:schemeClr val="tx1"/>
          </a:fontRef>
        </p:style>
      </p:cxnSp>
      <p:pic>
        <p:nvPicPr>
          <p:cNvPr id="14" name="Picture 13"/>
          <p:cNvPicPr preferRelativeResize="0">
            <a:picLocks/>
          </p:cNvPicPr>
          <p:nvPr/>
        </p:nvPicPr>
        <p:blipFill>
          <a:blip r:embed="rId31"/>
          <a:stretch>
            <a:fillRect/>
          </a:stretch>
        </p:blipFill>
        <p:spPr>
          <a:xfrm>
            <a:off x="0" y="6364006"/>
            <a:ext cx="9171432" cy="45719"/>
          </a:xfrm>
          <a:prstGeom prst="rect">
            <a:avLst/>
          </a:prstGeom>
        </p:spPr>
      </p:pic>
      <p:sp>
        <p:nvSpPr>
          <p:cNvPr id="9" name="Rectangle 8"/>
          <p:cNvSpPr/>
          <p:nvPr/>
        </p:nvSpPr>
        <p:spPr>
          <a:xfrm>
            <a:off x="0" y="6400800"/>
            <a:ext cx="9144000" cy="45719"/>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95" r:id="rId3"/>
    <p:sldLayoutId id="2147483683" r:id="rId4"/>
    <p:sldLayoutId id="2147483708" r:id="rId5"/>
    <p:sldLayoutId id="2147483700" r:id="rId6"/>
    <p:sldLayoutId id="2147483696" r:id="rId7"/>
    <p:sldLayoutId id="2147483703" r:id="rId8"/>
    <p:sldLayoutId id="2147483698" r:id="rId9"/>
    <p:sldLayoutId id="2147483684" r:id="rId10"/>
    <p:sldLayoutId id="2147483692" r:id="rId11"/>
    <p:sldLayoutId id="2147483678" r:id="rId12"/>
    <p:sldLayoutId id="2147483679" r:id="rId13"/>
    <p:sldLayoutId id="2147483680" r:id="rId14"/>
    <p:sldLayoutId id="2147483685" r:id="rId15"/>
    <p:sldLayoutId id="2147483686" r:id="rId16"/>
    <p:sldLayoutId id="2147483687" r:id="rId17"/>
    <p:sldLayoutId id="2147483697" r:id="rId18"/>
    <p:sldLayoutId id="2147483688" r:id="rId19"/>
    <p:sldLayoutId id="2147483689" r:id="rId20"/>
    <p:sldLayoutId id="2147483690" r:id="rId21"/>
    <p:sldLayoutId id="2147483699" r:id="rId22"/>
    <p:sldLayoutId id="2147483704" r:id="rId23"/>
    <p:sldLayoutId id="2147483705" r:id="rId24"/>
    <p:sldLayoutId id="2147483706" r:id="rId25"/>
    <p:sldLayoutId id="2147483707" r:id="rId26"/>
    <p:sldLayoutId id="2147483709" r:id="rId27"/>
  </p:sldLayoutIdLst>
  <p:hf sldNum="0" hdr="0" ftr="0" dt="0"/>
  <p:txStyles>
    <p:titleStyle>
      <a:lvl1pPr algn="l" rtl="0" eaLnBrk="1" fontAlgn="base" hangingPunct="1">
        <a:lnSpc>
          <a:spcPct val="90000"/>
        </a:lnSpc>
        <a:spcBef>
          <a:spcPct val="0"/>
        </a:spcBef>
        <a:spcAft>
          <a:spcPct val="0"/>
        </a:spcAft>
        <a:defRPr lang="en-US" sz="3600" kern="120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p:titleStyle>
    <p:bodyStyle>
      <a:lvl1pPr marL="623888" indent="-277813" algn="l" rtl="0" eaLnBrk="1" fontAlgn="base" hangingPunct="1">
        <a:spcBef>
          <a:spcPct val="20000"/>
        </a:spcBef>
        <a:spcAft>
          <a:spcPct val="0"/>
        </a:spcAft>
        <a:buClr>
          <a:srgbClr val="28805C"/>
        </a:buClr>
        <a:buFont typeface="Wingdings" panose="05000000000000000000" pitchFamily="2" charset="2"/>
        <a:buChar char="§"/>
        <a:defRPr lang="en-US" sz="3200" kern="2000" dirty="0">
          <a:solidFill>
            <a:schemeClr val="tx1">
              <a:lumMod val="75000"/>
            </a:schemeClr>
          </a:solidFill>
          <a:latin typeface="+mn-lt"/>
          <a:ea typeface="+mn-ea"/>
          <a:cs typeface="+mn-cs"/>
        </a:defRPr>
      </a:lvl1pPr>
      <a:lvl2pPr marL="914400" indent="-290513" algn="l" rtl="0" eaLnBrk="1" fontAlgn="base" hangingPunct="1">
        <a:spcBef>
          <a:spcPct val="20000"/>
        </a:spcBef>
        <a:spcAft>
          <a:spcPct val="0"/>
        </a:spcAft>
        <a:buClr>
          <a:srgbClr val="D99C21"/>
        </a:buClr>
        <a:buFont typeface="Arial" panose="020B0604020202020204" pitchFamily="34" charset="0"/>
        <a:buChar char="•"/>
        <a:defRPr lang="en-US" sz="2800" kern="1200" dirty="0">
          <a:solidFill>
            <a:schemeClr val="tx1">
              <a:lumMod val="75000"/>
            </a:schemeClr>
          </a:solidFill>
          <a:latin typeface="+mn-lt"/>
          <a:ea typeface="+mn-ea"/>
          <a:cs typeface="+mn-cs"/>
        </a:defRPr>
      </a:lvl2pPr>
      <a:lvl3pPr marL="1260475" indent="-290513" algn="l" rtl="0" eaLnBrk="1" fontAlgn="base" hangingPunct="1">
        <a:spcBef>
          <a:spcPct val="20000"/>
        </a:spcBef>
        <a:spcAft>
          <a:spcPct val="0"/>
        </a:spcAft>
        <a:buClr>
          <a:srgbClr val="737373"/>
        </a:buClr>
        <a:buFont typeface="Calibri" panose="020F0502020204030204" pitchFamily="34" charset="0"/>
        <a:buChar char="‒"/>
        <a:tabLst>
          <a:tab pos="858838" algn="l"/>
        </a:tabLst>
        <a:defRPr sz="2800" kern="1200">
          <a:solidFill>
            <a:schemeClr val="tx1">
              <a:lumMod val="75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ook cover for Medical-Surgical Nursing: Making Connections to Practice, Second Edition."/>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380999" y="1371600"/>
            <a:ext cx="2583237" cy="3337560"/>
          </a:xfrm>
        </p:spPr>
      </p:pic>
      <p:sp>
        <p:nvSpPr>
          <p:cNvPr id="4" name="Text Placeholder 3"/>
          <p:cNvSpPr>
            <a:spLocks noGrp="1"/>
          </p:cNvSpPr>
          <p:nvPr>
            <p:ph type="body" sz="quarter" idx="15"/>
          </p:nvPr>
        </p:nvSpPr>
        <p:spPr/>
        <p:txBody>
          <a:bodyPr/>
          <a:lstStyle/>
          <a:p>
            <a:r>
              <a:rPr lang="en-US" dirty="0"/>
              <a:t>Chapter 13</a:t>
            </a:r>
          </a:p>
        </p:txBody>
      </p:sp>
      <p:sp>
        <p:nvSpPr>
          <p:cNvPr id="6" name="Text Placeholder 5"/>
          <p:cNvSpPr>
            <a:spLocks noGrp="1"/>
          </p:cNvSpPr>
          <p:nvPr>
            <p:ph type="body" sz="quarter" idx="16"/>
          </p:nvPr>
        </p:nvSpPr>
        <p:spPr/>
        <p:txBody>
          <a:bodyPr/>
          <a:lstStyle/>
          <a:p>
            <a:r>
              <a:rPr lang="en-US" dirty="0">
                <a:latin typeface="Arial" charset="0"/>
              </a:rPr>
              <a:t>Overview of Cancer Care</a:t>
            </a:r>
          </a:p>
        </p:txBody>
      </p:sp>
      <p:sp>
        <p:nvSpPr>
          <p:cNvPr id="2" name="Title 1" hidden="1"/>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835517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F057B-2002-4A16-9778-7893FB6516A7}"/>
              </a:ext>
            </a:extLst>
          </p:cNvPr>
          <p:cNvSpPr>
            <a:spLocks noGrp="1"/>
          </p:cNvSpPr>
          <p:nvPr>
            <p:ph type="title"/>
          </p:nvPr>
        </p:nvSpPr>
        <p:spPr/>
        <p:txBody>
          <a:bodyPr/>
          <a:lstStyle/>
          <a:p>
            <a:r>
              <a:rPr lang="en-US" dirty="0"/>
              <a:t>Clinical Presentation</a:t>
            </a:r>
          </a:p>
        </p:txBody>
      </p:sp>
      <p:sp>
        <p:nvSpPr>
          <p:cNvPr id="3" name="Content Placeholder 2">
            <a:extLst>
              <a:ext uri="{FF2B5EF4-FFF2-40B4-BE49-F238E27FC236}">
                <a16:creationId xmlns:a16="http://schemas.microsoft.com/office/drawing/2014/main" id="{A870BE32-E654-4DA6-B159-16496D000361}"/>
              </a:ext>
            </a:extLst>
          </p:cNvPr>
          <p:cNvSpPr>
            <a:spLocks noGrp="1"/>
          </p:cNvSpPr>
          <p:nvPr>
            <p:ph idx="1"/>
          </p:nvPr>
        </p:nvSpPr>
        <p:spPr/>
        <p:txBody>
          <a:bodyPr/>
          <a:lstStyle/>
          <a:p>
            <a:r>
              <a:rPr lang="en-US"/>
              <a:t>CAUTION symptoms</a:t>
            </a:r>
          </a:p>
          <a:p>
            <a:r>
              <a:rPr lang="en-US"/>
              <a:t>Constitutional signs</a:t>
            </a:r>
          </a:p>
          <a:p>
            <a:r>
              <a:rPr lang="en-US"/>
              <a:t>Malignancy-specific signs and symptoms</a:t>
            </a:r>
            <a:endParaRPr lang="en-US" dirty="0"/>
          </a:p>
        </p:txBody>
      </p:sp>
    </p:spTree>
    <p:extLst>
      <p:ext uri="{BB962C8B-B14F-4D97-AF65-F5344CB8AC3E}">
        <p14:creationId xmlns:p14="http://schemas.microsoft.com/office/powerpoint/2010/main" val="339241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B19A7-5C05-4360-9528-F73081F3D356}"/>
              </a:ext>
            </a:extLst>
          </p:cNvPr>
          <p:cNvSpPr>
            <a:spLocks noGrp="1"/>
          </p:cNvSpPr>
          <p:nvPr>
            <p:ph type="title"/>
          </p:nvPr>
        </p:nvSpPr>
        <p:spPr/>
        <p:txBody>
          <a:bodyPr/>
          <a:lstStyle/>
          <a:p>
            <a:r>
              <a:rPr lang="en-US" dirty="0"/>
              <a:t>Oncological Emergencies</a:t>
            </a:r>
          </a:p>
        </p:txBody>
      </p:sp>
      <p:sp>
        <p:nvSpPr>
          <p:cNvPr id="3" name="Content Placeholder 2">
            <a:extLst>
              <a:ext uri="{FF2B5EF4-FFF2-40B4-BE49-F238E27FC236}">
                <a16:creationId xmlns:a16="http://schemas.microsoft.com/office/drawing/2014/main" id="{5C9BCCF4-EDD8-4C28-9E2B-0FD1EE7B2AB9}"/>
              </a:ext>
            </a:extLst>
          </p:cNvPr>
          <p:cNvSpPr>
            <a:spLocks noGrp="1"/>
          </p:cNvSpPr>
          <p:nvPr>
            <p:ph idx="1"/>
          </p:nvPr>
        </p:nvSpPr>
        <p:spPr/>
        <p:txBody>
          <a:bodyPr/>
          <a:lstStyle/>
          <a:p>
            <a:r>
              <a:rPr lang="en-US"/>
              <a:t>Acute clinical complications</a:t>
            </a:r>
          </a:p>
          <a:p>
            <a:r>
              <a:rPr lang="en-US"/>
              <a:t>Structural, metabolic, or hematological</a:t>
            </a:r>
          </a:p>
          <a:p>
            <a:r>
              <a:rPr lang="en-US"/>
              <a:t>Organ dysfunction may be present</a:t>
            </a:r>
            <a:endParaRPr lang="en-US" dirty="0"/>
          </a:p>
        </p:txBody>
      </p:sp>
    </p:spTree>
    <p:extLst>
      <p:ext uri="{BB962C8B-B14F-4D97-AF65-F5344CB8AC3E}">
        <p14:creationId xmlns:p14="http://schemas.microsoft.com/office/powerpoint/2010/main" val="459512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5DBDD-2905-4178-9C28-0648E83DD5B7}"/>
              </a:ext>
            </a:extLst>
          </p:cNvPr>
          <p:cNvSpPr>
            <a:spLocks noGrp="1"/>
          </p:cNvSpPr>
          <p:nvPr>
            <p:ph type="title"/>
          </p:nvPr>
        </p:nvSpPr>
        <p:spPr/>
        <p:txBody>
          <a:bodyPr/>
          <a:lstStyle/>
          <a:p>
            <a:r>
              <a:rPr lang="en-US" dirty="0"/>
              <a:t>Prevention</a:t>
            </a:r>
          </a:p>
        </p:txBody>
      </p:sp>
      <p:sp>
        <p:nvSpPr>
          <p:cNvPr id="3" name="Content Placeholder 2">
            <a:extLst>
              <a:ext uri="{FF2B5EF4-FFF2-40B4-BE49-F238E27FC236}">
                <a16:creationId xmlns:a16="http://schemas.microsoft.com/office/drawing/2014/main" id="{7551ADD6-A432-486D-B56B-90A547BCB6A3}"/>
              </a:ext>
            </a:extLst>
          </p:cNvPr>
          <p:cNvSpPr>
            <a:spLocks noGrp="1"/>
          </p:cNvSpPr>
          <p:nvPr>
            <p:ph idx="1"/>
          </p:nvPr>
        </p:nvSpPr>
        <p:spPr/>
        <p:txBody>
          <a:bodyPr/>
          <a:lstStyle/>
          <a:p>
            <a:r>
              <a:rPr lang="en-US"/>
              <a:t>Primary prevention</a:t>
            </a:r>
          </a:p>
          <a:p>
            <a:pPr lvl="1"/>
            <a:r>
              <a:rPr lang="en-US"/>
              <a:t>Risk factor modification</a:t>
            </a:r>
          </a:p>
          <a:p>
            <a:pPr lvl="1"/>
            <a:r>
              <a:rPr lang="en-US"/>
              <a:t>Immunization</a:t>
            </a:r>
          </a:p>
          <a:p>
            <a:pPr lvl="1"/>
            <a:r>
              <a:rPr lang="en-US"/>
              <a:t>Chemoprevention</a:t>
            </a:r>
            <a:endParaRPr lang="en-US" dirty="0"/>
          </a:p>
        </p:txBody>
      </p:sp>
    </p:spTree>
    <p:extLst>
      <p:ext uri="{BB962C8B-B14F-4D97-AF65-F5344CB8AC3E}">
        <p14:creationId xmlns:p14="http://schemas.microsoft.com/office/powerpoint/2010/main" val="1347321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9B2A-8EDE-4E40-80D4-6261F573D387}"/>
              </a:ext>
            </a:extLst>
          </p:cNvPr>
          <p:cNvSpPr>
            <a:spLocks noGrp="1"/>
          </p:cNvSpPr>
          <p:nvPr>
            <p:ph type="title"/>
          </p:nvPr>
        </p:nvSpPr>
        <p:spPr/>
        <p:txBody>
          <a:bodyPr/>
          <a:lstStyle/>
          <a:p>
            <a:r>
              <a:rPr lang="en-US" dirty="0"/>
              <a:t>Prevention (continued_1)</a:t>
            </a:r>
          </a:p>
        </p:txBody>
      </p:sp>
      <p:sp>
        <p:nvSpPr>
          <p:cNvPr id="3" name="Content Placeholder 2">
            <a:extLst>
              <a:ext uri="{FF2B5EF4-FFF2-40B4-BE49-F238E27FC236}">
                <a16:creationId xmlns:a16="http://schemas.microsoft.com/office/drawing/2014/main" id="{6E4FCE7E-A778-4D3A-8F2F-2F027E2A0376}"/>
              </a:ext>
            </a:extLst>
          </p:cNvPr>
          <p:cNvSpPr>
            <a:spLocks noGrp="1"/>
          </p:cNvSpPr>
          <p:nvPr>
            <p:ph idx="1"/>
          </p:nvPr>
        </p:nvSpPr>
        <p:spPr/>
        <p:txBody>
          <a:bodyPr/>
          <a:lstStyle/>
          <a:p>
            <a:r>
              <a:rPr lang="en-US"/>
              <a:t>Secondary prevention</a:t>
            </a:r>
          </a:p>
          <a:p>
            <a:pPr lvl="1"/>
            <a:r>
              <a:rPr lang="en-US"/>
              <a:t>Screening for early detection</a:t>
            </a:r>
          </a:p>
          <a:p>
            <a:pPr lvl="2"/>
            <a:r>
              <a:rPr lang="en-US"/>
              <a:t>General cancer check up</a:t>
            </a:r>
          </a:p>
          <a:p>
            <a:pPr lvl="2"/>
            <a:r>
              <a:rPr lang="en-US"/>
              <a:t>Breast cancer</a:t>
            </a:r>
          </a:p>
          <a:p>
            <a:pPr lvl="2"/>
            <a:r>
              <a:rPr lang="en-US"/>
              <a:t>Cervical cancer</a:t>
            </a:r>
          </a:p>
          <a:p>
            <a:pPr lvl="2"/>
            <a:r>
              <a:rPr lang="en-US"/>
              <a:t>Colon cancer</a:t>
            </a:r>
          </a:p>
          <a:p>
            <a:pPr lvl="2"/>
            <a:r>
              <a:rPr lang="en-US"/>
              <a:t>Prostate cancer  </a:t>
            </a:r>
            <a:endParaRPr lang="en-US" dirty="0"/>
          </a:p>
        </p:txBody>
      </p:sp>
    </p:spTree>
    <p:extLst>
      <p:ext uri="{BB962C8B-B14F-4D97-AF65-F5344CB8AC3E}">
        <p14:creationId xmlns:p14="http://schemas.microsoft.com/office/powerpoint/2010/main" val="987557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B2DD8-33EB-4334-8731-F2E51D9D71CD}"/>
              </a:ext>
            </a:extLst>
          </p:cNvPr>
          <p:cNvSpPr>
            <a:spLocks noGrp="1"/>
          </p:cNvSpPr>
          <p:nvPr>
            <p:ph type="title"/>
          </p:nvPr>
        </p:nvSpPr>
        <p:spPr/>
        <p:txBody>
          <a:bodyPr/>
          <a:lstStyle/>
          <a:p>
            <a:r>
              <a:rPr lang="en-US" dirty="0"/>
              <a:t>Prevention (continued_2)</a:t>
            </a:r>
          </a:p>
        </p:txBody>
      </p:sp>
      <p:sp>
        <p:nvSpPr>
          <p:cNvPr id="3" name="Content Placeholder 2">
            <a:extLst>
              <a:ext uri="{FF2B5EF4-FFF2-40B4-BE49-F238E27FC236}">
                <a16:creationId xmlns:a16="http://schemas.microsoft.com/office/drawing/2014/main" id="{F9958E91-B010-4DEA-8C2A-4C6A26CB03EC}"/>
              </a:ext>
            </a:extLst>
          </p:cNvPr>
          <p:cNvSpPr>
            <a:spLocks noGrp="1"/>
          </p:cNvSpPr>
          <p:nvPr>
            <p:ph idx="1"/>
          </p:nvPr>
        </p:nvSpPr>
        <p:spPr/>
        <p:txBody>
          <a:bodyPr/>
          <a:lstStyle/>
          <a:p>
            <a:r>
              <a:rPr lang="en-US" dirty="0"/>
              <a:t>Tertiary prevention</a:t>
            </a:r>
          </a:p>
          <a:p>
            <a:pPr lvl="1"/>
            <a:r>
              <a:rPr lang="en-US" dirty="0"/>
              <a:t>Reducing morbidity and mortality once disease is diagnosed</a:t>
            </a:r>
          </a:p>
        </p:txBody>
      </p:sp>
    </p:spTree>
    <p:extLst>
      <p:ext uri="{BB962C8B-B14F-4D97-AF65-F5344CB8AC3E}">
        <p14:creationId xmlns:p14="http://schemas.microsoft.com/office/powerpoint/2010/main" val="4187389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3691-BCC3-4898-A167-555620F6287E}"/>
              </a:ext>
            </a:extLst>
          </p:cNvPr>
          <p:cNvSpPr>
            <a:spLocks noGrp="1"/>
          </p:cNvSpPr>
          <p:nvPr>
            <p:ph type="title"/>
          </p:nvPr>
        </p:nvSpPr>
        <p:spPr/>
        <p:txBody>
          <a:bodyPr/>
          <a:lstStyle/>
          <a:p>
            <a:r>
              <a:rPr lang="en-US" dirty="0"/>
              <a:t>Diagnosis</a:t>
            </a:r>
          </a:p>
        </p:txBody>
      </p:sp>
      <p:sp>
        <p:nvSpPr>
          <p:cNvPr id="3" name="Content Placeholder 2">
            <a:extLst>
              <a:ext uri="{FF2B5EF4-FFF2-40B4-BE49-F238E27FC236}">
                <a16:creationId xmlns:a16="http://schemas.microsoft.com/office/drawing/2014/main" id="{9DC7ABE1-B19C-4AE1-9D9D-33F6E79657D7}"/>
              </a:ext>
            </a:extLst>
          </p:cNvPr>
          <p:cNvSpPr>
            <a:spLocks noGrp="1"/>
          </p:cNvSpPr>
          <p:nvPr>
            <p:ph idx="1"/>
          </p:nvPr>
        </p:nvSpPr>
        <p:spPr/>
        <p:txBody>
          <a:bodyPr/>
          <a:lstStyle/>
          <a:p>
            <a:r>
              <a:rPr lang="en-US" dirty="0"/>
              <a:t>Laboratory tests</a:t>
            </a:r>
          </a:p>
          <a:p>
            <a:r>
              <a:rPr lang="en-US" dirty="0"/>
              <a:t>Imaging</a:t>
            </a:r>
          </a:p>
          <a:p>
            <a:r>
              <a:rPr lang="en-US" dirty="0"/>
              <a:t>Biopsy</a:t>
            </a:r>
          </a:p>
          <a:p>
            <a:r>
              <a:rPr lang="en-US" dirty="0"/>
              <a:t>Endoscopic procedures </a:t>
            </a:r>
          </a:p>
        </p:txBody>
      </p:sp>
    </p:spTree>
    <p:extLst>
      <p:ext uri="{BB962C8B-B14F-4D97-AF65-F5344CB8AC3E}">
        <p14:creationId xmlns:p14="http://schemas.microsoft.com/office/powerpoint/2010/main" val="597955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A821B3-3FBC-4E98-BB41-95754591BCC2}"/>
              </a:ext>
            </a:extLst>
          </p:cNvPr>
          <p:cNvSpPr>
            <a:spLocks noGrp="1"/>
          </p:cNvSpPr>
          <p:nvPr>
            <p:ph type="title"/>
          </p:nvPr>
        </p:nvSpPr>
        <p:spPr>
          <a:xfrm>
            <a:off x="756356" y="234539"/>
            <a:ext cx="8235244" cy="590931"/>
          </a:xfrm>
        </p:spPr>
        <p:txBody>
          <a:bodyPr/>
          <a:lstStyle/>
          <a:p>
            <a:r>
              <a:rPr lang="en-US" dirty="0"/>
              <a:t>Diagnosis (continued_1) </a:t>
            </a:r>
          </a:p>
        </p:txBody>
      </p:sp>
      <p:pic>
        <p:nvPicPr>
          <p:cNvPr id="12" name="Content Placeholder 4" descr="A fine-needle aspiration breast biopsy. A needle is inserted into the area of interest at the top of the breas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3832" y="1195349"/>
            <a:ext cx="4216336" cy="4068763"/>
          </a:xfrm>
          <a:prstGeom prst="rect">
            <a:avLst/>
          </a:prstGeom>
          <a:noFill/>
        </p:spPr>
      </p:pic>
    </p:spTree>
    <p:extLst>
      <p:ext uri="{BB962C8B-B14F-4D97-AF65-F5344CB8AC3E}">
        <p14:creationId xmlns:p14="http://schemas.microsoft.com/office/powerpoint/2010/main" val="3872881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EEA331-AB91-4382-9834-18C1AFC2A970}"/>
              </a:ext>
            </a:extLst>
          </p:cNvPr>
          <p:cNvSpPr>
            <a:spLocks noGrp="1"/>
          </p:cNvSpPr>
          <p:nvPr>
            <p:ph type="title"/>
          </p:nvPr>
        </p:nvSpPr>
        <p:spPr bwMode="auto">
          <a:xfrm>
            <a:off x="756356" y="234539"/>
            <a:ext cx="8235244" cy="590931"/>
          </a:xfrm>
          <a:prstGeom prst="rect">
            <a:avLst/>
          </a:prstGeom>
          <a:noFill/>
          <a:ln>
            <a:noFill/>
          </a:ln>
        </p:spPr>
        <p:txBody>
          <a:bodyPr wrap="square" anchor="ctr">
            <a:normAutofit/>
          </a:bodyPr>
          <a:lstStyle/>
          <a:p>
            <a:r>
              <a:rPr lang="en-US" dirty="0"/>
              <a:t>Diagnosis (continued_2)</a:t>
            </a:r>
          </a:p>
        </p:txBody>
      </p:sp>
      <p:pic>
        <p:nvPicPr>
          <p:cNvPr id="11" name="Content Placeholder 4" descr="A man receiving a bronchoscopy. The lungs are highlighted. The tube goes through the trachea into the lungs. The light and lens at the end of the tube focus on the cancer cells. The bronchi are small veins shaped like a tree in the lungs.">
            <a:extLst>
              <a:ext uri="{FF2B5EF4-FFF2-40B4-BE49-F238E27FC236}">
                <a16:creationId xmlns:a16="http://schemas.microsoft.com/office/drawing/2014/main" id="{A4B4034C-B529-4A74-A68E-667549D79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661" y="1195349"/>
            <a:ext cx="4114800" cy="4068763"/>
          </a:xfrm>
          <a:prstGeom prst="rect">
            <a:avLst/>
          </a:prstGeom>
          <a:noFill/>
        </p:spPr>
      </p:pic>
    </p:spTree>
    <p:extLst>
      <p:ext uri="{BB962C8B-B14F-4D97-AF65-F5344CB8AC3E}">
        <p14:creationId xmlns:p14="http://schemas.microsoft.com/office/powerpoint/2010/main" val="2977173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7B9B3-58E7-4C4E-A854-E544CFE425D5}"/>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25752E14-84A8-4F64-ACE3-E44B427434D3}"/>
              </a:ext>
            </a:extLst>
          </p:cNvPr>
          <p:cNvSpPr>
            <a:spLocks noGrp="1"/>
          </p:cNvSpPr>
          <p:nvPr>
            <p:ph idx="1"/>
          </p:nvPr>
        </p:nvSpPr>
        <p:spPr/>
        <p:txBody>
          <a:bodyPr/>
          <a:lstStyle/>
          <a:p>
            <a:r>
              <a:rPr lang="en-US" dirty="0"/>
              <a:t>Surgical treatment</a:t>
            </a:r>
          </a:p>
          <a:p>
            <a:pPr lvl="1"/>
            <a:r>
              <a:rPr lang="en-US" dirty="0"/>
              <a:t>Surgical resection of a tumor</a:t>
            </a:r>
          </a:p>
          <a:p>
            <a:pPr lvl="1"/>
            <a:r>
              <a:rPr lang="en-US" dirty="0" err="1"/>
              <a:t>Debulking</a:t>
            </a:r>
            <a:r>
              <a:rPr lang="en-US" dirty="0"/>
              <a:t> of tumor mass</a:t>
            </a:r>
          </a:p>
          <a:p>
            <a:pPr lvl="1"/>
            <a:r>
              <a:rPr lang="en-US" dirty="0"/>
              <a:t>Redirection of vital functions</a:t>
            </a:r>
          </a:p>
          <a:p>
            <a:pPr lvl="1"/>
            <a:r>
              <a:rPr lang="en-US" dirty="0"/>
              <a:t>Reconstruction</a:t>
            </a:r>
          </a:p>
        </p:txBody>
      </p:sp>
    </p:spTree>
    <p:extLst>
      <p:ext uri="{BB962C8B-B14F-4D97-AF65-F5344CB8AC3E}">
        <p14:creationId xmlns:p14="http://schemas.microsoft.com/office/powerpoint/2010/main" val="2798699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B4FA4-E87F-4814-953B-C99664373475}"/>
              </a:ext>
            </a:extLst>
          </p:cNvPr>
          <p:cNvSpPr>
            <a:spLocks noGrp="1"/>
          </p:cNvSpPr>
          <p:nvPr>
            <p:ph type="title"/>
          </p:nvPr>
        </p:nvSpPr>
        <p:spPr/>
        <p:txBody>
          <a:bodyPr/>
          <a:lstStyle/>
          <a:p>
            <a:r>
              <a:rPr lang="en-US" dirty="0"/>
              <a:t>Treatment (continued_1)</a:t>
            </a:r>
          </a:p>
        </p:txBody>
      </p:sp>
      <p:sp>
        <p:nvSpPr>
          <p:cNvPr id="3" name="Content Placeholder 2">
            <a:extLst>
              <a:ext uri="{FF2B5EF4-FFF2-40B4-BE49-F238E27FC236}">
                <a16:creationId xmlns:a16="http://schemas.microsoft.com/office/drawing/2014/main" id="{D54838BA-5EDB-41AF-A669-B40E762F5F70}"/>
              </a:ext>
            </a:extLst>
          </p:cNvPr>
          <p:cNvSpPr>
            <a:spLocks noGrp="1"/>
          </p:cNvSpPr>
          <p:nvPr>
            <p:ph idx="1"/>
          </p:nvPr>
        </p:nvSpPr>
        <p:spPr/>
        <p:txBody>
          <a:bodyPr/>
          <a:lstStyle/>
          <a:p>
            <a:r>
              <a:rPr lang="en-US" dirty="0"/>
              <a:t>Radiation therapy</a:t>
            </a:r>
          </a:p>
          <a:p>
            <a:pPr lvl="1"/>
            <a:r>
              <a:rPr lang="en-US" dirty="0"/>
              <a:t>External</a:t>
            </a:r>
          </a:p>
          <a:p>
            <a:pPr lvl="1"/>
            <a:r>
              <a:rPr lang="en-US" dirty="0"/>
              <a:t>Internal</a:t>
            </a:r>
          </a:p>
          <a:p>
            <a:pPr lvl="1"/>
            <a:r>
              <a:rPr lang="en-US" dirty="0"/>
              <a:t>Systemic</a:t>
            </a:r>
          </a:p>
        </p:txBody>
      </p:sp>
    </p:spTree>
    <p:extLst>
      <p:ext uri="{BB962C8B-B14F-4D97-AF65-F5344CB8AC3E}">
        <p14:creationId xmlns:p14="http://schemas.microsoft.com/office/powerpoint/2010/main" val="2886525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FBD4-23D6-446A-94C9-17A715ABB6B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14E9042-D99A-4871-8A5A-25E59A7541B4}"/>
              </a:ext>
            </a:extLst>
          </p:cNvPr>
          <p:cNvSpPr>
            <a:spLocks noGrp="1"/>
          </p:cNvSpPr>
          <p:nvPr>
            <p:ph idx="1"/>
          </p:nvPr>
        </p:nvSpPr>
        <p:spPr/>
        <p:txBody>
          <a:bodyPr/>
          <a:lstStyle/>
          <a:p>
            <a:r>
              <a:rPr lang="en-US" dirty="0"/>
              <a:t>Cancer</a:t>
            </a:r>
          </a:p>
          <a:p>
            <a:r>
              <a:rPr lang="en-US" dirty="0"/>
              <a:t>Malignant</a:t>
            </a:r>
          </a:p>
        </p:txBody>
      </p:sp>
    </p:spTree>
    <p:extLst>
      <p:ext uri="{BB962C8B-B14F-4D97-AF65-F5344CB8AC3E}">
        <p14:creationId xmlns:p14="http://schemas.microsoft.com/office/powerpoint/2010/main" val="3204651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56BBF01-DC45-4BD2-969B-2AED57F5CAB7}"/>
              </a:ext>
            </a:extLst>
          </p:cNvPr>
          <p:cNvSpPr>
            <a:spLocks noGrp="1"/>
          </p:cNvSpPr>
          <p:nvPr>
            <p:ph type="title"/>
          </p:nvPr>
        </p:nvSpPr>
        <p:spPr>
          <a:xfrm>
            <a:off x="756356" y="234539"/>
            <a:ext cx="8235244" cy="590931"/>
          </a:xfrm>
        </p:spPr>
        <p:txBody>
          <a:bodyPr/>
          <a:lstStyle/>
          <a:p>
            <a:r>
              <a:rPr lang="en-US" dirty="0"/>
              <a:t>Brachytherapy</a:t>
            </a:r>
          </a:p>
        </p:txBody>
      </p:sp>
      <p:pic>
        <p:nvPicPr>
          <p:cNvPr id="5" name="Content Placeholder 4" descr="A cross-sectional view of the bladder and prostate during Brachytherapy. The bladder, prostate, Seminal vesicle, Radioactive seeds, and Tumor are labeled. The tumor sits in the prostate. Radioactive seeds enter the prostate and attack the tumo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63120" y="1195349"/>
            <a:ext cx="3417760" cy="4068763"/>
          </a:xfrm>
          <a:prstGeom prst="rect">
            <a:avLst/>
          </a:prstGeom>
          <a:noFill/>
        </p:spPr>
      </p:pic>
    </p:spTree>
    <p:extLst>
      <p:ext uri="{BB962C8B-B14F-4D97-AF65-F5344CB8AC3E}">
        <p14:creationId xmlns:p14="http://schemas.microsoft.com/office/powerpoint/2010/main" val="1876189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244DA-13D2-41D8-8212-D5C7737E0937}"/>
              </a:ext>
            </a:extLst>
          </p:cNvPr>
          <p:cNvSpPr>
            <a:spLocks noGrp="1"/>
          </p:cNvSpPr>
          <p:nvPr>
            <p:ph type="title"/>
          </p:nvPr>
        </p:nvSpPr>
        <p:spPr/>
        <p:txBody>
          <a:bodyPr/>
          <a:lstStyle/>
          <a:p>
            <a:r>
              <a:rPr lang="en-US" dirty="0"/>
              <a:t>Treatment (continued_2)</a:t>
            </a:r>
          </a:p>
        </p:txBody>
      </p:sp>
      <p:sp>
        <p:nvSpPr>
          <p:cNvPr id="3" name="Content Placeholder 2">
            <a:extLst>
              <a:ext uri="{FF2B5EF4-FFF2-40B4-BE49-F238E27FC236}">
                <a16:creationId xmlns:a16="http://schemas.microsoft.com/office/drawing/2014/main" id="{BDAA64EC-7101-44AA-979D-E72FF83A5D54}"/>
              </a:ext>
            </a:extLst>
          </p:cNvPr>
          <p:cNvSpPr>
            <a:spLocks noGrp="1"/>
          </p:cNvSpPr>
          <p:nvPr>
            <p:ph idx="1"/>
          </p:nvPr>
        </p:nvSpPr>
        <p:spPr/>
        <p:txBody>
          <a:bodyPr/>
          <a:lstStyle/>
          <a:p>
            <a:r>
              <a:rPr lang="en-US" dirty="0"/>
              <a:t>Antineoplastic medications</a:t>
            </a:r>
          </a:p>
          <a:p>
            <a:pPr lvl="1"/>
            <a:r>
              <a:rPr lang="en-US" dirty="0"/>
              <a:t>Chemotherapy</a:t>
            </a:r>
          </a:p>
          <a:p>
            <a:pPr lvl="1"/>
            <a:r>
              <a:rPr lang="en-US" dirty="0"/>
              <a:t>Immunological therapy</a:t>
            </a:r>
          </a:p>
          <a:p>
            <a:pPr lvl="1"/>
            <a:r>
              <a:rPr lang="en-US" dirty="0"/>
              <a:t>Targeted agents</a:t>
            </a:r>
          </a:p>
          <a:p>
            <a:pPr lvl="1"/>
            <a:r>
              <a:rPr lang="en-US" dirty="0"/>
              <a:t>Hormonal agents</a:t>
            </a:r>
          </a:p>
        </p:txBody>
      </p:sp>
    </p:spTree>
    <p:extLst>
      <p:ext uri="{BB962C8B-B14F-4D97-AF65-F5344CB8AC3E}">
        <p14:creationId xmlns:p14="http://schemas.microsoft.com/office/powerpoint/2010/main" val="1351069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FFE33-951E-4A6F-A468-B36DADD6C0AF}"/>
              </a:ext>
            </a:extLst>
          </p:cNvPr>
          <p:cNvSpPr>
            <a:spLocks noGrp="1"/>
          </p:cNvSpPr>
          <p:nvPr>
            <p:ph type="title"/>
          </p:nvPr>
        </p:nvSpPr>
        <p:spPr/>
        <p:txBody>
          <a:bodyPr/>
          <a:lstStyle/>
          <a:p>
            <a:r>
              <a:rPr lang="en-US" dirty="0"/>
              <a:t>Treatment (continued_3)</a:t>
            </a:r>
          </a:p>
        </p:txBody>
      </p:sp>
      <p:sp>
        <p:nvSpPr>
          <p:cNvPr id="3" name="Content Placeholder 2">
            <a:extLst>
              <a:ext uri="{FF2B5EF4-FFF2-40B4-BE49-F238E27FC236}">
                <a16:creationId xmlns:a16="http://schemas.microsoft.com/office/drawing/2014/main" id="{7AB437A5-2227-4AC3-919F-B45DC32B252A}"/>
              </a:ext>
            </a:extLst>
          </p:cNvPr>
          <p:cNvSpPr>
            <a:spLocks noGrp="1"/>
          </p:cNvSpPr>
          <p:nvPr>
            <p:ph idx="1"/>
          </p:nvPr>
        </p:nvSpPr>
        <p:spPr>
          <a:xfrm>
            <a:off x="457200" y="1195349"/>
            <a:ext cx="8229600" cy="2309851"/>
          </a:xfrm>
        </p:spPr>
        <p:txBody>
          <a:bodyPr/>
          <a:lstStyle/>
          <a:p>
            <a:r>
              <a:rPr lang="en-US"/>
              <a:t>Stem cell and bone marrow transplants</a:t>
            </a:r>
          </a:p>
          <a:p>
            <a:pPr lvl="1"/>
            <a:r>
              <a:rPr lang="en-US"/>
              <a:t>Administration of high-dose antineoplastic therapy</a:t>
            </a:r>
          </a:p>
          <a:p>
            <a:pPr lvl="1"/>
            <a:r>
              <a:rPr lang="en-US"/>
              <a:t>Infusion of stem cells or bone marrow</a:t>
            </a:r>
            <a:endParaRPr lang="en-US" dirty="0"/>
          </a:p>
        </p:txBody>
      </p:sp>
    </p:spTree>
    <p:extLst>
      <p:ext uri="{BB962C8B-B14F-4D97-AF65-F5344CB8AC3E}">
        <p14:creationId xmlns:p14="http://schemas.microsoft.com/office/powerpoint/2010/main" val="2065405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539FE3E-462F-43A0-9D8C-30186DED4050}"/>
              </a:ext>
            </a:extLst>
          </p:cNvPr>
          <p:cNvSpPr>
            <a:spLocks noGrp="1"/>
          </p:cNvSpPr>
          <p:nvPr>
            <p:ph type="title"/>
          </p:nvPr>
        </p:nvSpPr>
        <p:spPr>
          <a:xfrm>
            <a:off x="756356" y="234539"/>
            <a:ext cx="8235244" cy="590931"/>
          </a:xfrm>
        </p:spPr>
        <p:txBody>
          <a:bodyPr/>
          <a:lstStyle/>
          <a:p>
            <a:r>
              <a:rPr lang="en-US" dirty="0"/>
              <a:t>Autologous Bone Marrow Transplant</a:t>
            </a:r>
          </a:p>
        </p:txBody>
      </p:sp>
      <p:pic>
        <p:nvPicPr>
          <p:cNvPr id="5" name="Content Placeholder 4" descr="The Autologous Transplant Process cycle. The cycle is in a circle. Clockwise, the process is labeled Collection, Processing, Cryopreservation, Chemotherapy, and Reinfusion. Stem cells are collected from the patient's bone marrow or blood. Blood or bone marrow is processed in the laboratory to purify and concentrate the stem cells. Blood or bone marrow is frozen to preserve it. High-dose chemotherapy and/or radiation therapy is given to the patient. Thawed stem cells are reinfused into the patien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6258" y="1195388"/>
            <a:ext cx="5456627" cy="4672584"/>
          </a:xfrm>
          <a:prstGeom prst="rect">
            <a:avLst/>
          </a:prstGeom>
          <a:noFill/>
        </p:spPr>
      </p:pic>
    </p:spTree>
    <p:extLst>
      <p:ext uri="{BB962C8B-B14F-4D97-AF65-F5344CB8AC3E}">
        <p14:creationId xmlns:p14="http://schemas.microsoft.com/office/powerpoint/2010/main" val="91330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C626-9734-49DB-8E9E-8CF269D36333}"/>
              </a:ext>
            </a:extLst>
          </p:cNvPr>
          <p:cNvSpPr>
            <a:spLocks noGrp="1"/>
          </p:cNvSpPr>
          <p:nvPr>
            <p:ph type="title"/>
          </p:nvPr>
        </p:nvSpPr>
        <p:spPr/>
        <p:txBody>
          <a:bodyPr/>
          <a:lstStyle/>
          <a:p>
            <a:r>
              <a:rPr lang="en-US" dirty="0"/>
              <a:t>Nursing Management</a:t>
            </a:r>
          </a:p>
        </p:txBody>
      </p:sp>
      <p:sp>
        <p:nvSpPr>
          <p:cNvPr id="3" name="Content Placeholder 2">
            <a:extLst>
              <a:ext uri="{FF2B5EF4-FFF2-40B4-BE49-F238E27FC236}">
                <a16:creationId xmlns:a16="http://schemas.microsoft.com/office/drawing/2014/main" id="{9C907071-FC92-493B-847F-9CC8D2E7E382}"/>
              </a:ext>
            </a:extLst>
          </p:cNvPr>
          <p:cNvSpPr>
            <a:spLocks noGrp="1"/>
          </p:cNvSpPr>
          <p:nvPr>
            <p:ph idx="1"/>
          </p:nvPr>
        </p:nvSpPr>
        <p:spPr/>
        <p:txBody>
          <a:bodyPr/>
          <a:lstStyle/>
          <a:p>
            <a:r>
              <a:rPr lang="en-US"/>
              <a:t>All subspecialties of med-surg</a:t>
            </a:r>
          </a:p>
          <a:p>
            <a:r>
              <a:rPr lang="en-US"/>
              <a:t>Variety of care settings</a:t>
            </a:r>
          </a:p>
          <a:p>
            <a:r>
              <a:rPr lang="en-US"/>
              <a:t>Pain control </a:t>
            </a:r>
            <a:endParaRPr lang="en-US" dirty="0"/>
          </a:p>
        </p:txBody>
      </p:sp>
    </p:spTree>
    <p:extLst>
      <p:ext uri="{BB962C8B-B14F-4D97-AF65-F5344CB8AC3E}">
        <p14:creationId xmlns:p14="http://schemas.microsoft.com/office/powerpoint/2010/main" val="1551689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C5A8-3F46-44E5-9AFC-1ACF2FDC3D93}"/>
              </a:ext>
            </a:extLst>
          </p:cNvPr>
          <p:cNvSpPr>
            <a:spLocks noGrp="1"/>
          </p:cNvSpPr>
          <p:nvPr>
            <p:ph type="title"/>
          </p:nvPr>
        </p:nvSpPr>
        <p:spPr/>
        <p:txBody>
          <a:bodyPr/>
          <a:lstStyle/>
          <a:p>
            <a:r>
              <a:rPr lang="en-US" dirty="0"/>
              <a:t>Case Study: Episode 1 </a:t>
            </a:r>
          </a:p>
        </p:txBody>
      </p:sp>
      <p:sp>
        <p:nvSpPr>
          <p:cNvPr id="3" name="Content Placeholder 2">
            <a:extLst>
              <a:ext uri="{FF2B5EF4-FFF2-40B4-BE49-F238E27FC236}">
                <a16:creationId xmlns:a16="http://schemas.microsoft.com/office/drawing/2014/main" id="{87274A22-A0ED-4452-B05A-3B538D228360}"/>
              </a:ext>
            </a:extLst>
          </p:cNvPr>
          <p:cNvSpPr>
            <a:spLocks noGrp="1"/>
          </p:cNvSpPr>
          <p:nvPr>
            <p:ph idx="1"/>
          </p:nvPr>
        </p:nvSpPr>
        <p:spPr/>
        <p:txBody>
          <a:bodyPr/>
          <a:lstStyle/>
          <a:p>
            <a:pPr marL="346075" indent="0">
              <a:buNone/>
            </a:pPr>
            <a:r>
              <a:rPr lang="en-US" dirty="0"/>
              <a:t>Margaret Jones is a 49-year-old woman who has presented to her primary care provider with a new lump in her right upper, outer breast that was noted during showering. She reports no associated symptoms such as nipple discharge or breast pain. Mrs. Jones is premenopausal, stating she has noted no changes in her menstrual cycle.</a:t>
            </a:r>
          </a:p>
        </p:txBody>
      </p:sp>
    </p:spTree>
    <p:extLst>
      <p:ext uri="{BB962C8B-B14F-4D97-AF65-F5344CB8AC3E}">
        <p14:creationId xmlns:p14="http://schemas.microsoft.com/office/powerpoint/2010/main" val="3588101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C5A8-3F46-44E5-9AFC-1ACF2FDC3D93}"/>
              </a:ext>
            </a:extLst>
          </p:cNvPr>
          <p:cNvSpPr>
            <a:spLocks noGrp="1"/>
          </p:cNvSpPr>
          <p:nvPr>
            <p:ph type="title"/>
          </p:nvPr>
        </p:nvSpPr>
        <p:spPr/>
        <p:txBody>
          <a:bodyPr/>
          <a:lstStyle/>
          <a:p>
            <a:r>
              <a:rPr lang="en-US"/>
              <a:t>Case Study: Episode 1 (continued_1) </a:t>
            </a:r>
            <a:endParaRPr lang="en-US" dirty="0"/>
          </a:p>
        </p:txBody>
      </p:sp>
      <p:sp>
        <p:nvSpPr>
          <p:cNvPr id="3" name="Content Placeholder 2">
            <a:extLst>
              <a:ext uri="{FF2B5EF4-FFF2-40B4-BE49-F238E27FC236}">
                <a16:creationId xmlns:a16="http://schemas.microsoft.com/office/drawing/2014/main" id="{87274A22-A0ED-4452-B05A-3B538D228360}"/>
              </a:ext>
            </a:extLst>
          </p:cNvPr>
          <p:cNvSpPr>
            <a:spLocks noGrp="1"/>
          </p:cNvSpPr>
          <p:nvPr>
            <p:ph idx="1"/>
          </p:nvPr>
        </p:nvSpPr>
        <p:spPr>
          <a:xfrm>
            <a:off x="457200" y="1195349"/>
            <a:ext cx="8686800" cy="4976851"/>
          </a:xfrm>
        </p:spPr>
        <p:txBody>
          <a:bodyPr/>
          <a:lstStyle/>
          <a:p>
            <a:pPr marL="346075" indent="0">
              <a:lnSpc>
                <a:spcPts val="3300"/>
              </a:lnSpc>
              <a:buNone/>
            </a:pPr>
            <a:r>
              <a:rPr lang="en-US" dirty="0"/>
              <a:t>When the nursing medical history screening form is completed, the following are noted: </a:t>
            </a:r>
          </a:p>
          <a:p>
            <a:pPr>
              <a:lnSpc>
                <a:spcPts val="3300"/>
              </a:lnSpc>
            </a:pPr>
            <a:r>
              <a:rPr lang="en-US" dirty="0"/>
              <a:t>Normal functional status, working as a schoolteacher </a:t>
            </a:r>
          </a:p>
          <a:p>
            <a:pPr>
              <a:lnSpc>
                <a:spcPts val="3300"/>
              </a:lnSpc>
            </a:pPr>
            <a:r>
              <a:rPr lang="en-US" dirty="0"/>
              <a:t>Absence of smoking or substantial alcohol intake </a:t>
            </a:r>
          </a:p>
          <a:p>
            <a:pPr>
              <a:lnSpc>
                <a:spcPts val="3300"/>
              </a:lnSpc>
            </a:pPr>
            <a:r>
              <a:rPr lang="en-US" dirty="0"/>
              <a:t>Family history of ovarian cancer in mother; maternal aunt dying of unknown abdominal cancer </a:t>
            </a:r>
          </a:p>
          <a:p>
            <a:pPr>
              <a:lnSpc>
                <a:spcPts val="3300"/>
              </a:lnSpc>
            </a:pPr>
            <a:r>
              <a:rPr lang="en-US" dirty="0"/>
              <a:t>Past medical history of fibrocystic breasts, hypertension for 5 years, and moderate obesity</a:t>
            </a:r>
          </a:p>
        </p:txBody>
      </p:sp>
    </p:spTree>
    <p:extLst>
      <p:ext uri="{BB962C8B-B14F-4D97-AF65-F5344CB8AC3E}">
        <p14:creationId xmlns:p14="http://schemas.microsoft.com/office/powerpoint/2010/main" val="2434478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C5A8-3F46-44E5-9AFC-1ACF2FDC3D93}"/>
              </a:ext>
            </a:extLst>
          </p:cNvPr>
          <p:cNvSpPr>
            <a:spLocks noGrp="1"/>
          </p:cNvSpPr>
          <p:nvPr>
            <p:ph type="title"/>
          </p:nvPr>
        </p:nvSpPr>
        <p:spPr/>
        <p:txBody>
          <a:bodyPr/>
          <a:lstStyle/>
          <a:p>
            <a:r>
              <a:rPr lang="en-US" dirty="0"/>
              <a:t>Case Study: Episode 1 (continued_2) </a:t>
            </a:r>
          </a:p>
        </p:txBody>
      </p:sp>
      <p:sp>
        <p:nvSpPr>
          <p:cNvPr id="3" name="Content Placeholder 2">
            <a:extLst>
              <a:ext uri="{FF2B5EF4-FFF2-40B4-BE49-F238E27FC236}">
                <a16:creationId xmlns:a16="http://schemas.microsoft.com/office/drawing/2014/main" id="{87274A22-A0ED-4452-B05A-3B538D228360}"/>
              </a:ext>
            </a:extLst>
          </p:cNvPr>
          <p:cNvSpPr>
            <a:spLocks noGrp="1"/>
          </p:cNvSpPr>
          <p:nvPr>
            <p:ph idx="1"/>
          </p:nvPr>
        </p:nvSpPr>
        <p:spPr/>
        <p:txBody>
          <a:bodyPr/>
          <a:lstStyle/>
          <a:p>
            <a:pPr marL="346075" indent="0">
              <a:buNone/>
            </a:pPr>
            <a:r>
              <a:rPr lang="en-US" dirty="0"/>
              <a:t>Physical examination shows: </a:t>
            </a:r>
          </a:p>
          <a:p>
            <a:r>
              <a:rPr lang="en-US" dirty="0"/>
              <a:t>A palpable and immovable mass approximately 2 cm in size deep in the breast and near the axilla </a:t>
            </a:r>
          </a:p>
          <a:p>
            <a:r>
              <a:rPr lang="en-US" dirty="0"/>
              <a:t>No other </a:t>
            </a:r>
            <a:r>
              <a:rPr lang="en-US" dirty="0" err="1"/>
              <a:t>adenopathy</a:t>
            </a:r>
            <a:r>
              <a:rPr lang="en-US" dirty="0"/>
              <a:t> is appreciable.</a:t>
            </a:r>
          </a:p>
          <a:p>
            <a:r>
              <a:rPr lang="en-US" dirty="0"/>
              <a:t>Her abdominal organs are palpated as regular in size.</a:t>
            </a:r>
          </a:p>
        </p:txBody>
      </p:sp>
    </p:spTree>
    <p:extLst>
      <p:ext uri="{BB962C8B-B14F-4D97-AF65-F5344CB8AC3E}">
        <p14:creationId xmlns:p14="http://schemas.microsoft.com/office/powerpoint/2010/main" val="2975568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C5A8-3F46-44E5-9AFC-1ACF2FDC3D93}"/>
              </a:ext>
            </a:extLst>
          </p:cNvPr>
          <p:cNvSpPr>
            <a:spLocks noGrp="1"/>
          </p:cNvSpPr>
          <p:nvPr>
            <p:ph type="title"/>
          </p:nvPr>
        </p:nvSpPr>
        <p:spPr/>
        <p:txBody>
          <a:bodyPr/>
          <a:lstStyle/>
          <a:p>
            <a:r>
              <a:rPr lang="en-US" dirty="0"/>
              <a:t>Case Study: Episode 2 </a:t>
            </a:r>
          </a:p>
        </p:txBody>
      </p:sp>
      <p:sp>
        <p:nvSpPr>
          <p:cNvPr id="3" name="Content Placeholder 2">
            <a:extLst>
              <a:ext uri="{FF2B5EF4-FFF2-40B4-BE49-F238E27FC236}">
                <a16:creationId xmlns:a16="http://schemas.microsoft.com/office/drawing/2014/main" id="{87274A22-A0ED-4452-B05A-3B538D228360}"/>
              </a:ext>
            </a:extLst>
          </p:cNvPr>
          <p:cNvSpPr>
            <a:spLocks noGrp="1"/>
          </p:cNvSpPr>
          <p:nvPr>
            <p:ph idx="1"/>
          </p:nvPr>
        </p:nvSpPr>
        <p:spPr>
          <a:xfrm>
            <a:off x="457200" y="1195349"/>
            <a:ext cx="8229600" cy="4595851"/>
          </a:xfrm>
        </p:spPr>
        <p:txBody>
          <a:bodyPr/>
          <a:lstStyle/>
          <a:p>
            <a:pPr marL="346075" indent="0">
              <a:buNone/>
            </a:pPr>
            <a:r>
              <a:rPr lang="en-US" dirty="0"/>
              <a:t>After the history and physical examination are completed, Margaret is scheduled for a mammogram. The mammogram reveals a suspicious mass, so a biopsy is scheduled for the next week. A fine-needle aspiration biopsy reveals abnormal cells. Because of these findings, Ms. Jones’s provider recommends that she see an oncologist for evaluation. An appointment is scheduled for the next week.</a:t>
            </a:r>
          </a:p>
        </p:txBody>
      </p:sp>
    </p:spTree>
    <p:extLst>
      <p:ext uri="{BB962C8B-B14F-4D97-AF65-F5344CB8AC3E}">
        <p14:creationId xmlns:p14="http://schemas.microsoft.com/office/powerpoint/2010/main" val="1426408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C5A8-3F46-44E5-9AFC-1ACF2FDC3D93}"/>
              </a:ext>
            </a:extLst>
          </p:cNvPr>
          <p:cNvSpPr>
            <a:spLocks noGrp="1"/>
          </p:cNvSpPr>
          <p:nvPr>
            <p:ph type="title"/>
          </p:nvPr>
        </p:nvSpPr>
        <p:spPr/>
        <p:txBody>
          <a:bodyPr/>
          <a:lstStyle/>
          <a:p>
            <a:r>
              <a:rPr lang="en-US" dirty="0"/>
              <a:t>Case Study: Wrap-up </a:t>
            </a:r>
          </a:p>
        </p:txBody>
      </p:sp>
      <p:sp>
        <p:nvSpPr>
          <p:cNvPr id="3" name="Content Placeholder 2">
            <a:extLst>
              <a:ext uri="{FF2B5EF4-FFF2-40B4-BE49-F238E27FC236}">
                <a16:creationId xmlns:a16="http://schemas.microsoft.com/office/drawing/2014/main" id="{87274A22-A0ED-4452-B05A-3B538D228360}"/>
              </a:ext>
            </a:extLst>
          </p:cNvPr>
          <p:cNvSpPr>
            <a:spLocks noGrp="1"/>
          </p:cNvSpPr>
          <p:nvPr>
            <p:ph idx="1"/>
          </p:nvPr>
        </p:nvSpPr>
        <p:spPr>
          <a:xfrm>
            <a:off x="457200" y="1195349"/>
            <a:ext cx="8229600" cy="4976851"/>
          </a:xfrm>
        </p:spPr>
        <p:txBody>
          <a:bodyPr/>
          <a:lstStyle/>
          <a:p>
            <a:pPr marL="346075" indent="0">
              <a:buNone/>
            </a:pPr>
            <a:r>
              <a:rPr lang="en-US" dirty="0"/>
              <a:t>Mrs. Jones is diagnosed with stage III breast cancer. Her treatment plan includes chemotherapy followed by a mastectomy. The chemotherapy is done in an effort to decrease the size of the tumor prior to mastectomy. She is scheduled for a class that will provide information on chemotherapy: administration and side effects. After her mastectomy, she will be started on oral hormonal therapy and will start radiation therapy.</a:t>
            </a:r>
          </a:p>
        </p:txBody>
      </p:sp>
    </p:spTree>
    <p:extLst>
      <p:ext uri="{BB962C8B-B14F-4D97-AF65-F5344CB8AC3E}">
        <p14:creationId xmlns:p14="http://schemas.microsoft.com/office/powerpoint/2010/main" val="3884057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D8A2-8DE7-4874-8C3A-64B75FE9F3B5}"/>
              </a:ext>
            </a:extLst>
          </p:cNvPr>
          <p:cNvSpPr>
            <a:spLocks noGrp="1"/>
          </p:cNvSpPr>
          <p:nvPr>
            <p:ph type="title"/>
          </p:nvPr>
        </p:nvSpPr>
        <p:spPr/>
        <p:txBody>
          <a:bodyPr/>
          <a:lstStyle/>
          <a:p>
            <a:r>
              <a:rPr lang="en-US" dirty="0"/>
              <a:t>Epidemiology</a:t>
            </a:r>
          </a:p>
        </p:txBody>
      </p:sp>
      <p:sp>
        <p:nvSpPr>
          <p:cNvPr id="3" name="Content Placeholder 2">
            <a:extLst>
              <a:ext uri="{FF2B5EF4-FFF2-40B4-BE49-F238E27FC236}">
                <a16:creationId xmlns:a16="http://schemas.microsoft.com/office/drawing/2014/main" id="{7AD5DDA4-3814-4187-8872-3F2D16971063}"/>
              </a:ext>
            </a:extLst>
          </p:cNvPr>
          <p:cNvSpPr>
            <a:spLocks noGrp="1"/>
          </p:cNvSpPr>
          <p:nvPr>
            <p:ph idx="1"/>
          </p:nvPr>
        </p:nvSpPr>
        <p:spPr/>
        <p:txBody>
          <a:bodyPr/>
          <a:lstStyle/>
          <a:p>
            <a:r>
              <a:rPr lang="en-US" dirty="0"/>
              <a:t>Leading cause of death worldwide</a:t>
            </a:r>
          </a:p>
          <a:p>
            <a:r>
              <a:rPr lang="en-US" dirty="0"/>
              <a:t>Expected to increase over time</a:t>
            </a:r>
          </a:p>
          <a:p>
            <a:r>
              <a:rPr lang="en-US" dirty="0"/>
              <a:t>Most common types</a:t>
            </a:r>
          </a:p>
          <a:p>
            <a:pPr lvl="1"/>
            <a:r>
              <a:rPr lang="en-US" dirty="0"/>
              <a:t>Lung, breast, colorectal, prostate, skin, stomach</a:t>
            </a:r>
          </a:p>
          <a:p>
            <a:r>
              <a:rPr lang="en-US" dirty="0"/>
              <a:t>Carcinogen exposure</a:t>
            </a:r>
          </a:p>
        </p:txBody>
      </p:sp>
    </p:spTree>
    <p:extLst>
      <p:ext uri="{BB962C8B-B14F-4D97-AF65-F5344CB8AC3E}">
        <p14:creationId xmlns:p14="http://schemas.microsoft.com/office/powerpoint/2010/main" val="3776758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C5A8-3F46-44E5-9AFC-1ACF2FDC3D93}"/>
              </a:ext>
            </a:extLst>
          </p:cNvPr>
          <p:cNvSpPr>
            <a:spLocks noGrp="1"/>
          </p:cNvSpPr>
          <p:nvPr>
            <p:ph type="title"/>
          </p:nvPr>
        </p:nvSpPr>
        <p:spPr/>
        <p:txBody>
          <a:bodyPr/>
          <a:lstStyle/>
          <a:p>
            <a:r>
              <a:rPr lang="en-US" dirty="0"/>
              <a:t>Case Study </a:t>
            </a:r>
          </a:p>
        </p:txBody>
      </p:sp>
      <p:sp>
        <p:nvSpPr>
          <p:cNvPr id="7" name="Text Placeholder 6"/>
          <p:cNvSpPr>
            <a:spLocks noGrp="1"/>
          </p:cNvSpPr>
          <p:nvPr>
            <p:ph type="body" sz="quarter" idx="10"/>
          </p:nvPr>
        </p:nvSpPr>
        <p:spPr>
          <a:xfrm>
            <a:off x="457200" y="1181100"/>
            <a:ext cx="8534400" cy="1028700"/>
          </a:xfrm>
        </p:spPr>
        <p:txBody>
          <a:bodyPr/>
          <a:lstStyle/>
          <a:p>
            <a:r>
              <a:rPr lang="en-US" sz="2800" dirty="0"/>
              <a:t>1. Mrs. Jones has stage III breast cancer. What does this mean? </a:t>
            </a:r>
          </a:p>
        </p:txBody>
      </p:sp>
      <p:sp>
        <p:nvSpPr>
          <p:cNvPr id="3" name="Content Placeholder 2">
            <a:extLst>
              <a:ext uri="{FF2B5EF4-FFF2-40B4-BE49-F238E27FC236}">
                <a16:creationId xmlns:a16="http://schemas.microsoft.com/office/drawing/2014/main" id="{87274A22-A0ED-4452-B05A-3B538D228360}"/>
              </a:ext>
            </a:extLst>
          </p:cNvPr>
          <p:cNvSpPr>
            <a:spLocks noGrp="1"/>
          </p:cNvSpPr>
          <p:nvPr>
            <p:ph sz="quarter" idx="11"/>
          </p:nvPr>
        </p:nvSpPr>
        <p:spPr>
          <a:xfrm>
            <a:off x="457200" y="2286000"/>
            <a:ext cx="8534400" cy="3810000"/>
          </a:xfrm>
        </p:spPr>
        <p:txBody>
          <a:bodyPr/>
          <a:lstStyle/>
          <a:p>
            <a:pPr marL="786384" indent="-438912">
              <a:lnSpc>
                <a:spcPts val="3600"/>
              </a:lnSpc>
              <a:spcBef>
                <a:spcPts val="400"/>
              </a:spcBef>
              <a:buNone/>
            </a:pPr>
            <a:r>
              <a:rPr lang="en-US" sz="2800" dirty="0">
                <a:solidFill>
                  <a:srgbClr val="28805C"/>
                </a:solidFill>
              </a:rPr>
              <a:t>A. </a:t>
            </a:r>
            <a:r>
              <a:rPr lang="en-US" sz="2800" dirty="0"/>
              <a:t>The tumor has spread to lymph nodes and other organs. </a:t>
            </a:r>
          </a:p>
          <a:p>
            <a:pPr marL="786384" indent="-438912">
              <a:lnSpc>
                <a:spcPts val="3600"/>
              </a:lnSpc>
              <a:spcBef>
                <a:spcPts val="400"/>
              </a:spcBef>
              <a:buNone/>
            </a:pPr>
            <a:r>
              <a:rPr lang="en-US" sz="2800" dirty="0">
                <a:solidFill>
                  <a:srgbClr val="28805C"/>
                </a:solidFill>
              </a:rPr>
              <a:t>B. </a:t>
            </a:r>
            <a:r>
              <a:rPr lang="en-US" sz="2800" dirty="0"/>
              <a:t>The tumor is small and localized and has not invaded other organs. </a:t>
            </a:r>
          </a:p>
          <a:p>
            <a:pPr marL="786384" indent="-438912">
              <a:lnSpc>
                <a:spcPts val="3600"/>
              </a:lnSpc>
              <a:spcBef>
                <a:spcPts val="400"/>
              </a:spcBef>
              <a:buNone/>
            </a:pPr>
            <a:r>
              <a:rPr lang="en-US" sz="2800" dirty="0">
                <a:solidFill>
                  <a:srgbClr val="28805C"/>
                </a:solidFill>
              </a:rPr>
              <a:t>C. </a:t>
            </a:r>
            <a:r>
              <a:rPr lang="en-US" sz="2800" dirty="0"/>
              <a:t>The tumor is large, locally advanced, and possibly in local lymph nodes. </a:t>
            </a:r>
          </a:p>
          <a:p>
            <a:pPr marL="786384" indent="-438912">
              <a:lnSpc>
                <a:spcPts val="3600"/>
              </a:lnSpc>
              <a:spcBef>
                <a:spcPts val="400"/>
              </a:spcBef>
              <a:buNone/>
            </a:pPr>
            <a:r>
              <a:rPr lang="en-US" sz="2800" dirty="0">
                <a:solidFill>
                  <a:srgbClr val="28805C"/>
                </a:solidFill>
              </a:rPr>
              <a:t>D. </a:t>
            </a:r>
            <a:r>
              <a:rPr lang="en-US" sz="2800" dirty="0"/>
              <a:t>The tumor is large and has spread to the lymph and hematological systems but not to other solid organs.</a:t>
            </a:r>
          </a:p>
        </p:txBody>
      </p:sp>
    </p:spTree>
    <p:extLst>
      <p:ext uri="{BB962C8B-B14F-4D97-AF65-F5344CB8AC3E}">
        <p14:creationId xmlns:p14="http://schemas.microsoft.com/office/powerpoint/2010/main" val="3269130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C5A8-3F46-44E5-9AFC-1ACF2FDC3D93}"/>
              </a:ext>
            </a:extLst>
          </p:cNvPr>
          <p:cNvSpPr>
            <a:spLocks noGrp="1"/>
          </p:cNvSpPr>
          <p:nvPr>
            <p:ph type="title"/>
          </p:nvPr>
        </p:nvSpPr>
        <p:spPr/>
        <p:txBody>
          <a:bodyPr/>
          <a:lstStyle/>
          <a:p>
            <a:r>
              <a:rPr lang="en-US" dirty="0"/>
              <a:t>Case Study (continued_1)</a:t>
            </a:r>
          </a:p>
        </p:txBody>
      </p:sp>
      <p:sp>
        <p:nvSpPr>
          <p:cNvPr id="7" name="Text Placeholder 6"/>
          <p:cNvSpPr>
            <a:spLocks noGrp="1"/>
          </p:cNvSpPr>
          <p:nvPr>
            <p:ph type="body" sz="quarter" idx="10"/>
          </p:nvPr>
        </p:nvSpPr>
        <p:spPr>
          <a:xfrm>
            <a:off x="457200" y="1181100"/>
            <a:ext cx="8534400" cy="1028700"/>
          </a:xfrm>
        </p:spPr>
        <p:txBody>
          <a:bodyPr/>
          <a:lstStyle/>
          <a:p>
            <a:r>
              <a:rPr lang="en-US" dirty="0"/>
              <a:t>2. Mrs. Jones’s oral hormonal therapy is considered what type of treatment?</a:t>
            </a:r>
          </a:p>
        </p:txBody>
      </p:sp>
      <p:sp>
        <p:nvSpPr>
          <p:cNvPr id="3" name="Content Placeholder 2">
            <a:extLst>
              <a:ext uri="{FF2B5EF4-FFF2-40B4-BE49-F238E27FC236}">
                <a16:creationId xmlns:a16="http://schemas.microsoft.com/office/drawing/2014/main" id="{87274A22-A0ED-4452-B05A-3B538D228360}"/>
              </a:ext>
            </a:extLst>
          </p:cNvPr>
          <p:cNvSpPr>
            <a:spLocks noGrp="1"/>
          </p:cNvSpPr>
          <p:nvPr>
            <p:ph sz="quarter" idx="11"/>
          </p:nvPr>
        </p:nvSpPr>
        <p:spPr>
          <a:xfrm>
            <a:off x="457200" y="2286000"/>
            <a:ext cx="8534400" cy="3200400"/>
          </a:xfrm>
        </p:spPr>
        <p:txBody>
          <a:bodyPr/>
          <a:lstStyle/>
          <a:p>
            <a:pPr marL="346075" indent="0">
              <a:buNone/>
            </a:pPr>
            <a:r>
              <a:rPr lang="en-US" dirty="0">
                <a:solidFill>
                  <a:srgbClr val="28805C"/>
                </a:solidFill>
              </a:rPr>
              <a:t>A. </a:t>
            </a:r>
            <a:r>
              <a:rPr lang="en-US" dirty="0"/>
              <a:t>Chemotherapy </a:t>
            </a:r>
          </a:p>
          <a:p>
            <a:pPr marL="346075" indent="0">
              <a:buNone/>
            </a:pPr>
            <a:r>
              <a:rPr lang="en-US" dirty="0">
                <a:solidFill>
                  <a:srgbClr val="28805C"/>
                </a:solidFill>
              </a:rPr>
              <a:t>B. </a:t>
            </a:r>
            <a:r>
              <a:rPr lang="en-US" dirty="0"/>
              <a:t>Adjuvant therapy </a:t>
            </a:r>
          </a:p>
          <a:p>
            <a:pPr marL="346075" indent="0">
              <a:buNone/>
            </a:pPr>
            <a:r>
              <a:rPr lang="en-US" dirty="0">
                <a:solidFill>
                  <a:srgbClr val="28805C"/>
                </a:solidFill>
              </a:rPr>
              <a:t>C. </a:t>
            </a:r>
            <a:r>
              <a:rPr lang="en-US" dirty="0" err="1"/>
              <a:t>Neoadjuvant</a:t>
            </a:r>
            <a:r>
              <a:rPr lang="en-US" dirty="0"/>
              <a:t> therapy </a:t>
            </a:r>
          </a:p>
          <a:p>
            <a:pPr marL="346075" indent="0">
              <a:buNone/>
            </a:pPr>
            <a:r>
              <a:rPr lang="en-US" dirty="0">
                <a:solidFill>
                  <a:srgbClr val="28805C"/>
                </a:solidFill>
              </a:rPr>
              <a:t>D. </a:t>
            </a:r>
            <a:r>
              <a:rPr lang="en-US" dirty="0"/>
              <a:t>Primary treatment</a:t>
            </a:r>
          </a:p>
        </p:txBody>
      </p:sp>
    </p:spTree>
    <p:extLst>
      <p:ext uri="{BB962C8B-B14F-4D97-AF65-F5344CB8AC3E}">
        <p14:creationId xmlns:p14="http://schemas.microsoft.com/office/powerpoint/2010/main" val="2053257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C5A8-3F46-44E5-9AFC-1ACF2FDC3D93}"/>
              </a:ext>
            </a:extLst>
          </p:cNvPr>
          <p:cNvSpPr>
            <a:spLocks noGrp="1"/>
          </p:cNvSpPr>
          <p:nvPr>
            <p:ph type="title"/>
          </p:nvPr>
        </p:nvSpPr>
        <p:spPr/>
        <p:txBody>
          <a:bodyPr/>
          <a:lstStyle/>
          <a:p>
            <a:r>
              <a:rPr lang="en-US" dirty="0"/>
              <a:t>Case Study (continued_2)</a:t>
            </a:r>
          </a:p>
        </p:txBody>
      </p:sp>
      <p:sp>
        <p:nvSpPr>
          <p:cNvPr id="7" name="Text Placeholder 6"/>
          <p:cNvSpPr>
            <a:spLocks noGrp="1"/>
          </p:cNvSpPr>
          <p:nvPr>
            <p:ph type="body" sz="quarter" idx="10"/>
          </p:nvPr>
        </p:nvSpPr>
        <p:spPr>
          <a:xfrm>
            <a:off x="457200" y="1181100"/>
            <a:ext cx="8534400" cy="3086100"/>
          </a:xfrm>
        </p:spPr>
        <p:txBody>
          <a:bodyPr/>
          <a:lstStyle/>
          <a:p>
            <a:r>
              <a:rPr lang="en-US" sz="2800" dirty="0"/>
              <a:t>3. The nurse is preparing to provide patient education to Mrs. Jones, who is about to start her first cycle of chemotherapy. In addition to self-management strategies and supplemental medications for persistent acute effects, the nurse will educate her on the importance of immediately calling her provider if she experiences what symptom?</a:t>
            </a:r>
          </a:p>
        </p:txBody>
      </p:sp>
      <p:sp>
        <p:nvSpPr>
          <p:cNvPr id="3" name="Content Placeholder 2">
            <a:extLst>
              <a:ext uri="{FF2B5EF4-FFF2-40B4-BE49-F238E27FC236}">
                <a16:creationId xmlns:a16="http://schemas.microsoft.com/office/drawing/2014/main" id="{87274A22-A0ED-4452-B05A-3B538D228360}"/>
              </a:ext>
            </a:extLst>
          </p:cNvPr>
          <p:cNvSpPr>
            <a:spLocks noGrp="1"/>
          </p:cNvSpPr>
          <p:nvPr>
            <p:ph sz="quarter" idx="11"/>
          </p:nvPr>
        </p:nvSpPr>
        <p:spPr>
          <a:xfrm>
            <a:off x="457200" y="4343400"/>
            <a:ext cx="8534400" cy="1981200"/>
          </a:xfrm>
        </p:spPr>
        <p:txBody>
          <a:bodyPr/>
          <a:lstStyle/>
          <a:p>
            <a:pPr marL="346075" indent="0">
              <a:buNone/>
            </a:pPr>
            <a:r>
              <a:rPr lang="en-US" sz="2800" dirty="0">
                <a:solidFill>
                  <a:srgbClr val="28805C"/>
                </a:solidFill>
              </a:rPr>
              <a:t>A. </a:t>
            </a:r>
            <a:r>
              <a:rPr lang="en-US" sz="2800" dirty="0"/>
              <a:t>Hair loss </a:t>
            </a:r>
          </a:p>
          <a:p>
            <a:pPr marL="346075" indent="0">
              <a:buNone/>
            </a:pPr>
            <a:r>
              <a:rPr lang="en-US" sz="2800" dirty="0">
                <a:solidFill>
                  <a:srgbClr val="28805C"/>
                </a:solidFill>
              </a:rPr>
              <a:t>B. </a:t>
            </a:r>
            <a:r>
              <a:rPr lang="en-US" sz="2800" dirty="0"/>
              <a:t>Dry skin </a:t>
            </a:r>
          </a:p>
          <a:p>
            <a:pPr marL="346075" indent="0">
              <a:buNone/>
            </a:pPr>
            <a:r>
              <a:rPr lang="en-US" sz="2800" dirty="0">
                <a:solidFill>
                  <a:srgbClr val="28805C"/>
                </a:solidFill>
              </a:rPr>
              <a:t>C. </a:t>
            </a:r>
            <a:r>
              <a:rPr lang="en-US" sz="2800" dirty="0"/>
              <a:t>Fever </a:t>
            </a:r>
          </a:p>
          <a:p>
            <a:pPr marL="346075" indent="0">
              <a:buNone/>
            </a:pPr>
            <a:r>
              <a:rPr lang="en-US" sz="2800" dirty="0">
                <a:solidFill>
                  <a:srgbClr val="28805C"/>
                </a:solidFill>
              </a:rPr>
              <a:t>D. </a:t>
            </a:r>
            <a:r>
              <a:rPr lang="en-US" sz="2800" dirty="0"/>
              <a:t>Nausea</a:t>
            </a:r>
          </a:p>
        </p:txBody>
      </p:sp>
    </p:spTree>
    <p:extLst>
      <p:ext uri="{BB962C8B-B14F-4D97-AF65-F5344CB8AC3E}">
        <p14:creationId xmlns:p14="http://schemas.microsoft.com/office/powerpoint/2010/main" val="2450946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C5A8-3F46-44E5-9AFC-1ACF2FDC3D93}"/>
              </a:ext>
            </a:extLst>
          </p:cNvPr>
          <p:cNvSpPr>
            <a:spLocks noGrp="1"/>
          </p:cNvSpPr>
          <p:nvPr>
            <p:ph type="title"/>
          </p:nvPr>
        </p:nvSpPr>
        <p:spPr/>
        <p:txBody>
          <a:bodyPr/>
          <a:lstStyle/>
          <a:p>
            <a:r>
              <a:rPr lang="en-US" dirty="0"/>
              <a:t>Case Study (continued_3)</a:t>
            </a:r>
          </a:p>
        </p:txBody>
      </p:sp>
      <p:sp>
        <p:nvSpPr>
          <p:cNvPr id="7" name="Text Placeholder 6"/>
          <p:cNvSpPr>
            <a:spLocks noGrp="1"/>
          </p:cNvSpPr>
          <p:nvPr>
            <p:ph type="body" sz="quarter" idx="10"/>
          </p:nvPr>
        </p:nvSpPr>
        <p:spPr>
          <a:xfrm>
            <a:off x="457200" y="1181100"/>
            <a:ext cx="8686800" cy="2019300"/>
          </a:xfrm>
        </p:spPr>
        <p:txBody>
          <a:bodyPr/>
          <a:lstStyle/>
          <a:p>
            <a:r>
              <a:rPr lang="en-US" sz="2600" dirty="0"/>
              <a:t>4. The nurse is about to start Mrs. Jones on her first dose of the </a:t>
            </a:r>
            <a:r>
              <a:rPr lang="en-US" sz="2600" dirty="0" err="1"/>
              <a:t>taxane</a:t>
            </a:r>
            <a:r>
              <a:rPr lang="en-US" sz="2600" dirty="0"/>
              <a:t> chemotherapy. This will be Mrs. Jones’s first infusion of paclitaxel, a plant alkaloid. What should be done as a part of the nurse’s preparation for medication infusion? (Select all that apply.)</a:t>
            </a:r>
          </a:p>
        </p:txBody>
      </p:sp>
      <p:sp>
        <p:nvSpPr>
          <p:cNvPr id="3" name="Content Placeholder 2"/>
          <p:cNvSpPr>
            <a:spLocks noGrp="1"/>
          </p:cNvSpPr>
          <p:nvPr>
            <p:ph sz="quarter" idx="11"/>
          </p:nvPr>
        </p:nvSpPr>
        <p:spPr>
          <a:xfrm>
            <a:off x="457200" y="3352800"/>
            <a:ext cx="8534400" cy="2895600"/>
          </a:xfrm>
        </p:spPr>
        <p:txBody>
          <a:bodyPr/>
          <a:lstStyle/>
          <a:p>
            <a:pPr marL="786384" indent="-438912">
              <a:lnSpc>
                <a:spcPts val="2500"/>
              </a:lnSpc>
            </a:pPr>
            <a:r>
              <a:rPr lang="en-US" sz="2400" dirty="0">
                <a:solidFill>
                  <a:srgbClr val="28805C"/>
                </a:solidFill>
              </a:rPr>
              <a:t>A. </a:t>
            </a:r>
            <a:r>
              <a:rPr lang="en-US" sz="2400" dirty="0" err="1"/>
              <a:t>Premedicate</a:t>
            </a:r>
            <a:r>
              <a:rPr lang="en-US" sz="2400" dirty="0"/>
              <a:t> Mrs. Jones with vitamin K. </a:t>
            </a:r>
          </a:p>
          <a:p>
            <a:pPr marL="685800" indent="-338138">
              <a:lnSpc>
                <a:spcPts val="2500"/>
              </a:lnSpc>
            </a:pPr>
            <a:r>
              <a:rPr lang="en-US" sz="2400" dirty="0">
                <a:solidFill>
                  <a:srgbClr val="28805C"/>
                </a:solidFill>
              </a:rPr>
              <a:t>B. </a:t>
            </a:r>
            <a:r>
              <a:rPr lang="en-US" sz="2400" dirty="0"/>
              <a:t>Make sure emergency equipment (oxygen, medication) is working and easily accessible. </a:t>
            </a:r>
          </a:p>
          <a:p>
            <a:pPr marL="685800" indent="-338138">
              <a:lnSpc>
                <a:spcPts val="2500"/>
              </a:lnSpc>
            </a:pPr>
            <a:r>
              <a:rPr lang="en-US" sz="2400" dirty="0">
                <a:solidFill>
                  <a:srgbClr val="28805C"/>
                </a:solidFill>
              </a:rPr>
              <a:t>C. </a:t>
            </a:r>
            <a:r>
              <a:rPr lang="en-US" sz="2400" dirty="0"/>
              <a:t>Review Mrs. Jones’s medical record to make sure she has had an electrocardiogram completed within the last 24 hours. </a:t>
            </a:r>
          </a:p>
          <a:p>
            <a:pPr marL="685800" indent="-338138">
              <a:lnSpc>
                <a:spcPts val="2500"/>
              </a:lnSpc>
            </a:pPr>
            <a:r>
              <a:rPr lang="en-US" sz="2400" dirty="0">
                <a:solidFill>
                  <a:srgbClr val="28805C"/>
                </a:solidFill>
              </a:rPr>
              <a:t>D. </a:t>
            </a:r>
            <a:r>
              <a:rPr lang="en-US" sz="2400" dirty="0"/>
              <a:t>Check Mrs. Jones’s IV access by flushing the line and checking for good blood return. </a:t>
            </a:r>
          </a:p>
          <a:p>
            <a:pPr marL="786384" indent="-438912">
              <a:lnSpc>
                <a:spcPts val="2500"/>
              </a:lnSpc>
            </a:pPr>
            <a:r>
              <a:rPr lang="en-US" sz="2400" dirty="0">
                <a:solidFill>
                  <a:srgbClr val="28805C"/>
                </a:solidFill>
              </a:rPr>
              <a:t>E. </a:t>
            </a:r>
            <a:r>
              <a:rPr lang="en-US" sz="2400" dirty="0"/>
              <a:t>Check Mrs. Jones’s blood glucose level.</a:t>
            </a:r>
            <a:endParaRPr lang="en-US" sz="2300" dirty="0"/>
          </a:p>
        </p:txBody>
      </p:sp>
    </p:spTree>
    <p:extLst>
      <p:ext uri="{BB962C8B-B14F-4D97-AF65-F5344CB8AC3E}">
        <p14:creationId xmlns:p14="http://schemas.microsoft.com/office/powerpoint/2010/main" val="761229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C5A8-3F46-44E5-9AFC-1ACF2FDC3D93}"/>
              </a:ext>
            </a:extLst>
          </p:cNvPr>
          <p:cNvSpPr>
            <a:spLocks noGrp="1"/>
          </p:cNvSpPr>
          <p:nvPr>
            <p:ph type="title"/>
          </p:nvPr>
        </p:nvSpPr>
        <p:spPr/>
        <p:txBody>
          <a:bodyPr/>
          <a:lstStyle/>
          <a:p>
            <a:r>
              <a:rPr lang="en-US" dirty="0"/>
              <a:t>Case Study (continued_5) </a:t>
            </a:r>
          </a:p>
        </p:txBody>
      </p:sp>
      <p:sp>
        <p:nvSpPr>
          <p:cNvPr id="7" name="Text Placeholder 6"/>
          <p:cNvSpPr>
            <a:spLocks noGrp="1"/>
          </p:cNvSpPr>
          <p:nvPr>
            <p:ph type="body" sz="quarter" idx="10"/>
          </p:nvPr>
        </p:nvSpPr>
        <p:spPr>
          <a:xfrm>
            <a:off x="457200" y="1181100"/>
            <a:ext cx="8534400" cy="2705100"/>
          </a:xfrm>
        </p:spPr>
        <p:txBody>
          <a:bodyPr/>
          <a:lstStyle/>
          <a:p>
            <a:r>
              <a:rPr lang="en-US" sz="2800" dirty="0"/>
              <a:t>5. Mrs. Jones is now presenting post-mastectomy for external beam radiation therapy to her left breast and left chest wall. The nurse caring for Mrs. Jones pays particular attention to which of the following systems during the head-to-toe assessment? (Select all that apply.)</a:t>
            </a:r>
          </a:p>
        </p:txBody>
      </p:sp>
      <p:sp>
        <p:nvSpPr>
          <p:cNvPr id="3" name="Content Placeholder 2">
            <a:extLst>
              <a:ext uri="{FF2B5EF4-FFF2-40B4-BE49-F238E27FC236}">
                <a16:creationId xmlns:a16="http://schemas.microsoft.com/office/drawing/2014/main" id="{87274A22-A0ED-4452-B05A-3B538D228360}"/>
              </a:ext>
            </a:extLst>
          </p:cNvPr>
          <p:cNvSpPr>
            <a:spLocks noGrp="1"/>
          </p:cNvSpPr>
          <p:nvPr>
            <p:ph sz="quarter" idx="11"/>
          </p:nvPr>
        </p:nvSpPr>
        <p:spPr>
          <a:xfrm>
            <a:off x="457200" y="3962400"/>
            <a:ext cx="8534400" cy="2438400"/>
          </a:xfrm>
        </p:spPr>
        <p:txBody>
          <a:bodyPr/>
          <a:lstStyle/>
          <a:p>
            <a:pPr marL="346075" indent="0">
              <a:lnSpc>
                <a:spcPts val="3200"/>
              </a:lnSpc>
              <a:spcBef>
                <a:spcPts val="500"/>
              </a:spcBef>
              <a:buNone/>
            </a:pPr>
            <a:r>
              <a:rPr lang="en-US" sz="2800" dirty="0">
                <a:solidFill>
                  <a:srgbClr val="28805C"/>
                </a:solidFill>
              </a:rPr>
              <a:t>A. </a:t>
            </a:r>
            <a:r>
              <a:rPr lang="en-US" sz="2800" dirty="0"/>
              <a:t>Renal system </a:t>
            </a:r>
          </a:p>
          <a:p>
            <a:pPr marL="346075" indent="0">
              <a:lnSpc>
                <a:spcPts val="3200"/>
              </a:lnSpc>
              <a:spcBef>
                <a:spcPts val="500"/>
              </a:spcBef>
              <a:buNone/>
            </a:pPr>
            <a:r>
              <a:rPr lang="en-US" sz="2800" dirty="0">
                <a:solidFill>
                  <a:srgbClr val="28805C"/>
                </a:solidFill>
              </a:rPr>
              <a:t>B. </a:t>
            </a:r>
            <a:r>
              <a:rPr lang="en-US" sz="2800" dirty="0"/>
              <a:t>Integumentary system </a:t>
            </a:r>
          </a:p>
          <a:p>
            <a:pPr marL="346075" indent="0">
              <a:lnSpc>
                <a:spcPts val="3200"/>
              </a:lnSpc>
              <a:spcBef>
                <a:spcPts val="500"/>
              </a:spcBef>
              <a:buNone/>
            </a:pPr>
            <a:r>
              <a:rPr lang="en-US" sz="2800" dirty="0">
                <a:solidFill>
                  <a:srgbClr val="28805C"/>
                </a:solidFill>
              </a:rPr>
              <a:t>C. </a:t>
            </a:r>
            <a:r>
              <a:rPr lang="en-US" sz="2800" dirty="0"/>
              <a:t>Musculoskeletal system </a:t>
            </a:r>
          </a:p>
          <a:p>
            <a:pPr marL="346075" indent="0">
              <a:lnSpc>
                <a:spcPts val="3200"/>
              </a:lnSpc>
              <a:spcBef>
                <a:spcPts val="500"/>
              </a:spcBef>
              <a:buNone/>
            </a:pPr>
            <a:r>
              <a:rPr lang="en-US" sz="2800" dirty="0">
                <a:solidFill>
                  <a:srgbClr val="28805C"/>
                </a:solidFill>
              </a:rPr>
              <a:t>D. </a:t>
            </a:r>
            <a:r>
              <a:rPr lang="en-US" sz="2800" dirty="0"/>
              <a:t>Cardiac system </a:t>
            </a:r>
          </a:p>
          <a:p>
            <a:pPr marL="346075" indent="0">
              <a:lnSpc>
                <a:spcPts val="3200"/>
              </a:lnSpc>
              <a:spcBef>
                <a:spcPts val="500"/>
              </a:spcBef>
              <a:buNone/>
            </a:pPr>
            <a:r>
              <a:rPr lang="en-US" sz="2800" dirty="0">
                <a:solidFill>
                  <a:srgbClr val="28805C"/>
                </a:solidFill>
              </a:rPr>
              <a:t>E. </a:t>
            </a:r>
            <a:r>
              <a:rPr lang="en-US" sz="2800" dirty="0"/>
              <a:t>Respiratory system</a:t>
            </a:r>
          </a:p>
        </p:txBody>
      </p:sp>
    </p:spTree>
    <p:extLst>
      <p:ext uri="{BB962C8B-B14F-4D97-AF65-F5344CB8AC3E}">
        <p14:creationId xmlns:p14="http://schemas.microsoft.com/office/powerpoint/2010/main" val="2353925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E8631-F948-4AA6-B716-0894262EE35B}"/>
              </a:ext>
            </a:extLst>
          </p:cNvPr>
          <p:cNvSpPr>
            <a:spLocks noGrp="1"/>
          </p:cNvSpPr>
          <p:nvPr>
            <p:ph type="title"/>
          </p:nvPr>
        </p:nvSpPr>
        <p:spPr/>
        <p:txBody>
          <a:bodyPr/>
          <a:lstStyle/>
          <a:p>
            <a:r>
              <a:rPr lang="en-US" dirty="0"/>
              <a:t>Risk Factors</a:t>
            </a:r>
          </a:p>
        </p:txBody>
      </p:sp>
      <p:sp>
        <p:nvSpPr>
          <p:cNvPr id="3" name="Content Placeholder 2">
            <a:extLst>
              <a:ext uri="{FF2B5EF4-FFF2-40B4-BE49-F238E27FC236}">
                <a16:creationId xmlns:a16="http://schemas.microsoft.com/office/drawing/2014/main" id="{115ECE33-6F1C-45A6-8F50-319332797BC3}"/>
              </a:ext>
            </a:extLst>
          </p:cNvPr>
          <p:cNvSpPr>
            <a:spLocks noGrp="1"/>
          </p:cNvSpPr>
          <p:nvPr>
            <p:ph sz="half" idx="1"/>
          </p:nvPr>
        </p:nvSpPr>
        <p:spPr/>
        <p:txBody>
          <a:bodyPr/>
          <a:lstStyle/>
          <a:p>
            <a:r>
              <a:rPr lang="en-US" dirty="0"/>
              <a:t>Carcinogens</a:t>
            </a:r>
          </a:p>
          <a:p>
            <a:r>
              <a:rPr lang="en-US" dirty="0"/>
              <a:t>Carcinogenesis</a:t>
            </a:r>
          </a:p>
          <a:p>
            <a:r>
              <a:rPr lang="en-US" dirty="0"/>
              <a:t>Environment</a:t>
            </a:r>
          </a:p>
          <a:p>
            <a:r>
              <a:rPr lang="en-US" dirty="0"/>
              <a:t>Hormones</a:t>
            </a:r>
          </a:p>
          <a:p>
            <a:r>
              <a:rPr lang="en-US" dirty="0"/>
              <a:t>Lifestyle</a:t>
            </a:r>
          </a:p>
        </p:txBody>
      </p:sp>
      <p:sp>
        <p:nvSpPr>
          <p:cNvPr id="7" name="Content Placeholder 6"/>
          <p:cNvSpPr>
            <a:spLocks noGrp="1"/>
          </p:cNvSpPr>
          <p:nvPr>
            <p:ph sz="half" idx="2"/>
          </p:nvPr>
        </p:nvSpPr>
        <p:spPr/>
        <p:txBody>
          <a:bodyPr/>
          <a:lstStyle/>
          <a:p>
            <a:r>
              <a:rPr lang="en-US" dirty="0"/>
              <a:t>Infectious disease</a:t>
            </a:r>
          </a:p>
          <a:p>
            <a:r>
              <a:rPr lang="en-US" dirty="0"/>
              <a:t>Medications</a:t>
            </a:r>
          </a:p>
          <a:p>
            <a:r>
              <a:rPr lang="en-US" dirty="0"/>
              <a:t>Immune status</a:t>
            </a:r>
          </a:p>
          <a:p>
            <a:r>
              <a:rPr lang="en-US" dirty="0"/>
              <a:t>Nutrition</a:t>
            </a:r>
          </a:p>
        </p:txBody>
      </p:sp>
    </p:spTree>
    <p:extLst>
      <p:ext uri="{BB962C8B-B14F-4D97-AF65-F5344CB8AC3E}">
        <p14:creationId xmlns:p14="http://schemas.microsoft.com/office/powerpoint/2010/main" val="3226025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D9D1E-7D13-4A8C-93F1-1032A0CAC5D6}"/>
              </a:ext>
            </a:extLst>
          </p:cNvPr>
          <p:cNvSpPr>
            <a:spLocks noGrp="1"/>
          </p:cNvSpPr>
          <p:nvPr>
            <p:ph type="title"/>
          </p:nvPr>
        </p:nvSpPr>
        <p:spPr/>
        <p:txBody>
          <a:bodyPr/>
          <a:lstStyle/>
          <a:p>
            <a:r>
              <a:rPr lang="en-US" dirty="0"/>
              <a:t>Pathophysiology</a:t>
            </a:r>
          </a:p>
        </p:txBody>
      </p:sp>
      <p:sp>
        <p:nvSpPr>
          <p:cNvPr id="3" name="Content Placeholder 2">
            <a:extLst>
              <a:ext uri="{FF2B5EF4-FFF2-40B4-BE49-F238E27FC236}">
                <a16:creationId xmlns:a16="http://schemas.microsoft.com/office/drawing/2014/main" id="{35E86A15-2B20-4691-A0EC-EAD7B7CF78A2}"/>
              </a:ext>
            </a:extLst>
          </p:cNvPr>
          <p:cNvSpPr>
            <a:spLocks noGrp="1"/>
          </p:cNvSpPr>
          <p:nvPr>
            <p:ph idx="1"/>
          </p:nvPr>
        </p:nvSpPr>
        <p:spPr/>
        <p:txBody>
          <a:bodyPr/>
          <a:lstStyle/>
          <a:p>
            <a:r>
              <a:rPr lang="en-US"/>
              <a:t>Carcinogenesis</a:t>
            </a:r>
          </a:p>
          <a:p>
            <a:r>
              <a:rPr lang="en-US"/>
              <a:t>Uncontrolled cell growth</a:t>
            </a:r>
          </a:p>
          <a:p>
            <a:r>
              <a:rPr lang="en-US"/>
              <a:t>Altered cell differentiation</a:t>
            </a:r>
          </a:p>
          <a:p>
            <a:r>
              <a:rPr lang="en-US"/>
              <a:t>Metastasis</a:t>
            </a:r>
            <a:endParaRPr lang="en-US" dirty="0"/>
          </a:p>
        </p:txBody>
      </p:sp>
    </p:spTree>
    <p:extLst>
      <p:ext uri="{BB962C8B-B14F-4D97-AF65-F5344CB8AC3E}">
        <p14:creationId xmlns:p14="http://schemas.microsoft.com/office/powerpoint/2010/main" val="3867004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B1604B2-6DDC-47F6-B95B-7C455FF9EDA0}"/>
              </a:ext>
            </a:extLst>
          </p:cNvPr>
          <p:cNvSpPr>
            <a:spLocks noGrp="1"/>
          </p:cNvSpPr>
          <p:nvPr>
            <p:ph type="title"/>
          </p:nvPr>
        </p:nvSpPr>
        <p:spPr>
          <a:xfrm>
            <a:off x="756356" y="234539"/>
            <a:ext cx="8235244" cy="590931"/>
          </a:xfrm>
        </p:spPr>
        <p:txBody>
          <a:bodyPr/>
          <a:lstStyle/>
          <a:p>
            <a:r>
              <a:rPr lang="en-US" dirty="0"/>
              <a:t>Mild Dysplasia of Cancer Cells</a:t>
            </a:r>
          </a:p>
        </p:txBody>
      </p:sp>
      <p:pic>
        <p:nvPicPr>
          <p:cNvPr id="5" name="Content Placeholder 4" descr="Mild dysplasia of cancer cells. Parts labeled are Basement membrane and Abnormal cells. Abnormal cells are highligh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7455" y="1195349"/>
            <a:ext cx="5389090" cy="4068763"/>
          </a:xfrm>
          <a:prstGeom prst="rect">
            <a:avLst/>
          </a:prstGeom>
          <a:noFill/>
        </p:spPr>
      </p:pic>
    </p:spTree>
    <p:extLst>
      <p:ext uri="{BB962C8B-B14F-4D97-AF65-F5344CB8AC3E}">
        <p14:creationId xmlns:p14="http://schemas.microsoft.com/office/powerpoint/2010/main" val="2489763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6DE712B-CC43-402D-B9ED-F51AF4781E5C}"/>
              </a:ext>
            </a:extLst>
          </p:cNvPr>
          <p:cNvSpPr>
            <a:spLocks noGrp="1"/>
          </p:cNvSpPr>
          <p:nvPr>
            <p:ph type="title"/>
          </p:nvPr>
        </p:nvSpPr>
        <p:spPr>
          <a:xfrm>
            <a:off x="756356" y="234539"/>
            <a:ext cx="8235244" cy="590931"/>
          </a:xfrm>
        </p:spPr>
        <p:txBody>
          <a:bodyPr/>
          <a:lstStyle/>
          <a:p>
            <a:r>
              <a:rPr lang="en-US" dirty="0"/>
              <a:t>Stages of Cancer Cell Metastasis</a:t>
            </a:r>
          </a:p>
        </p:txBody>
      </p:sp>
      <p:pic>
        <p:nvPicPr>
          <p:cNvPr id="5" name="Content Placeholder 4" descr="The stages of cancer cells. Clockwise, Normal cells, cancer cells, Lymph vessel, and Blood vessel are labeled. Stage 1 is cancer cells in the primary site. Stage 2 is cancer cells invade surrounding tissues and blood vessels/lymph vessels. Stage 3 is cancer cells are transported by the circulatory system and lymphatic system to distant sites. Stage 4 is cancer cells reinvade and grow at a new loca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08499"/>
            <a:ext cx="8229600" cy="2842462"/>
          </a:xfrm>
          <a:prstGeom prst="rect">
            <a:avLst/>
          </a:prstGeom>
          <a:noFill/>
        </p:spPr>
      </p:pic>
    </p:spTree>
    <p:extLst>
      <p:ext uri="{BB962C8B-B14F-4D97-AF65-F5344CB8AC3E}">
        <p14:creationId xmlns:p14="http://schemas.microsoft.com/office/powerpoint/2010/main" val="113231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F55FA-958B-46DE-BAC7-3E49F37FA45C}"/>
              </a:ext>
            </a:extLst>
          </p:cNvPr>
          <p:cNvSpPr>
            <a:spLocks noGrp="1"/>
          </p:cNvSpPr>
          <p:nvPr>
            <p:ph type="title"/>
          </p:nvPr>
        </p:nvSpPr>
        <p:spPr/>
        <p:txBody>
          <a:bodyPr/>
          <a:lstStyle/>
          <a:p>
            <a:r>
              <a:rPr lang="en-US" dirty="0"/>
              <a:t>Types of Cancer</a:t>
            </a:r>
          </a:p>
        </p:txBody>
      </p:sp>
      <p:sp>
        <p:nvSpPr>
          <p:cNvPr id="3" name="Content Placeholder 2">
            <a:extLst>
              <a:ext uri="{FF2B5EF4-FFF2-40B4-BE49-F238E27FC236}">
                <a16:creationId xmlns:a16="http://schemas.microsoft.com/office/drawing/2014/main" id="{E3070F6B-EF2A-4407-976A-DAD70979096D}"/>
              </a:ext>
            </a:extLst>
          </p:cNvPr>
          <p:cNvSpPr>
            <a:spLocks noGrp="1"/>
          </p:cNvSpPr>
          <p:nvPr>
            <p:ph idx="1"/>
          </p:nvPr>
        </p:nvSpPr>
        <p:spPr/>
        <p:txBody>
          <a:bodyPr/>
          <a:lstStyle/>
          <a:p>
            <a:r>
              <a:rPr lang="en-US"/>
              <a:t>Solid tumor malignancies</a:t>
            </a:r>
          </a:p>
          <a:p>
            <a:r>
              <a:rPr lang="en-US"/>
              <a:t>Hematological malignancies </a:t>
            </a:r>
            <a:endParaRPr lang="en-US" dirty="0"/>
          </a:p>
        </p:txBody>
      </p:sp>
    </p:spTree>
    <p:extLst>
      <p:ext uri="{BB962C8B-B14F-4D97-AF65-F5344CB8AC3E}">
        <p14:creationId xmlns:p14="http://schemas.microsoft.com/office/powerpoint/2010/main" val="2757782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186A0-0C01-41C0-BFF1-44B5C6C4D7BE}"/>
              </a:ext>
            </a:extLst>
          </p:cNvPr>
          <p:cNvSpPr>
            <a:spLocks noGrp="1"/>
          </p:cNvSpPr>
          <p:nvPr>
            <p:ph type="title"/>
          </p:nvPr>
        </p:nvSpPr>
        <p:spPr bwMode="auto">
          <a:xfrm>
            <a:off x="756356" y="234539"/>
            <a:ext cx="8235244" cy="590931"/>
          </a:xfrm>
          <a:prstGeom prst="rect">
            <a:avLst/>
          </a:prstGeom>
          <a:noFill/>
          <a:ln>
            <a:noFill/>
          </a:ln>
        </p:spPr>
        <p:txBody>
          <a:bodyPr wrap="square" anchor="ctr">
            <a:normAutofit/>
          </a:bodyPr>
          <a:lstStyle/>
          <a:p>
            <a:r>
              <a:rPr lang="en-US" dirty="0"/>
              <a:t>Staging</a:t>
            </a:r>
          </a:p>
        </p:txBody>
      </p:sp>
      <p:pic>
        <p:nvPicPr>
          <p:cNvPr id="5" name="Content Placeholder 4" descr="Left, a cross-sectional view of the skin with stages of cancer. Cancer cells are labeled S 0, S 1, S 2, S 3, and S 4. Cancer cells grow larger from S 0 to S 4. S 4 cells have invaded surrounding tissue and has spread to other organs. Right, a close-up of an S 4 cancer cell. Counterclockwise, parts labeled are the Lymph node, Muscle, Submucosa, Muscosa, and Cancer. The cancer has spread to other organs.">
            <a:extLst>
              <a:ext uri="{FF2B5EF4-FFF2-40B4-BE49-F238E27FC236}">
                <a16:creationId xmlns:a16="http://schemas.microsoft.com/office/drawing/2014/main" id="{5BCC2BA5-B162-45BD-ACA4-E3344778C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298" y="1195349"/>
            <a:ext cx="4887403" cy="4068763"/>
          </a:xfrm>
          <a:prstGeom prst="rect">
            <a:avLst/>
          </a:prstGeom>
          <a:noFill/>
        </p:spPr>
      </p:pic>
    </p:spTree>
    <p:extLst>
      <p:ext uri="{BB962C8B-B14F-4D97-AF65-F5344CB8AC3E}">
        <p14:creationId xmlns:p14="http://schemas.microsoft.com/office/powerpoint/2010/main" val="2208514597"/>
      </p:ext>
    </p:extLst>
  </p:cSld>
  <p:clrMapOvr>
    <a:masterClrMapping/>
  </p:clrMapOvr>
</p:sld>
</file>

<file path=ppt/theme/theme1.xml><?xml version="1.0" encoding="utf-8"?>
<a:theme xmlns:a="http://schemas.openxmlformats.org/drawingml/2006/main" name="FAD_Nursing_Template_Sample">
  <a:themeElements>
    <a:clrScheme name="FAD Nursing">
      <a:dk1>
        <a:srgbClr val="737373"/>
      </a:dk1>
      <a:lt1>
        <a:sysClr val="window" lastClr="FFFFFF"/>
      </a:lt1>
      <a:dk2>
        <a:srgbClr val="28805C"/>
      </a:dk2>
      <a:lt2>
        <a:srgbClr val="FFFFFF"/>
      </a:lt2>
      <a:accent1>
        <a:srgbClr val="28805C"/>
      </a:accent1>
      <a:accent2>
        <a:srgbClr val="737373"/>
      </a:accent2>
      <a:accent3>
        <a:srgbClr val="D99C21"/>
      </a:accent3>
      <a:accent4>
        <a:srgbClr val="C00000"/>
      </a:accent4>
      <a:accent5>
        <a:srgbClr val="BFBFBF"/>
      </a:accent5>
      <a:accent6>
        <a:srgbClr val="C2EC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 id="{91B66E46-3F3C-49C2-9025-2800839DEA96}" vid="{348BD038-7B76-4A48-9886-575F33252E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74F316A9D19642AFB347C36D63796C" ma:contentTypeVersion="5" ma:contentTypeDescription="Create a new document." ma:contentTypeScope="" ma:versionID="cad381adda5b2ce407c58584fcfb8d10">
  <xsd:schema xmlns:xsd="http://www.w3.org/2001/XMLSchema" xmlns:xs="http://www.w3.org/2001/XMLSchema" xmlns:p="http://schemas.microsoft.com/office/2006/metadata/properties" xmlns:ns2="71d46e88-8733-4645-9284-85cf006978cc" xmlns:ns3="88135b7f-3fab-49b6-8009-71309f2107a8" targetNamespace="http://schemas.microsoft.com/office/2006/metadata/properties" ma:root="true" ma:fieldsID="8417b20f22cd2cb04f08b6ff97a2b690" ns2:_="" ns3:_="">
    <xsd:import namespace="71d46e88-8733-4645-9284-85cf006978cc"/>
    <xsd:import namespace="88135b7f-3fab-49b6-8009-71309f2107a8"/>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3:Sub_x002d_Category" minOccurs="0"/>
                <xsd:element ref="ns3:SortOrder" minOccurs="0"/>
                <xsd:element ref="ns3:v7hm" minOccurs="0"/>
                <xsd:element ref="ns3:Tertiary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d46e88-8733-4645-9284-85cf006978c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8135b7f-3fab-49b6-8009-71309f2107a8" elementFormDefault="qualified">
    <xsd:import namespace="http://schemas.microsoft.com/office/2006/documentManagement/types"/>
    <xsd:import namespace="http://schemas.microsoft.com/office/infopath/2007/PartnerControls"/>
    <xsd:element name="Category" ma:index="11" nillable="true" ma:displayName="Category" ma:format="Dropdown" ma:internalName="Category">
      <xsd:simpleType>
        <xsd:union memberTypes="dms:Text">
          <xsd:simpleType>
            <xsd:restriction base="dms:Choice">
              <xsd:enumeration value="Additional Images"/>
              <xsd:enumeration value="DavisAdvantage"/>
              <xsd:enumeration value="DavisEdge"/>
              <xsd:enumeration value="DavisForward - internal use only"/>
              <xsd:enumeration value="DavisPlus"/>
              <xsd:enumeration value="Dental Care Decisions"/>
              <xsd:enumeration value="Dosage Calc"/>
              <xsd:enumeration value="F.A. Davis"/>
              <xsd:enumeration value="Fitness Decisions"/>
              <xsd:enumeration value="Kines in Action"/>
              <xsd:enumeration value="Medical Coding Lab"/>
              <xsd:enumeration value="Medical Language Lab"/>
              <xsd:enumeration value="Tabers"/>
            </xsd:restriction>
          </xsd:simpleType>
        </xsd:union>
      </xsd:simpleType>
    </xsd:element>
    <xsd:element name="Sub_x002d_Category" ma:index="12" nillable="true" ma:displayName="Sub-Category" ma:format="Dropdown" ma:internalName="Sub_x002d_Category">
      <xsd:simpleType>
        <xsd:union memberTypes="dms:Text">
          <xsd:simpleType>
            <xsd:restriction base="dms:Choice">
              <xsd:enumeration value="Branding Guide (attachment)"/>
              <xsd:enumeration value="DA Logos"/>
              <xsd:enumeration value="DA Powerpoint Presentation"/>
              <xsd:enumeration value="DC Logo"/>
              <xsd:enumeration value="DC Powerpoint Presentation"/>
              <xsd:enumeration value="DCD Logo"/>
              <xsd:enumeration value="DCD Powerpoint Presentation"/>
              <xsd:enumeration value="DE Logos"/>
              <xsd:enumeration value="DE Powerpoint Presentation"/>
              <xsd:enumeration value="DF Logo"/>
              <xsd:enumeration value="DF Powerpoint Presentation"/>
              <xsd:enumeration value="DP Homepage image"/>
              <xsd:enumeration value="DP Logo"/>
              <xsd:enumeration value="Electronic Devices"/>
              <xsd:enumeration value="FAD Digital Logos"/>
              <xsd:enumeration value="FAD Powerpiont Presentations"/>
              <xsd:enumeration value="FAD Print Logos"/>
              <xsd:enumeration value="FD Logo"/>
              <xsd:enumeration value="FD Powerpoint Presentation"/>
              <xsd:enumeration value="KIA Logo"/>
              <xsd:enumeration value="KIA Powerpoint Presentation"/>
              <xsd:enumeration value="MCL Logo"/>
              <xsd:enumeration value="MCL Powerpoint Presentation"/>
              <xsd:enumeration value="MLL 2.0 Logo"/>
              <xsd:enumeration value="MLL Logo"/>
              <xsd:enumeration value="MLL Powerpoint Presentation"/>
              <xsd:enumeration value="MTC Logo"/>
              <xsd:enumeration value="Taber’s 22"/>
              <xsd:enumeration value="Taber’s 22 with tagline"/>
              <xsd:enumeration value="Tabers Logo"/>
              <xsd:enumeration value="Tabers.com Homepage screen"/>
              <xsd:enumeration value="Useful Images"/>
            </xsd:restriction>
          </xsd:simpleType>
        </xsd:union>
      </xsd:simpleType>
    </xsd:element>
    <xsd:element name="SortOrder" ma:index="13" nillable="true" ma:displayName="SortOrder" ma:internalName="SortOrder">
      <xsd:simpleType>
        <xsd:restriction base="dms:Number"/>
      </xsd:simpleType>
    </xsd:element>
    <xsd:element name="v7hm" ma:index="14" nillable="true" ma:displayName="Tert" ma:internalName="v7hm">
      <xsd:simpleType>
        <xsd:restriction base="dms:Number"/>
      </xsd:simpleType>
    </xsd:element>
    <xsd:element name="Tertiary_x0020_Category" ma:index="15" nillable="true" ma:displayName="Tertiary Category" ma:internalName="Tertiary_x0020_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Category xmlns="88135b7f-3fab-49b6-8009-71309f2107a8">F.A. Davis</Category>
    <v7hm xmlns="88135b7f-3fab-49b6-8009-71309f2107a8" xsi:nil="true"/>
    <Tertiary_x0020_Category xmlns="88135b7f-3fab-49b6-8009-71309f2107a8" xsi:nil="true"/>
    <Sub_x002d_Category xmlns="88135b7f-3fab-49b6-8009-71309f2107a8">FAD PowerPoint Presentations</Sub_x002d_Category>
    <SortOrder xmlns="88135b7f-3fab-49b6-8009-71309f2107a8" xsi:nil="true"/>
  </documentManagement>
</p:properties>
</file>

<file path=customXml/itemProps1.xml><?xml version="1.0" encoding="utf-8"?>
<ds:datastoreItem xmlns:ds="http://schemas.openxmlformats.org/officeDocument/2006/customXml" ds:itemID="{B8860857-213E-449D-9D68-31992611CF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d46e88-8733-4645-9284-85cf006978cc"/>
    <ds:schemaRef ds:uri="88135b7f-3fab-49b6-8009-71309f2107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3EB0E3-5915-4E57-8F39-28F926E76D4B}">
  <ds:schemaRefs>
    <ds:schemaRef ds:uri="http://schemas.microsoft.com/sharepoint/v3/contenttype/forms"/>
  </ds:schemaRefs>
</ds:datastoreItem>
</file>

<file path=customXml/itemProps3.xml><?xml version="1.0" encoding="utf-8"?>
<ds:datastoreItem xmlns:ds="http://schemas.openxmlformats.org/officeDocument/2006/customXml" ds:itemID="{DE28C97C-1C07-4631-B50A-E80D18B785BB}">
  <ds:schemaRefs>
    <ds:schemaRef ds:uri="http://schemas.microsoft.com/sharepoint/events"/>
  </ds:schemaRefs>
</ds:datastoreItem>
</file>

<file path=customXml/itemProps4.xml><?xml version="1.0" encoding="utf-8"?>
<ds:datastoreItem xmlns:ds="http://schemas.openxmlformats.org/officeDocument/2006/customXml" ds:itemID="{8CC939C3-7EE7-4FC7-818E-985D0213E860}">
  <ds:schemaRefs>
    <ds:schemaRef ds:uri="http://schemas.microsoft.com/office/infopath/2007/PartnerControls"/>
    <ds:schemaRef ds:uri="88135b7f-3fab-49b6-8009-71309f2107a8"/>
    <ds:schemaRef ds:uri="http://purl.org/dc/terms/"/>
    <ds:schemaRef ds:uri="http://schemas.microsoft.com/office/2006/metadata/properties"/>
    <ds:schemaRef ds:uri="http://www.w3.org/XML/1998/namespace"/>
    <ds:schemaRef ds:uri="http://schemas.openxmlformats.org/package/2006/metadata/core-properties"/>
    <ds:schemaRef ds:uri="71d46e88-8733-4645-9284-85cf006978cc"/>
    <ds:schemaRef ds:uri="http://schemas.microsoft.com/office/2006/documentManagement/type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26</TotalTime>
  <Words>3290</Words>
  <Application>Microsoft Office PowerPoint</Application>
  <PresentationFormat>On-screen Show (4:3)</PresentationFormat>
  <Paragraphs>276</Paragraphs>
  <Slides>34</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(Body)</vt:lpstr>
      <vt:lpstr>Wingdings</vt:lpstr>
      <vt:lpstr>FAD_Nursing_Template_Sample</vt:lpstr>
      <vt:lpstr> </vt:lpstr>
      <vt:lpstr>Introduction</vt:lpstr>
      <vt:lpstr>Epidemiology</vt:lpstr>
      <vt:lpstr>Risk Factors</vt:lpstr>
      <vt:lpstr>Pathophysiology</vt:lpstr>
      <vt:lpstr>Mild Dysplasia of Cancer Cells</vt:lpstr>
      <vt:lpstr>Stages of Cancer Cell Metastasis</vt:lpstr>
      <vt:lpstr>Types of Cancer</vt:lpstr>
      <vt:lpstr>Staging</vt:lpstr>
      <vt:lpstr>Clinical Presentation</vt:lpstr>
      <vt:lpstr>Oncological Emergencies</vt:lpstr>
      <vt:lpstr>Prevention</vt:lpstr>
      <vt:lpstr>Prevention (continued_1)</vt:lpstr>
      <vt:lpstr>Prevention (continued_2)</vt:lpstr>
      <vt:lpstr>Diagnosis</vt:lpstr>
      <vt:lpstr>Diagnosis (continued_1) </vt:lpstr>
      <vt:lpstr>Diagnosis (continued_2)</vt:lpstr>
      <vt:lpstr>Treatment</vt:lpstr>
      <vt:lpstr>Treatment (continued_1)</vt:lpstr>
      <vt:lpstr>Brachytherapy</vt:lpstr>
      <vt:lpstr>Treatment (continued_2)</vt:lpstr>
      <vt:lpstr>Treatment (continued_3)</vt:lpstr>
      <vt:lpstr>Autologous Bone Marrow Transplant</vt:lpstr>
      <vt:lpstr>Nursing Management</vt:lpstr>
      <vt:lpstr>Case Study: Episode 1 </vt:lpstr>
      <vt:lpstr>Case Study: Episode 1 (continued_1) </vt:lpstr>
      <vt:lpstr>Case Study: Episode 1 (continued_2) </vt:lpstr>
      <vt:lpstr>Case Study: Episode 2 </vt:lpstr>
      <vt:lpstr>Case Study: Wrap-up </vt:lpstr>
      <vt:lpstr>Case Study </vt:lpstr>
      <vt:lpstr>Case Study (continued_1)</vt:lpstr>
      <vt:lpstr>Case Study (continued_2)</vt:lpstr>
      <vt:lpstr>Case Study (continued_3)</vt:lpstr>
      <vt:lpstr>Case Study (continued_5)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Adrienne Simon</dc:creator>
  <cp:lastModifiedBy>Adrienne Simon</cp:lastModifiedBy>
  <cp:revision>6</cp:revision>
  <dcterms:created xsi:type="dcterms:W3CDTF">2019-11-06T19:10:53Z</dcterms:created>
  <dcterms:modified xsi:type="dcterms:W3CDTF">2019-11-20T16:04:56Z</dcterms:modified>
</cp:coreProperties>
</file>