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5"/>
  </p:notesMasterIdLst>
  <p:handoutMasterIdLst>
    <p:handoutMasterId r:id="rId106"/>
  </p:handoutMasterIdLst>
  <p:sldIdLst>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51" r:id="rId79"/>
    <p:sldId id="424" r:id="rId80"/>
    <p:sldId id="425" r:id="rId81"/>
    <p:sldId id="449" r:id="rId82"/>
    <p:sldId id="450" r:id="rId83"/>
    <p:sldId id="427" r:id="rId84"/>
    <p:sldId id="428" r:id="rId85"/>
    <p:sldId id="429" r:id="rId86"/>
    <p:sldId id="430" r:id="rId87"/>
    <p:sldId id="431" r:id="rId88"/>
    <p:sldId id="432" r:id="rId89"/>
    <p:sldId id="433" r:id="rId90"/>
    <p:sldId id="434" r:id="rId91"/>
    <p:sldId id="435" r:id="rId92"/>
    <p:sldId id="447" r:id="rId93"/>
    <p:sldId id="436" r:id="rId94"/>
    <p:sldId id="437" r:id="rId95"/>
    <p:sldId id="438" r:id="rId96"/>
    <p:sldId id="439" r:id="rId97"/>
    <p:sldId id="446" r:id="rId98"/>
    <p:sldId id="440" r:id="rId99"/>
    <p:sldId id="441" r:id="rId100"/>
    <p:sldId id="442" r:id="rId101"/>
    <p:sldId id="443" r:id="rId102"/>
    <p:sldId id="444" r:id="rId103"/>
    <p:sldId id="445"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3888">
          <p15:clr>
            <a:srgbClr val="A4A3A4"/>
          </p15:clr>
        </p15:guide>
        <p15:guide id="9" orient="horz" pos="432">
          <p15:clr>
            <a:srgbClr val="A4A3A4"/>
          </p15:clr>
        </p15:guide>
        <p15:guide id="10" pos="7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2609" autoAdjust="0"/>
  </p:normalViewPr>
  <p:slideViewPr>
    <p:cSldViewPr>
      <p:cViewPr varScale="1">
        <p:scale>
          <a:sx n="90" d="100"/>
          <a:sy n="90" d="100"/>
        </p:scale>
        <p:origin x="1734" y="96"/>
      </p:cViewPr>
      <p:guideLst>
        <p:guide orient="horz" pos="912"/>
        <p:guide pos="2880"/>
        <p:guide orient="horz" pos="864"/>
        <p:guide pos="624"/>
        <p:guide pos="587"/>
        <p:guide orient="horz" pos="816"/>
        <p:guide pos="576"/>
        <p:guide orient="horz" pos="3888"/>
        <p:guide orient="horz" pos="432"/>
        <p:guide pos="768"/>
      </p:guideLst>
    </p:cSldViewPr>
  </p:slideViewPr>
  <p:outlineViewPr>
    <p:cViewPr>
      <p:scale>
        <a:sx n="33" d="100"/>
        <a:sy n="33" d="100"/>
      </p:scale>
      <p:origin x="0" y="-5538"/>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respiratory system also provides insight as to the presence and progression of shock. Early stages of shock are characterized by increased respirations done in an effort to increase oxygenation and decrease carbon dioxide (CO2) levels due to the metabolic acidosis. Oxygenation can be measured through pulse oximetry, but poor peripheral circulation may cause inaccurate readings. Arterial blood gases (ABGs) may be necessary for more accurate assessment.</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163094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renal system provides a clear indication of poor perfusion if urine output decreases. Oliguria is a common finding in early shock because of decreased perfusion of the renal tubules, which stimulates the initiation of the renin– angiotensin–aldosterone system. If unresolved, later stages of shock will present with anuria, increased creatinine level, and other signs of acute renal failure.</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51605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 system indicates poor perfusion through sluggish, hypoactive bowel sounds that reflect a slowing of intestinal activity. Nausea and vomiting may also be present. The GI system is particularly vulnerable to poor perfusion and ischemia. Cell damage in the GI tract allows translocation of intestinal bacteria to the systemic circulation, increasing the risk of sepsis. Some have suggested that hypoperfusion in the GI system may initiate a systemic inflammatory response, which, if not resolved, may be the precursor to multiple organ dysfunction syndrome (MODS).</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35511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Arterial line </a:t>
            </a:r>
            <a:r>
              <a:rPr lang="en-US" sz="1200" dirty="0"/>
              <a:t>–</a:t>
            </a:r>
            <a:r>
              <a:rPr lang="en-US" dirty="0"/>
              <a:t> A critically ill patient in shock benefits from the placement of an arterial line. Blood pressure is continually displayed, and it provides easy access to blood for analysis, especially ABG samples. As mentioned previously, oxygenation is sometimes better measured through ABGs because of peripheral shunting and inaccurate pulse oximetry readings.</a:t>
            </a:r>
          </a:p>
          <a:p>
            <a:endParaRPr lang="en-US" dirty="0"/>
          </a:p>
          <a:p>
            <a:r>
              <a:rPr lang="en-US" dirty="0"/>
              <a:t>Pulmonary artery catheter </a:t>
            </a:r>
            <a:r>
              <a:rPr lang="en-US" sz="1200" dirty="0"/>
              <a:t>–</a:t>
            </a:r>
            <a:r>
              <a:rPr lang="en-US" dirty="0"/>
              <a:t> A flexible, balloon-tipped catheter that is guided through the right side of the heart and into the pulmonary artery. Pulmonary artery catheter monitoring allows the nurse to obtain detailed information about cardiac output and the variables that affect it: preload, also referred to as filling pressures; afterload; and contractility.</a:t>
            </a:r>
          </a:p>
          <a:p>
            <a:endParaRPr lang="en-US" dirty="0"/>
          </a:p>
          <a:p>
            <a:r>
              <a:rPr lang="en-US" dirty="0"/>
              <a:t>Central venous catheter </a:t>
            </a:r>
            <a:r>
              <a:rPr lang="en-US" sz="1200" dirty="0"/>
              <a:t>–</a:t>
            </a:r>
            <a:r>
              <a:rPr lang="en-US" dirty="0"/>
              <a:t> Central venous monitoring utilizes a long catheter threaded through the superior vena cava with the distal port resting in the superior vena cava immediately above the junction with the right atrium. This allows central venous pressure (CVP) monitoring. This value indicates a mean CVP, which, similar to the RAP, is used as an estimate of volume returning to the right heart or right heart preload, or the right ventricular end-diastolic volume. </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380268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14.1 Pulmonary artery catheter </a:t>
            </a:r>
          </a:p>
          <a:p>
            <a:r>
              <a:rPr lang="en-US" dirty="0"/>
              <a:t>Figure 14.2 Pulmonary artery catheter with inflated balloon </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220843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14.3 Measurement sites for ScvO2 and SvO2</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2338688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Hypovolemic shock is defined as inadequate intravascular volume producing decreased cardiac output that results when there is a severe loss of blood or fluids due to acute injury or illness. An acute bleed may be the result of penetrating or blunt trauma or massive GI bleeding. Rapid fluid loss may be due to severe vomiting and diarrhea, excessive urination, or loss of fluids due to burns. The most common cause of hypovolemia is blood loss. Incidence or prevalence data are unavailable because the data are reported for the causative mechanism rather than for the resultant hypovolemic shock.</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112503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loss of circulating fluid volume results in decreased venous return to the right heart and decreased stroke volume and cardiac output, resulting in decreased perfusion at the tissue level. </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94173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vary depending on the stage of shock. Initially, the patient may be in a compensated state and have no outward symptoms. The patient may present as restless or confused. Urine output decreases because of the reabsorption of sodium and water. The skin becomes pale, cool, and clammy. Pulses are weak, with sluggish capillary refill. Hyperventilation is present, producing a respiratory alkalosis. Decreased or hypoactive bowel sounds are present because of the shunting of blood to vital organs. Hyperglycemia is evident because of the initiation of the fight-or-flight response in the initial compensatory phase.</a:t>
            </a:r>
          </a:p>
          <a:p>
            <a:endParaRPr lang="en-US" dirty="0"/>
          </a:p>
          <a:p>
            <a:r>
              <a:rPr lang="en-US" dirty="0"/>
              <a:t>Later stages of shock produce more pronounced clinical manifestations, such as lethargy; hypotension; metabolic and respiratory </a:t>
            </a:r>
            <a:r>
              <a:rPr lang="en-US" dirty="0" err="1"/>
              <a:t>acidoses</a:t>
            </a:r>
            <a:r>
              <a:rPr lang="en-US" dirty="0"/>
              <a:t>; anuria; cold, cyanotic skin with weak or absent pulses; and dysrhythmias. Without effective intervention, the patient enters the refractory stage of shock. Coma, severe hypotension, ischemic and necrotic cold extremities, renal failure, and hepatic failure follow.</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122697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Resuscitation priorities in hypovolemic shock include maximizing oxygenation, initiating fluid resuscitation, and identifying and treating the underlying cause. Maximizing oxygenation is essential in the treatment of the patient in shock. Assessing and stabilizing the patient’s airway is the immediate first priority.</a:t>
            </a:r>
          </a:p>
          <a:p>
            <a:endParaRPr lang="en-US" dirty="0"/>
          </a:p>
          <a:p>
            <a:r>
              <a:rPr lang="en-US" dirty="0"/>
              <a:t>Identifying and controlling further loss of blood or fluid is an obvious priority in this patient. If bleeding or fluid loss is not immediately apparent, diagnostic studies may be necessary to determine the cause of shock. </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7558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tissues of the body require a continuous supply of oxygen in order to maintain cellular functioning. Shock is a life-threatening syndrome that occurs when the circulatory system is unable to supply adequate amounts of oxygen to the tissues to meet basic metabolic requirements. This creates a state of tissue hypoxia, which is an imbalance of cellular oxygen supply and demand. Without immediate treatment to reverse this imbalance, organ system failure and death may result. Important concepts to understand when evaluating shock include cardiac output, oxygen delivery, oxygen consumption, and oxygen debt.</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3233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manifestations of hypovolemic shock are related to the decrease in cardiac output and impaired blood flow to all vital organs. The manifestations vary depending on the stage of shock. Without adequate treatment, the results are hypotension; tachycardia with weak pulses; tachypnea; cold, cyanotic, and mottled skin; decreased or absent urine output; severely decreased level of consciousness; and severely decreased or absent bowel sounds. Continuing decompensation results in multiple organ system failures, as evidenced by increased renal studies such as blood urea nitrogen (BUN) and creatinine and increased liver function tests. The refractory stage is evidenced by coma, severe hypotension, bradycardia, and acute respiratory failure due to profound cellular hypoxia.</a:t>
            </a:r>
          </a:p>
          <a:p>
            <a:endParaRPr lang="en-US" dirty="0"/>
          </a:p>
          <a:p>
            <a:r>
              <a:rPr lang="en-US" dirty="0"/>
              <a:t>Hemodynamic parameters also vary according to the stage of shock. If a PA catheter is in place, decreased cardiac output will be noted beginning in the initial stage of shock. The compensatory stage is notable for an increase in systemic vascular resistance due to the sympathetic nervous system response. Central venous pressure and PAOP are decreased. Although initial compensation maintains a normal blood pressure, hypotension eventually results.</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40555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Altered tissue perfusion related to inadequate cardiac output </a:t>
            </a:r>
          </a:p>
          <a:p>
            <a:endParaRPr lang="en-US" dirty="0"/>
          </a:p>
          <a:p>
            <a:r>
              <a:rPr lang="en-US" dirty="0"/>
              <a:t>Inadequate oxygenation related to poor gas exchange</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17519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Neurological status </a:t>
            </a:r>
            <a:r>
              <a:rPr lang="en-US" sz="1200" dirty="0"/>
              <a:t>–</a:t>
            </a:r>
            <a:r>
              <a:rPr lang="en-US" dirty="0"/>
              <a:t> A decreased level of consciousness occurs as a result of decreased cardiac output and carotid vasoconstriction that occurs as a result of tachypnea and respiratory alkalosis.</a:t>
            </a:r>
          </a:p>
          <a:p>
            <a:endParaRPr lang="en-US" dirty="0"/>
          </a:p>
          <a:p>
            <a:r>
              <a:rPr lang="en-US" dirty="0"/>
              <a:t>Vital signs </a:t>
            </a:r>
            <a:r>
              <a:rPr lang="en-US" sz="1200" dirty="0"/>
              <a:t>–</a:t>
            </a:r>
            <a:r>
              <a:rPr lang="en-US" dirty="0"/>
              <a:t> Blood pressure may remain normal initially because of the stimulation of compensatory mechanisms. Tachycardia will be present as one of the compensatory mechanisms. Hypotension and bradycardia signal the end of effective compensation.</a:t>
            </a:r>
          </a:p>
          <a:p>
            <a:endParaRPr lang="en-US" dirty="0"/>
          </a:p>
          <a:p>
            <a:r>
              <a:rPr lang="en-US" dirty="0"/>
              <a:t>Hemodynamic readings </a:t>
            </a:r>
            <a:r>
              <a:rPr lang="en-US" sz="1200" dirty="0"/>
              <a:t>–</a:t>
            </a:r>
            <a:r>
              <a:rPr lang="en-US" dirty="0"/>
              <a:t> Decreased cardiac output occurs as a result of decreased filling pressures, as evidenced by decreased CVP and decreased PAOP. Increased systemic vascular resistance is evident as the sympathetic nervous system is stimulated, resulting in vasoconstriction to increase blood pressure and cardiac output.</a:t>
            </a:r>
          </a:p>
          <a:p>
            <a:endParaRPr lang="en-US" dirty="0"/>
          </a:p>
          <a:p>
            <a:r>
              <a:rPr lang="en-US" dirty="0"/>
              <a:t>Urine output </a:t>
            </a:r>
            <a:r>
              <a:rPr lang="en-US" sz="1200" dirty="0"/>
              <a:t>–</a:t>
            </a:r>
            <a:r>
              <a:rPr lang="en-US" dirty="0"/>
              <a:t> Decreased urine output occurs as a result of decreased cardiac output and stimulation of compensatory mechanisms that increase reabsorption of sodium and water.</a:t>
            </a:r>
          </a:p>
          <a:p>
            <a:endParaRPr lang="en-US" dirty="0"/>
          </a:p>
          <a:p>
            <a:r>
              <a:rPr lang="en-US" dirty="0"/>
              <a:t>Skin color and temperature </a:t>
            </a:r>
            <a:r>
              <a:rPr lang="en-US" sz="1200" dirty="0"/>
              <a:t>–</a:t>
            </a:r>
            <a:r>
              <a:rPr lang="en-US" dirty="0"/>
              <a:t> Cold and clammy skin may be a sign of decreasing peripheral perfusion and progressing shock.</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3712318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ABGs </a:t>
            </a:r>
            <a:r>
              <a:rPr lang="en-US" sz="1200" dirty="0"/>
              <a:t>–</a:t>
            </a:r>
            <a:r>
              <a:rPr lang="en-US" dirty="0"/>
              <a:t> Initial ABGs may reflect a respiratory alkalosis due to tachypnea. Later stages of shock reveal a metabolic acidosis due to anaerobic metabolism.</a:t>
            </a:r>
          </a:p>
          <a:p>
            <a:endParaRPr lang="en-US" dirty="0"/>
          </a:p>
          <a:p>
            <a:r>
              <a:rPr lang="en-US" dirty="0"/>
              <a:t>Venous oxygen saturation; SvO2/ScvO2 </a:t>
            </a:r>
            <a:r>
              <a:rPr lang="en-US" sz="1200" dirty="0"/>
              <a:t>–</a:t>
            </a:r>
            <a:r>
              <a:rPr lang="en-US" dirty="0"/>
              <a:t> Decreased oxygen saturation is an indicator of inadequate oxygen delivery.</a:t>
            </a:r>
          </a:p>
          <a:p>
            <a:endParaRPr lang="en-US" dirty="0"/>
          </a:p>
          <a:p>
            <a:r>
              <a:rPr lang="en-US" dirty="0"/>
              <a:t>Hemoglobin and hematocrit </a:t>
            </a:r>
            <a:r>
              <a:rPr lang="en-US" sz="1200" dirty="0"/>
              <a:t>–</a:t>
            </a:r>
            <a:r>
              <a:rPr lang="en-US" dirty="0"/>
              <a:t> Hemoglobin and hematocrit values may be decreased if the cause of hypovolemic shock is bleeding. </a:t>
            </a:r>
          </a:p>
          <a:p>
            <a:endParaRPr lang="en-US" dirty="0"/>
          </a:p>
          <a:p>
            <a:r>
              <a:rPr lang="en-US" dirty="0"/>
              <a:t>Metabolic profile </a:t>
            </a:r>
            <a:r>
              <a:rPr lang="en-US" sz="1200" dirty="0"/>
              <a:t>–</a:t>
            </a:r>
            <a:r>
              <a:rPr lang="en-US" dirty="0"/>
              <a:t> Renal failure and liver failure, as evidenced by increased BUN and creatinine levels and liver function test results, may become evident as a result of decreased organ perfusion. </a:t>
            </a:r>
          </a:p>
          <a:p>
            <a:endParaRPr lang="en-US" dirty="0"/>
          </a:p>
          <a:p>
            <a:r>
              <a:rPr lang="en-US" dirty="0"/>
              <a:t>Lactate/base deficit </a:t>
            </a:r>
            <a:r>
              <a:rPr lang="en-US" sz="1200" dirty="0"/>
              <a:t>–</a:t>
            </a:r>
            <a:r>
              <a:rPr lang="en-US" dirty="0"/>
              <a:t> Increased lactate level and negative base deficit are evidence of poor perfusion at the cellular level. Decreasing lactate level is an endpoint demonstrating adequate resuscitation.</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60290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a 100% nonrebreather mask </a:t>
            </a:r>
            <a:r>
              <a:rPr lang="en-US" sz="1200" dirty="0"/>
              <a:t>–</a:t>
            </a:r>
            <a:r>
              <a:rPr lang="en-US" dirty="0"/>
              <a:t> Maximizing oxygenation is the number one priority. </a:t>
            </a:r>
          </a:p>
          <a:p>
            <a:endParaRPr lang="en-US" dirty="0"/>
          </a:p>
          <a:p>
            <a:r>
              <a:rPr lang="en-US" dirty="0"/>
              <a:t>Anticipate and prepare for intubation </a:t>
            </a:r>
            <a:r>
              <a:rPr lang="en-US" sz="1200" dirty="0"/>
              <a:t>– </a:t>
            </a:r>
            <a:r>
              <a:rPr lang="en-US" dirty="0"/>
              <a:t>Intubation and mechanical ventilation may be required to improve oxygenation. </a:t>
            </a:r>
          </a:p>
          <a:p>
            <a:endParaRPr lang="en-US" dirty="0"/>
          </a:p>
          <a:p>
            <a:r>
              <a:rPr lang="en-US" dirty="0"/>
              <a:t>Insert large-bore IV lines for fluid administration </a:t>
            </a:r>
            <a:r>
              <a:rPr lang="en-US" sz="1200" dirty="0"/>
              <a:t>–</a:t>
            </a:r>
            <a:r>
              <a:rPr lang="en-US" dirty="0"/>
              <a:t> Large-bore IV lines facilitate the rapid infusion of fluid necessary to reverse hypovolemic shock. </a:t>
            </a:r>
          </a:p>
          <a:p>
            <a:endParaRPr lang="en-US" dirty="0"/>
          </a:p>
          <a:p>
            <a:r>
              <a:rPr lang="en-US" dirty="0"/>
              <a:t>Administer fluid replacement as prescribed: </a:t>
            </a:r>
          </a:p>
          <a:p>
            <a:r>
              <a:rPr lang="en-US" dirty="0"/>
              <a:t>Normal saline </a:t>
            </a:r>
          </a:p>
          <a:p>
            <a:r>
              <a:rPr lang="en-US" dirty="0"/>
              <a:t>Lactated Ringer’s solution </a:t>
            </a:r>
          </a:p>
          <a:p>
            <a:r>
              <a:rPr lang="en-US" dirty="0"/>
              <a:t>Blood products </a:t>
            </a:r>
          </a:p>
          <a:p>
            <a:endParaRPr lang="en-US" sz="1200" dirty="0"/>
          </a:p>
          <a:p>
            <a:r>
              <a:rPr lang="en-US" sz="1200" dirty="0"/>
              <a:t>– </a:t>
            </a:r>
            <a:r>
              <a:rPr lang="en-US" dirty="0"/>
              <a:t>Fluid replacement is the foundation of treatment in hypovolemic shock.</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2225274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patient and family on the cause of hypovolemia </a:t>
            </a:r>
            <a:r>
              <a:rPr lang="en-US" sz="1200" dirty="0"/>
              <a:t>–</a:t>
            </a:r>
            <a:r>
              <a:rPr lang="en-US" dirty="0"/>
              <a:t> Depending on the cause of hypovolemia, patient and family understanding may help prevent a repeat occurrence.</a:t>
            </a:r>
          </a:p>
          <a:p>
            <a:endParaRPr lang="en-US" dirty="0"/>
          </a:p>
          <a:p>
            <a:r>
              <a:rPr lang="en-US" dirty="0"/>
              <a:t>Allow family members visitation during hospital treatment; provide frequent updates on condition and treatment </a:t>
            </a:r>
            <a:r>
              <a:rPr lang="en-US" sz="1200" dirty="0"/>
              <a:t>– </a:t>
            </a:r>
            <a:r>
              <a:rPr lang="en-US" dirty="0"/>
              <a:t>Family visitation and information can help to decrease a patient’s and family’s anxiety.</a:t>
            </a:r>
          </a:p>
        </p:txBody>
      </p:sp>
      <p:sp>
        <p:nvSpPr>
          <p:cNvPr id="4" name="Slide Number Placeholder 3"/>
          <p:cNvSpPr>
            <a:spLocks noGrp="1"/>
          </p:cNvSpPr>
          <p:nvPr>
            <p:ph type="sldNum" sz="quarter" idx="5"/>
          </p:nvPr>
        </p:nvSpPr>
        <p:spPr/>
        <p:txBody>
          <a:bodyPr/>
          <a:lstStyle/>
          <a:p>
            <a:fld id="{EF179920-1458-462C-8F48-238DD5709C36}" type="slidenum">
              <a:rPr lang="en-US" smtClean="0"/>
              <a:t>25</a:t>
            </a:fld>
            <a:endParaRPr lang="en-US"/>
          </a:p>
        </p:txBody>
      </p:sp>
    </p:spTree>
    <p:extLst>
      <p:ext uri="{BB962C8B-B14F-4D97-AF65-F5344CB8AC3E}">
        <p14:creationId xmlns:p14="http://schemas.microsoft.com/office/powerpoint/2010/main" val="367014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intervention with adequate oxygenation and fluid resuscitation may result in the restoration of hemodynamic stability. Careful monitoring of endpoints such as blood pressure, filling pressures, venous oxygen saturation, level of consciousness, urine output, lactate level, and base deficit will help determine the adequacy of fluid resuscitation.</a:t>
            </a:r>
          </a:p>
        </p:txBody>
      </p:sp>
      <p:sp>
        <p:nvSpPr>
          <p:cNvPr id="4" name="Slide Number Placeholder 3"/>
          <p:cNvSpPr>
            <a:spLocks noGrp="1"/>
          </p:cNvSpPr>
          <p:nvPr>
            <p:ph type="sldNum" sz="quarter" idx="5"/>
          </p:nvPr>
        </p:nvSpPr>
        <p:spPr/>
        <p:txBody>
          <a:bodyPr/>
          <a:lstStyle/>
          <a:p>
            <a:fld id="{EF179920-1458-462C-8F48-238DD5709C36}" type="slidenum">
              <a:rPr lang="en-US" smtClean="0"/>
              <a:t>26</a:t>
            </a:fld>
            <a:endParaRPr lang="en-US"/>
          </a:p>
        </p:txBody>
      </p:sp>
    </p:spTree>
    <p:extLst>
      <p:ext uri="{BB962C8B-B14F-4D97-AF65-F5344CB8AC3E}">
        <p14:creationId xmlns:p14="http://schemas.microsoft.com/office/powerpoint/2010/main" val="3852704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cardiogenic shock ranges from 5% to 10% in patients with AMI. The incidence is higher in men than in women because of the increased prevalence of coronary artery disease in males. The incidence of cardiogenic shock following AMI is higher in women. Cardiogenic shock has a mortality rate of approximately 50%, but the rate is higher in patients older than 75 and lower in younger patients. Risk factors for cardiogenic shock include any disorder that results in the acute deterioration of myocardial mechanical contraction. Most commonly, cardiogenic shock results when more than 40% of the myocardium is damaged because of AMI. Other risk factors include end-stage congestive heart failure, cardiomyopathy, hypertension, diabetes, multiple vessel coronary artery disease, and acute vascular disease.</a:t>
            </a:r>
          </a:p>
        </p:txBody>
      </p:sp>
      <p:sp>
        <p:nvSpPr>
          <p:cNvPr id="4" name="Slide Number Placeholder 3"/>
          <p:cNvSpPr>
            <a:spLocks noGrp="1"/>
          </p:cNvSpPr>
          <p:nvPr>
            <p:ph type="sldNum" sz="quarter" idx="5"/>
          </p:nvPr>
        </p:nvSpPr>
        <p:spPr/>
        <p:txBody>
          <a:bodyPr/>
          <a:lstStyle/>
          <a:p>
            <a:fld id="{EF179920-1458-462C-8F48-238DD5709C36}" type="slidenum">
              <a:rPr lang="en-US" smtClean="0"/>
              <a:t>27</a:t>
            </a:fld>
            <a:endParaRPr lang="en-US"/>
          </a:p>
        </p:txBody>
      </p:sp>
    </p:spTree>
    <p:extLst>
      <p:ext uri="{BB962C8B-B14F-4D97-AF65-F5344CB8AC3E}">
        <p14:creationId xmlns:p14="http://schemas.microsoft.com/office/powerpoint/2010/main" val="581370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14.4 Cycle of cardiogenic shock </a:t>
            </a:r>
          </a:p>
          <a:p>
            <a:endParaRPr lang="en-US" dirty="0"/>
          </a:p>
          <a:p>
            <a:r>
              <a:rPr lang="en-US" dirty="0"/>
              <a:t>Cardiogenic shock is defined as a state of hypoperfusion at the tissue level resulting from severe impairment of ventricular contraction in the presence of adequate vascular volume. As a result of damaged myocardium, there is a marked reduction in contractility, which reduces the ejection fraction (the percentage of blood ejected from the ventricle with each contraction) and cardiac output. The result is increased left and right ventricular filling pressures but decreased cardiac output.</a:t>
            </a:r>
          </a:p>
        </p:txBody>
      </p:sp>
      <p:sp>
        <p:nvSpPr>
          <p:cNvPr id="4" name="Slide Number Placeholder 3"/>
          <p:cNvSpPr>
            <a:spLocks noGrp="1"/>
          </p:cNvSpPr>
          <p:nvPr>
            <p:ph type="sldNum" sz="quarter" idx="5"/>
          </p:nvPr>
        </p:nvSpPr>
        <p:spPr/>
        <p:txBody>
          <a:bodyPr/>
          <a:lstStyle/>
          <a:p>
            <a:fld id="{EF179920-1458-462C-8F48-238DD5709C36}" type="slidenum">
              <a:rPr lang="en-US" smtClean="0"/>
              <a:t>28</a:t>
            </a:fld>
            <a:endParaRPr lang="en-US"/>
          </a:p>
        </p:txBody>
      </p:sp>
    </p:spTree>
    <p:extLst>
      <p:ext uri="{BB962C8B-B14F-4D97-AF65-F5344CB8AC3E}">
        <p14:creationId xmlns:p14="http://schemas.microsoft.com/office/powerpoint/2010/main" val="196967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in cardiogenic shock frequently present with clinical symptoms similar to those of AMI, such as chest pain, diaphoresis, nausea, and vomiting. The decreased cardiac output, hypotension, and resulting compensatory mechanisms cause a decreased level of consciousness; decreased urine output; poor pulses; pale, cool skin; and decreased bowel sounds. Shortness of breath, crackles on auscultation, and decreased saturation of arterial blood with oxygen (SpO2) are evident as a result of pulmonary edema. Decreased cardiac output greatly impairs tissue perfusion, leading to anaerobic metabolism that produces lactic acid, as evidenced by increased lactate levels. Arterial blood gases reveal a metabolic acidosis.</a:t>
            </a:r>
          </a:p>
          <a:p>
            <a:endParaRPr lang="en-US" dirty="0"/>
          </a:p>
          <a:p>
            <a:r>
              <a:rPr lang="en-US" dirty="0"/>
              <a:t>As shock progresses, clinical manifestations become more pronounced. Profound hypotension and bradycardia develop. Organ systems begin to fail. Laboratory analysis reveals increases in creatinine and liver enzymes, demonstrating renal and liver failure. Coma; cyanotic, mottled skin; absent bowel sounds; and anuria are present.</a:t>
            </a:r>
          </a:p>
          <a:p>
            <a:endParaRPr lang="en-US" dirty="0"/>
          </a:p>
          <a:p>
            <a:r>
              <a:rPr lang="en-US" dirty="0"/>
              <a:t>Hemodynamic parameters obtained through a PA catheter include increased CVP and PAOP. Systemic vascular resistance is high, and cardiac output is very low. Venous oxygen saturation is decreased.</a:t>
            </a:r>
          </a:p>
        </p:txBody>
      </p:sp>
      <p:sp>
        <p:nvSpPr>
          <p:cNvPr id="4" name="Slide Number Placeholder 3"/>
          <p:cNvSpPr>
            <a:spLocks noGrp="1"/>
          </p:cNvSpPr>
          <p:nvPr>
            <p:ph type="sldNum" sz="quarter" idx="5"/>
          </p:nvPr>
        </p:nvSpPr>
        <p:spPr/>
        <p:txBody>
          <a:bodyPr/>
          <a:lstStyle/>
          <a:p>
            <a:fld id="{EF179920-1458-462C-8F48-238DD5709C36}" type="slidenum">
              <a:rPr lang="en-US" smtClean="0"/>
              <a:t>29</a:t>
            </a:fld>
            <a:endParaRPr lang="en-US"/>
          </a:p>
        </p:txBody>
      </p:sp>
    </p:spTree>
    <p:extLst>
      <p:ext uri="{BB962C8B-B14F-4D97-AF65-F5344CB8AC3E}">
        <p14:creationId xmlns:p14="http://schemas.microsoft.com/office/powerpoint/2010/main" val="193385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output (CO) is the amount of blood ejected by the heart every minute. It is a function of stroke volume and heart rate (HR). The heart rate is simply the number of ventricular contractions per minute or heartbeats per minute.</a:t>
            </a:r>
          </a:p>
          <a:p>
            <a:endParaRPr lang="en-US" dirty="0"/>
          </a:p>
          <a:p>
            <a:r>
              <a:rPr lang="en-US" dirty="0"/>
              <a:t>Preload is the amount of blood in the ventricles at the end of diastole. It is a reflection of a patient’s fluid volume status. The values obtained to measure preload are sometimes referred to as filling pressures. </a:t>
            </a:r>
          </a:p>
          <a:p>
            <a:endParaRPr lang="en-US" dirty="0"/>
          </a:p>
          <a:p>
            <a:r>
              <a:rPr lang="en-US" dirty="0"/>
              <a:t>Afterload refers to the resistance to flow that the ventricle must overcome to eject its contents. Increasing afterload may make it harder for the heart to eject blood into the systemic circulation. </a:t>
            </a:r>
          </a:p>
          <a:p>
            <a:endParaRPr lang="en-US" dirty="0"/>
          </a:p>
          <a:p>
            <a:r>
              <a:rPr lang="en-US" dirty="0"/>
              <a:t>Contractility refers to the force of the mechanical contraction. Poor contractility decreases stroke volume, thus decreasing cardiac output. </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2978918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and diagnostic tests related to cardiogenic shock include a 12-lead electrocardiogram (ECG), cardiac enzymes, and a chest radiograph. The initial diagnostic test should be the 12-lead ECG, conducted to rule out or rule in myocardial infarction as the cause of shock. Cardiac enzymes will also help confirm the presence or absence of AMI. The chest radiograph is obtained to rule out other causes of hypotension and shock, such as tension pneumothorax or cardiac tamponade. A chest radiograph will also confirm the presence of pulmonary edema.</a:t>
            </a:r>
          </a:p>
          <a:p>
            <a:endParaRPr lang="en-US" dirty="0"/>
          </a:p>
          <a:p>
            <a:r>
              <a:rPr lang="en-US" dirty="0"/>
              <a:t>Treatment priorities include stabilizing oxygenation and initiating drug therapy to increase blood pressure and cardiac output. Consideration of emergency revascularization, an attempt to restore blood flow through percutaneous coronary intervention, may be indicated. Intra-aortic balloon pump (IABP) therapy to increase myocardial oxygen supply and decrease myocardial oxygen demand may also be considered. If these treatments are not successful, a ventricular assist device (VAD) may be necessary.</a:t>
            </a:r>
          </a:p>
          <a:p>
            <a:endParaRPr lang="en-US" dirty="0"/>
          </a:p>
          <a:p>
            <a:r>
              <a:rPr lang="en-US" dirty="0"/>
              <a:t>Medications that support blood pressure through vasoconstriction (vasopressors), such as dopamine and norepinephrine, should be started to sustain blood pressure and help maintain adequate mean arterial pressure. Although there is no difference in mortality in most shock states with the use of dopamine or norepinephrine, there is some evidence that norepinephrine has a lower mortality rate in cardiogenic shock. Care should be taken when using vasopressors to increase blood pressure because they will also increase systemic vascular resistance, increasing myocardial workload. Inotropic support, medications such as dobutamine that increase myocardial contractility, should also be initiated to improve cardiac output.</a:t>
            </a:r>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439989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14.5 Intra-aortic balloon pump </a:t>
            </a:r>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81547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manifestations of cardiogenic shock are related to a decrease in cardiac output and impaired tissue perfusion. They are similar to the presenting symptoms of AMI—chest pain, nausea, and diaphoresis—but also include hypotension, tachycardia, and tachypnea. Crackles on auscultation, shortness of breath (SOB), and decreased oxygenation may be present if the patient is in pulmonary edema. Systemically, the patient has a decreased level of consciousness and weak pulses with cold, cyanotic, and mottled skin. Urine output and bowel sounds are decreased or absent. Without successful intervention, profound hypotension, bradycardia, and hypoxia result.</a:t>
            </a:r>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1782119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Altered tissue perfusion related to inadequate cardiac output</a:t>
            </a:r>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3901928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Neurological status </a:t>
            </a:r>
            <a:r>
              <a:rPr lang="en-US" sz="1200" dirty="0"/>
              <a:t>– </a:t>
            </a:r>
            <a:r>
              <a:rPr lang="en-US" dirty="0"/>
              <a:t>Decreased level of consciousness occurs as a result of decreased cardiac output and carotid vasoconstriction that occurs as a result of tachypnea and respiratory alkalosis. </a:t>
            </a:r>
          </a:p>
          <a:p>
            <a:endParaRPr lang="en-US" dirty="0"/>
          </a:p>
          <a:p>
            <a:r>
              <a:rPr lang="en-US" dirty="0"/>
              <a:t>Vital signs </a:t>
            </a:r>
            <a:r>
              <a:rPr lang="en-US" sz="1200" dirty="0"/>
              <a:t>–</a:t>
            </a:r>
            <a:r>
              <a:rPr lang="en-US" dirty="0"/>
              <a:t> Hypotension and tachycardia are present because of decreased cardiac output. Respiratory rate increases in an effort to increase tissue oxygenation and remove CO2 to compensate for metabolic acidosis. Oxygenation may be decreased due to the presence of pulmonary edema.</a:t>
            </a:r>
          </a:p>
          <a:p>
            <a:endParaRPr lang="en-US" dirty="0"/>
          </a:p>
          <a:p>
            <a:r>
              <a:rPr lang="en-US" dirty="0"/>
              <a:t>Hemodynamic parameters </a:t>
            </a:r>
            <a:r>
              <a:rPr lang="en-US" sz="1200" dirty="0"/>
              <a:t>– </a:t>
            </a:r>
            <a:r>
              <a:rPr lang="en-US" dirty="0"/>
              <a:t>Both right and left preloads are increased because of the impaired pumping ability of the heart, but cardiac output is low. As a result of compensation for low cardiac output, vasoconstriction occurs, increasing systemic vascular resistance. </a:t>
            </a:r>
          </a:p>
          <a:p>
            <a:endParaRPr lang="en-US" dirty="0"/>
          </a:p>
          <a:p>
            <a:r>
              <a:rPr lang="en-US" dirty="0"/>
              <a:t>Breath sounds </a:t>
            </a:r>
            <a:r>
              <a:rPr lang="en-US" sz="1200" dirty="0"/>
              <a:t>– </a:t>
            </a:r>
            <a:r>
              <a:rPr lang="en-US" dirty="0"/>
              <a:t>Crackles on may be heard on auscultation due to the presence of pulmonary edema. </a:t>
            </a:r>
          </a:p>
          <a:p>
            <a:endParaRPr lang="en-US" dirty="0"/>
          </a:p>
          <a:p>
            <a:r>
              <a:rPr lang="en-US" dirty="0"/>
              <a:t>Urine output </a:t>
            </a:r>
            <a:r>
              <a:rPr lang="en-US" sz="1200" dirty="0"/>
              <a:t>– </a:t>
            </a:r>
            <a:r>
              <a:rPr lang="en-US" dirty="0"/>
              <a:t>Decreased urine output occurs as a result of decreased cardiac output and stimulation of compensatory mechanisms that increase reabsorption of sodium and water. </a:t>
            </a:r>
          </a:p>
          <a:p>
            <a:endParaRPr lang="en-US" dirty="0"/>
          </a:p>
          <a:p>
            <a:r>
              <a:rPr lang="en-US" dirty="0"/>
              <a:t>Skin color and temperature </a:t>
            </a:r>
            <a:r>
              <a:rPr lang="en-US" sz="1200" dirty="0"/>
              <a:t>–</a:t>
            </a:r>
            <a:r>
              <a:rPr lang="en-US" dirty="0"/>
              <a:t> Cold and clammy skin may be a sign of progressing shock.</a:t>
            </a:r>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66393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ABGs </a:t>
            </a:r>
            <a:r>
              <a:rPr lang="en-US" sz="1200" dirty="0"/>
              <a:t>–</a:t>
            </a:r>
            <a:r>
              <a:rPr lang="en-US" dirty="0"/>
              <a:t> Initial ABGs may reflect a respiratory alkalosis due to tachypnea. Later stages of shock reveal a metabolic acidosis due to anaerobic metabolism. </a:t>
            </a:r>
          </a:p>
          <a:p>
            <a:endParaRPr lang="en-US" dirty="0"/>
          </a:p>
          <a:p>
            <a:r>
              <a:rPr lang="en-US" dirty="0"/>
              <a:t>Venous oxygen saturation </a:t>
            </a:r>
            <a:r>
              <a:rPr lang="en-US" sz="1200" dirty="0"/>
              <a:t>– </a:t>
            </a:r>
            <a:r>
              <a:rPr lang="en-US" dirty="0"/>
              <a:t>Decreased SvO2/ScvO2 is an indicator of inadequate DO2. </a:t>
            </a:r>
          </a:p>
          <a:p>
            <a:endParaRPr lang="en-US" dirty="0"/>
          </a:p>
          <a:p>
            <a:r>
              <a:rPr lang="en-US" dirty="0"/>
              <a:t>Metabolic profile </a:t>
            </a:r>
            <a:r>
              <a:rPr lang="en-US" sz="1200" dirty="0"/>
              <a:t>–</a:t>
            </a:r>
            <a:r>
              <a:rPr lang="en-US" dirty="0"/>
              <a:t> Renal failure and liver failure as evidenced by increased BUN and creatinine levels and liver function test results may become evident because of decreased organ perfusion. </a:t>
            </a:r>
          </a:p>
          <a:p>
            <a:endParaRPr lang="en-US" dirty="0"/>
          </a:p>
          <a:p>
            <a:r>
              <a:rPr lang="en-US" dirty="0"/>
              <a:t>Lactate/base deficit </a:t>
            </a:r>
            <a:r>
              <a:rPr lang="en-US" sz="1200" dirty="0"/>
              <a:t>–</a:t>
            </a:r>
            <a:r>
              <a:rPr lang="en-US" dirty="0"/>
              <a:t> Increased lactate level and negative base deficit are evidence of poor perfusion at the cellular level. Decreasing lactate levels are an endpoint demonstrating adequate resuscitation.</a:t>
            </a:r>
          </a:p>
        </p:txBody>
      </p:sp>
      <p:sp>
        <p:nvSpPr>
          <p:cNvPr id="4" name="Slide Number Placeholder 3"/>
          <p:cNvSpPr>
            <a:spLocks noGrp="1"/>
          </p:cNvSpPr>
          <p:nvPr>
            <p:ph type="sldNum" sz="quarter" idx="5"/>
          </p:nvPr>
        </p:nvSpPr>
        <p:spPr/>
        <p:txBody>
          <a:bodyPr/>
          <a:lstStyle/>
          <a:p>
            <a:fld id="{EF179920-1458-462C-8F48-238DD5709C36}" type="slidenum">
              <a:rPr lang="en-US" smtClean="0"/>
              <a:t>35</a:t>
            </a:fld>
            <a:endParaRPr lang="en-US"/>
          </a:p>
        </p:txBody>
      </p:sp>
    </p:spTree>
    <p:extLst>
      <p:ext uri="{BB962C8B-B14F-4D97-AF65-F5344CB8AC3E}">
        <p14:creationId xmlns:p14="http://schemas.microsoft.com/office/powerpoint/2010/main" val="2489302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a 100% nonrebreather oxygen mask </a:t>
            </a:r>
            <a:r>
              <a:rPr lang="en-US" sz="1200" dirty="0"/>
              <a:t>– </a:t>
            </a:r>
            <a:r>
              <a:rPr lang="en-US" dirty="0"/>
              <a:t>Maximizing oxygenation is essential. </a:t>
            </a:r>
          </a:p>
          <a:p>
            <a:endParaRPr lang="en-US" dirty="0"/>
          </a:p>
          <a:p>
            <a:r>
              <a:rPr lang="en-US" dirty="0"/>
              <a:t>Prepare for intubation and mechanical ventilation </a:t>
            </a:r>
            <a:r>
              <a:rPr lang="en-US" sz="1200" dirty="0"/>
              <a:t>– </a:t>
            </a:r>
            <a:r>
              <a:rPr lang="en-US" dirty="0"/>
              <a:t>Intubation and mechanical ventilation are frequently necessary with patients in cardiogenic shock in an effort to decrease VO2 and increase oxygen availability. </a:t>
            </a:r>
          </a:p>
          <a:p>
            <a:endParaRPr lang="en-US" dirty="0"/>
          </a:p>
          <a:p>
            <a:r>
              <a:rPr lang="en-US" i="0" dirty="0"/>
              <a:t>Administer medications as ordered:</a:t>
            </a:r>
          </a:p>
          <a:p>
            <a:r>
              <a:rPr lang="en-US" sz="1200" b="0" i="0" u="none" strike="noStrike" kern="1200" baseline="0" dirty="0">
                <a:solidFill>
                  <a:schemeClr val="tx1"/>
                </a:solidFill>
                <a:latin typeface="+mn-lt"/>
                <a:ea typeface="+mn-ea"/>
                <a:cs typeface="+mn-cs"/>
              </a:rPr>
              <a:t>Vasoactive medications such as norepinephrine or dopamine</a:t>
            </a:r>
            <a:r>
              <a:rPr lang="en-US" dirty="0"/>
              <a:t> </a:t>
            </a:r>
            <a:r>
              <a:rPr lang="en-US" sz="1200" dirty="0"/>
              <a:t>– </a:t>
            </a:r>
            <a:r>
              <a:rPr lang="en-US" sz="1200" b="0" i="0" u="none" strike="noStrike" kern="1200" baseline="0" dirty="0">
                <a:solidFill>
                  <a:schemeClr val="tx1"/>
                </a:solidFill>
                <a:latin typeface="+mn-lt"/>
                <a:ea typeface="+mn-ea"/>
                <a:cs typeface="+mn-cs"/>
              </a:rPr>
              <a:t>Vasoactive medications produce vasoconstriction, increasing blood pressure.</a:t>
            </a:r>
          </a:p>
          <a:p>
            <a:r>
              <a:rPr lang="en-US" sz="1200" b="0" i="0" u="none" strike="noStrike" kern="1200" baseline="0" dirty="0">
                <a:solidFill>
                  <a:schemeClr val="tx1"/>
                </a:solidFill>
                <a:latin typeface="+mn-lt"/>
                <a:ea typeface="+mn-ea"/>
                <a:cs typeface="+mn-cs"/>
              </a:rPr>
              <a:t>Inotropic medications such as dobutamine</a:t>
            </a:r>
            <a:r>
              <a:rPr lang="en-US" dirty="0"/>
              <a:t> </a:t>
            </a:r>
            <a:r>
              <a:rPr lang="en-US" sz="1200" dirty="0"/>
              <a:t>– </a:t>
            </a:r>
            <a:r>
              <a:rPr lang="en-US" sz="1200" b="0" i="0" u="none" strike="noStrike" kern="1200" baseline="0" dirty="0">
                <a:solidFill>
                  <a:schemeClr val="tx1"/>
                </a:solidFill>
                <a:latin typeface="+mn-lt"/>
                <a:ea typeface="+mn-ea"/>
                <a:cs typeface="+mn-cs"/>
              </a:rPr>
              <a:t>Inotropic medications increase contractility and cardiac output.</a:t>
            </a:r>
          </a:p>
          <a:p>
            <a:r>
              <a:rPr lang="en-US" sz="1200" b="0" i="0" u="none" strike="noStrike" kern="1200" baseline="0" dirty="0">
                <a:solidFill>
                  <a:schemeClr val="tx1"/>
                </a:solidFill>
                <a:latin typeface="+mn-lt"/>
                <a:ea typeface="+mn-ea"/>
                <a:cs typeface="+mn-cs"/>
              </a:rPr>
              <a:t>Diuretics</a:t>
            </a:r>
            <a:r>
              <a:rPr lang="en-US" dirty="0"/>
              <a:t> </a:t>
            </a:r>
            <a:r>
              <a:rPr lang="en-US" sz="1200" dirty="0"/>
              <a:t>– </a:t>
            </a:r>
            <a:r>
              <a:rPr lang="en-US" sz="1200" b="0" i="0" u="none" strike="noStrike" kern="1200" baseline="0" dirty="0">
                <a:solidFill>
                  <a:schemeClr val="tx1"/>
                </a:solidFill>
                <a:latin typeface="+mn-lt"/>
                <a:ea typeface="+mn-ea"/>
                <a:cs typeface="+mn-cs"/>
              </a:rPr>
              <a:t>Diuretics may be very cautiously utilized to decrease vascular volume if filling pressures are extremely elevated.</a:t>
            </a:r>
          </a:p>
          <a:p>
            <a:r>
              <a:rPr lang="en-US" sz="1200" b="0" i="0" u="none" strike="noStrike" kern="1200" baseline="0" dirty="0">
                <a:solidFill>
                  <a:schemeClr val="tx1"/>
                </a:solidFill>
                <a:latin typeface="+mn-lt"/>
                <a:ea typeface="+mn-ea"/>
                <a:cs typeface="+mn-cs"/>
              </a:rPr>
              <a:t>Morphine sulfate</a:t>
            </a:r>
            <a:r>
              <a:rPr lang="en-US" dirty="0"/>
              <a:t> </a:t>
            </a:r>
            <a:r>
              <a:rPr lang="en-US" sz="1200" dirty="0"/>
              <a:t>– </a:t>
            </a:r>
            <a:r>
              <a:rPr lang="en-US" sz="1200" b="0" i="0" u="none" strike="noStrike" kern="1200" baseline="0" dirty="0">
                <a:solidFill>
                  <a:schemeClr val="tx1"/>
                </a:solidFill>
                <a:latin typeface="+mn-lt"/>
                <a:ea typeface="+mn-ea"/>
                <a:cs typeface="+mn-cs"/>
              </a:rPr>
              <a:t>Morphine will relieve pain, which can help to decrease myocardial VO2. It will also decrease venous return through vasodilation.</a:t>
            </a:r>
            <a:endParaRPr lang="en-US" i="0" dirty="0"/>
          </a:p>
          <a:p>
            <a:endParaRPr lang="en-US" dirty="0"/>
          </a:p>
          <a:p>
            <a:r>
              <a:rPr lang="en-US" dirty="0"/>
              <a:t>Administer fluids as prescribed </a:t>
            </a:r>
            <a:r>
              <a:rPr lang="en-US" sz="1200" dirty="0"/>
              <a:t>– </a:t>
            </a:r>
            <a:r>
              <a:rPr lang="en-US" dirty="0"/>
              <a:t>Fluids may be utilized cautiously to increase cardiac output if filling pressures are low and there are no signs of pulmonary edema. </a:t>
            </a:r>
          </a:p>
          <a:p>
            <a:endParaRPr lang="en-US" dirty="0"/>
          </a:p>
          <a:p>
            <a:r>
              <a:rPr lang="en-US" dirty="0"/>
              <a:t>Restrict activity </a:t>
            </a:r>
            <a:r>
              <a:rPr lang="en-US" sz="1200" dirty="0"/>
              <a:t>– </a:t>
            </a:r>
            <a:r>
              <a:rPr lang="en-US" dirty="0"/>
              <a:t>Restricting activity will decrease cardiac workload and VO2.</a:t>
            </a:r>
          </a:p>
        </p:txBody>
      </p:sp>
      <p:sp>
        <p:nvSpPr>
          <p:cNvPr id="4" name="Slide Number Placeholder 3"/>
          <p:cNvSpPr>
            <a:spLocks noGrp="1"/>
          </p:cNvSpPr>
          <p:nvPr>
            <p:ph type="sldNum" sz="quarter" idx="5"/>
          </p:nvPr>
        </p:nvSpPr>
        <p:spPr/>
        <p:txBody>
          <a:bodyPr/>
          <a:lstStyle/>
          <a:p>
            <a:fld id="{EF179920-1458-462C-8F48-238DD5709C36}" type="slidenum">
              <a:rPr lang="en-US" smtClean="0"/>
              <a:t>36</a:t>
            </a:fld>
            <a:endParaRPr lang="en-US"/>
          </a:p>
        </p:txBody>
      </p:sp>
    </p:spTree>
    <p:extLst>
      <p:ext uri="{BB962C8B-B14F-4D97-AF65-F5344CB8AC3E}">
        <p14:creationId xmlns:p14="http://schemas.microsoft.com/office/powerpoint/2010/main" val="3205095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patient and family about the importance of rest periods </a:t>
            </a:r>
            <a:r>
              <a:rPr lang="en-US" sz="1200" dirty="0"/>
              <a:t>– </a:t>
            </a:r>
            <a:r>
              <a:rPr lang="en-US" dirty="0"/>
              <a:t>Increased activity or stress levels cause increased myocardial VO2 and can worsen the progression of shock. </a:t>
            </a:r>
          </a:p>
          <a:p>
            <a:endParaRPr lang="en-US" dirty="0"/>
          </a:p>
          <a:p>
            <a:r>
              <a:rPr lang="en-US" dirty="0"/>
              <a:t>Teach patient and family about the causes of cardiogenic shock and myocardial infarction </a:t>
            </a:r>
            <a:r>
              <a:rPr lang="en-US" sz="1200" dirty="0"/>
              <a:t>– </a:t>
            </a:r>
            <a:r>
              <a:rPr lang="en-US" dirty="0"/>
              <a:t>Early recognition and treatment of myocardial infarction will help avoid a complication of cardiogenic shock.</a:t>
            </a:r>
          </a:p>
        </p:txBody>
      </p:sp>
      <p:sp>
        <p:nvSpPr>
          <p:cNvPr id="4" name="Slide Number Placeholder 3"/>
          <p:cNvSpPr>
            <a:spLocks noGrp="1"/>
          </p:cNvSpPr>
          <p:nvPr>
            <p:ph type="sldNum" sz="quarter" idx="5"/>
          </p:nvPr>
        </p:nvSpPr>
        <p:spPr/>
        <p:txBody>
          <a:bodyPr/>
          <a:lstStyle/>
          <a:p>
            <a:fld id="{EF179920-1458-462C-8F48-238DD5709C36}" type="slidenum">
              <a:rPr lang="en-US" smtClean="0"/>
              <a:t>37</a:t>
            </a:fld>
            <a:endParaRPr lang="en-US"/>
          </a:p>
        </p:txBody>
      </p:sp>
    </p:spTree>
    <p:extLst>
      <p:ext uri="{BB962C8B-B14F-4D97-AF65-F5344CB8AC3E}">
        <p14:creationId xmlns:p14="http://schemas.microsoft.com/office/powerpoint/2010/main" val="3135784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recognition of the presence of cardiogenic shock is essential in effective treatment. Swift intervention with inotropic and vasoactive support helps maintain adequate cardiac output and blood pressure to ensure sufficient oxygen supply to the tissues. Careful monitoring of clinical manifestations and hemodynamic status helps evaluate therapeutic interventions. Successful treatment is demonstrated by a satisfactory blood pressure level and cardiac output and adequate tissue perfusion.</a:t>
            </a:r>
          </a:p>
        </p:txBody>
      </p:sp>
      <p:sp>
        <p:nvSpPr>
          <p:cNvPr id="4" name="Slide Number Placeholder 3"/>
          <p:cNvSpPr>
            <a:spLocks noGrp="1"/>
          </p:cNvSpPr>
          <p:nvPr>
            <p:ph type="sldNum" sz="quarter" idx="5"/>
          </p:nvPr>
        </p:nvSpPr>
        <p:spPr/>
        <p:txBody>
          <a:bodyPr/>
          <a:lstStyle/>
          <a:p>
            <a:fld id="{EF179920-1458-462C-8F48-238DD5709C36}" type="slidenum">
              <a:rPr lang="en-US" smtClean="0"/>
              <a:t>38</a:t>
            </a:fld>
            <a:endParaRPr lang="en-US"/>
          </a:p>
        </p:txBody>
      </p:sp>
    </p:spTree>
    <p:extLst>
      <p:ext uri="{BB962C8B-B14F-4D97-AF65-F5344CB8AC3E}">
        <p14:creationId xmlns:p14="http://schemas.microsoft.com/office/powerpoint/2010/main" val="91738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hypovolemic shock, incidence and prevalence data are typically unavailable because the data are reported for the causative mechanism rather than the resultant obstructive shock.</a:t>
            </a:r>
          </a:p>
          <a:p>
            <a:endParaRPr lang="en-US" dirty="0"/>
          </a:p>
          <a:p>
            <a:r>
              <a:rPr lang="en-US" dirty="0"/>
              <a:t>Risk factors for obstructive shock include extracardiac disorders that impair ventricular filling or emptying. Impaired emptying is also referred to as increased right or left afterload. An example of a disorder resulting in increased right afterload is acute pulmonary embolism (PE). Examples of disorders resulting in impaired filling include cardiac tamponade and tension pneumothorax.</a:t>
            </a:r>
          </a:p>
        </p:txBody>
      </p:sp>
      <p:sp>
        <p:nvSpPr>
          <p:cNvPr id="4" name="Slide Number Placeholder 3"/>
          <p:cNvSpPr>
            <a:spLocks noGrp="1"/>
          </p:cNvSpPr>
          <p:nvPr>
            <p:ph type="sldNum" sz="quarter" idx="5"/>
          </p:nvPr>
        </p:nvSpPr>
        <p:spPr/>
        <p:txBody>
          <a:bodyPr/>
          <a:lstStyle/>
          <a:p>
            <a:fld id="{EF179920-1458-462C-8F48-238DD5709C36}" type="slidenum">
              <a:rPr lang="en-US" smtClean="0"/>
              <a:t>39</a:t>
            </a:fld>
            <a:endParaRPr lang="en-US"/>
          </a:p>
        </p:txBody>
      </p:sp>
    </p:spTree>
    <p:extLst>
      <p:ext uri="{BB962C8B-B14F-4D97-AF65-F5344CB8AC3E}">
        <p14:creationId xmlns:p14="http://schemas.microsoft.com/office/powerpoint/2010/main" val="258990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Hypovolemic </a:t>
            </a:r>
            <a:r>
              <a:rPr lang="en-US" sz="1200" dirty="0"/>
              <a:t>–</a:t>
            </a:r>
            <a:r>
              <a:rPr lang="en-US" dirty="0"/>
              <a:t> Results when there is a rapid fluid loss resulting in inadequate circulating volume. Most commonly, hypovolemic shock is secondary to blood loss from trauma or severe GI bleed.</a:t>
            </a:r>
          </a:p>
          <a:p>
            <a:endParaRPr lang="en-US" dirty="0"/>
          </a:p>
          <a:p>
            <a:r>
              <a:rPr lang="en-US" dirty="0"/>
              <a:t>Cardiogenic – Inadequate pumping of the heart muscle, most typically the result of a heart attack.</a:t>
            </a:r>
          </a:p>
          <a:p>
            <a:endParaRPr lang="en-US" dirty="0"/>
          </a:p>
          <a:p>
            <a:r>
              <a:rPr lang="en-US" dirty="0"/>
              <a:t>Distributive </a:t>
            </a:r>
            <a:r>
              <a:rPr lang="en-US" sz="1200" dirty="0"/>
              <a:t>–</a:t>
            </a:r>
            <a:r>
              <a:rPr lang="en-US" dirty="0"/>
              <a:t> The result of disease states such as sepsis, anaphylaxis, or neurogenic shock that cause poor vascular tone and vasodilation, resulting in increased vascular capacity and venous pooling.</a:t>
            </a:r>
          </a:p>
          <a:p>
            <a:endParaRPr lang="en-US" dirty="0"/>
          </a:p>
          <a:p>
            <a:r>
              <a:rPr lang="en-US" dirty="0"/>
              <a:t>Obstructive </a:t>
            </a:r>
            <a:r>
              <a:rPr lang="en-US" sz="1200" dirty="0"/>
              <a:t>–</a:t>
            </a:r>
            <a:r>
              <a:rPr lang="en-US" dirty="0"/>
              <a:t> Caused by a mechanical barrier to ventricular filling or ventricular emptying (increased afterload), causing decreased cardiac output. Examples of disorders resulting in impaired filling include cardiac tamponade and tension pneumothorax.</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2577612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shock is caused by a mechanical barrier to ventricular filling or ventricular emptying (increased afterload) causing decreased cardiac output. As in cardiogenic shock, symptoms are independent of fluid volume status. The mechanical obstruction to the pumping action of the heart results in decreased cardiac output and poor perfusion at the tissue level. The specific pathophysiology varies depending on the cause of shock. For instance, a PE, typically the result of the mobilization of clot material to the lungs from a deep vein thrombosis (DVT), may result in obstructive shock. This results in extreme increases in right heart afterload due to an obstruction of blood flow into the lungs because of a clot or embolus in the PA. Alveoli are ventilated but not perfused, producing an extreme ventilation–perfusion mismatch.</a:t>
            </a:r>
          </a:p>
          <a:p>
            <a:endParaRPr lang="en-US" dirty="0"/>
          </a:p>
          <a:p>
            <a:r>
              <a:rPr lang="en-US" dirty="0"/>
              <a:t>Obstructive shock caused by cardiac tamponade is the result of excessive pressure on the heart muscle that occurs as fluid fills the pericardial sac. This may be the result of trauma to the cardiac muscle that results in bleeding and blood in the pericardial sac or a large, uncontrolled pericardial effusion. As the fluid accumulates around the heart, less blood enters the ventricles with each successive diastole, impairing ventricular filling.</a:t>
            </a:r>
          </a:p>
        </p:txBody>
      </p:sp>
      <p:sp>
        <p:nvSpPr>
          <p:cNvPr id="4" name="Slide Number Placeholder 3"/>
          <p:cNvSpPr>
            <a:spLocks noGrp="1"/>
          </p:cNvSpPr>
          <p:nvPr>
            <p:ph type="sldNum" sz="quarter" idx="5"/>
          </p:nvPr>
        </p:nvSpPr>
        <p:spPr/>
        <p:txBody>
          <a:bodyPr/>
          <a:lstStyle/>
          <a:p>
            <a:fld id="{EF179920-1458-462C-8F48-238DD5709C36}" type="slidenum">
              <a:rPr lang="en-US" smtClean="0"/>
              <a:t>40</a:t>
            </a:fld>
            <a:endParaRPr lang="en-US"/>
          </a:p>
        </p:txBody>
      </p:sp>
    </p:spTree>
    <p:extLst>
      <p:ext uri="{BB962C8B-B14F-4D97-AF65-F5344CB8AC3E}">
        <p14:creationId xmlns:p14="http://schemas.microsoft.com/office/powerpoint/2010/main" val="372549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forms of shock, clinical manifestations are the result of decreased cardiac output and impaired peripheral perfusion: a decreased level of consciousness; decreased urine output; poor pulses; pale and cool skin; and decreased bowel sounds. Chest pain, nausea and vomiting, and shortness of breath are also common findings. Muffled heart sounds may be apparent with cardiac tamponade. Signs of right heart failure, such as jugular vein distention, may be noted with increased right heart afterload or impaired filling.</a:t>
            </a:r>
          </a:p>
          <a:p>
            <a:endParaRPr lang="en-US" dirty="0"/>
          </a:p>
          <a:p>
            <a:r>
              <a:rPr lang="en-US" dirty="0"/>
              <a:t>Hemodynamic parameters obtained through a PA catheter indicate variable CVP and PAOP depending on the problem, impaired filling or impaired emptying. Systemic vascular resistance is high, and cardiac output is very low. Venous oxygen saturation is decreased.</a:t>
            </a:r>
          </a:p>
        </p:txBody>
      </p:sp>
      <p:sp>
        <p:nvSpPr>
          <p:cNvPr id="4" name="Slide Number Placeholder 3"/>
          <p:cNvSpPr>
            <a:spLocks noGrp="1"/>
          </p:cNvSpPr>
          <p:nvPr>
            <p:ph type="sldNum" sz="quarter" idx="5"/>
          </p:nvPr>
        </p:nvSpPr>
        <p:spPr/>
        <p:txBody>
          <a:bodyPr/>
          <a:lstStyle/>
          <a:p>
            <a:fld id="{EF179920-1458-462C-8F48-238DD5709C36}" type="slidenum">
              <a:rPr lang="en-US" smtClean="0"/>
              <a:t>41</a:t>
            </a:fld>
            <a:endParaRPr lang="en-US"/>
          </a:p>
        </p:txBody>
      </p:sp>
    </p:spTree>
    <p:extLst>
      <p:ext uri="{BB962C8B-B14F-4D97-AF65-F5344CB8AC3E}">
        <p14:creationId xmlns:p14="http://schemas.microsoft.com/office/powerpoint/2010/main" val="520061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forms of shock, providing oxygen through a 100% nonrebreather mask is a minimal first step to stabilize oxygenation. Intubation and mechanical ventilation are frequently necessary to support ventilation and maximize oxygenation. Improving or enhancing oxygenation may help decrease myocardial workload, increase myocardial oxygen supply, and help preserve myocardial tissue. Vasoactive drugs may be utilized to help maintain blood pressure in the short term, but early definitive treatment of the cause of obstructive shock is necessary for survival.</a:t>
            </a:r>
          </a:p>
        </p:txBody>
      </p:sp>
      <p:sp>
        <p:nvSpPr>
          <p:cNvPr id="4" name="Slide Number Placeholder 3"/>
          <p:cNvSpPr>
            <a:spLocks noGrp="1"/>
          </p:cNvSpPr>
          <p:nvPr>
            <p:ph type="sldNum" sz="quarter" idx="5"/>
          </p:nvPr>
        </p:nvSpPr>
        <p:spPr/>
        <p:txBody>
          <a:bodyPr/>
          <a:lstStyle/>
          <a:p>
            <a:fld id="{EF179920-1458-462C-8F48-238DD5709C36}" type="slidenum">
              <a:rPr lang="en-US" smtClean="0"/>
              <a:t>42</a:t>
            </a:fld>
            <a:endParaRPr lang="en-US"/>
          </a:p>
        </p:txBody>
      </p:sp>
    </p:spTree>
    <p:extLst>
      <p:ext uri="{BB962C8B-B14F-4D97-AF65-F5344CB8AC3E}">
        <p14:creationId xmlns:p14="http://schemas.microsoft.com/office/powerpoint/2010/main" val="3218525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other forms of shock, the clinical manifestations of obstructive shock are related to a decrease in cardiac output and impaired tissue perfusion. Hypotension, tachycardia, and tachypnea are present. The patient has a decreased level of consciousness and weak pulses, with cold, cyanotic, and mottled skin. In addition, the patient may present with muffled heart sounds due to the presence of excessive fluid in the pericardial sac or signs of right heart failure due to elevated right heart afterload. As shock progresses, urine output and bowel sounds may become decreased or absent; typically, without definitive treatment of the cause, death occurs rapidly.</a:t>
            </a:r>
          </a:p>
        </p:txBody>
      </p:sp>
      <p:sp>
        <p:nvSpPr>
          <p:cNvPr id="4" name="Slide Number Placeholder 3"/>
          <p:cNvSpPr>
            <a:spLocks noGrp="1"/>
          </p:cNvSpPr>
          <p:nvPr>
            <p:ph type="sldNum" sz="quarter" idx="5"/>
          </p:nvPr>
        </p:nvSpPr>
        <p:spPr/>
        <p:txBody>
          <a:bodyPr/>
          <a:lstStyle/>
          <a:p>
            <a:fld id="{EF179920-1458-462C-8F48-238DD5709C36}" type="slidenum">
              <a:rPr lang="en-US" smtClean="0"/>
              <a:t>43</a:t>
            </a:fld>
            <a:endParaRPr lang="en-US"/>
          </a:p>
        </p:txBody>
      </p:sp>
    </p:spTree>
    <p:extLst>
      <p:ext uri="{BB962C8B-B14F-4D97-AF65-F5344CB8AC3E}">
        <p14:creationId xmlns:p14="http://schemas.microsoft.com/office/powerpoint/2010/main" val="702173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Neurological status </a:t>
            </a:r>
            <a:r>
              <a:rPr lang="en-US" sz="1200" dirty="0"/>
              <a:t>– </a:t>
            </a:r>
            <a:r>
              <a:rPr lang="en-US" dirty="0"/>
              <a:t>Decreased level of consciousness occurs as a result of decreased cardiac output and carotid vasoconstriction that occurs as a result of tachypnea and respiratory alkalosis. Anxiety and restlessness may occur initially but will rapidly progress toward a further decreased level of consciousness without treatment. </a:t>
            </a:r>
          </a:p>
          <a:p>
            <a:endParaRPr lang="en-US" dirty="0"/>
          </a:p>
          <a:p>
            <a:r>
              <a:rPr lang="en-US" dirty="0"/>
              <a:t>Vital signs </a:t>
            </a:r>
            <a:r>
              <a:rPr lang="en-US" sz="1200" dirty="0"/>
              <a:t>– </a:t>
            </a:r>
            <a:r>
              <a:rPr lang="en-US" dirty="0"/>
              <a:t>Hypotension and tachycardia are present because of decreased cardiac output. Respiratory rate increases in an effort to increase tissue oxygenation and remove CO2 to compensate for metabolic acidosis. </a:t>
            </a:r>
          </a:p>
          <a:p>
            <a:endParaRPr lang="en-US" dirty="0"/>
          </a:p>
          <a:p>
            <a:r>
              <a:rPr lang="en-US" dirty="0"/>
              <a:t>Hemodynamic parameters </a:t>
            </a:r>
            <a:r>
              <a:rPr lang="en-US" sz="1200" dirty="0"/>
              <a:t>– </a:t>
            </a:r>
            <a:r>
              <a:rPr lang="en-US" dirty="0"/>
              <a:t>Filling pressures are variable depending on the cause— elevated with impaired emptying; decreased with impaired filling. Both right and left afterloads may be increased as a result of mechanical resistance to ventricular emptying. Increased oxygen consumption is evidenced through a decreased venous oxygen saturation. Cardiac output is low. </a:t>
            </a:r>
          </a:p>
          <a:p>
            <a:endParaRPr lang="en-US" dirty="0"/>
          </a:p>
          <a:p>
            <a:r>
              <a:rPr lang="en-US" dirty="0"/>
              <a:t>Urine output </a:t>
            </a:r>
            <a:r>
              <a:rPr lang="en-US" sz="1200" dirty="0"/>
              <a:t>–</a:t>
            </a:r>
            <a:r>
              <a:rPr lang="en-US" dirty="0"/>
              <a:t> Decreased urine output occurs as a result of decreased cardiac output and stimulation of compensatory mechanisms that increase reabsorption of sodium and water. </a:t>
            </a:r>
          </a:p>
          <a:p>
            <a:endParaRPr lang="en-US" dirty="0"/>
          </a:p>
          <a:p>
            <a:r>
              <a:rPr lang="en-US" dirty="0"/>
              <a:t>Skin color and temperature </a:t>
            </a:r>
            <a:r>
              <a:rPr lang="en-US" sz="1200" dirty="0"/>
              <a:t>–</a:t>
            </a:r>
            <a:r>
              <a:rPr lang="en-US" dirty="0"/>
              <a:t> Cold and clammy skin is present as a result of poor peripheral perfusion.</a:t>
            </a:r>
          </a:p>
        </p:txBody>
      </p:sp>
      <p:sp>
        <p:nvSpPr>
          <p:cNvPr id="4" name="Slide Number Placeholder 3"/>
          <p:cNvSpPr>
            <a:spLocks noGrp="1"/>
          </p:cNvSpPr>
          <p:nvPr>
            <p:ph type="sldNum" sz="quarter" idx="5"/>
          </p:nvPr>
        </p:nvSpPr>
        <p:spPr/>
        <p:txBody>
          <a:bodyPr/>
          <a:lstStyle/>
          <a:p>
            <a:fld id="{EF179920-1458-462C-8F48-238DD5709C36}" type="slidenum">
              <a:rPr lang="en-US" smtClean="0"/>
              <a:t>44</a:t>
            </a:fld>
            <a:endParaRPr lang="en-US"/>
          </a:p>
        </p:txBody>
      </p:sp>
    </p:spTree>
    <p:extLst>
      <p:ext uri="{BB962C8B-B14F-4D97-AF65-F5344CB8AC3E}">
        <p14:creationId xmlns:p14="http://schemas.microsoft.com/office/powerpoint/2010/main" val="4186584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ABGs </a:t>
            </a:r>
            <a:r>
              <a:rPr lang="en-US" sz="1200" dirty="0"/>
              <a:t>–</a:t>
            </a:r>
            <a:r>
              <a:rPr lang="en-US" dirty="0"/>
              <a:t> Initial ABGs may reflect a respiratory alkalosis due to tachypnea. </a:t>
            </a:r>
          </a:p>
          <a:p>
            <a:endParaRPr lang="en-US" dirty="0"/>
          </a:p>
          <a:p>
            <a:r>
              <a:rPr lang="en-US" dirty="0"/>
              <a:t>Venous oxygenation </a:t>
            </a:r>
            <a:r>
              <a:rPr lang="en-US" sz="1200" dirty="0"/>
              <a:t>–</a:t>
            </a:r>
            <a:r>
              <a:rPr lang="en-US" dirty="0"/>
              <a:t> Decreased SvO2/ScvO2 is an indicator of inadequate oxygen delivery.</a:t>
            </a:r>
          </a:p>
        </p:txBody>
      </p:sp>
      <p:sp>
        <p:nvSpPr>
          <p:cNvPr id="4" name="Slide Number Placeholder 3"/>
          <p:cNvSpPr>
            <a:spLocks noGrp="1"/>
          </p:cNvSpPr>
          <p:nvPr>
            <p:ph type="sldNum" sz="quarter" idx="5"/>
          </p:nvPr>
        </p:nvSpPr>
        <p:spPr/>
        <p:txBody>
          <a:bodyPr/>
          <a:lstStyle/>
          <a:p>
            <a:fld id="{EF179920-1458-462C-8F48-238DD5709C36}" type="slidenum">
              <a:rPr lang="en-US" smtClean="0"/>
              <a:t>45</a:t>
            </a:fld>
            <a:endParaRPr lang="en-US"/>
          </a:p>
        </p:txBody>
      </p:sp>
    </p:spTree>
    <p:extLst>
      <p:ext uri="{BB962C8B-B14F-4D97-AF65-F5344CB8AC3E}">
        <p14:creationId xmlns:p14="http://schemas.microsoft.com/office/powerpoint/2010/main" val="1317326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a 100% nonrebreather oxygen mask </a:t>
            </a:r>
            <a:r>
              <a:rPr lang="en-US" sz="1200" dirty="0"/>
              <a:t>– </a:t>
            </a:r>
            <a:r>
              <a:rPr lang="en-US" dirty="0"/>
              <a:t>Maximizing oxygenation is essential. </a:t>
            </a:r>
          </a:p>
          <a:p>
            <a:endParaRPr lang="en-US" dirty="0"/>
          </a:p>
          <a:p>
            <a:r>
              <a:rPr lang="en-US" dirty="0"/>
              <a:t>Prepare for intubation and mechanical ventilation </a:t>
            </a:r>
            <a:r>
              <a:rPr lang="en-US" sz="1200" dirty="0"/>
              <a:t>–</a:t>
            </a:r>
            <a:r>
              <a:rPr lang="en-US" dirty="0"/>
              <a:t> Intubation and mechanical ventilation are frequently necessary with patients in obstructive shock in an effort to decrease VO2 and increase oxygen availability. </a:t>
            </a:r>
          </a:p>
          <a:p>
            <a:endParaRPr lang="en-US" dirty="0"/>
          </a:p>
          <a:p>
            <a:r>
              <a:rPr lang="en-US" dirty="0"/>
              <a:t>Administer medications as ordered: </a:t>
            </a:r>
          </a:p>
          <a:p>
            <a:r>
              <a:rPr lang="en-US" dirty="0"/>
              <a:t>Vasoactive medications such as norepinephrine and dopamine </a:t>
            </a:r>
            <a:r>
              <a:rPr lang="en-US" sz="1200" dirty="0"/>
              <a:t>– </a:t>
            </a:r>
            <a:r>
              <a:rPr lang="en-US" dirty="0"/>
              <a:t>Vasoactive medications produce vasoconstriction, increasing blood pressure and allowing the patient to stabilize until definitive treatment is implemented. </a:t>
            </a:r>
          </a:p>
          <a:p>
            <a:r>
              <a:rPr lang="en-US" dirty="0"/>
              <a:t>Anticoagulation via heparin administration if the cause of obstructive shock is PE </a:t>
            </a:r>
            <a:r>
              <a:rPr lang="en-US" sz="1200" dirty="0"/>
              <a:t>– </a:t>
            </a:r>
            <a:r>
              <a:rPr lang="en-US" dirty="0"/>
              <a:t>Anticoagulation is used to decrease the formation of new clots and prevent the existing clot from increasing in size while the body is naturally dissolving it. </a:t>
            </a:r>
          </a:p>
          <a:p>
            <a:r>
              <a:rPr lang="en-US" dirty="0"/>
              <a:t>Thrombolytic therapy if the cause of obstructive shock is PE </a:t>
            </a:r>
            <a:r>
              <a:rPr lang="en-US" sz="1200" dirty="0"/>
              <a:t>– </a:t>
            </a:r>
            <a:r>
              <a:rPr lang="en-US" dirty="0"/>
              <a:t>Thrombolytics are given to dissolve the clot. </a:t>
            </a:r>
          </a:p>
          <a:p>
            <a:endParaRPr lang="en-US" dirty="0"/>
          </a:p>
          <a:p>
            <a:r>
              <a:rPr lang="en-US" dirty="0"/>
              <a:t>Prepare for definitive treatment of the cause, for example: </a:t>
            </a:r>
          </a:p>
          <a:p>
            <a:r>
              <a:rPr lang="en-US" dirty="0"/>
              <a:t>If cardiac tamponade: </a:t>
            </a:r>
          </a:p>
          <a:p>
            <a:r>
              <a:rPr lang="en-US" dirty="0"/>
              <a:t>Pericardiocentesis </a:t>
            </a:r>
            <a:r>
              <a:rPr lang="en-US" sz="1200" dirty="0"/>
              <a:t>– </a:t>
            </a:r>
            <a:r>
              <a:rPr lang="en-US" dirty="0"/>
              <a:t> Pericardiocentesis is a procedure to drain fluid or blood from the pericardial sac, relieving pressure and allowing the ventricles to fill normally.</a:t>
            </a:r>
          </a:p>
          <a:p>
            <a:r>
              <a:rPr lang="en-US" dirty="0"/>
              <a:t>Anticipate/prepare for emergency transport to the operating room for a pericardial window procedure </a:t>
            </a:r>
            <a:r>
              <a:rPr lang="en-US" sz="1200" dirty="0"/>
              <a:t>– </a:t>
            </a:r>
            <a:r>
              <a:rPr lang="en-US" dirty="0"/>
              <a:t>A pericardial window procedure will ease the pressure on the heart muscle, allowing the ventricles to fill. </a:t>
            </a:r>
          </a:p>
          <a:p>
            <a:r>
              <a:rPr lang="en-US" dirty="0"/>
              <a:t>If PE: </a:t>
            </a:r>
          </a:p>
          <a:p>
            <a:r>
              <a:rPr lang="en-US" dirty="0"/>
              <a:t>Suction thrombectomy </a:t>
            </a:r>
            <a:r>
              <a:rPr lang="en-US" sz="1200" dirty="0"/>
              <a:t>– </a:t>
            </a:r>
            <a:r>
              <a:rPr lang="en-US" dirty="0"/>
              <a:t>Suction thrombectomy is done to remove the obstruction to ventricular emptying.</a:t>
            </a:r>
          </a:p>
        </p:txBody>
      </p:sp>
      <p:sp>
        <p:nvSpPr>
          <p:cNvPr id="4" name="Slide Number Placeholder 3"/>
          <p:cNvSpPr>
            <a:spLocks noGrp="1"/>
          </p:cNvSpPr>
          <p:nvPr>
            <p:ph type="sldNum" sz="quarter" idx="5"/>
          </p:nvPr>
        </p:nvSpPr>
        <p:spPr/>
        <p:txBody>
          <a:bodyPr/>
          <a:lstStyle/>
          <a:p>
            <a:fld id="{EF179920-1458-462C-8F48-238DD5709C36}" type="slidenum">
              <a:rPr lang="en-US" smtClean="0"/>
              <a:t>46</a:t>
            </a:fld>
            <a:endParaRPr lang="en-US"/>
          </a:p>
        </p:txBody>
      </p:sp>
    </p:spTree>
    <p:extLst>
      <p:ext uri="{BB962C8B-B14F-4D97-AF65-F5344CB8AC3E}">
        <p14:creationId xmlns:p14="http://schemas.microsoft.com/office/powerpoint/2010/main" val="2183556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the patient and family about the causes of PE: Avoid prolonged periods of inactivity, walk every hour, and drink plenty of fluids. Mobilization helps reduce the likelihood of PE formation by decreasing the formation of a DVT, typically the initial source of the PE. Dehydration may increase the tendency to clot. </a:t>
            </a:r>
          </a:p>
          <a:p>
            <a:endParaRPr lang="en-US" dirty="0"/>
          </a:p>
          <a:p>
            <a:r>
              <a:rPr lang="en-US" dirty="0"/>
              <a:t>Anticoagulation teaching: </a:t>
            </a:r>
          </a:p>
          <a:p>
            <a:r>
              <a:rPr lang="en-US" dirty="0"/>
              <a:t>Use electric razors, use soft toothbrushes, and avoid contact sports </a:t>
            </a:r>
            <a:r>
              <a:rPr lang="en-US" sz="1200" dirty="0"/>
              <a:t>– </a:t>
            </a:r>
            <a:r>
              <a:rPr lang="en-US" dirty="0"/>
              <a:t>Avoid potential causes of bleeding. </a:t>
            </a:r>
          </a:p>
          <a:p>
            <a:r>
              <a:rPr lang="en-US" dirty="0"/>
              <a:t>If on Coumadin: </a:t>
            </a:r>
          </a:p>
          <a:p>
            <a:r>
              <a:rPr lang="en-US" dirty="0"/>
              <a:t>Regular follow-up laboratory testing—international normalized ratio </a:t>
            </a:r>
          </a:p>
          <a:p>
            <a:r>
              <a:rPr lang="en-US" dirty="0"/>
              <a:t> </a:t>
            </a:r>
            <a:r>
              <a:rPr lang="en-US" sz="1200" dirty="0"/>
              <a:t>– </a:t>
            </a:r>
            <a:r>
              <a:rPr lang="en-US" dirty="0"/>
              <a:t>Determine effective dosing of anticoagulants. </a:t>
            </a:r>
          </a:p>
          <a:p>
            <a:r>
              <a:rPr lang="en-US" dirty="0"/>
              <a:t>Limit foods high in vitamin K, such as green leafy vegetables </a:t>
            </a:r>
            <a:r>
              <a:rPr lang="en-US" sz="1200" dirty="0"/>
              <a:t>– </a:t>
            </a:r>
            <a:r>
              <a:rPr lang="en-US" dirty="0"/>
              <a:t>These foods interfere with the efficacy of anticoagulants.</a:t>
            </a:r>
          </a:p>
        </p:txBody>
      </p:sp>
      <p:sp>
        <p:nvSpPr>
          <p:cNvPr id="4" name="Slide Number Placeholder 3"/>
          <p:cNvSpPr>
            <a:spLocks noGrp="1"/>
          </p:cNvSpPr>
          <p:nvPr>
            <p:ph type="sldNum" sz="quarter" idx="5"/>
          </p:nvPr>
        </p:nvSpPr>
        <p:spPr/>
        <p:txBody>
          <a:bodyPr/>
          <a:lstStyle/>
          <a:p>
            <a:fld id="{EF179920-1458-462C-8F48-238DD5709C36}" type="slidenum">
              <a:rPr lang="en-US" smtClean="0"/>
              <a:t>47</a:t>
            </a:fld>
            <a:endParaRPr lang="en-US"/>
          </a:p>
        </p:txBody>
      </p:sp>
    </p:spTree>
    <p:extLst>
      <p:ext uri="{BB962C8B-B14F-4D97-AF65-F5344CB8AC3E}">
        <p14:creationId xmlns:p14="http://schemas.microsoft.com/office/powerpoint/2010/main" val="446975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recognition of the presence of obstructive shock is essential in effective treatment. Swift intervention with inotropic and vasoactive support helps maintain blood pressure, but definitive treatment of the cause is required to promote survival. Careful monitoring of clinical manifestations and hemodynamic status help evaluate therapeutic interventions. Successful treatment is demonstrated by satisfactory blood pressure and cardiac output and adequate tissue perfusion.</a:t>
            </a:r>
          </a:p>
        </p:txBody>
      </p:sp>
      <p:sp>
        <p:nvSpPr>
          <p:cNvPr id="4" name="Slide Number Placeholder 3"/>
          <p:cNvSpPr>
            <a:spLocks noGrp="1"/>
          </p:cNvSpPr>
          <p:nvPr>
            <p:ph type="sldNum" sz="quarter" idx="5"/>
          </p:nvPr>
        </p:nvSpPr>
        <p:spPr/>
        <p:txBody>
          <a:bodyPr/>
          <a:lstStyle/>
          <a:p>
            <a:fld id="{EF179920-1458-462C-8F48-238DD5709C36}" type="slidenum">
              <a:rPr lang="en-US" smtClean="0"/>
              <a:t>48</a:t>
            </a:fld>
            <a:endParaRPr lang="en-US"/>
          </a:p>
        </p:txBody>
      </p:sp>
    </p:spTree>
    <p:extLst>
      <p:ext uri="{BB962C8B-B14F-4D97-AF65-F5344CB8AC3E}">
        <p14:creationId xmlns:p14="http://schemas.microsoft.com/office/powerpoint/2010/main" val="139304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Distributive shock is the result of disease states that cause poor vascular tone and vasodilation, resulting in increased vascular capacity and venous pooling. Even though blood volume is adequate, a state of relative hypovolemia exists because of decreased venous return to the right heart. Sepsis is the most common cause of widespread vasodilation and distributive shock. Anaphylaxis, another cause of distributive shock, is caused by the release of histamine, which results in vasodilation, decreased venous return, and hypotension. The least common form of distributive shock is neurogenic shock, which is due to a loss of vasomotor tone. There is a loss of stimulation from the sympathetic nervous system, resulting in the vessel walls relaxing and dilating. Venous return is decreased, and the patient is hypotensive, with a decreased cardiac output. Neurogenic shock can be caused by an injury to the brain, general or spinal anesthesia, or spinal cord injury.</a:t>
            </a:r>
          </a:p>
        </p:txBody>
      </p:sp>
      <p:sp>
        <p:nvSpPr>
          <p:cNvPr id="4" name="Slide Number Placeholder 3"/>
          <p:cNvSpPr>
            <a:spLocks noGrp="1"/>
          </p:cNvSpPr>
          <p:nvPr>
            <p:ph type="sldNum" sz="quarter" idx="5"/>
          </p:nvPr>
        </p:nvSpPr>
        <p:spPr/>
        <p:txBody>
          <a:bodyPr/>
          <a:lstStyle/>
          <a:p>
            <a:fld id="{EF179920-1458-462C-8F48-238DD5709C36}" type="slidenum">
              <a:rPr lang="en-US" smtClean="0"/>
              <a:t>49</a:t>
            </a:fld>
            <a:endParaRPr lang="en-US"/>
          </a:p>
        </p:txBody>
      </p:sp>
    </p:spTree>
    <p:extLst>
      <p:ext uri="{BB962C8B-B14F-4D97-AF65-F5344CB8AC3E}">
        <p14:creationId xmlns:p14="http://schemas.microsoft.com/office/powerpoint/2010/main" val="113128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compensation – Characterized by the detection of hypotension by baroreceptors in the carotid sinus and aortic arch that results in the stimulation of the sympathetic nervous system and the release of the catecholamines epinephrine and norepinephrine from the adrenal medulla. Heart rate and contractility increase, improving cardiac output. Also in response to this catecholamine release, systemic vasoconstriction occurs, resulting in increased blood pressure and redistribution of blood flow from nonessential organ systems, such as the kidneys, GI tract, and skin, to vital organs, such as the heart and brain.</a:t>
            </a:r>
          </a:p>
          <a:p>
            <a:endParaRPr lang="en-US" dirty="0"/>
          </a:p>
          <a:p>
            <a:r>
              <a:rPr lang="en-US" dirty="0"/>
              <a:t>Endocrine compensation – After a drop in blood pressure, the kidneys respond by releasing the enzyme renin. Renin reacts with angiotensinogen to create angiotensin I. Angiotensin I is then converted in the lungs to angiotensin II via angiotensin-converting enzyme. Angiotensin II is a potent vasoconstrictor that increases blood pressure. Angiotensin II also acts on the adrenals to release aldosterone. The release of aldosterone promotes sodium and water reabsorption in the kidneys, which increases the circulating fluid volume. This is called the renin–angiotensin–aldosterone system (RAAS). Aldosterone release is also stimulated by the release of adrenocorticotropic hormone in response to low blood pressure from the anterior pituitary, which then stimulates the adrenal cortex to release aldosterone. Also in an effort to increase the circulating volume, antidiuretic hormone is released by the posterior pituitary in response to decreased blood volume. It acts on the kidney to conserve water.</a:t>
            </a:r>
          </a:p>
          <a:p>
            <a:endParaRPr lang="en-US" dirty="0"/>
          </a:p>
          <a:p>
            <a:r>
              <a:rPr lang="en-US" dirty="0"/>
              <a:t>Chemical compensation </a:t>
            </a:r>
            <a:r>
              <a:rPr lang="en-US" sz="1200" dirty="0"/>
              <a:t>–</a:t>
            </a:r>
            <a:r>
              <a:rPr lang="en-US" dirty="0"/>
              <a:t> Produced through the reaction of chemoreceptors in the aorta and carotid arteries that are stimulated by low oxygen levels. Low oxygen levels occur as a result of decreased blood flow through the alveoli. Tachypnea, or hyperventilation, occurs in an effort to increase circulating oxygen levels. The respiratory alkalosis that results causes a constriction of the carotid arteries.</a:t>
            </a:r>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1901268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Neurogenic shock is caused by disruption of the sympathetic nervous system, typically as a result of spinal cord injury, regional spinal anesthesia, or an injury to the brain. The incidence of neurogenic shock is approximately 20% in patients with a cervical spinal cord injury. It is very uncommon in patients with lower spinal cord injuries. </a:t>
            </a:r>
          </a:p>
        </p:txBody>
      </p:sp>
      <p:sp>
        <p:nvSpPr>
          <p:cNvPr id="4" name="Slide Number Placeholder 3"/>
          <p:cNvSpPr>
            <a:spLocks noGrp="1"/>
          </p:cNvSpPr>
          <p:nvPr>
            <p:ph type="sldNum" sz="quarter" idx="5"/>
          </p:nvPr>
        </p:nvSpPr>
        <p:spPr/>
        <p:txBody>
          <a:bodyPr/>
          <a:lstStyle/>
          <a:p>
            <a:fld id="{EF179920-1458-462C-8F48-238DD5709C36}" type="slidenum">
              <a:rPr lang="en-US" smtClean="0"/>
              <a:t>50</a:t>
            </a:fld>
            <a:endParaRPr lang="en-US"/>
          </a:p>
        </p:txBody>
      </p:sp>
    </p:spTree>
    <p:extLst>
      <p:ext uri="{BB962C8B-B14F-4D97-AF65-F5344CB8AC3E}">
        <p14:creationId xmlns:p14="http://schemas.microsoft.com/office/powerpoint/2010/main" val="2917662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sympathetic nervous system disruption causes several problems. First, vascular tone is significantly decreased, hampering vasoconstriction and leaving vessels relaxed and dilated. Vascular volume is increased in the peripheral vessels, but venous return to the right heart is decreased, resulting in decreased cardiac output. This is termed relative hypovolemia. This problem is made worse by the heart’s inability to compensate through tachycardia. Also, unopposed parasympathetic activity may result in profound bradycardia. As with other types of shock, the decreased cardiac output of neurogenic shock causes systemic hypoperfusion, resulting in anaerobic metabolism and metabolic acidosis. These patients are especially susceptible to orthostatic hypotension.</a:t>
            </a:r>
          </a:p>
        </p:txBody>
      </p:sp>
      <p:sp>
        <p:nvSpPr>
          <p:cNvPr id="4" name="Slide Number Placeholder 3"/>
          <p:cNvSpPr>
            <a:spLocks noGrp="1"/>
          </p:cNvSpPr>
          <p:nvPr>
            <p:ph type="sldNum" sz="quarter" idx="5"/>
          </p:nvPr>
        </p:nvSpPr>
        <p:spPr/>
        <p:txBody>
          <a:bodyPr/>
          <a:lstStyle/>
          <a:p>
            <a:fld id="{EF179920-1458-462C-8F48-238DD5709C36}" type="slidenum">
              <a:rPr lang="en-US" smtClean="0"/>
              <a:t>51</a:t>
            </a:fld>
            <a:endParaRPr lang="en-US"/>
          </a:p>
        </p:txBody>
      </p:sp>
    </p:spTree>
    <p:extLst>
      <p:ext uri="{BB962C8B-B14F-4D97-AF65-F5344CB8AC3E}">
        <p14:creationId xmlns:p14="http://schemas.microsoft.com/office/powerpoint/2010/main" val="1744215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include warm, dry skin and a flushed appearance due to systemic vasodilation. Hemodynamic parameters include decreased cardiac output, decreased right and left filling volumes, and decreased systemic vascular resistance.</a:t>
            </a:r>
          </a:p>
        </p:txBody>
      </p:sp>
      <p:sp>
        <p:nvSpPr>
          <p:cNvPr id="4" name="Slide Number Placeholder 3"/>
          <p:cNvSpPr>
            <a:spLocks noGrp="1"/>
          </p:cNvSpPr>
          <p:nvPr>
            <p:ph type="sldNum" sz="quarter" idx="5"/>
          </p:nvPr>
        </p:nvSpPr>
        <p:spPr/>
        <p:txBody>
          <a:bodyPr/>
          <a:lstStyle/>
          <a:p>
            <a:fld id="{EF179920-1458-462C-8F48-238DD5709C36}" type="slidenum">
              <a:rPr lang="en-US" smtClean="0"/>
              <a:t>52</a:t>
            </a:fld>
            <a:endParaRPr lang="en-US"/>
          </a:p>
        </p:txBody>
      </p:sp>
    </p:spTree>
    <p:extLst>
      <p:ext uri="{BB962C8B-B14F-4D97-AF65-F5344CB8AC3E}">
        <p14:creationId xmlns:p14="http://schemas.microsoft.com/office/powerpoint/2010/main" val="3426567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treatment focus is on providing cardiovascular support while attempting to resolve the primary cause of shock. Cardiovascular support is done through cautious fluid resuscitation and the use of vasoactive IV medications such as dopamine, epinephrine, norepinephrine, or phenylephrine. If necessary, bradycardia is treated with atropine. Repeated episodes of bradycardia may require transcutaneous or transvenous pacing. Ventilatory support through intubation and mechanical ventilation may be required.</a:t>
            </a:r>
          </a:p>
        </p:txBody>
      </p:sp>
      <p:sp>
        <p:nvSpPr>
          <p:cNvPr id="4" name="Slide Number Placeholder 3"/>
          <p:cNvSpPr>
            <a:spLocks noGrp="1"/>
          </p:cNvSpPr>
          <p:nvPr>
            <p:ph type="sldNum" sz="quarter" idx="5"/>
          </p:nvPr>
        </p:nvSpPr>
        <p:spPr/>
        <p:txBody>
          <a:bodyPr/>
          <a:lstStyle/>
          <a:p>
            <a:fld id="{EF179920-1458-462C-8F48-238DD5709C36}" type="slidenum">
              <a:rPr lang="en-US" smtClean="0"/>
              <a:t>53</a:t>
            </a:fld>
            <a:endParaRPr lang="en-US"/>
          </a:p>
        </p:txBody>
      </p:sp>
    </p:spTree>
    <p:extLst>
      <p:ext uri="{BB962C8B-B14F-4D97-AF65-F5344CB8AC3E}">
        <p14:creationId xmlns:p14="http://schemas.microsoft.com/office/powerpoint/2010/main" val="2005823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manifestations of neurogenic shock are slightly different from the manifestations of other forms of shock. Similar to other forms of distributive shock, the patient has decreased cardiac output as a result of decreased vascular tone and reduced venous return; however, because of the disruption in the sympathetic nervous system, the patient may be bradycardic rather than tachycardic. The patient may appear pink and flushed as a result of vascular vasodilation.</a:t>
            </a:r>
          </a:p>
        </p:txBody>
      </p:sp>
      <p:sp>
        <p:nvSpPr>
          <p:cNvPr id="4" name="Slide Number Placeholder 3"/>
          <p:cNvSpPr>
            <a:spLocks noGrp="1"/>
          </p:cNvSpPr>
          <p:nvPr>
            <p:ph type="sldNum" sz="quarter" idx="5"/>
          </p:nvPr>
        </p:nvSpPr>
        <p:spPr/>
        <p:txBody>
          <a:bodyPr/>
          <a:lstStyle/>
          <a:p>
            <a:fld id="{EF179920-1458-462C-8F48-238DD5709C36}" type="slidenum">
              <a:rPr lang="en-US" smtClean="0"/>
              <a:t>54</a:t>
            </a:fld>
            <a:endParaRPr lang="en-US"/>
          </a:p>
        </p:txBody>
      </p:sp>
    </p:spTree>
    <p:extLst>
      <p:ext uri="{BB962C8B-B14F-4D97-AF65-F5344CB8AC3E}">
        <p14:creationId xmlns:p14="http://schemas.microsoft.com/office/powerpoint/2010/main" val="967714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Altered tissue perfusion related to decreased cardiac output </a:t>
            </a:r>
          </a:p>
        </p:txBody>
      </p:sp>
      <p:sp>
        <p:nvSpPr>
          <p:cNvPr id="4" name="Slide Number Placeholder 3"/>
          <p:cNvSpPr>
            <a:spLocks noGrp="1"/>
          </p:cNvSpPr>
          <p:nvPr>
            <p:ph type="sldNum" sz="quarter" idx="5"/>
          </p:nvPr>
        </p:nvSpPr>
        <p:spPr/>
        <p:txBody>
          <a:bodyPr/>
          <a:lstStyle/>
          <a:p>
            <a:fld id="{EF179920-1458-462C-8F48-238DD5709C36}" type="slidenum">
              <a:rPr lang="en-US" smtClean="0"/>
              <a:t>55</a:t>
            </a:fld>
            <a:endParaRPr lang="en-US"/>
          </a:p>
        </p:txBody>
      </p:sp>
    </p:spTree>
    <p:extLst>
      <p:ext uri="{BB962C8B-B14F-4D97-AF65-F5344CB8AC3E}">
        <p14:creationId xmlns:p14="http://schemas.microsoft.com/office/powerpoint/2010/main" val="1177359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a:t>
            </a:r>
          </a:p>
          <a:p>
            <a:r>
              <a:rPr lang="en-US" dirty="0"/>
              <a:t>Hypotension may be present due to decreased venous return to the right heart secondary to systemic vasodilation. Bradycardia may be present because of the disruption of sympathetic nervous system activity. </a:t>
            </a:r>
          </a:p>
          <a:p>
            <a:endParaRPr lang="en-US" dirty="0"/>
          </a:p>
          <a:p>
            <a:r>
              <a:rPr lang="en-US" dirty="0"/>
              <a:t>Hemodynamic parameters</a:t>
            </a:r>
          </a:p>
          <a:p>
            <a:r>
              <a:rPr lang="en-US" dirty="0"/>
              <a:t>Cardiac output, CVP, and PAOP are low related to decreased venous return to the right heart secondary to systemic vasodilation. Systemic vascular resistance is low secondary to systemic vasodilation. </a:t>
            </a:r>
          </a:p>
          <a:p>
            <a:endParaRPr lang="en-US" dirty="0"/>
          </a:p>
          <a:p>
            <a:r>
              <a:rPr lang="en-US" dirty="0"/>
              <a:t>Respiratory rate and SpO2</a:t>
            </a:r>
          </a:p>
          <a:p>
            <a:r>
              <a:rPr lang="en-US" dirty="0"/>
              <a:t>Respiratory rate may be low because of the injury causing neurogenic shock, such as cervical spinal cord injury, which may depress the respiratory rate and thus decrease oxygenation.</a:t>
            </a:r>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56</a:t>
            </a:fld>
            <a:endParaRPr lang="en-US"/>
          </a:p>
        </p:txBody>
      </p:sp>
    </p:spTree>
    <p:extLst>
      <p:ext uri="{BB962C8B-B14F-4D97-AF65-F5344CB8AC3E}">
        <p14:creationId xmlns:p14="http://schemas.microsoft.com/office/powerpoint/2010/main" val="717535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IV fluid as ordered </a:t>
            </a:r>
            <a:r>
              <a:rPr lang="en-US" sz="1200" dirty="0"/>
              <a:t>– </a:t>
            </a:r>
            <a:r>
              <a:rPr lang="en-US" dirty="0"/>
              <a:t>Cautious fluid resuscitation is provided to increase vascular volume to match the increase in the size of the vascular space due to the massive dilation. </a:t>
            </a:r>
          </a:p>
          <a:p>
            <a:endParaRPr lang="en-US" dirty="0"/>
          </a:p>
          <a:p>
            <a:r>
              <a:rPr lang="en-US" dirty="0"/>
              <a:t>Administer IV medications as ordered: </a:t>
            </a:r>
          </a:p>
          <a:p>
            <a:r>
              <a:rPr lang="en-US" dirty="0"/>
              <a:t>Vasoactive drips: Administration of vasoactive drips aids in increasing vasomotor tone and systemic vascular resistance. </a:t>
            </a:r>
          </a:p>
          <a:p>
            <a:r>
              <a:rPr lang="en-US" dirty="0"/>
              <a:t>Atropine: Atropine is used for the treatment of bradycardia to block the action of the </a:t>
            </a:r>
            <a:r>
              <a:rPr lang="en-US" dirty="0" err="1"/>
              <a:t>vagus</a:t>
            </a:r>
            <a:r>
              <a:rPr lang="en-US" dirty="0"/>
              <a:t> nerve in the parasympathetic nervous system, increasing the HR. </a:t>
            </a:r>
          </a:p>
          <a:p>
            <a:endParaRPr lang="en-US" dirty="0"/>
          </a:p>
          <a:p>
            <a:r>
              <a:rPr lang="en-US" dirty="0"/>
              <a:t>Prepare for transcutaneous pacing or transvenous pacing </a:t>
            </a:r>
            <a:r>
              <a:rPr lang="en-US" sz="1200" dirty="0"/>
              <a:t>– </a:t>
            </a:r>
            <a:r>
              <a:rPr lang="en-US" dirty="0"/>
              <a:t>Pacing may be necessary to treat recurrent episodes of bradycardia. </a:t>
            </a:r>
          </a:p>
          <a:p>
            <a:endParaRPr lang="en-US" dirty="0"/>
          </a:p>
          <a:p>
            <a:r>
              <a:rPr lang="en-US" dirty="0"/>
              <a:t>Raise the head of the patient’s bed slowly </a:t>
            </a:r>
            <a:r>
              <a:rPr lang="en-US" sz="1200" dirty="0"/>
              <a:t>– </a:t>
            </a:r>
            <a:r>
              <a:rPr lang="en-US" dirty="0"/>
              <a:t>Because of loss of systemic vasomotor tone, patients in neurogenic shock are particularly vulnerable to orthostatic hypotension. </a:t>
            </a:r>
          </a:p>
          <a:p>
            <a:endParaRPr lang="en-US" dirty="0"/>
          </a:p>
          <a:p>
            <a:r>
              <a:rPr lang="en-US" dirty="0"/>
              <a:t>Apply venous thromboembolism prophylaxis, such as sequential compression devices or medication such as heparin </a:t>
            </a:r>
            <a:r>
              <a:rPr lang="en-US" sz="1200" dirty="0"/>
              <a:t>– </a:t>
            </a:r>
            <a:r>
              <a:rPr lang="en-US" dirty="0"/>
              <a:t>Patients in neurogenic shock are at high risk for venous thromboembolism, particularly in cases where the etiology of neurogenic shock is spinal cord injury.</a:t>
            </a:r>
          </a:p>
        </p:txBody>
      </p:sp>
      <p:sp>
        <p:nvSpPr>
          <p:cNvPr id="4" name="Slide Number Placeholder 3"/>
          <p:cNvSpPr>
            <a:spLocks noGrp="1"/>
          </p:cNvSpPr>
          <p:nvPr>
            <p:ph type="sldNum" sz="quarter" idx="5"/>
          </p:nvPr>
        </p:nvSpPr>
        <p:spPr/>
        <p:txBody>
          <a:bodyPr/>
          <a:lstStyle/>
          <a:p>
            <a:fld id="{EF179920-1458-462C-8F48-238DD5709C36}" type="slidenum">
              <a:rPr lang="en-US" smtClean="0"/>
              <a:t>57</a:t>
            </a:fld>
            <a:endParaRPr lang="en-US"/>
          </a:p>
        </p:txBody>
      </p:sp>
    </p:spTree>
    <p:extLst>
      <p:ext uri="{BB962C8B-B14F-4D97-AF65-F5344CB8AC3E}">
        <p14:creationId xmlns:p14="http://schemas.microsoft.com/office/powerpoint/2010/main" val="1704876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cause of neurogenic shock is spinal cord injury, teaching related to the anticipated impact on the patient’s immediate and future healthcare issues is vital. Psychosocial support from social workers, clergy, or a professional requested by the family is also essential in the care of the patient </a:t>
            </a:r>
            <a:r>
              <a:rPr lang="en-US" sz="1200" dirty="0"/>
              <a:t>– </a:t>
            </a:r>
            <a:r>
              <a:rPr lang="en-US" dirty="0"/>
              <a:t>A spinal cord injury has profound long-term healthcare and life implications. An understanding of treatment and outcomes is essential to maximize recovery.</a:t>
            </a:r>
          </a:p>
        </p:txBody>
      </p:sp>
      <p:sp>
        <p:nvSpPr>
          <p:cNvPr id="4" name="Slide Number Placeholder 3"/>
          <p:cNvSpPr>
            <a:spLocks noGrp="1"/>
          </p:cNvSpPr>
          <p:nvPr>
            <p:ph type="sldNum" sz="quarter" idx="5"/>
          </p:nvPr>
        </p:nvSpPr>
        <p:spPr/>
        <p:txBody>
          <a:bodyPr/>
          <a:lstStyle/>
          <a:p>
            <a:fld id="{EF179920-1458-462C-8F48-238DD5709C36}" type="slidenum">
              <a:rPr lang="en-US" smtClean="0"/>
              <a:t>58</a:t>
            </a:fld>
            <a:endParaRPr lang="en-US"/>
          </a:p>
        </p:txBody>
      </p:sp>
    </p:spTree>
    <p:extLst>
      <p:ext uri="{BB962C8B-B14F-4D97-AF65-F5344CB8AC3E}">
        <p14:creationId xmlns:p14="http://schemas.microsoft.com/office/powerpoint/2010/main" val="4163501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forms of shock, prompt recognition and treatment of neurogenic shock are essential. Adding to the urgency is the patient’s inability to compensate for the decreased cardiac output with tachycardia because of the disruption of the sympathetic nervous system. Pacing to maintain a normal HR may be required while the patient is treated and stabilized. A stabilized blood pressure, HR within normal limits, and adequate cardiac output are signs of a successful intervention.</a:t>
            </a:r>
          </a:p>
        </p:txBody>
      </p:sp>
      <p:sp>
        <p:nvSpPr>
          <p:cNvPr id="4" name="Slide Number Placeholder 3"/>
          <p:cNvSpPr>
            <a:spLocks noGrp="1"/>
          </p:cNvSpPr>
          <p:nvPr>
            <p:ph type="sldNum" sz="quarter" idx="5"/>
          </p:nvPr>
        </p:nvSpPr>
        <p:spPr/>
        <p:txBody>
          <a:bodyPr/>
          <a:lstStyle/>
          <a:p>
            <a:fld id="{EF179920-1458-462C-8F48-238DD5709C36}" type="slidenum">
              <a:rPr lang="en-US" smtClean="0"/>
              <a:t>59</a:t>
            </a:fld>
            <a:endParaRPr lang="en-US"/>
          </a:p>
        </p:txBody>
      </p:sp>
    </p:spTree>
    <p:extLst>
      <p:ext uri="{BB962C8B-B14F-4D97-AF65-F5344CB8AC3E}">
        <p14:creationId xmlns:p14="http://schemas.microsoft.com/office/powerpoint/2010/main" val="249125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progressive stage is marked by the failure of compensatory mechanisms to maintain adequate blood pressure and circulating fluid volumes. There is extensive shunting of blood to vital organs, which results in decreased blood flow to the periphery. Without effective treatment, profound hypoperfusion occurs, resulting in worsening metabolic acidosis, electrolyte imbalances due to the failure of the sodium–potassium pump, and respiratory acidosis.</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2456166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incidence of anaphylactic shock has been approximated at 30 to 950 per 100,000 people per year. Common triggers include food, such as seafood, and medications, such as antibiotics.</a:t>
            </a:r>
          </a:p>
        </p:txBody>
      </p:sp>
      <p:sp>
        <p:nvSpPr>
          <p:cNvPr id="4" name="Slide Number Placeholder 3"/>
          <p:cNvSpPr>
            <a:spLocks noGrp="1"/>
          </p:cNvSpPr>
          <p:nvPr>
            <p:ph type="sldNum" sz="quarter" idx="5"/>
          </p:nvPr>
        </p:nvSpPr>
        <p:spPr/>
        <p:txBody>
          <a:bodyPr/>
          <a:lstStyle/>
          <a:p>
            <a:fld id="{EF179920-1458-462C-8F48-238DD5709C36}" type="slidenum">
              <a:rPr lang="en-US" smtClean="0"/>
              <a:t>60</a:t>
            </a:fld>
            <a:endParaRPr lang="en-US"/>
          </a:p>
        </p:txBody>
      </p:sp>
    </p:spTree>
    <p:extLst>
      <p:ext uri="{BB962C8B-B14F-4D97-AF65-F5344CB8AC3E}">
        <p14:creationId xmlns:p14="http://schemas.microsoft.com/office/powerpoint/2010/main" val="2915232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Anaphylaxis, or anaphylactic shock, is a severe and life-threatening systemic hypersensitivity reaction. It is caused by an allergic reaction leading to a release of histamine and resulting in widespread venous dilation, increased capillary permeability, and smooth muscle contraction. </a:t>
            </a:r>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61</a:t>
            </a:fld>
            <a:endParaRPr lang="en-US"/>
          </a:p>
        </p:txBody>
      </p:sp>
    </p:spTree>
    <p:extLst>
      <p:ext uri="{BB962C8B-B14F-4D97-AF65-F5344CB8AC3E}">
        <p14:creationId xmlns:p14="http://schemas.microsoft.com/office/powerpoint/2010/main" val="2837816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of airway compromise include shortness of breath, tachypnea, wheezing, stridor, cyanosis, and confusion due to hypoxia. Untreated, this will lead to respiratory arrest. Clinical manifestations of circulatory problems are tachycardia; hypotension; cool, pale, clammy skin; weak pulses; and edema. As in neurogenic shock, these patients are particularly vulnerable to orthostatic hypotension.</a:t>
            </a:r>
          </a:p>
          <a:p>
            <a:endParaRPr lang="en-US" dirty="0"/>
          </a:p>
          <a:p>
            <a:r>
              <a:rPr lang="en-US" dirty="0"/>
              <a:t>Also common are sudden onset and rapid progression of skin or mucosal changes. These changes include flushing, urticaria (an itchy, red, raised rash; Fig. 14.6), and angioedema, which is similar to the swelling of urticaria, only deeper. It is edema of the subcutaneous or submucosal tissues, usually occurring around the eyes and mouth. Hemodynamic changes include hypotension, tachycardia, decreased cardiac output, decreased filling pressures, and decreased systemic vascular resistance.</a:t>
            </a:r>
          </a:p>
        </p:txBody>
      </p:sp>
      <p:sp>
        <p:nvSpPr>
          <p:cNvPr id="4" name="Slide Number Placeholder 3"/>
          <p:cNvSpPr>
            <a:spLocks noGrp="1"/>
          </p:cNvSpPr>
          <p:nvPr>
            <p:ph type="sldNum" sz="quarter" idx="5"/>
          </p:nvPr>
        </p:nvSpPr>
        <p:spPr/>
        <p:txBody>
          <a:bodyPr/>
          <a:lstStyle/>
          <a:p>
            <a:fld id="{EF179920-1458-462C-8F48-238DD5709C36}" type="slidenum">
              <a:rPr lang="en-US" smtClean="0"/>
              <a:t>62</a:t>
            </a:fld>
            <a:endParaRPr lang="en-US"/>
          </a:p>
        </p:txBody>
      </p:sp>
    </p:spTree>
    <p:extLst>
      <p:ext uri="{BB962C8B-B14F-4D97-AF65-F5344CB8AC3E}">
        <p14:creationId xmlns:p14="http://schemas.microsoft.com/office/powerpoint/2010/main" val="3405795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priorities include immediately removing the trigger if possible. If the trigger is the administration of antibiotics or blood, the infusion should be stopped immediately. If the trigger is a bee sting, the stinger should be removed. </a:t>
            </a:r>
          </a:p>
          <a:p>
            <a:endParaRPr lang="en-US" dirty="0"/>
          </a:p>
          <a:p>
            <a:r>
              <a:rPr lang="en-US" dirty="0"/>
              <a:t>Treatment with intramuscular (IM) epinephrine is the immediate first treatment priority. Intramuscular is the preferred route of administration because it provides a consistent, rapid rise in therapeutic concentration and lowers the risk of cardiovascular complications that can be seen with IV administration. </a:t>
            </a:r>
          </a:p>
          <a:p>
            <a:endParaRPr lang="en-US" dirty="0"/>
          </a:p>
          <a:p>
            <a:r>
              <a:rPr lang="en-US" dirty="0"/>
              <a:t>The second priority is assessing the airway, maximizing oxygenation through the initiation of oxygen via a 100% nonrebreather, and preparing for intubation if the airway is compromised. </a:t>
            </a:r>
          </a:p>
          <a:p>
            <a:endParaRPr lang="en-US" dirty="0"/>
          </a:p>
          <a:p>
            <a:r>
              <a:rPr lang="en-US" dirty="0"/>
              <a:t>Circulatory support via administration of IV fluid is essential. Other medications utilized to treat anaphylaxis include antihistamines, corticosteroids, and inhaled bronchodilators.</a:t>
            </a:r>
          </a:p>
        </p:txBody>
      </p:sp>
      <p:sp>
        <p:nvSpPr>
          <p:cNvPr id="4" name="Slide Number Placeholder 3"/>
          <p:cNvSpPr>
            <a:spLocks noGrp="1"/>
          </p:cNvSpPr>
          <p:nvPr>
            <p:ph type="sldNum" sz="quarter" idx="5"/>
          </p:nvPr>
        </p:nvSpPr>
        <p:spPr/>
        <p:txBody>
          <a:bodyPr/>
          <a:lstStyle/>
          <a:p>
            <a:fld id="{EF179920-1458-462C-8F48-238DD5709C36}" type="slidenum">
              <a:rPr lang="en-US" smtClean="0"/>
              <a:t>63</a:t>
            </a:fld>
            <a:endParaRPr lang="en-US"/>
          </a:p>
        </p:txBody>
      </p:sp>
    </p:spTree>
    <p:extLst>
      <p:ext uri="{BB962C8B-B14F-4D97-AF65-F5344CB8AC3E}">
        <p14:creationId xmlns:p14="http://schemas.microsoft.com/office/powerpoint/2010/main" val="1812324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Anaphylactic shock is characterized by a sudden and severe hypersensitivity reaction causing a release of histamine that results in smooth muscle contraction, widespread vasodilation, increased capillary permeability, and decreased venous return. This results in respiratory distress, circulatory collapse, and skin reactions. Airway compromise is manifested by wheezing, stridor, and shortness of breath. Skin reactions include itching, a raised red rash, and severe swelling, specifically around the eyes. Hemodynamically, the patient is hypotensive and tachycardic, with decreased filling pressures and decreased cardiac output.</a:t>
            </a:r>
          </a:p>
        </p:txBody>
      </p:sp>
      <p:sp>
        <p:nvSpPr>
          <p:cNvPr id="4" name="Slide Number Placeholder 3"/>
          <p:cNvSpPr>
            <a:spLocks noGrp="1"/>
          </p:cNvSpPr>
          <p:nvPr>
            <p:ph type="sldNum" sz="quarter" idx="5"/>
          </p:nvPr>
        </p:nvSpPr>
        <p:spPr/>
        <p:txBody>
          <a:bodyPr/>
          <a:lstStyle/>
          <a:p>
            <a:fld id="{EF179920-1458-462C-8F48-238DD5709C36}" type="slidenum">
              <a:rPr lang="en-US" smtClean="0"/>
              <a:t>64</a:t>
            </a:fld>
            <a:endParaRPr lang="en-US"/>
          </a:p>
        </p:txBody>
      </p:sp>
    </p:spTree>
    <p:extLst>
      <p:ext uri="{BB962C8B-B14F-4D97-AF65-F5344CB8AC3E}">
        <p14:creationId xmlns:p14="http://schemas.microsoft.com/office/powerpoint/2010/main" val="40312672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Impaired gas exchange related to airway compromise </a:t>
            </a:r>
          </a:p>
          <a:p>
            <a:r>
              <a:rPr lang="en-US" dirty="0"/>
              <a:t>Impaired tissue perfusion related to decreased cardiac output</a:t>
            </a:r>
          </a:p>
        </p:txBody>
      </p:sp>
      <p:sp>
        <p:nvSpPr>
          <p:cNvPr id="4" name="Slide Number Placeholder 3"/>
          <p:cNvSpPr>
            <a:spLocks noGrp="1"/>
          </p:cNvSpPr>
          <p:nvPr>
            <p:ph type="sldNum" sz="quarter" idx="5"/>
          </p:nvPr>
        </p:nvSpPr>
        <p:spPr/>
        <p:txBody>
          <a:bodyPr/>
          <a:lstStyle/>
          <a:p>
            <a:fld id="{EF179920-1458-462C-8F48-238DD5709C36}" type="slidenum">
              <a:rPr lang="en-US" smtClean="0"/>
              <a:t>65</a:t>
            </a:fld>
            <a:endParaRPr lang="en-US"/>
          </a:p>
        </p:txBody>
      </p:sp>
    </p:spTree>
    <p:extLst>
      <p:ext uri="{BB962C8B-B14F-4D97-AF65-F5344CB8AC3E}">
        <p14:creationId xmlns:p14="http://schemas.microsoft.com/office/powerpoint/2010/main" val="28618323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signs/hemodynamic parameters </a:t>
            </a:r>
            <a:r>
              <a:rPr lang="en-US" sz="1200" dirty="0"/>
              <a:t>– </a:t>
            </a:r>
            <a:r>
              <a:rPr lang="en-US" dirty="0"/>
              <a:t>Hypotension and decreased filling pressures are present because of widespread vasodilation, resulting in decreased venous return and cardiac output. Tachycardia results as a compensatory mechanism. Systemic vascular resistance remains low because of the vasodilation. </a:t>
            </a:r>
          </a:p>
          <a:p>
            <a:endParaRPr lang="en-US" dirty="0"/>
          </a:p>
          <a:p>
            <a:r>
              <a:rPr lang="en-US" dirty="0"/>
              <a:t>Respiratory assessment </a:t>
            </a:r>
            <a:r>
              <a:rPr lang="en-US" sz="1200" dirty="0"/>
              <a:t>– </a:t>
            </a:r>
            <a:r>
              <a:rPr lang="en-US" dirty="0"/>
              <a:t>Shortness of breath, wheezing, and decreased oxygenation may be present because of airway smooth muscle contraction and edema of the throat and/or tongue. </a:t>
            </a:r>
          </a:p>
          <a:p>
            <a:endParaRPr lang="en-US" dirty="0"/>
          </a:p>
          <a:p>
            <a:r>
              <a:rPr lang="en-US" dirty="0"/>
              <a:t>Skin/peripheral perfusion assessment </a:t>
            </a:r>
            <a:r>
              <a:rPr lang="en-US" sz="1200" dirty="0"/>
              <a:t>– </a:t>
            </a:r>
            <a:r>
              <a:rPr lang="en-US" dirty="0"/>
              <a:t>Urticaria and angioedema are indicators of an allergic reaction. Pale, cool, clammy skin is an indicator of poor peripheral perfusion related to decreased cardiac output.</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66</a:t>
            </a:fld>
            <a:endParaRPr lang="en-US"/>
          </a:p>
        </p:txBody>
      </p:sp>
    </p:spTree>
    <p:extLst>
      <p:ext uri="{BB962C8B-B14F-4D97-AF65-F5344CB8AC3E}">
        <p14:creationId xmlns:p14="http://schemas.microsoft.com/office/powerpoint/2010/main" val="4075559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trigger immediately </a:t>
            </a:r>
            <a:r>
              <a:rPr lang="en-US" sz="1200" dirty="0"/>
              <a:t>– </a:t>
            </a:r>
            <a:r>
              <a:rPr lang="en-US" dirty="0"/>
              <a:t>If possible, remove the trigger. If not possible, do not delay definitive treatment; the hallmark of anaphylaxis is sudden onset and rapid progression of symptoms. </a:t>
            </a:r>
          </a:p>
          <a:p>
            <a:endParaRPr lang="en-US" dirty="0"/>
          </a:p>
          <a:p>
            <a:r>
              <a:rPr lang="en-US" dirty="0"/>
              <a:t>Administer IM epinephrine as ordered </a:t>
            </a:r>
            <a:r>
              <a:rPr lang="en-US" sz="1200" dirty="0"/>
              <a:t>– </a:t>
            </a:r>
            <a:r>
              <a:rPr lang="en-US" dirty="0"/>
              <a:t>Epinephrine promotes bronchodilation and vasoconstriction, helping to relieve respiratory distress and restore or maintain blood pressure. </a:t>
            </a:r>
          </a:p>
          <a:p>
            <a:endParaRPr lang="en-US" dirty="0"/>
          </a:p>
          <a:p>
            <a:r>
              <a:rPr lang="en-US" dirty="0"/>
              <a:t>Apply oxygen via a 100% nonrebreather mask or prepare for intubation </a:t>
            </a:r>
            <a:r>
              <a:rPr lang="en-US" sz="1200" dirty="0"/>
              <a:t>– </a:t>
            </a:r>
            <a:r>
              <a:rPr lang="en-US" dirty="0"/>
              <a:t>Maximizing oxygenation is important in maintaining adequate delivery of oxygen to the tissues. </a:t>
            </a:r>
          </a:p>
          <a:p>
            <a:endParaRPr lang="en-US" dirty="0"/>
          </a:p>
          <a:p>
            <a:r>
              <a:rPr lang="en-US" dirty="0"/>
              <a:t>Insert an IV line and administer IV fluid as ordered </a:t>
            </a:r>
            <a:r>
              <a:rPr lang="en-US" sz="1200" dirty="0"/>
              <a:t>– </a:t>
            </a:r>
            <a:r>
              <a:rPr lang="en-US" dirty="0"/>
              <a:t>Fluid shifts may occur with the increased vascular permeability. Infusion of IV fluids helps to increase and maintain vascular volume. </a:t>
            </a:r>
          </a:p>
          <a:p>
            <a:endParaRPr lang="en-US" dirty="0"/>
          </a:p>
          <a:p>
            <a:r>
              <a:rPr lang="en-US" dirty="0"/>
              <a:t>Administer adjunctive medications as ordered: </a:t>
            </a:r>
          </a:p>
          <a:p>
            <a:r>
              <a:rPr lang="en-US" dirty="0"/>
              <a:t>Antihistamines </a:t>
            </a:r>
            <a:r>
              <a:rPr lang="en-US" sz="1200" dirty="0"/>
              <a:t>–</a:t>
            </a:r>
            <a:r>
              <a:rPr lang="en-US" dirty="0"/>
              <a:t> Antihistamines may help counter histamine-mediated vasodilation and bronchoconstriction.</a:t>
            </a:r>
          </a:p>
          <a:p>
            <a:r>
              <a:rPr lang="en-US" dirty="0"/>
              <a:t>Corticosteroids </a:t>
            </a:r>
            <a:r>
              <a:rPr lang="en-US" sz="1200" dirty="0"/>
              <a:t>– </a:t>
            </a:r>
            <a:r>
              <a:rPr lang="en-US" dirty="0"/>
              <a:t>The anti-inflammatory action of steroids may help shorten the anaphylactic reaction. </a:t>
            </a:r>
          </a:p>
          <a:p>
            <a:r>
              <a:rPr lang="en-US" dirty="0"/>
              <a:t>Inhaled bronchodilators </a:t>
            </a:r>
            <a:r>
              <a:rPr lang="en-US" sz="1200" dirty="0"/>
              <a:t>– </a:t>
            </a:r>
            <a:r>
              <a:rPr lang="en-US" dirty="0"/>
              <a:t>Bronchodilators help relieve bronchoconstriction, relieving respiratory distress.</a:t>
            </a:r>
          </a:p>
        </p:txBody>
      </p:sp>
      <p:sp>
        <p:nvSpPr>
          <p:cNvPr id="4" name="Slide Number Placeholder 3"/>
          <p:cNvSpPr>
            <a:spLocks noGrp="1"/>
          </p:cNvSpPr>
          <p:nvPr>
            <p:ph type="sldNum" sz="quarter" idx="5"/>
          </p:nvPr>
        </p:nvSpPr>
        <p:spPr/>
        <p:txBody>
          <a:bodyPr/>
          <a:lstStyle/>
          <a:p>
            <a:fld id="{EF179920-1458-462C-8F48-238DD5709C36}" type="slidenum">
              <a:rPr lang="en-US" smtClean="0"/>
              <a:t>67</a:t>
            </a:fld>
            <a:endParaRPr lang="en-US"/>
          </a:p>
        </p:txBody>
      </p:sp>
    </p:spTree>
    <p:extLst>
      <p:ext uri="{BB962C8B-B14F-4D97-AF65-F5344CB8AC3E}">
        <p14:creationId xmlns:p14="http://schemas.microsoft.com/office/powerpoint/2010/main" val="1607874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related to the cause of anaphylaxis </a:t>
            </a:r>
            <a:r>
              <a:rPr lang="en-US" sz="1200" dirty="0"/>
              <a:t>–</a:t>
            </a:r>
            <a:r>
              <a:rPr lang="en-US" dirty="0"/>
              <a:t> Understanding the cause of the anaphylactic response is essential in avoiding a repeat occurrence. </a:t>
            </a:r>
          </a:p>
          <a:p>
            <a:endParaRPr lang="en-US" dirty="0"/>
          </a:p>
          <a:p>
            <a:r>
              <a:rPr lang="en-US" dirty="0"/>
              <a:t>Administration of epinephrine via an EpiPen </a:t>
            </a:r>
            <a:r>
              <a:rPr lang="en-US" sz="1200" dirty="0"/>
              <a:t>– </a:t>
            </a:r>
            <a:r>
              <a:rPr lang="en-US" dirty="0"/>
              <a:t>Typically, allergic reactions occur in the home or away from the hospital. Patients or family members must know how to use the EpiPen as a first-line treatment in an allergic reaction to avoid anaphylactic shock if possible.</a:t>
            </a:r>
          </a:p>
        </p:txBody>
      </p:sp>
      <p:sp>
        <p:nvSpPr>
          <p:cNvPr id="4" name="Slide Number Placeholder 3"/>
          <p:cNvSpPr>
            <a:spLocks noGrp="1"/>
          </p:cNvSpPr>
          <p:nvPr>
            <p:ph type="sldNum" sz="quarter" idx="5"/>
          </p:nvPr>
        </p:nvSpPr>
        <p:spPr/>
        <p:txBody>
          <a:bodyPr/>
          <a:lstStyle/>
          <a:p>
            <a:fld id="{EF179920-1458-462C-8F48-238DD5709C36}" type="slidenum">
              <a:rPr lang="en-US" smtClean="0"/>
              <a:t>68</a:t>
            </a:fld>
            <a:endParaRPr lang="en-US"/>
          </a:p>
        </p:txBody>
      </p:sp>
    </p:spTree>
    <p:extLst>
      <p:ext uri="{BB962C8B-B14F-4D97-AF65-F5344CB8AC3E}">
        <p14:creationId xmlns:p14="http://schemas.microsoft.com/office/powerpoint/2010/main" val="3326486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forms of shock, prompt recognition and treatment of anaphylactic shock are essential. Without a rapid response, airway compromise and circulatory collapse can quickly lead to death. Successful treatment is demonstrated by stable hemodynamics; the resolution of airway compromise, as evidenced by a resolution of wheezing and shortness of breath; and the resolution of skin reactions, itching, and swelling. </a:t>
            </a:r>
          </a:p>
        </p:txBody>
      </p:sp>
      <p:sp>
        <p:nvSpPr>
          <p:cNvPr id="4" name="Slide Number Placeholder 3"/>
          <p:cNvSpPr>
            <a:spLocks noGrp="1"/>
          </p:cNvSpPr>
          <p:nvPr>
            <p:ph type="sldNum" sz="quarter" idx="5"/>
          </p:nvPr>
        </p:nvSpPr>
        <p:spPr/>
        <p:txBody>
          <a:bodyPr/>
          <a:lstStyle/>
          <a:p>
            <a:fld id="{EF179920-1458-462C-8F48-238DD5709C36}" type="slidenum">
              <a:rPr lang="en-US" smtClean="0"/>
              <a:t>69</a:t>
            </a:fld>
            <a:endParaRPr lang="en-US"/>
          </a:p>
        </p:txBody>
      </p:sp>
    </p:spTree>
    <p:extLst>
      <p:ext uri="{BB962C8B-B14F-4D97-AF65-F5344CB8AC3E}">
        <p14:creationId xmlns:p14="http://schemas.microsoft.com/office/powerpoint/2010/main" val="31738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refractory stage is marked by prolonged inadequate blood supply to the cells, resulting in cell death and multisystem organ failure. There is a loss of aerobic metabolism, and only extremely inefficient anaerobic metabolism is available. Shock is irreversible at this stage.</a:t>
            </a:r>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22941820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Accurately determining the incidence of sepsis is variable depending on sources and methods, but one international retrospective study indicated an incidence of 437 per 100,000 person-years between 1995 and 2015. Infection with gram-positive organisms is more commonly associated with the progression of sepsis, but infection with gram-negative organisms is still substantial. Fungal infections are increasing but are still fewer than bacterial infections. Mortality statistics vary also and range from 10% to 52% depending on disease severity, with older intensive care patients reporting the highest mortality. </a:t>
            </a:r>
          </a:p>
        </p:txBody>
      </p:sp>
      <p:sp>
        <p:nvSpPr>
          <p:cNvPr id="4" name="Slide Number Placeholder 3"/>
          <p:cNvSpPr>
            <a:spLocks noGrp="1"/>
          </p:cNvSpPr>
          <p:nvPr>
            <p:ph type="sldNum" sz="quarter" idx="5"/>
          </p:nvPr>
        </p:nvSpPr>
        <p:spPr/>
        <p:txBody>
          <a:bodyPr/>
          <a:lstStyle/>
          <a:p>
            <a:fld id="{EF179920-1458-462C-8F48-238DD5709C36}" type="slidenum">
              <a:rPr lang="en-US" smtClean="0"/>
              <a:t>70</a:t>
            </a:fld>
            <a:endParaRPr lang="en-US"/>
          </a:p>
        </p:txBody>
      </p:sp>
    </p:spTree>
    <p:extLst>
      <p:ext uri="{BB962C8B-B14F-4D97-AF65-F5344CB8AC3E}">
        <p14:creationId xmlns:p14="http://schemas.microsoft.com/office/powerpoint/2010/main" val="23575793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Sepsis is defined as life-threatening organ dysfunction caused by a deregulated host response to infection. Septic shock occurs when circulatory and metabolic abnormalities are profound, greatly increasing mortality. </a:t>
            </a:r>
          </a:p>
          <a:p>
            <a:endParaRPr lang="en-US" dirty="0"/>
          </a:p>
          <a:p>
            <a:r>
              <a:rPr lang="en-US" dirty="0"/>
              <a:t>The invasion of a pathogen initiates a series of complex responses by the host’s immune system. The initial, immediate response is the activation of the innate immune response. Sepsis occurs when the inflammatory response is no longer localized. The response becomes amplified and uncontrolled. The excessive release of proinflammatory cytokines results in damage to the endothelial cells lining the blood vessels, producing vasodilation, decreased vasomotor tone, and increased capillary permeability.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71</a:t>
            </a:fld>
            <a:endParaRPr lang="en-US"/>
          </a:p>
        </p:txBody>
      </p:sp>
    </p:spTree>
    <p:extLst>
      <p:ext uri="{BB962C8B-B14F-4D97-AF65-F5344CB8AC3E}">
        <p14:creationId xmlns:p14="http://schemas.microsoft.com/office/powerpoint/2010/main" val="1805639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manifestations of septic shock reflect the poor vascular tone and vasodilation that result in increased vascular capacity and blood pooling in the venous system. There is adequate blood volume, but a state of relative hypovolemia exists because of decreased venous return to the right heart. Septic shock is typically divided into early and late stages. Early stages of septic shock, sometimes termed hyperdynamic or warm sepsis, reflect the initial inflammatory response. The patient is tachycardic, with bounding pulses and warm, flushed skin, and is febrile. Blood pressure may be normal as a result of initial compensatory responses. Initial signs of decreased organ perfusion may be present, such as confusion and decreased urine output. Hemodynamic parameters indicate increased cardiac output that occurs as long as there is adequate fluid resuscitation. Filling pressures, CVP, and PAOP remain low. Systemic vascular resistance is low because of profound systemic vasodilation. Venous oxygen levels are temporarily increased due to the increase in cardiac output.</a:t>
            </a:r>
          </a:p>
          <a:p>
            <a:endParaRPr lang="en-US" dirty="0"/>
          </a:p>
          <a:p>
            <a:r>
              <a:rPr lang="en-US" dirty="0"/>
              <a:t>Late stages of septic shock, also referred to as hypodynamic or cold shock, are characterized by cool, pale skin; weak and </a:t>
            </a:r>
            <a:r>
              <a:rPr lang="en-US" dirty="0" err="1"/>
              <a:t>thready</a:t>
            </a:r>
            <a:r>
              <a:rPr lang="en-US" dirty="0"/>
              <a:t> pulses; and hypothermia. Tachycardia persists, but blood pressure remains low. Further signs of end-organ hypoperfusion, such as lethargy or coma and anuria, may be present. Hemodynamic parameters indicate decreased cardiac output with variable filling pressures depending on fluid resuscitation. Systemic vascular resistance may remain low but may increase as vasoconstriction occurs with compensation and drug therapy. Venous oxygen levels decrease, reflecting overall inadequate DO2 to the tissues. Ultimately, venous oxygen levels may increase because of the maldistribution of blood flow in the microcirculation, resulting in decreased oxygen extraction at the tissue level.</a:t>
            </a:r>
          </a:p>
        </p:txBody>
      </p:sp>
      <p:sp>
        <p:nvSpPr>
          <p:cNvPr id="4" name="Slide Number Placeholder 3"/>
          <p:cNvSpPr>
            <a:spLocks noGrp="1"/>
          </p:cNvSpPr>
          <p:nvPr>
            <p:ph type="sldNum" sz="quarter" idx="5"/>
          </p:nvPr>
        </p:nvSpPr>
        <p:spPr/>
        <p:txBody>
          <a:bodyPr/>
          <a:lstStyle/>
          <a:p>
            <a:fld id="{EF179920-1458-462C-8F48-238DD5709C36}" type="slidenum">
              <a:rPr lang="en-US" smtClean="0"/>
              <a:t>72</a:t>
            </a:fld>
            <a:endParaRPr lang="en-US"/>
          </a:p>
        </p:txBody>
      </p:sp>
    </p:spTree>
    <p:extLst>
      <p:ext uri="{BB962C8B-B14F-4D97-AF65-F5344CB8AC3E}">
        <p14:creationId xmlns:p14="http://schemas.microsoft.com/office/powerpoint/2010/main" val="986731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First-line therapy is prevention—hand washing, meticulous aseptic technique for invasive procedures, and elimination of invasive therapies when possible. Aggressive mouth care, including brushing the teeth with chlorhexidine products, in ventilated patients may help prevent ventilator-associated pneumonia.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73</a:t>
            </a:fld>
            <a:endParaRPr lang="en-US"/>
          </a:p>
        </p:txBody>
      </p:sp>
    </p:spTree>
    <p:extLst>
      <p:ext uri="{BB962C8B-B14F-4D97-AF65-F5344CB8AC3E}">
        <p14:creationId xmlns:p14="http://schemas.microsoft.com/office/powerpoint/2010/main" val="9677458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Surviving Sepsis campaign developed a bundle of care to help standardize the very complex treatment needed by patients in severe sepsis. They may vary hospital by hospital, but the basic elements should be adhered to in order to optimize treatment.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bundle includes activities that need to be completed within 1 hour after identifying sepsis. This recommendation is made with the understanding that treatment may not be completed in 1 hour, however, it clearly identifies that treatment should begin immediately (Table 14.7). The Surviving Sepsis Web site (http://www.survivingsepsis.org) is routinely updated and is an excellent source of information regarding treatment options.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74</a:t>
            </a:fld>
            <a:endParaRPr lang="en-US"/>
          </a:p>
        </p:txBody>
      </p:sp>
    </p:spTree>
    <p:extLst>
      <p:ext uri="{BB962C8B-B14F-4D97-AF65-F5344CB8AC3E}">
        <p14:creationId xmlns:p14="http://schemas.microsoft.com/office/powerpoint/2010/main" val="823918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Obtaining a serum lactate and two sets of blood cultures should be done immediately. Other recommended laboratory work includes: a complete blood count with differential, coagulation studies, chemistries, liver function tests, and arterial blood gasses, as well as the culturing of any other potential sources of infection.</a:t>
            </a:r>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75</a:t>
            </a:fld>
            <a:endParaRPr lang="en-US"/>
          </a:p>
        </p:txBody>
      </p:sp>
    </p:spTree>
    <p:extLst>
      <p:ext uri="{BB962C8B-B14F-4D97-AF65-F5344CB8AC3E}">
        <p14:creationId xmlns:p14="http://schemas.microsoft.com/office/powerpoint/2010/main" val="1873467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Antibiotics </a:t>
            </a:r>
            <a:r>
              <a:rPr lang="en-US" sz="1200" dirty="0"/>
              <a:t>– </a:t>
            </a:r>
            <a:r>
              <a:rPr lang="en-US" dirty="0"/>
              <a:t>Evidence suggests that prompt identification and treatment of the offending microorganism with antibiotics can decrease mortality in sepsis. It is recommended that antibiotics be administered within 1 hour of arrival at the hospital. Cultures should be done before antibiotics are administered to ensure appropriate antibiotic coverage.</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76</a:t>
            </a:fld>
            <a:endParaRPr lang="en-US"/>
          </a:p>
        </p:txBody>
      </p:sp>
    </p:spTree>
    <p:extLst>
      <p:ext uri="{BB962C8B-B14F-4D97-AF65-F5344CB8AC3E}">
        <p14:creationId xmlns:p14="http://schemas.microsoft.com/office/powerpoint/2010/main" val="30904040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Fluid resuscitation is essential to restore hemodynamic stability, maximize DO2, and begin repaying oxygen debt. A crystalloid solution such as normal saline or lactated Ringer’s is commonly used to improve and maintain filling pressures. Evidence suggests that aggressive resuscitation in early sepsis has been shown to decrease mortality. Fluid resuscitation should be tapered as the patient demonstrates improvement. If fluid resuscitation is not successful at restoring blood pressure during or after administration, initiation of vasopressors to maintain a mean arterial pressure greater than 65 mm Hg may become necessary (see Table 14.5). The Surviving Sepsis campaign suggests the use of norepinephrine as the first-line vasopressor.</a:t>
            </a:r>
            <a:endParaRPr lang="en-US" dirty="0"/>
          </a:p>
        </p:txBody>
      </p:sp>
      <p:sp>
        <p:nvSpPr>
          <p:cNvPr id="4" name="Slide Number Placeholder 3"/>
          <p:cNvSpPr>
            <a:spLocks noGrp="1"/>
          </p:cNvSpPr>
          <p:nvPr>
            <p:ph type="sldNum" sz="quarter" idx="5"/>
          </p:nvPr>
        </p:nvSpPr>
        <p:spPr/>
        <p:txBody>
          <a:bodyPr/>
          <a:lstStyle/>
          <a:p>
            <a:fld id="{D1FE3FD1-3D53-424A-A1AD-A3C30BC928DB}" type="slidenum">
              <a:rPr lang="en-US" smtClean="0"/>
              <a:t>77</a:t>
            </a:fld>
            <a:endParaRPr lang="en-US"/>
          </a:p>
        </p:txBody>
      </p:sp>
    </p:spTree>
    <p:extLst>
      <p:ext uri="{BB962C8B-B14F-4D97-AF65-F5344CB8AC3E}">
        <p14:creationId xmlns:p14="http://schemas.microsoft.com/office/powerpoint/2010/main" val="23972703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Corticosteroid Therapy </a:t>
            </a:r>
            <a:r>
              <a:rPr lang="en-US" sz="1200" dirty="0"/>
              <a:t>– </a:t>
            </a:r>
            <a:r>
              <a:rPr lang="en-US" dirty="0"/>
              <a:t>Adrenal insufficiency is sometimes a feature of sepsis, but the use of steroids in treatment is not routinely recommended. Studies have been inconclusive as to the benefits of low-dose steroids in septic shock. They have not been shown to decrease mortality in sepsis. The Surviving Sepsis guidelines recommend low-dose steroids only if the patient has not been responsive to fluid and vasopressor therapy.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Ongoing Monitoring</a:t>
            </a:r>
            <a:r>
              <a:rPr lang="en-US" dirty="0"/>
              <a:t> </a:t>
            </a:r>
            <a:r>
              <a:rPr lang="en-US" sz="1200" dirty="0"/>
              <a:t>– </a:t>
            </a:r>
            <a:r>
              <a:rPr lang="en-US" sz="1200" b="0" i="0" u="none" strike="noStrike" kern="1200" baseline="0" dirty="0">
                <a:solidFill>
                  <a:schemeClr val="tx1"/>
                </a:solidFill>
                <a:latin typeface="+mn-lt"/>
                <a:ea typeface="+mn-ea"/>
                <a:cs typeface="+mn-cs"/>
              </a:rPr>
              <a:t>Frequent assessment of vital signs, peripheral perfusion, mental status, cultures, and laboratory analyses, including white blood cell count and differential and lactate, are essential. Hemodynamic parameters such as CVP or PAOP and SvO2 or ScvO2 help monitor responsiveness to therapy, but the use of a PA catheter, and thus PAOP and SvO2, is not recommended because the PA catheter has not been shown to have an improved impact on outcomes. Instead, monitoring of responsiveness to therapy can be done through evaluation of CVP and ScvO2 in combination with dynamic measures such as monitoring cardiac output through echocardiology after a passive leg raise (PLR) maneuver. An increase in cardiac output demonstrates a good response to fluid resuscitation.</a:t>
            </a:r>
            <a:endParaRPr lang="en-US" dirty="0"/>
          </a:p>
          <a:p>
            <a:endParaRPr lang="en-US" dirty="0"/>
          </a:p>
        </p:txBody>
      </p:sp>
      <p:sp>
        <p:nvSpPr>
          <p:cNvPr id="4" name="Slide Number Placeholder 3"/>
          <p:cNvSpPr>
            <a:spLocks noGrp="1"/>
          </p:cNvSpPr>
          <p:nvPr>
            <p:ph type="sldNum" sz="quarter" idx="5"/>
          </p:nvPr>
        </p:nvSpPr>
        <p:spPr/>
        <p:txBody>
          <a:bodyPr/>
          <a:lstStyle/>
          <a:p>
            <a:fld id="{D1FE3FD1-3D53-424A-A1AD-A3C30BC928DB}" type="slidenum">
              <a:rPr lang="en-US" smtClean="0"/>
              <a:t>78</a:t>
            </a:fld>
            <a:endParaRPr lang="en-US"/>
          </a:p>
        </p:txBody>
      </p:sp>
    </p:spTree>
    <p:extLst>
      <p:ext uri="{BB962C8B-B14F-4D97-AF65-F5344CB8AC3E}">
        <p14:creationId xmlns:p14="http://schemas.microsoft.com/office/powerpoint/2010/main" val="41567644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Disseminated intravascular coagulopathy (DIC) is a hematological disorder most commonly caused by sepsis. It occurs because of enhanced coagulation that results from the release of procoagulant factors as part of the inflammatory response associated with sepsis. Disseminated intravascular coagulopathy is typically described in two phases: a clotting, or thrombotic, phase and a bleeding phase, but in some cases they may occur simultaneously. The initial thrombotic stage may last hours or several days. Once initiated, large amounts of thrombin are produced in response to decreased levels of protein C and antithrombin III, resulting in the excessive production of fibrin clots and consumption of clotting factors. As a result of the excessive coagulation, clots lodge in the microvasculature, causing ischemia and necrosis (Fig. 14.8). Patients present with cyanosis and ischemia in the fingers and toes and the tip of the nose. Organ ischemia may also be present. Patients are at risk for thrombophlebitis, PE, and stroke.</a:t>
            </a:r>
          </a:p>
          <a:p>
            <a:endParaRPr lang="en-US" dirty="0"/>
          </a:p>
          <a:p>
            <a:r>
              <a:rPr lang="en-US" dirty="0"/>
              <a:t>The second stage starts with the initiation of fibrinolysis. Although impaired in sepsis, the process of fibrinolysis occurs in an attempt to break down and remove the clots. The breakdown of the clot results in increased circulating fibrin degradation products, which are powerful anticoagulants. They impair the activity of thrombin, resulting in a decreased ability to form a fibrin clot. The combination of lack of available clotting factors and the anticoagulant properties of the fibrin degradation products results in excessive bleeding due to the inability to form clots. Diagnosis is based on the clinical picture in combination with laboratory results: decreased levels of fibrinogen, increased fibrin degradation products, increased D-dimer levels (an indicator of clot breakdown), decreased platelets, prolonged prothrombin and activated partial thromboplastin times, and decreased antithrombin III levels. </a:t>
            </a:r>
          </a:p>
          <a:p>
            <a:endParaRPr lang="en-US" dirty="0"/>
          </a:p>
          <a:p>
            <a:r>
              <a:rPr lang="en-US" dirty="0"/>
              <a:t>Management of DIC involves the vigorous treatment of the underlying disorder as well as treating other disorders caused by the excessive clotting and bleeding, such as hypotension, hypoxemia and respiratory distress, and the metabolic acidosis associated with poor tissue perfusion. Additional supportive treatment consists of volume replacement with crystalloids such as normal saline, blood replacement, and replacement of clotting factors with fresh frozen plasma and platelets. Identifying and correcting the cause are essential. The use of anticoagulation is not routinely recommended.</a:t>
            </a:r>
          </a:p>
          <a:p>
            <a:endParaRPr lang="en-US" dirty="0"/>
          </a:p>
          <a:p>
            <a:r>
              <a:rPr lang="en-US" dirty="0"/>
              <a:t>Multiple organ dysfunction syndrome (MODS) is another complication that occurs as a result of the excessive inflammation associated with severe injury or sepsis. The cause of MODS is multifaceted. Several factors lead to</a:t>
            </a:r>
          </a:p>
        </p:txBody>
      </p:sp>
      <p:sp>
        <p:nvSpPr>
          <p:cNvPr id="4" name="Slide Number Placeholder 3"/>
          <p:cNvSpPr>
            <a:spLocks noGrp="1"/>
          </p:cNvSpPr>
          <p:nvPr>
            <p:ph type="sldNum" sz="quarter" idx="5"/>
          </p:nvPr>
        </p:nvSpPr>
        <p:spPr/>
        <p:txBody>
          <a:bodyPr/>
          <a:lstStyle/>
          <a:p>
            <a:fld id="{EF179920-1458-462C-8F48-238DD5709C36}" type="slidenum">
              <a:rPr lang="en-US" smtClean="0"/>
              <a:t>79</a:t>
            </a:fld>
            <a:endParaRPr lang="en-US"/>
          </a:p>
        </p:txBody>
      </p:sp>
    </p:spTree>
    <p:extLst>
      <p:ext uri="{BB962C8B-B14F-4D97-AF65-F5344CB8AC3E}">
        <p14:creationId xmlns:p14="http://schemas.microsoft.com/office/powerpoint/2010/main" val="282122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central nervous system perfusion may be the initial indication of inadequate DO2 to the tissues. As noted earlier, in addition to low DO2, the respiratory alkalosis that results from tachypnea causes vasoconstriction of the carotid arteries, resulting in decreased cerebral blood flow. Restlessness, confusion, and irritability are several beginning indicators of poor cerebral perfusion. Without treatment, continued poor perfusion may progress to lethargy and coma.</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35097769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other forms of shock, the early clinical manifestations of septic shock are related to the initial increase in cardiac output that occurs due to the tachycardia and decreased SVR associated with sepsis. The patient presents as warm and flushed, with bounding pulses. Later manifestations reflect the prolonged poor tissue perfusion. Hypotension, tachycardia, and tachypnea are present. Systemically, the patient has a decreased level of consciousness and weak pulses, with cold, cyanotic, and mottled skin. Urine output and bowel sounds are decreased or absent. Without successful intervention, the clinical manifestations of enhanced coagulation, such as necrotic tissue in the extremities, begin to appear. In later stages, excessive bleeding from any puncture wounds, IV sites, or wounds begins.</a:t>
            </a:r>
          </a:p>
        </p:txBody>
      </p:sp>
      <p:sp>
        <p:nvSpPr>
          <p:cNvPr id="4" name="Slide Number Placeholder 3"/>
          <p:cNvSpPr>
            <a:spLocks noGrp="1"/>
          </p:cNvSpPr>
          <p:nvPr>
            <p:ph type="sldNum" sz="quarter" idx="5"/>
          </p:nvPr>
        </p:nvSpPr>
        <p:spPr/>
        <p:txBody>
          <a:bodyPr/>
          <a:lstStyle/>
          <a:p>
            <a:fld id="{EF179920-1458-462C-8F48-238DD5709C36}" type="slidenum">
              <a:rPr lang="en-US" smtClean="0"/>
              <a:t>80</a:t>
            </a:fld>
            <a:endParaRPr lang="en-US"/>
          </a:p>
        </p:txBody>
      </p:sp>
    </p:spTree>
    <p:extLst>
      <p:ext uri="{BB962C8B-B14F-4D97-AF65-F5344CB8AC3E}">
        <p14:creationId xmlns:p14="http://schemas.microsoft.com/office/powerpoint/2010/main" val="860405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Altered tissue perfusion related to inadequate cardiac output </a:t>
            </a:r>
          </a:p>
        </p:txBody>
      </p:sp>
      <p:sp>
        <p:nvSpPr>
          <p:cNvPr id="4" name="Slide Number Placeholder 3"/>
          <p:cNvSpPr>
            <a:spLocks noGrp="1"/>
          </p:cNvSpPr>
          <p:nvPr>
            <p:ph type="sldNum" sz="quarter" idx="5"/>
          </p:nvPr>
        </p:nvSpPr>
        <p:spPr/>
        <p:txBody>
          <a:bodyPr/>
          <a:lstStyle/>
          <a:p>
            <a:fld id="{EF179920-1458-462C-8F48-238DD5709C36}" type="slidenum">
              <a:rPr lang="en-US" smtClean="0"/>
              <a:t>81</a:t>
            </a:fld>
            <a:endParaRPr lang="en-US"/>
          </a:p>
        </p:txBody>
      </p:sp>
    </p:spTree>
    <p:extLst>
      <p:ext uri="{BB962C8B-B14F-4D97-AF65-F5344CB8AC3E}">
        <p14:creationId xmlns:p14="http://schemas.microsoft.com/office/powerpoint/2010/main" val="18825513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Neurological status </a:t>
            </a:r>
            <a:r>
              <a:rPr lang="en-US" sz="1200" dirty="0"/>
              <a:t>– </a:t>
            </a:r>
            <a:r>
              <a:rPr lang="en-US" dirty="0"/>
              <a:t>Decreased level of consciousness occurs a result of decreased cardiac output. </a:t>
            </a:r>
          </a:p>
          <a:p>
            <a:endParaRPr lang="en-US" dirty="0"/>
          </a:p>
          <a:p>
            <a:r>
              <a:rPr lang="en-US" dirty="0"/>
              <a:t>Vital signs </a:t>
            </a:r>
            <a:r>
              <a:rPr lang="en-US" sz="1200" dirty="0"/>
              <a:t>– </a:t>
            </a:r>
            <a:r>
              <a:rPr lang="en-US" dirty="0"/>
              <a:t>Hypotension is present because of vasodilation, producing relative hypovolemia and decreased venous return. Tachycardia will be present as one of the compensatory mechanisms. Initially, the patient will be febrile as an adaptive response. In later stages, the patient will be hypothermic, potentially signaling the body’s inability to continue the adaptive response. </a:t>
            </a:r>
          </a:p>
          <a:p>
            <a:endParaRPr lang="en-US" dirty="0"/>
          </a:p>
          <a:p>
            <a:r>
              <a:rPr lang="en-US" dirty="0"/>
              <a:t>Hemodynamic readings </a:t>
            </a:r>
            <a:r>
              <a:rPr lang="en-US" sz="1200" dirty="0"/>
              <a:t>–</a:t>
            </a:r>
            <a:r>
              <a:rPr lang="en-US" dirty="0"/>
              <a:t> Initially, cardiac output is increased; however, as sepsis progresses, cardiac output decreases as a result of continued decreases in filling pressures, such as right atrial and pulmonary artery occlusion pressures. Initially, systemic vascular resistance is decreased as a result of widespread vasodilation. Later, it may increase due to compensation and vasopressor therapy. </a:t>
            </a:r>
          </a:p>
          <a:p>
            <a:endParaRPr lang="en-US" dirty="0"/>
          </a:p>
          <a:p>
            <a:r>
              <a:rPr lang="en-US" dirty="0"/>
              <a:t>Urine output </a:t>
            </a:r>
            <a:r>
              <a:rPr lang="en-US" sz="1200" dirty="0"/>
              <a:t>–</a:t>
            </a:r>
            <a:r>
              <a:rPr lang="en-US" dirty="0"/>
              <a:t> Decreased urine output occurs as a result of decreased cardiac output. </a:t>
            </a:r>
          </a:p>
          <a:p>
            <a:endParaRPr lang="en-US" dirty="0"/>
          </a:p>
          <a:p>
            <a:r>
              <a:rPr lang="en-US" dirty="0"/>
              <a:t>Skin color and temperature </a:t>
            </a:r>
            <a:r>
              <a:rPr lang="en-US" sz="1200" dirty="0"/>
              <a:t>–</a:t>
            </a:r>
            <a:r>
              <a:rPr lang="en-US" dirty="0"/>
              <a:t> Initially, the patient’s skin is flushed and warm because of increased cardiac output. Later, the skin becomes cold and clammy, signaling the progression of shock. Tissue necrosis in the extremities may indicate the enhanced coagulation of DIC. </a:t>
            </a:r>
          </a:p>
          <a:p>
            <a:endParaRPr lang="en-US" dirty="0"/>
          </a:p>
          <a:p>
            <a:r>
              <a:rPr lang="en-US" dirty="0"/>
              <a:t>Bleeding </a:t>
            </a:r>
            <a:r>
              <a:rPr lang="en-US" sz="1200" dirty="0"/>
              <a:t>– </a:t>
            </a:r>
            <a:r>
              <a:rPr lang="en-US" dirty="0"/>
              <a:t>Excessive bleeding from wounds and puncture sites may be present because of consumption of clotting factors in DIC.</a:t>
            </a:r>
          </a:p>
        </p:txBody>
      </p:sp>
      <p:sp>
        <p:nvSpPr>
          <p:cNvPr id="4" name="Slide Number Placeholder 3"/>
          <p:cNvSpPr>
            <a:spLocks noGrp="1"/>
          </p:cNvSpPr>
          <p:nvPr>
            <p:ph type="sldNum" sz="quarter" idx="5"/>
          </p:nvPr>
        </p:nvSpPr>
        <p:spPr/>
        <p:txBody>
          <a:bodyPr/>
          <a:lstStyle/>
          <a:p>
            <a:fld id="{EF179920-1458-462C-8F48-238DD5709C36}" type="slidenum">
              <a:rPr lang="en-US" smtClean="0"/>
              <a:t>82</a:t>
            </a:fld>
            <a:endParaRPr lang="en-US"/>
          </a:p>
        </p:txBody>
      </p:sp>
    </p:spTree>
    <p:extLst>
      <p:ext uri="{BB962C8B-B14F-4D97-AF65-F5344CB8AC3E}">
        <p14:creationId xmlns:p14="http://schemas.microsoft.com/office/powerpoint/2010/main" val="36699259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ABGs </a:t>
            </a:r>
            <a:r>
              <a:rPr lang="en-US" sz="1200" dirty="0"/>
              <a:t>–</a:t>
            </a:r>
            <a:r>
              <a:rPr lang="en-US" dirty="0"/>
              <a:t> Initial ABGs may reflect a respiratory alkalosis due to tachypnea. Hypercapnia and hypoxia are present as respiratory failure worsens. Later stages of shock reveal a metabolic acidosis due to anaerobic metabolism. </a:t>
            </a:r>
          </a:p>
          <a:p>
            <a:endParaRPr lang="en-US" dirty="0"/>
          </a:p>
          <a:p>
            <a:r>
              <a:rPr lang="en-US" dirty="0"/>
              <a:t>Venous oxygen saturation </a:t>
            </a:r>
            <a:r>
              <a:rPr lang="en-US" sz="1200" dirty="0"/>
              <a:t>– </a:t>
            </a:r>
            <a:r>
              <a:rPr lang="en-US" dirty="0"/>
              <a:t>Decreased SvO2 and ScvO2 are typically indicators of inadequate oxygen delivery. In later sepsis, values may be elevated because of maldistribution of blood flow and are not indicative of recovery. </a:t>
            </a:r>
          </a:p>
          <a:p>
            <a:endParaRPr lang="en-US" dirty="0"/>
          </a:p>
          <a:p>
            <a:r>
              <a:rPr lang="en-US" dirty="0"/>
              <a:t>Metabolic profile </a:t>
            </a:r>
            <a:r>
              <a:rPr lang="en-US" sz="1200" dirty="0"/>
              <a:t>–</a:t>
            </a:r>
            <a:r>
              <a:rPr lang="en-US" dirty="0"/>
              <a:t> Renal failure and liver failure, as evidenced by increased BUN and creatinine levels and liver function test results, may become evident as a result of decreased organ perfusion. </a:t>
            </a:r>
          </a:p>
          <a:p>
            <a:endParaRPr lang="en-US" dirty="0"/>
          </a:p>
          <a:p>
            <a:r>
              <a:rPr lang="en-US" dirty="0"/>
              <a:t>Lactate/base deficit </a:t>
            </a:r>
            <a:r>
              <a:rPr lang="en-US" sz="1200" dirty="0"/>
              <a:t>–</a:t>
            </a:r>
            <a:r>
              <a:rPr lang="en-US" dirty="0"/>
              <a:t> Increased lactate level and negative base deficit are evidence of poor perfusion at the cellular level. Normalizing levels are an endpoint demonstrating adequate resuscitation. Sustained abnormal levels are indicators of increased risk of mortality. </a:t>
            </a:r>
          </a:p>
          <a:p>
            <a:endParaRPr lang="en-US" dirty="0"/>
          </a:p>
          <a:p>
            <a:r>
              <a:rPr lang="en-US" dirty="0"/>
              <a:t>Clotting studies </a:t>
            </a:r>
            <a:r>
              <a:rPr lang="en-US" sz="1200" dirty="0"/>
              <a:t>–</a:t>
            </a:r>
            <a:r>
              <a:rPr lang="en-US" dirty="0"/>
              <a:t> Decreased levels of fibrinogen, increased fibrin degradation products, increased D-dimer levels (an indicator of clot breakdown), decreased platelets, prolonged prothrombin and activated partial thromboplastin times, and decreased antithrombin III levels indicate the progression to DIC. </a:t>
            </a:r>
          </a:p>
        </p:txBody>
      </p:sp>
      <p:sp>
        <p:nvSpPr>
          <p:cNvPr id="4" name="Slide Number Placeholder 3"/>
          <p:cNvSpPr>
            <a:spLocks noGrp="1"/>
          </p:cNvSpPr>
          <p:nvPr>
            <p:ph type="sldNum" sz="quarter" idx="5"/>
          </p:nvPr>
        </p:nvSpPr>
        <p:spPr/>
        <p:txBody>
          <a:bodyPr/>
          <a:lstStyle/>
          <a:p>
            <a:fld id="{EF179920-1458-462C-8F48-238DD5709C36}" type="slidenum">
              <a:rPr lang="en-US" smtClean="0"/>
              <a:t>83</a:t>
            </a:fld>
            <a:endParaRPr lang="en-US"/>
          </a:p>
        </p:txBody>
      </p:sp>
    </p:spTree>
    <p:extLst>
      <p:ext uri="{BB962C8B-B14F-4D97-AF65-F5344CB8AC3E}">
        <p14:creationId xmlns:p14="http://schemas.microsoft.com/office/powerpoint/2010/main" val="3721676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Meticulous hand washing and aseptic technique with all procedures </a:t>
            </a:r>
            <a:r>
              <a:rPr lang="en-US" sz="1200" dirty="0"/>
              <a:t>–</a:t>
            </a:r>
            <a:r>
              <a:rPr lang="en-US" dirty="0"/>
              <a:t> Hand washing and aseptic techniques are basic interventions to help prevent and control infection. </a:t>
            </a:r>
          </a:p>
          <a:p>
            <a:endParaRPr lang="en-US" dirty="0"/>
          </a:p>
          <a:p>
            <a:r>
              <a:rPr lang="en-US" dirty="0"/>
              <a:t>Administer oxygen as ordered </a:t>
            </a:r>
            <a:r>
              <a:rPr lang="en-US" sz="1200" dirty="0"/>
              <a:t>–</a:t>
            </a:r>
            <a:r>
              <a:rPr lang="en-US" dirty="0"/>
              <a:t> Maximizing oxygenation is essential. </a:t>
            </a:r>
          </a:p>
          <a:p>
            <a:endParaRPr lang="en-US" dirty="0"/>
          </a:p>
          <a:p>
            <a:r>
              <a:rPr lang="en-US" dirty="0"/>
              <a:t>Anticipate and prepare for intubation </a:t>
            </a:r>
            <a:r>
              <a:rPr lang="en-US" sz="1200" dirty="0"/>
              <a:t>–</a:t>
            </a:r>
            <a:r>
              <a:rPr lang="en-US" dirty="0"/>
              <a:t> Intubation and mechanical ventilation may be required to improve oxygenation or if respiratory failure ensues. </a:t>
            </a:r>
          </a:p>
          <a:p>
            <a:endParaRPr lang="en-US" dirty="0"/>
          </a:p>
          <a:p>
            <a:r>
              <a:rPr lang="en-US" sz="1200" b="0" i="0" u="none" strike="noStrike" kern="1200" baseline="0" dirty="0">
                <a:solidFill>
                  <a:schemeClr val="tx1"/>
                </a:solidFill>
                <a:latin typeface="+mn-lt"/>
                <a:ea typeface="+mn-ea"/>
                <a:cs typeface="+mn-cs"/>
              </a:rPr>
              <a:t>Obtain lactate level</a:t>
            </a:r>
            <a:r>
              <a:rPr lang="en-US" dirty="0"/>
              <a:t> </a:t>
            </a:r>
            <a:r>
              <a:rPr lang="en-US" sz="1200" dirty="0"/>
              <a:t>–</a:t>
            </a:r>
            <a:r>
              <a:rPr lang="en-US" dirty="0"/>
              <a:t> </a:t>
            </a:r>
            <a:r>
              <a:rPr lang="en-US" sz="1200" b="0" i="0" u="none" strike="noStrike" kern="1200" baseline="0" dirty="0">
                <a:solidFill>
                  <a:schemeClr val="tx1"/>
                </a:solidFill>
                <a:latin typeface="+mn-lt"/>
                <a:ea typeface="+mn-ea"/>
                <a:cs typeface="+mn-cs"/>
              </a:rPr>
              <a:t>Lactate levels are an indicator of adequacy of perfusion; increased levels signal the presence of anaerobic metabolism.</a:t>
            </a:r>
          </a:p>
          <a:p>
            <a:endParaRPr lang="en-US" dirty="0"/>
          </a:p>
          <a:p>
            <a:r>
              <a:rPr lang="en-US" dirty="0"/>
              <a:t>Obtain two blood cultures from two different sites, or obtain urine, sputum, and wound cultures </a:t>
            </a:r>
            <a:r>
              <a:rPr lang="en-US" sz="1200" dirty="0"/>
              <a:t>–</a:t>
            </a:r>
            <a:r>
              <a:rPr lang="en-US" dirty="0"/>
              <a:t> Cultures are obtained to identify the offending organism. </a:t>
            </a:r>
          </a:p>
          <a:p>
            <a:endParaRPr lang="en-US" dirty="0"/>
          </a:p>
          <a:p>
            <a:r>
              <a:rPr lang="en-US" dirty="0"/>
              <a:t>Administer antibiotics as ordered after cultures are obtained </a:t>
            </a:r>
            <a:r>
              <a:rPr lang="en-US" sz="1200" dirty="0"/>
              <a:t>–</a:t>
            </a:r>
            <a:r>
              <a:rPr lang="en-US" dirty="0"/>
              <a:t> Antibiotics are the first-line treatment in an attempt to control the infection. </a:t>
            </a:r>
          </a:p>
          <a:p>
            <a:endParaRPr lang="en-US" dirty="0"/>
          </a:p>
          <a:p>
            <a:r>
              <a:rPr lang="en-US" dirty="0"/>
              <a:t>Administer fluid replacement as ordered </a:t>
            </a:r>
            <a:r>
              <a:rPr lang="en-US" sz="1200" dirty="0"/>
              <a:t>–</a:t>
            </a:r>
            <a:r>
              <a:rPr lang="en-US" dirty="0"/>
              <a:t> Aggressive fluid replacement is the initial treatment to restore filling volumes and blood pressure in septic shock. </a:t>
            </a:r>
          </a:p>
          <a:p>
            <a:endParaRPr lang="en-US" dirty="0"/>
          </a:p>
          <a:p>
            <a:r>
              <a:rPr lang="en-US" dirty="0"/>
              <a:t>Administer vasoactive drips such as norepinephrine as ordered </a:t>
            </a:r>
            <a:r>
              <a:rPr lang="en-US" sz="1200" dirty="0"/>
              <a:t>–</a:t>
            </a:r>
            <a:r>
              <a:rPr lang="en-US" dirty="0"/>
              <a:t> Vasoactive drips may be necessary to restore vascular tone if fluid replacement therapy is not effective at increasing blood pressure and cardiac output. </a:t>
            </a:r>
          </a:p>
          <a:p>
            <a:endParaRPr lang="en-US" dirty="0"/>
          </a:p>
          <a:p>
            <a:r>
              <a:rPr lang="en-US" dirty="0"/>
              <a:t>Provide mouth care every 4 hours and when needed </a:t>
            </a:r>
            <a:r>
              <a:rPr lang="en-US" sz="1200" dirty="0"/>
              <a:t>–</a:t>
            </a:r>
            <a:r>
              <a:rPr lang="en-US" dirty="0"/>
              <a:t> Oral care is effective at reducing the occurrence of ventilator-associated pneumonia.</a:t>
            </a:r>
          </a:p>
        </p:txBody>
      </p:sp>
      <p:sp>
        <p:nvSpPr>
          <p:cNvPr id="4" name="Slide Number Placeholder 3"/>
          <p:cNvSpPr>
            <a:spLocks noGrp="1"/>
          </p:cNvSpPr>
          <p:nvPr>
            <p:ph type="sldNum" sz="quarter" idx="5"/>
          </p:nvPr>
        </p:nvSpPr>
        <p:spPr/>
        <p:txBody>
          <a:bodyPr/>
          <a:lstStyle/>
          <a:p>
            <a:fld id="{EF179920-1458-462C-8F48-238DD5709C36}" type="slidenum">
              <a:rPr lang="en-US" smtClean="0"/>
              <a:t>84</a:t>
            </a:fld>
            <a:endParaRPr lang="en-US"/>
          </a:p>
        </p:txBody>
      </p:sp>
    </p:spTree>
    <p:extLst>
      <p:ext uri="{BB962C8B-B14F-4D97-AF65-F5344CB8AC3E}">
        <p14:creationId xmlns:p14="http://schemas.microsoft.com/office/powerpoint/2010/main" val="28906141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the patient and family on the cause of sepsis and the importance of meticulous hand washing </a:t>
            </a:r>
            <a:r>
              <a:rPr lang="en-US" sz="1200" dirty="0"/>
              <a:t>–</a:t>
            </a:r>
            <a:r>
              <a:rPr lang="en-US" dirty="0"/>
              <a:t> Patient and family understanding of factors important in preventing, minimizing, and controlling infection are essential in the treatment.</a:t>
            </a:r>
          </a:p>
          <a:p>
            <a:endParaRPr lang="en-US" dirty="0"/>
          </a:p>
          <a:p>
            <a:r>
              <a:rPr lang="en-US" dirty="0"/>
              <a:t>Allow family member visitation during hospital treatment </a:t>
            </a:r>
            <a:r>
              <a:rPr lang="en-US" sz="1200" dirty="0"/>
              <a:t>–</a:t>
            </a:r>
            <a:r>
              <a:rPr lang="en-US" dirty="0"/>
              <a:t> Family visitation can help decrease a patient’s and family’s anxiety.</a:t>
            </a:r>
          </a:p>
        </p:txBody>
      </p:sp>
      <p:sp>
        <p:nvSpPr>
          <p:cNvPr id="4" name="Slide Number Placeholder 3"/>
          <p:cNvSpPr>
            <a:spLocks noGrp="1"/>
          </p:cNvSpPr>
          <p:nvPr>
            <p:ph type="sldNum" sz="quarter" idx="5"/>
          </p:nvPr>
        </p:nvSpPr>
        <p:spPr/>
        <p:txBody>
          <a:bodyPr/>
          <a:lstStyle/>
          <a:p>
            <a:fld id="{EF179920-1458-462C-8F48-238DD5709C36}" type="slidenum">
              <a:rPr lang="en-US" smtClean="0"/>
              <a:t>85</a:t>
            </a:fld>
            <a:endParaRPr lang="en-US"/>
          </a:p>
        </p:txBody>
      </p:sp>
    </p:spTree>
    <p:extLst>
      <p:ext uri="{BB962C8B-B14F-4D97-AF65-F5344CB8AC3E}">
        <p14:creationId xmlns:p14="http://schemas.microsoft.com/office/powerpoint/2010/main" val="23839950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recognition of the presence of sepsis is essential in preventing progression along the continuum. Swift intervention with antibiotics and fluids is essential in maintaining cardiac output. Vasoactive support may be necessary if fluid replacement is not effective at maintaining blood pressure. Hemodynamic monitoring and frequent laboratory assessments are necessary to monitor the effectiveness of treatment. Supportive care, such as mouth care, frequent turning, nutrition, and DVT prophylaxis, is essential to prevent complications. Timely, aggressive medical care combined with meticulous monitoring and supportive care help ensure recovery. Successful treatment is demonstrated by a satisfactory blood pressure level and cardiac output and adequate tissue perfusion.</a:t>
            </a:r>
          </a:p>
        </p:txBody>
      </p:sp>
      <p:sp>
        <p:nvSpPr>
          <p:cNvPr id="4" name="Slide Number Placeholder 3"/>
          <p:cNvSpPr>
            <a:spLocks noGrp="1"/>
          </p:cNvSpPr>
          <p:nvPr>
            <p:ph type="sldNum" sz="quarter" idx="5"/>
          </p:nvPr>
        </p:nvSpPr>
        <p:spPr/>
        <p:txBody>
          <a:bodyPr/>
          <a:lstStyle/>
          <a:p>
            <a:fld id="{EF179920-1458-462C-8F48-238DD5709C36}" type="slidenum">
              <a:rPr lang="en-US" smtClean="0"/>
              <a:t>86</a:t>
            </a:fld>
            <a:endParaRPr lang="en-US"/>
          </a:p>
        </p:txBody>
      </p:sp>
    </p:spTree>
    <p:extLst>
      <p:ext uri="{BB962C8B-B14F-4D97-AF65-F5344CB8AC3E}">
        <p14:creationId xmlns:p14="http://schemas.microsoft.com/office/powerpoint/2010/main" val="3263737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It is characterized by increase cardiac output, low filling</a:t>
            </a:r>
          </a:p>
          <a:p>
            <a:r>
              <a:rPr lang="en-US" sz="1200" b="0" i="0" u="none" strike="noStrike" kern="1200" baseline="0" dirty="0">
                <a:solidFill>
                  <a:schemeClr val="tx1"/>
                </a:solidFill>
                <a:latin typeface="+mn-lt"/>
                <a:ea typeface="+mn-ea"/>
                <a:cs typeface="+mn-cs"/>
              </a:rPr>
              <a:t>pressures, and low systemic vascular resistance.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95</a:t>
            </a:fld>
            <a:endParaRPr lang="en-US"/>
          </a:p>
        </p:txBody>
      </p:sp>
    </p:spTree>
    <p:extLst>
      <p:ext uri="{BB962C8B-B14F-4D97-AF65-F5344CB8AC3E}">
        <p14:creationId xmlns:p14="http://schemas.microsoft.com/office/powerpoint/2010/main" val="34523347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Two sets of blood cultures from two different</a:t>
            </a:r>
          </a:p>
          <a:p>
            <a:r>
              <a:rPr lang="en-US" sz="1200" b="0" i="0" u="none" strike="noStrike" kern="1200" baseline="0" dirty="0">
                <a:solidFill>
                  <a:schemeClr val="tx1"/>
                </a:solidFill>
                <a:latin typeface="+mn-lt"/>
                <a:ea typeface="+mn-ea"/>
                <a:cs typeface="+mn-cs"/>
              </a:rPr>
              <a:t>sites are recommended to accurately identify</a:t>
            </a:r>
          </a:p>
          <a:p>
            <a:r>
              <a:rPr lang="en-US" sz="1200" b="0" i="0" u="none" strike="noStrike" kern="1200" baseline="0" dirty="0">
                <a:solidFill>
                  <a:schemeClr val="tx1"/>
                </a:solidFill>
                <a:latin typeface="+mn-lt"/>
                <a:ea typeface="+mn-ea"/>
                <a:cs typeface="+mn-cs"/>
              </a:rPr>
              <a:t>the offending organism before starting antibiotics.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96</a:t>
            </a:fld>
            <a:endParaRPr lang="en-US"/>
          </a:p>
        </p:txBody>
      </p:sp>
    </p:spTree>
    <p:extLst>
      <p:ext uri="{BB962C8B-B14F-4D97-AF65-F5344CB8AC3E}">
        <p14:creationId xmlns:p14="http://schemas.microsoft.com/office/powerpoint/2010/main" val="9089930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Sepsis is characterized as impaired tissue perfusion related to widespread systemic vasodilatation. Impaired contractility results in cardiogenic shock. Impaired tissue perfusion related to loss of sympathetic tone is a result of neurogenic shock.</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97</a:t>
            </a:fld>
            <a:endParaRPr lang="en-US"/>
          </a:p>
        </p:txBody>
      </p:sp>
    </p:spTree>
    <p:extLst>
      <p:ext uri="{BB962C8B-B14F-4D97-AF65-F5344CB8AC3E}">
        <p14:creationId xmlns:p14="http://schemas.microsoft.com/office/powerpoint/2010/main" val="18516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cardiovascular system provides several parameters effective in the assessment of the presence or resolution of shock. Blood pressure is a valuable indicator of fluid status and cardiac output. A decreased blood pressure level can be indicative of a problem. In shock, blood pressure decreases because of inadequate venous return to the heart, vasodilation, or decreased contractility of the heart muscle. It is important to remember that a return to the baseline blood pressure level does not mean the resolution of the problem, but prolonged hypotension does indicate the continued presence of shock. A common finding indicative of the compensatory stage of shock is a narrow pulse pressure, which results from compensatory vasoconstriction causing an increase in diastolic pressure with only a slight increase in systolic pressure. </a:t>
            </a:r>
          </a:p>
          <a:p>
            <a:endParaRPr lang="en-US" dirty="0"/>
          </a:p>
          <a:p>
            <a:r>
              <a:rPr lang="en-US" dirty="0"/>
              <a:t>Tachycardia is a typical finding due to stimulation of the sympathetic nervous system as a way to increase cardiac output. If shock is not resolved but is allowed to progress to later stages, the HR may slow. Skin color, temperature, quality of pulses, and capillary refill indicate perfusion in the extremities. Because of shunting of the blood to vital organs, the skin and periphery become cool, pale, mottled, or cyanotic, with </a:t>
            </a:r>
            <a:r>
              <a:rPr lang="en-US" dirty="0" err="1"/>
              <a:t>thready</a:t>
            </a:r>
            <a:r>
              <a:rPr lang="en-US" dirty="0"/>
              <a:t> pulses and sluggish capillary refill.</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5930905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SvO2 is a reflection of oxygen consumption</a:t>
            </a:r>
          </a:p>
          <a:p>
            <a:r>
              <a:rPr lang="en-US" sz="1200" b="0" i="0" u="none" strike="noStrike" kern="1200" baseline="0" dirty="0">
                <a:solidFill>
                  <a:schemeClr val="tx1"/>
                </a:solidFill>
                <a:latin typeface="+mn-lt"/>
                <a:ea typeface="+mn-ea"/>
                <a:cs typeface="+mn-cs"/>
              </a:rPr>
              <a:t>providing information on perfusion at the</a:t>
            </a:r>
          </a:p>
          <a:p>
            <a:r>
              <a:rPr lang="en-US" sz="1200" b="0" i="0" u="none" strike="noStrike" kern="1200" baseline="0" dirty="0">
                <a:solidFill>
                  <a:schemeClr val="tx1"/>
                </a:solidFill>
                <a:latin typeface="+mn-lt"/>
                <a:ea typeface="+mn-ea"/>
                <a:cs typeface="+mn-cs"/>
              </a:rPr>
              <a:t>tissue level. Right atrial pressure and PAOP</a:t>
            </a:r>
          </a:p>
          <a:p>
            <a:r>
              <a:rPr lang="en-US" sz="1200" b="0" i="0" u="none" strike="noStrike" kern="1200" baseline="0" dirty="0">
                <a:solidFill>
                  <a:schemeClr val="tx1"/>
                </a:solidFill>
                <a:latin typeface="+mn-lt"/>
                <a:ea typeface="+mn-ea"/>
                <a:cs typeface="+mn-cs"/>
              </a:rPr>
              <a:t>indicates filling volumes but does not indicate</a:t>
            </a:r>
          </a:p>
          <a:p>
            <a:r>
              <a:rPr lang="en-US" sz="1200" b="0" i="0" u="none" strike="noStrike" kern="1200" baseline="0" dirty="0">
                <a:solidFill>
                  <a:schemeClr val="tx1"/>
                </a:solidFill>
                <a:latin typeface="+mn-lt"/>
                <a:ea typeface="+mn-ea"/>
                <a:cs typeface="+mn-cs"/>
              </a:rPr>
              <a:t>adequacy of those volumes. SpO2 is a reflection</a:t>
            </a:r>
          </a:p>
          <a:p>
            <a:r>
              <a:rPr lang="en-US" sz="1200" b="0" i="0" u="none" strike="noStrike" kern="1200" baseline="0" dirty="0">
                <a:solidFill>
                  <a:schemeClr val="tx1"/>
                </a:solidFill>
                <a:latin typeface="+mn-lt"/>
                <a:ea typeface="+mn-ea"/>
                <a:cs typeface="+mn-cs"/>
              </a:rPr>
              <a:t>of pulmonary status, not necessarily reflecting</a:t>
            </a:r>
          </a:p>
          <a:p>
            <a:r>
              <a:rPr lang="en-US" sz="1200" b="0" i="0" u="none" strike="noStrike" kern="1200" baseline="0" dirty="0">
                <a:solidFill>
                  <a:schemeClr val="tx1"/>
                </a:solidFill>
                <a:latin typeface="+mn-lt"/>
                <a:ea typeface="+mn-ea"/>
                <a:cs typeface="+mn-cs"/>
              </a:rPr>
              <a:t>adequacy of treatment of shock.</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98</a:t>
            </a:fld>
            <a:endParaRPr lang="en-US"/>
          </a:p>
        </p:txBody>
      </p:sp>
    </p:spTree>
    <p:extLst>
      <p:ext uri="{BB962C8B-B14F-4D97-AF65-F5344CB8AC3E}">
        <p14:creationId xmlns:p14="http://schemas.microsoft.com/office/powerpoint/2010/main" val="41055350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 C, and 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Decreasing base excess, increasing</a:t>
            </a:r>
          </a:p>
          <a:p>
            <a:r>
              <a:rPr lang="en-US" sz="1200" b="0" i="0" u="none" strike="noStrike" kern="1200" baseline="0" dirty="0">
                <a:solidFill>
                  <a:schemeClr val="tx1"/>
                </a:solidFill>
                <a:latin typeface="+mn-lt"/>
                <a:ea typeface="+mn-ea"/>
                <a:cs typeface="+mn-cs"/>
              </a:rPr>
              <a:t>ScvO2, and decreasing lactate levels all indicate</a:t>
            </a:r>
          </a:p>
          <a:p>
            <a:r>
              <a:rPr lang="en-US" sz="1200" b="0" i="0" u="none" strike="noStrike" kern="1200" baseline="0" dirty="0">
                <a:solidFill>
                  <a:schemeClr val="tx1"/>
                </a:solidFill>
                <a:latin typeface="+mn-lt"/>
                <a:ea typeface="+mn-ea"/>
                <a:cs typeface="+mn-cs"/>
              </a:rPr>
              <a:t>improvement. Increasing lactate levels indicate</a:t>
            </a:r>
          </a:p>
          <a:p>
            <a:r>
              <a:rPr lang="en-US" sz="1200" b="0" i="0" u="none" strike="noStrike" kern="1200" baseline="0" dirty="0">
                <a:solidFill>
                  <a:schemeClr val="tx1"/>
                </a:solidFill>
                <a:latin typeface="+mn-lt"/>
                <a:ea typeface="+mn-ea"/>
                <a:cs typeface="+mn-cs"/>
              </a:rPr>
              <a:t>continued inadequate perfusion at the tissue level</a:t>
            </a:r>
          </a:p>
          <a:p>
            <a:r>
              <a:rPr lang="en-US" sz="1200" b="0" i="0" u="none" strike="noStrike" kern="1200" baseline="0" dirty="0">
                <a:solidFill>
                  <a:schemeClr val="tx1"/>
                </a:solidFill>
                <a:latin typeface="+mn-lt"/>
                <a:ea typeface="+mn-ea"/>
                <a:cs typeface="+mn-cs"/>
              </a:rPr>
              <a:t>resulting in metabolic acidosis. Increasing BUN</a:t>
            </a:r>
          </a:p>
          <a:p>
            <a:r>
              <a:rPr lang="en-US" sz="1200" b="0" i="0" u="none" strike="noStrike" kern="1200" baseline="0" dirty="0">
                <a:solidFill>
                  <a:schemeClr val="tx1"/>
                </a:solidFill>
                <a:latin typeface="+mn-lt"/>
                <a:ea typeface="+mn-ea"/>
                <a:cs typeface="+mn-cs"/>
              </a:rPr>
              <a:t>and creatinine indicate renal dysfunction.</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99</a:t>
            </a:fld>
            <a:endParaRPr lang="en-US"/>
          </a:p>
        </p:txBody>
      </p:sp>
    </p:spTree>
    <p:extLst>
      <p:ext uri="{BB962C8B-B14F-4D97-AF65-F5344CB8AC3E}">
        <p14:creationId xmlns:p14="http://schemas.microsoft.com/office/powerpoint/2010/main" val="36539467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10287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514600"/>
            <a:ext cx="8534400" cy="35814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43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endParaRPr lang="en-US" dirty="0"/>
          </a:p>
        </p:txBody>
      </p:sp>
    </p:spTree>
    <p:extLst>
      <p:ext uri="{BB962C8B-B14F-4D97-AF65-F5344CB8AC3E}">
        <p14:creationId xmlns:p14="http://schemas.microsoft.com/office/powerpoint/2010/main" val="2030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0"/>
            <a:ext cx="4038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29" cstate="print">
            <a:clrChange>
              <a:clrFrom>
                <a:srgbClr val="FFFFFE"/>
              </a:clrFrom>
              <a:clrTo>
                <a:srgbClr val="FFFFFE">
                  <a:alpha val="0"/>
                </a:srgbClr>
              </a:clrTo>
            </a:clrChange>
            <a:extLst>
              <a:ext uri="{BEBA8EAE-BF5A-486C-A8C5-ECC9F3942E4B}">
                <a14:imgProps xmlns:a14="http://schemas.microsoft.com/office/drawing/2010/main">
                  <a14:imgLayer r:embed="rId30">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1"/>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1"/>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8" r:id="rId5"/>
    <p:sldLayoutId id="2147483700" r:id="rId6"/>
    <p:sldLayoutId id="2147483696" r:id="rId7"/>
    <p:sldLayoutId id="2147483703" r:id="rId8"/>
    <p:sldLayoutId id="2147483698" r:id="rId9"/>
    <p:sldLayoutId id="2147483684" r:id="rId10"/>
    <p:sldLayoutId id="2147483692" r:id="rId11"/>
    <p:sldLayoutId id="2147483678" r:id="rId12"/>
    <p:sldLayoutId id="2147483679" r:id="rId13"/>
    <p:sldLayoutId id="2147483680" r:id="rId14"/>
    <p:sldLayoutId id="2147483685" r:id="rId15"/>
    <p:sldLayoutId id="2147483686" r:id="rId16"/>
    <p:sldLayoutId id="2147483687" r:id="rId17"/>
    <p:sldLayoutId id="2147483697" r:id="rId18"/>
    <p:sldLayoutId id="2147483688" r:id="rId19"/>
    <p:sldLayoutId id="2147483689" r:id="rId20"/>
    <p:sldLayoutId id="2147483690" r:id="rId21"/>
    <p:sldLayoutId id="2147483699" r:id="rId22"/>
    <p:sldLayoutId id="2147483704" r:id="rId23"/>
    <p:sldLayoutId id="2147483705" r:id="rId24"/>
    <p:sldLayoutId id="2147483706" r:id="rId25"/>
    <p:sldLayoutId id="2147483707" r:id="rId26"/>
    <p:sldLayoutId id="2147483709" r:id="rId27"/>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80999" y="1371600"/>
            <a:ext cx="2583237" cy="3337560"/>
          </a:xfrm>
        </p:spPr>
      </p:pic>
      <p:sp>
        <p:nvSpPr>
          <p:cNvPr id="4" name="Text Placeholder 3"/>
          <p:cNvSpPr>
            <a:spLocks noGrp="1"/>
          </p:cNvSpPr>
          <p:nvPr>
            <p:ph type="body" sz="quarter" idx="15"/>
          </p:nvPr>
        </p:nvSpPr>
        <p:spPr/>
        <p:txBody>
          <a:bodyPr/>
          <a:lstStyle/>
          <a:p>
            <a:r>
              <a:rPr lang="en-US"/>
              <a:t>Chapter 14</a:t>
            </a:r>
            <a:endParaRPr lang="en-US" dirty="0"/>
          </a:p>
        </p:txBody>
      </p:sp>
      <p:sp>
        <p:nvSpPr>
          <p:cNvPr id="6" name="Text Placeholder 5"/>
          <p:cNvSpPr>
            <a:spLocks noGrp="1"/>
          </p:cNvSpPr>
          <p:nvPr>
            <p:ph type="body" sz="quarter" idx="16"/>
          </p:nvPr>
        </p:nvSpPr>
        <p:spPr>
          <a:xfrm>
            <a:off x="3423557" y="3008008"/>
            <a:ext cx="5410200" cy="1030591"/>
          </a:xfrm>
        </p:spPr>
        <p:txBody>
          <a:bodyPr/>
          <a:lstStyle/>
          <a:p>
            <a:r>
              <a:rPr lang="en-US">
                <a:latin typeface="Arial" charset="0"/>
              </a:rPr>
              <a:t>Overview of Shock and Sepsis</a:t>
            </a:r>
            <a:endParaRPr lang="en-US" dirty="0">
              <a:latin typeface="Arial" charset="0"/>
            </a:endParaRP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3551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1BD4-9C0D-4315-B8F0-262ECCA9D578}"/>
              </a:ext>
            </a:extLst>
          </p:cNvPr>
          <p:cNvSpPr>
            <a:spLocks noGrp="1"/>
          </p:cNvSpPr>
          <p:nvPr>
            <p:ph type="title"/>
          </p:nvPr>
        </p:nvSpPr>
        <p:spPr/>
        <p:txBody>
          <a:bodyPr/>
          <a:lstStyle/>
          <a:p>
            <a:r>
              <a:rPr lang="en-US" dirty="0"/>
              <a:t>Assessment (continued_1) </a:t>
            </a:r>
          </a:p>
        </p:txBody>
      </p:sp>
      <p:sp>
        <p:nvSpPr>
          <p:cNvPr id="3" name="Content Placeholder 2">
            <a:extLst>
              <a:ext uri="{FF2B5EF4-FFF2-40B4-BE49-F238E27FC236}">
                <a16:creationId xmlns:a16="http://schemas.microsoft.com/office/drawing/2014/main" id="{2B45ED3A-DB1E-494B-A6C0-8537FBC116F9}"/>
              </a:ext>
            </a:extLst>
          </p:cNvPr>
          <p:cNvSpPr>
            <a:spLocks noGrp="1"/>
          </p:cNvSpPr>
          <p:nvPr>
            <p:ph idx="1"/>
          </p:nvPr>
        </p:nvSpPr>
        <p:spPr>
          <a:xfrm>
            <a:off x="457200" y="1195349"/>
            <a:ext cx="8229600" cy="2462251"/>
          </a:xfrm>
        </p:spPr>
        <p:txBody>
          <a:bodyPr/>
          <a:lstStyle/>
          <a:p>
            <a:r>
              <a:rPr lang="en-US" dirty="0"/>
              <a:t>Respiratory</a:t>
            </a:r>
          </a:p>
          <a:p>
            <a:pPr lvl="1"/>
            <a:r>
              <a:rPr lang="en-US" dirty="0"/>
              <a:t>Tachypnea</a:t>
            </a:r>
          </a:p>
          <a:p>
            <a:pPr lvl="1"/>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a:t>
            </a:r>
          </a:p>
          <a:p>
            <a:pPr lvl="1"/>
            <a:r>
              <a:rPr lang="en-US" dirty="0"/>
              <a:t>Pulse </a:t>
            </a:r>
            <a:r>
              <a:rPr lang="en-US" dirty="0" err="1"/>
              <a:t>oximetry</a:t>
            </a:r>
            <a:r>
              <a:rPr lang="en-US" dirty="0"/>
              <a:t> </a:t>
            </a:r>
          </a:p>
        </p:txBody>
      </p:sp>
    </p:spTree>
    <p:extLst>
      <p:ext uri="{BB962C8B-B14F-4D97-AF65-F5344CB8AC3E}">
        <p14:creationId xmlns:p14="http://schemas.microsoft.com/office/powerpoint/2010/main" val="134790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7754-525C-4A04-8591-B9C1695E0B8A}"/>
              </a:ext>
            </a:extLst>
          </p:cNvPr>
          <p:cNvSpPr>
            <a:spLocks noGrp="1"/>
          </p:cNvSpPr>
          <p:nvPr>
            <p:ph type="title"/>
          </p:nvPr>
        </p:nvSpPr>
        <p:spPr/>
        <p:txBody>
          <a:bodyPr/>
          <a:lstStyle/>
          <a:p>
            <a:r>
              <a:rPr lang="en-US" dirty="0"/>
              <a:t>Assessment (continued_2) </a:t>
            </a:r>
          </a:p>
        </p:txBody>
      </p:sp>
      <p:sp>
        <p:nvSpPr>
          <p:cNvPr id="3" name="Content Placeholder 2">
            <a:extLst>
              <a:ext uri="{FF2B5EF4-FFF2-40B4-BE49-F238E27FC236}">
                <a16:creationId xmlns:a16="http://schemas.microsoft.com/office/drawing/2014/main" id="{93A91183-F280-486A-8A49-A5F5D67F0BEA}"/>
              </a:ext>
            </a:extLst>
          </p:cNvPr>
          <p:cNvSpPr>
            <a:spLocks noGrp="1"/>
          </p:cNvSpPr>
          <p:nvPr>
            <p:ph idx="1"/>
          </p:nvPr>
        </p:nvSpPr>
        <p:spPr/>
        <p:txBody>
          <a:bodyPr/>
          <a:lstStyle/>
          <a:p>
            <a:r>
              <a:rPr lang="en-US"/>
              <a:t>Renal</a:t>
            </a:r>
          </a:p>
          <a:p>
            <a:pPr lvl="1"/>
            <a:r>
              <a:rPr lang="en-US"/>
              <a:t>Oliguria, then anuria</a:t>
            </a:r>
          </a:p>
          <a:p>
            <a:pPr lvl="1"/>
            <a:r>
              <a:rPr lang="en-US"/>
              <a:t>Increased creatinine </a:t>
            </a:r>
            <a:endParaRPr lang="en-US" dirty="0"/>
          </a:p>
        </p:txBody>
      </p:sp>
    </p:spTree>
    <p:extLst>
      <p:ext uri="{BB962C8B-B14F-4D97-AF65-F5344CB8AC3E}">
        <p14:creationId xmlns:p14="http://schemas.microsoft.com/office/powerpoint/2010/main" val="260231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6613-D48D-4C34-A656-64266F8C0ECF}"/>
              </a:ext>
            </a:extLst>
          </p:cNvPr>
          <p:cNvSpPr>
            <a:spLocks noGrp="1"/>
          </p:cNvSpPr>
          <p:nvPr>
            <p:ph type="title"/>
          </p:nvPr>
        </p:nvSpPr>
        <p:spPr/>
        <p:txBody>
          <a:bodyPr/>
          <a:lstStyle/>
          <a:p>
            <a:r>
              <a:rPr lang="en-US" dirty="0"/>
              <a:t>Assessment (continued_3) </a:t>
            </a:r>
          </a:p>
        </p:txBody>
      </p:sp>
      <p:sp>
        <p:nvSpPr>
          <p:cNvPr id="3" name="Content Placeholder 2">
            <a:extLst>
              <a:ext uri="{FF2B5EF4-FFF2-40B4-BE49-F238E27FC236}">
                <a16:creationId xmlns:a16="http://schemas.microsoft.com/office/drawing/2014/main" id="{441E2861-1926-4C8C-8E68-E5A2D5A4B9C7}"/>
              </a:ext>
            </a:extLst>
          </p:cNvPr>
          <p:cNvSpPr>
            <a:spLocks noGrp="1"/>
          </p:cNvSpPr>
          <p:nvPr>
            <p:ph idx="1"/>
          </p:nvPr>
        </p:nvSpPr>
        <p:spPr/>
        <p:txBody>
          <a:bodyPr/>
          <a:lstStyle/>
          <a:p>
            <a:r>
              <a:rPr lang="en-US"/>
              <a:t>Gastrointestinal</a:t>
            </a:r>
          </a:p>
          <a:p>
            <a:pPr lvl="1"/>
            <a:r>
              <a:rPr lang="en-US"/>
              <a:t>Hypoactive bowel sounds</a:t>
            </a:r>
          </a:p>
          <a:p>
            <a:pPr lvl="1"/>
            <a:r>
              <a:rPr lang="en-US"/>
              <a:t>Nausea </a:t>
            </a:r>
          </a:p>
          <a:p>
            <a:pPr lvl="1"/>
            <a:r>
              <a:rPr lang="en-US"/>
              <a:t>Vomiting </a:t>
            </a:r>
            <a:endParaRPr lang="en-US" dirty="0"/>
          </a:p>
        </p:txBody>
      </p:sp>
    </p:spTree>
    <p:extLst>
      <p:ext uri="{BB962C8B-B14F-4D97-AF65-F5344CB8AC3E}">
        <p14:creationId xmlns:p14="http://schemas.microsoft.com/office/powerpoint/2010/main" val="24715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0877-C2A2-4854-8A55-CEB9A19187AF}"/>
              </a:ext>
            </a:extLst>
          </p:cNvPr>
          <p:cNvSpPr>
            <a:spLocks noGrp="1"/>
          </p:cNvSpPr>
          <p:nvPr>
            <p:ph type="title"/>
          </p:nvPr>
        </p:nvSpPr>
        <p:spPr/>
        <p:txBody>
          <a:bodyPr/>
          <a:lstStyle/>
          <a:p>
            <a:r>
              <a:rPr lang="en-US" dirty="0"/>
              <a:t>Hemodynamic Monitoring </a:t>
            </a:r>
          </a:p>
        </p:txBody>
      </p:sp>
      <p:sp>
        <p:nvSpPr>
          <p:cNvPr id="3" name="Content Placeholder 2">
            <a:extLst>
              <a:ext uri="{FF2B5EF4-FFF2-40B4-BE49-F238E27FC236}">
                <a16:creationId xmlns:a16="http://schemas.microsoft.com/office/drawing/2014/main" id="{3B077026-5E13-443A-9E36-9834FE343287}"/>
              </a:ext>
            </a:extLst>
          </p:cNvPr>
          <p:cNvSpPr>
            <a:spLocks noGrp="1"/>
          </p:cNvSpPr>
          <p:nvPr>
            <p:ph idx="1"/>
          </p:nvPr>
        </p:nvSpPr>
        <p:spPr/>
        <p:txBody>
          <a:bodyPr/>
          <a:lstStyle/>
          <a:p>
            <a:r>
              <a:rPr lang="en-US"/>
              <a:t>Arterial line</a:t>
            </a:r>
          </a:p>
          <a:p>
            <a:r>
              <a:rPr lang="en-US"/>
              <a:t>Pulmonary artery catheter </a:t>
            </a:r>
          </a:p>
          <a:p>
            <a:r>
              <a:rPr lang="en-US"/>
              <a:t>Central venous catheter </a:t>
            </a:r>
            <a:endParaRPr lang="en-US" dirty="0"/>
          </a:p>
        </p:txBody>
      </p:sp>
    </p:spTree>
    <p:extLst>
      <p:ext uri="{BB962C8B-B14F-4D97-AF65-F5344CB8AC3E}">
        <p14:creationId xmlns:p14="http://schemas.microsoft.com/office/powerpoint/2010/main" val="331278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5C3156-62A4-431C-897D-4AD5CAB8C5C7}"/>
              </a:ext>
            </a:extLst>
          </p:cNvPr>
          <p:cNvSpPr txBox="1">
            <a:spLocks noGrp="1"/>
          </p:cNvSpPr>
          <p:nvPr>
            <p:ph type="title" idx="4294967295"/>
          </p:nvPr>
        </p:nvSpPr>
        <p:spPr bwMode="auto">
          <a:xfrm>
            <a:off x="756356" y="234539"/>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lvl="0">
              <a:defRPr/>
            </a:pPr>
            <a:r>
              <a:rPr lang="en-US" dirty="0"/>
              <a:t>Pulmonary Artery Catheter</a:t>
            </a:r>
            <a:endParaRPr kumimoji="0" lang="en-US" sz="3600" b="0" i="0" u="none" strike="noStrike" kern="1200" cap="none" spc="0" normalizeH="0" baseline="0" noProof="0" dirty="0">
              <a:ln>
                <a:noFill/>
              </a:ln>
              <a:solidFill>
                <a:srgbClr val="D99C21"/>
              </a:solidFill>
              <a:effectLst/>
              <a:uLnTx/>
              <a:uFillTx/>
              <a:latin typeface="+mn-lt"/>
              <a:ea typeface="+mn-ea"/>
              <a:cs typeface="+mn-cs"/>
            </a:endParaRPr>
          </a:p>
        </p:txBody>
      </p:sp>
      <p:pic>
        <p:nvPicPr>
          <p:cNvPr id="15" name="Content Placeholder 14" descr="A torso with a pulmonary artery catheter and heart highlighted. Parts of the heart are labeled Pulmonary artery, Right ventricle, Right atrium, and Superior vena cava. Ports are labeled 1, 2, 3, and 4 in relation to the heart. 1 is the proximal port. 2 is the thermistor port. 3 is the balloon inflation port. 4 is the distal port. The ports enter through the neck into the Superior vena cava and into the heart. The proximal port enters in the right atrium. The thermistor, balloon inflation, and distal ports enter the pulmonary arter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11590"/>
            <a:ext cx="4114800" cy="2715768"/>
          </a:xfrm>
          <a:prstGeom prst="rect">
            <a:avLst/>
          </a:prstGeom>
          <a:noFill/>
        </p:spPr>
      </p:pic>
      <p:pic>
        <p:nvPicPr>
          <p:cNvPr id="16" name="Content Placeholder 15" descr="A pulmonary artery catheter. Clockwise, parts labeled are Distal lumen hub, Proximal injectate lumen hub, Proximal infusion lumen hub, Balloon inflation valve, and Thermistor connecto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029200" y="1219200"/>
            <a:ext cx="3474720" cy="4748251"/>
          </a:xfrm>
          <a:prstGeom prst="rect">
            <a:avLst/>
          </a:prstGeom>
          <a:noFill/>
        </p:spPr>
      </p:pic>
    </p:spTree>
    <p:extLst>
      <p:ext uri="{BB962C8B-B14F-4D97-AF65-F5344CB8AC3E}">
        <p14:creationId xmlns:p14="http://schemas.microsoft.com/office/powerpoint/2010/main" val="58112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4DFCBA3-2979-4A7F-A753-5B46455381C5}"/>
              </a:ext>
            </a:extLst>
          </p:cNvPr>
          <p:cNvSpPr>
            <a:spLocks noGrp="1"/>
          </p:cNvSpPr>
          <p:nvPr>
            <p:ph type="title"/>
          </p:nvPr>
        </p:nvSpPr>
        <p:spPr>
          <a:xfrm>
            <a:off x="756356" y="234539"/>
            <a:ext cx="8235244" cy="590931"/>
          </a:xfrm>
        </p:spPr>
        <p:txBody>
          <a:bodyPr/>
          <a:lstStyle/>
          <a:p>
            <a:r>
              <a:rPr lang="en-US" dirty="0"/>
              <a:t>Measurement Sites for ScvO2 and SvO2</a:t>
            </a:r>
          </a:p>
        </p:txBody>
      </p:sp>
      <p:pic>
        <p:nvPicPr>
          <p:cNvPr id="5" name="Content Placeholder 4" descr="The lungs and heart titled Site of measurement. Clockwise, parts labeled are Left lung, S v O 2 (via pulmonary artery catheter), S c v O 2 (via central veinous line), Inferior vena cava, P A C with optic fibers (S v O 2), Standard C V C (S c v O 2), Right lung, Superior vena cava, Aorta, and Pulmonary artery. The P A C with optic fiber goes through the superior vena cava, into the central venous line and ends in the pulmonary artery. The Standard C V C goes through the superior vena cava and ends at the central venous 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3674" y="1195349"/>
            <a:ext cx="5056651" cy="4068763"/>
          </a:xfrm>
          <a:prstGeom prst="rect">
            <a:avLst/>
          </a:prstGeom>
          <a:noFill/>
        </p:spPr>
      </p:pic>
    </p:spTree>
    <p:extLst>
      <p:ext uri="{BB962C8B-B14F-4D97-AF65-F5344CB8AC3E}">
        <p14:creationId xmlns:p14="http://schemas.microsoft.com/office/powerpoint/2010/main" val="85523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a:t>Hypovolemic Shock </a:t>
            </a:r>
            <a:endParaRPr lang="en-US" dirty="0"/>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Epidemiology</a:t>
            </a:r>
          </a:p>
          <a:p>
            <a:pPr lvl="1"/>
            <a:r>
              <a:rPr lang="en-US" dirty="0"/>
              <a:t> Causes</a:t>
            </a:r>
          </a:p>
          <a:p>
            <a:pPr lvl="2"/>
            <a:r>
              <a:rPr lang="en-US" dirty="0"/>
              <a:t>Acute blood loss</a:t>
            </a:r>
          </a:p>
          <a:p>
            <a:pPr lvl="3"/>
            <a:r>
              <a:rPr lang="en-US" dirty="0"/>
              <a:t>Trauma, GI bleed</a:t>
            </a:r>
          </a:p>
          <a:p>
            <a:pPr lvl="2"/>
            <a:r>
              <a:rPr lang="en-US" dirty="0"/>
              <a:t>Rapid fluid loss</a:t>
            </a:r>
          </a:p>
          <a:p>
            <a:pPr lvl="3"/>
            <a:r>
              <a:rPr lang="en-US" dirty="0"/>
              <a:t>Vomiting, diarrhea, burns</a:t>
            </a:r>
          </a:p>
          <a:p>
            <a:pPr lvl="1"/>
            <a:r>
              <a:rPr lang="en-US" dirty="0"/>
              <a:t>Prevalence data unavailable</a:t>
            </a:r>
          </a:p>
        </p:txBody>
      </p:sp>
    </p:spTree>
    <p:extLst>
      <p:ext uri="{BB962C8B-B14F-4D97-AF65-F5344CB8AC3E}">
        <p14:creationId xmlns:p14="http://schemas.microsoft.com/office/powerpoint/2010/main" val="35402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(continued_1)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Pathophysiology</a:t>
            </a:r>
          </a:p>
          <a:p>
            <a:pPr lvl="1"/>
            <a:r>
              <a:rPr lang="en-US"/>
              <a:t> Acute loss of volume</a:t>
            </a:r>
          </a:p>
          <a:p>
            <a:pPr lvl="2"/>
            <a:r>
              <a:rPr lang="en-US"/>
              <a:t>Blood or fluid</a:t>
            </a:r>
          </a:p>
          <a:p>
            <a:pPr lvl="1"/>
            <a:r>
              <a:rPr lang="en-US"/>
              <a:t>Decreased venous return</a:t>
            </a:r>
          </a:p>
          <a:p>
            <a:pPr lvl="1"/>
            <a:r>
              <a:rPr lang="en-US"/>
              <a:t>Decreased stroke volume and cardiac output</a:t>
            </a:r>
          </a:p>
          <a:p>
            <a:pPr lvl="1"/>
            <a:r>
              <a:rPr lang="en-US"/>
              <a:t>Decreased tissue perfusion </a:t>
            </a:r>
            <a:endParaRPr lang="en-US" dirty="0"/>
          </a:p>
        </p:txBody>
      </p:sp>
    </p:spTree>
    <p:extLst>
      <p:ext uri="{BB962C8B-B14F-4D97-AF65-F5344CB8AC3E}">
        <p14:creationId xmlns:p14="http://schemas.microsoft.com/office/powerpoint/2010/main" val="335039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(continued_2)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a:xfrm>
            <a:off x="457200" y="1195349"/>
            <a:ext cx="4572000" cy="4976851"/>
          </a:xfrm>
        </p:spPr>
        <p:txBody>
          <a:bodyPr/>
          <a:lstStyle/>
          <a:p>
            <a:r>
              <a:rPr lang="en-US" dirty="0"/>
              <a:t>Clinical Manifestations</a:t>
            </a:r>
          </a:p>
          <a:p>
            <a:pPr lvl="1"/>
            <a:r>
              <a:rPr lang="en-US" dirty="0"/>
              <a:t>Restlessness or confusion</a:t>
            </a:r>
          </a:p>
          <a:p>
            <a:pPr lvl="1"/>
            <a:r>
              <a:rPr lang="en-US" dirty="0"/>
              <a:t>Decreased urine output</a:t>
            </a:r>
          </a:p>
          <a:p>
            <a:pPr lvl="1"/>
            <a:r>
              <a:rPr lang="en-US" dirty="0"/>
              <a:t>Pale, cool, clammy skin</a:t>
            </a:r>
          </a:p>
          <a:p>
            <a:pPr lvl="1"/>
            <a:r>
              <a:rPr lang="en-US" dirty="0"/>
              <a:t>Weak pulses</a:t>
            </a:r>
          </a:p>
          <a:p>
            <a:pPr lvl="1"/>
            <a:r>
              <a:rPr lang="en-US" dirty="0"/>
              <a:t>Delayed capillary refill</a:t>
            </a:r>
          </a:p>
        </p:txBody>
      </p:sp>
      <p:sp>
        <p:nvSpPr>
          <p:cNvPr id="10" name="Content Placeholder 9"/>
          <p:cNvSpPr>
            <a:spLocks noGrp="1"/>
          </p:cNvSpPr>
          <p:nvPr>
            <p:ph idx="10"/>
          </p:nvPr>
        </p:nvSpPr>
        <p:spPr>
          <a:xfrm>
            <a:off x="5334000" y="1881149"/>
            <a:ext cx="3657600" cy="3757651"/>
          </a:xfrm>
        </p:spPr>
        <p:txBody>
          <a:bodyPr/>
          <a:lstStyle/>
          <a:p>
            <a:pPr marL="292608" lvl="1" indent="-292608"/>
            <a:r>
              <a:rPr lang="en-US" dirty="0"/>
              <a:t>Hyperventilation &gt; respiratory alkalosis</a:t>
            </a:r>
          </a:p>
          <a:p>
            <a:pPr marL="292608" lvl="1" indent="-292608"/>
            <a:r>
              <a:rPr lang="en-US" dirty="0"/>
              <a:t>Hypoactive bowel sounds</a:t>
            </a:r>
          </a:p>
          <a:p>
            <a:pPr marL="292608" lvl="1" indent="-292608"/>
            <a:r>
              <a:rPr lang="en-US" dirty="0"/>
              <a:t>Hyperglycemia</a:t>
            </a:r>
          </a:p>
        </p:txBody>
      </p:sp>
    </p:spTree>
    <p:extLst>
      <p:ext uri="{BB962C8B-B14F-4D97-AF65-F5344CB8AC3E}">
        <p14:creationId xmlns:p14="http://schemas.microsoft.com/office/powerpoint/2010/main" val="195304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a:t>Hypovolemic Shock (continued_3) </a:t>
            </a:r>
            <a:endParaRPr lang="en-US" dirty="0"/>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Medical Management</a:t>
            </a:r>
          </a:p>
          <a:p>
            <a:pPr lvl="1"/>
            <a:r>
              <a:rPr lang="en-US" dirty="0"/>
              <a:t>Optimize oxygenation</a:t>
            </a:r>
          </a:p>
          <a:p>
            <a:pPr lvl="1"/>
            <a:r>
              <a:rPr lang="en-US" dirty="0"/>
              <a:t>Fluid resuscitation</a:t>
            </a:r>
          </a:p>
          <a:p>
            <a:pPr lvl="1"/>
            <a:r>
              <a:rPr lang="en-US" dirty="0"/>
              <a:t>Identify and treat underlying cause</a:t>
            </a:r>
          </a:p>
          <a:p>
            <a:pPr lvl="2"/>
            <a:r>
              <a:rPr lang="en-US" dirty="0"/>
              <a:t>Fluid</a:t>
            </a:r>
          </a:p>
          <a:p>
            <a:pPr lvl="2"/>
            <a:r>
              <a:rPr lang="en-US" dirty="0"/>
              <a:t>Blood products</a:t>
            </a:r>
          </a:p>
        </p:txBody>
      </p:sp>
    </p:spTree>
    <p:extLst>
      <p:ext uri="{BB962C8B-B14F-4D97-AF65-F5344CB8AC3E}">
        <p14:creationId xmlns:p14="http://schemas.microsoft.com/office/powerpoint/2010/main" val="401447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Shock</a:t>
            </a:r>
          </a:p>
          <a:p>
            <a:pPr lvl="1"/>
            <a:r>
              <a:rPr lang="en-US" dirty="0"/>
              <a:t>Life-threatening syndrome</a:t>
            </a:r>
          </a:p>
          <a:p>
            <a:pPr lvl="1"/>
            <a:r>
              <a:rPr lang="en-US" dirty="0"/>
              <a:t>Circulatory system unable to supply adequate oxygen to tissues to meet metabolic demand</a:t>
            </a:r>
          </a:p>
        </p:txBody>
      </p:sp>
    </p:spTree>
    <p:extLst>
      <p:ext uri="{BB962C8B-B14F-4D97-AF65-F5344CB8AC3E}">
        <p14:creationId xmlns:p14="http://schemas.microsoft.com/office/powerpoint/2010/main" val="307066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(continued_4)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Management – Assessment and Analysis</a:t>
            </a:r>
          </a:p>
          <a:p>
            <a:pPr lvl="1"/>
            <a:r>
              <a:rPr lang="en-US"/>
              <a:t>Varies depending upon stage of shock</a:t>
            </a:r>
          </a:p>
          <a:p>
            <a:pPr lvl="1"/>
            <a:r>
              <a:rPr lang="en-US"/>
              <a:t>Progressive</a:t>
            </a:r>
          </a:p>
          <a:p>
            <a:pPr lvl="2"/>
            <a:r>
              <a:rPr lang="en-US"/>
              <a:t>Hypotension</a:t>
            </a:r>
          </a:p>
          <a:p>
            <a:pPr lvl="2"/>
            <a:r>
              <a:rPr lang="en-US"/>
              <a:t>Tachycardia</a:t>
            </a:r>
          </a:p>
          <a:p>
            <a:pPr lvl="2"/>
            <a:r>
              <a:rPr lang="en-US"/>
              <a:t>Weak pulses</a:t>
            </a:r>
          </a:p>
          <a:p>
            <a:pPr lvl="2"/>
            <a:r>
              <a:rPr lang="en-US"/>
              <a:t>Tachypnea </a:t>
            </a:r>
            <a:endParaRPr lang="en-US" dirty="0"/>
          </a:p>
        </p:txBody>
      </p:sp>
    </p:spTree>
    <p:extLst>
      <p:ext uri="{BB962C8B-B14F-4D97-AF65-F5344CB8AC3E}">
        <p14:creationId xmlns:p14="http://schemas.microsoft.com/office/powerpoint/2010/main" val="258525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(continued_5)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Diagnoses</a:t>
            </a:r>
          </a:p>
          <a:p>
            <a:pPr lvl="1"/>
            <a:r>
              <a:rPr lang="en-US"/>
              <a:t>Altered tissue perfusion</a:t>
            </a:r>
          </a:p>
          <a:p>
            <a:pPr lvl="1"/>
            <a:r>
              <a:rPr lang="en-US"/>
              <a:t>Inadequate oxygenation </a:t>
            </a:r>
            <a:endParaRPr lang="en-US" dirty="0"/>
          </a:p>
        </p:txBody>
      </p:sp>
    </p:spTree>
    <p:extLst>
      <p:ext uri="{BB962C8B-B14F-4D97-AF65-F5344CB8AC3E}">
        <p14:creationId xmlns:p14="http://schemas.microsoft.com/office/powerpoint/2010/main" val="7515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(continued_6)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Assessments</a:t>
            </a:r>
          </a:p>
          <a:p>
            <a:pPr lvl="1"/>
            <a:r>
              <a:rPr lang="en-US" dirty="0"/>
              <a:t>Neurological status</a:t>
            </a:r>
          </a:p>
          <a:p>
            <a:pPr lvl="1"/>
            <a:r>
              <a:rPr lang="en-US" dirty="0"/>
              <a:t>Vital signs</a:t>
            </a:r>
          </a:p>
          <a:p>
            <a:pPr lvl="1"/>
            <a:r>
              <a:rPr lang="en-US" dirty="0"/>
              <a:t>Hemodynamic readings</a:t>
            </a:r>
          </a:p>
          <a:p>
            <a:pPr lvl="1"/>
            <a:r>
              <a:rPr lang="en-US" dirty="0"/>
              <a:t>Urine output</a:t>
            </a:r>
          </a:p>
          <a:p>
            <a:pPr lvl="1"/>
            <a:r>
              <a:rPr lang="en-US" dirty="0"/>
              <a:t>Skin color and temperature</a:t>
            </a:r>
          </a:p>
        </p:txBody>
      </p:sp>
    </p:spTree>
    <p:extLst>
      <p:ext uri="{BB962C8B-B14F-4D97-AF65-F5344CB8AC3E}">
        <p14:creationId xmlns:p14="http://schemas.microsoft.com/office/powerpoint/2010/main" val="121119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(continued_7)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Laboratory tests</a:t>
            </a:r>
          </a:p>
          <a:p>
            <a:pPr lvl="1"/>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a:t>
            </a:r>
          </a:p>
          <a:p>
            <a:pPr lvl="1"/>
            <a:r>
              <a:rPr lang="en-US" dirty="0"/>
              <a:t>Venous oxygen saturation</a:t>
            </a:r>
          </a:p>
          <a:p>
            <a:pPr lvl="1"/>
            <a:r>
              <a:rPr lang="en-US" dirty="0"/>
              <a:t>Hemoglobin and hematocrit</a:t>
            </a:r>
          </a:p>
          <a:p>
            <a:pPr lvl="1"/>
            <a:r>
              <a:rPr lang="en-US" dirty="0"/>
              <a:t>Metabolic profile</a:t>
            </a:r>
          </a:p>
          <a:p>
            <a:pPr lvl="1"/>
            <a:r>
              <a:rPr lang="en-US" dirty="0"/>
              <a:t>Lactate </a:t>
            </a:r>
          </a:p>
        </p:txBody>
      </p:sp>
    </p:spTree>
    <p:extLst>
      <p:ext uri="{BB962C8B-B14F-4D97-AF65-F5344CB8AC3E}">
        <p14:creationId xmlns:p14="http://schemas.microsoft.com/office/powerpoint/2010/main" val="264166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(continued_8)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Actions</a:t>
            </a:r>
          </a:p>
          <a:p>
            <a:pPr lvl="1"/>
            <a:r>
              <a:rPr lang="en-US" dirty="0"/>
              <a:t>Optimize oxygenation</a:t>
            </a:r>
          </a:p>
          <a:p>
            <a:pPr lvl="1"/>
            <a:r>
              <a:rPr lang="en-US" dirty="0"/>
              <a:t>Prepare for intubation</a:t>
            </a:r>
          </a:p>
          <a:p>
            <a:pPr lvl="1"/>
            <a:r>
              <a:rPr lang="en-US" dirty="0"/>
              <a:t>IV access</a:t>
            </a:r>
          </a:p>
          <a:p>
            <a:pPr lvl="1"/>
            <a:r>
              <a:rPr lang="en-US" dirty="0"/>
              <a:t>Fluid replacement </a:t>
            </a:r>
          </a:p>
        </p:txBody>
      </p:sp>
    </p:spTree>
    <p:extLst>
      <p:ext uri="{BB962C8B-B14F-4D97-AF65-F5344CB8AC3E}">
        <p14:creationId xmlns:p14="http://schemas.microsoft.com/office/powerpoint/2010/main" val="41020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(continued_9)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a:xfrm>
            <a:off x="457200" y="1195349"/>
            <a:ext cx="8229600" cy="1928851"/>
          </a:xfrm>
        </p:spPr>
        <p:txBody>
          <a:bodyPr/>
          <a:lstStyle/>
          <a:p>
            <a:r>
              <a:rPr lang="en-US" dirty="0"/>
              <a:t>Nursing Interventions – Teaching</a:t>
            </a:r>
          </a:p>
          <a:p>
            <a:pPr lvl="1"/>
            <a:r>
              <a:rPr lang="en-US" dirty="0"/>
              <a:t>Cause of </a:t>
            </a:r>
            <a:r>
              <a:rPr lang="en-US" dirty="0" err="1"/>
              <a:t>hypovolemia</a:t>
            </a:r>
            <a:endParaRPr lang="en-US" dirty="0"/>
          </a:p>
          <a:p>
            <a:pPr lvl="1"/>
            <a:r>
              <a:rPr lang="en-US" dirty="0"/>
              <a:t>Allow visitation</a:t>
            </a:r>
          </a:p>
        </p:txBody>
      </p:sp>
    </p:spTree>
    <p:extLst>
      <p:ext uri="{BB962C8B-B14F-4D97-AF65-F5344CB8AC3E}">
        <p14:creationId xmlns:p14="http://schemas.microsoft.com/office/powerpoint/2010/main" val="78601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Hypovolemic Shock (continued_10)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Interventions – Evaluating Care Outcomes</a:t>
            </a:r>
          </a:p>
          <a:p>
            <a:pPr lvl="1"/>
            <a:r>
              <a:rPr lang="en-US"/>
              <a:t>Blood pressure</a:t>
            </a:r>
          </a:p>
          <a:p>
            <a:pPr lvl="1"/>
            <a:r>
              <a:rPr lang="en-US"/>
              <a:t>Filling pressures</a:t>
            </a:r>
          </a:p>
          <a:p>
            <a:pPr lvl="1"/>
            <a:r>
              <a:rPr lang="en-US"/>
              <a:t>Venous oxygen saturation</a:t>
            </a:r>
          </a:p>
          <a:p>
            <a:pPr lvl="1"/>
            <a:r>
              <a:rPr lang="en-US"/>
              <a:t>Level of consciousness</a:t>
            </a:r>
          </a:p>
          <a:p>
            <a:pPr lvl="1"/>
            <a:r>
              <a:rPr lang="en-US"/>
              <a:t>Urine output</a:t>
            </a:r>
          </a:p>
          <a:p>
            <a:pPr lvl="1"/>
            <a:r>
              <a:rPr lang="en-US"/>
              <a:t>Lactate </a:t>
            </a:r>
            <a:endParaRPr lang="en-US" dirty="0"/>
          </a:p>
        </p:txBody>
      </p:sp>
    </p:spTree>
    <p:extLst>
      <p:ext uri="{BB962C8B-B14F-4D97-AF65-F5344CB8AC3E}">
        <p14:creationId xmlns:p14="http://schemas.microsoft.com/office/powerpoint/2010/main" val="386620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a:xfrm>
            <a:off x="457200" y="1195349"/>
            <a:ext cx="8229600" cy="4976851"/>
          </a:xfrm>
        </p:spPr>
        <p:txBody>
          <a:bodyPr/>
          <a:lstStyle/>
          <a:p>
            <a:r>
              <a:rPr lang="en-US" dirty="0"/>
              <a:t>Epidemiology</a:t>
            </a:r>
          </a:p>
          <a:p>
            <a:pPr lvl="1"/>
            <a:r>
              <a:rPr lang="en-US" dirty="0"/>
              <a:t>5%-10% of patients with acute M</a:t>
            </a:r>
            <a:r>
              <a:rPr lang="en-US" sz="100" dirty="0"/>
              <a:t> </a:t>
            </a:r>
            <a:r>
              <a:rPr lang="en-US" dirty="0"/>
              <a:t>I</a:t>
            </a:r>
          </a:p>
          <a:p>
            <a:pPr lvl="1"/>
            <a:r>
              <a:rPr lang="en-US" dirty="0"/>
              <a:t>50% mortality</a:t>
            </a:r>
          </a:p>
          <a:p>
            <a:pPr lvl="1"/>
            <a:r>
              <a:rPr lang="en-US" dirty="0"/>
              <a:t>Risk factors</a:t>
            </a:r>
          </a:p>
          <a:p>
            <a:pPr lvl="2"/>
            <a:r>
              <a:rPr lang="en-US" dirty="0"/>
              <a:t>End stage heart failure</a:t>
            </a:r>
          </a:p>
          <a:p>
            <a:pPr lvl="2"/>
            <a:r>
              <a:rPr lang="en-US" dirty="0"/>
              <a:t>Cardiomyopathy</a:t>
            </a:r>
          </a:p>
          <a:p>
            <a:pPr lvl="2"/>
            <a:r>
              <a:rPr lang="en-US" dirty="0"/>
              <a:t>Hypertension</a:t>
            </a:r>
          </a:p>
          <a:p>
            <a:pPr lvl="2"/>
            <a:r>
              <a:rPr lang="en-US" dirty="0"/>
              <a:t>Diabetes </a:t>
            </a:r>
          </a:p>
          <a:p>
            <a:pPr lvl="2"/>
            <a:r>
              <a:rPr lang="en-US" dirty="0"/>
              <a:t>Multi-vessel disease</a:t>
            </a:r>
          </a:p>
          <a:p>
            <a:pPr lvl="2"/>
            <a:r>
              <a:rPr lang="en-US" dirty="0"/>
              <a:t>Acute vascular disease </a:t>
            </a:r>
          </a:p>
        </p:txBody>
      </p:sp>
    </p:spTree>
    <p:extLst>
      <p:ext uri="{BB962C8B-B14F-4D97-AF65-F5344CB8AC3E}">
        <p14:creationId xmlns:p14="http://schemas.microsoft.com/office/powerpoint/2010/main" val="350777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(continued_1)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Pathophysiology</a:t>
            </a:r>
          </a:p>
        </p:txBody>
      </p:sp>
      <p:pic>
        <p:nvPicPr>
          <p:cNvPr id="12" name="Content Placeholder 11" descr="The cycle of cardiogenic shock. Boxes are in a circular pattern with arrows pointing to each box. The first box is labeled Compensatory mechanisms increasing vasconstriction and fluid retention increasing myocardial work load, Increased myocardial oxygen demand, and Decreased myocardial oxygen supply. The second box is labeled Myocardial injury and Decreased myocardial contractility. the third box is labeled Decreased cardiac output, Hypotension, and Increased filing volume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724400" y="1594627"/>
            <a:ext cx="4038600" cy="3997359"/>
          </a:xfrm>
        </p:spPr>
      </p:pic>
    </p:spTree>
    <p:extLst>
      <p:ext uri="{BB962C8B-B14F-4D97-AF65-F5344CB8AC3E}">
        <p14:creationId xmlns:p14="http://schemas.microsoft.com/office/powerpoint/2010/main" val="322923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(continued_2)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Clinical Manifestations</a:t>
            </a:r>
          </a:p>
          <a:p>
            <a:pPr lvl="1"/>
            <a:r>
              <a:rPr lang="en-US" dirty="0"/>
              <a:t>Chest pain</a:t>
            </a:r>
          </a:p>
          <a:p>
            <a:pPr lvl="1"/>
            <a:r>
              <a:rPr lang="en-US" dirty="0"/>
              <a:t>Diaphoresis</a:t>
            </a:r>
          </a:p>
          <a:p>
            <a:pPr lvl="1"/>
            <a:r>
              <a:rPr lang="en-US" dirty="0"/>
              <a:t>Nausea and vomiting</a:t>
            </a:r>
          </a:p>
          <a:p>
            <a:pPr lvl="1"/>
            <a:r>
              <a:rPr lang="en-US" dirty="0"/>
              <a:t>Decreased cardiac output</a:t>
            </a:r>
          </a:p>
          <a:p>
            <a:pPr lvl="2"/>
            <a:r>
              <a:rPr lang="en-US" dirty="0"/>
              <a:t>Hypotension, decreased L</a:t>
            </a:r>
            <a:r>
              <a:rPr lang="en-US" sz="100" dirty="0"/>
              <a:t> </a:t>
            </a:r>
            <a:r>
              <a:rPr lang="en-US" dirty="0"/>
              <a:t>O</a:t>
            </a:r>
            <a:r>
              <a:rPr lang="en-US" sz="100" dirty="0"/>
              <a:t> </a:t>
            </a:r>
            <a:r>
              <a:rPr lang="en-US" dirty="0"/>
              <a:t>C, decreased urine output, weak pulses, cool skin, hypoactive bowel sounds</a:t>
            </a:r>
          </a:p>
          <a:p>
            <a:pPr lvl="1"/>
            <a:r>
              <a:rPr lang="en-US" dirty="0"/>
              <a:t>Metabolic acidosis </a:t>
            </a:r>
          </a:p>
        </p:txBody>
      </p:sp>
    </p:spTree>
    <p:extLst>
      <p:ext uri="{BB962C8B-B14F-4D97-AF65-F5344CB8AC3E}">
        <p14:creationId xmlns:p14="http://schemas.microsoft.com/office/powerpoint/2010/main" val="233116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8074-61F3-472A-8EB9-F2EC9BA326E2}"/>
              </a:ext>
            </a:extLst>
          </p:cNvPr>
          <p:cNvSpPr>
            <a:spLocks noGrp="1"/>
          </p:cNvSpPr>
          <p:nvPr>
            <p:ph type="title"/>
          </p:nvPr>
        </p:nvSpPr>
        <p:spPr/>
        <p:txBody>
          <a:bodyPr/>
          <a:lstStyle/>
          <a:p>
            <a:r>
              <a:rPr lang="en-US" dirty="0"/>
              <a:t>Cardiac Output</a:t>
            </a:r>
          </a:p>
        </p:txBody>
      </p:sp>
      <p:sp>
        <p:nvSpPr>
          <p:cNvPr id="3" name="Content Placeholder 2">
            <a:extLst>
              <a:ext uri="{FF2B5EF4-FFF2-40B4-BE49-F238E27FC236}">
                <a16:creationId xmlns:a16="http://schemas.microsoft.com/office/drawing/2014/main" id="{B52221BC-4A2A-4C6F-9099-D6DECD7061E4}"/>
              </a:ext>
            </a:extLst>
          </p:cNvPr>
          <p:cNvSpPr>
            <a:spLocks noGrp="1"/>
          </p:cNvSpPr>
          <p:nvPr>
            <p:ph idx="1"/>
          </p:nvPr>
        </p:nvSpPr>
        <p:spPr/>
        <p:txBody>
          <a:bodyPr/>
          <a:lstStyle/>
          <a:p>
            <a:r>
              <a:rPr lang="en-US" dirty="0"/>
              <a:t>Cardiac output</a:t>
            </a:r>
          </a:p>
          <a:p>
            <a:r>
              <a:rPr lang="en-US" dirty="0"/>
              <a:t>Preload</a:t>
            </a:r>
          </a:p>
          <a:p>
            <a:r>
              <a:rPr lang="en-US" dirty="0"/>
              <a:t>Afterload</a:t>
            </a:r>
          </a:p>
          <a:p>
            <a:r>
              <a:rPr lang="en-US" dirty="0"/>
              <a:t>Contractility </a:t>
            </a:r>
          </a:p>
        </p:txBody>
      </p:sp>
    </p:spTree>
    <p:extLst>
      <p:ext uri="{BB962C8B-B14F-4D97-AF65-F5344CB8AC3E}">
        <p14:creationId xmlns:p14="http://schemas.microsoft.com/office/powerpoint/2010/main" val="381581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(continued_3)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Medical Management</a:t>
            </a:r>
          </a:p>
          <a:p>
            <a:pPr lvl="1"/>
            <a:r>
              <a:rPr lang="en-US" dirty="0"/>
              <a:t>E</a:t>
            </a:r>
            <a:r>
              <a:rPr lang="en-US" sz="100" dirty="0"/>
              <a:t> </a:t>
            </a:r>
            <a:r>
              <a:rPr lang="en-US" dirty="0"/>
              <a:t>C</a:t>
            </a:r>
            <a:r>
              <a:rPr lang="en-US" sz="100" dirty="0"/>
              <a:t> </a:t>
            </a:r>
            <a:r>
              <a:rPr lang="en-US" dirty="0"/>
              <a:t>G, cardiac enzymes, chest </a:t>
            </a:r>
            <a:r>
              <a:rPr lang="en-US" dirty="0" err="1"/>
              <a:t>Xray</a:t>
            </a:r>
            <a:endParaRPr lang="en-US" dirty="0"/>
          </a:p>
          <a:p>
            <a:pPr lvl="1"/>
            <a:r>
              <a:rPr lang="en-US" dirty="0"/>
              <a:t>Airway/oxygenation</a:t>
            </a:r>
          </a:p>
          <a:p>
            <a:pPr lvl="1"/>
            <a:r>
              <a:rPr lang="en-US" dirty="0"/>
              <a:t>Emergency revascularization, mechanical circulatory support</a:t>
            </a:r>
          </a:p>
          <a:p>
            <a:pPr lvl="1"/>
            <a:r>
              <a:rPr lang="en-US" dirty="0"/>
              <a:t>Vasopressors, inotropes</a:t>
            </a:r>
          </a:p>
        </p:txBody>
      </p:sp>
    </p:spTree>
    <p:extLst>
      <p:ext uri="{BB962C8B-B14F-4D97-AF65-F5344CB8AC3E}">
        <p14:creationId xmlns:p14="http://schemas.microsoft.com/office/powerpoint/2010/main" val="41026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3122586-EC58-4FE9-AADF-D73E6D5DF01A}"/>
              </a:ext>
            </a:extLst>
          </p:cNvPr>
          <p:cNvSpPr>
            <a:spLocks noGrp="1"/>
          </p:cNvSpPr>
          <p:nvPr>
            <p:ph type="title"/>
          </p:nvPr>
        </p:nvSpPr>
        <p:spPr>
          <a:xfrm>
            <a:off x="756356" y="234539"/>
            <a:ext cx="8235244" cy="590931"/>
          </a:xfrm>
        </p:spPr>
        <p:txBody>
          <a:bodyPr/>
          <a:lstStyle/>
          <a:p>
            <a:r>
              <a:rPr lang="en-US" dirty="0"/>
              <a:t>Intra-Aortic Balloon Pump </a:t>
            </a:r>
          </a:p>
        </p:txBody>
      </p:sp>
      <p:pic>
        <p:nvPicPr>
          <p:cNvPr id="5" name="Content Placeholder 4" descr="Left, an intra-aortic balloon pump. Parts labeled are Subclavian artery, Balloon inflated, Femoral artery, and Aortic arch. Right, a deflated intra-aortic balloon pump. The Balloon deflated is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572" y="1195349"/>
            <a:ext cx="3600855" cy="4068763"/>
          </a:xfrm>
          <a:prstGeom prst="rect">
            <a:avLst/>
          </a:prstGeom>
          <a:noFill/>
        </p:spPr>
      </p:pic>
    </p:spTree>
    <p:extLst>
      <p:ext uri="{BB962C8B-B14F-4D97-AF65-F5344CB8AC3E}">
        <p14:creationId xmlns:p14="http://schemas.microsoft.com/office/powerpoint/2010/main" val="64318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(continued_4)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Management – Assessment and Analysis</a:t>
            </a:r>
          </a:p>
          <a:p>
            <a:pPr lvl="1"/>
            <a:r>
              <a:rPr lang="en-US" dirty="0"/>
              <a:t>Decreased cardiac output</a:t>
            </a:r>
          </a:p>
          <a:p>
            <a:pPr lvl="1"/>
            <a:r>
              <a:rPr lang="en-US" dirty="0"/>
              <a:t>Impaired tissue perfusion </a:t>
            </a:r>
          </a:p>
        </p:txBody>
      </p:sp>
    </p:spTree>
    <p:extLst>
      <p:ext uri="{BB962C8B-B14F-4D97-AF65-F5344CB8AC3E}">
        <p14:creationId xmlns:p14="http://schemas.microsoft.com/office/powerpoint/2010/main" val="1873680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(continued_5)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Diagnoses</a:t>
            </a:r>
          </a:p>
          <a:p>
            <a:pPr lvl="1"/>
            <a:r>
              <a:rPr lang="en-US" dirty="0"/>
              <a:t>Altered tissue perfusion</a:t>
            </a:r>
          </a:p>
        </p:txBody>
      </p:sp>
    </p:spTree>
    <p:extLst>
      <p:ext uri="{BB962C8B-B14F-4D97-AF65-F5344CB8AC3E}">
        <p14:creationId xmlns:p14="http://schemas.microsoft.com/office/powerpoint/2010/main" val="138227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(continued_6)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Interventions – Assessments </a:t>
            </a:r>
          </a:p>
          <a:p>
            <a:pPr lvl="1"/>
            <a:r>
              <a:rPr lang="en-US"/>
              <a:t>Neurological status</a:t>
            </a:r>
          </a:p>
          <a:p>
            <a:pPr lvl="1"/>
            <a:r>
              <a:rPr lang="en-US"/>
              <a:t>Vital signs</a:t>
            </a:r>
          </a:p>
          <a:p>
            <a:pPr lvl="1"/>
            <a:r>
              <a:rPr lang="en-US"/>
              <a:t>Hemodynamic parameters</a:t>
            </a:r>
          </a:p>
          <a:p>
            <a:pPr lvl="1"/>
            <a:r>
              <a:rPr lang="en-US"/>
              <a:t>Breath sounds</a:t>
            </a:r>
          </a:p>
          <a:p>
            <a:pPr lvl="1"/>
            <a:r>
              <a:rPr lang="en-US"/>
              <a:t>Urine output</a:t>
            </a:r>
          </a:p>
          <a:p>
            <a:pPr lvl="1"/>
            <a:r>
              <a:rPr lang="en-US"/>
              <a:t>Skin color and temperature</a:t>
            </a:r>
            <a:endParaRPr lang="en-US" dirty="0"/>
          </a:p>
        </p:txBody>
      </p:sp>
    </p:spTree>
    <p:extLst>
      <p:ext uri="{BB962C8B-B14F-4D97-AF65-F5344CB8AC3E}">
        <p14:creationId xmlns:p14="http://schemas.microsoft.com/office/powerpoint/2010/main" val="330169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(continued_7)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Laboratory tests</a:t>
            </a:r>
          </a:p>
          <a:p>
            <a:pPr lvl="1"/>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a:t>
            </a:r>
          </a:p>
          <a:p>
            <a:pPr lvl="1"/>
            <a:r>
              <a:rPr lang="en-US" dirty="0"/>
              <a:t>Venous oxygen saturation</a:t>
            </a:r>
          </a:p>
          <a:p>
            <a:pPr lvl="1"/>
            <a:r>
              <a:rPr lang="en-US" dirty="0"/>
              <a:t>Metabolic profile</a:t>
            </a:r>
          </a:p>
          <a:p>
            <a:pPr lvl="1"/>
            <a:r>
              <a:rPr lang="en-US" dirty="0"/>
              <a:t>Lactate</a:t>
            </a:r>
          </a:p>
        </p:txBody>
      </p:sp>
    </p:spTree>
    <p:extLst>
      <p:ext uri="{BB962C8B-B14F-4D97-AF65-F5344CB8AC3E}">
        <p14:creationId xmlns:p14="http://schemas.microsoft.com/office/powerpoint/2010/main" val="262638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(continued_8)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Actions</a:t>
            </a:r>
          </a:p>
          <a:p>
            <a:pPr lvl="1"/>
            <a:r>
              <a:rPr lang="en-US" dirty="0"/>
              <a:t>Oxygenation</a:t>
            </a:r>
          </a:p>
          <a:p>
            <a:pPr lvl="1"/>
            <a:r>
              <a:rPr lang="en-US" dirty="0"/>
              <a:t>Prepare for intubation</a:t>
            </a:r>
          </a:p>
          <a:p>
            <a:pPr lvl="1"/>
            <a:r>
              <a:rPr lang="en-US" dirty="0"/>
              <a:t>Administer medications as ordered</a:t>
            </a:r>
          </a:p>
          <a:p>
            <a:pPr lvl="1"/>
            <a:r>
              <a:rPr lang="en-US" dirty="0"/>
              <a:t>Administer fluids</a:t>
            </a:r>
          </a:p>
          <a:p>
            <a:pPr lvl="1"/>
            <a:r>
              <a:rPr lang="en-US" dirty="0"/>
              <a:t>Restrict activity</a:t>
            </a:r>
          </a:p>
        </p:txBody>
      </p:sp>
    </p:spTree>
    <p:extLst>
      <p:ext uri="{BB962C8B-B14F-4D97-AF65-F5344CB8AC3E}">
        <p14:creationId xmlns:p14="http://schemas.microsoft.com/office/powerpoint/2010/main" val="3977815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(continued_9)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Interventions – Teaching</a:t>
            </a:r>
          </a:p>
          <a:p>
            <a:pPr lvl="1"/>
            <a:r>
              <a:rPr lang="en-US"/>
              <a:t>Rest periods</a:t>
            </a:r>
          </a:p>
          <a:p>
            <a:pPr lvl="1"/>
            <a:r>
              <a:rPr lang="en-US"/>
              <a:t>Causes of cardiogenic shock and MI </a:t>
            </a:r>
            <a:endParaRPr lang="en-US" dirty="0"/>
          </a:p>
        </p:txBody>
      </p:sp>
    </p:spTree>
    <p:extLst>
      <p:ext uri="{BB962C8B-B14F-4D97-AF65-F5344CB8AC3E}">
        <p14:creationId xmlns:p14="http://schemas.microsoft.com/office/powerpoint/2010/main" val="4187399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Cardiogenic Shock (continued_10)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Evaluating Care Outcomes</a:t>
            </a:r>
          </a:p>
          <a:p>
            <a:pPr lvl="1"/>
            <a:r>
              <a:rPr lang="en-US" dirty="0"/>
              <a:t>Adequate cardiac output</a:t>
            </a:r>
          </a:p>
          <a:p>
            <a:pPr lvl="1"/>
            <a:r>
              <a:rPr lang="en-US" dirty="0"/>
              <a:t>Adequate blood pressure</a:t>
            </a:r>
          </a:p>
          <a:p>
            <a:pPr lvl="1"/>
            <a:r>
              <a:rPr lang="en-US" dirty="0"/>
              <a:t>Adequate tissue perfusion</a:t>
            </a:r>
          </a:p>
        </p:txBody>
      </p:sp>
    </p:spTree>
    <p:extLst>
      <p:ext uri="{BB962C8B-B14F-4D97-AF65-F5344CB8AC3E}">
        <p14:creationId xmlns:p14="http://schemas.microsoft.com/office/powerpoint/2010/main" val="63908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a:xfrm>
            <a:off x="457200" y="1195349"/>
            <a:ext cx="8229600" cy="4672051"/>
          </a:xfrm>
        </p:spPr>
        <p:txBody>
          <a:bodyPr/>
          <a:lstStyle/>
          <a:p>
            <a:r>
              <a:rPr lang="en-US" dirty="0"/>
              <a:t>Epidemiology</a:t>
            </a:r>
          </a:p>
          <a:p>
            <a:pPr lvl="1"/>
            <a:r>
              <a:rPr lang="en-US" dirty="0"/>
              <a:t>Prevalence data unavailable</a:t>
            </a:r>
          </a:p>
          <a:p>
            <a:pPr lvl="1"/>
            <a:r>
              <a:rPr lang="en-US" dirty="0"/>
              <a:t>Risk factors</a:t>
            </a:r>
          </a:p>
          <a:p>
            <a:pPr lvl="2"/>
            <a:r>
              <a:rPr lang="en-US" dirty="0" err="1"/>
              <a:t>Extracardiac</a:t>
            </a:r>
            <a:r>
              <a:rPr lang="en-US" dirty="0"/>
              <a:t> disorders that impair ventricular filling</a:t>
            </a:r>
          </a:p>
          <a:p>
            <a:pPr lvl="3"/>
            <a:r>
              <a:rPr lang="en-US" dirty="0"/>
              <a:t>Acute pulmonary embolism</a:t>
            </a:r>
          </a:p>
          <a:p>
            <a:pPr lvl="2"/>
            <a:r>
              <a:rPr lang="en-US" dirty="0"/>
              <a:t>Impaired cardiac emptying </a:t>
            </a:r>
          </a:p>
          <a:p>
            <a:pPr lvl="3"/>
            <a:r>
              <a:rPr lang="en-US" dirty="0"/>
              <a:t>Cardiac </a:t>
            </a:r>
            <a:r>
              <a:rPr lang="en-US" dirty="0" err="1"/>
              <a:t>tamponade</a:t>
            </a:r>
            <a:endParaRPr lang="en-US" dirty="0"/>
          </a:p>
          <a:p>
            <a:pPr lvl="3"/>
            <a:r>
              <a:rPr lang="en-US" dirty="0"/>
              <a:t>Tension pneumothorax </a:t>
            </a:r>
          </a:p>
        </p:txBody>
      </p:sp>
    </p:spTree>
    <p:extLst>
      <p:ext uri="{BB962C8B-B14F-4D97-AF65-F5344CB8AC3E}">
        <p14:creationId xmlns:p14="http://schemas.microsoft.com/office/powerpoint/2010/main" val="83109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AAC5-4575-465E-BD53-65D21C206CE7}"/>
              </a:ext>
            </a:extLst>
          </p:cNvPr>
          <p:cNvSpPr>
            <a:spLocks noGrp="1"/>
          </p:cNvSpPr>
          <p:nvPr>
            <p:ph type="title"/>
          </p:nvPr>
        </p:nvSpPr>
        <p:spPr/>
        <p:txBody>
          <a:bodyPr/>
          <a:lstStyle/>
          <a:p>
            <a:r>
              <a:rPr lang="en-US" dirty="0"/>
              <a:t>Classifications of Shock</a:t>
            </a:r>
          </a:p>
        </p:txBody>
      </p:sp>
      <p:sp>
        <p:nvSpPr>
          <p:cNvPr id="3" name="Content Placeholder 2">
            <a:extLst>
              <a:ext uri="{FF2B5EF4-FFF2-40B4-BE49-F238E27FC236}">
                <a16:creationId xmlns:a16="http://schemas.microsoft.com/office/drawing/2014/main" id="{29509865-080B-4FD3-B213-3C97CD92475C}"/>
              </a:ext>
            </a:extLst>
          </p:cNvPr>
          <p:cNvSpPr>
            <a:spLocks noGrp="1"/>
          </p:cNvSpPr>
          <p:nvPr>
            <p:ph idx="1"/>
          </p:nvPr>
        </p:nvSpPr>
        <p:spPr/>
        <p:txBody>
          <a:bodyPr/>
          <a:lstStyle/>
          <a:p>
            <a:r>
              <a:rPr lang="en-US"/>
              <a:t>Hypovolemic</a:t>
            </a:r>
          </a:p>
          <a:p>
            <a:r>
              <a:rPr lang="en-US"/>
              <a:t>Cardiogenic</a:t>
            </a:r>
          </a:p>
          <a:p>
            <a:r>
              <a:rPr lang="en-US"/>
              <a:t>Distributive</a:t>
            </a:r>
          </a:p>
          <a:p>
            <a:r>
              <a:rPr lang="en-US"/>
              <a:t>Obstructive </a:t>
            </a:r>
            <a:endParaRPr lang="en-US" dirty="0"/>
          </a:p>
        </p:txBody>
      </p:sp>
    </p:spTree>
    <p:extLst>
      <p:ext uri="{BB962C8B-B14F-4D97-AF65-F5344CB8AC3E}">
        <p14:creationId xmlns:p14="http://schemas.microsoft.com/office/powerpoint/2010/main" val="1563051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(continued_1)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Pathophysiology</a:t>
            </a:r>
          </a:p>
          <a:p>
            <a:pPr lvl="1"/>
            <a:r>
              <a:rPr lang="en-US" dirty="0"/>
              <a:t>Mechanical barrier to ventricular filling or emptying</a:t>
            </a:r>
          </a:p>
          <a:p>
            <a:pPr lvl="2"/>
            <a:r>
              <a:rPr lang="en-US" dirty="0"/>
              <a:t>Decreased cardiac output</a:t>
            </a:r>
          </a:p>
          <a:p>
            <a:pPr lvl="2"/>
            <a:r>
              <a:rPr lang="en-US" dirty="0"/>
              <a:t>Impaired tissue perfusion </a:t>
            </a:r>
          </a:p>
        </p:txBody>
      </p:sp>
    </p:spTree>
    <p:extLst>
      <p:ext uri="{BB962C8B-B14F-4D97-AF65-F5344CB8AC3E}">
        <p14:creationId xmlns:p14="http://schemas.microsoft.com/office/powerpoint/2010/main" val="682300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(continued_2)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a:xfrm>
            <a:off x="457200" y="1195349"/>
            <a:ext cx="8229600" cy="4976851"/>
          </a:xfrm>
        </p:spPr>
        <p:txBody>
          <a:bodyPr/>
          <a:lstStyle/>
          <a:p>
            <a:r>
              <a:rPr lang="en-US" dirty="0"/>
              <a:t>Clinical Manifestations</a:t>
            </a:r>
          </a:p>
          <a:p>
            <a:pPr lvl="1"/>
            <a:r>
              <a:rPr lang="en-US" dirty="0"/>
              <a:t>Decreased level of consciousness</a:t>
            </a:r>
          </a:p>
          <a:p>
            <a:pPr lvl="1"/>
            <a:r>
              <a:rPr lang="en-US" dirty="0"/>
              <a:t>Decreased urine output</a:t>
            </a:r>
          </a:p>
          <a:p>
            <a:pPr lvl="1"/>
            <a:r>
              <a:rPr lang="en-US" dirty="0"/>
              <a:t>Poor pulses</a:t>
            </a:r>
          </a:p>
          <a:p>
            <a:pPr lvl="1"/>
            <a:r>
              <a:rPr lang="en-US" dirty="0"/>
              <a:t>Pale, cool skin</a:t>
            </a:r>
          </a:p>
          <a:p>
            <a:pPr lvl="1"/>
            <a:r>
              <a:rPr lang="en-US" dirty="0"/>
              <a:t>Decreased bowel sounds</a:t>
            </a:r>
          </a:p>
          <a:p>
            <a:pPr lvl="1"/>
            <a:r>
              <a:rPr lang="en-US" dirty="0"/>
              <a:t>Chest pain</a:t>
            </a:r>
          </a:p>
          <a:p>
            <a:pPr lvl="1"/>
            <a:r>
              <a:rPr lang="en-US" dirty="0"/>
              <a:t>Nausea and vomiting</a:t>
            </a:r>
          </a:p>
          <a:p>
            <a:pPr lvl="1"/>
            <a:r>
              <a:rPr lang="en-US" dirty="0"/>
              <a:t>Shortness of breath</a:t>
            </a:r>
          </a:p>
        </p:txBody>
      </p:sp>
    </p:spTree>
    <p:extLst>
      <p:ext uri="{BB962C8B-B14F-4D97-AF65-F5344CB8AC3E}">
        <p14:creationId xmlns:p14="http://schemas.microsoft.com/office/powerpoint/2010/main" val="1215096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(continued_3)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Medical Management</a:t>
            </a:r>
          </a:p>
          <a:p>
            <a:pPr lvl="1"/>
            <a:r>
              <a:rPr lang="en-US"/>
              <a:t>Treat cause</a:t>
            </a:r>
          </a:p>
          <a:p>
            <a:pPr lvl="1"/>
            <a:r>
              <a:rPr lang="en-US"/>
              <a:t>Supplemental oxygen</a:t>
            </a:r>
          </a:p>
          <a:p>
            <a:pPr lvl="1"/>
            <a:r>
              <a:rPr lang="en-US"/>
              <a:t>Vasoactive infusion </a:t>
            </a:r>
            <a:endParaRPr lang="en-US" dirty="0"/>
          </a:p>
        </p:txBody>
      </p:sp>
    </p:spTree>
    <p:extLst>
      <p:ext uri="{BB962C8B-B14F-4D97-AF65-F5344CB8AC3E}">
        <p14:creationId xmlns:p14="http://schemas.microsoft.com/office/powerpoint/2010/main" val="367629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(continued_4)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Management – Assessment and Analysis</a:t>
            </a:r>
          </a:p>
          <a:p>
            <a:pPr lvl="1"/>
            <a:r>
              <a:rPr lang="en-US"/>
              <a:t>Decrease in cardiac output</a:t>
            </a:r>
          </a:p>
          <a:p>
            <a:pPr lvl="1"/>
            <a:r>
              <a:rPr lang="en-US"/>
              <a:t>Impaired tissue perfusion </a:t>
            </a:r>
            <a:endParaRPr lang="en-US" dirty="0"/>
          </a:p>
        </p:txBody>
      </p:sp>
    </p:spTree>
    <p:extLst>
      <p:ext uri="{BB962C8B-B14F-4D97-AF65-F5344CB8AC3E}">
        <p14:creationId xmlns:p14="http://schemas.microsoft.com/office/powerpoint/2010/main" val="733356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(continued_5)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Assessments</a:t>
            </a:r>
          </a:p>
          <a:p>
            <a:pPr lvl="1"/>
            <a:r>
              <a:rPr lang="en-US" dirty="0"/>
              <a:t>Neurological status</a:t>
            </a:r>
          </a:p>
          <a:p>
            <a:pPr lvl="1"/>
            <a:r>
              <a:rPr lang="en-US" dirty="0"/>
              <a:t>Vital signs</a:t>
            </a:r>
          </a:p>
          <a:p>
            <a:pPr lvl="1"/>
            <a:r>
              <a:rPr lang="en-US" dirty="0"/>
              <a:t>Hemodynamic parameters</a:t>
            </a:r>
          </a:p>
          <a:p>
            <a:pPr lvl="1"/>
            <a:r>
              <a:rPr lang="en-US" dirty="0"/>
              <a:t>Urine output</a:t>
            </a:r>
          </a:p>
          <a:p>
            <a:pPr lvl="1"/>
            <a:r>
              <a:rPr lang="en-US" dirty="0"/>
              <a:t>Skin color and temperature</a:t>
            </a:r>
          </a:p>
        </p:txBody>
      </p:sp>
    </p:spTree>
    <p:extLst>
      <p:ext uri="{BB962C8B-B14F-4D97-AF65-F5344CB8AC3E}">
        <p14:creationId xmlns:p14="http://schemas.microsoft.com/office/powerpoint/2010/main" val="2028601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(continued_6)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Laboratory tests</a:t>
            </a:r>
          </a:p>
          <a:p>
            <a:pPr lvl="1"/>
            <a:r>
              <a:rPr lang="en-US" dirty="0"/>
              <a:t>A</a:t>
            </a:r>
            <a:r>
              <a:rPr lang="en-US" sz="100" dirty="0"/>
              <a:t> </a:t>
            </a:r>
            <a:r>
              <a:rPr lang="en-US" dirty="0"/>
              <a:t>B</a:t>
            </a:r>
            <a:r>
              <a:rPr lang="en-US" sz="100" dirty="0"/>
              <a:t> </a:t>
            </a:r>
            <a:r>
              <a:rPr lang="en-US" dirty="0"/>
              <a:t>G</a:t>
            </a:r>
            <a:r>
              <a:rPr lang="en-US" sz="100" dirty="0">
                <a:solidFill>
                  <a:schemeClr val="bg1"/>
                </a:solidFill>
              </a:rPr>
              <a:t>’</a:t>
            </a:r>
            <a:r>
              <a:rPr lang="en-US" dirty="0"/>
              <a:t>s</a:t>
            </a:r>
          </a:p>
          <a:p>
            <a:pPr lvl="1"/>
            <a:r>
              <a:rPr lang="en-US" dirty="0"/>
              <a:t>Venous oxygenation</a:t>
            </a:r>
          </a:p>
        </p:txBody>
      </p:sp>
    </p:spTree>
    <p:extLst>
      <p:ext uri="{BB962C8B-B14F-4D97-AF65-F5344CB8AC3E}">
        <p14:creationId xmlns:p14="http://schemas.microsoft.com/office/powerpoint/2010/main" val="474364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(continued_7)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Actions </a:t>
            </a:r>
          </a:p>
          <a:p>
            <a:pPr lvl="1"/>
            <a:r>
              <a:rPr lang="en-US" dirty="0"/>
              <a:t>Supplemental oxygen</a:t>
            </a:r>
          </a:p>
          <a:p>
            <a:pPr lvl="1"/>
            <a:r>
              <a:rPr lang="en-US" dirty="0"/>
              <a:t>Prepare for intubation</a:t>
            </a:r>
          </a:p>
          <a:p>
            <a:pPr lvl="1"/>
            <a:r>
              <a:rPr lang="en-US" dirty="0"/>
              <a:t>Administer medications as ordered</a:t>
            </a:r>
          </a:p>
          <a:p>
            <a:pPr lvl="1"/>
            <a:r>
              <a:rPr lang="en-US" dirty="0"/>
              <a:t>Prepare for definitive treatment of cause</a:t>
            </a:r>
          </a:p>
        </p:txBody>
      </p:sp>
    </p:spTree>
    <p:extLst>
      <p:ext uri="{BB962C8B-B14F-4D97-AF65-F5344CB8AC3E}">
        <p14:creationId xmlns:p14="http://schemas.microsoft.com/office/powerpoint/2010/main" val="3160001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(continued_8)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Teaching</a:t>
            </a:r>
          </a:p>
          <a:p>
            <a:pPr lvl="1"/>
            <a:r>
              <a:rPr lang="en-US" dirty="0"/>
              <a:t>Causes of P</a:t>
            </a:r>
            <a:r>
              <a:rPr lang="en-US" sz="100" dirty="0"/>
              <a:t> </a:t>
            </a:r>
            <a:r>
              <a:rPr lang="en-US" dirty="0"/>
              <a:t>E/D</a:t>
            </a:r>
            <a:r>
              <a:rPr lang="en-US" sz="100" dirty="0"/>
              <a:t> </a:t>
            </a:r>
            <a:r>
              <a:rPr lang="en-US" dirty="0"/>
              <a:t>V</a:t>
            </a:r>
            <a:r>
              <a:rPr lang="en-US" sz="100" dirty="0"/>
              <a:t> </a:t>
            </a:r>
            <a:r>
              <a:rPr lang="en-US" dirty="0"/>
              <a:t>T</a:t>
            </a:r>
          </a:p>
          <a:p>
            <a:pPr lvl="1"/>
            <a:r>
              <a:rPr lang="en-US" dirty="0"/>
              <a:t>Anticoagulation teaching</a:t>
            </a:r>
          </a:p>
        </p:txBody>
      </p:sp>
    </p:spTree>
    <p:extLst>
      <p:ext uri="{BB962C8B-B14F-4D97-AF65-F5344CB8AC3E}">
        <p14:creationId xmlns:p14="http://schemas.microsoft.com/office/powerpoint/2010/main" val="3843370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Obstructive Shock (continued_9)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Interventions – Evaluating Care Outcomes </a:t>
            </a:r>
          </a:p>
          <a:p>
            <a:pPr lvl="1"/>
            <a:r>
              <a:rPr lang="en-US"/>
              <a:t>Adequate blood pressure</a:t>
            </a:r>
          </a:p>
          <a:p>
            <a:pPr lvl="1"/>
            <a:r>
              <a:rPr lang="en-US"/>
              <a:t>Adequate cardiac output</a:t>
            </a:r>
          </a:p>
          <a:p>
            <a:pPr lvl="1"/>
            <a:r>
              <a:rPr lang="en-US"/>
              <a:t>Adequate tissue perfusion </a:t>
            </a:r>
            <a:endParaRPr lang="en-US" dirty="0"/>
          </a:p>
        </p:txBody>
      </p:sp>
    </p:spTree>
    <p:extLst>
      <p:ext uri="{BB962C8B-B14F-4D97-AF65-F5344CB8AC3E}">
        <p14:creationId xmlns:p14="http://schemas.microsoft.com/office/powerpoint/2010/main" val="2145426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8879-9F79-4AD5-8F3B-A11EDB29DCCE}"/>
              </a:ext>
            </a:extLst>
          </p:cNvPr>
          <p:cNvSpPr>
            <a:spLocks noGrp="1"/>
          </p:cNvSpPr>
          <p:nvPr>
            <p:ph type="title"/>
          </p:nvPr>
        </p:nvSpPr>
        <p:spPr/>
        <p:txBody>
          <a:bodyPr/>
          <a:lstStyle/>
          <a:p>
            <a:r>
              <a:rPr lang="en-US" dirty="0"/>
              <a:t>Distributive Shock </a:t>
            </a:r>
          </a:p>
        </p:txBody>
      </p:sp>
      <p:sp>
        <p:nvSpPr>
          <p:cNvPr id="3" name="Content Placeholder 2">
            <a:extLst>
              <a:ext uri="{FF2B5EF4-FFF2-40B4-BE49-F238E27FC236}">
                <a16:creationId xmlns:a16="http://schemas.microsoft.com/office/drawing/2014/main" id="{EE934212-4FC7-499C-936A-97EB771776CB}"/>
              </a:ext>
            </a:extLst>
          </p:cNvPr>
          <p:cNvSpPr>
            <a:spLocks noGrp="1"/>
          </p:cNvSpPr>
          <p:nvPr>
            <p:ph idx="1"/>
          </p:nvPr>
        </p:nvSpPr>
        <p:spPr/>
        <p:txBody>
          <a:bodyPr/>
          <a:lstStyle/>
          <a:p>
            <a:r>
              <a:rPr lang="en-US"/>
              <a:t>Neurogenic shock</a:t>
            </a:r>
          </a:p>
          <a:p>
            <a:r>
              <a:rPr lang="en-US"/>
              <a:t>Anaphylaxis </a:t>
            </a:r>
            <a:endParaRPr lang="en-US" dirty="0"/>
          </a:p>
        </p:txBody>
      </p:sp>
    </p:spTree>
    <p:extLst>
      <p:ext uri="{BB962C8B-B14F-4D97-AF65-F5344CB8AC3E}">
        <p14:creationId xmlns:p14="http://schemas.microsoft.com/office/powerpoint/2010/main" val="139076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9F3B-A772-447B-843D-3D6CC3AC8602}"/>
              </a:ext>
            </a:extLst>
          </p:cNvPr>
          <p:cNvSpPr>
            <a:spLocks noGrp="1"/>
          </p:cNvSpPr>
          <p:nvPr>
            <p:ph type="title"/>
          </p:nvPr>
        </p:nvSpPr>
        <p:spPr/>
        <p:txBody>
          <a:bodyPr/>
          <a:lstStyle/>
          <a:p>
            <a:r>
              <a:rPr lang="en-US" dirty="0"/>
              <a:t>Stages of Shock – Compensatory</a:t>
            </a:r>
          </a:p>
        </p:txBody>
      </p:sp>
      <p:sp>
        <p:nvSpPr>
          <p:cNvPr id="3" name="Content Placeholder 2">
            <a:extLst>
              <a:ext uri="{FF2B5EF4-FFF2-40B4-BE49-F238E27FC236}">
                <a16:creationId xmlns:a16="http://schemas.microsoft.com/office/drawing/2014/main" id="{E0A334A7-BBD7-41CB-BBC8-A4C17BB6193A}"/>
              </a:ext>
            </a:extLst>
          </p:cNvPr>
          <p:cNvSpPr>
            <a:spLocks noGrp="1"/>
          </p:cNvSpPr>
          <p:nvPr>
            <p:ph idx="1"/>
          </p:nvPr>
        </p:nvSpPr>
        <p:spPr>
          <a:xfrm>
            <a:off x="457200" y="1195349"/>
            <a:ext cx="8229600" cy="2081251"/>
          </a:xfrm>
        </p:spPr>
        <p:txBody>
          <a:bodyPr/>
          <a:lstStyle/>
          <a:p>
            <a:r>
              <a:rPr lang="en-US"/>
              <a:t>Neural compensation</a:t>
            </a:r>
          </a:p>
          <a:p>
            <a:r>
              <a:rPr lang="en-US"/>
              <a:t>Endocrine compensation </a:t>
            </a:r>
          </a:p>
          <a:p>
            <a:r>
              <a:rPr lang="en-US"/>
              <a:t>Chemical compensation </a:t>
            </a:r>
            <a:endParaRPr lang="en-US" dirty="0"/>
          </a:p>
        </p:txBody>
      </p:sp>
    </p:spTree>
    <p:extLst>
      <p:ext uri="{BB962C8B-B14F-4D97-AF65-F5344CB8AC3E}">
        <p14:creationId xmlns:p14="http://schemas.microsoft.com/office/powerpoint/2010/main" val="1265294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Epidemiology</a:t>
            </a:r>
          </a:p>
          <a:p>
            <a:pPr lvl="1"/>
            <a:r>
              <a:rPr lang="en-US" dirty="0"/>
              <a:t>20% of patients with cervical spine injury</a:t>
            </a:r>
          </a:p>
        </p:txBody>
      </p:sp>
    </p:spTree>
    <p:extLst>
      <p:ext uri="{BB962C8B-B14F-4D97-AF65-F5344CB8AC3E}">
        <p14:creationId xmlns:p14="http://schemas.microsoft.com/office/powerpoint/2010/main" val="3065709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(continued_1)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Pathophysiology</a:t>
            </a:r>
          </a:p>
          <a:p>
            <a:pPr lvl="1"/>
            <a:r>
              <a:rPr lang="en-US" dirty="0"/>
              <a:t>Sympathetic nervous system disruption</a:t>
            </a:r>
          </a:p>
          <a:p>
            <a:pPr lvl="2"/>
            <a:r>
              <a:rPr lang="en-US" dirty="0"/>
              <a:t>Decreased vascular tone</a:t>
            </a:r>
          </a:p>
          <a:p>
            <a:pPr lvl="2"/>
            <a:r>
              <a:rPr lang="en-US" dirty="0"/>
              <a:t>Increased peripheral vascular volume</a:t>
            </a:r>
          </a:p>
          <a:p>
            <a:pPr lvl="2"/>
            <a:r>
              <a:rPr lang="en-US" dirty="0"/>
              <a:t>Decreased venous return</a:t>
            </a:r>
          </a:p>
          <a:p>
            <a:pPr lvl="2"/>
            <a:r>
              <a:rPr lang="en-US" dirty="0"/>
              <a:t>Decreased cardiac output &gt; relative </a:t>
            </a:r>
            <a:r>
              <a:rPr lang="en-US" dirty="0" err="1"/>
              <a:t>hypovolemia</a:t>
            </a:r>
            <a:endParaRPr lang="en-US" dirty="0"/>
          </a:p>
          <a:p>
            <a:pPr lvl="2"/>
            <a:r>
              <a:rPr lang="en-US" dirty="0"/>
              <a:t>Unopposed parasympathetic activity &gt; profound </a:t>
            </a:r>
            <a:r>
              <a:rPr lang="en-US" dirty="0" err="1"/>
              <a:t>bradycardia</a:t>
            </a:r>
            <a:endParaRPr lang="en-US" dirty="0"/>
          </a:p>
          <a:p>
            <a:pPr lvl="2"/>
            <a:r>
              <a:rPr lang="en-US" dirty="0"/>
              <a:t>Systemic </a:t>
            </a:r>
            <a:r>
              <a:rPr lang="en-US" dirty="0" err="1"/>
              <a:t>hypoperfusion</a:t>
            </a:r>
            <a:endParaRPr lang="en-US" dirty="0"/>
          </a:p>
        </p:txBody>
      </p:sp>
    </p:spTree>
    <p:extLst>
      <p:ext uri="{BB962C8B-B14F-4D97-AF65-F5344CB8AC3E}">
        <p14:creationId xmlns:p14="http://schemas.microsoft.com/office/powerpoint/2010/main" val="3531565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(continued_2)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Clinical Manifestations </a:t>
            </a:r>
          </a:p>
          <a:p>
            <a:pPr lvl="1"/>
            <a:r>
              <a:rPr lang="en-US"/>
              <a:t>Warm, dry skin</a:t>
            </a:r>
          </a:p>
          <a:p>
            <a:pPr lvl="1"/>
            <a:r>
              <a:rPr lang="en-US"/>
              <a:t>Flushed appearance</a:t>
            </a:r>
          </a:p>
          <a:p>
            <a:pPr lvl="1"/>
            <a:r>
              <a:rPr lang="en-US"/>
              <a:t>Decreased cardiac output</a:t>
            </a:r>
          </a:p>
          <a:p>
            <a:pPr lvl="1"/>
            <a:r>
              <a:rPr lang="en-US"/>
              <a:t>Decreased systemic vascular resistance </a:t>
            </a:r>
            <a:endParaRPr lang="en-US" dirty="0"/>
          </a:p>
        </p:txBody>
      </p:sp>
    </p:spTree>
    <p:extLst>
      <p:ext uri="{BB962C8B-B14F-4D97-AF65-F5344CB8AC3E}">
        <p14:creationId xmlns:p14="http://schemas.microsoft.com/office/powerpoint/2010/main" val="2868571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(continued_3)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Medical Management</a:t>
            </a:r>
          </a:p>
          <a:p>
            <a:pPr lvl="1"/>
            <a:r>
              <a:rPr lang="en-US" dirty="0"/>
              <a:t>Treat cause</a:t>
            </a:r>
          </a:p>
          <a:p>
            <a:pPr lvl="1"/>
            <a:r>
              <a:rPr lang="en-US" dirty="0"/>
              <a:t>Fluid resuscitation</a:t>
            </a:r>
          </a:p>
          <a:p>
            <a:pPr lvl="1"/>
            <a:r>
              <a:rPr lang="en-US" dirty="0"/>
              <a:t>Vasoactive medications</a:t>
            </a:r>
          </a:p>
          <a:p>
            <a:pPr lvl="1"/>
            <a:r>
              <a:rPr lang="en-US" dirty="0"/>
              <a:t>Atropine</a:t>
            </a:r>
          </a:p>
          <a:p>
            <a:pPr lvl="1"/>
            <a:r>
              <a:rPr lang="en-US" dirty="0"/>
              <a:t>Transcutaneous or </a:t>
            </a:r>
            <a:r>
              <a:rPr lang="en-US" dirty="0" err="1"/>
              <a:t>transvenous</a:t>
            </a:r>
            <a:r>
              <a:rPr lang="en-US" dirty="0"/>
              <a:t> pacing</a:t>
            </a:r>
          </a:p>
          <a:p>
            <a:pPr lvl="1"/>
            <a:r>
              <a:rPr lang="en-US" dirty="0" err="1"/>
              <a:t>Ventilatory</a:t>
            </a:r>
            <a:r>
              <a:rPr lang="en-US" dirty="0"/>
              <a:t> support</a:t>
            </a:r>
          </a:p>
        </p:txBody>
      </p:sp>
    </p:spTree>
    <p:extLst>
      <p:ext uri="{BB962C8B-B14F-4D97-AF65-F5344CB8AC3E}">
        <p14:creationId xmlns:p14="http://schemas.microsoft.com/office/powerpoint/2010/main" val="3254106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(continued_4)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Management – Assessment and Analysis</a:t>
            </a:r>
          </a:p>
          <a:p>
            <a:pPr lvl="1"/>
            <a:r>
              <a:rPr lang="en-US" dirty="0"/>
              <a:t>Decreased cardiac output</a:t>
            </a:r>
          </a:p>
          <a:p>
            <a:pPr lvl="1"/>
            <a:r>
              <a:rPr lang="en-US" dirty="0" err="1"/>
              <a:t>Bradycardia</a:t>
            </a:r>
            <a:endParaRPr lang="en-US" dirty="0"/>
          </a:p>
        </p:txBody>
      </p:sp>
    </p:spTree>
    <p:extLst>
      <p:ext uri="{BB962C8B-B14F-4D97-AF65-F5344CB8AC3E}">
        <p14:creationId xmlns:p14="http://schemas.microsoft.com/office/powerpoint/2010/main" val="3389457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(continued_5)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Diagnoses</a:t>
            </a:r>
          </a:p>
          <a:p>
            <a:pPr lvl="1"/>
            <a:r>
              <a:rPr lang="en-US" dirty="0"/>
              <a:t>Altered tissue perfusion</a:t>
            </a:r>
          </a:p>
        </p:txBody>
      </p:sp>
    </p:spTree>
    <p:extLst>
      <p:ext uri="{BB962C8B-B14F-4D97-AF65-F5344CB8AC3E}">
        <p14:creationId xmlns:p14="http://schemas.microsoft.com/office/powerpoint/2010/main" val="423390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(continued_6)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Assessments </a:t>
            </a:r>
          </a:p>
          <a:p>
            <a:pPr lvl="1"/>
            <a:r>
              <a:rPr lang="en-US" dirty="0"/>
              <a:t>Vital signs </a:t>
            </a:r>
          </a:p>
          <a:p>
            <a:pPr lvl="1"/>
            <a:r>
              <a:rPr lang="en-US" dirty="0"/>
              <a:t>Hemodynamic parameters</a:t>
            </a:r>
          </a:p>
          <a:p>
            <a:pPr lvl="1"/>
            <a:r>
              <a:rPr lang="en-US" dirty="0"/>
              <a:t>Respiratory rate and S</a:t>
            </a:r>
            <a:r>
              <a:rPr lang="en-US" sz="100" dirty="0"/>
              <a:t> </a:t>
            </a:r>
            <a:r>
              <a:rPr lang="en-US" dirty="0"/>
              <a:t>p</a:t>
            </a:r>
            <a:r>
              <a:rPr lang="en-US" sz="100" dirty="0"/>
              <a:t> </a:t>
            </a:r>
            <a:r>
              <a:rPr lang="en-US" dirty="0"/>
              <a:t>O</a:t>
            </a:r>
            <a:r>
              <a:rPr lang="en-US" sz="100" dirty="0"/>
              <a:t> </a:t>
            </a:r>
            <a:r>
              <a:rPr lang="en-US" dirty="0"/>
              <a:t>2</a:t>
            </a:r>
          </a:p>
        </p:txBody>
      </p:sp>
    </p:spTree>
    <p:extLst>
      <p:ext uri="{BB962C8B-B14F-4D97-AF65-F5344CB8AC3E}">
        <p14:creationId xmlns:p14="http://schemas.microsoft.com/office/powerpoint/2010/main" val="3284144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(continued_7)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Actions</a:t>
            </a:r>
          </a:p>
          <a:p>
            <a:pPr lvl="1"/>
            <a:r>
              <a:rPr lang="en-US" dirty="0"/>
              <a:t>Administer IV fluids as ordered</a:t>
            </a:r>
          </a:p>
          <a:p>
            <a:pPr lvl="1"/>
            <a:r>
              <a:rPr lang="en-US" dirty="0"/>
              <a:t>Administer IV medications as ordered</a:t>
            </a:r>
          </a:p>
          <a:p>
            <a:pPr lvl="1"/>
            <a:r>
              <a:rPr lang="en-US" dirty="0"/>
              <a:t>Prepare for pacing</a:t>
            </a:r>
          </a:p>
          <a:p>
            <a:pPr lvl="1"/>
            <a:r>
              <a:rPr lang="en-US" dirty="0"/>
              <a:t>Raise head of bed slowly</a:t>
            </a:r>
          </a:p>
          <a:p>
            <a:pPr lvl="1"/>
            <a:r>
              <a:rPr lang="en-US" dirty="0"/>
              <a:t>Apply venous thromboembolism prophylaxis</a:t>
            </a:r>
          </a:p>
        </p:txBody>
      </p:sp>
    </p:spTree>
    <p:extLst>
      <p:ext uri="{BB962C8B-B14F-4D97-AF65-F5344CB8AC3E}">
        <p14:creationId xmlns:p14="http://schemas.microsoft.com/office/powerpoint/2010/main" val="3296974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(continued_8)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Teaching</a:t>
            </a:r>
          </a:p>
          <a:p>
            <a:pPr lvl="1"/>
            <a:r>
              <a:rPr lang="en-US" dirty="0"/>
              <a:t>Anticipated impact of spinal cord injury</a:t>
            </a:r>
          </a:p>
          <a:p>
            <a:pPr lvl="1"/>
            <a:r>
              <a:rPr lang="en-US" dirty="0"/>
              <a:t>Multi-disciplinary psychosocial support</a:t>
            </a:r>
          </a:p>
        </p:txBody>
      </p:sp>
    </p:spTree>
    <p:extLst>
      <p:ext uri="{BB962C8B-B14F-4D97-AF65-F5344CB8AC3E}">
        <p14:creationId xmlns:p14="http://schemas.microsoft.com/office/powerpoint/2010/main" val="342453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Neurogenic Shock (continued_9)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Evaluating Care Outcomes</a:t>
            </a:r>
          </a:p>
          <a:p>
            <a:pPr lvl="1"/>
            <a:r>
              <a:rPr lang="en-US" dirty="0"/>
              <a:t>Normal heart rate</a:t>
            </a:r>
          </a:p>
          <a:p>
            <a:pPr lvl="1"/>
            <a:r>
              <a:rPr lang="en-US" dirty="0"/>
              <a:t>Stable blood pressure</a:t>
            </a:r>
          </a:p>
          <a:p>
            <a:pPr lvl="1"/>
            <a:r>
              <a:rPr lang="en-US" dirty="0"/>
              <a:t>Adequate cardiac output</a:t>
            </a:r>
          </a:p>
        </p:txBody>
      </p:sp>
    </p:spTree>
    <p:extLst>
      <p:ext uri="{BB962C8B-B14F-4D97-AF65-F5344CB8AC3E}">
        <p14:creationId xmlns:p14="http://schemas.microsoft.com/office/powerpoint/2010/main" val="134240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2522-2588-4856-B70D-BA74DAEBFD13}"/>
              </a:ext>
            </a:extLst>
          </p:cNvPr>
          <p:cNvSpPr>
            <a:spLocks noGrp="1"/>
          </p:cNvSpPr>
          <p:nvPr>
            <p:ph type="title"/>
          </p:nvPr>
        </p:nvSpPr>
        <p:spPr/>
        <p:txBody>
          <a:bodyPr/>
          <a:lstStyle/>
          <a:p>
            <a:r>
              <a:rPr lang="en-US" dirty="0"/>
              <a:t>Stages of Shock – Progressive</a:t>
            </a:r>
          </a:p>
        </p:txBody>
      </p:sp>
      <p:sp>
        <p:nvSpPr>
          <p:cNvPr id="3" name="Content Placeholder 2">
            <a:extLst>
              <a:ext uri="{FF2B5EF4-FFF2-40B4-BE49-F238E27FC236}">
                <a16:creationId xmlns:a16="http://schemas.microsoft.com/office/drawing/2014/main" id="{D8E6AFDA-5F7D-4A34-9B9E-AEB89B11ED24}"/>
              </a:ext>
            </a:extLst>
          </p:cNvPr>
          <p:cNvSpPr>
            <a:spLocks noGrp="1"/>
          </p:cNvSpPr>
          <p:nvPr>
            <p:ph idx="1"/>
          </p:nvPr>
        </p:nvSpPr>
        <p:spPr>
          <a:xfrm>
            <a:off x="457200" y="1195349"/>
            <a:ext cx="8229600" cy="2995651"/>
          </a:xfrm>
        </p:spPr>
        <p:txBody>
          <a:bodyPr/>
          <a:lstStyle/>
          <a:p>
            <a:r>
              <a:rPr lang="en-US" dirty="0"/>
              <a:t>Failure of compensatory mechanisms</a:t>
            </a:r>
          </a:p>
          <a:p>
            <a:r>
              <a:rPr lang="en-US" dirty="0"/>
              <a:t>Extensive shunting of blood to vital organs</a:t>
            </a:r>
          </a:p>
          <a:p>
            <a:pPr lvl="1"/>
            <a:r>
              <a:rPr lang="en-US" dirty="0"/>
              <a:t>Profound </a:t>
            </a:r>
            <a:r>
              <a:rPr lang="en-US" dirty="0" err="1"/>
              <a:t>hypoperfusion</a:t>
            </a:r>
            <a:endParaRPr lang="en-US" dirty="0"/>
          </a:p>
          <a:p>
            <a:pPr lvl="1"/>
            <a:r>
              <a:rPr lang="en-US" dirty="0"/>
              <a:t>Worsening metabolic acidosis</a:t>
            </a:r>
          </a:p>
          <a:p>
            <a:pPr lvl="1"/>
            <a:r>
              <a:rPr lang="en-US" dirty="0"/>
              <a:t>Respiratory acidosis </a:t>
            </a:r>
          </a:p>
        </p:txBody>
      </p:sp>
    </p:spTree>
    <p:extLst>
      <p:ext uri="{BB962C8B-B14F-4D97-AF65-F5344CB8AC3E}">
        <p14:creationId xmlns:p14="http://schemas.microsoft.com/office/powerpoint/2010/main" val="287509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Epidemiology</a:t>
            </a:r>
          </a:p>
          <a:p>
            <a:pPr lvl="1"/>
            <a:r>
              <a:rPr lang="en-US"/>
              <a:t>30-950 people per 100,000 per year </a:t>
            </a:r>
            <a:endParaRPr lang="en-US" dirty="0"/>
          </a:p>
        </p:txBody>
      </p:sp>
    </p:spTree>
    <p:extLst>
      <p:ext uri="{BB962C8B-B14F-4D97-AF65-F5344CB8AC3E}">
        <p14:creationId xmlns:p14="http://schemas.microsoft.com/office/powerpoint/2010/main" val="207368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(continued_1)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Pathophysiology</a:t>
            </a:r>
          </a:p>
          <a:p>
            <a:pPr lvl="1"/>
            <a:r>
              <a:rPr lang="en-US" dirty="0"/>
              <a:t>Hypersensitivity reaction</a:t>
            </a:r>
          </a:p>
          <a:p>
            <a:pPr lvl="1"/>
            <a:r>
              <a:rPr lang="en-US" dirty="0"/>
              <a:t>Histamine release </a:t>
            </a:r>
          </a:p>
          <a:p>
            <a:pPr lvl="1"/>
            <a:r>
              <a:rPr lang="en-US" dirty="0"/>
              <a:t>Widespread venous dilation</a:t>
            </a:r>
          </a:p>
          <a:p>
            <a:pPr lvl="1"/>
            <a:r>
              <a:rPr lang="en-US" dirty="0"/>
              <a:t>Increased capillary permeability</a:t>
            </a:r>
          </a:p>
          <a:p>
            <a:pPr lvl="1"/>
            <a:r>
              <a:rPr lang="en-US" dirty="0"/>
              <a:t>Smooth muscle contraction</a:t>
            </a:r>
          </a:p>
        </p:txBody>
      </p:sp>
    </p:spTree>
    <p:extLst>
      <p:ext uri="{BB962C8B-B14F-4D97-AF65-F5344CB8AC3E}">
        <p14:creationId xmlns:p14="http://schemas.microsoft.com/office/powerpoint/2010/main" val="1271258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(continued_2)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Clinical Manifestations</a:t>
            </a:r>
          </a:p>
          <a:p>
            <a:pPr lvl="1"/>
            <a:r>
              <a:rPr lang="en-US" dirty="0"/>
              <a:t>Shortness of breath</a:t>
            </a:r>
          </a:p>
          <a:p>
            <a:pPr lvl="1"/>
            <a:r>
              <a:rPr lang="en-US" dirty="0"/>
              <a:t>Tachypnea</a:t>
            </a:r>
          </a:p>
          <a:p>
            <a:pPr lvl="1"/>
            <a:r>
              <a:rPr lang="en-US" dirty="0"/>
              <a:t>Wheezing</a:t>
            </a:r>
          </a:p>
          <a:p>
            <a:pPr lvl="1"/>
            <a:r>
              <a:rPr lang="en-US" dirty="0"/>
              <a:t>Stridor</a:t>
            </a:r>
          </a:p>
          <a:p>
            <a:pPr lvl="1"/>
            <a:r>
              <a:rPr lang="en-US" dirty="0"/>
              <a:t>Cyanosis</a:t>
            </a:r>
          </a:p>
          <a:p>
            <a:pPr lvl="1"/>
            <a:r>
              <a:rPr lang="en-US" dirty="0"/>
              <a:t>Confusion </a:t>
            </a:r>
          </a:p>
          <a:p>
            <a:pPr lvl="1"/>
            <a:r>
              <a:rPr lang="en-US" dirty="0" err="1"/>
              <a:t>Urticaria</a:t>
            </a:r>
            <a:r>
              <a:rPr lang="en-US" dirty="0"/>
              <a:t> </a:t>
            </a:r>
          </a:p>
        </p:txBody>
      </p:sp>
    </p:spTree>
    <p:extLst>
      <p:ext uri="{BB962C8B-B14F-4D97-AF65-F5344CB8AC3E}">
        <p14:creationId xmlns:p14="http://schemas.microsoft.com/office/powerpoint/2010/main" val="63478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(continued_3)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Medical Management</a:t>
            </a:r>
          </a:p>
          <a:p>
            <a:pPr lvl="1"/>
            <a:r>
              <a:rPr lang="en-US"/>
              <a:t>Removal of trigger</a:t>
            </a:r>
          </a:p>
          <a:p>
            <a:pPr lvl="1"/>
            <a:r>
              <a:rPr lang="en-US"/>
              <a:t>Intramuscular epinephrine</a:t>
            </a:r>
          </a:p>
          <a:p>
            <a:pPr lvl="1"/>
            <a:r>
              <a:rPr lang="en-US"/>
              <a:t>Maintain patent airway</a:t>
            </a:r>
          </a:p>
          <a:p>
            <a:pPr lvl="1"/>
            <a:r>
              <a:rPr lang="en-US"/>
              <a:t>Circulatory support </a:t>
            </a:r>
            <a:endParaRPr lang="en-US" dirty="0"/>
          </a:p>
        </p:txBody>
      </p:sp>
    </p:spTree>
    <p:extLst>
      <p:ext uri="{BB962C8B-B14F-4D97-AF65-F5344CB8AC3E}">
        <p14:creationId xmlns:p14="http://schemas.microsoft.com/office/powerpoint/2010/main" val="2558493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(continued_4)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a:t>Nursing Management – Assessment and Analysis </a:t>
            </a:r>
          </a:p>
          <a:p>
            <a:pPr lvl="1"/>
            <a:r>
              <a:rPr lang="en-US"/>
              <a:t>Respiratory distress</a:t>
            </a:r>
          </a:p>
          <a:p>
            <a:pPr lvl="1"/>
            <a:r>
              <a:rPr lang="en-US"/>
              <a:t>Circulatory collapse</a:t>
            </a:r>
          </a:p>
          <a:p>
            <a:pPr lvl="1"/>
            <a:r>
              <a:rPr lang="en-US"/>
              <a:t>Skin reactions</a:t>
            </a:r>
            <a:endParaRPr lang="en-US" dirty="0"/>
          </a:p>
        </p:txBody>
      </p:sp>
    </p:spTree>
    <p:extLst>
      <p:ext uri="{BB962C8B-B14F-4D97-AF65-F5344CB8AC3E}">
        <p14:creationId xmlns:p14="http://schemas.microsoft.com/office/powerpoint/2010/main" val="2829423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(continued_5)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Diagnoses</a:t>
            </a:r>
          </a:p>
          <a:p>
            <a:pPr lvl="1"/>
            <a:r>
              <a:rPr lang="en-US" dirty="0"/>
              <a:t>Impaired gas exchange</a:t>
            </a:r>
          </a:p>
          <a:p>
            <a:pPr lvl="1"/>
            <a:r>
              <a:rPr lang="en-US" dirty="0"/>
              <a:t>Impaired tissue perfusion</a:t>
            </a:r>
          </a:p>
        </p:txBody>
      </p:sp>
    </p:spTree>
    <p:extLst>
      <p:ext uri="{BB962C8B-B14F-4D97-AF65-F5344CB8AC3E}">
        <p14:creationId xmlns:p14="http://schemas.microsoft.com/office/powerpoint/2010/main" val="296926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(continued_6)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Assessments</a:t>
            </a:r>
          </a:p>
          <a:p>
            <a:pPr lvl="1"/>
            <a:r>
              <a:rPr lang="en-US" dirty="0"/>
              <a:t>Vital signs</a:t>
            </a:r>
          </a:p>
          <a:p>
            <a:pPr lvl="1"/>
            <a:r>
              <a:rPr lang="en-US" dirty="0"/>
              <a:t>Hemodynamic parameters</a:t>
            </a:r>
          </a:p>
          <a:p>
            <a:pPr lvl="1"/>
            <a:r>
              <a:rPr lang="en-US" dirty="0"/>
              <a:t>Respiratory</a:t>
            </a:r>
          </a:p>
          <a:p>
            <a:pPr lvl="1"/>
            <a:r>
              <a:rPr lang="en-US" dirty="0"/>
              <a:t>Skin/peripheral perfusion</a:t>
            </a:r>
          </a:p>
        </p:txBody>
      </p:sp>
    </p:spTree>
    <p:extLst>
      <p:ext uri="{BB962C8B-B14F-4D97-AF65-F5344CB8AC3E}">
        <p14:creationId xmlns:p14="http://schemas.microsoft.com/office/powerpoint/2010/main" val="3553584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(continued_7)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Actions</a:t>
            </a:r>
          </a:p>
          <a:p>
            <a:pPr lvl="1"/>
            <a:r>
              <a:rPr lang="en-US" dirty="0"/>
              <a:t>Remove trigger immediately</a:t>
            </a:r>
          </a:p>
          <a:p>
            <a:pPr lvl="1"/>
            <a:r>
              <a:rPr lang="en-US" dirty="0"/>
              <a:t>Administer intramuscular epinephrine </a:t>
            </a:r>
          </a:p>
          <a:p>
            <a:pPr lvl="1"/>
            <a:r>
              <a:rPr lang="en-US" dirty="0"/>
              <a:t>Maintain oxygenation</a:t>
            </a:r>
          </a:p>
          <a:p>
            <a:pPr lvl="1"/>
            <a:r>
              <a:rPr lang="en-US" dirty="0"/>
              <a:t>Establish intravenous access</a:t>
            </a:r>
          </a:p>
          <a:p>
            <a:pPr lvl="1"/>
            <a:r>
              <a:rPr lang="en-US" dirty="0"/>
              <a:t>Administer medications as ordered</a:t>
            </a:r>
          </a:p>
        </p:txBody>
      </p:sp>
    </p:spTree>
    <p:extLst>
      <p:ext uri="{BB962C8B-B14F-4D97-AF65-F5344CB8AC3E}">
        <p14:creationId xmlns:p14="http://schemas.microsoft.com/office/powerpoint/2010/main" val="950886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(continued_8)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Teaching</a:t>
            </a:r>
          </a:p>
          <a:p>
            <a:pPr lvl="1"/>
            <a:r>
              <a:rPr lang="en-US" dirty="0"/>
              <a:t>Avoidance of triggers</a:t>
            </a:r>
          </a:p>
          <a:p>
            <a:pPr lvl="1"/>
            <a:r>
              <a:rPr lang="en-US" dirty="0" err="1"/>
              <a:t>EpiPen</a:t>
            </a:r>
            <a:r>
              <a:rPr lang="en-US" dirty="0"/>
              <a:t> administration</a:t>
            </a:r>
          </a:p>
        </p:txBody>
      </p:sp>
    </p:spTree>
    <p:extLst>
      <p:ext uri="{BB962C8B-B14F-4D97-AF65-F5344CB8AC3E}">
        <p14:creationId xmlns:p14="http://schemas.microsoft.com/office/powerpoint/2010/main" val="3433290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1B6-D617-402E-A17B-17F5DB50E9F1}"/>
              </a:ext>
            </a:extLst>
          </p:cNvPr>
          <p:cNvSpPr>
            <a:spLocks noGrp="1"/>
          </p:cNvSpPr>
          <p:nvPr>
            <p:ph type="title"/>
          </p:nvPr>
        </p:nvSpPr>
        <p:spPr/>
        <p:txBody>
          <a:bodyPr/>
          <a:lstStyle/>
          <a:p>
            <a:r>
              <a:rPr lang="en-US" dirty="0"/>
              <a:t>Anaphylaxis (continued_9) </a:t>
            </a:r>
          </a:p>
        </p:txBody>
      </p:sp>
      <p:sp>
        <p:nvSpPr>
          <p:cNvPr id="3" name="Content Placeholder 2">
            <a:extLst>
              <a:ext uri="{FF2B5EF4-FFF2-40B4-BE49-F238E27FC236}">
                <a16:creationId xmlns:a16="http://schemas.microsoft.com/office/drawing/2014/main" id="{6193A027-6B4A-451F-9070-746BC4C61F90}"/>
              </a:ext>
            </a:extLst>
          </p:cNvPr>
          <p:cNvSpPr>
            <a:spLocks noGrp="1"/>
          </p:cNvSpPr>
          <p:nvPr>
            <p:ph idx="1"/>
          </p:nvPr>
        </p:nvSpPr>
        <p:spPr/>
        <p:txBody>
          <a:bodyPr/>
          <a:lstStyle/>
          <a:p>
            <a:r>
              <a:rPr lang="en-US" dirty="0"/>
              <a:t>Nursing Interventions – Evaluating Care Outcomes</a:t>
            </a:r>
          </a:p>
          <a:p>
            <a:pPr lvl="1"/>
            <a:r>
              <a:rPr lang="en-US" dirty="0"/>
              <a:t>Resolution of wheezing and shortness of breath</a:t>
            </a:r>
          </a:p>
          <a:p>
            <a:pPr lvl="1"/>
            <a:r>
              <a:rPr lang="en-US" dirty="0"/>
              <a:t>Resolution of skin reactions</a:t>
            </a:r>
          </a:p>
        </p:txBody>
      </p:sp>
    </p:spTree>
    <p:extLst>
      <p:ext uri="{BB962C8B-B14F-4D97-AF65-F5344CB8AC3E}">
        <p14:creationId xmlns:p14="http://schemas.microsoft.com/office/powerpoint/2010/main" val="374693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653D-3AB0-4C10-A3C1-14E7530AF7EF}"/>
              </a:ext>
            </a:extLst>
          </p:cNvPr>
          <p:cNvSpPr>
            <a:spLocks noGrp="1"/>
          </p:cNvSpPr>
          <p:nvPr>
            <p:ph type="title"/>
          </p:nvPr>
        </p:nvSpPr>
        <p:spPr/>
        <p:txBody>
          <a:bodyPr/>
          <a:lstStyle/>
          <a:p>
            <a:r>
              <a:rPr lang="en-US" dirty="0"/>
              <a:t>Stages of Shock – Refractory </a:t>
            </a:r>
          </a:p>
        </p:txBody>
      </p:sp>
      <p:sp>
        <p:nvSpPr>
          <p:cNvPr id="3" name="Content Placeholder 2">
            <a:extLst>
              <a:ext uri="{FF2B5EF4-FFF2-40B4-BE49-F238E27FC236}">
                <a16:creationId xmlns:a16="http://schemas.microsoft.com/office/drawing/2014/main" id="{F809AE85-F1C8-4ED7-AD08-E0EF67F850D9}"/>
              </a:ext>
            </a:extLst>
          </p:cNvPr>
          <p:cNvSpPr>
            <a:spLocks noGrp="1"/>
          </p:cNvSpPr>
          <p:nvPr>
            <p:ph idx="1"/>
          </p:nvPr>
        </p:nvSpPr>
        <p:spPr/>
        <p:txBody>
          <a:bodyPr/>
          <a:lstStyle/>
          <a:p>
            <a:r>
              <a:rPr lang="en-US"/>
              <a:t>Prolonged inadequate blood supply to cells</a:t>
            </a:r>
          </a:p>
          <a:p>
            <a:r>
              <a:rPr lang="en-US"/>
              <a:t>Cell death</a:t>
            </a:r>
          </a:p>
          <a:p>
            <a:r>
              <a:rPr lang="en-US"/>
              <a:t>Multisystem organ failure</a:t>
            </a:r>
            <a:endParaRPr lang="en-US" dirty="0"/>
          </a:p>
        </p:txBody>
      </p:sp>
    </p:spTree>
    <p:extLst>
      <p:ext uri="{BB962C8B-B14F-4D97-AF65-F5344CB8AC3E}">
        <p14:creationId xmlns:p14="http://schemas.microsoft.com/office/powerpoint/2010/main" val="3797857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Epidemiology</a:t>
            </a:r>
          </a:p>
          <a:p>
            <a:pPr lvl="1"/>
            <a:r>
              <a:rPr lang="en-US" dirty="0"/>
              <a:t>437 per 100,000 persons </a:t>
            </a:r>
          </a:p>
          <a:p>
            <a:pPr lvl="1"/>
            <a:r>
              <a:rPr lang="en-US" dirty="0"/>
              <a:t>Gram positive organisms </a:t>
            </a:r>
          </a:p>
          <a:p>
            <a:pPr lvl="1"/>
            <a:r>
              <a:rPr lang="en-US" dirty="0"/>
              <a:t>10%-52% mortality</a:t>
            </a:r>
          </a:p>
        </p:txBody>
      </p:sp>
    </p:spTree>
    <p:extLst>
      <p:ext uri="{BB962C8B-B14F-4D97-AF65-F5344CB8AC3E}">
        <p14:creationId xmlns:p14="http://schemas.microsoft.com/office/powerpoint/2010/main" val="3474596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Pathophysiology</a:t>
            </a:r>
          </a:p>
          <a:p>
            <a:pPr lvl="1"/>
            <a:r>
              <a:rPr lang="en-US" dirty="0"/>
              <a:t>Deregulated host response to infection </a:t>
            </a:r>
          </a:p>
          <a:p>
            <a:pPr lvl="1"/>
            <a:r>
              <a:rPr lang="en-US" dirty="0"/>
              <a:t>Excessive release of </a:t>
            </a:r>
            <a:r>
              <a:rPr lang="en-US" dirty="0" err="1"/>
              <a:t>proinflammatory</a:t>
            </a:r>
            <a:r>
              <a:rPr lang="en-US" dirty="0"/>
              <a:t> cytokines</a:t>
            </a:r>
          </a:p>
          <a:p>
            <a:pPr lvl="2"/>
            <a:r>
              <a:rPr lang="en-US" dirty="0"/>
              <a:t>Vasodilation</a:t>
            </a:r>
          </a:p>
          <a:p>
            <a:pPr lvl="2"/>
            <a:r>
              <a:rPr lang="en-US" dirty="0"/>
              <a:t>Decreased vasomotor tone</a:t>
            </a:r>
          </a:p>
          <a:p>
            <a:pPr lvl="2"/>
            <a:r>
              <a:rPr lang="en-US" dirty="0"/>
              <a:t>Increased capillary permeability</a:t>
            </a:r>
          </a:p>
        </p:txBody>
      </p:sp>
    </p:spTree>
    <p:extLst>
      <p:ext uri="{BB962C8B-B14F-4D97-AF65-F5344CB8AC3E}">
        <p14:creationId xmlns:p14="http://schemas.microsoft.com/office/powerpoint/2010/main" val="2772312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(continued_2)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a:xfrm>
            <a:off x="457200" y="1195349"/>
            <a:ext cx="8229600" cy="4976851"/>
          </a:xfrm>
        </p:spPr>
        <p:txBody>
          <a:bodyPr/>
          <a:lstStyle/>
          <a:p>
            <a:r>
              <a:rPr lang="en-US" dirty="0"/>
              <a:t>Clinical Manifestations </a:t>
            </a:r>
          </a:p>
          <a:p>
            <a:pPr lvl="1"/>
            <a:r>
              <a:rPr lang="en-US" dirty="0"/>
              <a:t>Early stage</a:t>
            </a:r>
          </a:p>
          <a:p>
            <a:pPr lvl="2"/>
            <a:r>
              <a:rPr lang="en-US" dirty="0"/>
              <a:t>Tachycardia</a:t>
            </a:r>
          </a:p>
          <a:p>
            <a:pPr lvl="2"/>
            <a:r>
              <a:rPr lang="en-US" dirty="0"/>
              <a:t>Bounding pulses</a:t>
            </a:r>
          </a:p>
          <a:p>
            <a:pPr lvl="2"/>
            <a:r>
              <a:rPr lang="en-US" dirty="0"/>
              <a:t>Fever</a:t>
            </a:r>
          </a:p>
          <a:p>
            <a:pPr lvl="1"/>
            <a:r>
              <a:rPr lang="en-US" dirty="0"/>
              <a:t>Late stage</a:t>
            </a:r>
          </a:p>
          <a:p>
            <a:pPr lvl="2"/>
            <a:r>
              <a:rPr lang="en-US" dirty="0"/>
              <a:t>Cool, pale skin</a:t>
            </a:r>
          </a:p>
          <a:p>
            <a:pPr lvl="2"/>
            <a:r>
              <a:rPr lang="en-US" dirty="0"/>
              <a:t>Weak, </a:t>
            </a:r>
            <a:r>
              <a:rPr lang="en-US" dirty="0" err="1"/>
              <a:t>thready</a:t>
            </a:r>
            <a:r>
              <a:rPr lang="en-US" dirty="0"/>
              <a:t> pulses</a:t>
            </a:r>
          </a:p>
          <a:p>
            <a:pPr lvl="2"/>
            <a:r>
              <a:rPr lang="en-US" dirty="0"/>
              <a:t>Tachycardia</a:t>
            </a:r>
          </a:p>
          <a:p>
            <a:pPr lvl="2"/>
            <a:r>
              <a:rPr lang="en-US" dirty="0"/>
              <a:t>Hypotension </a:t>
            </a:r>
          </a:p>
        </p:txBody>
      </p:sp>
    </p:spTree>
    <p:extLst>
      <p:ext uri="{BB962C8B-B14F-4D97-AF65-F5344CB8AC3E}">
        <p14:creationId xmlns:p14="http://schemas.microsoft.com/office/powerpoint/2010/main" val="1543881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(continued_3)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Medical management</a:t>
            </a:r>
          </a:p>
          <a:p>
            <a:pPr lvl="1"/>
            <a:r>
              <a:rPr lang="en-US" dirty="0"/>
              <a:t>Prevention</a:t>
            </a:r>
          </a:p>
          <a:p>
            <a:pPr lvl="2"/>
            <a:r>
              <a:rPr lang="en-US" dirty="0"/>
              <a:t>Hand washing</a:t>
            </a:r>
          </a:p>
          <a:p>
            <a:pPr lvl="2"/>
            <a:r>
              <a:rPr lang="en-US" dirty="0"/>
              <a:t>Aseptic technique for procedures</a:t>
            </a:r>
          </a:p>
          <a:p>
            <a:pPr marL="969962" lvl="2" indent="0">
              <a:buNone/>
            </a:pPr>
            <a:endParaRPr lang="en-US" dirty="0"/>
          </a:p>
        </p:txBody>
      </p:sp>
    </p:spTree>
    <p:extLst>
      <p:ext uri="{BB962C8B-B14F-4D97-AF65-F5344CB8AC3E}">
        <p14:creationId xmlns:p14="http://schemas.microsoft.com/office/powerpoint/2010/main" val="2834141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(continued_4)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Medical management – Bundle of Care</a:t>
            </a:r>
          </a:p>
          <a:p>
            <a:pPr lvl="1"/>
            <a:r>
              <a:rPr lang="en-US" dirty="0"/>
              <a:t>Hour 1</a:t>
            </a:r>
          </a:p>
          <a:p>
            <a:pPr lvl="2"/>
            <a:r>
              <a:rPr lang="en-US" dirty="0"/>
              <a:t>Activities that need to be completed within 1 hour after identifying sepsis</a:t>
            </a:r>
          </a:p>
          <a:p>
            <a:pPr lvl="2"/>
            <a:r>
              <a:rPr lang="en-US" dirty="0"/>
              <a:t>Treatment may not be completed in 1 hour</a:t>
            </a:r>
          </a:p>
          <a:p>
            <a:pPr lvl="2"/>
            <a:r>
              <a:rPr lang="en-US" dirty="0"/>
              <a:t>Treatment should begin immediately</a:t>
            </a:r>
          </a:p>
          <a:p>
            <a:pPr lvl="2"/>
            <a:endParaRPr lang="en-US" dirty="0"/>
          </a:p>
          <a:p>
            <a:pPr marL="969962" lvl="2" indent="0">
              <a:buNone/>
            </a:pPr>
            <a:endParaRPr lang="en-US" dirty="0"/>
          </a:p>
        </p:txBody>
      </p:sp>
    </p:spTree>
    <p:extLst>
      <p:ext uri="{BB962C8B-B14F-4D97-AF65-F5344CB8AC3E}">
        <p14:creationId xmlns:p14="http://schemas.microsoft.com/office/powerpoint/2010/main" val="311964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(continued_5)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Medical management – Bundle of Care</a:t>
            </a:r>
          </a:p>
          <a:p>
            <a:pPr lvl="1"/>
            <a:r>
              <a:rPr lang="en-US" dirty="0"/>
              <a:t>Blood work</a:t>
            </a:r>
          </a:p>
          <a:p>
            <a:pPr lvl="2"/>
            <a:r>
              <a:rPr lang="en-US" dirty="0"/>
              <a:t>Serum lactate</a:t>
            </a:r>
          </a:p>
          <a:p>
            <a:pPr lvl="2"/>
            <a:r>
              <a:rPr lang="en-US" dirty="0"/>
              <a:t>Blood cultures</a:t>
            </a:r>
          </a:p>
          <a:p>
            <a:pPr lvl="2"/>
            <a:r>
              <a:rPr lang="en-US" dirty="0"/>
              <a:t>Complete blood count</a:t>
            </a:r>
          </a:p>
          <a:p>
            <a:pPr lvl="2"/>
            <a:r>
              <a:rPr lang="en-US" dirty="0"/>
              <a:t>Coagulation studies</a:t>
            </a:r>
          </a:p>
          <a:p>
            <a:pPr lvl="2"/>
            <a:r>
              <a:rPr lang="en-US" dirty="0"/>
              <a:t>Liver function tests</a:t>
            </a:r>
          </a:p>
          <a:p>
            <a:pPr lvl="2"/>
            <a:r>
              <a:rPr lang="en-US" dirty="0"/>
              <a:t>Arterial blood gas</a:t>
            </a:r>
          </a:p>
        </p:txBody>
      </p:sp>
    </p:spTree>
    <p:extLst>
      <p:ext uri="{BB962C8B-B14F-4D97-AF65-F5344CB8AC3E}">
        <p14:creationId xmlns:p14="http://schemas.microsoft.com/office/powerpoint/2010/main" val="787733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(continued_6)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Medical management – Bundle of Care</a:t>
            </a:r>
          </a:p>
          <a:p>
            <a:pPr lvl="1"/>
            <a:r>
              <a:rPr lang="en-US" dirty="0"/>
              <a:t>Antibiotics</a:t>
            </a:r>
          </a:p>
          <a:p>
            <a:pPr lvl="2"/>
            <a:r>
              <a:rPr lang="en-US" dirty="0"/>
              <a:t>Administered within 1 hour upon arrival</a:t>
            </a:r>
          </a:p>
          <a:p>
            <a:pPr lvl="2"/>
            <a:r>
              <a:rPr lang="en-US" dirty="0"/>
              <a:t>Cultures should be done before antibiotics are administered</a:t>
            </a:r>
          </a:p>
        </p:txBody>
      </p:sp>
    </p:spTree>
    <p:extLst>
      <p:ext uri="{BB962C8B-B14F-4D97-AF65-F5344CB8AC3E}">
        <p14:creationId xmlns:p14="http://schemas.microsoft.com/office/powerpoint/2010/main" val="3644477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525C-904A-494A-B942-AEDEC2D57EF2}"/>
              </a:ext>
            </a:extLst>
          </p:cNvPr>
          <p:cNvSpPr>
            <a:spLocks noGrp="1"/>
          </p:cNvSpPr>
          <p:nvPr>
            <p:ph type="title"/>
          </p:nvPr>
        </p:nvSpPr>
        <p:spPr/>
        <p:txBody>
          <a:bodyPr/>
          <a:lstStyle/>
          <a:p>
            <a:r>
              <a:rPr lang="en-US" dirty="0"/>
              <a:t>Sepsis/Septic Shock (continued_7) </a:t>
            </a:r>
          </a:p>
        </p:txBody>
      </p:sp>
      <p:sp>
        <p:nvSpPr>
          <p:cNvPr id="3" name="Content Placeholder 2">
            <a:extLst>
              <a:ext uri="{FF2B5EF4-FFF2-40B4-BE49-F238E27FC236}">
                <a16:creationId xmlns:a16="http://schemas.microsoft.com/office/drawing/2014/main" id="{FBD95A4C-1223-499D-8BDE-83EE2B824534}"/>
              </a:ext>
            </a:extLst>
          </p:cNvPr>
          <p:cNvSpPr>
            <a:spLocks noGrp="1"/>
          </p:cNvSpPr>
          <p:nvPr>
            <p:ph idx="1"/>
          </p:nvPr>
        </p:nvSpPr>
        <p:spPr/>
        <p:txBody>
          <a:bodyPr/>
          <a:lstStyle/>
          <a:p>
            <a:r>
              <a:rPr lang="en-US" dirty="0"/>
              <a:t>Medical management – Bundle of Care</a:t>
            </a:r>
          </a:p>
          <a:p>
            <a:pPr lvl="1"/>
            <a:r>
              <a:rPr lang="en-US" dirty="0"/>
              <a:t>Fluid resuscitation </a:t>
            </a:r>
          </a:p>
          <a:p>
            <a:pPr lvl="1"/>
            <a:r>
              <a:rPr lang="en-US" dirty="0"/>
              <a:t>Vasopressors</a:t>
            </a:r>
          </a:p>
        </p:txBody>
      </p:sp>
    </p:spTree>
    <p:extLst>
      <p:ext uri="{BB962C8B-B14F-4D97-AF65-F5344CB8AC3E}">
        <p14:creationId xmlns:p14="http://schemas.microsoft.com/office/powerpoint/2010/main" val="3393615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BBD5-C47B-4A91-9FFD-2EBD15B3B81D}"/>
              </a:ext>
            </a:extLst>
          </p:cNvPr>
          <p:cNvSpPr>
            <a:spLocks noGrp="1"/>
          </p:cNvSpPr>
          <p:nvPr>
            <p:ph type="title"/>
          </p:nvPr>
        </p:nvSpPr>
        <p:spPr/>
        <p:txBody>
          <a:bodyPr/>
          <a:lstStyle/>
          <a:p>
            <a:r>
              <a:rPr lang="en-US" dirty="0"/>
              <a:t>Sepsis/Septic Shock (continued_8) </a:t>
            </a:r>
          </a:p>
        </p:txBody>
      </p:sp>
      <p:sp>
        <p:nvSpPr>
          <p:cNvPr id="3" name="Content Placeholder 2">
            <a:extLst>
              <a:ext uri="{FF2B5EF4-FFF2-40B4-BE49-F238E27FC236}">
                <a16:creationId xmlns:a16="http://schemas.microsoft.com/office/drawing/2014/main" id="{435CD191-5566-4178-A3A6-CE6921E07516}"/>
              </a:ext>
            </a:extLst>
          </p:cNvPr>
          <p:cNvSpPr>
            <a:spLocks noGrp="1"/>
          </p:cNvSpPr>
          <p:nvPr>
            <p:ph idx="1"/>
          </p:nvPr>
        </p:nvSpPr>
        <p:spPr/>
        <p:txBody>
          <a:bodyPr/>
          <a:lstStyle/>
          <a:p>
            <a:r>
              <a:rPr lang="en-US" dirty="0"/>
              <a:t>Medical management</a:t>
            </a:r>
          </a:p>
          <a:p>
            <a:pPr lvl="1"/>
            <a:r>
              <a:rPr lang="en-US" dirty="0"/>
              <a:t>Corticosteroid therapy</a:t>
            </a:r>
          </a:p>
          <a:p>
            <a:pPr lvl="1"/>
            <a:r>
              <a:rPr lang="en-US" dirty="0"/>
              <a:t>Ongoing monitoring </a:t>
            </a:r>
          </a:p>
          <a:p>
            <a:endParaRPr lang="en-US" dirty="0"/>
          </a:p>
        </p:txBody>
      </p:sp>
    </p:spTree>
    <p:extLst>
      <p:ext uri="{BB962C8B-B14F-4D97-AF65-F5344CB8AC3E}">
        <p14:creationId xmlns:p14="http://schemas.microsoft.com/office/powerpoint/2010/main" val="3195404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(continued_9)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Complications</a:t>
            </a:r>
          </a:p>
          <a:p>
            <a:pPr lvl="1"/>
            <a:r>
              <a:rPr lang="en-US" dirty="0"/>
              <a:t>D</a:t>
            </a:r>
            <a:r>
              <a:rPr lang="en-US" sz="100" dirty="0"/>
              <a:t> </a:t>
            </a:r>
            <a:r>
              <a:rPr lang="en-US" dirty="0"/>
              <a:t>I</a:t>
            </a:r>
            <a:r>
              <a:rPr lang="en-US" sz="100" dirty="0"/>
              <a:t> </a:t>
            </a:r>
            <a:r>
              <a:rPr lang="en-US" dirty="0"/>
              <a:t>C</a:t>
            </a:r>
          </a:p>
          <a:p>
            <a:pPr lvl="1"/>
            <a:r>
              <a:rPr lang="en-US" dirty="0"/>
              <a:t>M</a:t>
            </a:r>
            <a:r>
              <a:rPr lang="en-US" sz="100" dirty="0"/>
              <a:t> </a:t>
            </a:r>
            <a:r>
              <a:rPr lang="en-US" dirty="0"/>
              <a:t>O</a:t>
            </a:r>
            <a:r>
              <a:rPr lang="en-US" sz="100" dirty="0"/>
              <a:t> </a:t>
            </a:r>
            <a:r>
              <a:rPr lang="en-US" dirty="0"/>
              <a:t>D</a:t>
            </a:r>
            <a:r>
              <a:rPr lang="en-US" sz="100" dirty="0"/>
              <a:t> </a:t>
            </a:r>
            <a:r>
              <a:rPr lang="en-US" dirty="0"/>
              <a:t>S</a:t>
            </a:r>
          </a:p>
        </p:txBody>
      </p:sp>
    </p:spTree>
    <p:extLst>
      <p:ext uri="{BB962C8B-B14F-4D97-AF65-F5344CB8AC3E}">
        <p14:creationId xmlns:p14="http://schemas.microsoft.com/office/powerpoint/2010/main" val="61799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5C4C-E7AC-40D2-98AA-EBE3AF54DBEA}"/>
              </a:ext>
            </a:extLst>
          </p:cNvPr>
          <p:cNvSpPr>
            <a:spLocks noGrp="1"/>
          </p:cNvSpPr>
          <p:nvPr>
            <p:ph type="title"/>
          </p:nvPr>
        </p:nvSpPr>
        <p:spPr/>
        <p:txBody>
          <a:bodyPr/>
          <a:lstStyle/>
          <a:p>
            <a:r>
              <a:rPr lang="en-US" dirty="0"/>
              <a:t>Assessment </a:t>
            </a:r>
          </a:p>
        </p:txBody>
      </p:sp>
      <p:sp>
        <p:nvSpPr>
          <p:cNvPr id="3" name="Content Placeholder 2">
            <a:extLst>
              <a:ext uri="{FF2B5EF4-FFF2-40B4-BE49-F238E27FC236}">
                <a16:creationId xmlns:a16="http://schemas.microsoft.com/office/drawing/2014/main" id="{06C6D6C7-E7DE-4745-8C80-7FCC8F68B016}"/>
              </a:ext>
            </a:extLst>
          </p:cNvPr>
          <p:cNvSpPr>
            <a:spLocks noGrp="1"/>
          </p:cNvSpPr>
          <p:nvPr>
            <p:ph idx="1"/>
          </p:nvPr>
        </p:nvSpPr>
        <p:spPr/>
        <p:txBody>
          <a:bodyPr/>
          <a:lstStyle/>
          <a:p>
            <a:r>
              <a:rPr lang="en-US"/>
              <a:t>Central Nervous System </a:t>
            </a:r>
          </a:p>
          <a:p>
            <a:pPr lvl="1"/>
            <a:r>
              <a:rPr lang="en-US"/>
              <a:t>Restlessness</a:t>
            </a:r>
          </a:p>
          <a:p>
            <a:pPr lvl="1"/>
            <a:r>
              <a:rPr lang="en-US"/>
              <a:t>Confusion</a:t>
            </a:r>
          </a:p>
          <a:p>
            <a:pPr lvl="1"/>
            <a:r>
              <a:rPr lang="en-US"/>
              <a:t>Irritability</a:t>
            </a:r>
          </a:p>
          <a:p>
            <a:pPr lvl="1"/>
            <a:r>
              <a:rPr lang="en-US"/>
              <a:t>Lethargy</a:t>
            </a:r>
          </a:p>
          <a:p>
            <a:pPr lvl="1"/>
            <a:r>
              <a:rPr lang="en-US"/>
              <a:t>Coma </a:t>
            </a:r>
            <a:endParaRPr lang="en-US" dirty="0"/>
          </a:p>
        </p:txBody>
      </p:sp>
    </p:spTree>
    <p:extLst>
      <p:ext uri="{BB962C8B-B14F-4D97-AF65-F5344CB8AC3E}">
        <p14:creationId xmlns:p14="http://schemas.microsoft.com/office/powerpoint/2010/main" val="1065639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(continued_10)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a:t>Nursing Management – Assessment and analysis</a:t>
            </a:r>
          </a:p>
          <a:p>
            <a:pPr lvl="1"/>
            <a:r>
              <a:rPr lang="en-US"/>
              <a:t>Early signs</a:t>
            </a:r>
          </a:p>
          <a:p>
            <a:pPr lvl="1"/>
            <a:r>
              <a:rPr lang="en-US"/>
              <a:t>Late signs</a:t>
            </a:r>
          </a:p>
          <a:p>
            <a:pPr lvl="1"/>
            <a:r>
              <a:rPr lang="en-US"/>
              <a:t>Complications</a:t>
            </a:r>
          </a:p>
          <a:p>
            <a:pPr lvl="2"/>
            <a:r>
              <a:rPr lang="en-US"/>
              <a:t>Enhanced coagulation</a:t>
            </a:r>
          </a:p>
          <a:p>
            <a:pPr lvl="2"/>
            <a:r>
              <a:rPr lang="en-US"/>
              <a:t>Necrotic extremities</a:t>
            </a:r>
          </a:p>
          <a:p>
            <a:pPr lvl="2"/>
            <a:r>
              <a:rPr lang="en-US"/>
              <a:t>Excessive bleeding </a:t>
            </a:r>
            <a:endParaRPr lang="en-US" dirty="0"/>
          </a:p>
        </p:txBody>
      </p:sp>
    </p:spTree>
    <p:extLst>
      <p:ext uri="{BB962C8B-B14F-4D97-AF65-F5344CB8AC3E}">
        <p14:creationId xmlns:p14="http://schemas.microsoft.com/office/powerpoint/2010/main" val="11756949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(continued_11)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a:t>Nursing diagnosis</a:t>
            </a:r>
          </a:p>
          <a:p>
            <a:pPr lvl="1"/>
            <a:r>
              <a:rPr lang="en-US"/>
              <a:t>Altered tissue perfusion </a:t>
            </a:r>
            <a:endParaRPr lang="en-US" dirty="0"/>
          </a:p>
        </p:txBody>
      </p:sp>
    </p:spTree>
    <p:extLst>
      <p:ext uri="{BB962C8B-B14F-4D97-AF65-F5344CB8AC3E}">
        <p14:creationId xmlns:p14="http://schemas.microsoft.com/office/powerpoint/2010/main" val="909482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(continued_12)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Nursing Interventions – Assessments</a:t>
            </a:r>
          </a:p>
          <a:p>
            <a:pPr lvl="1"/>
            <a:r>
              <a:rPr lang="en-US" dirty="0"/>
              <a:t>Neurological status</a:t>
            </a:r>
          </a:p>
          <a:p>
            <a:pPr lvl="1"/>
            <a:r>
              <a:rPr lang="en-US" dirty="0"/>
              <a:t>Vital signs</a:t>
            </a:r>
          </a:p>
          <a:p>
            <a:pPr lvl="1"/>
            <a:r>
              <a:rPr lang="en-US" dirty="0"/>
              <a:t>Hemodynamic readings</a:t>
            </a:r>
          </a:p>
          <a:p>
            <a:pPr lvl="1"/>
            <a:r>
              <a:rPr lang="en-US" dirty="0"/>
              <a:t>Urine output</a:t>
            </a:r>
          </a:p>
          <a:p>
            <a:pPr lvl="1"/>
            <a:r>
              <a:rPr lang="en-US" dirty="0"/>
              <a:t>Skin color and temperature</a:t>
            </a:r>
          </a:p>
          <a:p>
            <a:pPr lvl="1"/>
            <a:r>
              <a:rPr lang="en-US" dirty="0"/>
              <a:t>Bleeding</a:t>
            </a:r>
          </a:p>
        </p:txBody>
      </p:sp>
    </p:spTree>
    <p:extLst>
      <p:ext uri="{BB962C8B-B14F-4D97-AF65-F5344CB8AC3E}">
        <p14:creationId xmlns:p14="http://schemas.microsoft.com/office/powerpoint/2010/main" val="2963226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(continued_13)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a:t>Nursing Interventions – Laboratory tests</a:t>
            </a:r>
          </a:p>
          <a:p>
            <a:pPr lvl="1"/>
            <a:r>
              <a:rPr lang="en-US"/>
              <a:t>ABGs</a:t>
            </a:r>
          </a:p>
          <a:p>
            <a:pPr lvl="1"/>
            <a:r>
              <a:rPr lang="en-US"/>
              <a:t>Venous oxygen saturation</a:t>
            </a:r>
          </a:p>
          <a:p>
            <a:pPr lvl="1"/>
            <a:r>
              <a:rPr lang="en-US"/>
              <a:t>Metabolic profile</a:t>
            </a:r>
          </a:p>
          <a:p>
            <a:pPr lvl="1"/>
            <a:r>
              <a:rPr lang="en-US"/>
              <a:t>Lactate</a:t>
            </a:r>
          </a:p>
          <a:p>
            <a:pPr lvl="1"/>
            <a:r>
              <a:rPr lang="en-US"/>
              <a:t>Clotting studies </a:t>
            </a:r>
            <a:endParaRPr lang="en-US" dirty="0"/>
          </a:p>
        </p:txBody>
      </p:sp>
    </p:spTree>
    <p:extLst>
      <p:ext uri="{BB962C8B-B14F-4D97-AF65-F5344CB8AC3E}">
        <p14:creationId xmlns:p14="http://schemas.microsoft.com/office/powerpoint/2010/main" val="35295720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(continued_14)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Nursing Interventions – Actions</a:t>
            </a:r>
          </a:p>
          <a:p>
            <a:pPr lvl="1"/>
            <a:r>
              <a:rPr lang="en-US" dirty="0"/>
              <a:t>Meticulous hand washing, aseptic technique</a:t>
            </a:r>
          </a:p>
          <a:p>
            <a:pPr lvl="1"/>
            <a:r>
              <a:rPr lang="en-US" dirty="0"/>
              <a:t>Oxygenation</a:t>
            </a:r>
          </a:p>
          <a:p>
            <a:pPr lvl="1"/>
            <a:r>
              <a:rPr lang="en-US" dirty="0"/>
              <a:t>Prepare for intubation</a:t>
            </a:r>
          </a:p>
          <a:p>
            <a:pPr lvl="1"/>
            <a:r>
              <a:rPr lang="en-US" dirty="0"/>
              <a:t>Lactate level</a:t>
            </a:r>
          </a:p>
          <a:p>
            <a:pPr lvl="1"/>
            <a:r>
              <a:rPr lang="en-US" dirty="0"/>
              <a:t>Blood cultures</a:t>
            </a:r>
          </a:p>
          <a:p>
            <a:pPr lvl="1"/>
            <a:r>
              <a:rPr lang="en-US" dirty="0"/>
              <a:t>Administer antibiotics</a:t>
            </a:r>
          </a:p>
          <a:p>
            <a:pPr lvl="1"/>
            <a:r>
              <a:rPr lang="en-US" dirty="0"/>
              <a:t>Fluid replacement</a:t>
            </a:r>
          </a:p>
          <a:p>
            <a:pPr lvl="1"/>
            <a:r>
              <a:rPr lang="en-US" dirty="0"/>
              <a:t>Vasoactive support</a:t>
            </a:r>
          </a:p>
          <a:p>
            <a:pPr lvl="1"/>
            <a:r>
              <a:rPr lang="en-US" dirty="0"/>
              <a:t>Mouth care</a:t>
            </a:r>
          </a:p>
        </p:txBody>
      </p:sp>
    </p:spTree>
    <p:extLst>
      <p:ext uri="{BB962C8B-B14F-4D97-AF65-F5344CB8AC3E}">
        <p14:creationId xmlns:p14="http://schemas.microsoft.com/office/powerpoint/2010/main" val="1637330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(continued_15)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Nursing Interventions – Teaching</a:t>
            </a:r>
          </a:p>
          <a:p>
            <a:pPr lvl="1"/>
            <a:r>
              <a:rPr lang="en-US" dirty="0"/>
              <a:t>Cause of sepsis</a:t>
            </a:r>
          </a:p>
          <a:p>
            <a:pPr lvl="1"/>
            <a:r>
              <a:rPr lang="en-US" dirty="0" err="1"/>
              <a:t>Handwashing</a:t>
            </a:r>
            <a:endParaRPr lang="en-US" dirty="0"/>
          </a:p>
          <a:p>
            <a:pPr lvl="1"/>
            <a:r>
              <a:rPr lang="en-US" dirty="0"/>
              <a:t>Allow family visitation</a:t>
            </a:r>
          </a:p>
        </p:txBody>
      </p:sp>
    </p:spTree>
    <p:extLst>
      <p:ext uri="{BB962C8B-B14F-4D97-AF65-F5344CB8AC3E}">
        <p14:creationId xmlns:p14="http://schemas.microsoft.com/office/powerpoint/2010/main" val="638563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A24D-46B1-4FF3-B925-CBF4E7CE0B7C}"/>
              </a:ext>
            </a:extLst>
          </p:cNvPr>
          <p:cNvSpPr>
            <a:spLocks noGrp="1"/>
          </p:cNvSpPr>
          <p:nvPr>
            <p:ph type="title"/>
          </p:nvPr>
        </p:nvSpPr>
        <p:spPr/>
        <p:txBody>
          <a:bodyPr/>
          <a:lstStyle/>
          <a:p>
            <a:r>
              <a:rPr lang="en-US" dirty="0"/>
              <a:t>Sepsis/Septic Shock (continued_16) </a:t>
            </a:r>
          </a:p>
        </p:txBody>
      </p:sp>
      <p:sp>
        <p:nvSpPr>
          <p:cNvPr id="3" name="Content Placeholder 2">
            <a:extLst>
              <a:ext uri="{FF2B5EF4-FFF2-40B4-BE49-F238E27FC236}">
                <a16:creationId xmlns:a16="http://schemas.microsoft.com/office/drawing/2014/main" id="{DF706B3D-565C-484D-8D5C-9662ADDF9BDE}"/>
              </a:ext>
            </a:extLst>
          </p:cNvPr>
          <p:cNvSpPr>
            <a:spLocks noGrp="1"/>
          </p:cNvSpPr>
          <p:nvPr>
            <p:ph idx="1"/>
          </p:nvPr>
        </p:nvSpPr>
        <p:spPr/>
        <p:txBody>
          <a:bodyPr/>
          <a:lstStyle/>
          <a:p>
            <a:r>
              <a:rPr lang="en-US" dirty="0"/>
              <a:t>Nursing Interventions – Evaluating care outcomes</a:t>
            </a:r>
          </a:p>
          <a:p>
            <a:pPr lvl="1"/>
            <a:r>
              <a:rPr lang="en-US" dirty="0"/>
              <a:t>Satisfactory blood pressure</a:t>
            </a:r>
          </a:p>
          <a:p>
            <a:pPr lvl="1"/>
            <a:r>
              <a:rPr lang="en-US" dirty="0"/>
              <a:t>Satisfactory cardiac output</a:t>
            </a:r>
          </a:p>
          <a:p>
            <a:pPr lvl="1"/>
            <a:r>
              <a:rPr lang="en-US" dirty="0"/>
              <a:t>Tissue perfusion</a:t>
            </a:r>
          </a:p>
        </p:txBody>
      </p:sp>
    </p:spTree>
    <p:extLst>
      <p:ext uri="{BB962C8B-B14F-4D97-AF65-F5344CB8AC3E}">
        <p14:creationId xmlns:p14="http://schemas.microsoft.com/office/powerpoint/2010/main" val="1992302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Episode 1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271549"/>
            <a:ext cx="8686800" cy="5053051"/>
          </a:xfrm>
        </p:spPr>
        <p:txBody>
          <a:bodyPr/>
          <a:lstStyle/>
          <a:p>
            <a:pPr marL="346075" indent="0">
              <a:lnSpc>
                <a:spcPts val="3200"/>
              </a:lnSpc>
              <a:buNone/>
            </a:pPr>
            <a:r>
              <a:rPr lang="en-US" spc="-10" dirty="0"/>
              <a:t>Mike Adams, a 42-year-old Caucasian male, is admitted to the emergency department from home with a complaint of shortness of breath. He has a history of hypertension and well-controlled diabetes. Upon presentation to the emergency department, his vital signs are as follows: temperature, 101.9°F (38.83°C); pulse, 120 </a:t>
            </a:r>
            <a:r>
              <a:rPr lang="en-US" spc="-10" dirty="0" err="1"/>
              <a:t>bpm</a:t>
            </a:r>
            <a:r>
              <a:rPr lang="en-US" spc="-10" dirty="0"/>
              <a:t>; respirations, 20; blood pressure, 90/54 mm Hg; and SpO2, 91%. His chest radiograph reveals pneumonia. He is alert and oriented, but he complains of dizziness when changing positions. His weight is confirmed at 80 kg/176 lb.</a:t>
            </a:r>
          </a:p>
        </p:txBody>
      </p:sp>
    </p:spTree>
    <p:extLst>
      <p:ext uri="{BB962C8B-B14F-4D97-AF65-F5344CB8AC3E}">
        <p14:creationId xmlns:p14="http://schemas.microsoft.com/office/powerpoint/2010/main" val="3489556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Episode 1 (continued_1)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686800" cy="4976851"/>
          </a:xfrm>
        </p:spPr>
        <p:txBody>
          <a:bodyPr/>
          <a:lstStyle/>
          <a:p>
            <a:pPr marL="346075" indent="0">
              <a:buNone/>
            </a:pPr>
            <a:r>
              <a:rPr lang="en-US" dirty="0"/>
              <a:t>He is alert and oriented, but he complains of dizziness when changing positions. His weight is confirmed at 80 kg/176 lb.</a:t>
            </a:r>
          </a:p>
          <a:p>
            <a:pPr marL="346075" indent="0">
              <a:lnSpc>
                <a:spcPts val="3600"/>
              </a:lnSpc>
              <a:buNone/>
            </a:pPr>
            <a:r>
              <a:rPr lang="en-US" dirty="0"/>
              <a:t>The following orders are written for the patient: </a:t>
            </a:r>
          </a:p>
          <a:p>
            <a:pPr marL="346075" indent="0">
              <a:lnSpc>
                <a:spcPts val="3600"/>
              </a:lnSpc>
              <a:buNone/>
            </a:pPr>
            <a:r>
              <a:rPr lang="en-US" dirty="0"/>
              <a:t>Place two large-bore IV lines and infuse a 2.5-L (30-mL/kg) bolus of 0.9% normal saline and then begin 125 mL/hr.</a:t>
            </a:r>
          </a:p>
          <a:p>
            <a:pPr marL="346075" indent="0">
              <a:lnSpc>
                <a:spcPts val="3600"/>
              </a:lnSpc>
              <a:buNone/>
            </a:pPr>
            <a:r>
              <a:rPr lang="en-US" dirty="0"/>
              <a:t>Obtain complete blood cell count, serum electrolyte level, lactate level, and blood cultures.</a:t>
            </a:r>
          </a:p>
        </p:txBody>
      </p:sp>
    </p:spTree>
    <p:extLst>
      <p:ext uri="{BB962C8B-B14F-4D97-AF65-F5344CB8AC3E}">
        <p14:creationId xmlns:p14="http://schemas.microsoft.com/office/powerpoint/2010/main" val="29437560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Episode 1 (continued_2)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534400" cy="4976851"/>
          </a:xfrm>
        </p:spPr>
        <p:txBody>
          <a:bodyPr/>
          <a:lstStyle/>
          <a:p>
            <a:pPr marL="346075" indent="0">
              <a:lnSpc>
                <a:spcPts val="3600"/>
              </a:lnSpc>
              <a:buNone/>
            </a:pPr>
            <a:r>
              <a:rPr lang="en-US" dirty="0"/>
              <a:t>The following orders are written for the patient: </a:t>
            </a:r>
          </a:p>
          <a:p>
            <a:pPr marL="346075" indent="0">
              <a:lnSpc>
                <a:spcPts val="3600"/>
              </a:lnSpc>
              <a:buNone/>
            </a:pPr>
            <a:r>
              <a:rPr lang="en-US" dirty="0"/>
              <a:t>Place two large-bore IV lines and infuse a 2.5-L (30-mL/kg) bolus of 0.9% normal saline and then begin 125 mL/hr.</a:t>
            </a:r>
          </a:p>
          <a:p>
            <a:pPr marL="346075" indent="0">
              <a:lnSpc>
                <a:spcPts val="3600"/>
              </a:lnSpc>
              <a:buNone/>
            </a:pPr>
            <a:r>
              <a:rPr lang="en-US" dirty="0"/>
              <a:t>Obtain complete blood cell count, serum electrolyte level, lactate level, and blood cultures.</a:t>
            </a:r>
          </a:p>
          <a:p>
            <a:pPr marL="346075" indent="0">
              <a:lnSpc>
                <a:spcPts val="3600"/>
              </a:lnSpc>
              <a:buNone/>
            </a:pPr>
            <a:r>
              <a:rPr lang="en-US" dirty="0"/>
              <a:t>Provide oxygen at 2 L/min via nasal cannula. </a:t>
            </a:r>
          </a:p>
          <a:p>
            <a:pPr marL="346075" indent="0">
              <a:lnSpc>
                <a:spcPts val="3600"/>
              </a:lnSpc>
              <a:buNone/>
            </a:pPr>
            <a:r>
              <a:rPr lang="en-US" dirty="0"/>
              <a:t>Begin administration of </a:t>
            </a:r>
            <a:r>
              <a:rPr lang="en-US" dirty="0" err="1"/>
              <a:t>cefotaxime</a:t>
            </a:r>
            <a:r>
              <a:rPr lang="en-US" dirty="0"/>
              <a:t> 2 g IV every 8 hours after blood cultures are drawn.</a:t>
            </a:r>
          </a:p>
        </p:txBody>
      </p:sp>
    </p:spTree>
    <p:extLst>
      <p:ext uri="{BB962C8B-B14F-4D97-AF65-F5344CB8AC3E}">
        <p14:creationId xmlns:p14="http://schemas.microsoft.com/office/powerpoint/2010/main" val="245974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CC81-9092-4829-93AD-F311AEC9BCBF}"/>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613EB2E0-1EE4-48B3-B3B8-38D55F59F998}"/>
              </a:ext>
            </a:extLst>
          </p:cNvPr>
          <p:cNvSpPr>
            <a:spLocks noGrp="1"/>
          </p:cNvSpPr>
          <p:nvPr>
            <p:ph idx="1"/>
          </p:nvPr>
        </p:nvSpPr>
        <p:spPr/>
        <p:txBody>
          <a:bodyPr/>
          <a:lstStyle/>
          <a:p>
            <a:r>
              <a:rPr lang="en-US" dirty="0"/>
              <a:t>Cardiovascular</a:t>
            </a:r>
          </a:p>
          <a:p>
            <a:pPr lvl="1"/>
            <a:r>
              <a:rPr lang="en-US" dirty="0"/>
              <a:t>Hypotension</a:t>
            </a:r>
          </a:p>
          <a:p>
            <a:pPr lvl="1"/>
            <a:r>
              <a:rPr lang="en-US" dirty="0"/>
              <a:t>Narrow pulse pressure</a:t>
            </a:r>
          </a:p>
          <a:p>
            <a:pPr lvl="1"/>
            <a:r>
              <a:rPr lang="en-US" dirty="0"/>
              <a:t>Tachycardia, then </a:t>
            </a:r>
            <a:r>
              <a:rPr lang="en-US" dirty="0" err="1"/>
              <a:t>bradycardia</a:t>
            </a:r>
            <a:endParaRPr lang="en-US" dirty="0"/>
          </a:p>
          <a:p>
            <a:pPr lvl="1"/>
            <a:r>
              <a:rPr lang="en-US" dirty="0"/>
              <a:t>Skin color</a:t>
            </a:r>
          </a:p>
          <a:p>
            <a:pPr lvl="1"/>
            <a:r>
              <a:rPr lang="en-US" dirty="0"/>
              <a:t>Peripheral pulses</a:t>
            </a:r>
          </a:p>
          <a:p>
            <a:pPr lvl="1"/>
            <a:r>
              <a:rPr lang="en-US" dirty="0"/>
              <a:t>Capillary refill</a:t>
            </a:r>
          </a:p>
        </p:txBody>
      </p:sp>
    </p:spTree>
    <p:extLst>
      <p:ext uri="{BB962C8B-B14F-4D97-AF65-F5344CB8AC3E}">
        <p14:creationId xmlns:p14="http://schemas.microsoft.com/office/powerpoint/2010/main" val="20034801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Episode 2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534400" cy="5129251"/>
          </a:xfrm>
        </p:spPr>
        <p:txBody>
          <a:bodyPr/>
          <a:lstStyle/>
          <a:p>
            <a:pPr marL="346075" indent="0">
              <a:buNone/>
            </a:pPr>
            <a:r>
              <a:rPr lang="en-US" dirty="0"/>
              <a:t>Mike’s condition deteriorates. He is admitted to the emergency department with a complaint of shortness of breath. His chest radiograph reveals pneumonia. Initially, he was alert and oriented, but he has since become confused and lethargic. He is admitted to the intensive care unit. Upon admission, his blood pressure is noted to be 80/50 mm Hg, with an HR of 130 </a:t>
            </a:r>
            <a:r>
              <a:rPr lang="en-US" dirty="0" err="1"/>
              <a:t>bpm</a:t>
            </a:r>
            <a:r>
              <a:rPr lang="en-US" dirty="0"/>
              <a:t>. His blood glucose level is 220 mg/</a:t>
            </a:r>
            <a:r>
              <a:rPr lang="en-US" dirty="0" err="1"/>
              <a:t>dL</a:t>
            </a:r>
            <a:r>
              <a:rPr lang="en-US" dirty="0"/>
              <a:t>. </a:t>
            </a:r>
          </a:p>
        </p:txBody>
      </p:sp>
    </p:spTree>
    <p:extLst>
      <p:ext uri="{BB962C8B-B14F-4D97-AF65-F5344CB8AC3E}">
        <p14:creationId xmlns:p14="http://schemas.microsoft.com/office/powerpoint/2010/main" val="4202610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Episode 2 (continued)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534400" cy="4068763"/>
          </a:xfrm>
        </p:spPr>
        <p:txBody>
          <a:bodyPr/>
          <a:lstStyle/>
          <a:p>
            <a:pPr marL="346075" indent="0">
              <a:buNone/>
            </a:pPr>
            <a:r>
              <a:rPr lang="en-US" dirty="0"/>
              <a:t>He is flushed, with bounding pulses and a temperature of 102.6°F (39.2°C). Oxygen is maintained via a 100% </a:t>
            </a:r>
            <a:r>
              <a:rPr lang="en-US" dirty="0" err="1"/>
              <a:t>nonrebreather</a:t>
            </a:r>
            <a:r>
              <a:rPr lang="en-US" dirty="0"/>
              <a:t> mask. His SpO2 is borderline at 90%. The staff anticipates intubation. Two liters of normal saline is given wide open. A Foley catheter is inserted to closely monitor urine output, and IV antibiotics are continued.</a:t>
            </a:r>
          </a:p>
        </p:txBody>
      </p:sp>
    </p:spTree>
    <p:extLst>
      <p:ext uri="{BB962C8B-B14F-4D97-AF65-F5344CB8AC3E}">
        <p14:creationId xmlns:p14="http://schemas.microsoft.com/office/powerpoint/2010/main" val="2793140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Wrap-up</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534400" cy="4291051"/>
          </a:xfrm>
        </p:spPr>
        <p:txBody>
          <a:bodyPr/>
          <a:lstStyle/>
          <a:p>
            <a:pPr marL="346075" indent="0">
              <a:buNone/>
            </a:pPr>
            <a:r>
              <a:rPr lang="en-US" dirty="0"/>
              <a:t>Mike’s condition worsens. After admission to the intensive care unit and administration of several liters of normal saline, his blood pressure continues to deteriorate. He becomes increasingly lethargic and </a:t>
            </a:r>
            <a:r>
              <a:rPr lang="en-US" dirty="0" err="1"/>
              <a:t>tachypneic</a:t>
            </a:r>
            <a:r>
              <a:rPr lang="en-US" dirty="0"/>
              <a:t>, with a respiratory alkalosis. His urine output is noted to be decreasing, and laboratory values indicate the beginning of acute renal failure. </a:t>
            </a:r>
          </a:p>
        </p:txBody>
      </p:sp>
    </p:spTree>
    <p:extLst>
      <p:ext uri="{BB962C8B-B14F-4D97-AF65-F5344CB8AC3E}">
        <p14:creationId xmlns:p14="http://schemas.microsoft.com/office/powerpoint/2010/main" val="731128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Wrap-up (continued_1)</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534400" cy="4595851"/>
          </a:xfrm>
        </p:spPr>
        <p:txBody>
          <a:bodyPr/>
          <a:lstStyle/>
          <a:p>
            <a:pPr marL="346075" indent="0">
              <a:buNone/>
            </a:pPr>
            <a:r>
              <a:rPr lang="en-US" dirty="0"/>
              <a:t>His deteriorating respiratory rate status requires intubation and mechanical ventilation. A central line is inserted to monitor CVP and ScvO2. Aggressive fluid replacement is continued, and norepinephrine is started at 1.0 mcg/kg per minute. Antibiotics are continued. After several days of frequent monitoring and meticulous care involving fluids and antibiotics, Mike begins to improve. </a:t>
            </a:r>
          </a:p>
        </p:txBody>
      </p:sp>
    </p:spTree>
    <p:extLst>
      <p:ext uri="{BB962C8B-B14F-4D97-AF65-F5344CB8AC3E}">
        <p14:creationId xmlns:p14="http://schemas.microsoft.com/office/powerpoint/2010/main" val="17535685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Wrap-up (continued_2)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idx="1"/>
          </p:nvPr>
        </p:nvSpPr>
        <p:spPr>
          <a:xfrm>
            <a:off x="457200" y="1195349"/>
            <a:ext cx="8382000" cy="5129251"/>
          </a:xfrm>
        </p:spPr>
        <p:txBody>
          <a:bodyPr/>
          <a:lstStyle/>
          <a:p>
            <a:pPr marL="346075" indent="0">
              <a:lnSpc>
                <a:spcPts val="3600"/>
              </a:lnSpc>
              <a:buNone/>
            </a:pPr>
            <a:r>
              <a:rPr lang="en-US" dirty="0"/>
              <a:t>His C</a:t>
            </a:r>
            <a:r>
              <a:rPr lang="en-US" sz="100" dirty="0"/>
              <a:t>  </a:t>
            </a:r>
            <a:r>
              <a:rPr lang="en-US" dirty="0"/>
              <a:t>V</a:t>
            </a:r>
            <a:r>
              <a:rPr lang="en-US" sz="100" dirty="0"/>
              <a:t>  </a:t>
            </a:r>
            <a:r>
              <a:rPr lang="en-US" dirty="0"/>
              <a:t>P normalizes, and his blood pressure finally begins to stabilize. The norepinephrine is decreased and then discontinued. His S</a:t>
            </a:r>
            <a:r>
              <a:rPr lang="en-US" sz="100" dirty="0"/>
              <a:t> </a:t>
            </a:r>
            <a:r>
              <a:rPr lang="en-US" dirty="0"/>
              <a:t>c</a:t>
            </a:r>
            <a:r>
              <a:rPr lang="en-US" sz="100" dirty="0"/>
              <a:t> </a:t>
            </a:r>
            <a:r>
              <a:rPr lang="en-US" dirty="0"/>
              <a:t>v</a:t>
            </a:r>
            <a:r>
              <a:rPr lang="en-US" sz="100" dirty="0"/>
              <a:t> </a:t>
            </a:r>
            <a:r>
              <a:rPr lang="en-US" dirty="0"/>
              <a:t>O2 returns to normal. After several days, Mike’s respiratory status improves, and weaning parameters demonstrate that he is ready for </a:t>
            </a:r>
            <a:r>
              <a:rPr lang="en-US" dirty="0" err="1"/>
              <a:t>extubation</a:t>
            </a:r>
            <a:r>
              <a:rPr lang="en-US" dirty="0"/>
              <a:t>. His urine output improves, and his B</a:t>
            </a:r>
            <a:r>
              <a:rPr lang="en-US" sz="100" dirty="0"/>
              <a:t> </a:t>
            </a:r>
            <a:r>
              <a:rPr lang="en-US" dirty="0"/>
              <a:t>U</a:t>
            </a:r>
            <a:r>
              <a:rPr lang="en-US" sz="100" dirty="0"/>
              <a:t> </a:t>
            </a:r>
            <a:r>
              <a:rPr lang="en-US" dirty="0"/>
              <a:t>N and </a:t>
            </a:r>
            <a:r>
              <a:rPr lang="en-US" dirty="0" err="1"/>
              <a:t>creatinine</a:t>
            </a:r>
            <a:r>
              <a:rPr lang="en-US" dirty="0"/>
              <a:t> values return to normal.</a:t>
            </a:r>
          </a:p>
        </p:txBody>
      </p:sp>
    </p:spTree>
    <p:extLst>
      <p:ext uri="{BB962C8B-B14F-4D97-AF65-F5344CB8AC3E}">
        <p14:creationId xmlns:p14="http://schemas.microsoft.com/office/powerpoint/2010/main" val="25928088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a:t>
            </a:r>
          </a:p>
        </p:txBody>
      </p:sp>
      <p:sp>
        <p:nvSpPr>
          <p:cNvPr id="10" name="Text Placeholder 9"/>
          <p:cNvSpPr>
            <a:spLocks noGrp="1"/>
          </p:cNvSpPr>
          <p:nvPr>
            <p:ph type="body" sz="quarter" idx="10"/>
          </p:nvPr>
        </p:nvSpPr>
        <p:spPr>
          <a:xfrm>
            <a:off x="457200" y="1181100"/>
            <a:ext cx="8534400" cy="1485900"/>
          </a:xfrm>
        </p:spPr>
        <p:txBody>
          <a:bodyPr/>
          <a:lstStyle/>
          <a:p>
            <a:r>
              <a:rPr lang="en-US" dirty="0"/>
              <a:t>1. Mike’s nurse monitors him for which clinical manifestations in the early stages of septic shock?</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sz="quarter" idx="11"/>
          </p:nvPr>
        </p:nvSpPr>
        <p:spPr>
          <a:xfrm>
            <a:off x="457200" y="2743200"/>
            <a:ext cx="8534400" cy="2590800"/>
          </a:xfrm>
        </p:spPr>
        <p:txBody>
          <a:bodyPr/>
          <a:lstStyle/>
          <a:p>
            <a:pPr marL="346075" indent="0">
              <a:buNone/>
            </a:pPr>
            <a:r>
              <a:rPr lang="en-US" dirty="0">
                <a:solidFill>
                  <a:srgbClr val="28805C"/>
                </a:solidFill>
              </a:rPr>
              <a:t>A. </a:t>
            </a:r>
            <a:r>
              <a:rPr lang="en-US" dirty="0"/>
              <a:t>Decreased cardiac output </a:t>
            </a:r>
          </a:p>
          <a:p>
            <a:pPr marL="346075" indent="0">
              <a:buNone/>
            </a:pPr>
            <a:r>
              <a:rPr lang="en-US" dirty="0">
                <a:solidFill>
                  <a:srgbClr val="28805C"/>
                </a:solidFill>
              </a:rPr>
              <a:t>B. </a:t>
            </a:r>
            <a:r>
              <a:rPr lang="en-US" dirty="0"/>
              <a:t>Increased systemic vascular resistance </a:t>
            </a:r>
          </a:p>
          <a:p>
            <a:pPr marL="346075" indent="0">
              <a:buNone/>
            </a:pPr>
            <a:r>
              <a:rPr lang="en-US" dirty="0">
                <a:solidFill>
                  <a:srgbClr val="28805C"/>
                </a:solidFill>
              </a:rPr>
              <a:t>C. </a:t>
            </a:r>
            <a:r>
              <a:rPr lang="en-US" dirty="0"/>
              <a:t>Increased P</a:t>
            </a:r>
            <a:r>
              <a:rPr lang="en-US" sz="100" dirty="0"/>
              <a:t> </a:t>
            </a:r>
            <a:r>
              <a:rPr lang="en-US" dirty="0"/>
              <a:t>A wedge pressure </a:t>
            </a:r>
          </a:p>
          <a:p>
            <a:pPr marL="346075" indent="0">
              <a:buNone/>
            </a:pPr>
            <a:r>
              <a:rPr lang="en-US" dirty="0">
                <a:solidFill>
                  <a:srgbClr val="28805C"/>
                </a:solidFill>
              </a:rPr>
              <a:t>D. </a:t>
            </a:r>
            <a:r>
              <a:rPr lang="en-US" dirty="0"/>
              <a:t>Increased cardiac output</a:t>
            </a:r>
          </a:p>
        </p:txBody>
      </p:sp>
    </p:spTree>
    <p:extLst>
      <p:ext uri="{BB962C8B-B14F-4D97-AF65-F5344CB8AC3E}">
        <p14:creationId xmlns:p14="http://schemas.microsoft.com/office/powerpoint/2010/main" val="2651560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(continued_1) </a:t>
            </a:r>
          </a:p>
        </p:txBody>
      </p:sp>
      <p:sp>
        <p:nvSpPr>
          <p:cNvPr id="10" name="Text Placeholder 9"/>
          <p:cNvSpPr>
            <a:spLocks noGrp="1"/>
          </p:cNvSpPr>
          <p:nvPr>
            <p:ph type="body" sz="quarter" idx="10"/>
          </p:nvPr>
        </p:nvSpPr>
        <p:spPr>
          <a:xfrm>
            <a:off x="457200" y="1181100"/>
            <a:ext cx="8534400" cy="1104900"/>
          </a:xfrm>
        </p:spPr>
        <p:txBody>
          <a:bodyPr/>
          <a:lstStyle/>
          <a:p>
            <a:r>
              <a:rPr lang="en-US" dirty="0"/>
              <a:t>2. It is a priority for Mike’s nurse to follow up with the provider about which order?</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sz="quarter" idx="11"/>
          </p:nvPr>
        </p:nvSpPr>
        <p:spPr>
          <a:xfrm>
            <a:off x="457200" y="2286000"/>
            <a:ext cx="8534400" cy="2667000"/>
          </a:xfrm>
        </p:spPr>
        <p:txBody>
          <a:bodyPr/>
          <a:lstStyle/>
          <a:p>
            <a:pPr marL="346075" indent="0">
              <a:buNone/>
            </a:pPr>
            <a:r>
              <a:rPr lang="en-US" dirty="0">
                <a:solidFill>
                  <a:srgbClr val="28805C"/>
                </a:solidFill>
              </a:rPr>
              <a:t>A. </a:t>
            </a:r>
            <a:r>
              <a:rPr lang="en-US" dirty="0"/>
              <a:t>Start antibiotics. </a:t>
            </a:r>
          </a:p>
          <a:p>
            <a:pPr marL="346075" indent="0">
              <a:buNone/>
            </a:pPr>
            <a:r>
              <a:rPr lang="en-US" dirty="0">
                <a:solidFill>
                  <a:srgbClr val="28805C"/>
                </a:solidFill>
              </a:rPr>
              <a:t>B. </a:t>
            </a:r>
            <a:r>
              <a:rPr lang="en-US" dirty="0"/>
              <a:t>Prepare a norepinephrine drip. </a:t>
            </a:r>
          </a:p>
          <a:p>
            <a:pPr marL="346075" indent="0">
              <a:buNone/>
            </a:pPr>
            <a:r>
              <a:rPr lang="en-US" dirty="0">
                <a:solidFill>
                  <a:srgbClr val="28805C"/>
                </a:solidFill>
              </a:rPr>
              <a:t>C. </a:t>
            </a:r>
            <a:r>
              <a:rPr lang="en-US" dirty="0"/>
              <a:t>Take hourly vital signs. </a:t>
            </a:r>
          </a:p>
          <a:p>
            <a:pPr marL="346075" indent="0">
              <a:buNone/>
            </a:pPr>
            <a:r>
              <a:rPr lang="en-US" dirty="0">
                <a:solidFill>
                  <a:srgbClr val="28805C"/>
                </a:solidFill>
              </a:rPr>
              <a:t>D. </a:t>
            </a:r>
            <a:r>
              <a:rPr lang="en-US" dirty="0"/>
              <a:t>Send one set of blood cultures.</a:t>
            </a:r>
          </a:p>
        </p:txBody>
      </p:sp>
    </p:spTree>
    <p:extLst>
      <p:ext uri="{BB962C8B-B14F-4D97-AF65-F5344CB8AC3E}">
        <p14:creationId xmlns:p14="http://schemas.microsoft.com/office/powerpoint/2010/main" val="31521898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(continued_2)</a:t>
            </a:r>
          </a:p>
        </p:txBody>
      </p:sp>
      <p:sp>
        <p:nvSpPr>
          <p:cNvPr id="10" name="Text Placeholder 9"/>
          <p:cNvSpPr>
            <a:spLocks noGrp="1"/>
          </p:cNvSpPr>
          <p:nvPr>
            <p:ph type="body" sz="quarter" idx="10"/>
          </p:nvPr>
        </p:nvSpPr>
        <p:spPr>
          <a:xfrm>
            <a:off x="457200" y="1181100"/>
            <a:ext cx="8534400" cy="1104900"/>
          </a:xfrm>
        </p:spPr>
        <p:txBody>
          <a:bodyPr/>
          <a:lstStyle/>
          <a:p>
            <a:r>
              <a:rPr lang="en-US" dirty="0"/>
              <a:t>3. Mike’s nurse incorporates which nursing diagnosis into the plan of care? </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sz="quarter" idx="11"/>
          </p:nvPr>
        </p:nvSpPr>
        <p:spPr>
          <a:xfrm>
            <a:off x="457200" y="2362200"/>
            <a:ext cx="8534400" cy="4038600"/>
          </a:xfrm>
        </p:spPr>
        <p:txBody>
          <a:bodyPr/>
          <a:lstStyle/>
          <a:p>
            <a:pPr marL="786384" indent="-438912">
              <a:lnSpc>
                <a:spcPts val="3500"/>
              </a:lnSpc>
              <a:buNone/>
            </a:pPr>
            <a:r>
              <a:rPr lang="en-US" dirty="0">
                <a:solidFill>
                  <a:srgbClr val="28805C"/>
                </a:solidFill>
              </a:rPr>
              <a:t>A. </a:t>
            </a:r>
            <a:r>
              <a:rPr lang="en-US" dirty="0"/>
              <a:t>Decreased cardiac output related to impaired contractility </a:t>
            </a:r>
          </a:p>
          <a:p>
            <a:pPr marL="786384" indent="-438912">
              <a:lnSpc>
                <a:spcPts val="3500"/>
              </a:lnSpc>
              <a:buNone/>
            </a:pPr>
            <a:r>
              <a:rPr lang="en-US" dirty="0">
                <a:solidFill>
                  <a:srgbClr val="28805C"/>
                </a:solidFill>
              </a:rPr>
              <a:t>B. </a:t>
            </a:r>
            <a:r>
              <a:rPr lang="en-US" dirty="0"/>
              <a:t>Decreased cardiac output related to increased afterload </a:t>
            </a:r>
          </a:p>
          <a:p>
            <a:pPr marL="786384" indent="-438912">
              <a:lnSpc>
                <a:spcPts val="3500"/>
              </a:lnSpc>
              <a:buNone/>
            </a:pPr>
            <a:r>
              <a:rPr lang="en-US" dirty="0">
                <a:solidFill>
                  <a:srgbClr val="28805C"/>
                </a:solidFill>
              </a:rPr>
              <a:t>C. </a:t>
            </a:r>
            <a:r>
              <a:rPr lang="en-US" dirty="0"/>
              <a:t>Impaired tissue perfusion related to vasodilation </a:t>
            </a:r>
          </a:p>
          <a:p>
            <a:pPr marL="786384" indent="-438912">
              <a:lnSpc>
                <a:spcPts val="3500"/>
              </a:lnSpc>
              <a:buNone/>
            </a:pPr>
            <a:r>
              <a:rPr lang="en-US" dirty="0">
                <a:solidFill>
                  <a:srgbClr val="28805C"/>
                </a:solidFill>
              </a:rPr>
              <a:t>D. </a:t>
            </a:r>
            <a:r>
              <a:rPr lang="en-US" dirty="0"/>
              <a:t>Impaired tissue perfusion related to loss of sympathetic tone</a:t>
            </a:r>
          </a:p>
        </p:txBody>
      </p:sp>
    </p:spTree>
    <p:extLst>
      <p:ext uri="{BB962C8B-B14F-4D97-AF65-F5344CB8AC3E}">
        <p14:creationId xmlns:p14="http://schemas.microsoft.com/office/powerpoint/2010/main" val="2776307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(continued_3) </a:t>
            </a:r>
          </a:p>
        </p:txBody>
      </p:sp>
      <p:sp>
        <p:nvSpPr>
          <p:cNvPr id="10" name="Text Placeholder 9"/>
          <p:cNvSpPr>
            <a:spLocks noGrp="1"/>
          </p:cNvSpPr>
          <p:nvPr>
            <p:ph type="body" sz="quarter" idx="10"/>
          </p:nvPr>
        </p:nvSpPr>
        <p:spPr>
          <a:xfrm>
            <a:off x="457200" y="1181100"/>
            <a:ext cx="8534400" cy="1104900"/>
          </a:xfrm>
        </p:spPr>
        <p:txBody>
          <a:bodyPr/>
          <a:lstStyle/>
          <a:p>
            <a:r>
              <a:rPr lang="en-US" dirty="0"/>
              <a:t>4. Mike’s nurse evaluates which parameter as an indication of adequacy of treatment?</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sz="quarter" idx="11"/>
          </p:nvPr>
        </p:nvSpPr>
        <p:spPr>
          <a:xfrm>
            <a:off x="457200" y="2362200"/>
            <a:ext cx="8534400" cy="2743200"/>
          </a:xfrm>
        </p:spPr>
        <p:txBody>
          <a:bodyPr/>
          <a:lstStyle/>
          <a:p>
            <a:pPr marL="346075" indent="0">
              <a:buNone/>
            </a:pPr>
            <a:r>
              <a:rPr lang="en-US" dirty="0">
                <a:solidFill>
                  <a:srgbClr val="28805C"/>
                </a:solidFill>
              </a:rPr>
              <a:t>A. </a:t>
            </a:r>
            <a:r>
              <a:rPr lang="en-US" dirty="0"/>
              <a:t>C</a:t>
            </a:r>
            <a:r>
              <a:rPr lang="en-US" sz="100" dirty="0"/>
              <a:t> </a:t>
            </a:r>
            <a:r>
              <a:rPr lang="en-US" dirty="0"/>
              <a:t>V</a:t>
            </a:r>
            <a:r>
              <a:rPr lang="en-US" sz="100" dirty="0"/>
              <a:t> </a:t>
            </a:r>
            <a:r>
              <a:rPr lang="en-US" dirty="0"/>
              <a:t>P</a:t>
            </a:r>
          </a:p>
          <a:p>
            <a:pPr marL="346075" indent="0">
              <a:buNone/>
            </a:pPr>
            <a:r>
              <a:rPr lang="en-US" dirty="0">
                <a:solidFill>
                  <a:srgbClr val="28805C"/>
                </a:solidFill>
              </a:rPr>
              <a:t>B. </a:t>
            </a:r>
            <a:r>
              <a:rPr lang="en-US" dirty="0"/>
              <a:t>P</a:t>
            </a:r>
            <a:r>
              <a:rPr lang="en-US" sz="100" dirty="0"/>
              <a:t> </a:t>
            </a:r>
            <a:r>
              <a:rPr lang="en-US" dirty="0"/>
              <a:t>A</a:t>
            </a:r>
            <a:r>
              <a:rPr lang="en-US" sz="100" dirty="0"/>
              <a:t> </a:t>
            </a:r>
            <a:r>
              <a:rPr lang="en-US" dirty="0"/>
              <a:t>O</a:t>
            </a:r>
            <a:r>
              <a:rPr lang="en-US" sz="100" dirty="0"/>
              <a:t> </a:t>
            </a:r>
            <a:r>
              <a:rPr lang="en-US" dirty="0"/>
              <a:t>P</a:t>
            </a:r>
          </a:p>
          <a:p>
            <a:pPr marL="346075" indent="0">
              <a:buNone/>
            </a:pPr>
            <a:r>
              <a:rPr lang="en-US" dirty="0">
                <a:solidFill>
                  <a:srgbClr val="28805C"/>
                </a:solidFill>
              </a:rPr>
              <a:t>C. </a:t>
            </a:r>
            <a:r>
              <a:rPr lang="en-US" dirty="0"/>
              <a:t>S</a:t>
            </a:r>
            <a:r>
              <a:rPr lang="en-US" sz="100" dirty="0"/>
              <a:t> </a:t>
            </a:r>
            <a:r>
              <a:rPr lang="en-US" dirty="0"/>
              <a:t>p</a:t>
            </a:r>
            <a:r>
              <a:rPr lang="en-US" sz="100" dirty="0"/>
              <a:t> </a:t>
            </a:r>
            <a:r>
              <a:rPr lang="en-US" dirty="0"/>
              <a:t>O</a:t>
            </a:r>
            <a:r>
              <a:rPr lang="en-US" sz="100" dirty="0"/>
              <a:t> </a:t>
            </a:r>
            <a:r>
              <a:rPr lang="en-US" dirty="0"/>
              <a:t>2</a:t>
            </a:r>
          </a:p>
          <a:p>
            <a:pPr marL="346075" indent="0">
              <a:buNone/>
            </a:pPr>
            <a:r>
              <a:rPr lang="en-US" dirty="0">
                <a:solidFill>
                  <a:srgbClr val="28805C"/>
                </a:solidFill>
              </a:rPr>
              <a:t>D. </a:t>
            </a:r>
            <a:r>
              <a:rPr lang="en-US" dirty="0"/>
              <a:t>S</a:t>
            </a:r>
            <a:r>
              <a:rPr lang="en-US" sz="100" dirty="0"/>
              <a:t> </a:t>
            </a:r>
            <a:r>
              <a:rPr lang="en-US" dirty="0"/>
              <a:t>v</a:t>
            </a:r>
            <a:r>
              <a:rPr lang="en-US" sz="100" dirty="0"/>
              <a:t> </a:t>
            </a:r>
            <a:r>
              <a:rPr lang="en-US" dirty="0"/>
              <a:t>O</a:t>
            </a:r>
            <a:r>
              <a:rPr lang="en-US" sz="100" dirty="0"/>
              <a:t> </a:t>
            </a:r>
            <a:r>
              <a:rPr lang="en-US" dirty="0"/>
              <a:t>2</a:t>
            </a:r>
          </a:p>
        </p:txBody>
      </p:sp>
    </p:spTree>
    <p:extLst>
      <p:ext uri="{BB962C8B-B14F-4D97-AF65-F5344CB8AC3E}">
        <p14:creationId xmlns:p14="http://schemas.microsoft.com/office/powerpoint/2010/main" val="3476787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C29-A76A-4279-9DDA-7403792118B1}"/>
              </a:ext>
            </a:extLst>
          </p:cNvPr>
          <p:cNvSpPr>
            <a:spLocks noGrp="1"/>
          </p:cNvSpPr>
          <p:nvPr>
            <p:ph type="title"/>
          </p:nvPr>
        </p:nvSpPr>
        <p:spPr/>
        <p:txBody>
          <a:bodyPr/>
          <a:lstStyle/>
          <a:p>
            <a:r>
              <a:rPr lang="en-US" dirty="0"/>
              <a:t>Case Study (continued_4)</a:t>
            </a:r>
          </a:p>
        </p:txBody>
      </p:sp>
      <p:sp>
        <p:nvSpPr>
          <p:cNvPr id="10" name="Text Placeholder 9"/>
          <p:cNvSpPr>
            <a:spLocks noGrp="1"/>
          </p:cNvSpPr>
          <p:nvPr>
            <p:ph type="body" sz="quarter" idx="10"/>
          </p:nvPr>
        </p:nvSpPr>
        <p:spPr>
          <a:xfrm>
            <a:off x="457200" y="1181100"/>
            <a:ext cx="8534400" cy="1562100"/>
          </a:xfrm>
        </p:spPr>
        <p:txBody>
          <a:bodyPr/>
          <a:lstStyle/>
          <a:p>
            <a:r>
              <a:rPr lang="en-US" dirty="0"/>
              <a:t>5. Mike’s nurse understands that which laboratory results indicate his condition is improving? (Select all that apply.)</a:t>
            </a:r>
          </a:p>
        </p:txBody>
      </p:sp>
      <p:sp>
        <p:nvSpPr>
          <p:cNvPr id="3" name="Content Placeholder 2">
            <a:extLst>
              <a:ext uri="{FF2B5EF4-FFF2-40B4-BE49-F238E27FC236}">
                <a16:creationId xmlns:a16="http://schemas.microsoft.com/office/drawing/2014/main" id="{962C0383-56DC-41E8-8002-5A27B2C9282F}"/>
              </a:ext>
            </a:extLst>
          </p:cNvPr>
          <p:cNvSpPr>
            <a:spLocks noGrp="1"/>
          </p:cNvSpPr>
          <p:nvPr>
            <p:ph sz="quarter" idx="11"/>
          </p:nvPr>
        </p:nvSpPr>
        <p:spPr>
          <a:xfrm>
            <a:off x="457200" y="2819400"/>
            <a:ext cx="8534400" cy="2971800"/>
          </a:xfrm>
        </p:spPr>
        <p:txBody>
          <a:bodyPr/>
          <a:lstStyle/>
          <a:p>
            <a:pPr marL="346075" indent="0">
              <a:buNone/>
            </a:pPr>
            <a:r>
              <a:rPr lang="en-US" dirty="0">
                <a:solidFill>
                  <a:srgbClr val="28805C"/>
                </a:solidFill>
              </a:rPr>
              <a:t>A. </a:t>
            </a:r>
            <a:r>
              <a:rPr lang="en-US" dirty="0"/>
              <a:t>Increasing lactate level </a:t>
            </a:r>
          </a:p>
          <a:p>
            <a:pPr marL="346075" indent="0">
              <a:buNone/>
            </a:pPr>
            <a:r>
              <a:rPr lang="en-US" dirty="0">
                <a:solidFill>
                  <a:srgbClr val="28805C"/>
                </a:solidFill>
              </a:rPr>
              <a:t>B. </a:t>
            </a:r>
            <a:r>
              <a:rPr lang="en-US" dirty="0"/>
              <a:t>Decreasing base excess level </a:t>
            </a:r>
          </a:p>
          <a:p>
            <a:pPr marL="346075" indent="0">
              <a:buNone/>
            </a:pPr>
            <a:r>
              <a:rPr lang="en-US" dirty="0">
                <a:solidFill>
                  <a:srgbClr val="28805C"/>
                </a:solidFill>
              </a:rPr>
              <a:t>C. </a:t>
            </a:r>
            <a:r>
              <a:rPr lang="en-US" dirty="0"/>
              <a:t>Increasing S</a:t>
            </a:r>
            <a:r>
              <a:rPr lang="en-US" sz="100" dirty="0"/>
              <a:t> </a:t>
            </a:r>
            <a:r>
              <a:rPr lang="en-US" dirty="0"/>
              <a:t>c</a:t>
            </a:r>
            <a:r>
              <a:rPr lang="en-US" sz="100" dirty="0"/>
              <a:t> </a:t>
            </a:r>
            <a:r>
              <a:rPr lang="en-US" dirty="0"/>
              <a:t>v</a:t>
            </a:r>
            <a:r>
              <a:rPr lang="en-US" sz="100" dirty="0"/>
              <a:t> </a:t>
            </a:r>
            <a:r>
              <a:rPr lang="en-US" dirty="0"/>
              <a:t>O</a:t>
            </a:r>
            <a:r>
              <a:rPr lang="en-US" sz="100" dirty="0"/>
              <a:t> </a:t>
            </a:r>
            <a:r>
              <a:rPr lang="en-US" dirty="0"/>
              <a:t>2 level </a:t>
            </a:r>
          </a:p>
          <a:p>
            <a:pPr marL="346075" indent="0">
              <a:buNone/>
            </a:pPr>
            <a:r>
              <a:rPr lang="en-US" dirty="0">
                <a:solidFill>
                  <a:srgbClr val="28805C"/>
                </a:solidFill>
              </a:rPr>
              <a:t>D. </a:t>
            </a:r>
            <a:r>
              <a:rPr lang="en-US" dirty="0"/>
              <a:t>Decreasing lactate level </a:t>
            </a:r>
          </a:p>
          <a:p>
            <a:pPr marL="346075" indent="0">
              <a:buNone/>
            </a:pPr>
            <a:r>
              <a:rPr lang="en-US" dirty="0">
                <a:solidFill>
                  <a:srgbClr val="28805C"/>
                </a:solidFill>
              </a:rPr>
              <a:t>E. </a:t>
            </a:r>
            <a:r>
              <a:rPr lang="en-US" dirty="0"/>
              <a:t>Increasing B</a:t>
            </a:r>
            <a:r>
              <a:rPr lang="en-US" sz="100" dirty="0"/>
              <a:t> </a:t>
            </a:r>
            <a:r>
              <a:rPr lang="en-US" dirty="0"/>
              <a:t>U</a:t>
            </a:r>
            <a:r>
              <a:rPr lang="en-US" sz="100" dirty="0"/>
              <a:t> </a:t>
            </a:r>
            <a:r>
              <a:rPr lang="en-US" dirty="0"/>
              <a:t>N and </a:t>
            </a:r>
            <a:r>
              <a:rPr lang="en-US" dirty="0" err="1"/>
              <a:t>creatinine</a:t>
            </a:r>
            <a:endParaRPr lang="en-US" dirty="0"/>
          </a:p>
        </p:txBody>
      </p:sp>
    </p:spTree>
    <p:extLst>
      <p:ext uri="{BB962C8B-B14F-4D97-AF65-F5344CB8AC3E}">
        <p14:creationId xmlns:p14="http://schemas.microsoft.com/office/powerpoint/2010/main" val="2016129780"/>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2.xml><?xml version="1.0" encoding="utf-8"?>
<ds:datastoreItem xmlns:ds="http://schemas.openxmlformats.org/officeDocument/2006/customXml" ds:itemID="{8CC939C3-7EE7-4FC7-818E-985D0213E860}">
  <ds:schemaRefs>
    <ds:schemaRef ds:uri="http://purl.org/dc/elements/1.1/"/>
    <ds:schemaRef ds:uri="http://schemas.microsoft.com/office/2006/documentManagement/types"/>
    <ds:schemaRef ds:uri="http://schemas.microsoft.com/office/infopath/2007/PartnerControls"/>
    <ds:schemaRef ds:uri="http://www.w3.org/XML/1998/namespace"/>
    <ds:schemaRef ds:uri="88135b7f-3fab-49b6-8009-71309f2107a8"/>
    <ds:schemaRef ds:uri="71d46e88-8733-4645-9284-85cf006978cc"/>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28C97C-1C07-4631-B50A-E80D18B785B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3545</TotalTime>
  <Words>12720</Words>
  <Application>Microsoft Office PowerPoint</Application>
  <PresentationFormat>On-screen Show (4:3)</PresentationFormat>
  <Paragraphs>969</Paragraphs>
  <Slides>99</Slides>
  <Notes>91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Calibri (Body)</vt:lpstr>
      <vt:lpstr>Wingdings</vt:lpstr>
      <vt:lpstr>FAD_Nursing_Template_Sample</vt:lpstr>
      <vt:lpstr> </vt:lpstr>
      <vt:lpstr>Introduction</vt:lpstr>
      <vt:lpstr>Cardiac Output</vt:lpstr>
      <vt:lpstr>Classifications of Shock</vt:lpstr>
      <vt:lpstr>Stages of Shock – Compensatory</vt:lpstr>
      <vt:lpstr>Stages of Shock – Progressive</vt:lpstr>
      <vt:lpstr>Stages of Shock – Refractory </vt:lpstr>
      <vt:lpstr>Assessment </vt:lpstr>
      <vt:lpstr>Assessment</vt:lpstr>
      <vt:lpstr>Assessment (continued_1) </vt:lpstr>
      <vt:lpstr>Assessment (continued_2) </vt:lpstr>
      <vt:lpstr>Assessment (continued_3) </vt:lpstr>
      <vt:lpstr>Hemodynamic Monitoring </vt:lpstr>
      <vt:lpstr>Pulmonary Artery Catheter</vt:lpstr>
      <vt:lpstr>Measurement Sites for ScvO2 and SvO2</vt:lpstr>
      <vt:lpstr>Hypovolemic Shock </vt:lpstr>
      <vt:lpstr>Hypovolemic Shock (continued_1) </vt:lpstr>
      <vt:lpstr>Hypovolemic Shock (continued_2) </vt:lpstr>
      <vt:lpstr>Hypovolemic Shock (continued_3) </vt:lpstr>
      <vt:lpstr>Hypovolemic Shock (continued_4) </vt:lpstr>
      <vt:lpstr>Hypovolemic Shock (continued_5) </vt:lpstr>
      <vt:lpstr>Hypovolemic Shock (continued_6) </vt:lpstr>
      <vt:lpstr>Hypovolemic Shock (continued_7) </vt:lpstr>
      <vt:lpstr>Hypovolemic Shock (continued_8) </vt:lpstr>
      <vt:lpstr>Hypovolemic Shock (continued_9) </vt:lpstr>
      <vt:lpstr>Hypovolemic Shock (continued_10) </vt:lpstr>
      <vt:lpstr>Cardiogenic Shock </vt:lpstr>
      <vt:lpstr>Cardiogenic Shock (continued_1) </vt:lpstr>
      <vt:lpstr>Cardiogenic Shock (continued_2) </vt:lpstr>
      <vt:lpstr>Cardiogenic Shock (continued_3) </vt:lpstr>
      <vt:lpstr>Intra-Aortic Balloon Pump </vt:lpstr>
      <vt:lpstr>Cardiogenic Shock (continued_4) </vt:lpstr>
      <vt:lpstr>Cardiogenic Shock (continued_5) </vt:lpstr>
      <vt:lpstr>Cardiogenic Shock (continued_6) </vt:lpstr>
      <vt:lpstr>Cardiogenic Shock (continued_7) </vt:lpstr>
      <vt:lpstr>Cardiogenic Shock (continued_8) </vt:lpstr>
      <vt:lpstr>Cardiogenic Shock (continued_9) </vt:lpstr>
      <vt:lpstr>Cardiogenic Shock (continued_10) </vt:lpstr>
      <vt:lpstr>Obstructive Shock </vt:lpstr>
      <vt:lpstr>Obstructive Shock (continued_1) </vt:lpstr>
      <vt:lpstr>Obstructive Shock (continued_2) </vt:lpstr>
      <vt:lpstr>Obstructive Shock (continued_3) </vt:lpstr>
      <vt:lpstr>Obstructive Shock (continued_4) </vt:lpstr>
      <vt:lpstr>Obstructive Shock (continued_5) </vt:lpstr>
      <vt:lpstr>Obstructive Shock (continued_6) </vt:lpstr>
      <vt:lpstr>Obstructive Shock (continued_7) </vt:lpstr>
      <vt:lpstr>Obstructive Shock (continued_8) </vt:lpstr>
      <vt:lpstr>Obstructive Shock (continued_9) </vt:lpstr>
      <vt:lpstr>Distributive Shock </vt:lpstr>
      <vt:lpstr>Neurogenic Shock </vt:lpstr>
      <vt:lpstr>Neurogenic Shock (continued_1) </vt:lpstr>
      <vt:lpstr>Neurogenic Shock (continued_2) </vt:lpstr>
      <vt:lpstr>Neurogenic Shock (continued_3) </vt:lpstr>
      <vt:lpstr>Neurogenic Shock (continued_4) </vt:lpstr>
      <vt:lpstr>Neurogenic Shock (continued_5) </vt:lpstr>
      <vt:lpstr>Neurogenic Shock (continued_6) </vt:lpstr>
      <vt:lpstr>Neurogenic Shock (continued_7) </vt:lpstr>
      <vt:lpstr>Neurogenic Shock (continued_8) </vt:lpstr>
      <vt:lpstr>Neurogenic Shock (continued_9) </vt:lpstr>
      <vt:lpstr>Anaphylaxis </vt:lpstr>
      <vt:lpstr>Anaphylaxis (continued_1) </vt:lpstr>
      <vt:lpstr>Anaphylaxis (continued_2) </vt:lpstr>
      <vt:lpstr>Anaphylaxis (continued_3) </vt:lpstr>
      <vt:lpstr>Anaphylaxis (continued_4) </vt:lpstr>
      <vt:lpstr>Anaphylaxis (continued_5) </vt:lpstr>
      <vt:lpstr>Anaphylaxis (continued_6) </vt:lpstr>
      <vt:lpstr>Anaphylaxis (continued_7) </vt:lpstr>
      <vt:lpstr>Anaphylaxis (continued_8) </vt:lpstr>
      <vt:lpstr>Anaphylaxis (continued_9) </vt:lpstr>
      <vt:lpstr>Sepsis/Septic Shock </vt:lpstr>
      <vt:lpstr>Sepsis/Septic Shock (continued_1) </vt:lpstr>
      <vt:lpstr>Sepsis/Septic Shock (continued_2) </vt:lpstr>
      <vt:lpstr>Sepsis/Septic Shock (continued_3) </vt:lpstr>
      <vt:lpstr>Sepsis/Septic Shock (continued_4) </vt:lpstr>
      <vt:lpstr>Sepsis/Septic Shock (continued_5) </vt:lpstr>
      <vt:lpstr>Sepsis/Septic Shock (continued_6) </vt:lpstr>
      <vt:lpstr>Sepsis/Septic Shock (continued_7) </vt:lpstr>
      <vt:lpstr>Sepsis/Septic Shock (continued_8) </vt:lpstr>
      <vt:lpstr>Sepsis/Septic Shock (continued_9) </vt:lpstr>
      <vt:lpstr>Sepsis/Septic Shock (continued_10) </vt:lpstr>
      <vt:lpstr>Sepsis/Septic Shock (continued_11) </vt:lpstr>
      <vt:lpstr>Sepsis/Septic Shock (continued_12) </vt:lpstr>
      <vt:lpstr>Sepsis/Septic Shock (continued_13) </vt:lpstr>
      <vt:lpstr>Sepsis/Septic Shock (continued_14) </vt:lpstr>
      <vt:lpstr>Sepsis/Septic Shock (continued_15) </vt:lpstr>
      <vt:lpstr>Sepsis/Septic Shock (continued_16) </vt:lpstr>
      <vt:lpstr>Case Study: Episode 1 </vt:lpstr>
      <vt:lpstr>Case Study: Episode 1 (continued_1) </vt:lpstr>
      <vt:lpstr>Case Study: Episode 1 (continued_2) </vt:lpstr>
      <vt:lpstr>Case Study: Episode 2 </vt:lpstr>
      <vt:lpstr>Case Study: Episode 2 (continued) </vt:lpstr>
      <vt:lpstr>Case Study: Wrap-up</vt:lpstr>
      <vt:lpstr>Case Study: Wrap-up (continued_1)</vt:lpstr>
      <vt:lpstr>Case Study: Wrap-up (continued_2) </vt:lpstr>
      <vt:lpstr>Case Study </vt:lpstr>
      <vt:lpstr>Case Study (continued_1) </vt:lpstr>
      <vt:lpstr>Case Study (continued_2)</vt:lpstr>
      <vt:lpstr>Case Study (continued_3) </vt:lpstr>
      <vt:lpstr>Case Study (continued_4)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Overview of Shock and Sepsis</dc:title>
  <dc:creator>Hoffman and Sullivan</dc:creator>
  <cp:lastModifiedBy>Adrienne Simon</cp:lastModifiedBy>
  <cp:revision>548</cp:revision>
  <dcterms:created xsi:type="dcterms:W3CDTF">2019-04-27T07:23:52Z</dcterms:created>
  <dcterms:modified xsi:type="dcterms:W3CDTF">2019-11-20T16:19:35Z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