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92"/>
  </p:notesMasterIdLst>
  <p:handoutMasterIdLst>
    <p:handoutMasterId r:id="rId93"/>
  </p:handoutMasterIdLst>
  <p:sldIdLst>
    <p:sldId id="566" r:id="rId6"/>
    <p:sldId id="484" r:id="rId7"/>
    <p:sldId id="485" r:id="rId8"/>
    <p:sldId id="486" r:id="rId9"/>
    <p:sldId id="487" r:id="rId10"/>
    <p:sldId id="488" r:id="rId11"/>
    <p:sldId id="489" r:id="rId12"/>
    <p:sldId id="490" r:id="rId13"/>
    <p:sldId id="491" r:id="rId14"/>
    <p:sldId id="492" r:id="rId15"/>
    <p:sldId id="493" r:id="rId16"/>
    <p:sldId id="494" r:id="rId17"/>
    <p:sldId id="495" r:id="rId18"/>
    <p:sldId id="496" r:id="rId19"/>
    <p:sldId id="497" r:id="rId20"/>
    <p:sldId id="498" r:id="rId21"/>
    <p:sldId id="499" r:id="rId22"/>
    <p:sldId id="500" r:id="rId23"/>
    <p:sldId id="501" r:id="rId24"/>
    <p:sldId id="502" r:id="rId25"/>
    <p:sldId id="503" r:id="rId26"/>
    <p:sldId id="504" r:id="rId27"/>
    <p:sldId id="505" r:id="rId28"/>
    <p:sldId id="506" r:id="rId29"/>
    <p:sldId id="507" r:id="rId30"/>
    <p:sldId id="508" r:id="rId31"/>
    <p:sldId id="509" r:id="rId32"/>
    <p:sldId id="510" r:id="rId33"/>
    <p:sldId id="511" r:id="rId34"/>
    <p:sldId id="512" r:id="rId35"/>
    <p:sldId id="513" r:id="rId36"/>
    <p:sldId id="514" r:id="rId37"/>
    <p:sldId id="515" r:id="rId38"/>
    <p:sldId id="516" r:id="rId39"/>
    <p:sldId id="517" r:id="rId40"/>
    <p:sldId id="518" r:id="rId41"/>
    <p:sldId id="519" r:id="rId42"/>
    <p:sldId id="520" r:id="rId43"/>
    <p:sldId id="521" r:id="rId44"/>
    <p:sldId id="522" r:id="rId45"/>
    <p:sldId id="523" r:id="rId46"/>
    <p:sldId id="524" r:id="rId47"/>
    <p:sldId id="525" r:id="rId48"/>
    <p:sldId id="526" r:id="rId49"/>
    <p:sldId id="527" r:id="rId50"/>
    <p:sldId id="528" r:id="rId51"/>
    <p:sldId id="529" r:id="rId52"/>
    <p:sldId id="530" r:id="rId53"/>
    <p:sldId id="531" r:id="rId54"/>
    <p:sldId id="532" r:id="rId55"/>
    <p:sldId id="533" r:id="rId56"/>
    <p:sldId id="534" r:id="rId57"/>
    <p:sldId id="535" r:id="rId58"/>
    <p:sldId id="536" r:id="rId59"/>
    <p:sldId id="537" r:id="rId60"/>
    <p:sldId id="538" r:id="rId61"/>
    <p:sldId id="539" r:id="rId62"/>
    <p:sldId id="540" r:id="rId63"/>
    <p:sldId id="568" r:id="rId64"/>
    <p:sldId id="541" r:id="rId65"/>
    <p:sldId id="569" r:id="rId66"/>
    <p:sldId id="542" r:id="rId67"/>
    <p:sldId id="543" r:id="rId68"/>
    <p:sldId id="544" r:id="rId69"/>
    <p:sldId id="545" r:id="rId70"/>
    <p:sldId id="546" r:id="rId71"/>
    <p:sldId id="547" r:id="rId72"/>
    <p:sldId id="548" r:id="rId73"/>
    <p:sldId id="549" r:id="rId74"/>
    <p:sldId id="550" r:id="rId75"/>
    <p:sldId id="551" r:id="rId76"/>
    <p:sldId id="552" r:id="rId77"/>
    <p:sldId id="553" r:id="rId78"/>
    <p:sldId id="554" r:id="rId79"/>
    <p:sldId id="555" r:id="rId80"/>
    <p:sldId id="556" r:id="rId81"/>
    <p:sldId id="557" r:id="rId82"/>
    <p:sldId id="558" r:id="rId83"/>
    <p:sldId id="559" r:id="rId84"/>
    <p:sldId id="560" r:id="rId85"/>
    <p:sldId id="567" r:id="rId86"/>
    <p:sldId id="561" r:id="rId87"/>
    <p:sldId id="562" r:id="rId88"/>
    <p:sldId id="563" r:id="rId89"/>
    <p:sldId id="564" r:id="rId90"/>
    <p:sldId id="565" r:id="rId9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912" userDrawn="1">
          <p15:clr>
            <a:srgbClr val="A4A3A4"/>
          </p15:clr>
        </p15:guide>
        <p15:guide id="2" pos="2880" userDrawn="1">
          <p15:clr>
            <a:srgbClr val="A4A3A4"/>
          </p15:clr>
        </p15:guide>
        <p15:guide id="3" orient="horz" pos="864">
          <p15:clr>
            <a:srgbClr val="A4A3A4"/>
          </p15:clr>
        </p15:guide>
        <p15:guide id="4" pos="624">
          <p15:clr>
            <a:srgbClr val="A4A3A4"/>
          </p15:clr>
        </p15:guide>
        <p15:guide id="5" pos="587">
          <p15:clr>
            <a:srgbClr val="A4A3A4"/>
          </p15:clr>
        </p15:guide>
        <p15:guide id="6" orient="horz" pos="816">
          <p15:clr>
            <a:srgbClr val="A4A3A4"/>
          </p15:clr>
        </p15:guide>
        <p15:guide id="7" pos="576">
          <p15:clr>
            <a:srgbClr val="A4A3A4"/>
          </p15:clr>
        </p15:guide>
        <p15:guide id="8" orient="horz" pos="3936">
          <p15:clr>
            <a:srgbClr val="A4A3A4"/>
          </p15:clr>
        </p15:guide>
        <p15:guide id="9" orient="horz" pos="432">
          <p15:clr>
            <a:srgbClr val="A4A3A4"/>
          </p15:clr>
        </p15:guide>
        <p15:guide id="10" pos="76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lie Mangoff" initials="J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805C"/>
    <a:srgbClr val="000000"/>
    <a:srgbClr val="737373"/>
    <a:srgbClr val="D99C21"/>
    <a:srgbClr val="5858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385" autoAdjust="0"/>
  </p:normalViewPr>
  <p:slideViewPr>
    <p:cSldViewPr>
      <p:cViewPr varScale="1">
        <p:scale>
          <a:sx n="95" d="100"/>
          <a:sy n="95" d="100"/>
        </p:scale>
        <p:origin x="1584" y="78"/>
      </p:cViewPr>
      <p:guideLst>
        <p:guide orient="horz" pos="912"/>
        <p:guide pos="2880"/>
        <p:guide orient="horz" pos="864"/>
        <p:guide pos="624"/>
        <p:guide pos="587"/>
        <p:guide orient="horz" pos="816"/>
        <p:guide pos="576"/>
        <p:guide orient="horz" pos="3936"/>
        <p:guide orient="horz" pos="432"/>
        <p:guide pos="768"/>
      </p:guideLst>
    </p:cSldViewPr>
  </p:slideViewPr>
  <p:outlineViewPr>
    <p:cViewPr>
      <p:scale>
        <a:sx n="33" d="100"/>
        <a:sy n="33" d="100"/>
      </p:scale>
      <p:origin x="0" y="-37956"/>
    </p:cViewPr>
  </p:outlineViewPr>
  <p:notesTextViewPr>
    <p:cViewPr>
      <p:scale>
        <a:sx n="1" d="1"/>
        <a:sy n="1" d="1"/>
      </p:scale>
      <p:origin x="0" y="0"/>
    </p:cViewPr>
  </p:notesTextViewPr>
  <p:sorterViewPr>
    <p:cViewPr>
      <p:scale>
        <a:sx n="100" d="100"/>
        <a:sy n="100" d="100"/>
      </p:scale>
      <p:origin x="0" y="9012"/>
    </p:cViewPr>
  </p:sorterViewPr>
  <p:notesViewPr>
    <p:cSldViewPr>
      <p:cViewPr varScale="1">
        <p:scale>
          <a:sx n="57" d="100"/>
          <a:sy n="57" d="100"/>
        </p:scale>
        <p:origin x="1692" y="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slide" Target="slides/slide79.xml"/><Relationship Id="rId89" Type="http://schemas.openxmlformats.org/officeDocument/2006/relationships/slide" Target="slides/slide84.xml"/><Relationship Id="rId97"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5" Type="http://schemas.openxmlformats.org/officeDocument/2006/relationships/slideMaster" Target="slideMasters/slideMaster1.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presProps" Target="pres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handoutMaster" Target="handoutMasters/handoutMaster1.xml"/><Relationship Id="rId98"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61E734-30F1-456B-8B88-B517BAE0A233}" type="datetimeFigureOut">
              <a:rPr lang="en-US" smtClean="0"/>
              <a:t>11/7/2019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6D1CF74-1493-46D2-9CFB-D9771BD399B9}" type="slidenum">
              <a:rPr lang="en-US" smtClean="0"/>
              <a:t>‹#›</a:t>
            </a:fld>
            <a:endParaRPr lang="en-US"/>
          </a:p>
        </p:txBody>
      </p:sp>
    </p:spTree>
    <p:extLst>
      <p:ext uri="{BB962C8B-B14F-4D97-AF65-F5344CB8AC3E}">
        <p14:creationId xmlns:p14="http://schemas.microsoft.com/office/powerpoint/2010/main" val="4233874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6A6551-8743-415C-B8DC-7E8D559D5B4C}" type="datetimeFigureOut">
              <a:rPr lang="en-US" smtClean="0"/>
              <a:t>11/7/2019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FE3FD1-3D53-424A-A1AD-A3C30BC928DB}" type="slidenum">
              <a:rPr lang="en-US" smtClean="0"/>
              <a:t>‹#›</a:t>
            </a:fld>
            <a:endParaRPr lang="en-US"/>
          </a:p>
        </p:txBody>
      </p:sp>
    </p:spTree>
    <p:extLst>
      <p:ext uri="{BB962C8B-B14F-4D97-AF65-F5344CB8AC3E}">
        <p14:creationId xmlns:p14="http://schemas.microsoft.com/office/powerpoint/2010/main" val="2207289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latin typeface="Arial" charset="0"/>
            </a:endParaRPr>
          </a:p>
        </p:txBody>
      </p:sp>
      <p:sp>
        <p:nvSpPr>
          <p:cNvPr id="4" name="Slide Number Placeholder 3"/>
          <p:cNvSpPr>
            <a:spLocks noGrp="1"/>
          </p:cNvSpPr>
          <p:nvPr>
            <p:ph type="sldNum" sz="quarter" idx="10"/>
          </p:nvPr>
        </p:nvSpPr>
        <p:spPr/>
        <p:txBody>
          <a:bodyPr/>
          <a:lstStyle/>
          <a:p>
            <a:fld id="{D1FE3FD1-3D53-424A-A1AD-A3C30BC928DB}" type="slidenum">
              <a:rPr lang="en-US" smtClean="0"/>
              <a:t>1</a:t>
            </a:fld>
            <a:endParaRPr lang="en-US"/>
          </a:p>
        </p:txBody>
      </p:sp>
    </p:spTree>
    <p:extLst>
      <p:ext uri="{BB962C8B-B14F-4D97-AF65-F5344CB8AC3E}">
        <p14:creationId xmlns:p14="http://schemas.microsoft.com/office/powerpoint/2010/main" val="3626138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Alteration in comfort related to sinus inflammation</a:t>
            </a:r>
          </a:p>
          <a:p>
            <a:r>
              <a:rPr lang="en-US" dirty="0"/>
              <a:t> </a:t>
            </a:r>
          </a:p>
          <a:p>
            <a:r>
              <a:rPr lang="en-US" dirty="0"/>
              <a:t>Knowledge deficit related to medication regimen </a:t>
            </a:r>
          </a:p>
          <a:p>
            <a:endParaRPr lang="en-US" dirty="0"/>
          </a:p>
          <a:p>
            <a:r>
              <a:rPr lang="en-US" dirty="0"/>
              <a:t>Risk for infection related to inadequate primary defenses</a:t>
            </a:r>
          </a:p>
        </p:txBody>
      </p:sp>
      <p:sp>
        <p:nvSpPr>
          <p:cNvPr id="4" name="Slide Number Placeholder 3"/>
          <p:cNvSpPr>
            <a:spLocks noGrp="1"/>
          </p:cNvSpPr>
          <p:nvPr>
            <p:ph type="sldNum" sz="quarter" idx="5"/>
          </p:nvPr>
        </p:nvSpPr>
        <p:spPr/>
        <p:txBody>
          <a:bodyPr/>
          <a:lstStyle/>
          <a:p>
            <a:fld id="{EF179920-1458-462C-8F48-238DD5709C36}" type="slidenum">
              <a:rPr lang="en-US" smtClean="0"/>
              <a:t>10</a:t>
            </a:fld>
            <a:endParaRPr lang="en-US"/>
          </a:p>
        </p:txBody>
      </p:sp>
    </p:spTree>
    <p:extLst>
      <p:ext uri="{BB962C8B-B14F-4D97-AF65-F5344CB8AC3E}">
        <p14:creationId xmlns:p14="http://schemas.microsoft.com/office/powerpoint/2010/main" val="3817459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Vital signs </a:t>
            </a:r>
            <a:r>
              <a:rPr lang="en-US" sz="1200" b="0" i="0" kern="1200" dirty="0">
                <a:solidFill>
                  <a:schemeClr val="tx1"/>
                </a:solidFill>
                <a:effectLst/>
                <a:latin typeface="+mn-lt"/>
                <a:ea typeface="+mn-ea"/>
                <a:cs typeface="+mn-cs"/>
              </a:rPr>
              <a:t>— </a:t>
            </a:r>
            <a:r>
              <a:rPr lang="en-US" dirty="0"/>
              <a:t>Temperature elevation may indicate the presence of infection. Elevations in heart rate and blood pressure may be related to the medication used to treat symptoms. </a:t>
            </a:r>
          </a:p>
          <a:p>
            <a:endParaRPr lang="en-US" dirty="0"/>
          </a:p>
          <a:p>
            <a:r>
              <a:rPr lang="en-US" dirty="0"/>
              <a:t>Peak flow rate and spirometry (if acute asthma exacerbation also present) </a:t>
            </a:r>
            <a:r>
              <a:rPr lang="en-US" sz="1200" b="0" i="0" kern="1200" dirty="0">
                <a:solidFill>
                  <a:schemeClr val="tx1"/>
                </a:solidFill>
                <a:effectLst/>
                <a:latin typeface="+mn-lt"/>
                <a:ea typeface="+mn-ea"/>
                <a:cs typeface="+mn-cs"/>
              </a:rPr>
              <a:t>— </a:t>
            </a:r>
            <a:r>
              <a:rPr lang="en-US" dirty="0"/>
              <a:t>Assessment of peak flow rate and spirometry may indicate the severity of exacerbation and response to therapy. </a:t>
            </a:r>
          </a:p>
          <a:p>
            <a:endParaRPr lang="en-US" dirty="0"/>
          </a:p>
          <a:p>
            <a:r>
              <a:rPr lang="en-US" dirty="0"/>
              <a:t>Nasal drainage </a:t>
            </a:r>
            <a:r>
              <a:rPr lang="en-US" sz="1200" b="0" i="0" kern="1200" dirty="0">
                <a:solidFill>
                  <a:schemeClr val="tx1"/>
                </a:solidFill>
                <a:effectLst/>
                <a:latin typeface="+mn-lt"/>
                <a:ea typeface="+mn-ea"/>
                <a:cs typeface="+mn-cs"/>
              </a:rPr>
              <a:t>— </a:t>
            </a:r>
            <a:r>
              <a:rPr lang="en-US" dirty="0"/>
              <a:t>Nasal drainage should be thin and clear. Yellow or green indicates infection.</a:t>
            </a:r>
          </a:p>
        </p:txBody>
      </p:sp>
      <p:sp>
        <p:nvSpPr>
          <p:cNvPr id="4" name="Slide Number Placeholder 3"/>
          <p:cNvSpPr>
            <a:spLocks noGrp="1"/>
          </p:cNvSpPr>
          <p:nvPr>
            <p:ph type="sldNum" sz="quarter" idx="5"/>
          </p:nvPr>
        </p:nvSpPr>
        <p:spPr/>
        <p:txBody>
          <a:bodyPr/>
          <a:lstStyle/>
          <a:p>
            <a:fld id="{EF179920-1458-462C-8F48-238DD5709C36}" type="slidenum">
              <a:rPr lang="en-US" smtClean="0"/>
              <a:t>11</a:t>
            </a:fld>
            <a:endParaRPr lang="en-US"/>
          </a:p>
        </p:txBody>
      </p:sp>
    </p:spTree>
    <p:extLst>
      <p:ext uri="{BB962C8B-B14F-4D97-AF65-F5344CB8AC3E}">
        <p14:creationId xmlns:p14="http://schemas.microsoft.com/office/powerpoint/2010/main" val="3284445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Administer medications as prescribed: oral or nasal antihistamines, oral or nasal corticosteroids, decongestants, antibiotics </a:t>
            </a:r>
            <a:r>
              <a:rPr lang="en-US" sz="1200" b="0" i="0" kern="1200" dirty="0">
                <a:solidFill>
                  <a:schemeClr val="tx1"/>
                </a:solidFill>
                <a:effectLst/>
                <a:latin typeface="+mn-lt"/>
                <a:ea typeface="+mn-ea"/>
                <a:cs typeface="+mn-cs"/>
              </a:rPr>
              <a:t>— </a:t>
            </a:r>
            <a:r>
              <a:rPr lang="en-US" dirty="0"/>
              <a:t>Antihistamines, corticosteroids, and decongestants are used to control the symptoms of excessive drainage, inflammation, and nasal congestion. Antibiotics are used to treat infection.</a:t>
            </a:r>
          </a:p>
        </p:txBody>
      </p:sp>
      <p:sp>
        <p:nvSpPr>
          <p:cNvPr id="4" name="Slide Number Placeholder 3"/>
          <p:cNvSpPr>
            <a:spLocks noGrp="1"/>
          </p:cNvSpPr>
          <p:nvPr>
            <p:ph type="sldNum" sz="quarter" idx="5"/>
          </p:nvPr>
        </p:nvSpPr>
        <p:spPr/>
        <p:txBody>
          <a:bodyPr/>
          <a:lstStyle/>
          <a:p>
            <a:fld id="{EF179920-1458-462C-8F48-238DD5709C36}" type="slidenum">
              <a:rPr lang="en-US" smtClean="0"/>
              <a:t>12</a:t>
            </a:fld>
            <a:endParaRPr lang="en-US"/>
          </a:p>
        </p:txBody>
      </p:sp>
    </p:spTree>
    <p:extLst>
      <p:ext uri="{BB962C8B-B14F-4D97-AF65-F5344CB8AC3E}">
        <p14:creationId xmlns:p14="http://schemas.microsoft.com/office/powerpoint/2010/main" val="6595392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Appropriate use of medications </a:t>
            </a:r>
            <a:r>
              <a:rPr lang="en-US" sz="1200" b="0" i="0" kern="1200" dirty="0">
                <a:solidFill>
                  <a:schemeClr val="tx1"/>
                </a:solidFill>
                <a:effectLst/>
                <a:latin typeface="+mn-lt"/>
                <a:ea typeface="+mn-ea"/>
                <a:cs typeface="+mn-cs"/>
              </a:rPr>
              <a:t>— </a:t>
            </a:r>
            <a:r>
              <a:rPr lang="en-US" dirty="0"/>
              <a:t>Instruct patients to utilize medications as prescribed for best results. Avoid nasal decongestant use for greater than 2 to 3 days at a time due to the risk of rebound congestion. Instruct the patient to complete antibiotic therapy as prescribed to avoid superinfection or the creation of antibiotic medication resistance.</a:t>
            </a:r>
          </a:p>
          <a:p>
            <a:endParaRPr lang="en-US" dirty="0"/>
          </a:p>
          <a:p>
            <a:r>
              <a:rPr lang="en-US" dirty="0"/>
              <a:t>Avoidance of known allergens or triggers </a:t>
            </a:r>
            <a:r>
              <a:rPr lang="en-US" sz="1200" b="0" i="0" kern="1200" dirty="0">
                <a:solidFill>
                  <a:schemeClr val="tx1"/>
                </a:solidFill>
                <a:effectLst/>
                <a:latin typeface="+mn-lt"/>
                <a:ea typeface="+mn-ea"/>
                <a:cs typeface="+mn-cs"/>
              </a:rPr>
              <a:t>— </a:t>
            </a:r>
            <a:r>
              <a:rPr lang="en-US" dirty="0"/>
              <a:t>Reduced exposure to triggers is the first-line treatment to avoid symptoms.</a:t>
            </a:r>
          </a:p>
          <a:p>
            <a:endParaRPr lang="en-US" dirty="0"/>
          </a:p>
          <a:p>
            <a:r>
              <a:rPr lang="en-US" dirty="0"/>
              <a:t>Preventing the spread of infection </a:t>
            </a:r>
            <a:r>
              <a:rPr lang="en-US" sz="1200" b="0" i="0" kern="1200" dirty="0">
                <a:solidFill>
                  <a:schemeClr val="tx1"/>
                </a:solidFill>
                <a:effectLst/>
                <a:latin typeface="+mn-lt"/>
                <a:ea typeface="+mn-ea"/>
                <a:cs typeface="+mn-cs"/>
              </a:rPr>
              <a:t>— </a:t>
            </a:r>
            <a:r>
              <a:rPr lang="en-US" dirty="0"/>
              <a:t>Instruct patients about the importance of hand hygiene and covering the mouth when coughing or sneezing. Dispose of facial tissues containing nasal drainage.</a:t>
            </a:r>
          </a:p>
        </p:txBody>
      </p:sp>
      <p:sp>
        <p:nvSpPr>
          <p:cNvPr id="4" name="Slide Number Placeholder 3"/>
          <p:cNvSpPr>
            <a:spLocks noGrp="1"/>
          </p:cNvSpPr>
          <p:nvPr>
            <p:ph type="sldNum" sz="quarter" idx="5"/>
          </p:nvPr>
        </p:nvSpPr>
        <p:spPr/>
        <p:txBody>
          <a:bodyPr/>
          <a:lstStyle/>
          <a:p>
            <a:fld id="{EF179920-1458-462C-8F48-238DD5709C36}" type="slidenum">
              <a:rPr lang="en-US" smtClean="0"/>
              <a:t>13</a:t>
            </a:fld>
            <a:endParaRPr lang="en-US"/>
          </a:p>
        </p:txBody>
      </p:sp>
    </p:spTree>
    <p:extLst>
      <p:ext uri="{BB962C8B-B14F-4D97-AF65-F5344CB8AC3E}">
        <p14:creationId xmlns:p14="http://schemas.microsoft.com/office/powerpoint/2010/main" val="3219222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Relief of symptoms is the expected outcome for the patient with rhinitis. A decrease in nasal drainage and congestion and the relief of headache can be achieved with the avoidance of allergens and the use of appropriate medications.</a:t>
            </a:r>
          </a:p>
        </p:txBody>
      </p:sp>
      <p:sp>
        <p:nvSpPr>
          <p:cNvPr id="4" name="Slide Number Placeholder 3"/>
          <p:cNvSpPr>
            <a:spLocks noGrp="1"/>
          </p:cNvSpPr>
          <p:nvPr>
            <p:ph type="sldNum" sz="quarter" idx="5"/>
          </p:nvPr>
        </p:nvSpPr>
        <p:spPr/>
        <p:txBody>
          <a:bodyPr/>
          <a:lstStyle/>
          <a:p>
            <a:fld id="{EF179920-1458-462C-8F48-238DD5709C36}" type="slidenum">
              <a:rPr lang="en-US" smtClean="0"/>
              <a:t>14</a:t>
            </a:fld>
            <a:endParaRPr lang="en-US"/>
          </a:p>
        </p:txBody>
      </p:sp>
    </p:spTree>
    <p:extLst>
      <p:ext uri="{BB962C8B-B14F-4D97-AF65-F5344CB8AC3E}">
        <p14:creationId xmlns:p14="http://schemas.microsoft.com/office/powerpoint/2010/main" val="3826696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Rhinosinusitis is the preferred term when referring to sinusitis because it is a more comprehensive term. Rhinosinusitis is the symptomatic inflammation of the nasal cavity and the paranasal cavity. According to the American Academy of Otolaryngology–Head and Neck Surgery Foundation, one in eight Americans is affected by rhinosinusitis, resulting in 30 million people diagnosed each year. Healthcare related costs are estimated at $11 billion annually. These costs are related to acute care and emergency department visits and surgical procedures on the paranasal sinuses. </a:t>
            </a:r>
          </a:p>
        </p:txBody>
      </p:sp>
      <p:sp>
        <p:nvSpPr>
          <p:cNvPr id="4" name="Slide Number Placeholder 3"/>
          <p:cNvSpPr>
            <a:spLocks noGrp="1"/>
          </p:cNvSpPr>
          <p:nvPr>
            <p:ph type="sldNum" sz="quarter" idx="5"/>
          </p:nvPr>
        </p:nvSpPr>
        <p:spPr/>
        <p:txBody>
          <a:bodyPr/>
          <a:lstStyle/>
          <a:p>
            <a:fld id="{EF179920-1458-462C-8F48-238DD5709C36}" type="slidenum">
              <a:rPr lang="en-US" smtClean="0"/>
              <a:t>15</a:t>
            </a:fld>
            <a:endParaRPr lang="en-US"/>
          </a:p>
        </p:txBody>
      </p:sp>
    </p:spTree>
    <p:extLst>
      <p:ext uri="{BB962C8B-B14F-4D97-AF65-F5344CB8AC3E}">
        <p14:creationId xmlns:p14="http://schemas.microsoft.com/office/powerpoint/2010/main" val="22415748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Rhinosinusitis is infection and inflammation of the paranasal sinuses, the four paired air-filled spaces that surround the nasal cavity. They include the maxillary, frontal, sphenoid, and ethmoid sinuses. Inflammation of the nasal passages causes vasodilation, increased blood flow, and vascular permeability, reducing the size of the nasal passages. Nasal congestion occurs as a result of swelling of the nasal </a:t>
            </a:r>
            <a:r>
              <a:rPr lang="en-US" dirty="0" err="1"/>
              <a:t>turbinates</a:t>
            </a:r>
            <a:r>
              <a:rPr lang="en-US" dirty="0"/>
              <a:t>, bony structures along the nasal passages that aid in maintaining moisture and trapping airborne particles. This results in obstruction of nasal airflow.</a:t>
            </a:r>
          </a:p>
        </p:txBody>
      </p:sp>
      <p:sp>
        <p:nvSpPr>
          <p:cNvPr id="4" name="Slide Number Placeholder 3"/>
          <p:cNvSpPr>
            <a:spLocks noGrp="1"/>
          </p:cNvSpPr>
          <p:nvPr>
            <p:ph type="sldNum" sz="quarter" idx="5"/>
          </p:nvPr>
        </p:nvSpPr>
        <p:spPr/>
        <p:txBody>
          <a:bodyPr/>
          <a:lstStyle/>
          <a:p>
            <a:fld id="{EF179920-1458-462C-8F48-238DD5709C36}" type="slidenum">
              <a:rPr lang="en-US" smtClean="0"/>
              <a:t>16</a:t>
            </a:fld>
            <a:endParaRPr lang="en-US"/>
          </a:p>
        </p:txBody>
      </p:sp>
    </p:spTree>
    <p:extLst>
      <p:ext uri="{BB962C8B-B14F-4D97-AF65-F5344CB8AC3E}">
        <p14:creationId xmlns:p14="http://schemas.microsoft.com/office/powerpoint/2010/main" val="38090861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25.2 Rhinosinusitis: Inflamed sinuses filled with excess mucus. </a:t>
            </a:r>
          </a:p>
        </p:txBody>
      </p:sp>
      <p:sp>
        <p:nvSpPr>
          <p:cNvPr id="4" name="Slide Number Placeholder 3"/>
          <p:cNvSpPr>
            <a:spLocks noGrp="1"/>
          </p:cNvSpPr>
          <p:nvPr>
            <p:ph type="sldNum" sz="quarter" idx="5"/>
          </p:nvPr>
        </p:nvSpPr>
        <p:spPr/>
        <p:txBody>
          <a:bodyPr/>
          <a:lstStyle/>
          <a:p>
            <a:fld id="{EF179920-1458-462C-8F48-238DD5709C36}" type="slidenum">
              <a:rPr lang="en-US" smtClean="0"/>
              <a:t>17</a:t>
            </a:fld>
            <a:endParaRPr lang="en-US"/>
          </a:p>
        </p:txBody>
      </p:sp>
    </p:spTree>
    <p:extLst>
      <p:ext uri="{BB962C8B-B14F-4D97-AF65-F5344CB8AC3E}">
        <p14:creationId xmlns:p14="http://schemas.microsoft.com/office/powerpoint/2010/main" val="11268116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Acute rhinosinusitis is diagnosed by the presence of three symptoms: purulent nasal discharge; nasal obstruction; and facial pain, pressure, and fullness. Normal nasal secretions are clear. In acute rhinosinusitis, nasal secretions are colored or cloudy in nature. Nasal obstruction may be reported as congestion, stuffiness, or blockage of the nasal passages. Facial pain, pressure, and fullness may be located in the anterior face, in the periorbital areas, or as a diffuse or localized headache. The onset of these symptoms in relation to the development of upper respiratory symptoms indicates ABRS.</a:t>
            </a:r>
          </a:p>
          <a:p>
            <a:endParaRPr lang="en-US" dirty="0"/>
          </a:p>
          <a:p>
            <a:r>
              <a:rPr lang="en-US" dirty="0"/>
              <a:t>Additional symptoms may include fatigue, fever, maxillary dental pain, cough, and ear fullness or pressure. Nasal or purulent drainage may also be noted in the posterior pharynx. Indications of extra sinus involvement include signs of neck stiffness (due to the development of meningitis), orbital protrusion, cellulitis of the face or orbit, and abnormal eye movement.</a:t>
            </a:r>
          </a:p>
        </p:txBody>
      </p:sp>
      <p:sp>
        <p:nvSpPr>
          <p:cNvPr id="4" name="Slide Number Placeholder 3"/>
          <p:cNvSpPr>
            <a:spLocks noGrp="1"/>
          </p:cNvSpPr>
          <p:nvPr>
            <p:ph type="sldNum" sz="quarter" idx="5"/>
          </p:nvPr>
        </p:nvSpPr>
        <p:spPr/>
        <p:txBody>
          <a:bodyPr/>
          <a:lstStyle/>
          <a:p>
            <a:fld id="{EF179920-1458-462C-8F48-238DD5709C36}" type="slidenum">
              <a:rPr lang="en-US" smtClean="0"/>
              <a:t>18</a:t>
            </a:fld>
            <a:endParaRPr lang="en-US"/>
          </a:p>
        </p:txBody>
      </p:sp>
    </p:spTree>
    <p:extLst>
      <p:ext uri="{BB962C8B-B14F-4D97-AF65-F5344CB8AC3E}">
        <p14:creationId xmlns:p14="http://schemas.microsoft.com/office/powerpoint/2010/main" val="27549451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Diagnosis is primarily based on a physical examination and starts with the completion of a history and physical examination focusing on the ears, nose, throat, teeth, sinuses, and chest. During the physical examination, the provider is looking for signs of inflammation, tenderness, firmness, or redness. Light palpation or percussion of the sinuses using the index finger is done to evaluate the presence of pain. A vital sign assessment also needs to be completed to identify temperature elevation. Diagnostic testing may include radiographical imaging of the sinuses, computed tomography (CT), and magnetic resonance imaging (MRI) if patients do not meet clinical diagnosis criteria. On radiographical studies, fluid; thickening of the mucous lining of the sinuses; and the presence of polyps, opacities, or foreign objects may be found, indicating rhinosinusitis.</a:t>
            </a:r>
          </a:p>
        </p:txBody>
      </p:sp>
      <p:sp>
        <p:nvSpPr>
          <p:cNvPr id="4" name="Slide Number Placeholder 3"/>
          <p:cNvSpPr>
            <a:spLocks noGrp="1"/>
          </p:cNvSpPr>
          <p:nvPr>
            <p:ph type="sldNum" sz="quarter" idx="5"/>
          </p:nvPr>
        </p:nvSpPr>
        <p:spPr/>
        <p:txBody>
          <a:bodyPr/>
          <a:lstStyle/>
          <a:p>
            <a:fld id="{EF179920-1458-462C-8F48-238DD5709C36}" type="slidenum">
              <a:rPr lang="en-US" smtClean="0"/>
              <a:t>19</a:t>
            </a:fld>
            <a:endParaRPr lang="en-US"/>
          </a:p>
        </p:txBody>
      </p:sp>
    </p:spTree>
    <p:extLst>
      <p:ext uri="{BB962C8B-B14F-4D97-AF65-F5344CB8AC3E}">
        <p14:creationId xmlns:p14="http://schemas.microsoft.com/office/powerpoint/2010/main" val="3179853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Rhinitis is the most common problem with the nose and sinuses, affecting 20% of the population. Although not life threatening, rhinitis can impact quality of life by causing headaches, fatigue, sleep disturbances, and cognitive impairment. Rhinitis can result in widespread morbidity with significant financial impact from medical treatment costs, lost workdays with resulting reduced work productivity, and lost school days. Thirty to 60 million American adults and children experience allergic rhinitis.</a:t>
            </a:r>
          </a:p>
        </p:txBody>
      </p:sp>
      <p:sp>
        <p:nvSpPr>
          <p:cNvPr id="4" name="Slide Number Placeholder 3"/>
          <p:cNvSpPr>
            <a:spLocks noGrp="1"/>
          </p:cNvSpPr>
          <p:nvPr>
            <p:ph type="sldNum" sz="quarter" idx="5"/>
          </p:nvPr>
        </p:nvSpPr>
        <p:spPr/>
        <p:txBody>
          <a:bodyPr/>
          <a:lstStyle/>
          <a:p>
            <a:fld id="{EF179920-1458-462C-8F48-238DD5709C36}" type="slidenum">
              <a:rPr lang="en-US" smtClean="0"/>
              <a:t>2</a:t>
            </a:fld>
            <a:endParaRPr lang="en-US"/>
          </a:p>
        </p:txBody>
      </p:sp>
    </p:spTree>
    <p:extLst>
      <p:ext uri="{BB962C8B-B14F-4D97-AF65-F5344CB8AC3E}">
        <p14:creationId xmlns:p14="http://schemas.microsoft.com/office/powerpoint/2010/main" val="3789514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focus of treatment in acute rhinosinusitis is based on the etiology. Treatment goals include pain relief, reduction of nasal mucosal inflammation, and treating infection if present. Normal saline irrigation has local effects that reduce symptoms in acute rhinosinusitis. In this procedure, the patient pours or sprays normal saline into one nostril; it flows through the nasal cavity and pours out the other nostril. Irrigation is beneficial in the removal of infectious debris, bacteria, allergens, and inflammatory mediators. It also decreases edema of the nasal mucosa and the viscosity of nasal secretions.</a:t>
            </a:r>
          </a:p>
          <a:p>
            <a:r>
              <a:rPr lang="en-US" dirty="0"/>
              <a:t>Caution must be taken to prevent antibiotic use in nonbacterial illnesses such as viral rhinosinusitis to prevent the development of antibiotic resistance, but in bacterial infections, antibiotic therapy is required. </a:t>
            </a:r>
          </a:p>
        </p:txBody>
      </p:sp>
      <p:sp>
        <p:nvSpPr>
          <p:cNvPr id="4" name="Slide Number Placeholder 3"/>
          <p:cNvSpPr>
            <a:spLocks noGrp="1"/>
          </p:cNvSpPr>
          <p:nvPr>
            <p:ph type="sldNum" sz="quarter" idx="5"/>
          </p:nvPr>
        </p:nvSpPr>
        <p:spPr/>
        <p:txBody>
          <a:bodyPr/>
          <a:lstStyle/>
          <a:p>
            <a:fld id="{EF179920-1458-462C-8F48-238DD5709C36}" type="slidenum">
              <a:rPr lang="en-US" smtClean="0"/>
              <a:t>20</a:t>
            </a:fld>
            <a:endParaRPr lang="en-US"/>
          </a:p>
        </p:txBody>
      </p:sp>
    </p:spTree>
    <p:extLst>
      <p:ext uri="{BB962C8B-B14F-4D97-AF65-F5344CB8AC3E}">
        <p14:creationId xmlns:p14="http://schemas.microsoft.com/office/powerpoint/2010/main" val="13040573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Acute rhinosinusitis, if left untreated or inadequately treated, can lead to several potentially serious although rare complications that include orbital cellulitis, orbital abscess, osteomyelitis, meningitis, sepsis, and subdural abscess. Orbital cellulitis and orbital abscess occur from the transfer of a sinus infection to the area surrounding the eye. In the setting of chronic sinus infection, bacteria can infect the facial bones, resulting in osteomyelitis. Meningitis and subdural abscess occur when bacteria pass through the meninges. Mucoceles, collections of fluid, can develop within the sinuses, primarily the frontal or ethmoid sinuses, because of obstruction and can result in bony erosion.</a:t>
            </a:r>
          </a:p>
        </p:txBody>
      </p:sp>
      <p:sp>
        <p:nvSpPr>
          <p:cNvPr id="4" name="Slide Number Placeholder 3"/>
          <p:cNvSpPr>
            <a:spLocks noGrp="1"/>
          </p:cNvSpPr>
          <p:nvPr>
            <p:ph type="sldNum" sz="quarter" idx="5"/>
          </p:nvPr>
        </p:nvSpPr>
        <p:spPr/>
        <p:txBody>
          <a:bodyPr/>
          <a:lstStyle/>
          <a:p>
            <a:fld id="{EF179920-1458-462C-8F48-238DD5709C36}" type="slidenum">
              <a:rPr lang="en-US" smtClean="0"/>
              <a:t>21</a:t>
            </a:fld>
            <a:endParaRPr lang="en-US"/>
          </a:p>
        </p:txBody>
      </p:sp>
    </p:spTree>
    <p:extLst>
      <p:ext uri="{BB962C8B-B14F-4D97-AF65-F5344CB8AC3E}">
        <p14:creationId xmlns:p14="http://schemas.microsoft.com/office/powerpoint/2010/main" val="42147968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Symptoms of rhinosinusitis are due to obstruction in the flow of nasal drainage from inflammation of the sinus lining. Symptoms include a combination of facial pressure, sense of fullness or pain or nasal obstruction, and the presence of purulent (yellow-green) nasal discharge.</a:t>
            </a:r>
          </a:p>
        </p:txBody>
      </p:sp>
      <p:sp>
        <p:nvSpPr>
          <p:cNvPr id="4" name="Slide Number Placeholder 3"/>
          <p:cNvSpPr>
            <a:spLocks noGrp="1"/>
          </p:cNvSpPr>
          <p:nvPr>
            <p:ph type="sldNum" sz="quarter" idx="5"/>
          </p:nvPr>
        </p:nvSpPr>
        <p:spPr/>
        <p:txBody>
          <a:bodyPr/>
          <a:lstStyle/>
          <a:p>
            <a:fld id="{EF179920-1458-462C-8F48-238DD5709C36}" type="slidenum">
              <a:rPr lang="en-US" smtClean="0"/>
              <a:t>22</a:t>
            </a:fld>
            <a:endParaRPr lang="en-US"/>
          </a:p>
        </p:txBody>
      </p:sp>
    </p:spTree>
    <p:extLst>
      <p:ext uri="{BB962C8B-B14F-4D97-AF65-F5344CB8AC3E}">
        <p14:creationId xmlns:p14="http://schemas.microsoft.com/office/powerpoint/2010/main" val="42520851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Risk for infection related to obstruction and inflammation of the sinus lining </a:t>
            </a:r>
          </a:p>
          <a:p>
            <a:endParaRPr lang="en-US" dirty="0"/>
          </a:p>
          <a:p>
            <a:r>
              <a:rPr lang="en-US" dirty="0"/>
              <a:t>Acute pain related to nasal congestion </a:t>
            </a:r>
          </a:p>
        </p:txBody>
      </p:sp>
      <p:sp>
        <p:nvSpPr>
          <p:cNvPr id="4" name="Slide Number Placeholder 3"/>
          <p:cNvSpPr>
            <a:spLocks noGrp="1"/>
          </p:cNvSpPr>
          <p:nvPr>
            <p:ph type="sldNum" sz="quarter" idx="5"/>
          </p:nvPr>
        </p:nvSpPr>
        <p:spPr/>
        <p:txBody>
          <a:bodyPr/>
          <a:lstStyle/>
          <a:p>
            <a:fld id="{EF179920-1458-462C-8F48-238DD5709C36}" type="slidenum">
              <a:rPr lang="en-US" smtClean="0"/>
              <a:t>23</a:t>
            </a:fld>
            <a:endParaRPr lang="en-US"/>
          </a:p>
        </p:txBody>
      </p:sp>
    </p:spTree>
    <p:extLst>
      <p:ext uri="{BB962C8B-B14F-4D97-AF65-F5344CB8AC3E}">
        <p14:creationId xmlns:p14="http://schemas.microsoft.com/office/powerpoint/2010/main" val="7413195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Vital signs </a:t>
            </a:r>
            <a:r>
              <a:rPr lang="en-US" sz="1200" b="0" i="0" kern="1200" dirty="0">
                <a:solidFill>
                  <a:schemeClr val="tx1"/>
                </a:solidFill>
                <a:effectLst/>
                <a:latin typeface="+mn-lt"/>
                <a:ea typeface="+mn-ea"/>
                <a:cs typeface="+mn-cs"/>
              </a:rPr>
              <a:t>— </a:t>
            </a:r>
            <a:r>
              <a:rPr lang="en-US" dirty="0"/>
              <a:t>Temperature elevation may indicate the presence of infection. Increased blood pressure may be a side effect of the decongestants. </a:t>
            </a:r>
          </a:p>
          <a:p>
            <a:endParaRPr lang="en-US" dirty="0"/>
          </a:p>
          <a:p>
            <a:r>
              <a:rPr lang="en-US" dirty="0"/>
              <a:t>Physical examination of the mouth, nose, and face </a:t>
            </a:r>
            <a:r>
              <a:rPr lang="en-US" sz="1200" b="0" i="0" kern="1200" dirty="0">
                <a:solidFill>
                  <a:schemeClr val="tx1"/>
                </a:solidFill>
                <a:effectLst/>
                <a:latin typeface="+mn-lt"/>
                <a:ea typeface="+mn-ea"/>
                <a:cs typeface="+mn-cs"/>
              </a:rPr>
              <a:t>— </a:t>
            </a:r>
            <a:r>
              <a:rPr lang="en-US" dirty="0"/>
              <a:t>Facial pressure, a sense of fullness or pain or nasal obstruction, and the presence of purulent (yellow-green) nasal discharge indicate impaired nasal drainage. Swelling, redness, and pain around the eyes may indicate an abscess or cellulitis. </a:t>
            </a:r>
          </a:p>
          <a:p>
            <a:endParaRPr lang="en-US" dirty="0"/>
          </a:p>
          <a:p>
            <a:r>
              <a:rPr lang="en-US" dirty="0"/>
              <a:t>Percussion of sinuses </a:t>
            </a:r>
            <a:r>
              <a:rPr lang="en-US" sz="1200" b="0" i="0" kern="1200" dirty="0">
                <a:solidFill>
                  <a:schemeClr val="tx1"/>
                </a:solidFill>
                <a:effectLst/>
                <a:latin typeface="+mn-lt"/>
                <a:ea typeface="+mn-ea"/>
                <a:cs typeface="+mn-cs"/>
              </a:rPr>
              <a:t>— </a:t>
            </a:r>
            <a:r>
              <a:rPr lang="en-US" dirty="0"/>
              <a:t>Identifies presence of fluid within the sinus cavity, which results in pain.</a:t>
            </a:r>
          </a:p>
        </p:txBody>
      </p:sp>
      <p:sp>
        <p:nvSpPr>
          <p:cNvPr id="4" name="Slide Number Placeholder 3"/>
          <p:cNvSpPr>
            <a:spLocks noGrp="1"/>
          </p:cNvSpPr>
          <p:nvPr>
            <p:ph type="sldNum" sz="quarter" idx="5"/>
          </p:nvPr>
        </p:nvSpPr>
        <p:spPr/>
        <p:txBody>
          <a:bodyPr/>
          <a:lstStyle/>
          <a:p>
            <a:fld id="{EF179920-1458-462C-8F48-238DD5709C36}" type="slidenum">
              <a:rPr lang="en-US" smtClean="0"/>
              <a:t>24</a:t>
            </a:fld>
            <a:endParaRPr lang="en-US"/>
          </a:p>
        </p:txBody>
      </p:sp>
    </p:spTree>
    <p:extLst>
      <p:ext uri="{BB962C8B-B14F-4D97-AF65-F5344CB8AC3E}">
        <p14:creationId xmlns:p14="http://schemas.microsoft.com/office/powerpoint/2010/main" val="42938638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Administer medications as prescribed: Normal saline irrigation, decongestants, and antibiotics </a:t>
            </a:r>
            <a:r>
              <a:rPr lang="en-US" sz="1200" b="0" i="0" kern="1200" dirty="0">
                <a:solidFill>
                  <a:schemeClr val="tx1"/>
                </a:solidFill>
                <a:effectLst/>
                <a:latin typeface="+mn-lt"/>
                <a:ea typeface="+mn-ea"/>
                <a:cs typeface="+mn-cs"/>
              </a:rPr>
              <a:t>— </a:t>
            </a:r>
            <a:r>
              <a:rPr lang="en-US" dirty="0"/>
              <a:t>Irrigation, decongestants, and antibiotics are used to control the symptoms of nasal congestion, excessive drainage, and inflammation. Antibiotics are used to treat bacterial infection.</a:t>
            </a:r>
          </a:p>
        </p:txBody>
      </p:sp>
      <p:sp>
        <p:nvSpPr>
          <p:cNvPr id="4" name="Slide Number Placeholder 3"/>
          <p:cNvSpPr>
            <a:spLocks noGrp="1"/>
          </p:cNvSpPr>
          <p:nvPr>
            <p:ph type="sldNum" sz="quarter" idx="5"/>
          </p:nvPr>
        </p:nvSpPr>
        <p:spPr/>
        <p:txBody>
          <a:bodyPr/>
          <a:lstStyle/>
          <a:p>
            <a:fld id="{EF179920-1458-462C-8F48-238DD5709C36}" type="slidenum">
              <a:rPr lang="en-US" smtClean="0"/>
              <a:t>25</a:t>
            </a:fld>
            <a:endParaRPr lang="en-US"/>
          </a:p>
        </p:txBody>
      </p:sp>
    </p:spTree>
    <p:extLst>
      <p:ext uri="{BB962C8B-B14F-4D97-AF65-F5344CB8AC3E}">
        <p14:creationId xmlns:p14="http://schemas.microsoft.com/office/powerpoint/2010/main" val="42297010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Symptoms to report to provider </a:t>
            </a:r>
            <a:r>
              <a:rPr lang="en-US" sz="1200" b="0" i="0" kern="1200" dirty="0">
                <a:solidFill>
                  <a:schemeClr val="tx1"/>
                </a:solidFill>
                <a:effectLst/>
                <a:latin typeface="+mn-lt"/>
                <a:ea typeface="+mn-ea"/>
                <a:cs typeface="+mn-cs"/>
              </a:rPr>
              <a:t>— </a:t>
            </a:r>
            <a:r>
              <a:rPr lang="en-US" dirty="0"/>
              <a:t>Temperature, increase in pain, change in level of consciousness, redness, or edema around the face and eyes can indicate complications of rhinosinusitis. </a:t>
            </a:r>
          </a:p>
          <a:p>
            <a:endParaRPr lang="en-US" dirty="0"/>
          </a:p>
          <a:p>
            <a:r>
              <a:rPr lang="en-US" dirty="0"/>
              <a:t>Instruct patients on correct medication usage </a:t>
            </a:r>
            <a:r>
              <a:rPr lang="en-US" sz="1200" b="0" i="0" kern="1200" dirty="0">
                <a:solidFill>
                  <a:schemeClr val="tx1"/>
                </a:solidFill>
                <a:effectLst/>
                <a:latin typeface="+mn-lt"/>
                <a:ea typeface="+mn-ea"/>
                <a:cs typeface="+mn-cs"/>
              </a:rPr>
              <a:t>— </a:t>
            </a:r>
            <a:r>
              <a:rPr lang="en-US" dirty="0"/>
              <a:t>Instruct patients to read the content of the active ingredients and utilize medications as prescribed to prevent overdosing. Start taking decongestants at the onset of symptoms. Complete all antibiotics as prescribed. Limit use of decongestant nasal sprays to less than 4 days to avoid rebound congestion.</a:t>
            </a:r>
          </a:p>
          <a:p>
            <a:endParaRPr lang="en-US" dirty="0"/>
          </a:p>
          <a:p>
            <a:r>
              <a:rPr lang="en-US" dirty="0"/>
              <a:t> Teach proper use of normal saline nasal rinse.</a:t>
            </a:r>
          </a:p>
          <a:p>
            <a:r>
              <a:rPr lang="en-US" dirty="0"/>
              <a:t> • Lean over the sink with head tilted to one side.</a:t>
            </a:r>
          </a:p>
          <a:p>
            <a:r>
              <a:rPr lang="en-US" dirty="0"/>
              <a:t> • Insert the spout of the </a:t>
            </a:r>
            <a:r>
              <a:rPr lang="en-US" dirty="0" err="1"/>
              <a:t>neti</a:t>
            </a:r>
            <a:r>
              <a:rPr lang="en-US" dirty="0"/>
              <a:t> pot or other irrigating device into the upper nostril.</a:t>
            </a:r>
          </a:p>
          <a:p>
            <a:r>
              <a:rPr lang="en-US" dirty="0"/>
              <a:t> • Slowly pour the normal saline into the upper nostril while continuing to breathe through the mouth.</a:t>
            </a:r>
          </a:p>
          <a:p>
            <a:r>
              <a:rPr lang="en-US" dirty="0"/>
              <a:t> • Allow fluid to drain out the lower nostril. </a:t>
            </a:r>
          </a:p>
          <a:p>
            <a:r>
              <a:rPr lang="en-US" dirty="0"/>
              <a:t> </a:t>
            </a:r>
            <a:r>
              <a:rPr lang="en-US" sz="1200" b="0" i="0" kern="1200" dirty="0">
                <a:solidFill>
                  <a:schemeClr val="tx1"/>
                </a:solidFill>
                <a:effectLst/>
                <a:latin typeface="+mn-lt"/>
                <a:ea typeface="+mn-ea"/>
                <a:cs typeface="+mn-cs"/>
              </a:rPr>
              <a:t>— </a:t>
            </a:r>
            <a:r>
              <a:rPr lang="en-US" dirty="0"/>
              <a:t>Facilitates removal of debris and excess mucous </a:t>
            </a:r>
          </a:p>
        </p:txBody>
      </p:sp>
      <p:sp>
        <p:nvSpPr>
          <p:cNvPr id="4" name="Slide Number Placeholder 3"/>
          <p:cNvSpPr>
            <a:spLocks noGrp="1"/>
          </p:cNvSpPr>
          <p:nvPr>
            <p:ph type="sldNum" sz="quarter" idx="5"/>
          </p:nvPr>
        </p:nvSpPr>
        <p:spPr/>
        <p:txBody>
          <a:bodyPr/>
          <a:lstStyle/>
          <a:p>
            <a:fld id="{EF179920-1458-462C-8F48-238DD5709C36}" type="slidenum">
              <a:rPr lang="en-US" smtClean="0"/>
              <a:t>26</a:t>
            </a:fld>
            <a:endParaRPr lang="en-US"/>
          </a:p>
        </p:txBody>
      </p:sp>
    </p:spTree>
    <p:extLst>
      <p:ext uri="{BB962C8B-B14F-4D97-AF65-F5344CB8AC3E}">
        <p14:creationId xmlns:p14="http://schemas.microsoft.com/office/powerpoint/2010/main" val="12291102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treatment, patients experience a decrease in and resolution of symptoms, such as relief of nasal congestion and drainage, headache, and facial pressure or sense of fullness. The resolution of a bacterial infection is managed through antibiotics. It is important that the patient completes antibiotic therapy as prescribed and reports unresolved symptoms to avoid the serious complications of orbital cellulitis, osteomyelitis, or chronic sinus infection.</a:t>
            </a:r>
          </a:p>
        </p:txBody>
      </p:sp>
      <p:sp>
        <p:nvSpPr>
          <p:cNvPr id="4" name="Slide Number Placeholder 3"/>
          <p:cNvSpPr>
            <a:spLocks noGrp="1"/>
          </p:cNvSpPr>
          <p:nvPr>
            <p:ph type="sldNum" sz="quarter" idx="5"/>
          </p:nvPr>
        </p:nvSpPr>
        <p:spPr/>
        <p:txBody>
          <a:bodyPr/>
          <a:lstStyle/>
          <a:p>
            <a:fld id="{EF179920-1458-462C-8F48-238DD5709C36}" type="slidenum">
              <a:rPr lang="en-US" smtClean="0"/>
              <a:t>27</a:t>
            </a:fld>
            <a:endParaRPr lang="en-US"/>
          </a:p>
        </p:txBody>
      </p:sp>
    </p:spTree>
    <p:extLst>
      <p:ext uri="{BB962C8B-B14F-4D97-AF65-F5344CB8AC3E}">
        <p14:creationId xmlns:p14="http://schemas.microsoft.com/office/powerpoint/2010/main" val="10797763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Obstructive sleep apnea (OSA) is a condition where the upper airway is obstructed during sleep, causing a narrowing of one or more sites of the upper airway, resulting in intermittent breathing patterns. It is estimated that 10% to 15% of females and 20% to 30% of males have OSA. Increased awareness and recognition, and thus testing, have resulted in an increased prevalence. </a:t>
            </a:r>
          </a:p>
        </p:txBody>
      </p:sp>
      <p:sp>
        <p:nvSpPr>
          <p:cNvPr id="4" name="Slide Number Placeholder 3"/>
          <p:cNvSpPr>
            <a:spLocks noGrp="1"/>
          </p:cNvSpPr>
          <p:nvPr>
            <p:ph type="sldNum" sz="quarter" idx="5"/>
          </p:nvPr>
        </p:nvSpPr>
        <p:spPr/>
        <p:txBody>
          <a:bodyPr/>
          <a:lstStyle/>
          <a:p>
            <a:fld id="{EF179920-1458-462C-8F48-238DD5709C36}" type="slidenum">
              <a:rPr lang="en-US" smtClean="0"/>
              <a:t>28</a:t>
            </a:fld>
            <a:endParaRPr lang="en-US"/>
          </a:p>
        </p:txBody>
      </p:sp>
    </p:spTree>
    <p:extLst>
      <p:ext uri="{BB962C8B-B14F-4D97-AF65-F5344CB8AC3E}">
        <p14:creationId xmlns:p14="http://schemas.microsoft.com/office/powerpoint/2010/main" val="22729787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history of atrial fibrillation, nocturnal dysrhythmias, type 2 diabetes mellitus, heart failure, and pulmonary hypertension places patients at higher risk of OSA. Other risk factors for developing OSA include male gender, obesity, cigarette smoking, alcohol use, age between 40 and 65, craniofacial or upper airway soft tissue abnormalities, and menopause. Insulin resistance is seen in patients with OSA and is associated with increased severity. Increases in the prevalence of the risk factors have resulted in an increase in OSA.</a:t>
            </a:r>
          </a:p>
        </p:txBody>
      </p:sp>
      <p:sp>
        <p:nvSpPr>
          <p:cNvPr id="4" name="Slide Number Placeholder 3"/>
          <p:cNvSpPr>
            <a:spLocks noGrp="1"/>
          </p:cNvSpPr>
          <p:nvPr>
            <p:ph type="sldNum" sz="quarter" idx="5"/>
          </p:nvPr>
        </p:nvSpPr>
        <p:spPr/>
        <p:txBody>
          <a:bodyPr/>
          <a:lstStyle/>
          <a:p>
            <a:fld id="{EF179920-1458-462C-8F48-238DD5709C36}" type="slidenum">
              <a:rPr lang="en-US" smtClean="0"/>
              <a:t>29</a:t>
            </a:fld>
            <a:endParaRPr lang="en-US"/>
          </a:p>
        </p:txBody>
      </p:sp>
    </p:spTree>
    <p:extLst>
      <p:ext uri="{BB962C8B-B14F-4D97-AF65-F5344CB8AC3E}">
        <p14:creationId xmlns:p14="http://schemas.microsoft.com/office/powerpoint/2010/main" val="4157114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Rhinitis is classified as allergic or nonallergic and acute or chronic. It is inflammation and irritation of mucous membranes lining the nose. It can also affect the eyes, throat, and ears. Allergic rhinitis is categorized as perennial (occurring throughout the year) or seasonal. It occurs in response to exposure to allergens found in the environment, medications, foods, or occupational irritants. Common environmental allergens include mold, dust mites, cockroach droppings, weeds, trees, and animal dander. Foods that may induce allergic rhinitis include peanuts, cow’s milk, nuts, eggs, and wheat. Medications such as angiotensin-converting enzyme (ACE) inhibitors, phosphodiesterase-5–selective inhibitors such as Viagra, penicillin-based medications, and aspirin and other NSAIDs may also induce symptoms. In response to the offending allergens, the lining of the nasal mucosa becomes inflamed, congested, and edematous. Mechanical obstructions within the nose or sinuses, such as polyps, nasal septal deviation, and hypertrophy of the nasal turbinate or sinus tumors, may also result in the development of rhinitis.</a:t>
            </a:r>
          </a:p>
          <a:p>
            <a:endParaRPr lang="en-US" dirty="0"/>
          </a:p>
          <a:p>
            <a:r>
              <a:rPr lang="en-US" dirty="0"/>
              <a:t>Nonallergic rhinitis presents similarly to allergic rhinitis but does not involve the immune system. The most common example of nonallergic rhinitis is the common cold, which is caused by a variety of viruses and is usually self-limiting unless a bacterial infection occurs simultaneously. Acute rhinitis can last 1 to 3 weeks; chronic rhinitis may last up to 12 weeks.</a:t>
            </a:r>
          </a:p>
        </p:txBody>
      </p:sp>
      <p:sp>
        <p:nvSpPr>
          <p:cNvPr id="4" name="Slide Number Placeholder 3"/>
          <p:cNvSpPr>
            <a:spLocks noGrp="1"/>
          </p:cNvSpPr>
          <p:nvPr>
            <p:ph type="sldNum" sz="quarter" idx="5"/>
          </p:nvPr>
        </p:nvSpPr>
        <p:spPr/>
        <p:txBody>
          <a:bodyPr/>
          <a:lstStyle/>
          <a:p>
            <a:fld id="{EF179920-1458-462C-8F48-238DD5709C36}" type="slidenum">
              <a:rPr lang="en-US" smtClean="0"/>
              <a:t>3</a:t>
            </a:fld>
            <a:endParaRPr lang="en-US"/>
          </a:p>
        </p:txBody>
      </p:sp>
    </p:spTree>
    <p:extLst>
      <p:ext uri="{BB962C8B-B14F-4D97-AF65-F5344CB8AC3E}">
        <p14:creationId xmlns:p14="http://schemas.microsoft.com/office/powerpoint/2010/main" val="35989129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Obstructive sleep apnea occurs during sleep as the upper airways narrow or collapse, increasing resistance to airflow. Narrowing can occur in the retropalatal region, retroglossal region, or nose. With the onset of sleep, the body muscle tone relaxes, which includes the muscles of the upper airway. With OSA, the normal work of breathing is unable to overcome the increased resistance in the upper airway, causing airway collapse. Narrowing of the upper airways increases inspiratory pressure and intrathoracic pressure, resulting in decreased minute ventilation and gas exchange. Ultimately, there are periods of apnea. During apnea, there is no tidal volume, or movement of air in or out; thus, no gas exchange occurs in the alveoli. Hypoxemia (decreased concentration of oxygen in the blood), hypercapnia (increased concentration of carbon dioxide in the blood), acidosis, and increased sympathetic vasoconstrictive activity occur as a result of the decreased tidal volume and apnea.</a:t>
            </a:r>
          </a:p>
        </p:txBody>
      </p:sp>
      <p:sp>
        <p:nvSpPr>
          <p:cNvPr id="4" name="Slide Number Placeholder 3"/>
          <p:cNvSpPr>
            <a:spLocks noGrp="1"/>
          </p:cNvSpPr>
          <p:nvPr>
            <p:ph type="sldNum" sz="quarter" idx="5"/>
          </p:nvPr>
        </p:nvSpPr>
        <p:spPr/>
        <p:txBody>
          <a:bodyPr/>
          <a:lstStyle/>
          <a:p>
            <a:fld id="{EF179920-1458-462C-8F48-238DD5709C36}" type="slidenum">
              <a:rPr lang="en-US" smtClean="0"/>
              <a:t>30</a:t>
            </a:fld>
            <a:endParaRPr lang="en-US"/>
          </a:p>
        </p:txBody>
      </p:sp>
    </p:spTree>
    <p:extLst>
      <p:ext uri="{BB962C8B-B14F-4D97-AF65-F5344CB8AC3E}">
        <p14:creationId xmlns:p14="http://schemas.microsoft.com/office/powerpoint/2010/main" val="24597252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25.3 Obstructive sleep apnea due to the collapse of the upper airways.</a:t>
            </a:r>
          </a:p>
        </p:txBody>
      </p:sp>
      <p:sp>
        <p:nvSpPr>
          <p:cNvPr id="4" name="Slide Number Placeholder 3"/>
          <p:cNvSpPr>
            <a:spLocks noGrp="1"/>
          </p:cNvSpPr>
          <p:nvPr>
            <p:ph type="sldNum" sz="quarter" idx="5"/>
          </p:nvPr>
        </p:nvSpPr>
        <p:spPr/>
        <p:txBody>
          <a:bodyPr/>
          <a:lstStyle/>
          <a:p>
            <a:fld id="{EF179920-1458-462C-8F48-238DD5709C36}" type="slidenum">
              <a:rPr lang="en-US" smtClean="0"/>
              <a:t>31</a:t>
            </a:fld>
            <a:endParaRPr lang="en-US"/>
          </a:p>
        </p:txBody>
      </p:sp>
    </p:spTree>
    <p:extLst>
      <p:ext uri="{BB962C8B-B14F-4D97-AF65-F5344CB8AC3E}">
        <p14:creationId xmlns:p14="http://schemas.microsoft.com/office/powerpoint/2010/main" val="30662685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25.4 Retropalatal region, retroglossal region of the upper airway.</a:t>
            </a:r>
          </a:p>
        </p:txBody>
      </p:sp>
      <p:sp>
        <p:nvSpPr>
          <p:cNvPr id="4" name="Slide Number Placeholder 3"/>
          <p:cNvSpPr>
            <a:spLocks noGrp="1"/>
          </p:cNvSpPr>
          <p:nvPr>
            <p:ph type="sldNum" sz="quarter" idx="5"/>
          </p:nvPr>
        </p:nvSpPr>
        <p:spPr/>
        <p:txBody>
          <a:bodyPr/>
          <a:lstStyle/>
          <a:p>
            <a:fld id="{EF179920-1458-462C-8F48-238DD5709C36}" type="slidenum">
              <a:rPr lang="en-US" smtClean="0"/>
              <a:t>32</a:t>
            </a:fld>
            <a:endParaRPr lang="en-US"/>
          </a:p>
        </p:txBody>
      </p:sp>
    </p:spTree>
    <p:extLst>
      <p:ext uri="{BB962C8B-B14F-4D97-AF65-F5344CB8AC3E}">
        <p14:creationId xmlns:p14="http://schemas.microsoft.com/office/powerpoint/2010/main" val="5135184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Obstructive sleep apnea is characterized by the following symptoms: loud snoring, snorting, witnessed apnea, gasping during sleep, recurrent waking during sleep, or choking. Spouses often report that patients have disruptive snoring and have witnessed periods of apnea. Fifteen or more obstructive sleep events per hour are sufficient to diagnose the presence of OSA. Because of these frequent sleep disruptions, patients complain of excessive daytime sleepiness, falling asleep during quiet times, short and repetitive attention lapses, and taking intentional naps. Daytime sleepiness has been linked to workplace and motor vehicle accidents and cognitive complaints of poor motor performance, executive performance, and visuospatial learning; storage and recall of visual information about the spatial relationship of objects, and constructional ability.</a:t>
            </a:r>
          </a:p>
        </p:txBody>
      </p:sp>
      <p:sp>
        <p:nvSpPr>
          <p:cNvPr id="4" name="Slide Number Placeholder 3"/>
          <p:cNvSpPr>
            <a:spLocks noGrp="1"/>
          </p:cNvSpPr>
          <p:nvPr>
            <p:ph type="sldNum" sz="quarter" idx="5"/>
          </p:nvPr>
        </p:nvSpPr>
        <p:spPr/>
        <p:txBody>
          <a:bodyPr/>
          <a:lstStyle/>
          <a:p>
            <a:fld id="{EF179920-1458-462C-8F48-238DD5709C36}" type="slidenum">
              <a:rPr lang="en-US" smtClean="0"/>
              <a:t>33</a:t>
            </a:fld>
            <a:endParaRPr lang="en-US"/>
          </a:p>
        </p:txBody>
      </p:sp>
    </p:spTree>
    <p:extLst>
      <p:ext uri="{BB962C8B-B14F-4D97-AF65-F5344CB8AC3E}">
        <p14:creationId xmlns:p14="http://schemas.microsoft.com/office/powerpoint/2010/main" val="32994006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Diagnostic testing begins with a sleep history, which includes gathering information on sleep patterns, a history of snoring, and daytime sleepiness. Polysomnography (a sleep study) is performed to diagnose OSA and can be conducted in an overnight sleep laboratory or using home portable monitoring. Numerous biophysiological measurements are obtained during sleep, including an electrocardiogram, pulse oximetry, respiratory airflow, eye and skeletal muscle movement, and an electroencephalogram. A key value obtained during the sleep study is the apnea-hypopnea index value, the number of apneic events each hour. It can be used to characterize the severity of OSA. </a:t>
            </a:r>
          </a:p>
        </p:txBody>
      </p:sp>
      <p:sp>
        <p:nvSpPr>
          <p:cNvPr id="4" name="Slide Number Placeholder 3"/>
          <p:cNvSpPr>
            <a:spLocks noGrp="1"/>
          </p:cNvSpPr>
          <p:nvPr>
            <p:ph type="sldNum" sz="quarter" idx="5"/>
          </p:nvPr>
        </p:nvSpPr>
        <p:spPr/>
        <p:txBody>
          <a:bodyPr/>
          <a:lstStyle/>
          <a:p>
            <a:fld id="{EF179920-1458-462C-8F48-238DD5709C36}" type="slidenum">
              <a:rPr lang="en-US" smtClean="0"/>
              <a:t>34</a:t>
            </a:fld>
            <a:endParaRPr lang="en-US"/>
          </a:p>
        </p:txBody>
      </p:sp>
    </p:spTree>
    <p:extLst>
      <p:ext uri="{BB962C8B-B14F-4D97-AF65-F5344CB8AC3E}">
        <p14:creationId xmlns:p14="http://schemas.microsoft.com/office/powerpoint/2010/main" val="26653751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Treatment of OSA requires multiple interventions and the active participation of the patient. The use of continuous positive airway pressure (CPAP) is the treatment of choice. Continuous positive airway pressure prevents collapse of the upper airway through the use of pressure delivered through the use of a nasal, oral, or oronasal mask during sleep. A CPAP machine delivers a continuous stream of positive pressure, keeping the airway open and providing an unobstructed airway. Patients are taught about the operation, care, and maintenance of the CPAP machine. Follow-up care is conducted for problem solving and to evaluate the effectiveness of therapy.</a:t>
            </a:r>
          </a:p>
          <a:p>
            <a:r>
              <a:rPr lang="en-US" dirty="0"/>
              <a:t>	</a:t>
            </a:r>
          </a:p>
          <a:p>
            <a:r>
              <a:rPr lang="en-US" dirty="0"/>
              <a:t>Weight management and loss are encouraged as a first-line intervention in conjunction with the use of CPAP. Positioning during sleep in a </a:t>
            </a:r>
            <a:r>
              <a:rPr lang="en-US" dirty="0" err="1"/>
              <a:t>nonsupine</a:t>
            </a:r>
            <a:r>
              <a:rPr lang="en-US" dirty="0"/>
              <a:t> position by using pillows is an effective secondary intervention. The avoidance of alcohol and sedatives before bedtime is an additional intervention. Oral appliances that are custom-made for the patient may be used to maintain airway patency. Oral appliances assist with mandibular repositioning to hold the mandible in a forward position to keep the airway open. Forward positioning of the tongue is accomplished with tongue retaining devices.</a:t>
            </a:r>
          </a:p>
          <a:p>
            <a:endParaRPr lang="en-US" dirty="0"/>
          </a:p>
        </p:txBody>
      </p:sp>
      <p:sp>
        <p:nvSpPr>
          <p:cNvPr id="4" name="Slide Number Placeholder 3"/>
          <p:cNvSpPr>
            <a:spLocks noGrp="1"/>
          </p:cNvSpPr>
          <p:nvPr>
            <p:ph type="sldNum" sz="quarter" idx="5"/>
          </p:nvPr>
        </p:nvSpPr>
        <p:spPr/>
        <p:txBody>
          <a:bodyPr/>
          <a:lstStyle/>
          <a:p>
            <a:fld id="{EF179920-1458-462C-8F48-238DD5709C36}" type="slidenum">
              <a:rPr lang="en-US" smtClean="0"/>
              <a:t>35</a:t>
            </a:fld>
            <a:endParaRPr lang="en-US"/>
          </a:p>
        </p:txBody>
      </p:sp>
    </p:spTree>
    <p:extLst>
      <p:ext uri="{BB962C8B-B14F-4D97-AF65-F5344CB8AC3E}">
        <p14:creationId xmlns:p14="http://schemas.microsoft.com/office/powerpoint/2010/main" val="9163427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25.5 Continuous positive airway pressure (CPAP) machine with compressor and mask. The CPAP machine provides continuous positive airway pressure, keeping the upper airways patent.</a:t>
            </a:r>
          </a:p>
        </p:txBody>
      </p:sp>
      <p:sp>
        <p:nvSpPr>
          <p:cNvPr id="4" name="Slide Number Placeholder 3"/>
          <p:cNvSpPr>
            <a:spLocks noGrp="1"/>
          </p:cNvSpPr>
          <p:nvPr>
            <p:ph type="sldNum" sz="quarter" idx="5"/>
          </p:nvPr>
        </p:nvSpPr>
        <p:spPr/>
        <p:txBody>
          <a:bodyPr/>
          <a:lstStyle/>
          <a:p>
            <a:fld id="{EF179920-1458-462C-8F48-238DD5709C36}" type="slidenum">
              <a:rPr lang="en-US" smtClean="0"/>
              <a:t>36</a:t>
            </a:fld>
            <a:endParaRPr lang="en-US"/>
          </a:p>
        </p:txBody>
      </p:sp>
    </p:spTree>
    <p:extLst>
      <p:ext uri="{BB962C8B-B14F-4D97-AF65-F5344CB8AC3E}">
        <p14:creationId xmlns:p14="http://schemas.microsoft.com/office/powerpoint/2010/main" val="31000661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25.6 Continuous positive airway pressure mask.</a:t>
            </a:r>
          </a:p>
        </p:txBody>
      </p:sp>
      <p:sp>
        <p:nvSpPr>
          <p:cNvPr id="4" name="Slide Number Placeholder 3"/>
          <p:cNvSpPr>
            <a:spLocks noGrp="1"/>
          </p:cNvSpPr>
          <p:nvPr>
            <p:ph type="sldNum" sz="quarter" idx="5"/>
          </p:nvPr>
        </p:nvSpPr>
        <p:spPr/>
        <p:txBody>
          <a:bodyPr/>
          <a:lstStyle/>
          <a:p>
            <a:fld id="{EF179920-1458-462C-8F48-238DD5709C36}" type="slidenum">
              <a:rPr lang="en-US" smtClean="0"/>
              <a:t>37</a:t>
            </a:fld>
            <a:endParaRPr lang="en-US"/>
          </a:p>
        </p:txBody>
      </p:sp>
    </p:spTree>
    <p:extLst>
      <p:ext uri="{BB962C8B-B14F-4D97-AF65-F5344CB8AC3E}">
        <p14:creationId xmlns:p14="http://schemas.microsoft.com/office/powerpoint/2010/main" val="23865887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Surgical procedures for OSA are classified as primary or secondary interventions. Surgical procedures are considered primary interventions for patients with severe obstructing anatomy that surgery can correct. Surgery is considered a secondary intervention in patients who are intolerant of CPAP or oral appliances. Surgical procedures that involve the airway include tonsillectomy and/or adenoidectomy, </a:t>
            </a:r>
            <a:r>
              <a:rPr lang="en-US" dirty="0" err="1"/>
              <a:t>uvulopalatopharyngoplasty</a:t>
            </a:r>
            <a:r>
              <a:rPr lang="en-US" dirty="0"/>
              <a:t>, septoplasty, nasal polypectomy, tongue reduction, and </a:t>
            </a:r>
            <a:r>
              <a:rPr lang="en-US" dirty="0" err="1"/>
              <a:t>epiglottoplasty</a:t>
            </a:r>
            <a:r>
              <a:rPr lang="en-US" dirty="0"/>
              <a:t>. These procedures remove excess tissue in the airway that interferes with maintaining adequate airflow. Bariatric surgery to facilitate weight reduction is also a consideration.</a:t>
            </a:r>
          </a:p>
        </p:txBody>
      </p:sp>
      <p:sp>
        <p:nvSpPr>
          <p:cNvPr id="4" name="Slide Number Placeholder 3"/>
          <p:cNvSpPr>
            <a:spLocks noGrp="1"/>
          </p:cNvSpPr>
          <p:nvPr>
            <p:ph type="sldNum" sz="quarter" idx="5"/>
          </p:nvPr>
        </p:nvSpPr>
        <p:spPr/>
        <p:txBody>
          <a:bodyPr/>
          <a:lstStyle/>
          <a:p>
            <a:fld id="{EF179920-1458-462C-8F48-238DD5709C36}" type="slidenum">
              <a:rPr lang="en-US" smtClean="0"/>
              <a:t>38</a:t>
            </a:fld>
            <a:endParaRPr lang="en-US"/>
          </a:p>
        </p:txBody>
      </p:sp>
    </p:spTree>
    <p:extLst>
      <p:ext uri="{BB962C8B-B14F-4D97-AF65-F5344CB8AC3E}">
        <p14:creationId xmlns:p14="http://schemas.microsoft.com/office/powerpoint/2010/main" val="17424601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Obstructive sleep apnea is recognized as a mediator of cardiovascular disease because of recurrent hypoxemia, the release of inflammatory mediators such as </a:t>
            </a:r>
            <a:r>
              <a:rPr lang="en-US" dirty="0" err="1"/>
              <a:t>endothelins</a:t>
            </a:r>
            <a:r>
              <a:rPr lang="en-US" dirty="0"/>
              <a:t> (proteins that constrict blood vessels), and insulin resistance. In response to hypoxia, inflammatory mediators are released, which leads to the adherence of white blood cells to the endothelium, causing endothelial damage and atherosclerosis. The release of endothelin, a potent vasoconstrictor, results in endothelial dysfunction and damage. Severe nocturnal hypoxemia can result in cardiac ischemia, myocardial infarction, erectile dysfunction, stroke, atrial fibrillation, heart failure, and sudden cardiac death.</a:t>
            </a:r>
          </a:p>
        </p:txBody>
      </p:sp>
      <p:sp>
        <p:nvSpPr>
          <p:cNvPr id="4" name="Slide Number Placeholder 3"/>
          <p:cNvSpPr>
            <a:spLocks noGrp="1"/>
          </p:cNvSpPr>
          <p:nvPr>
            <p:ph type="sldNum" sz="quarter" idx="5"/>
          </p:nvPr>
        </p:nvSpPr>
        <p:spPr/>
        <p:txBody>
          <a:bodyPr/>
          <a:lstStyle/>
          <a:p>
            <a:fld id="{EF179920-1458-462C-8F48-238DD5709C36}" type="slidenum">
              <a:rPr lang="en-US" smtClean="0"/>
              <a:t>39</a:t>
            </a:fld>
            <a:endParaRPr lang="en-US"/>
          </a:p>
        </p:txBody>
      </p:sp>
    </p:spTree>
    <p:extLst>
      <p:ext uri="{BB962C8B-B14F-4D97-AF65-F5344CB8AC3E}">
        <p14:creationId xmlns:p14="http://schemas.microsoft.com/office/powerpoint/2010/main" val="1310480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25.1 Rhinitis: inflammation of the mucous membranes and sinuses filled with mucus.</a:t>
            </a:r>
          </a:p>
        </p:txBody>
      </p:sp>
      <p:sp>
        <p:nvSpPr>
          <p:cNvPr id="4" name="Slide Number Placeholder 3"/>
          <p:cNvSpPr>
            <a:spLocks noGrp="1"/>
          </p:cNvSpPr>
          <p:nvPr>
            <p:ph type="sldNum" sz="quarter" idx="5"/>
          </p:nvPr>
        </p:nvSpPr>
        <p:spPr/>
        <p:txBody>
          <a:bodyPr/>
          <a:lstStyle/>
          <a:p>
            <a:fld id="{EF179920-1458-462C-8F48-238DD5709C36}" type="slidenum">
              <a:rPr lang="en-US" smtClean="0"/>
              <a:t>4</a:t>
            </a:fld>
            <a:endParaRPr lang="en-US"/>
          </a:p>
        </p:txBody>
      </p:sp>
    </p:spTree>
    <p:extLst>
      <p:ext uri="{BB962C8B-B14F-4D97-AF65-F5344CB8AC3E}">
        <p14:creationId xmlns:p14="http://schemas.microsoft.com/office/powerpoint/2010/main" val="27041696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symptoms of OSA are due to the relaxation of soft tissue in the upper airway that results in occlusion of the airway. Because of the occlusion of the airway, the patient snores, and periods of apnea occur. During apnea, there is no oxygen exchange, resulting in hypoxia and hypercapnia. As hypoxia and hypercapnia progress, the patient wakes and resumes breathing.</a:t>
            </a:r>
          </a:p>
        </p:txBody>
      </p:sp>
      <p:sp>
        <p:nvSpPr>
          <p:cNvPr id="4" name="Slide Number Placeholder 3"/>
          <p:cNvSpPr>
            <a:spLocks noGrp="1"/>
          </p:cNvSpPr>
          <p:nvPr>
            <p:ph type="sldNum" sz="quarter" idx="5"/>
          </p:nvPr>
        </p:nvSpPr>
        <p:spPr/>
        <p:txBody>
          <a:bodyPr/>
          <a:lstStyle/>
          <a:p>
            <a:fld id="{EF179920-1458-462C-8F48-238DD5709C36}" type="slidenum">
              <a:rPr lang="en-US" smtClean="0"/>
              <a:t>40</a:t>
            </a:fld>
            <a:endParaRPr lang="en-US"/>
          </a:p>
        </p:txBody>
      </p:sp>
    </p:spTree>
    <p:extLst>
      <p:ext uri="{BB962C8B-B14F-4D97-AF65-F5344CB8AC3E}">
        <p14:creationId xmlns:p14="http://schemas.microsoft.com/office/powerpoint/2010/main" val="40791665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Sleep deprivation related to inability to breathe during sleep </a:t>
            </a:r>
          </a:p>
          <a:p>
            <a:endParaRPr lang="en-US" dirty="0"/>
          </a:p>
          <a:p>
            <a:r>
              <a:rPr lang="en-US" dirty="0"/>
              <a:t>Risk for decreased cardiac tissue perfusion related to hypoxia during sleep</a:t>
            </a:r>
          </a:p>
          <a:p>
            <a:endParaRPr lang="en-US" dirty="0"/>
          </a:p>
          <a:p>
            <a:r>
              <a:rPr lang="en-US" dirty="0"/>
              <a:t>Ineffective sleeping pattern related to cessation of breathing during sleep</a:t>
            </a:r>
          </a:p>
        </p:txBody>
      </p:sp>
      <p:sp>
        <p:nvSpPr>
          <p:cNvPr id="4" name="Slide Number Placeholder 3"/>
          <p:cNvSpPr>
            <a:spLocks noGrp="1"/>
          </p:cNvSpPr>
          <p:nvPr>
            <p:ph type="sldNum" sz="quarter" idx="5"/>
          </p:nvPr>
        </p:nvSpPr>
        <p:spPr/>
        <p:txBody>
          <a:bodyPr/>
          <a:lstStyle/>
          <a:p>
            <a:fld id="{EF179920-1458-462C-8F48-238DD5709C36}" type="slidenum">
              <a:rPr lang="en-US" smtClean="0"/>
              <a:t>41</a:t>
            </a:fld>
            <a:endParaRPr lang="en-US"/>
          </a:p>
        </p:txBody>
      </p:sp>
    </p:spTree>
    <p:extLst>
      <p:ext uri="{BB962C8B-B14F-4D97-AF65-F5344CB8AC3E}">
        <p14:creationId xmlns:p14="http://schemas.microsoft.com/office/powerpoint/2010/main" val="35165748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Vital signs </a:t>
            </a:r>
            <a:r>
              <a:rPr lang="en-US" sz="1200" b="0" i="0" kern="1200" dirty="0">
                <a:solidFill>
                  <a:schemeClr val="tx1"/>
                </a:solidFill>
                <a:effectLst/>
                <a:latin typeface="+mn-lt"/>
                <a:ea typeface="+mn-ea"/>
                <a:cs typeface="+mn-cs"/>
              </a:rPr>
              <a:t>— </a:t>
            </a:r>
            <a:r>
              <a:rPr lang="en-US" dirty="0"/>
              <a:t>Hypertension and dysrhythmias are common findings in OSA due to the hypoxia and release of inflammatory mediators as a result of the apneic episodes.</a:t>
            </a:r>
          </a:p>
          <a:p>
            <a:endParaRPr lang="en-US" dirty="0"/>
          </a:p>
          <a:p>
            <a:r>
              <a:rPr lang="en-US" dirty="0"/>
              <a:t>Height and weight </a:t>
            </a:r>
            <a:r>
              <a:rPr lang="en-US" sz="1200" b="0" i="0" kern="1200" dirty="0">
                <a:solidFill>
                  <a:schemeClr val="tx1"/>
                </a:solidFill>
                <a:effectLst/>
                <a:latin typeface="+mn-lt"/>
                <a:ea typeface="+mn-ea"/>
                <a:cs typeface="+mn-cs"/>
              </a:rPr>
              <a:t>— </a:t>
            </a:r>
            <a:r>
              <a:rPr lang="en-US" dirty="0"/>
              <a:t>Obesity is a risk factor for OSA.</a:t>
            </a:r>
          </a:p>
          <a:p>
            <a:endParaRPr lang="en-US" dirty="0"/>
          </a:p>
          <a:p>
            <a:r>
              <a:rPr lang="en-US" dirty="0"/>
              <a:t>Sleep, rest, and activity history </a:t>
            </a:r>
            <a:r>
              <a:rPr lang="en-US" sz="1200" b="0" i="0" kern="1200" dirty="0">
                <a:solidFill>
                  <a:schemeClr val="tx1"/>
                </a:solidFill>
                <a:effectLst/>
                <a:latin typeface="+mn-lt"/>
                <a:ea typeface="+mn-ea"/>
                <a:cs typeface="+mn-cs"/>
              </a:rPr>
              <a:t>— </a:t>
            </a:r>
            <a:r>
              <a:rPr lang="en-US" dirty="0"/>
              <a:t>Disruptive sleep patterns, daytime fatigue, increased sleepiness, and the presence of snoring indicate OSA. </a:t>
            </a:r>
          </a:p>
          <a:p>
            <a:endParaRPr lang="en-US" dirty="0"/>
          </a:p>
          <a:p>
            <a:r>
              <a:rPr lang="en-US" dirty="0"/>
              <a:t>Assess for edema, bleeding, and respiratory distress postoperatively if a surgical option is pursued. Surgical procedures put the patient at risk for bleeding. Additionally, procedures in that area may cause respiratory distress if swelling occurs.</a:t>
            </a:r>
          </a:p>
        </p:txBody>
      </p:sp>
      <p:sp>
        <p:nvSpPr>
          <p:cNvPr id="4" name="Slide Number Placeholder 3"/>
          <p:cNvSpPr>
            <a:spLocks noGrp="1"/>
          </p:cNvSpPr>
          <p:nvPr>
            <p:ph type="sldNum" sz="quarter" idx="5"/>
          </p:nvPr>
        </p:nvSpPr>
        <p:spPr/>
        <p:txBody>
          <a:bodyPr/>
          <a:lstStyle/>
          <a:p>
            <a:fld id="{EF179920-1458-462C-8F48-238DD5709C36}" type="slidenum">
              <a:rPr lang="en-US" smtClean="0"/>
              <a:t>42</a:t>
            </a:fld>
            <a:endParaRPr lang="en-US"/>
          </a:p>
        </p:txBody>
      </p:sp>
    </p:spTree>
    <p:extLst>
      <p:ext uri="{BB962C8B-B14F-4D97-AF65-F5344CB8AC3E}">
        <p14:creationId xmlns:p14="http://schemas.microsoft.com/office/powerpoint/2010/main" val="23453380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Administer medications as ordered </a:t>
            </a:r>
            <a:r>
              <a:rPr lang="en-US" sz="1200" b="0" i="0" kern="1200" dirty="0">
                <a:solidFill>
                  <a:schemeClr val="tx1"/>
                </a:solidFill>
                <a:effectLst/>
                <a:latin typeface="+mn-lt"/>
                <a:ea typeface="+mn-ea"/>
                <a:cs typeface="+mn-cs"/>
              </a:rPr>
              <a:t>— </a:t>
            </a:r>
            <a:r>
              <a:rPr lang="en-US" dirty="0"/>
              <a:t>Patients with OSA may have uncontrolled hypertension or cardiac dysrhythmias. </a:t>
            </a:r>
          </a:p>
          <a:p>
            <a:endParaRPr lang="en-US" dirty="0"/>
          </a:p>
          <a:p>
            <a:r>
              <a:rPr lang="en-US" dirty="0"/>
              <a:t>Diagnostic testing </a:t>
            </a:r>
            <a:r>
              <a:rPr lang="en-US" sz="1200" b="0" i="0" kern="1200" dirty="0">
                <a:solidFill>
                  <a:schemeClr val="tx1"/>
                </a:solidFill>
                <a:effectLst/>
                <a:latin typeface="+mn-lt"/>
                <a:ea typeface="+mn-ea"/>
                <a:cs typeface="+mn-cs"/>
              </a:rPr>
              <a:t>— </a:t>
            </a:r>
            <a:r>
              <a:rPr lang="en-US" dirty="0"/>
              <a:t>Patient may undergo a sleep study, electrocardiogram, and echocardiogram.</a:t>
            </a:r>
          </a:p>
        </p:txBody>
      </p:sp>
      <p:sp>
        <p:nvSpPr>
          <p:cNvPr id="4" name="Slide Number Placeholder 3"/>
          <p:cNvSpPr>
            <a:spLocks noGrp="1"/>
          </p:cNvSpPr>
          <p:nvPr>
            <p:ph type="sldNum" sz="quarter" idx="5"/>
          </p:nvPr>
        </p:nvSpPr>
        <p:spPr/>
        <p:txBody>
          <a:bodyPr/>
          <a:lstStyle/>
          <a:p>
            <a:fld id="{EF179920-1458-462C-8F48-238DD5709C36}" type="slidenum">
              <a:rPr lang="en-US" smtClean="0"/>
              <a:t>43</a:t>
            </a:fld>
            <a:endParaRPr lang="en-US"/>
          </a:p>
        </p:txBody>
      </p:sp>
    </p:spTree>
    <p:extLst>
      <p:ext uri="{BB962C8B-B14F-4D97-AF65-F5344CB8AC3E}">
        <p14:creationId xmlns:p14="http://schemas.microsoft.com/office/powerpoint/2010/main" val="7996276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Disease process </a:t>
            </a:r>
            <a:r>
              <a:rPr lang="en-US" sz="1200" b="0" i="0" kern="1200" dirty="0">
                <a:solidFill>
                  <a:schemeClr val="tx1"/>
                </a:solidFill>
                <a:effectLst/>
                <a:latin typeface="+mn-lt"/>
                <a:ea typeface="+mn-ea"/>
                <a:cs typeface="+mn-cs"/>
              </a:rPr>
              <a:t>— </a:t>
            </a:r>
            <a:r>
              <a:rPr lang="en-US" dirty="0"/>
              <a:t>Instruct the patient and family members about OSA, risk factors, and management. </a:t>
            </a:r>
          </a:p>
          <a:p>
            <a:endParaRPr lang="en-US" dirty="0"/>
          </a:p>
          <a:p>
            <a:r>
              <a:rPr lang="en-US" dirty="0"/>
              <a:t>Instruct patient on medication use </a:t>
            </a:r>
            <a:r>
              <a:rPr lang="en-US" sz="1200" b="0" i="0" kern="1200" dirty="0">
                <a:solidFill>
                  <a:schemeClr val="tx1"/>
                </a:solidFill>
                <a:effectLst/>
                <a:latin typeface="+mn-lt"/>
                <a:ea typeface="+mn-ea"/>
                <a:cs typeface="+mn-cs"/>
              </a:rPr>
              <a:t>— </a:t>
            </a:r>
            <a:r>
              <a:rPr lang="en-US" dirty="0"/>
              <a:t>The patient may be started on antihypertensive medications to control blood pressure. </a:t>
            </a:r>
          </a:p>
          <a:p>
            <a:endParaRPr lang="en-US" dirty="0"/>
          </a:p>
          <a:p>
            <a:r>
              <a:rPr lang="en-US" dirty="0"/>
              <a:t>Instruction on CPAP </a:t>
            </a:r>
            <a:r>
              <a:rPr lang="en-US" sz="1200" b="0" i="0" kern="1200" dirty="0">
                <a:solidFill>
                  <a:schemeClr val="tx1"/>
                </a:solidFill>
                <a:effectLst/>
                <a:latin typeface="+mn-lt"/>
                <a:ea typeface="+mn-ea"/>
                <a:cs typeface="+mn-cs"/>
              </a:rPr>
              <a:t>— </a:t>
            </a:r>
            <a:r>
              <a:rPr lang="en-US" dirty="0"/>
              <a:t>Depending on the results of the sleep study, the patient may be started on CPAP therapy. Provide instruction on the use and maintenance of equipment and the application of the mask. </a:t>
            </a:r>
          </a:p>
          <a:p>
            <a:endParaRPr lang="en-US" dirty="0"/>
          </a:p>
          <a:p>
            <a:r>
              <a:rPr lang="en-US" dirty="0"/>
              <a:t>Instruct patient on weight reduction and management </a:t>
            </a:r>
            <a:r>
              <a:rPr lang="en-US" sz="1200" b="0" i="0" kern="1200" dirty="0">
                <a:solidFill>
                  <a:schemeClr val="tx1"/>
                </a:solidFill>
                <a:effectLst/>
                <a:latin typeface="+mn-lt"/>
                <a:ea typeface="+mn-ea"/>
                <a:cs typeface="+mn-cs"/>
              </a:rPr>
              <a:t>— </a:t>
            </a:r>
            <a:r>
              <a:rPr lang="en-US" dirty="0"/>
              <a:t>Obesity is a risk factor for OSA.</a:t>
            </a:r>
          </a:p>
        </p:txBody>
      </p:sp>
      <p:sp>
        <p:nvSpPr>
          <p:cNvPr id="4" name="Slide Number Placeholder 3"/>
          <p:cNvSpPr>
            <a:spLocks noGrp="1"/>
          </p:cNvSpPr>
          <p:nvPr>
            <p:ph type="sldNum" sz="quarter" idx="5"/>
          </p:nvPr>
        </p:nvSpPr>
        <p:spPr/>
        <p:txBody>
          <a:bodyPr/>
          <a:lstStyle/>
          <a:p>
            <a:fld id="{EF179920-1458-462C-8F48-238DD5709C36}" type="slidenum">
              <a:rPr lang="en-US" smtClean="0"/>
              <a:t>44</a:t>
            </a:fld>
            <a:endParaRPr lang="en-US"/>
          </a:p>
        </p:txBody>
      </p:sp>
    </p:spTree>
    <p:extLst>
      <p:ext uri="{BB962C8B-B14F-4D97-AF65-F5344CB8AC3E}">
        <p14:creationId xmlns:p14="http://schemas.microsoft.com/office/powerpoint/2010/main" val="187540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Weight loss and the use of CPAP at night may help with the control of OSA. Patients with well-managed OSA will verbalize improved sleep patterns, fewer night-time awakenings, less daytime sleepiness and fatigue, improved mental alertness, and less irritability. In OSA patients with hypertension, control of blood pressure values will be achieved.</a:t>
            </a:r>
          </a:p>
        </p:txBody>
      </p:sp>
      <p:sp>
        <p:nvSpPr>
          <p:cNvPr id="4" name="Slide Number Placeholder 3"/>
          <p:cNvSpPr>
            <a:spLocks noGrp="1"/>
          </p:cNvSpPr>
          <p:nvPr>
            <p:ph type="sldNum" sz="quarter" idx="5"/>
          </p:nvPr>
        </p:nvSpPr>
        <p:spPr/>
        <p:txBody>
          <a:bodyPr/>
          <a:lstStyle/>
          <a:p>
            <a:fld id="{EF179920-1458-462C-8F48-238DD5709C36}" type="slidenum">
              <a:rPr lang="en-US" smtClean="0"/>
              <a:t>45</a:t>
            </a:fld>
            <a:endParaRPr lang="en-US"/>
          </a:p>
        </p:txBody>
      </p:sp>
    </p:spTree>
    <p:extLst>
      <p:ext uri="{BB962C8B-B14F-4D97-AF65-F5344CB8AC3E}">
        <p14:creationId xmlns:p14="http://schemas.microsoft.com/office/powerpoint/2010/main" val="32252363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2018, the American Cancer Society reported an expected 13,150 new diagnoses of laryngeal cancer, with the diagnosis split into 10,490 cases in men and 2,660 cases in women. The number of deaths was estimated at 3,710. This reflects a decrease in the number of people diagnosed with laryngeal cancer because of the decrease in smoking.</a:t>
            </a:r>
          </a:p>
        </p:txBody>
      </p:sp>
      <p:sp>
        <p:nvSpPr>
          <p:cNvPr id="4" name="Slide Number Placeholder 3"/>
          <p:cNvSpPr>
            <a:spLocks noGrp="1"/>
          </p:cNvSpPr>
          <p:nvPr>
            <p:ph type="sldNum" sz="quarter" idx="5"/>
          </p:nvPr>
        </p:nvSpPr>
        <p:spPr/>
        <p:txBody>
          <a:bodyPr/>
          <a:lstStyle/>
          <a:p>
            <a:fld id="{EF179920-1458-462C-8F48-238DD5709C36}" type="slidenum">
              <a:rPr lang="en-US" smtClean="0"/>
              <a:t>46</a:t>
            </a:fld>
            <a:endParaRPr lang="en-US"/>
          </a:p>
        </p:txBody>
      </p:sp>
    </p:spTree>
    <p:extLst>
      <p:ext uri="{BB962C8B-B14F-4D97-AF65-F5344CB8AC3E}">
        <p14:creationId xmlns:p14="http://schemas.microsoft.com/office/powerpoint/2010/main" val="35608974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Risk factors for the development of laryngeal cancer include tobacco and alcohol use, poor dietary habits, a compromised immune system, genetic syndromes, occupational hazards, gender, age, race, and GERD. In addition to being at higher risk for laryngeal cancer, patients with GERD are also at higher risk for cancer of the esophagus.</a:t>
            </a:r>
          </a:p>
          <a:p>
            <a:endParaRPr lang="en-US" dirty="0"/>
          </a:p>
          <a:p>
            <a:r>
              <a:rPr lang="en-US" dirty="0"/>
              <a:t>The use of tobacco in any form is the most important risk factor for the development of cancers of the head and neck, including the larynx. Cigarettes, pipes, cigars, and all forms of chewing tobacco raise the risk of laryngeal cancers because of the chemicals contained in tobacco products. Alcohol ingestion combined with tobacco use increases the risk of developing laryngeal cancer up to 100 times as compared with people do not use either product. </a:t>
            </a:r>
          </a:p>
          <a:p>
            <a:endParaRPr lang="en-US" dirty="0"/>
          </a:p>
        </p:txBody>
      </p:sp>
      <p:sp>
        <p:nvSpPr>
          <p:cNvPr id="4" name="Slide Number Placeholder 3"/>
          <p:cNvSpPr>
            <a:spLocks noGrp="1"/>
          </p:cNvSpPr>
          <p:nvPr>
            <p:ph type="sldNum" sz="quarter" idx="5"/>
          </p:nvPr>
        </p:nvSpPr>
        <p:spPr/>
        <p:txBody>
          <a:bodyPr/>
          <a:lstStyle/>
          <a:p>
            <a:fld id="{EF179920-1458-462C-8F48-238DD5709C36}" type="slidenum">
              <a:rPr lang="en-US" smtClean="0"/>
              <a:t>47</a:t>
            </a:fld>
            <a:endParaRPr lang="en-US"/>
          </a:p>
        </p:txBody>
      </p:sp>
    </p:spTree>
    <p:extLst>
      <p:ext uri="{BB962C8B-B14F-4D97-AF65-F5344CB8AC3E}">
        <p14:creationId xmlns:p14="http://schemas.microsoft.com/office/powerpoint/2010/main" val="27789318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larynx is divided into three main parts. The </a:t>
            </a:r>
            <a:r>
              <a:rPr lang="en-US" dirty="0" err="1"/>
              <a:t>supraglottis</a:t>
            </a:r>
            <a:r>
              <a:rPr lang="en-US" dirty="0"/>
              <a:t> is the uppermost part of the larynx above the vocal cords and includes the epiglottis. The middle part is the glottis and is where the vocal cords are located. The lower part of the larynx is the </a:t>
            </a:r>
            <a:r>
              <a:rPr lang="en-US" dirty="0" err="1"/>
              <a:t>subglottis</a:t>
            </a:r>
            <a:r>
              <a:rPr lang="en-US" dirty="0"/>
              <a:t> and is the area located between the vocal cords and the trachea. Laryngeal cancer usually originates from the squamous cells that line the larynx and hypopharynx, the part of the pharynx behind the larynx, the entrance to the esophagus. Changes in the squamous cells from irritation, usually from heavy alcohol drinking and smoking, result in the squamous cells becoming precancerous. According to the American Cancer Society, most precancerous cells do not become cancers, especially if the irritant is removed, but some advance into cancer cells. </a:t>
            </a:r>
          </a:p>
        </p:txBody>
      </p:sp>
      <p:sp>
        <p:nvSpPr>
          <p:cNvPr id="4" name="Slide Number Placeholder 3"/>
          <p:cNvSpPr>
            <a:spLocks noGrp="1"/>
          </p:cNvSpPr>
          <p:nvPr>
            <p:ph type="sldNum" sz="quarter" idx="5"/>
          </p:nvPr>
        </p:nvSpPr>
        <p:spPr/>
        <p:txBody>
          <a:bodyPr/>
          <a:lstStyle/>
          <a:p>
            <a:fld id="{EF179920-1458-462C-8F48-238DD5709C36}" type="slidenum">
              <a:rPr lang="en-US" smtClean="0"/>
              <a:t>48</a:t>
            </a:fld>
            <a:endParaRPr lang="en-US"/>
          </a:p>
        </p:txBody>
      </p:sp>
    </p:spTree>
    <p:extLst>
      <p:ext uri="{BB962C8B-B14F-4D97-AF65-F5344CB8AC3E}">
        <p14:creationId xmlns:p14="http://schemas.microsoft.com/office/powerpoint/2010/main" val="34296674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25.7 A and B, Normal structures of the larynx. C, Laryngeal cancer of the vocal cord.</a:t>
            </a:r>
          </a:p>
        </p:txBody>
      </p:sp>
      <p:sp>
        <p:nvSpPr>
          <p:cNvPr id="4" name="Slide Number Placeholder 3"/>
          <p:cNvSpPr>
            <a:spLocks noGrp="1"/>
          </p:cNvSpPr>
          <p:nvPr>
            <p:ph type="sldNum" sz="quarter" idx="5"/>
          </p:nvPr>
        </p:nvSpPr>
        <p:spPr/>
        <p:txBody>
          <a:bodyPr/>
          <a:lstStyle/>
          <a:p>
            <a:fld id="{EF179920-1458-462C-8F48-238DD5709C36}" type="slidenum">
              <a:rPr lang="en-US" smtClean="0"/>
              <a:t>49</a:t>
            </a:fld>
            <a:endParaRPr lang="en-US"/>
          </a:p>
        </p:txBody>
      </p:sp>
    </p:spTree>
    <p:extLst>
      <p:ext uri="{BB962C8B-B14F-4D97-AF65-F5344CB8AC3E}">
        <p14:creationId xmlns:p14="http://schemas.microsoft.com/office/powerpoint/2010/main" val="1442552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Symptoms of rhinitis include nasal itching, sneezing, nasal congestion, and rhinorrhea (runny nose, which is excessive nasal drainage). In chronic rhinitis, symptoms last 12 weeks or longer, with discolored nasal discharge and radiographical evidence of fluid levels within the sinuses.</a:t>
            </a:r>
          </a:p>
        </p:txBody>
      </p:sp>
      <p:sp>
        <p:nvSpPr>
          <p:cNvPr id="4" name="Slide Number Placeholder 3"/>
          <p:cNvSpPr>
            <a:spLocks noGrp="1"/>
          </p:cNvSpPr>
          <p:nvPr>
            <p:ph type="sldNum" sz="quarter" idx="5"/>
          </p:nvPr>
        </p:nvSpPr>
        <p:spPr/>
        <p:txBody>
          <a:bodyPr/>
          <a:lstStyle/>
          <a:p>
            <a:fld id="{EF179920-1458-462C-8F48-238DD5709C36}" type="slidenum">
              <a:rPr lang="en-US" smtClean="0"/>
              <a:t>5</a:t>
            </a:fld>
            <a:endParaRPr lang="en-US"/>
          </a:p>
        </p:txBody>
      </p:sp>
    </p:spTree>
    <p:extLst>
      <p:ext uri="{BB962C8B-B14F-4D97-AF65-F5344CB8AC3E}">
        <p14:creationId xmlns:p14="http://schemas.microsoft.com/office/powerpoint/2010/main" val="11884889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Clinical manifestations include hoarseness or a change in the voice that does not resolve in 2 weeks. Voice changes include lower-than-usual pitch and raspy and hoarse sounds. Additional symptoms include a persistent sore throat, constant cough, pain with swallowing, ear pain that does not go away, difficulty swallowing, trouble breathing, a lump or mass in the neck, and weight loss due to difficulty eating.</a:t>
            </a:r>
          </a:p>
          <a:p>
            <a:endParaRPr lang="en-US" dirty="0"/>
          </a:p>
        </p:txBody>
      </p:sp>
      <p:sp>
        <p:nvSpPr>
          <p:cNvPr id="4" name="Slide Number Placeholder 3"/>
          <p:cNvSpPr>
            <a:spLocks noGrp="1"/>
          </p:cNvSpPr>
          <p:nvPr>
            <p:ph type="sldNum" sz="quarter" idx="5"/>
          </p:nvPr>
        </p:nvSpPr>
        <p:spPr/>
        <p:txBody>
          <a:bodyPr/>
          <a:lstStyle/>
          <a:p>
            <a:fld id="{EF179920-1458-462C-8F48-238DD5709C36}" type="slidenum">
              <a:rPr lang="en-US" smtClean="0"/>
              <a:t>50</a:t>
            </a:fld>
            <a:endParaRPr lang="en-US"/>
          </a:p>
        </p:txBody>
      </p:sp>
    </p:spTree>
    <p:extLst>
      <p:ext uri="{BB962C8B-B14F-4D97-AF65-F5344CB8AC3E}">
        <p14:creationId xmlns:p14="http://schemas.microsoft.com/office/powerpoint/2010/main" val="24298992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Diagnosis starts with the completion of a thorough health history, including general health information, other medical conditions, onset of symptoms, risk factors, and family history. Physical assessment of the neck, thyroid, lymph nodes, and muscle movement of the neck can indicate if tumor growth has invaded these structures. If these initial findings are suspicious for laryngeal cancer, a referral to an otolaryngologist (ear, nose, and throat specialist) or a head and neck surgeon is made.</a:t>
            </a:r>
          </a:p>
          <a:p>
            <a:endParaRPr lang="en-US" dirty="0"/>
          </a:p>
          <a:p>
            <a:r>
              <a:rPr lang="en-US" dirty="0"/>
              <a:t>Further diagnostic procedures include endoscopy and imaging. Visualization and examination of the pharynx and larynx are performed by an otolaryngologist with the use of a direct laryngoscopy with a flexible endoscope. Laryngoscopy allows for assessment of the vocal folds and glottis for the presence of ulcerations, nodules, polyps, strictures, bleeding, or tumors. Laryngoscopy may also be performed under general anesthesia, at which time samples or biopsies of suspicious tissue are obtained for evaluation.</a:t>
            </a:r>
          </a:p>
          <a:p>
            <a:endParaRPr lang="en-US" dirty="0"/>
          </a:p>
          <a:p>
            <a:r>
              <a:rPr lang="en-US" dirty="0"/>
              <a:t>Diagnostic imaging includes a barium swallow, chest x-ray, CT, MRI, and positron emission tomography (PET). A barium swallow evaluates the throat and the ability to swallow. Chest x-rays are obtained to evaluate the lungs for the presence of lung cancer. The CT, MRI, and PET scans are completed to determine the presence of metastasis into the surrounding and distant soft tissues and for regional adenopathy, or lymph node involvement. The information obtained through biopsy and diagnostic imaging is used to determine the stage of the tumor and disease progression. Stages of laryngeal cancer are based on the size of the tumor, the involvement of the lymph nodes, and whether the cancer has spread to other sites within the body.</a:t>
            </a:r>
          </a:p>
          <a:p>
            <a:endParaRPr lang="en-US" dirty="0"/>
          </a:p>
          <a:p>
            <a:r>
              <a:rPr lang="en-US" dirty="0"/>
              <a:t>Diagnostic laboratory testing is also done to provide information about the overall health status of the patient. A complete blood count, blood chemistry profile, coagulation studies, and urinalysis provide vital information about the potential spread of laryngeal cancer, nutritional status, and organ function, such as the kidneys and liver. At present, there is no specific blood test or marker to assist in diagnosing laryngeal cancer. Once cancer is diagnosed, the prognosis is dependent on the stage of the disease; the size, location, and grade of the tumor; and the general health status, age, and gender of the patient.</a:t>
            </a:r>
          </a:p>
          <a:p>
            <a:endParaRPr lang="en-US" dirty="0"/>
          </a:p>
        </p:txBody>
      </p:sp>
      <p:sp>
        <p:nvSpPr>
          <p:cNvPr id="4" name="Slide Number Placeholder 3"/>
          <p:cNvSpPr>
            <a:spLocks noGrp="1"/>
          </p:cNvSpPr>
          <p:nvPr>
            <p:ph type="sldNum" sz="quarter" idx="5"/>
          </p:nvPr>
        </p:nvSpPr>
        <p:spPr/>
        <p:txBody>
          <a:bodyPr/>
          <a:lstStyle/>
          <a:p>
            <a:fld id="{EF179920-1458-462C-8F48-238DD5709C36}" type="slidenum">
              <a:rPr lang="en-US" smtClean="0"/>
              <a:t>51</a:t>
            </a:fld>
            <a:endParaRPr lang="en-US"/>
          </a:p>
        </p:txBody>
      </p:sp>
    </p:spTree>
    <p:extLst>
      <p:ext uri="{BB962C8B-B14F-4D97-AF65-F5344CB8AC3E}">
        <p14:creationId xmlns:p14="http://schemas.microsoft.com/office/powerpoint/2010/main" val="38540267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25.8 Laryngoscopy: direct visualization of the larynx.</a:t>
            </a:r>
          </a:p>
        </p:txBody>
      </p:sp>
      <p:sp>
        <p:nvSpPr>
          <p:cNvPr id="4" name="Slide Number Placeholder 3"/>
          <p:cNvSpPr>
            <a:spLocks noGrp="1"/>
          </p:cNvSpPr>
          <p:nvPr>
            <p:ph type="sldNum" sz="quarter" idx="5"/>
          </p:nvPr>
        </p:nvSpPr>
        <p:spPr/>
        <p:txBody>
          <a:bodyPr/>
          <a:lstStyle/>
          <a:p>
            <a:fld id="{EF179920-1458-462C-8F48-238DD5709C36}" type="slidenum">
              <a:rPr lang="en-US" smtClean="0"/>
              <a:t>52</a:t>
            </a:fld>
            <a:endParaRPr lang="en-US"/>
          </a:p>
        </p:txBody>
      </p:sp>
    </p:spTree>
    <p:extLst>
      <p:ext uri="{BB962C8B-B14F-4D97-AF65-F5344CB8AC3E}">
        <p14:creationId xmlns:p14="http://schemas.microsoft.com/office/powerpoint/2010/main" val="29982238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Treatment of laryngeal cancer is based on factors such as the stage of the disease, the location and size of the tumor, and whether the current tumor is a recurrence. Treatment includes radiation therapy, surgery, and chemotherapy. </a:t>
            </a:r>
          </a:p>
          <a:p>
            <a:endParaRPr lang="en-US" dirty="0"/>
          </a:p>
          <a:p>
            <a:r>
              <a:rPr lang="en-US" dirty="0"/>
              <a:t>Radiation therapy is used to eliminate cancer cells and maintain the structure and function of the larynx. It is used to treat small tumors, to reduce tumor size prior to surgery, or in patients who are unable to undergo surgery. Radiation therapy is usually given 5 days a week for 6 to 8 weeks. Side effects of radiation include increased hoarseness; prolonged tissue healing; sore throat; difficulty swallowing; and if the salivary glands are involved, dry mouth (xerostomia).</a:t>
            </a:r>
          </a:p>
          <a:p>
            <a:endParaRPr lang="en-US" dirty="0"/>
          </a:p>
          <a:p>
            <a:r>
              <a:rPr lang="en-US" dirty="0"/>
              <a:t>Chemotherapy can be used in several different ways. It can be given at the same time as radiation therapy (chemoradiation) to improve the effectiveness of the radiation therapy. It can be given before radiation therapy to shrink larger tumors and make radiation therapy more effective. It can also be given prior to surgery to shrink larger tumors that are not easily excised. Finally, it can be used palliatively to help to control the cancer and relieve symptoms (palliative chemotherapy). </a:t>
            </a:r>
          </a:p>
          <a:p>
            <a:endParaRPr lang="en-US" dirty="0"/>
          </a:p>
        </p:txBody>
      </p:sp>
      <p:sp>
        <p:nvSpPr>
          <p:cNvPr id="4" name="Slide Number Placeholder 3"/>
          <p:cNvSpPr>
            <a:spLocks noGrp="1"/>
          </p:cNvSpPr>
          <p:nvPr>
            <p:ph type="sldNum" sz="quarter" idx="5"/>
          </p:nvPr>
        </p:nvSpPr>
        <p:spPr/>
        <p:txBody>
          <a:bodyPr/>
          <a:lstStyle/>
          <a:p>
            <a:fld id="{EF179920-1458-462C-8F48-238DD5709C36}" type="slidenum">
              <a:rPr lang="en-US" smtClean="0"/>
              <a:t>53</a:t>
            </a:fld>
            <a:endParaRPr lang="en-US"/>
          </a:p>
        </p:txBody>
      </p:sp>
    </p:spTree>
    <p:extLst>
      <p:ext uri="{BB962C8B-B14F-4D97-AF65-F5344CB8AC3E}">
        <p14:creationId xmlns:p14="http://schemas.microsoft.com/office/powerpoint/2010/main" val="125893337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Surgical procedures used to treat laryngeal cancer include laser surgery, cordectomy, partial laryngectomy, and total laryngectomy. The goal of surgical treatment is to remove the tumor and maintain the function of the larynx, speech, swallowing ability, and breathing.</a:t>
            </a:r>
          </a:p>
          <a:p>
            <a:endParaRPr lang="en-US" dirty="0"/>
          </a:p>
          <a:p>
            <a:r>
              <a:rPr lang="en-US" dirty="0"/>
              <a:t>Laser microsurgery is used to treat early forms of glottic cancers and is now considered the standard approach at many institutions. It utilizes a beam of light to remove the tumor. A cost-effective alternative to an open surgical procedure, laser microsurgery results in good functional outcomes and causes minimal morbidity. Cordectomy is the removal of part or all of a vocal cord through the use of a transoral laser. If laryngeal cancer is present unilaterally on the vocal cords and is in the early stages, this option may be considered.</a:t>
            </a:r>
          </a:p>
          <a:p>
            <a:endParaRPr lang="en-US" dirty="0"/>
          </a:p>
          <a:p>
            <a:r>
              <a:rPr lang="en-US" dirty="0"/>
              <a:t>Partial laryngectomy is performed to remove part of the larynx in the early stages of laryngeal cancer. This includes removal of part of the larynx, only one vocal cord, and the tumor. Preservation of the voice, which may be slightly altered or hoarse, is achieved because of the presence of the remaining structures. Patients will retain normal breathing and swallowing ability. A temporary tracheostomy may be required after partial laryngectomy to protect the airway.</a:t>
            </a:r>
          </a:p>
          <a:p>
            <a:endParaRPr lang="en-US" dirty="0"/>
          </a:p>
          <a:p>
            <a:r>
              <a:rPr lang="en-US" dirty="0"/>
              <a:t>Total laryngectomy is the complete removal of the larynx. In advanced stages of laryngeal cancer where the cancer has spread beyond the vocal cords, a total laryngectomy is a curative procedure. In this procedure, the larynx and several rings of the trachea are removed. Swallowing ability will remain normal after total laryngectomy, but the surgery results in the inability to speak. The creation of a tracheostomy is required for breathing and because of the risk of aspiration of fluids and food after the removal of the epiglottis.</a:t>
            </a:r>
          </a:p>
        </p:txBody>
      </p:sp>
      <p:sp>
        <p:nvSpPr>
          <p:cNvPr id="4" name="Slide Number Placeholder 3"/>
          <p:cNvSpPr>
            <a:spLocks noGrp="1"/>
          </p:cNvSpPr>
          <p:nvPr>
            <p:ph type="sldNum" sz="quarter" idx="5"/>
          </p:nvPr>
        </p:nvSpPr>
        <p:spPr/>
        <p:txBody>
          <a:bodyPr/>
          <a:lstStyle/>
          <a:p>
            <a:fld id="{EF179920-1458-462C-8F48-238DD5709C36}" type="slidenum">
              <a:rPr lang="en-US" smtClean="0"/>
              <a:t>54</a:t>
            </a:fld>
            <a:endParaRPr lang="en-US"/>
          </a:p>
        </p:txBody>
      </p:sp>
    </p:spTree>
    <p:extLst>
      <p:ext uri="{BB962C8B-B14F-4D97-AF65-F5344CB8AC3E}">
        <p14:creationId xmlns:p14="http://schemas.microsoft.com/office/powerpoint/2010/main" val="283181426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25.9 Surgical removal of the larynx and the creation of a tracheostomy to protect the airway.</a:t>
            </a:r>
          </a:p>
        </p:txBody>
      </p:sp>
      <p:sp>
        <p:nvSpPr>
          <p:cNvPr id="4" name="Slide Number Placeholder 3"/>
          <p:cNvSpPr>
            <a:spLocks noGrp="1"/>
          </p:cNvSpPr>
          <p:nvPr>
            <p:ph type="sldNum" sz="quarter" idx="5"/>
          </p:nvPr>
        </p:nvSpPr>
        <p:spPr/>
        <p:txBody>
          <a:bodyPr/>
          <a:lstStyle/>
          <a:p>
            <a:fld id="{EF179920-1458-462C-8F48-238DD5709C36}" type="slidenum">
              <a:rPr lang="en-US" smtClean="0"/>
              <a:t>55</a:t>
            </a:fld>
            <a:endParaRPr lang="en-US"/>
          </a:p>
        </p:txBody>
      </p:sp>
    </p:spTree>
    <p:extLst>
      <p:ext uri="{BB962C8B-B14F-4D97-AF65-F5344CB8AC3E}">
        <p14:creationId xmlns:p14="http://schemas.microsoft.com/office/powerpoint/2010/main" val="39521006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symptoms of laryngeal cancer are dependent on the location of the cancer. Laryngeal cancer affecting the vocal cords results in changes in voice quality and character or hoarseness. A lump in the neck, earache, or sore throat can be seen in tumors above the vocal cords.</a:t>
            </a:r>
          </a:p>
          <a:p>
            <a:endParaRPr lang="en-US" dirty="0"/>
          </a:p>
        </p:txBody>
      </p:sp>
      <p:sp>
        <p:nvSpPr>
          <p:cNvPr id="4" name="Slide Number Placeholder 3"/>
          <p:cNvSpPr>
            <a:spLocks noGrp="1"/>
          </p:cNvSpPr>
          <p:nvPr>
            <p:ph type="sldNum" sz="quarter" idx="5"/>
          </p:nvPr>
        </p:nvSpPr>
        <p:spPr/>
        <p:txBody>
          <a:bodyPr/>
          <a:lstStyle/>
          <a:p>
            <a:fld id="{EF179920-1458-462C-8F48-238DD5709C36}" type="slidenum">
              <a:rPr lang="en-US" smtClean="0"/>
              <a:t>56</a:t>
            </a:fld>
            <a:endParaRPr lang="en-US"/>
          </a:p>
        </p:txBody>
      </p:sp>
    </p:spTree>
    <p:extLst>
      <p:ext uri="{BB962C8B-B14F-4D97-AF65-F5344CB8AC3E}">
        <p14:creationId xmlns:p14="http://schemas.microsoft.com/office/powerpoint/2010/main" val="118468328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Ineffective airway clearance related to surgical removal of the glottis </a:t>
            </a:r>
          </a:p>
          <a:p>
            <a:endParaRPr lang="en-US" dirty="0"/>
          </a:p>
          <a:p>
            <a:r>
              <a:rPr lang="en-US" dirty="0"/>
              <a:t>Impaired swallowing related to laryngectomy/ tracheostomy tube </a:t>
            </a:r>
          </a:p>
          <a:p>
            <a:endParaRPr lang="en-US" dirty="0"/>
          </a:p>
          <a:p>
            <a:r>
              <a:rPr lang="en-US" dirty="0"/>
              <a:t>Impaired verbal communication related to removal of the larynx </a:t>
            </a:r>
          </a:p>
          <a:p>
            <a:endParaRPr lang="en-US" dirty="0"/>
          </a:p>
          <a:p>
            <a:r>
              <a:rPr lang="en-US" dirty="0"/>
              <a:t>Impaired body image related to the surgical procedure </a:t>
            </a:r>
          </a:p>
          <a:p>
            <a:endParaRPr lang="en-US" dirty="0"/>
          </a:p>
          <a:p>
            <a:r>
              <a:rPr lang="en-US" dirty="0"/>
              <a:t>Risk for infection related to the surgical procedure </a:t>
            </a:r>
          </a:p>
          <a:p>
            <a:endParaRPr lang="en-US" dirty="0"/>
          </a:p>
          <a:p>
            <a:r>
              <a:rPr lang="en-US" dirty="0"/>
              <a:t>Grieving related to the change in body image, role performance, and potential death </a:t>
            </a:r>
          </a:p>
          <a:p>
            <a:endParaRPr lang="en-US" dirty="0"/>
          </a:p>
          <a:p>
            <a:r>
              <a:rPr lang="en-US" dirty="0"/>
              <a:t>Risk for nutritional imbalance, less than body requirement, related to impaired swallowing, poor appetite</a:t>
            </a:r>
          </a:p>
          <a:p>
            <a:endParaRPr lang="en-US" dirty="0"/>
          </a:p>
        </p:txBody>
      </p:sp>
      <p:sp>
        <p:nvSpPr>
          <p:cNvPr id="4" name="Slide Number Placeholder 3"/>
          <p:cNvSpPr>
            <a:spLocks noGrp="1"/>
          </p:cNvSpPr>
          <p:nvPr>
            <p:ph type="sldNum" sz="quarter" idx="5"/>
          </p:nvPr>
        </p:nvSpPr>
        <p:spPr/>
        <p:txBody>
          <a:bodyPr/>
          <a:lstStyle/>
          <a:p>
            <a:fld id="{EF179920-1458-462C-8F48-238DD5709C36}" type="slidenum">
              <a:rPr lang="en-US" smtClean="0"/>
              <a:t>57</a:t>
            </a:fld>
            <a:endParaRPr lang="en-US"/>
          </a:p>
        </p:txBody>
      </p:sp>
    </p:spTree>
    <p:extLst>
      <p:ext uri="{BB962C8B-B14F-4D97-AF65-F5344CB8AC3E}">
        <p14:creationId xmlns:p14="http://schemas.microsoft.com/office/powerpoint/2010/main" val="21942771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Complete a review of risk factors </a:t>
            </a:r>
            <a:r>
              <a:rPr lang="en-US" sz="1200" b="0" i="0" kern="1200" dirty="0">
                <a:solidFill>
                  <a:schemeClr val="tx1"/>
                </a:solidFill>
                <a:effectLst/>
                <a:latin typeface="+mn-lt"/>
                <a:ea typeface="+mn-ea"/>
                <a:cs typeface="+mn-cs"/>
              </a:rPr>
              <a:t>— </a:t>
            </a:r>
            <a:r>
              <a:rPr lang="en-US" dirty="0"/>
              <a:t>Focus on risk factors for laryngeal cancer, such as smoking, alcohol use, and occupational exposure to chemicals. </a:t>
            </a:r>
          </a:p>
          <a:p>
            <a:endParaRPr lang="en-US" dirty="0"/>
          </a:p>
          <a:p>
            <a:r>
              <a:rPr lang="en-US" dirty="0"/>
              <a:t>Review of symptoms/complaints </a:t>
            </a:r>
            <a:r>
              <a:rPr lang="en-US" sz="1200" b="0" i="0" kern="1200" dirty="0">
                <a:solidFill>
                  <a:schemeClr val="tx1"/>
                </a:solidFill>
                <a:effectLst/>
                <a:latin typeface="+mn-lt"/>
                <a:ea typeface="+mn-ea"/>
                <a:cs typeface="+mn-cs"/>
              </a:rPr>
              <a:t>— </a:t>
            </a:r>
            <a:r>
              <a:rPr lang="en-US" dirty="0"/>
              <a:t>Hoarseness, earache, and sore throat lasting several weeks need further evaluation. </a:t>
            </a:r>
          </a:p>
          <a:p>
            <a:endParaRPr lang="en-US" dirty="0"/>
          </a:p>
          <a:p>
            <a:r>
              <a:rPr lang="en-US" dirty="0"/>
              <a:t>Skin/vocal/swallowing assessment </a:t>
            </a:r>
            <a:r>
              <a:rPr lang="en-US" sz="1200" b="0" i="0" kern="1200" dirty="0">
                <a:solidFill>
                  <a:schemeClr val="tx1"/>
                </a:solidFill>
                <a:effectLst/>
                <a:latin typeface="+mn-lt"/>
                <a:ea typeface="+mn-ea"/>
                <a:cs typeface="+mn-cs"/>
              </a:rPr>
              <a:t>— </a:t>
            </a:r>
            <a:r>
              <a:rPr lang="en-US" dirty="0"/>
              <a:t>Red, tender, peeling skin may result from radiation therapy. Radiation therapy may also cause worsening hoarseness and difficulty swallowing. </a:t>
            </a:r>
          </a:p>
          <a:p>
            <a:endParaRPr lang="en-US" dirty="0"/>
          </a:p>
          <a:p>
            <a:r>
              <a:rPr lang="en-US" dirty="0"/>
              <a:t>Laboratory assessments: electrolytes, white blood cell (WBC) and platelet count </a:t>
            </a:r>
            <a:r>
              <a:rPr lang="en-US" sz="1200" b="0" i="0" kern="1200" dirty="0">
                <a:solidFill>
                  <a:schemeClr val="tx1"/>
                </a:solidFill>
                <a:effectLst/>
                <a:latin typeface="+mn-lt"/>
                <a:ea typeface="+mn-ea"/>
                <a:cs typeface="+mn-cs"/>
              </a:rPr>
              <a:t>— </a:t>
            </a:r>
            <a:r>
              <a:rPr lang="en-US" dirty="0"/>
              <a:t>Patients on chemotherapy may have alterations in their electrolyte balance. Also, they can become immunosuppressed, resulting in neutropenia, making them more susceptible to infection. Platelet counts may decrease, resulting in bleeding risk.</a:t>
            </a:r>
          </a:p>
          <a:p>
            <a:endParaRPr lang="en-US" dirty="0"/>
          </a:p>
        </p:txBody>
      </p:sp>
      <p:sp>
        <p:nvSpPr>
          <p:cNvPr id="4" name="Slide Number Placeholder 3"/>
          <p:cNvSpPr>
            <a:spLocks noGrp="1"/>
          </p:cNvSpPr>
          <p:nvPr>
            <p:ph type="sldNum" sz="quarter" idx="5"/>
          </p:nvPr>
        </p:nvSpPr>
        <p:spPr/>
        <p:txBody>
          <a:bodyPr/>
          <a:lstStyle/>
          <a:p>
            <a:fld id="{EF179920-1458-462C-8F48-238DD5709C36}" type="slidenum">
              <a:rPr lang="en-US" smtClean="0"/>
              <a:t>58</a:t>
            </a:fld>
            <a:endParaRPr lang="en-US"/>
          </a:p>
        </p:txBody>
      </p:sp>
    </p:spTree>
    <p:extLst>
      <p:ext uri="{BB962C8B-B14F-4D97-AF65-F5344CB8AC3E}">
        <p14:creationId xmlns:p14="http://schemas.microsoft.com/office/powerpoint/2010/main" val="3344786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Vital signs</a:t>
            </a:r>
            <a:r>
              <a:rPr lang="en-US" dirty="0"/>
              <a:t> </a:t>
            </a:r>
            <a:r>
              <a:rPr lang="en-US" sz="1200" b="0" i="0" kern="1200" dirty="0">
                <a:solidFill>
                  <a:schemeClr val="tx1"/>
                </a:solidFill>
                <a:effectLst/>
                <a:latin typeface="+mn-lt"/>
                <a:ea typeface="+mn-ea"/>
                <a:cs typeface="+mn-cs"/>
              </a:rPr>
              <a:t>— </a:t>
            </a:r>
            <a:r>
              <a:rPr lang="en-US" sz="1200" b="0" i="0" u="none" strike="noStrike" kern="1200" baseline="0" dirty="0">
                <a:solidFill>
                  <a:schemeClr val="tx1"/>
                </a:solidFill>
                <a:latin typeface="+mn-lt"/>
                <a:ea typeface="+mn-ea"/>
                <a:cs typeface="+mn-cs"/>
              </a:rPr>
              <a:t>Decreased blood pressure may occur with blood loss; increased heart rate may be due to hypovolemia or pain.</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Oxygenation status</a:t>
            </a:r>
            <a:r>
              <a:rPr lang="en-US" dirty="0"/>
              <a:t> </a:t>
            </a:r>
            <a:r>
              <a:rPr lang="en-US" sz="1200" b="0" i="0" kern="1200" dirty="0">
                <a:solidFill>
                  <a:schemeClr val="tx1"/>
                </a:solidFill>
                <a:effectLst/>
                <a:latin typeface="+mn-lt"/>
                <a:ea typeface="+mn-ea"/>
                <a:cs typeface="+mn-cs"/>
              </a:rPr>
              <a:t>— </a:t>
            </a:r>
            <a:r>
              <a:rPr lang="en-US" sz="1200" b="0" i="0" u="none" strike="noStrike" kern="1200" baseline="0" dirty="0">
                <a:solidFill>
                  <a:schemeClr val="tx1"/>
                </a:solidFill>
                <a:latin typeface="+mn-lt"/>
                <a:ea typeface="+mn-ea"/>
                <a:cs typeface="+mn-cs"/>
              </a:rPr>
              <a:t>Edema and increased secretions postoperatively may cause shortness of breath and decreased oxygenation.</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Patency of tracheostomy</a:t>
            </a:r>
            <a:r>
              <a:rPr lang="en-US" dirty="0"/>
              <a:t> </a:t>
            </a:r>
            <a:r>
              <a:rPr lang="en-US" sz="1200" b="0" i="0" kern="1200" dirty="0">
                <a:solidFill>
                  <a:schemeClr val="tx1"/>
                </a:solidFill>
                <a:effectLst/>
                <a:latin typeface="+mn-lt"/>
                <a:ea typeface="+mn-ea"/>
                <a:cs typeface="+mn-cs"/>
              </a:rPr>
              <a:t>— </a:t>
            </a:r>
            <a:r>
              <a:rPr lang="en-US" sz="1200" b="0" i="0" u="none" strike="noStrike" kern="1200" baseline="0" dirty="0">
                <a:solidFill>
                  <a:schemeClr val="tx1"/>
                </a:solidFill>
                <a:latin typeface="+mn-lt"/>
                <a:ea typeface="+mn-ea"/>
                <a:cs typeface="+mn-cs"/>
              </a:rPr>
              <a:t>Bleeding or edema may occur postoperatively, impairing the patency of the tracheostomy.</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Weight, nutritional intake, calorie count</a:t>
            </a:r>
            <a:r>
              <a:rPr lang="en-US" dirty="0"/>
              <a:t> </a:t>
            </a:r>
            <a:r>
              <a:rPr lang="en-US" sz="1200" b="0" i="0" kern="1200" dirty="0">
                <a:solidFill>
                  <a:schemeClr val="tx1"/>
                </a:solidFill>
                <a:effectLst/>
                <a:latin typeface="+mn-lt"/>
                <a:ea typeface="+mn-ea"/>
                <a:cs typeface="+mn-cs"/>
              </a:rPr>
              <a:t>— </a:t>
            </a:r>
            <a:r>
              <a:rPr lang="en-US" sz="1200" b="0" i="0" u="none" strike="noStrike" kern="1200" baseline="0" dirty="0">
                <a:solidFill>
                  <a:schemeClr val="tx1"/>
                </a:solidFill>
                <a:latin typeface="+mn-lt"/>
                <a:ea typeface="+mn-ea"/>
                <a:cs typeface="+mn-cs"/>
              </a:rPr>
              <a:t>Swallowing impairments postoperatively may impact adequate nutritional intake.</a:t>
            </a:r>
            <a:endParaRPr lang="en-US" i="0" dirty="0"/>
          </a:p>
        </p:txBody>
      </p:sp>
      <p:sp>
        <p:nvSpPr>
          <p:cNvPr id="4" name="Slide Number Placeholder 3"/>
          <p:cNvSpPr>
            <a:spLocks noGrp="1"/>
          </p:cNvSpPr>
          <p:nvPr>
            <p:ph type="sldNum" sz="quarter" idx="5"/>
          </p:nvPr>
        </p:nvSpPr>
        <p:spPr/>
        <p:txBody>
          <a:bodyPr/>
          <a:lstStyle/>
          <a:p>
            <a:fld id="{EF179920-1458-462C-8F48-238DD5709C36}" type="slidenum">
              <a:rPr lang="en-US" smtClean="0"/>
              <a:t>59</a:t>
            </a:fld>
            <a:endParaRPr lang="en-US"/>
          </a:p>
        </p:txBody>
      </p:sp>
    </p:spTree>
    <p:extLst>
      <p:ext uri="{BB962C8B-B14F-4D97-AF65-F5344CB8AC3E}">
        <p14:creationId xmlns:p14="http://schemas.microsoft.com/office/powerpoint/2010/main" val="1957848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Treatment and management of rhinitis are dependent on the cause. Diagnosis is based on history and symptoms. Obtaining a history of the onset of symptoms that focuses on the pattern, seasonal aspects, environmental exposures to allergens in the home or work, and precipitating factors serves as the basis of determining treatment. If rhinitis is the result of a viral cause, medication to relieve symptoms may be prescribed. In patients with allergic rhinitis, allergy testing may be indicated, followed by a desensitizing regimen. </a:t>
            </a:r>
          </a:p>
          <a:p>
            <a:endParaRPr lang="en-US" dirty="0"/>
          </a:p>
          <a:p>
            <a:r>
              <a:rPr lang="en-US" dirty="0"/>
              <a:t>Additional diagnostic testing may include pulmonary function testing to evaluate for the presence of asthma or OSA. Monitoring of the peak flow rate, a measurement of how fast a person can breathe out (exhale) air, and spirometry, measurement of the amount (volume) and/or speed (flow) of air that can be inhaled and exhaled, are done for evaluating effective treatment of asthma.</a:t>
            </a:r>
          </a:p>
          <a:p>
            <a:endParaRPr lang="en-US" dirty="0"/>
          </a:p>
          <a:p>
            <a:r>
              <a:rPr lang="en-US" dirty="0"/>
              <a:t> </a:t>
            </a:r>
          </a:p>
        </p:txBody>
      </p:sp>
      <p:sp>
        <p:nvSpPr>
          <p:cNvPr id="4" name="Slide Number Placeholder 3"/>
          <p:cNvSpPr>
            <a:spLocks noGrp="1"/>
          </p:cNvSpPr>
          <p:nvPr>
            <p:ph type="sldNum" sz="quarter" idx="5"/>
          </p:nvPr>
        </p:nvSpPr>
        <p:spPr/>
        <p:txBody>
          <a:bodyPr/>
          <a:lstStyle/>
          <a:p>
            <a:fld id="{EF179920-1458-462C-8F48-238DD5709C36}" type="slidenum">
              <a:rPr lang="en-US" smtClean="0"/>
              <a:t>6</a:t>
            </a:fld>
            <a:endParaRPr lang="en-US"/>
          </a:p>
        </p:txBody>
      </p:sp>
    </p:spTree>
    <p:extLst>
      <p:ext uri="{BB962C8B-B14F-4D97-AF65-F5344CB8AC3E}">
        <p14:creationId xmlns:p14="http://schemas.microsoft.com/office/powerpoint/2010/main" val="56920549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Administer chemotherapy as ordered </a:t>
            </a:r>
            <a:r>
              <a:rPr lang="en-US" sz="1200" b="0" i="0" kern="1200" dirty="0">
                <a:solidFill>
                  <a:schemeClr val="tx1"/>
                </a:solidFill>
                <a:effectLst/>
                <a:latin typeface="+mn-lt"/>
                <a:ea typeface="+mn-ea"/>
                <a:cs typeface="+mn-cs"/>
              </a:rPr>
              <a:t>— </a:t>
            </a:r>
            <a:r>
              <a:rPr lang="en-US" dirty="0"/>
              <a:t>Chemotherapy is used in combination with radiation and/or surgery in an effort to destroy cancer cells and reduce tumor size.</a:t>
            </a:r>
          </a:p>
          <a:p>
            <a:endParaRPr lang="en-US" dirty="0"/>
          </a:p>
          <a:p>
            <a:r>
              <a:rPr lang="en-US" dirty="0"/>
              <a:t>Institute bleeding precautions as necessary </a:t>
            </a:r>
            <a:r>
              <a:rPr lang="en-US" sz="1200" b="0" i="0" kern="1200" dirty="0">
                <a:solidFill>
                  <a:schemeClr val="tx1"/>
                </a:solidFill>
                <a:effectLst/>
                <a:latin typeface="+mn-lt"/>
                <a:ea typeface="+mn-ea"/>
                <a:cs typeface="+mn-cs"/>
              </a:rPr>
              <a:t>— </a:t>
            </a:r>
            <a:r>
              <a:rPr lang="en-US" dirty="0"/>
              <a:t>Chemotherapy may increase bleeding risk due to decreased platelet count.</a:t>
            </a:r>
          </a:p>
          <a:p>
            <a:endParaRPr lang="en-US" dirty="0"/>
          </a:p>
        </p:txBody>
      </p:sp>
      <p:sp>
        <p:nvSpPr>
          <p:cNvPr id="4" name="Slide Number Placeholder 3"/>
          <p:cNvSpPr>
            <a:spLocks noGrp="1"/>
          </p:cNvSpPr>
          <p:nvPr>
            <p:ph type="sldNum" sz="quarter" idx="5"/>
          </p:nvPr>
        </p:nvSpPr>
        <p:spPr/>
        <p:txBody>
          <a:bodyPr/>
          <a:lstStyle/>
          <a:p>
            <a:fld id="{EF179920-1458-462C-8F48-238DD5709C36}" type="slidenum">
              <a:rPr lang="en-US" smtClean="0"/>
              <a:t>60</a:t>
            </a:fld>
            <a:endParaRPr lang="en-US"/>
          </a:p>
        </p:txBody>
      </p:sp>
    </p:spTree>
    <p:extLst>
      <p:ext uri="{BB962C8B-B14F-4D97-AF65-F5344CB8AC3E}">
        <p14:creationId xmlns:p14="http://schemas.microsoft.com/office/powerpoint/2010/main" val="378104035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Tracheostomy care: use of humidified oxygen via a trach collar; pulmonary hygiene such as turning, coughing, deep breathing, and mobility; suctioning equipment, replacement tracheostomy tube (same size and one smaller), and obturator at bedside;</a:t>
            </a:r>
          </a:p>
          <a:p>
            <a:r>
              <a:rPr lang="en-US" sz="1200" b="0" i="0" u="none" strike="noStrike" kern="1200" baseline="0" dirty="0">
                <a:solidFill>
                  <a:schemeClr val="tx1"/>
                </a:solidFill>
                <a:latin typeface="+mn-lt"/>
                <a:ea typeface="+mn-ea"/>
                <a:cs typeface="+mn-cs"/>
              </a:rPr>
              <a:t>tracheostomy care twice daily and as needed; management of oral secretions with a </a:t>
            </a:r>
            <a:r>
              <a:rPr lang="en-US" sz="1200" b="0" i="0" u="none" strike="noStrike" kern="1200" baseline="0" dirty="0" err="1">
                <a:solidFill>
                  <a:schemeClr val="tx1"/>
                </a:solidFill>
                <a:latin typeface="+mn-lt"/>
                <a:ea typeface="+mn-ea"/>
                <a:cs typeface="+mn-cs"/>
              </a:rPr>
              <a:t>Yankauer</a:t>
            </a:r>
            <a:r>
              <a:rPr lang="en-US" sz="1200" b="0" i="0" u="none" strike="noStrike" kern="1200" baseline="0" dirty="0">
                <a:solidFill>
                  <a:schemeClr val="tx1"/>
                </a:solidFill>
                <a:latin typeface="+mn-lt"/>
                <a:ea typeface="+mn-ea"/>
                <a:cs typeface="+mn-cs"/>
              </a:rPr>
              <a:t> suction tip </a:t>
            </a:r>
            <a:r>
              <a:rPr lang="en-US" i="0" dirty="0"/>
              <a:t> – </a:t>
            </a:r>
            <a:r>
              <a:rPr lang="en-US" sz="1200" b="0" i="0" u="none" strike="noStrike" kern="1200" baseline="0" dirty="0">
                <a:solidFill>
                  <a:schemeClr val="tx1"/>
                </a:solidFill>
                <a:latin typeface="+mn-lt"/>
                <a:ea typeface="+mn-ea"/>
                <a:cs typeface="+mn-cs"/>
              </a:rPr>
              <a:t>Post-laryngectomy patients will have a permanent tracheostomy tube placed (Figs. 25.11 and 25.12). Good care is essential to maintain patency and decrease infection. Humidity, which will assist in moistening respiratory secretions, and pulmonary hygiene will facilitate secretion removal. Replacement equipment is necessary in case of unintended dislodgement of the tracheostomy. See Chapter 7 for more detailed information on tracheostomies.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Institute aspiration precautions</a:t>
            </a:r>
            <a:r>
              <a:rPr lang="en-US" i="0" dirty="0"/>
              <a:t> – </a:t>
            </a:r>
            <a:r>
              <a:rPr lang="en-US" sz="1200" b="0" i="0" u="none" strike="noStrike" kern="1200" baseline="0" dirty="0">
                <a:solidFill>
                  <a:schemeClr val="tx1"/>
                </a:solidFill>
                <a:latin typeface="+mn-lt"/>
                <a:ea typeface="+mn-ea"/>
                <a:cs typeface="+mn-cs"/>
              </a:rPr>
              <a:t>Postoperatively, the patient is at risk for aspiration because of the removal of upper airway structures/epiglottis.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Provide means for communication</a:t>
            </a:r>
            <a:r>
              <a:rPr lang="en-US" i="0" dirty="0"/>
              <a:t> – </a:t>
            </a:r>
            <a:r>
              <a:rPr lang="en-US" sz="1200" b="0" i="0" u="none" strike="noStrike" kern="1200" baseline="0" dirty="0">
                <a:solidFill>
                  <a:schemeClr val="tx1"/>
                </a:solidFill>
                <a:latin typeface="+mn-lt"/>
                <a:ea typeface="+mn-ea"/>
                <a:cs typeface="+mn-cs"/>
              </a:rPr>
              <a:t>Post-laryngectomy, the patient will not be able to speak due to the removal of the larynx. Provide pen and paper and a picture board.</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Nutritional consultation</a:t>
            </a:r>
            <a:r>
              <a:rPr lang="en-US" i="0" dirty="0"/>
              <a:t> – </a:t>
            </a:r>
            <a:r>
              <a:rPr lang="en-US" sz="1200" b="0" i="0" u="none" strike="noStrike" kern="1200" baseline="0" dirty="0">
                <a:solidFill>
                  <a:schemeClr val="tx1"/>
                </a:solidFill>
                <a:latin typeface="+mn-lt"/>
                <a:ea typeface="+mn-ea"/>
                <a:cs typeface="+mn-cs"/>
              </a:rPr>
              <a:t>Swallowing impairments may result in inadequate nutritional intake. Placement of a gastric or percutaneous esophageal gastrostomy tube may be required if the patient cannot maintain adequate nutritional intake.</a:t>
            </a:r>
            <a:endParaRPr lang="en-US" i="0" dirty="0"/>
          </a:p>
        </p:txBody>
      </p:sp>
      <p:sp>
        <p:nvSpPr>
          <p:cNvPr id="4" name="Slide Number Placeholder 3"/>
          <p:cNvSpPr>
            <a:spLocks noGrp="1"/>
          </p:cNvSpPr>
          <p:nvPr>
            <p:ph type="sldNum" sz="quarter" idx="5"/>
          </p:nvPr>
        </p:nvSpPr>
        <p:spPr/>
        <p:txBody>
          <a:bodyPr/>
          <a:lstStyle/>
          <a:p>
            <a:fld id="{EF179920-1458-462C-8F48-238DD5709C36}" type="slidenum">
              <a:rPr lang="en-US" smtClean="0"/>
              <a:t>61</a:t>
            </a:fld>
            <a:endParaRPr lang="en-US"/>
          </a:p>
        </p:txBody>
      </p:sp>
    </p:spTree>
    <p:extLst>
      <p:ext uri="{BB962C8B-B14F-4D97-AF65-F5344CB8AC3E}">
        <p14:creationId xmlns:p14="http://schemas.microsoft.com/office/powerpoint/2010/main" val="364178094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25.11 Tracheostomy: artificial airway created in the neck to allow for ventilation.</a:t>
            </a:r>
          </a:p>
          <a:p>
            <a:r>
              <a:rPr lang="en-US" dirty="0"/>
              <a:t>FIGURE 25.12 Essential components of the tracheostomy tube.</a:t>
            </a:r>
          </a:p>
        </p:txBody>
      </p:sp>
      <p:sp>
        <p:nvSpPr>
          <p:cNvPr id="4" name="Slide Number Placeholder 3"/>
          <p:cNvSpPr>
            <a:spLocks noGrp="1"/>
          </p:cNvSpPr>
          <p:nvPr>
            <p:ph type="sldNum" sz="quarter" idx="5"/>
          </p:nvPr>
        </p:nvSpPr>
        <p:spPr/>
        <p:txBody>
          <a:bodyPr/>
          <a:lstStyle/>
          <a:p>
            <a:fld id="{EF179920-1458-462C-8F48-238DD5709C36}" type="slidenum">
              <a:rPr lang="en-US" smtClean="0"/>
              <a:t>62</a:t>
            </a:fld>
            <a:endParaRPr lang="en-US"/>
          </a:p>
        </p:txBody>
      </p:sp>
    </p:spTree>
    <p:extLst>
      <p:ext uri="{BB962C8B-B14F-4D97-AF65-F5344CB8AC3E}">
        <p14:creationId xmlns:p14="http://schemas.microsoft.com/office/powerpoint/2010/main" val="300132540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Diagnostic testing and interventions such as direct laryngoscopy </a:t>
            </a:r>
            <a:r>
              <a:rPr lang="en-US" sz="1200" b="0" i="0" kern="1200" dirty="0">
                <a:solidFill>
                  <a:schemeClr val="tx1"/>
                </a:solidFill>
                <a:effectLst/>
                <a:latin typeface="+mn-lt"/>
                <a:ea typeface="+mn-ea"/>
                <a:cs typeface="+mn-cs"/>
              </a:rPr>
              <a:t>— </a:t>
            </a:r>
            <a:r>
              <a:rPr lang="en-US" dirty="0"/>
              <a:t>Understanding the testing and interventions may ease anxiety and increase adherence. </a:t>
            </a:r>
          </a:p>
          <a:p>
            <a:endParaRPr lang="en-US" dirty="0"/>
          </a:p>
          <a:p>
            <a:r>
              <a:rPr lang="en-US" dirty="0"/>
              <a:t>Disease management </a:t>
            </a:r>
            <a:r>
              <a:rPr lang="en-US" sz="1200" b="0" i="0" kern="1200" dirty="0">
                <a:solidFill>
                  <a:schemeClr val="tx1"/>
                </a:solidFill>
                <a:effectLst/>
                <a:latin typeface="+mn-lt"/>
                <a:ea typeface="+mn-ea"/>
                <a:cs typeface="+mn-cs"/>
              </a:rPr>
              <a:t>— </a:t>
            </a:r>
            <a:r>
              <a:rPr lang="en-US" dirty="0"/>
              <a:t>Depending on the location of the laryngeal cancer, the patient may undergo various interventions (laser surgery, laryngectomy, tracheotomy). Understanding the outcomes, such as loss of speech and creation of a tracheostomy, is essential. </a:t>
            </a:r>
          </a:p>
          <a:p>
            <a:endParaRPr lang="en-US" dirty="0"/>
          </a:p>
          <a:p>
            <a:r>
              <a:rPr lang="en-US" dirty="0"/>
              <a:t>Tracheostomy management: suctioning and tracheostomy care with return demonstration </a:t>
            </a:r>
            <a:r>
              <a:rPr lang="en-US" sz="1200" b="0" i="0" kern="1200" dirty="0">
                <a:solidFill>
                  <a:schemeClr val="tx1"/>
                </a:solidFill>
                <a:effectLst/>
                <a:latin typeface="+mn-lt"/>
                <a:ea typeface="+mn-ea"/>
                <a:cs typeface="+mn-cs"/>
              </a:rPr>
              <a:t>— </a:t>
            </a:r>
            <a:r>
              <a:rPr lang="en-US" dirty="0"/>
              <a:t>Skillful performance of suctioning and trach and stoma care is essential to keep the airway free from secretions and avoid infection. </a:t>
            </a:r>
          </a:p>
          <a:p>
            <a:endParaRPr lang="en-US" dirty="0"/>
          </a:p>
          <a:p>
            <a:r>
              <a:rPr lang="en-US" dirty="0"/>
              <a:t>Radiation therapy care: </a:t>
            </a:r>
          </a:p>
          <a:p>
            <a:r>
              <a:rPr lang="en-US" dirty="0"/>
              <a:t>• Skin care: Avoid heating pad, ice pack, lotions or powders, sun exposure, extremes of temperature, and abrasive activities such as shaving at the radiation site; do not rub, scratch, or scrub the radiation treatment site; wear loose-fitting, soft clothing on site; use a mild soap to clean the area </a:t>
            </a:r>
            <a:r>
              <a:rPr lang="en-US" sz="1200" b="0" i="0" kern="1200" dirty="0">
                <a:solidFill>
                  <a:schemeClr val="tx1"/>
                </a:solidFill>
                <a:effectLst/>
                <a:latin typeface="+mn-lt"/>
                <a:ea typeface="+mn-ea"/>
                <a:cs typeface="+mn-cs"/>
              </a:rPr>
              <a:t>— </a:t>
            </a:r>
            <a:r>
              <a:rPr lang="en-US" dirty="0"/>
              <a:t>During radiation therapy, the skin can become red and tender and may peel. Radiation delays healing, so care must be taken to limit the additional potential for skin breakdown.</a:t>
            </a:r>
          </a:p>
          <a:p>
            <a:r>
              <a:rPr lang="en-US" dirty="0"/>
              <a:t>• Oral care: Use a soft-bristle toothbrush and brush and floss after each meal and at bedtime; suck on hard candy or chewing gum; examine the oral cavity for signs of infection, ulcerations, or bleeding </a:t>
            </a:r>
            <a:r>
              <a:rPr lang="en-US" sz="1200" b="0" i="0" kern="1200" dirty="0">
                <a:solidFill>
                  <a:schemeClr val="tx1"/>
                </a:solidFill>
                <a:effectLst/>
                <a:latin typeface="+mn-lt"/>
                <a:ea typeface="+mn-ea"/>
                <a:cs typeface="+mn-cs"/>
              </a:rPr>
              <a:t>— </a:t>
            </a:r>
            <a:r>
              <a:rPr lang="en-US" dirty="0"/>
              <a:t>A decrease in the production of saliva, which may be permanent, can occur with radiation therapy, resulting in dry mouth or xerostomia. Changes in taste sensation, halitosis, increased risk of dental cavities, and oral infections can occur as a result of decreased saliva production.</a:t>
            </a:r>
          </a:p>
          <a:p>
            <a:r>
              <a:rPr lang="en-US" dirty="0"/>
              <a:t>• Throat care: Limit voice use; eat soft foods, drink plenty of fluids; sucking on ice chips or use of saline gargling may decrease the discomfort. The use of throat sprays or mouthwashes that contain a local topical anesthetic prescribed by the provider may assist in relieving the sore throat </a:t>
            </a:r>
            <a:r>
              <a:rPr lang="en-US" sz="1200" b="0" i="0" kern="1200" dirty="0">
                <a:solidFill>
                  <a:schemeClr val="tx1"/>
                </a:solidFill>
                <a:effectLst/>
                <a:latin typeface="+mn-lt"/>
                <a:ea typeface="+mn-ea"/>
                <a:cs typeface="+mn-cs"/>
              </a:rPr>
              <a:t>— </a:t>
            </a:r>
            <a:r>
              <a:rPr lang="en-US" dirty="0"/>
              <a:t>With radiation therapy, vocal hoarseness may worsen, and difficulty in swallowing or a sore throat may develop.</a:t>
            </a:r>
          </a:p>
          <a:p>
            <a:endParaRPr lang="en-US" dirty="0"/>
          </a:p>
          <a:p>
            <a:r>
              <a:rPr lang="en-US" dirty="0"/>
              <a:t>Nutrition management: Easy-to-eat, soft, </a:t>
            </a:r>
            <a:r>
              <a:rPr lang="en-US" dirty="0" err="1"/>
              <a:t>nonspicy</a:t>
            </a:r>
            <a:r>
              <a:rPr lang="en-US" dirty="0"/>
              <a:t>, non–acid-containing foods; small, frequent feedings; liquid nutritional supplements may be added </a:t>
            </a:r>
            <a:r>
              <a:rPr lang="en-US" sz="1200" b="0" i="0" kern="1200" dirty="0">
                <a:solidFill>
                  <a:schemeClr val="tx1"/>
                </a:solidFill>
                <a:effectLst/>
                <a:latin typeface="+mn-lt"/>
                <a:ea typeface="+mn-ea"/>
                <a:cs typeface="+mn-cs"/>
              </a:rPr>
              <a:t>— </a:t>
            </a:r>
            <a:r>
              <a:rPr lang="en-US" dirty="0"/>
              <a:t>Swallowing impairments may result in inadequate nutritional intake. </a:t>
            </a:r>
          </a:p>
          <a:p>
            <a:endParaRPr lang="en-US" dirty="0"/>
          </a:p>
          <a:p>
            <a:r>
              <a:rPr lang="en-US" dirty="0"/>
              <a:t>Chemotherapy management: Take antiemetics prior to receiving chemotherapy and as needed; avoid crowds and persons with infections, and report any signs of infection immediately; report increases in bruising, presence of blood in the urine or stool, or increased fatigue </a:t>
            </a:r>
            <a:r>
              <a:rPr lang="en-US" sz="1200" b="0" i="0" kern="1200" dirty="0">
                <a:solidFill>
                  <a:schemeClr val="tx1"/>
                </a:solidFill>
                <a:effectLst/>
                <a:latin typeface="+mn-lt"/>
                <a:ea typeface="+mn-ea"/>
                <a:cs typeface="+mn-cs"/>
              </a:rPr>
              <a:t>— </a:t>
            </a:r>
            <a:r>
              <a:rPr lang="en-US" dirty="0"/>
              <a:t>Chemotherapy may cause nausea and vomiting, immunosuppression, and decreased platelets. </a:t>
            </a:r>
          </a:p>
          <a:p>
            <a:endParaRPr lang="en-US" dirty="0"/>
          </a:p>
          <a:p>
            <a:r>
              <a:rPr lang="en-US" dirty="0"/>
              <a:t>Communication management: Writing or picture boards, esophageal speech, </a:t>
            </a:r>
            <a:r>
              <a:rPr lang="en-US" dirty="0" err="1"/>
              <a:t>electrolarynges</a:t>
            </a:r>
            <a:r>
              <a:rPr lang="en-US" dirty="0"/>
              <a:t> </a:t>
            </a:r>
            <a:r>
              <a:rPr lang="en-US" sz="1200" b="0" i="0" kern="1200" dirty="0">
                <a:solidFill>
                  <a:schemeClr val="tx1"/>
                </a:solidFill>
                <a:effectLst/>
                <a:latin typeface="+mn-lt"/>
                <a:ea typeface="+mn-ea"/>
                <a:cs typeface="+mn-cs"/>
              </a:rPr>
              <a:t>— </a:t>
            </a:r>
            <a:r>
              <a:rPr lang="en-US" dirty="0"/>
              <a:t>Because of the loss of vocal cords with a laryngectomy, the ability to speak will be gone. Alternative forms of communication will be necessary. Esophageal speech occurs through the use of swallowed air to create words in the mouth. </a:t>
            </a:r>
            <a:r>
              <a:rPr lang="en-US" dirty="0" err="1"/>
              <a:t>Electrolarynges</a:t>
            </a:r>
            <a:r>
              <a:rPr lang="en-US" dirty="0"/>
              <a:t> are mechanical devices that are placed against the neck and use vibrated air to create words.</a:t>
            </a:r>
          </a:p>
          <a:p>
            <a:endParaRPr lang="en-US" dirty="0"/>
          </a:p>
        </p:txBody>
      </p:sp>
      <p:sp>
        <p:nvSpPr>
          <p:cNvPr id="4" name="Slide Number Placeholder 3"/>
          <p:cNvSpPr>
            <a:spLocks noGrp="1"/>
          </p:cNvSpPr>
          <p:nvPr>
            <p:ph type="sldNum" sz="quarter" idx="5"/>
          </p:nvPr>
        </p:nvSpPr>
        <p:spPr/>
        <p:txBody>
          <a:bodyPr/>
          <a:lstStyle/>
          <a:p>
            <a:fld id="{EF179920-1458-462C-8F48-238DD5709C36}" type="slidenum">
              <a:rPr lang="en-US" smtClean="0"/>
              <a:t>63</a:t>
            </a:fld>
            <a:endParaRPr lang="en-US"/>
          </a:p>
        </p:txBody>
      </p:sp>
    </p:spTree>
    <p:extLst>
      <p:ext uri="{BB962C8B-B14F-4D97-AF65-F5344CB8AC3E}">
        <p14:creationId xmlns:p14="http://schemas.microsoft.com/office/powerpoint/2010/main" val="3225642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location, the treatment required (chemotherapy, radiation, surgery), and the presence of metastasis will determine the outcome of the patient with laryngeal cancer. In patients where early detection of laryngeal cancer has occurred, a complete recovery can be expected. If metastasis has occurred, the outcome is dependent on the metastasis site and the patient response to treatment. After laryngectomy, patients can return to normal activities using alternative means for communication. Patients are at risk for recurrence of laryngeal cancer if they continue to smoke and use alcohol.</a:t>
            </a:r>
          </a:p>
          <a:p>
            <a:endParaRPr lang="en-US" dirty="0"/>
          </a:p>
        </p:txBody>
      </p:sp>
      <p:sp>
        <p:nvSpPr>
          <p:cNvPr id="4" name="Slide Number Placeholder 3"/>
          <p:cNvSpPr>
            <a:spLocks noGrp="1"/>
          </p:cNvSpPr>
          <p:nvPr>
            <p:ph type="sldNum" sz="quarter" idx="5"/>
          </p:nvPr>
        </p:nvSpPr>
        <p:spPr/>
        <p:txBody>
          <a:bodyPr/>
          <a:lstStyle/>
          <a:p>
            <a:fld id="{EF179920-1458-462C-8F48-238DD5709C36}" type="slidenum">
              <a:rPr lang="en-US" smtClean="0"/>
              <a:t>64</a:t>
            </a:fld>
            <a:endParaRPr lang="en-US"/>
          </a:p>
        </p:txBody>
      </p:sp>
    </p:spTree>
    <p:extLst>
      <p:ext uri="{BB962C8B-B14F-4D97-AF65-F5344CB8AC3E}">
        <p14:creationId xmlns:p14="http://schemas.microsoft.com/office/powerpoint/2010/main" val="331827426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Laryngeal trauma is rare. One form of trauma, the laryngeal fracture, occurs in approximately 1 patient per 14,000 to 42,000 emergency department visits and accounts for less than 1% of all blunt traumas. This is partially due to the protected location of the larynx, with the hard, bony structure of the cervical spine posterior and the mandible in a superior and anterior position. Laryngeal trauma is sometimes seen in females because of their slimmer, longer necks, but overall, males present with the highest percentage of laryngeal trauma because of a greater participation in body-contact sports such as fighting.</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F179920-1458-462C-8F48-238DD5709C36}" type="slidenum">
              <a:rPr lang="en-US" smtClean="0"/>
              <a:t>65</a:t>
            </a:fld>
            <a:endParaRPr lang="en-US"/>
          </a:p>
        </p:txBody>
      </p:sp>
    </p:spTree>
    <p:extLst>
      <p:ext uri="{BB962C8B-B14F-4D97-AF65-F5344CB8AC3E}">
        <p14:creationId xmlns:p14="http://schemas.microsoft.com/office/powerpoint/2010/main" val="243087413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Laryngeal trauma occurs as a result of blunt or penetrating injuries, ingestion or inhalation of caustic agents to the neck, or pressure from prolonged endotracheal intubation. Blunt trauma can occur as a result of assaults, crush injuries, falls, motor vehicle crashes, sports, or strangulation. Penetrating injuries can occur from gunshots or stabbings. Laryngeal trauma may be seen in the presence of cardiovascular, neurological, respiratory, or intestinal injuries. Patient outcomes are dependent on early recognition and maintenance of an adequate airway.</a:t>
            </a:r>
          </a:p>
          <a:p>
            <a:endParaRPr lang="en-US" dirty="0"/>
          </a:p>
        </p:txBody>
      </p:sp>
      <p:sp>
        <p:nvSpPr>
          <p:cNvPr id="4" name="Slide Number Placeholder 3"/>
          <p:cNvSpPr>
            <a:spLocks noGrp="1"/>
          </p:cNvSpPr>
          <p:nvPr>
            <p:ph type="sldNum" sz="quarter" idx="5"/>
          </p:nvPr>
        </p:nvSpPr>
        <p:spPr/>
        <p:txBody>
          <a:bodyPr/>
          <a:lstStyle/>
          <a:p>
            <a:fld id="{EF179920-1458-462C-8F48-238DD5709C36}" type="slidenum">
              <a:rPr lang="en-US" smtClean="0"/>
              <a:t>66</a:t>
            </a:fld>
            <a:endParaRPr lang="en-US"/>
          </a:p>
        </p:txBody>
      </p:sp>
    </p:spTree>
    <p:extLst>
      <p:ext uri="{BB962C8B-B14F-4D97-AF65-F5344CB8AC3E}">
        <p14:creationId xmlns:p14="http://schemas.microsoft.com/office/powerpoint/2010/main" val="100797494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Clinical manifestations of laryngeal trauma are dependent on the extent of the injury. They include hoarseness, pain, stridor, dyspnea (difficulty breathing), dysphagia (difficulty swallowing), and hemoptysis (bloody sputum). The airway can become obstructed from edema or fracture of the laryngeal structures or hematoma development.</a:t>
            </a:r>
          </a:p>
        </p:txBody>
      </p:sp>
      <p:sp>
        <p:nvSpPr>
          <p:cNvPr id="4" name="Slide Number Placeholder 3"/>
          <p:cNvSpPr>
            <a:spLocks noGrp="1"/>
          </p:cNvSpPr>
          <p:nvPr>
            <p:ph type="sldNum" sz="quarter" idx="5"/>
          </p:nvPr>
        </p:nvSpPr>
        <p:spPr/>
        <p:txBody>
          <a:bodyPr/>
          <a:lstStyle/>
          <a:p>
            <a:fld id="{EF179920-1458-462C-8F48-238DD5709C36}" type="slidenum">
              <a:rPr lang="en-US" smtClean="0"/>
              <a:t>67</a:t>
            </a:fld>
            <a:endParaRPr lang="en-US"/>
          </a:p>
        </p:txBody>
      </p:sp>
    </p:spTree>
    <p:extLst>
      <p:ext uri="{BB962C8B-B14F-4D97-AF65-F5344CB8AC3E}">
        <p14:creationId xmlns:p14="http://schemas.microsoft.com/office/powerpoint/2010/main" val="10909268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Diagnosis is completed by conducting a physical inspection of the neck for signs of swelling, discoloration, subcutaneous emphysema, tracheal deviation, and open wounds. Diagnostic studies include cervical CT, fiberoptic laryngoscopy, or flexible bronchoscopy. During a laryngoscopy or flexible bronchoscopy, the provider uses a flexible tube with a fiberoptic system to view structures in the upper and lower airways.</a:t>
            </a:r>
          </a:p>
          <a:p>
            <a:endParaRPr lang="en-US" dirty="0"/>
          </a:p>
        </p:txBody>
      </p:sp>
      <p:sp>
        <p:nvSpPr>
          <p:cNvPr id="4" name="Slide Number Placeholder 3"/>
          <p:cNvSpPr>
            <a:spLocks noGrp="1"/>
          </p:cNvSpPr>
          <p:nvPr>
            <p:ph type="sldNum" sz="quarter" idx="5"/>
          </p:nvPr>
        </p:nvSpPr>
        <p:spPr/>
        <p:txBody>
          <a:bodyPr/>
          <a:lstStyle/>
          <a:p>
            <a:fld id="{EF179920-1458-462C-8F48-238DD5709C36}" type="slidenum">
              <a:rPr lang="en-US" smtClean="0"/>
              <a:t>68</a:t>
            </a:fld>
            <a:endParaRPr lang="en-US"/>
          </a:p>
        </p:txBody>
      </p:sp>
    </p:spTree>
    <p:extLst>
      <p:ext uri="{BB962C8B-B14F-4D97-AF65-F5344CB8AC3E}">
        <p14:creationId xmlns:p14="http://schemas.microsoft.com/office/powerpoint/2010/main" val="263419713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25.13 Flexible bronchoscopy allows for direct visualization of the upper and lower airways.</a:t>
            </a:r>
          </a:p>
        </p:txBody>
      </p:sp>
      <p:sp>
        <p:nvSpPr>
          <p:cNvPr id="4" name="Slide Number Placeholder 3"/>
          <p:cNvSpPr>
            <a:spLocks noGrp="1"/>
          </p:cNvSpPr>
          <p:nvPr>
            <p:ph type="sldNum" sz="quarter" idx="5"/>
          </p:nvPr>
        </p:nvSpPr>
        <p:spPr/>
        <p:txBody>
          <a:bodyPr/>
          <a:lstStyle/>
          <a:p>
            <a:fld id="{EF179920-1458-462C-8F48-238DD5709C36}" type="slidenum">
              <a:rPr lang="en-US" smtClean="0"/>
              <a:t>69</a:t>
            </a:fld>
            <a:endParaRPr lang="en-US"/>
          </a:p>
        </p:txBody>
      </p:sp>
    </p:spTree>
    <p:extLst>
      <p:ext uri="{BB962C8B-B14F-4D97-AF65-F5344CB8AC3E}">
        <p14:creationId xmlns:p14="http://schemas.microsoft.com/office/powerpoint/2010/main" val="3155057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Pharmacological management in allergic and nonallergic rhinitis is aimed at symptom relief. </a:t>
            </a:r>
          </a:p>
        </p:txBody>
      </p:sp>
      <p:sp>
        <p:nvSpPr>
          <p:cNvPr id="4" name="Slide Number Placeholder 3"/>
          <p:cNvSpPr>
            <a:spLocks noGrp="1"/>
          </p:cNvSpPr>
          <p:nvPr>
            <p:ph type="sldNum" sz="quarter" idx="5"/>
          </p:nvPr>
        </p:nvSpPr>
        <p:spPr/>
        <p:txBody>
          <a:bodyPr/>
          <a:lstStyle/>
          <a:p>
            <a:fld id="{EF179920-1458-462C-8F48-238DD5709C36}" type="slidenum">
              <a:rPr lang="en-US" smtClean="0"/>
              <a:t>7</a:t>
            </a:fld>
            <a:endParaRPr lang="en-US"/>
          </a:p>
        </p:txBody>
      </p:sp>
    </p:spTree>
    <p:extLst>
      <p:ext uri="{BB962C8B-B14F-4D97-AF65-F5344CB8AC3E}">
        <p14:creationId xmlns:p14="http://schemas.microsoft.com/office/powerpoint/2010/main" val="179228937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priority of care in patients with laryngeal trauma is to ensure and maintain a patent airway. Maintenance of the airway may include endotracheal intubation or tracheostomy. Because of the potential of cervical spine injury in addition to laryngeal trauma, stabilization of the cervical spine is vital. Diagnostics wait until the airway is protected and the cervical spine is stabilized.</a:t>
            </a:r>
          </a:p>
          <a:p>
            <a:endParaRPr lang="en-US" dirty="0"/>
          </a:p>
        </p:txBody>
      </p:sp>
      <p:sp>
        <p:nvSpPr>
          <p:cNvPr id="4" name="Slide Number Placeholder 3"/>
          <p:cNvSpPr>
            <a:spLocks noGrp="1"/>
          </p:cNvSpPr>
          <p:nvPr>
            <p:ph type="sldNum" sz="quarter" idx="5"/>
          </p:nvPr>
        </p:nvSpPr>
        <p:spPr/>
        <p:txBody>
          <a:bodyPr/>
          <a:lstStyle/>
          <a:p>
            <a:fld id="{EF179920-1458-462C-8F48-238DD5709C36}" type="slidenum">
              <a:rPr lang="en-US" smtClean="0"/>
              <a:t>70</a:t>
            </a:fld>
            <a:endParaRPr lang="en-US"/>
          </a:p>
        </p:txBody>
      </p:sp>
    </p:spTree>
    <p:extLst>
      <p:ext uri="{BB962C8B-B14F-4D97-AF65-F5344CB8AC3E}">
        <p14:creationId xmlns:p14="http://schemas.microsoft.com/office/powerpoint/2010/main" val="298422215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Surgical interventions, if necessary, include evacuation of hematoma, repair of lacerations, and stabilization/repair of fractures. </a:t>
            </a:r>
          </a:p>
        </p:txBody>
      </p:sp>
      <p:sp>
        <p:nvSpPr>
          <p:cNvPr id="4" name="Slide Number Placeholder 3"/>
          <p:cNvSpPr>
            <a:spLocks noGrp="1"/>
          </p:cNvSpPr>
          <p:nvPr>
            <p:ph type="sldNum" sz="quarter" idx="5"/>
          </p:nvPr>
        </p:nvSpPr>
        <p:spPr/>
        <p:txBody>
          <a:bodyPr/>
          <a:lstStyle/>
          <a:p>
            <a:fld id="{EF179920-1458-462C-8F48-238DD5709C36}" type="slidenum">
              <a:rPr lang="en-US" smtClean="0"/>
              <a:t>71</a:t>
            </a:fld>
            <a:endParaRPr lang="en-US"/>
          </a:p>
        </p:txBody>
      </p:sp>
    </p:spTree>
    <p:extLst>
      <p:ext uri="{BB962C8B-B14F-4D97-AF65-F5344CB8AC3E}">
        <p14:creationId xmlns:p14="http://schemas.microsoft.com/office/powerpoint/2010/main" val="150214865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Symptoms of laryngeal trauma are due to injury to the vocal cords and edema of the soft tissue of the neck. The patient may have a change in the quality and character of the voice or hoarseness, difficulty swallowing, or difficulty breathing. Discoloration and edema of the neck increase the suspicion of laryngeal trauma.</a:t>
            </a:r>
          </a:p>
        </p:txBody>
      </p:sp>
      <p:sp>
        <p:nvSpPr>
          <p:cNvPr id="4" name="Slide Number Placeholder 3"/>
          <p:cNvSpPr>
            <a:spLocks noGrp="1"/>
          </p:cNvSpPr>
          <p:nvPr>
            <p:ph type="sldNum" sz="quarter" idx="5"/>
          </p:nvPr>
        </p:nvSpPr>
        <p:spPr/>
        <p:txBody>
          <a:bodyPr/>
          <a:lstStyle/>
          <a:p>
            <a:fld id="{EF179920-1458-462C-8F48-238DD5709C36}" type="slidenum">
              <a:rPr lang="en-US" smtClean="0"/>
              <a:t>72</a:t>
            </a:fld>
            <a:endParaRPr lang="en-US"/>
          </a:p>
        </p:txBody>
      </p:sp>
    </p:spTree>
    <p:extLst>
      <p:ext uri="{BB962C8B-B14F-4D97-AF65-F5344CB8AC3E}">
        <p14:creationId xmlns:p14="http://schemas.microsoft.com/office/powerpoint/2010/main" val="232305100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Ineffective airway clearance related to edema </a:t>
            </a:r>
          </a:p>
          <a:p>
            <a:endParaRPr lang="en-US" dirty="0"/>
          </a:p>
          <a:p>
            <a:r>
              <a:rPr lang="en-US" dirty="0"/>
              <a:t>Impaired gas exchange related to laryngeal trauma </a:t>
            </a:r>
          </a:p>
          <a:p>
            <a:endParaRPr lang="en-US" dirty="0"/>
          </a:p>
          <a:p>
            <a:r>
              <a:rPr lang="en-US" dirty="0"/>
              <a:t>Impaired swallowing related to edema</a:t>
            </a:r>
          </a:p>
        </p:txBody>
      </p:sp>
      <p:sp>
        <p:nvSpPr>
          <p:cNvPr id="4" name="Slide Number Placeholder 3"/>
          <p:cNvSpPr>
            <a:spLocks noGrp="1"/>
          </p:cNvSpPr>
          <p:nvPr>
            <p:ph type="sldNum" sz="quarter" idx="5"/>
          </p:nvPr>
        </p:nvSpPr>
        <p:spPr/>
        <p:txBody>
          <a:bodyPr/>
          <a:lstStyle/>
          <a:p>
            <a:fld id="{EF179920-1458-462C-8F48-238DD5709C36}" type="slidenum">
              <a:rPr lang="en-US" smtClean="0"/>
              <a:t>73</a:t>
            </a:fld>
            <a:endParaRPr lang="en-US"/>
          </a:p>
        </p:txBody>
      </p:sp>
    </p:spTree>
    <p:extLst>
      <p:ext uri="{BB962C8B-B14F-4D97-AF65-F5344CB8AC3E}">
        <p14:creationId xmlns:p14="http://schemas.microsoft.com/office/powerpoint/2010/main" val="64197953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Vital signs </a:t>
            </a:r>
            <a:r>
              <a:rPr lang="en-US" sz="1200" b="0" i="0" kern="1200" dirty="0">
                <a:solidFill>
                  <a:schemeClr val="tx1"/>
                </a:solidFill>
                <a:effectLst/>
                <a:latin typeface="+mn-lt"/>
                <a:ea typeface="+mn-ea"/>
                <a:cs typeface="+mn-cs"/>
              </a:rPr>
              <a:t>— </a:t>
            </a:r>
            <a:r>
              <a:rPr lang="en-US" dirty="0"/>
              <a:t>Increases in respiratory and heart rates, decreased oxygen saturation, and tachypnea indicate respiratory distress. </a:t>
            </a:r>
          </a:p>
          <a:p>
            <a:endParaRPr lang="en-US" dirty="0"/>
          </a:p>
          <a:p>
            <a:r>
              <a:rPr lang="en-US" dirty="0"/>
              <a:t>Physical assessment of the neck and upper airway </a:t>
            </a:r>
            <a:r>
              <a:rPr lang="en-US" sz="1200" b="0" i="0" kern="1200" dirty="0">
                <a:solidFill>
                  <a:schemeClr val="tx1"/>
                </a:solidFill>
                <a:effectLst/>
                <a:latin typeface="+mn-lt"/>
                <a:ea typeface="+mn-ea"/>
                <a:cs typeface="+mn-cs"/>
              </a:rPr>
              <a:t>— </a:t>
            </a:r>
            <a:r>
              <a:rPr lang="en-US" dirty="0"/>
              <a:t>Identify risk for laryngeal trauma if discoloration, change in voice, stridor, use of accessory muscles for breathing, or restlessness indicating hypoxia are present.</a:t>
            </a:r>
          </a:p>
        </p:txBody>
      </p:sp>
      <p:sp>
        <p:nvSpPr>
          <p:cNvPr id="4" name="Slide Number Placeholder 3"/>
          <p:cNvSpPr>
            <a:spLocks noGrp="1"/>
          </p:cNvSpPr>
          <p:nvPr>
            <p:ph type="sldNum" sz="quarter" idx="5"/>
          </p:nvPr>
        </p:nvSpPr>
        <p:spPr/>
        <p:txBody>
          <a:bodyPr/>
          <a:lstStyle/>
          <a:p>
            <a:fld id="{EF179920-1458-462C-8F48-238DD5709C36}" type="slidenum">
              <a:rPr lang="en-US" smtClean="0"/>
              <a:t>74</a:t>
            </a:fld>
            <a:endParaRPr lang="en-US"/>
          </a:p>
        </p:txBody>
      </p:sp>
    </p:spTree>
    <p:extLst>
      <p:ext uri="{BB962C8B-B14F-4D97-AF65-F5344CB8AC3E}">
        <p14:creationId xmlns:p14="http://schemas.microsoft.com/office/powerpoint/2010/main" val="232966795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tracheostomy insertion tray and emergency equipment at the bedside </a:t>
            </a:r>
            <a:r>
              <a:rPr lang="en-US" sz="1200" b="0" i="0" kern="1200" dirty="0">
                <a:solidFill>
                  <a:schemeClr val="tx1"/>
                </a:solidFill>
                <a:effectLst/>
                <a:latin typeface="+mn-lt"/>
                <a:ea typeface="+mn-ea"/>
                <a:cs typeface="+mn-cs"/>
              </a:rPr>
              <a:t>— </a:t>
            </a:r>
            <a:r>
              <a:rPr lang="en-US" dirty="0"/>
              <a:t>The patient may have a sudden loss of the airway requiring emergency tracheostomy. </a:t>
            </a:r>
          </a:p>
          <a:p>
            <a:endParaRPr lang="en-US" dirty="0"/>
          </a:p>
          <a:p>
            <a:r>
              <a:rPr lang="en-US" dirty="0"/>
              <a:t>Provide humidified air via a face mask or face tent </a:t>
            </a:r>
            <a:r>
              <a:rPr lang="en-US" sz="1200" b="0" i="0" kern="1200" dirty="0">
                <a:solidFill>
                  <a:schemeClr val="tx1"/>
                </a:solidFill>
                <a:effectLst/>
                <a:latin typeface="+mn-lt"/>
                <a:ea typeface="+mn-ea"/>
                <a:cs typeface="+mn-cs"/>
              </a:rPr>
              <a:t>— </a:t>
            </a:r>
            <a:r>
              <a:rPr lang="en-US" dirty="0"/>
              <a:t>Cool humidified air will help decrease airway edema. </a:t>
            </a:r>
          </a:p>
          <a:p>
            <a:endParaRPr lang="en-US" dirty="0"/>
          </a:p>
          <a:p>
            <a:r>
              <a:rPr lang="en-US" dirty="0"/>
              <a:t>Keep the head of the bed elevated at 45 degrees or greater </a:t>
            </a:r>
            <a:r>
              <a:rPr lang="en-US" sz="1200" b="0" i="0" kern="1200" dirty="0">
                <a:solidFill>
                  <a:schemeClr val="tx1"/>
                </a:solidFill>
                <a:effectLst/>
                <a:latin typeface="+mn-lt"/>
                <a:ea typeface="+mn-ea"/>
                <a:cs typeface="+mn-cs"/>
              </a:rPr>
              <a:t>— </a:t>
            </a:r>
            <a:r>
              <a:rPr lang="en-US" dirty="0"/>
              <a:t>Elevation of the head of the bed will assist in decreasing edema and maintaining a patent airway. </a:t>
            </a:r>
          </a:p>
          <a:p>
            <a:endParaRPr lang="en-US" dirty="0"/>
          </a:p>
          <a:p>
            <a:r>
              <a:rPr lang="en-US" dirty="0"/>
              <a:t>Aspiration precautions </a:t>
            </a:r>
            <a:r>
              <a:rPr lang="en-US" sz="1200" b="0" i="0" kern="1200" dirty="0">
                <a:solidFill>
                  <a:schemeClr val="tx1"/>
                </a:solidFill>
                <a:effectLst/>
                <a:latin typeface="+mn-lt"/>
                <a:ea typeface="+mn-ea"/>
                <a:cs typeface="+mn-cs"/>
              </a:rPr>
              <a:t>— </a:t>
            </a:r>
            <a:r>
              <a:rPr lang="en-US" dirty="0"/>
              <a:t>Maintain nothing-per-</a:t>
            </a:r>
            <a:r>
              <a:rPr lang="en-US" dirty="0" err="1"/>
              <a:t>os</a:t>
            </a:r>
            <a:r>
              <a:rPr lang="en-US" dirty="0"/>
              <a:t> (NPO) status to protect the airway in the presence of edema and/or bleeding. Also, maintain NPO status until the need for surgery has been evaluated.</a:t>
            </a:r>
          </a:p>
        </p:txBody>
      </p:sp>
      <p:sp>
        <p:nvSpPr>
          <p:cNvPr id="4" name="Slide Number Placeholder 3"/>
          <p:cNvSpPr>
            <a:spLocks noGrp="1"/>
          </p:cNvSpPr>
          <p:nvPr>
            <p:ph type="sldNum" sz="quarter" idx="5"/>
          </p:nvPr>
        </p:nvSpPr>
        <p:spPr/>
        <p:txBody>
          <a:bodyPr/>
          <a:lstStyle/>
          <a:p>
            <a:fld id="{EF179920-1458-462C-8F48-238DD5709C36}" type="slidenum">
              <a:rPr lang="en-US" smtClean="0"/>
              <a:t>75</a:t>
            </a:fld>
            <a:endParaRPr lang="en-US"/>
          </a:p>
        </p:txBody>
      </p:sp>
    </p:spTree>
    <p:extLst>
      <p:ext uri="{BB962C8B-B14F-4D97-AF65-F5344CB8AC3E}">
        <p14:creationId xmlns:p14="http://schemas.microsoft.com/office/powerpoint/2010/main" val="352918972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Symptoms to report to the healthcare provider and when to seek emergency medical care </a:t>
            </a:r>
            <a:r>
              <a:rPr lang="en-US" sz="1200" b="0" i="0" kern="1200" dirty="0">
                <a:solidFill>
                  <a:schemeClr val="tx1"/>
                </a:solidFill>
                <a:effectLst/>
                <a:latin typeface="+mn-lt"/>
                <a:ea typeface="+mn-ea"/>
                <a:cs typeface="+mn-cs"/>
              </a:rPr>
              <a:t>— </a:t>
            </a:r>
            <a:r>
              <a:rPr lang="en-US" dirty="0"/>
              <a:t>A compromise in airway patency can quickly progress to airway occlusion and death. </a:t>
            </a:r>
          </a:p>
          <a:p>
            <a:endParaRPr lang="en-US" dirty="0"/>
          </a:p>
          <a:p>
            <a:r>
              <a:rPr lang="en-US" dirty="0"/>
              <a:t>Maintenance of voice rest </a:t>
            </a:r>
            <a:r>
              <a:rPr lang="en-US" sz="1200" b="0" i="0" kern="1200" dirty="0">
                <a:solidFill>
                  <a:schemeClr val="tx1"/>
                </a:solidFill>
                <a:effectLst/>
                <a:latin typeface="+mn-lt"/>
                <a:ea typeface="+mn-ea"/>
                <a:cs typeface="+mn-cs"/>
              </a:rPr>
              <a:t>— </a:t>
            </a:r>
            <a:r>
              <a:rPr lang="en-US" dirty="0"/>
              <a:t>Limit talking to prevent an increase in trauma to the larynx and to prevent edema.</a:t>
            </a:r>
          </a:p>
        </p:txBody>
      </p:sp>
      <p:sp>
        <p:nvSpPr>
          <p:cNvPr id="4" name="Slide Number Placeholder 3"/>
          <p:cNvSpPr>
            <a:spLocks noGrp="1"/>
          </p:cNvSpPr>
          <p:nvPr>
            <p:ph type="sldNum" sz="quarter" idx="5"/>
          </p:nvPr>
        </p:nvSpPr>
        <p:spPr/>
        <p:txBody>
          <a:bodyPr/>
          <a:lstStyle/>
          <a:p>
            <a:fld id="{EF179920-1458-462C-8F48-238DD5709C36}" type="slidenum">
              <a:rPr lang="en-US" smtClean="0"/>
              <a:t>76</a:t>
            </a:fld>
            <a:endParaRPr lang="en-US"/>
          </a:p>
        </p:txBody>
      </p:sp>
    </p:spTree>
    <p:extLst>
      <p:ext uri="{BB962C8B-B14F-4D97-AF65-F5344CB8AC3E}">
        <p14:creationId xmlns:p14="http://schemas.microsoft.com/office/powerpoint/2010/main" val="314119625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patients with laryngeal trauma, early recognition of airway compromise is key. The nurse provides close monitoring of respiratory rate, effort, breath sounds, and oxygen saturation. Keeping the head of the bed elevated and providing adequate humidification will assist in decreasing edema to the area. </a:t>
            </a:r>
            <a:r>
              <a:rPr lang="en-US"/>
              <a:t>Encouraging the patient to observe voice rest helps minimize additional irritation and avoid airway compromise.</a:t>
            </a:r>
            <a:endParaRPr lang="en-US" dirty="0"/>
          </a:p>
        </p:txBody>
      </p:sp>
      <p:sp>
        <p:nvSpPr>
          <p:cNvPr id="4" name="Slide Number Placeholder 3"/>
          <p:cNvSpPr>
            <a:spLocks noGrp="1"/>
          </p:cNvSpPr>
          <p:nvPr>
            <p:ph type="sldNum" sz="quarter" idx="5"/>
          </p:nvPr>
        </p:nvSpPr>
        <p:spPr/>
        <p:txBody>
          <a:bodyPr/>
          <a:lstStyle/>
          <a:p>
            <a:fld id="{EF179920-1458-462C-8F48-238DD5709C36}" type="slidenum">
              <a:rPr lang="en-US" smtClean="0"/>
              <a:t>77</a:t>
            </a:fld>
            <a:endParaRPr lang="en-US"/>
          </a:p>
        </p:txBody>
      </p:sp>
    </p:spTree>
    <p:extLst>
      <p:ext uri="{BB962C8B-B14F-4D97-AF65-F5344CB8AC3E}">
        <p14:creationId xmlns:p14="http://schemas.microsoft.com/office/powerpoint/2010/main" val="167723909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179920-1458-462C-8F48-238DD5709C36}" type="slidenum">
              <a:rPr lang="en-US" smtClean="0"/>
              <a:t>78</a:t>
            </a:fld>
            <a:endParaRPr lang="en-US"/>
          </a:p>
        </p:txBody>
      </p:sp>
    </p:spTree>
    <p:extLst>
      <p:ext uri="{BB962C8B-B14F-4D97-AF65-F5344CB8AC3E}">
        <p14:creationId xmlns:p14="http://schemas.microsoft.com/office/powerpoint/2010/main" val="271134321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179920-1458-462C-8F48-238DD5709C36}" type="slidenum">
              <a:rPr lang="en-US" smtClean="0"/>
              <a:t>80</a:t>
            </a:fld>
            <a:endParaRPr lang="en-US"/>
          </a:p>
        </p:txBody>
      </p:sp>
    </p:spTree>
    <p:extLst>
      <p:ext uri="{BB962C8B-B14F-4D97-AF65-F5344CB8AC3E}">
        <p14:creationId xmlns:p14="http://schemas.microsoft.com/office/powerpoint/2010/main" val="2418623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Pharmacological management in allergic and nonallergic rhinitis is aimed at symptom relief. The use of oral antihistamines, nasal spray antihistamines and corticosteroids, and decongestant medications can assist in the relief of symptoms. Prescription and over-the-counter (OTC) antihistamines are the most common treatment of rhinitis symptoms of sneezing, rhinorrhea, and pruritus. Sedation, performance impairment, and anticholinergic effects such as dry mouth and eyes, constipation, and increased heart rate are common side effects of first-generation antihistamines. Second-generation OTC antihistamines such as loratadine (</a:t>
            </a:r>
            <a:r>
              <a:rPr lang="en-US" dirty="0" err="1"/>
              <a:t>Alavert</a:t>
            </a:r>
            <a:r>
              <a:rPr lang="en-US" dirty="0"/>
              <a:t>, Claritin) have less or no tendency to cause sedation. Long-term use of </a:t>
            </a:r>
            <a:r>
              <a:rPr lang="en-US" dirty="0" err="1"/>
              <a:t>nonsedating</a:t>
            </a:r>
            <a:r>
              <a:rPr lang="en-US" dirty="0"/>
              <a:t> antihistamines in rare cases results in mild acute liver injury.</a:t>
            </a:r>
          </a:p>
        </p:txBody>
      </p:sp>
      <p:sp>
        <p:nvSpPr>
          <p:cNvPr id="4" name="Slide Number Placeholder 3"/>
          <p:cNvSpPr>
            <a:spLocks noGrp="1"/>
          </p:cNvSpPr>
          <p:nvPr>
            <p:ph type="sldNum" sz="quarter" idx="5"/>
          </p:nvPr>
        </p:nvSpPr>
        <p:spPr/>
        <p:txBody>
          <a:bodyPr/>
          <a:lstStyle/>
          <a:p>
            <a:fld id="{EF179920-1458-462C-8F48-238DD5709C36}" type="slidenum">
              <a:rPr lang="en-US" smtClean="0"/>
              <a:t>8</a:t>
            </a:fld>
            <a:endParaRPr lang="en-US"/>
          </a:p>
        </p:txBody>
      </p:sp>
    </p:spTree>
    <p:extLst>
      <p:ext uri="{BB962C8B-B14F-4D97-AF65-F5344CB8AC3E}">
        <p14:creationId xmlns:p14="http://schemas.microsoft.com/office/powerpoint/2010/main" val="301616823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179920-1458-462C-8F48-238DD5709C36}" type="slidenum">
              <a:rPr lang="en-US" smtClean="0"/>
              <a:t>81</a:t>
            </a:fld>
            <a:endParaRPr lang="en-US"/>
          </a:p>
        </p:txBody>
      </p:sp>
    </p:spTree>
    <p:extLst>
      <p:ext uri="{BB962C8B-B14F-4D97-AF65-F5344CB8AC3E}">
        <p14:creationId xmlns:p14="http://schemas.microsoft.com/office/powerpoint/2010/main" val="241862310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Answer: </a:t>
            </a:r>
            <a:r>
              <a:rPr lang="en-US" sz="1200" b="0" i="0" u="none" strike="noStrike" kern="1200" baseline="0" dirty="0">
                <a:solidFill>
                  <a:schemeClr val="tx1"/>
                </a:solidFill>
                <a:latin typeface="+mn-lt"/>
                <a:ea typeface="+mn-ea"/>
                <a:cs typeface="+mn-cs"/>
              </a:rPr>
              <a:t>C</a:t>
            </a:r>
          </a:p>
          <a:p>
            <a:r>
              <a:rPr lang="en-US" sz="1200" b="1" i="0" u="none" strike="noStrike" kern="1200" baseline="0" dirty="0">
                <a:solidFill>
                  <a:schemeClr val="tx1"/>
                </a:solidFill>
                <a:latin typeface="+mn-lt"/>
                <a:ea typeface="+mn-ea"/>
                <a:cs typeface="+mn-cs"/>
              </a:rPr>
              <a:t>Rationale: </a:t>
            </a:r>
            <a:r>
              <a:rPr lang="en-US" sz="1200" b="0" i="0" u="none" strike="noStrike" kern="1200" baseline="0" dirty="0">
                <a:solidFill>
                  <a:schemeClr val="tx1"/>
                </a:solidFill>
                <a:latin typeface="+mn-lt"/>
                <a:ea typeface="+mn-ea"/>
                <a:cs typeface="+mn-cs"/>
              </a:rPr>
              <a:t>HTN is a great risk factor for heart</a:t>
            </a:r>
          </a:p>
          <a:p>
            <a:r>
              <a:rPr lang="en-US" sz="1200" b="0" i="0" u="none" strike="noStrike" kern="1200" baseline="0" dirty="0">
                <a:solidFill>
                  <a:schemeClr val="tx1"/>
                </a:solidFill>
                <a:latin typeface="+mn-lt"/>
                <a:ea typeface="+mn-ea"/>
                <a:cs typeface="+mn-cs"/>
              </a:rPr>
              <a:t>disease and stroke and should be treated! The</a:t>
            </a:r>
          </a:p>
          <a:p>
            <a:r>
              <a:rPr lang="en-US" sz="1200" b="0" i="0" u="none" strike="noStrike" kern="1200" baseline="0" dirty="0">
                <a:solidFill>
                  <a:schemeClr val="tx1"/>
                </a:solidFill>
                <a:latin typeface="+mn-lt"/>
                <a:ea typeface="+mn-ea"/>
                <a:cs typeface="+mn-cs"/>
              </a:rPr>
              <a:t>meds need to be taken continuously as prescribed. Sleeping is</a:t>
            </a:r>
          </a:p>
          <a:p>
            <a:r>
              <a:rPr lang="en-US" sz="1200" b="0" i="0" u="none" strike="noStrike" kern="1200" baseline="0" dirty="0">
                <a:solidFill>
                  <a:schemeClr val="tx1"/>
                </a:solidFill>
                <a:latin typeface="+mn-lt"/>
                <a:ea typeface="+mn-ea"/>
                <a:cs typeface="+mn-cs"/>
              </a:rPr>
              <a:t>important, but the high risk for stroke and heart</a:t>
            </a:r>
          </a:p>
          <a:p>
            <a:r>
              <a:rPr lang="en-US" sz="1200" b="0" i="0" u="none" strike="noStrike" kern="1200" baseline="0" dirty="0">
                <a:solidFill>
                  <a:schemeClr val="tx1"/>
                </a:solidFill>
                <a:latin typeface="+mn-lt"/>
                <a:ea typeface="+mn-ea"/>
                <a:cs typeface="+mn-cs"/>
              </a:rPr>
              <a:t>disease caused by HTN is very important. </a:t>
            </a:r>
            <a:r>
              <a:rPr lang="en-US" sz="1200" kern="1200" dirty="0">
                <a:solidFill>
                  <a:schemeClr val="tx1"/>
                </a:solidFill>
                <a:latin typeface="+mn-lt"/>
                <a:ea typeface="+mn-ea"/>
                <a:cs typeface="+mn-cs"/>
              </a:rPr>
              <a:t>The HTN medication</a:t>
            </a:r>
          </a:p>
          <a:p>
            <a:r>
              <a:rPr lang="en-US" sz="1200" kern="1200" dirty="0">
                <a:solidFill>
                  <a:schemeClr val="tx1"/>
                </a:solidFill>
                <a:latin typeface="+mn-lt"/>
                <a:ea typeface="+mn-ea"/>
                <a:cs typeface="+mn-cs"/>
              </a:rPr>
              <a:t>is not a sleeping aid.</a:t>
            </a:r>
            <a:endParaRPr lang="en-US" dirty="0"/>
          </a:p>
        </p:txBody>
      </p:sp>
      <p:sp>
        <p:nvSpPr>
          <p:cNvPr id="4" name="Slide Number Placeholder 3"/>
          <p:cNvSpPr>
            <a:spLocks noGrp="1"/>
          </p:cNvSpPr>
          <p:nvPr>
            <p:ph type="sldNum" sz="quarter" idx="5"/>
          </p:nvPr>
        </p:nvSpPr>
        <p:spPr/>
        <p:txBody>
          <a:bodyPr/>
          <a:lstStyle/>
          <a:p>
            <a:fld id="{EF179920-1458-462C-8F48-238DD5709C36}" type="slidenum">
              <a:rPr lang="en-US" smtClean="0"/>
              <a:t>82</a:t>
            </a:fld>
            <a:endParaRPr lang="en-US"/>
          </a:p>
        </p:txBody>
      </p:sp>
    </p:spTree>
    <p:extLst>
      <p:ext uri="{BB962C8B-B14F-4D97-AF65-F5344CB8AC3E}">
        <p14:creationId xmlns:p14="http://schemas.microsoft.com/office/powerpoint/2010/main" val="372055795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Answer: </a:t>
            </a:r>
            <a:r>
              <a:rPr lang="en-US" sz="1200" b="0" i="0" u="none" strike="noStrike" kern="1200" baseline="0" dirty="0">
                <a:solidFill>
                  <a:schemeClr val="tx1"/>
                </a:solidFill>
                <a:latin typeface="+mn-lt"/>
                <a:ea typeface="+mn-ea"/>
                <a:cs typeface="+mn-cs"/>
              </a:rPr>
              <a:t>D</a:t>
            </a:r>
          </a:p>
          <a:p>
            <a:r>
              <a:rPr lang="en-US" sz="1200" b="1" i="0" u="none" strike="noStrike" kern="1200" baseline="0" dirty="0">
                <a:solidFill>
                  <a:schemeClr val="tx1"/>
                </a:solidFill>
                <a:latin typeface="+mn-lt"/>
                <a:ea typeface="+mn-ea"/>
                <a:cs typeface="+mn-cs"/>
              </a:rPr>
              <a:t>Rationale: </a:t>
            </a:r>
            <a:r>
              <a:rPr lang="en-US" sz="1200" b="0" i="0" u="none" strike="noStrike" kern="1200" baseline="0" dirty="0">
                <a:solidFill>
                  <a:schemeClr val="tx1"/>
                </a:solidFill>
                <a:latin typeface="+mn-lt"/>
                <a:ea typeface="+mn-ea"/>
                <a:cs typeface="+mn-cs"/>
              </a:rPr>
              <a:t>The patient will be monitored for the</a:t>
            </a:r>
          </a:p>
          <a:p>
            <a:r>
              <a:rPr lang="en-US" sz="1200" b="0" i="0" u="none" strike="noStrike" kern="1200" baseline="0" dirty="0">
                <a:solidFill>
                  <a:schemeClr val="tx1"/>
                </a:solidFill>
                <a:latin typeface="+mn-lt"/>
                <a:ea typeface="+mn-ea"/>
                <a:cs typeface="+mn-cs"/>
              </a:rPr>
              <a:t>stages of sleep. A sleep study determines if and how</a:t>
            </a:r>
          </a:p>
          <a:p>
            <a:r>
              <a:rPr lang="en-US" sz="1200" b="0" i="0" u="none" strike="noStrike" kern="1200" baseline="0" dirty="0">
                <a:solidFill>
                  <a:schemeClr val="tx1"/>
                </a:solidFill>
                <a:latin typeface="+mn-lt"/>
                <a:ea typeface="+mn-ea"/>
                <a:cs typeface="+mn-cs"/>
              </a:rPr>
              <a:t>long the patient is in REM sleep. </a:t>
            </a:r>
            <a:r>
              <a:rPr lang="en-US" sz="1200" kern="1200" dirty="0">
                <a:solidFill>
                  <a:schemeClr val="tx1"/>
                </a:solidFill>
                <a:latin typeface="+mn-lt"/>
                <a:ea typeface="+mn-ea"/>
                <a:cs typeface="+mn-cs"/>
              </a:rPr>
              <a:t>They do not determine how much sleep is</a:t>
            </a:r>
          </a:p>
          <a:p>
            <a:r>
              <a:rPr lang="en-US" sz="1200" kern="1200" dirty="0">
                <a:solidFill>
                  <a:schemeClr val="tx1"/>
                </a:solidFill>
                <a:latin typeface="+mn-lt"/>
                <a:ea typeface="+mn-ea"/>
                <a:cs typeface="+mn-cs"/>
              </a:rPr>
              <a:t>needed and they are conducted overnight. </a:t>
            </a:r>
            <a:endParaRPr lang="en-US" dirty="0"/>
          </a:p>
        </p:txBody>
      </p:sp>
      <p:sp>
        <p:nvSpPr>
          <p:cNvPr id="4" name="Slide Number Placeholder 3"/>
          <p:cNvSpPr>
            <a:spLocks noGrp="1"/>
          </p:cNvSpPr>
          <p:nvPr>
            <p:ph type="sldNum" sz="quarter" idx="5"/>
          </p:nvPr>
        </p:nvSpPr>
        <p:spPr/>
        <p:txBody>
          <a:bodyPr/>
          <a:lstStyle/>
          <a:p>
            <a:fld id="{EF179920-1458-462C-8F48-238DD5709C36}" type="slidenum">
              <a:rPr lang="en-US" smtClean="0"/>
              <a:t>83</a:t>
            </a:fld>
            <a:endParaRPr lang="en-US"/>
          </a:p>
        </p:txBody>
      </p:sp>
    </p:spTree>
    <p:extLst>
      <p:ext uri="{BB962C8B-B14F-4D97-AF65-F5344CB8AC3E}">
        <p14:creationId xmlns:p14="http://schemas.microsoft.com/office/powerpoint/2010/main" val="32287075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Answer: </a:t>
            </a:r>
            <a:r>
              <a:rPr lang="en-US" sz="1200" b="0" i="0" u="none" strike="noStrike" kern="1200" baseline="0" dirty="0">
                <a:solidFill>
                  <a:schemeClr val="tx1"/>
                </a:solidFill>
                <a:latin typeface="+mn-lt"/>
                <a:ea typeface="+mn-ea"/>
                <a:cs typeface="+mn-cs"/>
              </a:rPr>
              <a:t>C</a:t>
            </a:r>
          </a:p>
          <a:p>
            <a:r>
              <a:rPr lang="en-US" sz="1200" b="1" i="0" u="none" strike="noStrike" kern="1200" baseline="0" dirty="0">
                <a:solidFill>
                  <a:schemeClr val="tx1"/>
                </a:solidFill>
                <a:latin typeface="+mn-lt"/>
                <a:ea typeface="+mn-ea"/>
                <a:cs typeface="+mn-cs"/>
              </a:rPr>
              <a:t>Rationale: </a:t>
            </a:r>
            <a:r>
              <a:rPr lang="en-US" sz="1200" kern="1200" dirty="0">
                <a:solidFill>
                  <a:schemeClr val="tx1"/>
                </a:solidFill>
                <a:latin typeface="+mn-lt"/>
                <a:ea typeface="+mn-ea"/>
                <a:cs typeface="+mn-cs"/>
              </a:rPr>
              <a:t>The patient does not need oxygen or </a:t>
            </a:r>
          </a:p>
          <a:p>
            <a:r>
              <a:rPr lang="en-US" sz="1200" kern="1200" dirty="0">
                <a:solidFill>
                  <a:schemeClr val="tx1"/>
                </a:solidFill>
                <a:latin typeface="+mn-lt"/>
                <a:ea typeface="+mn-ea"/>
                <a:cs typeface="+mn-cs"/>
              </a:rPr>
              <a:t>albuterol.  The use</a:t>
            </a:r>
            <a:r>
              <a:rPr lang="en-US" sz="1200" b="0" i="0" u="none" strike="noStrike" kern="1200" baseline="0" dirty="0">
                <a:solidFill>
                  <a:schemeClr val="tx1"/>
                </a:solidFill>
                <a:latin typeface="+mn-lt"/>
                <a:ea typeface="+mn-ea"/>
                <a:cs typeface="+mn-cs"/>
              </a:rPr>
              <a:t> of continuous positive airway</a:t>
            </a:r>
          </a:p>
          <a:p>
            <a:r>
              <a:rPr lang="en-US" sz="1200" b="0" i="0" u="none" strike="noStrike" kern="1200" baseline="0" dirty="0">
                <a:solidFill>
                  <a:schemeClr val="tx1"/>
                </a:solidFill>
                <a:latin typeface="+mn-lt"/>
                <a:ea typeface="+mn-ea"/>
                <a:cs typeface="+mn-cs"/>
              </a:rPr>
              <a:t>pressure keeps the </a:t>
            </a:r>
            <a:r>
              <a:rPr lang="en-US" sz="1200" b="0" i="0" u="none" strike="noStrike" kern="1200" baseline="0">
                <a:solidFill>
                  <a:schemeClr val="tx1"/>
                </a:solidFill>
                <a:latin typeface="+mn-lt"/>
                <a:ea typeface="+mn-ea"/>
                <a:cs typeface="+mn-cs"/>
              </a:rPr>
              <a:t>airway open, </a:t>
            </a:r>
            <a:r>
              <a:rPr lang="en-US" sz="1200" b="0" i="0" u="none" strike="noStrike" kern="1200" baseline="0" dirty="0">
                <a:solidFill>
                  <a:schemeClr val="tx1"/>
                </a:solidFill>
                <a:latin typeface="+mn-lt"/>
                <a:ea typeface="+mn-ea"/>
                <a:cs typeface="+mn-cs"/>
              </a:rPr>
              <a:t>preventing</a:t>
            </a:r>
          </a:p>
          <a:p>
            <a:r>
              <a:rPr lang="en-US" sz="1200" b="0" i="0" u="none" strike="noStrike" kern="1200" baseline="0" dirty="0">
                <a:solidFill>
                  <a:schemeClr val="tx1"/>
                </a:solidFill>
                <a:latin typeface="+mn-lt"/>
                <a:ea typeface="+mn-ea"/>
                <a:cs typeface="+mn-cs"/>
              </a:rPr>
              <a:t>obstruction and apnea. </a:t>
            </a:r>
            <a:r>
              <a:rPr lang="en-US" sz="1200" kern="1200" dirty="0">
                <a:solidFill>
                  <a:schemeClr val="tx1"/>
                </a:solidFill>
                <a:latin typeface="+mn-lt"/>
                <a:ea typeface="+mn-ea"/>
                <a:cs typeface="+mn-cs"/>
              </a:rPr>
              <a:t>The head of bed can be flat if comfortable </a:t>
            </a:r>
          </a:p>
          <a:p>
            <a:r>
              <a:rPr lang="en-US" sz="1200" kern="1200" dirty="0">
                <a:solidFill>
                  <a:schemeClr val="tx1"/>
                </a:solidFill>
                <a:latin typeface="+mn-lt"/>
                <a:ea typeface="+mn-ea"/>
                <a:cs typeface="+mn-cs"/>
              </a:rPr>
              <a:t>for the patient but should ideally be slightly elevated.</a:t>
            </a:r>
            <a:endParaRPr lang="en-US" dirty="0"/>
          </a:p>
        </p:txBody>
      </p:sp>
      <p:sp>
        <p:nvSpPr>
          <p:cNvPr id="4" name="Slide Number Placeholder 3"/>
          <p:cNvSpPr>
            <a:spLocks noGrp="1"/>
          </p:cNvSpPr>
          <p:nvPr>
            <p:ph type="sldNum" sz="quarter" idx="5"/>
          </p:nvPr>
        </p:nvSpPr>
        <p:spPr/>
        <p:txBody>
          <a:bodyPr/>
          <a:lstStyle/>
          <a:p>
            <a:fld id="{EF179920-1458-462C-8F48-238DD5709C36}" type="slidenum">
              <a:rPr lang="en-US" smtClean="0"/>
              <a:t>84</a:t>
            </a:fld>
            <a:endParaRPr lang="en-US"/>
          </a:p>
        </p:txBody>
      </p:sp>
    </p:spTree>
    <p:extLst>
      <p:ext uri="{BB962C8B-B14F-4D97-AF65-F5344CB8AC3E}">
        <p14:creationId xmlns:p14="http://schemas.microsoft.com/office/powerpoint/2010/main" val="373652131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Answer: </a:t>
            </a:r>
            <a:r>
              <a:rPr lang="en-US" sz="1200" b="0" i="0" u="none" strike="noStrike" kern="1200" baseline="0" dirty="0">
                <a:solidFill>
                  <a:schemeClr val="tx1"/>
                </a:solidFill>
                <a:latin typeface="+mn-lt"/>
                <a:ea typeface="+mn-ea"/>
                <a:cs typeface="+mn-cs"/>
              </a:rPr>
              <a:t>A, C, and D</a:t>
            </a:r>
          </a:p>
          <a:p>
            <a:r>
              <a:rPr lang="en-US" sz="1200" b="1" i="0" u="none" strike="noStrike" kern="1200" baseline="0" dirty="0">
                <a:solidFill>
                  <a:schemeClr val="tx1"/>
                </a:solidFill>
                <a:latin typeface="+mn-lt"/>
                <a:ea typeface="+mn-ea"/>
                <a:cs typeface="+mn-cs"/>
              </a:rPr>
              <a:t>Rationale: </a:t>
            </a:r>
            <a:r>
              <a:rPr lang="en-US" sz="1200" b="0" i="0" u="none" strike="noStrike" kern="1200" baseline="0" dirty="0">
                <a:solidFill>
                  <a:schemeClr val="tx1"/>
                </a:solidFill>
                <a:latin typeface="+mn-lt"/>
                <a:ea typeface="+mn-ea"/>
                <a:cs typeface="+mn-cs"/>
              </a:rPr>
              <a:t>CPAP for home use provides only</a:t>
            </a:r>
          </a:p>
          <a:p>
            <a:r>
              <a:rPr lang="en-US" sz="1200" b="0" i="0" u="none" strike="noStrike" kern="1200" baseline="0" dirty="0">
                <a:solidFill>
                  <a:schemeClr val="tx1"/>
                </a:solidFill>
                <a:latin typeface="+mn-lt"/>
                <a:ea typeface="+mn-ea"/>
                <a:cs typeface="+mn-cs"/>
              </a:rPr>
              <a:t>pressure support to maintain a patient airway</a:t>
            </a:r>
          </a:p>
          <a:p>
            <a:r>
              <a:rPr lang="en-US" sz="1200" b="0" i="0" u="none" strike="noStrike" kern="1200" baseline="0" dirty="0">
                <a:solidFill>
                  <a:schemeClr val="tx1"/>
                </a:solidFill>
                <a:latin typeface="+mn-lt"/>
                <a:ea typeface="+mn-ea"/>
                <a:cs typeface="+mn-cs"/>
              </a:rPr>
              <a:t>only, not oxygen. It should be used every night.</a:t>
            </a:r>
          </a:p>
          <a:p>
            <a:r>
              <a:rPr lang="en-US" sz="1200" kern="1200" dirty="0">
                <a:solidFill>
                  <a:schemeClr val="tx1"/>
                </a:solidFill>
                <a:latin typeface="+mn-lt"/>
                <a:ea typeface="+mn-ea"/>
                <a:cs typeface="+mn-cs"/>
              </a:rPr>
              <a:t>There may be a slight adjustment </a:t>
            </a:r>
          </a:p>
          <a:p>
            <a:r>
              <a:rPr lang="en-US" sz="1200" kern="1200" dirty="0">
                <a:solidFill>
                  <a:schemeClr val="tx1"/>
                </a:solidFill>
                <a:latin typeface="+mn-lt"/>
                <a:ea typeface="+mn-ea"/>
                <a:cs typeface="+mn-cs"/>
              </a:rPr>
              <a:t>getting used to the mask.</a:t>
            </a:r>
            <a:endParaRPr lang="en-US" dirty="0"/>
          </a:p>
        </p:txBody>
      </p:sp>
      <p:sp>
        <p:nvSpPr>
          <p:cNvPr id="4" name="Slide Number Placeholder 3"/>
          <p:cNvSpPr>
            <a:spLocks noGrp="1"/>
          </p:cNvSpPr>
          <p:nvPr>
            <p:ph type="sldNum" sz="quarter" idx="5"/>
          </p:nvPr>
        </p:nvSpPr>
        <p:spPr/>
        <p:txBody>
          <a:bodyPr/>
          <a:lstStyle/>
          <a:p>
            <a:fld id="{EF179920-1458-462C-8F48-238DD5709C36}" type="slidenum">
              <a:rPr lang="en-US" smtClean="0"/>
              <a:t>85</a:t>
            </a:fld>
            <a:endParaRPr lang="en-US"/>
          </a:p>
        </p:txBody>
      </p:sp>
    </p:spTree>
    <p:extLst>
      <p:ext uri="{BB962C8B-B14F-4D97-AF65-F5344CB8AC3E}">
        <p14:creationId xmlns:p14="http://schemas.microsoft.com/office/powerpoint/2010/main" val="81054051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Answer: </a:t>
            </a:r>
            <a:r>
              <a:rPr lang="en-US" sz="1200" b="0" i="0" u="none" strike="noStrike" kern="1200" baseline="0" dirty="0">
                <a:solidFill>
                  <a:schemeClr val="tx1"/>
                </a:solidFill>
                <a:latin typeface="+mn-lt"/>
                <a:ea typeface="+mn-ea"/>
                <a:cs typeface="+mn-cs"/>
              </a:rPr>
              <a:t>B, C, and E</a:t>
            </a:r>
          </a:p>
          <a:p>
            <a:r>
              <a:rPr lang="en-US" sz="1200" b="1" i="0" u="none" strike="noStrike" kern="1200" baseline="0" dirty="0">
                <a:solidFill>
                  <a:schemeClr val="tx1"/>
                </a:solidFill>
                <a:latin typeface="+mn-lt"/>
                <a:ea typeface="+mn-ea"/>
                <a:cs typeface="+mn-cs"/>
              </a:rPr>
              <a:t>Rationale: </a:t>
            </a:r>
            <a:r>
              <a:rPr lang="en-US" sz="1200" b="0" i="0" u="none" strike="noStrike" kern="1200" baseline="0" dirty="0">
                <a:solidFill>
                  <a:schemeClr val="tx1"/>
                </a:solidFill>
                <a:latin typeface="+mn-lt"/>
                <a:ea typeface="+mn-ea"/>
                <a:cs typeface="+mn-cs"/>
              </a:rPr>
              <a:t>Increased snoring and irritability from</a:t>
            </a:r>
          </a:p>
          <a:p>
            <a:r>
              <a:rPr lang="en-US" sz="1200" b="0" i="0" u="none" strike="noStrike" kern="1200" baseline="0" dirty="0">
                <a:solidFill>
                  <a:schemeClr val="tx1"/>
                </a:solidFill>
                <a:latin typeface="+mn-lt"/>
                <a:ea typeface="+mn-ea"/>
                <a:cs typeface="+mn-cs"/>
              </a:rPr>
              <a:t>lack of sleep are signs Henry may still need his</a:t>
            </a:r>
          </a:p>
          <a:p>
            <a:r>
              <a:rPr lang="en-US" sz="1200" b="0" i="0" u="none" strike="noStrike" kern="1200" baseline="0" dirty="0">
                <a:solidFill>
                  <a:schemeClr val="tx1"/>
                </a:solidFill>
                <a:latin typeface="+mn-lt"/>
                <a:ea typeface="+mn-ea"/>
                <a:cs typeface="+mn-cs"/>
              </a:rPr>
              <a:t>CPAP machine. Hypertension is associated with</a:t>
            </a:r>
          </a:p>
          <a:p>
            <a:r>
              <a:rPr lang="en-US" sz="1200" b="0" i="0" u="none" strike="noStrike" kern="1200" baseline="0" dirty="0">
                <a:solidFill>
                  <a:schemeClr val="tx1"/>
                </a:solidFill>
                <a:latin typeface="+mn-lt"/>
                <a:ea typeface="+mn-ea"/>
                <a:cs typeface="+mn-cs"/>
              </a:rPr>
              <a:t>OSA. </a:t>
            </a:r>
            <a:r>
              <a:rPr lang="en-US" sz="1200" kern="1200">
                <a:solidFill>
                  <a:schemeClr val="tx1"/>
                </a:solidFill>
                <a:latin typeface="+mn-lt"/>
                <a:ea typeface="+mn-ea"/>
                <a:cs typeface="+mn-cs"/>
              </a:rPr>
              <a:t>Belching and voice quality are not associated with OSA.</a:t>
            </a:r>
            <a:endParaRPr lang="en-US" dirty="0"/>
          </a:p>
        </p:txBody>
      </p:sp>
      <p:sp>
        <p:nvSpPr>
          <p:cNvPr id="4" name="Slide Number Placeholder 3"/>
          <p:cNvSpPr>
            <a:spLocks noGrp="1"/>
          </p:cNvSpPr>
          <p:nvPr>
            <p:ph type="sldNum" sz="quarter" idx="5"/>
          </p:nvPr>
        </p:nvSpPr>
        <p:spPr/>
        <p:txBody>
          <a:bodyPr/>
          <a:lstStyle/>
          <a:p>
            <a:fld id="{EF179920-1458-462C-8F48-238DD5709C36}" type="slidenum">
              <a:rPr lang="en-US" smtClean="0"/>
              <a:t>86</a:t>
            </a:fld>
            <a:endParaRPr lang="en-US"/>
          </a:p>
        </p:txBody>
      </p:sp>
    </p:spTree>
    <p:extLst>
      <p:ext uri="{BB962C8B-B14F-4D97-AF65-F5344CB8AC3E}">
        <p14:creationId xmlns:p14="http://schemas.microsoft.com/office/powerpoint/2010/main" val="1670428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Symptoms of rhinitis are due to irritation and inflammation of the mucous membranes of the nose, resulting in sneezing, excessive nasal congestion, and nasal drainage.</a:t>
            </a:r>
          </a:p>
          <a:p>
            <a:endParaRPr lang="en-US" dirty="0"/>
          </a:p>
        </p:txBody>
      </p:sp>
      <p:sp>
        <p:nvSpPr>
          <p:cNvPr id="4" name="Slide Number Placeholder 3"/>
          <p:cNvSpPr>
            <a:spLocks noGrp="1"/>
          </p:cNvSpPr>
          <p:nvPr>
            <p:ph type="sldNum" sz="quarter" idx="5"/>
          </p:nvPr>
        </p:nvSpPr>
        <p:spPr/>
        <p:txBody>
          <a:bodyPr/>
          <a:lstStyle/>
          <a:p>
            <a:fld id="{EF179920-1458-462C-8F48-238DD5709C36}" type="slidenum">
              <a:rPr lang="en-US" smtClean="0"/>
              <a:t>9</a:t>
            </a:fld>
            <a:endParaRPr lang="en-US"/>
          </a:p>
        </p:txBody>
      </p:sp>
    </p:spTree>
    <p:extLst>
      <p:ext uri="{BB962C8B-B14F-4D97-AF65-F5344CB8AC3E}">
        <p14:creationId xmlns:p14="http://schemas.microsoft.com/office/powerpoint/2010/main" val="75839367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sp>
        <p:nvSpPr>
          <p:cNvPr id="13" name="Picture Placeholder 11"/>
          <p:cNvSpPr>
            <a:spLocks noGrp="1"/>
          </p:cNvSpPr>
          <p:nvPr>
            <p:ph type="pic" sz="quarter" idx="13" hasCustomPrompt="1"/>
          </p:nvPr>
        </p:nvSpPr>
        <p:spPr>
          <a:xfrm>
            <a:off x="2689302" y="228600"/>
            <a:ext cx="3733800" cy="4267200"/>
          </a:xfrm>
        </p:spPr>
        <p:txBody>
          <a:bodyPr rtlCol="0">
            <a:normAutofit/>
          </a:bodyPr>
          <a:lstStyle>
            <a:lvl1pPr>
              <a:defRPr/>
            </a:lvl1pPr>
          </a:lstStyle>
          <a:p>
            <a:pPr lvl="0"/>
            <a:r>
              <a:rPr lang="en-US" noProof="0" dirty="0"/>
              <a:t>Click icon to add cover image</a:t>
            </a:r>
          </a:p>
        </p:txBody>
      </p:sp>
      <p:sp>
        <p:nvSpPr>
          <p:cNvPr id="14" name="Rectangle 13"/>
          <p:cNvSpPr/>
          <p:nvPr userDrawn="1"/>
        </p:nvSpPr>
        <p:spPr>
          <a:xfrm>
            <a:off x="0" y="6356350"/>
            <a:ext cx="9144000" cy="507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txBox="1">
            <a:spLocks/>
          </p:cNvSpPr>
          <p:nvPr userDrawn="1"/>
        </p:nvSpPr>
        <p:spPr>
          <a:xfrm>
            <a:off x="101599" y="6470650"/>
            <a:ext cx="2422525" cy="365125"/>
          </a:xfrm>
          <a:prstGeom prst="rect">
            <a:avLst/>
          </a:prstGeom>
        </p:spPr>
        <p:txBody>
          <a:bodyPr anchor="ctr"/>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b="1" dirty="0">
                <a:solidFill>
                  <a:srgbClr val="585858"/>
                </a:solidFill>
              </a:rPr>
              <a:t>Copyright ©2020 F.A. Davis Company</a:t>
            </a:r>
          </a:p>
        </p:txBody>
      </p:sp>
      <p:pic>
        <p:nvPicPr>
          <p:cNvPr id="10" name="Picture 13"/>
          <p:cNvPicPr>
            <a:picLocks noChangeAspect="1"/>
          </p:cNvPicPr>
          <p:nvPr userDrawn="1"/>
        </p:nvPicPr>
        <p:blipFill>
          <a:blip r:embed="rId2" cstate="print">
            <a:clrChange>
              <a:clrFrom>
                <a:srgbClr val="FFFFFE"/>
              </a:clrFrom>
              <a:clrTo>
                <a:srgbClr val="FFFFFE">
                  <a:alpha val="0"/>
                </a:srgbClr>
              </a:clrTo>
            </a:clrChange>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977294" y="6492183"/>
            <a:ext cx="1005840" cy="35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4728898"/>
            <a:ext cx="9144000" cy="1708150"/>
          </a:xfrm>
          <a:prstGeom prst="rect">
            <a:avLst/>
          </a:prstGeom>
          <a:solidFill>
            <a:srgbClr val="2880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Straight Connector 4"/>
          <p:cNvCxnSpPr/>
          <p:nvPr/>
        </p:nvCxnSpPr>
        <p:spPr>
          <a:xfrm>
            <a:off x="0" y="4728898"/>
            <a:ext cx="9144000" cy="0"/>
          </a:xfrm>
          <a:prstGeom prst="line">
            <a:avLst/>
          </a:prstGeom>
          <a:ln w="50800">
            <a:solidFill>
              <a:srgbClr val="D99C21"/>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4"/>
          <a:stretch>
            <a:fillRect/>
          </a:stretch>
        </p:blipFill>
        <p:spPr>
          <a:xfrm>
            <a:off x="0" y="6426743"/>
            <a:ext cx="9169400" cy="48773"/>
          </a:xfrm>
          <a:prstGeom prst="rect">
            <a:avLst/>
          </a:prstGeom>
        </p:spPr>
      </p:pic>
    </p:spTree>
    <p:extLst>
      <p:ext uri="{BB962C8B-B14F-4D97-AF65-F5344CB8AC3E}">
        <p14:creationId xmlns:p14="http://schemas.microsoft.com/office/powerpoint/2010/main" val="2659551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and 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4" name="Content Placeholder 2"/>
          <p:cNvSpPr>
            <a:spLocks noGrp="1"/>
          </p:cNvSpPr>
          <p:nvPr>
            <p:ph idx="1"/>
          </p:nvPr>
        </p:nvSpPr>
        <p:spPr>
          <a:xfrm>
            <a:off x="457200" y="1195349"/>
            <a:ext cx="4114800" cy="2309851"/>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Content Placeholder 2"/>
          <p:cNvSpPr>
            <a:spLocks noGrp="1"/>
          </p:cNvSpPr>
          <p:nvPr>
            <p:ph idx="10"/>
          </p:nvPr>
        </p:nvSpPr>
        <p:spPr>
          <a:xfrm>
            <a:off x="4724400" y="1219201"/>
            <a:ext cx="4038600" cy="2286000"/>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Content Placeholder 2"/>
          <p:cNvSpPr>
            <a:spLocks noGrp="1"/>
          </p:cNvSpPr>
          <p:nvPr>
            <p:ph idx="11"/>
          </p:nvPr>
        </p:nvSpPr>
        <p:spPr>
          <a:xfrm>
            <a:off x="457200" y="3733800"/>
            <a:ext cx="4114800" cy="2309851"/>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Content Placeholder 2"/>
          <p:cNvSpPr>
            <a:spLocks noGrp="1"/>
          </p:cNvSpPr>
          <p:nvPr>
            <p:ph idx="12"/>
          </p:nvPr>
        </p:nvSpPr>
        <p:spPr>
          <a:xfrm>
            <a:off x="4724400" y="3757652"/>
            <a:ext cx="4038600" cy="2286000"/>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286901529"/>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4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and 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4" name="Content Placeholder 2"/>
          <p:cNvSpPr>
            <a:spLocks noGrp="1"/>
          </p:cNvSpPr>
          <p:nvPr>
            <p:ph idx="1"/>
          </p:nvPr>
        </p:nvSpPr>
        <p:spPr>
          <a:xfrm>
            <a:off x="457200" y="1195349"/>
            <a:ext cx="2514600" cy="4748251"/>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Content Placeholder 2"/>
          <p:cNvSpPr>
            <a:spLocks noGrp="1"/>
          </p:cNvSpPr>
          <p:nvPr>
            <p:ph idx="10"/>
          </p:nvPr>
        </p:nvSpPr>
        <p:spPr>
          <a:xfrm>
            <a:off x="3543300" y="1219200"/>
            <a:ext cx="2438400" cy="4748251"/>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Content Placeholder 2"/>
          <p:cNvSpPr>
            <a:spLocks noGrp="1"/>
          </p:cNvSpPr>
          <p:nvPr>
            <p:ph idx="11"/>
          </p:nvPr>
        </p:nvSpPr>
        <p:spPr>
          <a:xfrm>
            <a:off x="6400800" y="1219200"/>
            <a:ext cx="2438400" cy="4748251"/>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26047702"/>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4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Lead-in Head, and Bulleted List">
    <p:spTree>
      <p:nvGrpSpPr>
        <p:cNvPr id="1" name=""/>
        <p:cNvGrpSpPr/>
        <p:nvPr/>
      </p:nvGrpSpPr>
      <p:grpSpPr>
        <a:xfrm>
          <a:off x="0" y="0"/>
          <a:ext cx="0" cy="0"/>
          <a:chOff x="0" y="0"/>
          <a:chExt cx="0" cy="0"/>
        </a:xfrm>
      </p:grpSpPr>
      <p:sp>
        <p:nvSpPr>
          <p:cNvPr id="8"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6" name="Text Placeholder 5"/>
          <p:cNvSpPr>
            <a:spLocks noGrp="1"/>
          </p:cNvSpPr>
          <p:nvPr>
            <p:ph type="body" sz="quarter" idx="11"/>
          </p:nvPr>
        </p:nvSpPr>
        <p:spPr>
          <a:xfrm>
            <a:off x="457200" y="1295400"/>
            <a:ext cx="8229600" cy="381000"/>
          </a:xfrm>
        </p:spPr>
        <p:txBody>
          <a:bodyPr anchor="ctr">
            <a:noAutofit/>
          </a:bodyPr>
          <a:lstStyle>
            <a:lvl1pPr marL="346075" indent="0">
              <a:buNone/>
              <a:defRPr sz="3200"/>
            </a:lvl1pPr>
          </a:lstStyle>
          <a:p>
            <a:pPr lvl="0"/>
            <a:r>
              <a:rPr lang="en-US"/>
              <a:t>Click to edit Master text styles</a:t>
            </a:r>
          </a:p>
        </p:txBody>
      </p:sp>
      <p:sp>
        <p:nvSpPr>
          <p:cNvPr id="3" name="Content Placeholder 2"/>
          <p:cNvSpPr>
            <a:spLocks noGrp="1"/>
          </p:cNvSpPr>
          <p:nvPr>
            <p:ph idx="1"/>
          </p:nvPr>
        </p:nvSpPr>
        <p:spPr>
          <a:xfrm>
            <a:off x="457200" y="1741449"/>
            <a:ext cx="8229600" cy="4068763"/>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351827765"/>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Lead-in Head, and Bulleted List">
    <p:spTree>
      <p:nvGrpSpPr>
        <p:cNvPr id="1" name=""/>
        <p:cNvGrpSpPr/>
        <p:nvPr/>
      </p:nvGrpSpPr>
      <p:grpSpPr>
        <a:xfrm>
          <a:off x="0" y="0"/>
          <a:ext cx="0" cy="0"/>
          <a:chOff x="0" y="0"/>
          <a:chExt cx="0" cy="0"/>
        </a:xfrm>
      </p:grpSpPr>
      <p:sp>
        <p:nvSpPr>
          <p:cNvPr id="8"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6" name="Text Placeholder 5"/>
          <p:cNvSpPr>
            <a:spLocks noGrp="1"/>
          </p:cNvSpPr>
          <p:nvPr>
            <p:ph type="body" sz="quarter" idx="11"/>
          </p:nvPr>
        </p:nvSpPr>
        <p:spPr>
          <a:xfrm>
            <a:off x="457200" y="1295400"/>
            <a:ext cx="8229600" cy="381000"/>
          </a:xfrm>
        </p:spPr>
        <p:txBody>
          <a:bodyPr anchor="ctr">
            <a:noAutofit/>
          </a:bodyPr>
          <a:lstStyle>
            <a:lvl1pPr marL="346075" indent="0">
              <a:buNone/>
              <a:defRPr sz="3200"/>
            </a:lvl1pPr>
          </a:lstStyle>
          <a:p>
            <a:pPr lvl="0"/>
            <a:r>
              <a:rPr lang="en-US"/>
              <a:t>Click to edit Master text styles</a:t>
            </a:r>
          </a:p>
        </p:txBody>
      </p:sp>
      <p:sp>
        <p:nvSpPr>
          <p:cNvPr id="3" name="Content Placeholder 2"/>
          <p:cNvSpPr>
            <a:spLocks noGrp="1"/>
          </p:cNvSpPr>
          <p:nvPr>
            <p:ph idx="1"/>
          </p:nvPr>
        </p:nvSpPr>
        <p:spPr>
          <a:xfrm>
            <a:off x="457200" y="1741449"/>
            <a:ext cx="8229600" cy="1916151"/>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Content Placeholder 2"/>
          <p:cNvSpPr>
            <a:spLocks noGrp="1"/>
          </p:cNvSpPr>
          <p:nvPr>
            <p:ph idx="12"/>
          </p:nvPr>
        </p:nvSpPr>
        <p:spPr>
          <a:xfrm>
            <a:off x="457200" y="3886200"/>
            <a:ext cx="8229600" cy="2005051"/>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178941078"/>
      </p:ext>
    </p:extLst>
  </p:cSld>
  <p:clrMapOvr>
    <a:masterClrMapping/>
  </p:clrMapOvr>
  <p:extLst>
    <p:ext uri="{DCECCB84-F9BA-43D5-87BE-67443E8EF086}">
      <p15:sldGuideLst xmlns:p15="http://schemas.microsoft.com/office/powerpoint/2012/main">
        <p15:guide id="1" orient="horz" pos="1008">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Bulleted Lists">
    <p:spTree>
      <p:nvGrpSpPr>
        <p:cNvPr id="1" name=""/>
        <p:cNvGrpSpPr/>
        <p:nvPr/>
      </p:nvGrpSpPr>
      <p:grpSpPr>
        <a:xfrm>
          <a:off x="0" y="0"/>
          <a:ext cx="0" cy="0"/>
          <a:chOff x="0" y="0"/>
          <a:chExt cx="0" cy="0"/>
        </a:xfrm>
      </p:grpSpPr>
      <p:sp>
        <p:nvSpPr>
          <p:cNvPr id="6"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sz="half" idx="1"/>
          </p:nvPr>
        </p:nvSpPr>
        <p:spPr>
          <a:xfrm>
            <a:off x="756356" y="1143000"/>
            <a:ext cx="4038600" cy="4525963"/>
          </a:xfrm>
        </p:spPr>
        <p:txBody>
          <a:bodyPr>
            <a:normAutofit/>
          </a:bodyPr>
          <a:lstStyle>
            <a:lvl1pPr marL="290513" indent="-290513">
              <a:defRPr sz="2800">
                <a:solidFill>
                  <a:schemeClr val="tx1">
                    <a:lumMod val="75000"/>
                  </a:schemeClr>
                </a:solidFill>
              </a:defRPr>
            </a:lvl1pPr>
            <a:lvl2pPr marL="512763" indent="-222250">
              <a:defRPr sz="2400">
                <a:solidFill>
                  <a:schemeClr val="tx1">
                    <a:lumMod val="75000"/>
                  </a:schemeClr>
                </a:solidFill>
              </a:defRPr>
            </a:lvl2pPr>
            <a:lvl3pPr marL="803275" indent="-290513">
              <a:tabLst>
                <a:tab pos="803275" algn="l"/>
                <a:tab pos="858838" algn="l"/>
              </a:tabLst>
              <a:defRPr sz="2000">
                <a:solidFill>
                  <a:schemeClr val="tx1">
                    <a:lumMod val="75000"/>
                  </a:schemeClr>
                </a:solidFill>
              </a:defRPr>
            </a:lvl3pPr>
            <a:lvl4pPr marL="1081088" indent="-277813">
              <a:buFont typeface="Wingdings" panose="05000000000000000000" pitchFamily="2" charset="2"/>
              <a:buChar char="§"/>
              <a:defRPr sz="1800">
                <a:solidFill>
                  <a:schemeClr val="tx1">
                    <a:lumMod val="75000"/>
                  </a:schemeClr>
                </a:solidFill>
              </a:defRPr>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5023556" y="1143000"/>
            <a:ext cx="4038600" cy="4525963"/>
          </a:xfrm>
        </p:spPr>
        <p:txBody>
          <a:bodyPr>
            <a:normAutofit/>
          </a:bodyPr>
          <a:lstStyle>
            <a:lvl1pPr marL="282575" indent="-282575">
              <a:defRPr lang="en-US" sz="2800" kern="2000" dirty="0" smtClean="0">
                <a:solidFill>
                  <a:schemeClr val="tx1">
                    <a:lumMod val="75000"/>
                  </a:schemeClr>
                </a:solidFill>
                <a:latin typeface="+mn-lt"/>
                <a:ea typeface="+mn-ea"/>
                <a:cs typeface="+mn-cs"/>
              </a:defRPr>
            </a:lvl1pPr>
            <a:lvl2pPr marL="511175" indent="-220663">
              <a:defRPr lang="en-US" sz="2400" kern="1200" dirty="0" smtClean="0">
                <a:solidFill>
                  <a:schemeClr val="tx1">
                    <a:lumMod val="75000"/>
                  </a:schemeClr>
                </a:solidFill>
                <a:latin typeface="+mn-lt"/>
                <a:ea typeface="+mn-ea"/>
                <a:cs typeface="+mn-cs"/>
              </a:defRPr>
            </a:lvl2pPr>
            <a:lvl3pPr marL="804863" indent="-293688">
              <a:defRPr lang="en-US" sz="2000" kern="1200" baseline="0" dirty="0" smtClean="0">
                <a:solidFill>
                  <a:schemeClr val="tx1">
                    <a:lumMod val="75000"/>
                  </a:schemeClr>
                </a:solidFill>
                <a:latin typeface="+mn-lt"/>
                <a:ea typeface="+mn-ea"/>
                <a:cs typeface="+mn-cs"/>
              </a:defRPr>
            </a:lvl3pPr>
            <a:lvl4pPr marL="1089025" indent="-285750">
              <a:buFont typeface="Wingdings" panose="05000000000000000000" pitchFamily="2" charset="2"/>
              <a:buChar char="§"/>
              <a:defRPr lang="en-US" sz="1800" kern="1200" dirty="0" smtClean="0">
                <a:solidFill>
                  <a:schemeClr val="tx1">
                    <a:lumMod val="75000"/>
                  </a:schemeClr>
                </a:solidFill>
                <a:latin typeface="+mn-lt"/>
                <a:ea typeface="+mn-ea"/>
                <a:cs typeface="+mn-cs"/>
              </a:defRPr>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059034639"/>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288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Bulleted Lists with Heads">
    <p:spTree>
      <p:nvGrpSpPr>
        <p:cNvPr id="1" name=""/>
        <p:cNvGrpSpPr/>
        <p:nvPr/>
      </p:nvGrpSpPr>
      <p:grpSpPr>
        <a:xfrm>
          <a:off x="0" y="0"/>
          <a:ext cx="0" cy="0"/>
          <a:chOff x="0" y="0"/>
          <a:chExt cx="0" cy="0"/>
        </a:xfrm>
      </p:grpSpPr>
      <p:sp>
        <p:nvSpPr>
          <p:cNvPr id="8"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4" name="Text Placeholder 3"/>
          <p:cNvSpPr>
            <a:spLocks noGrp="1"/>
          </p:cNvSpPr>
          <p:nvPr>
            <p:ph type="body" sz="quarter" idx="15" hasCustomPrompt="1"/>
          </p:nvPr>
        </p:nvSpPr>
        <p:spPr>
          <a:xfrm>
            <a:off x="755650" y="1173163"/>
            <a:ext cx="4044950" cy="639762"/>
          </a:xfrm>
        </p:spPr>
        <p:txBody>
          <a:bodyPr/>
          <a:lstStyle>
            <a:lvl1pPr marL="0" indent="0">
              <a:buNone/>
              <a:defRPr sz="2800" b="1"/>
            </a:lvl1pPr>
          </a:lstStyle>
          <a:p>
            <a:pPr lvl="0"/>
            <a:r>
              <a:rPr lang="en-US" dirty="0"/>
              <a:t>Click to add text</a:t>
            </a:r>
          </a:p>
        </p:txBody>
      </p:sp>
      <p:sp>
        <p:nvSpPr>
          <p:cNvPr id="7" name="Content Placeholder 6"/>
          <p:cNvSpPr>
            <a:spLocks noGrp="1"/>
          </p:cNvSpPr>
          <p:nvPr>
            <p:ph sz="quarter" idx="16"/>
          </p:nvPr>
        </p:nvSpPr>
        <p:spPr>
          <a:xfrm>
            <a:off x="755650" y="1901825"/>
            <a:ext cx="4044950" cy="3962400"/>
          </a:xfrm>
        </p:spPr>
        <p:txBody>
          <a:bodyPr/>
          <a:lstStyle>
            <a:lvl1pPr marL="237744">
              <a:defRPr sz="2800"/>
            </a:lvl1pPr>
            <a:lvl2pPr marL="457200" indent="-219456">
              <a:defRPr sz="2400"/>
            </a:lvl2pPr>
            <a:lvl3pPr marL="685800" indent="-237744">
              <a:defRPr sz="2000"/>
            </a:lvl3pPr>
          </a:lstStyle>
          <a:p>
            <a:pPr lvl="0"/>
            <a:r>
              <a:rPr lang="en-US"/>
              <a:t>Click to edit Master text styles</a:t>
            </a:r>
          </a:p>
          <a:p>
            <a:pPr lvl="1"/>
            <a:r>
              <a:rPr lang="en-US"/>
              <a:t>Second level</a:t>
            </a:r>
          </a:p>
          <a:p>
            <a:pPr lvl="2"/>
            <a:r>
              <a:rPr lang="en-US"/>
              <a:t>Third level</a:t>
            </a:r>
          </a:p>
        </p:txBody>
      </p:sp>
      <p:sp>
        <p:nvSpPr>
          <p:cNvPr id="10" name="Text Placeholder 9"/>
          <p:cNvSpPr>
            <a:spLocks noGrp="1"/>
          </p:cNvSpPr>
          <p:nvPr>
            <p:ph type="body" sz="quarter" idx="17" hasCustomPrompt="1"/>
          </p:nvPr>
        </p:nvSpPr>
        <p:spPr>
          <a:xfrm>
            <a:off x="4953000" y="1181100"/>
            <a:ext cx="4038600" cy="660400"/>
          </a:xfrm>
        </p:spPr>
        <p:txBody>
          <a:bodyPr/>
          <a:lstStyle>
            <a:lvl1pPr marL="0" indent="0">
              <a:buNone/>
              <a:defRPr sz="2800" b="1"/>
            </a:lvl1pPr>
          </a:lstStyle>
          <a:p>
            <a:pPr lvl="0"/>
            <a:r>
              <a:rPr lang="en-US" dirty="0"/>
              <a:t>Click to add text</a:t>
            </a:r>
          </a:p>
        </p:txBody>
      </p:sp>
      <p:sp>
        <p:nvSpPr>
          <p:cNvPr id="13" name="Content Placeholder 12"/>
          <p:cNvSpPr>
            <a:spLocks noGrp="1"/>
          </p:cNvSpPr>
          <p:nvPr>
            <p:ph sz="quarter" idx="18"/>
          </p:nvPr>
        </p:nvSpPr>
        <p:spPr>
          <a:xfrm>
            <a:off x="4953000" y="1901825"/>
            <a:ext cx="4038600" cy="3962400"/>
          </a:xfrm>
        </p:spPr>
        <p:txBody>
          <a:bodyPr/>
          <a:lstStyle>
            <a:lvl1pPr marL="237744" indent="-274320">
              <a:defRPr sz="2800"/>
            </a:lvl1pPr>
            <a:lvl2pPr marL="457200" indent="-219456">
              <a:defRPr sz="2400"/>
            </a:lvl2pPr>
            <a:lvl3pPr marL="685800" indent="-237744">
              <a:defRPr sz="20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738424730"/>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288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ed List and Figure">
    <p:spTree>
      <p:nvGrpSpPr>
        <p:cNvPr id="1" name=""/>
        <p:cNvGrpSpPr/>
        <p:nvPr/>
      </p:nvGrpSpPr>
      <p:grpSpPr>
        <a:xfrm>
          <a:off x="0" y="0"/>
          <a:ext cx="0" cy="0"/>
          <a:chOff x="0" y="0"/>
          <a:chExt cx="0" cy="0"/>
        </a:xfrm>
      </p:grpSpPr>
      <p:sp>
        <p:nvSpPr>
          <p:cNvPr id="6"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sz="half" idx="1"/>
          </p:nvPr>
        </p:nvSpPr>
        <p:spPr>
          <a:xfrm>
            <a:off x="762000" y="1219200"/>
            <a:ext cx="4038600" cy="4525963"/>
          </a:xfrm>
        </p:spPr>
        <p:txBody>
          <a:bodyPr>
            <a:normAutofit/>
          </a:bodyPr>
          <a:lstStyle>
            <a:lvl1pPr marL="290513" indent="-290513">
              <a:defRPr sz="2800">
                <a:solidFill>
                  <a:schemeClr val="tx1">
                    <a:lumMod val="75000"/>
                  </a:schemeClr>
                </a:solidFill>
              </a:defRPr>
            </a:lvl1pPr>
            <a:lvl2pPr marL="512763" indent="-222250">
              <a:defRPr sz="2400">
                <a:solidFill>
                  <a:schemeClr val="tx1">
                    <a:lumMod val="75000"/>
                  </a:schemeClr>
                </a:solidFill>
              </a:defRPr>
            </a:lvl2pPr>
            <a:lvl3pPr marL="803275" indent="-290513">
              <a:tabLst>
                <a:tab pos="803275" algn="l"/>
                <a:tab pos="858838" algn="l"/>
              </a:tabLst>
              <a:defRPr sz="2000">
                <a:solidFill>
                  <a:schemeClr val="tx1">
                    <a:lumMod val="75000"/>
                  </a:schemeClr>
                </a:solidFill>
              </a:defRPr>
            </a:lvl3pPr>
            <a:lvl4pPr marL="1081088" indent="-277813">
              <a:buFont typeface="Wingdings" panose="05000000000000000000" pitchFamily="2" charset="2"/>
              <a:buChar char="§"/>
              <a:defRPr sz="1800">
                <a:solidFill>
                  <a:schemeClr val="tx1">
                    <a:lumMod val="75000"/>
                  </a:schemeClr>
                </a:solidFill>
              </a:defRPr>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Picture Placeholder 6"/>
          <p:cNvSpPr>
            <a:spLocks noGrp="1"/>
          </p:cNvSpPr>
          <p:nvPr>
            <p:ph type="pic" sz="quarter" idx="12"/>
          </p:nvPr>
        </p:nvSpPr>
        <p:spPr>
          <a:xfrm>
            <a:off x="4953000" y="1219200"/>
            <a:ext cx="3733800" cy="4526280"/>
          </a:xfrm>
        </p:spPr>
        <p:txBody>
          <a:bodyPr rtlCol="0">
            <a:normAutofit/>
          </a:bodyPr>
          <a:lstStyle/>
          <a:p>
            <a:pPr lvl="0"/>
            <a:r>
              <a:rPr lang="en-US" noProof="0"/>
              <a:t>Click icon to add picture</a:t>
            </a:r>
            <a:endParaRPr lang="en-US" noProof="0" dirty="0"/>
          </a:p>
        </p:txBody>
      </p:sp>
    </p:spTree>
    <p:extLst>
      <p:ext uri="{BB962C8B-B14F-4D97-AF65-F5344CB8AC3E}">
        <p14:creationId xmlns:p14="http://schemas.microsoft.com/office/powerpoint/2010/main" val="275367672"/>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Fig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7" name="Picture Placeholder 6"/>
          <p:cNvSpPr>
            <a:spLocks noGrp="1"/>
          </p:cNvSpPr>
          <p:nvPr>
            <p:ph type="pic" sz="quarter" idx="13"/>
          </p:nvPr>
        </p:nvSpPr>
        <p:spPr>
          <a:xfrm>
            <a:off x="762000" y="1326995"/>
            <a:ext cx="3505200" cy="4540405"/>
          </a:xfrm>
        </p:spPr>
        <p:txBody>
          <a:bodyPr rtlCol="0">
            <a:normAutofit/>
          </a:bodyPr>
          <a:lstStyle/>
          <a:p>
            <a:pPr lvl="0"/>
            <a:r>
              <a:rPr lang="en-US" noProof="0"/>
              <a:t>Click icon to add picture</a:t>
            </a:r>
            <a:endParaRPr lang="en-US" noProof="0" dirty="0"/>
          </a:p>
        </p:txBody>
      </p:sp>
      <p:sp>
        <p:nvSpPr>
          <p:cNvPr id="6" name="Text Placeholder 5"/>
          <p:cNvSpPr>
            <a:spLocks noGrp="1"/>
          </p:cNvSpPr>
          <p:nvPr>
            <p:ph type="body" sz="quarter" idx="16" hasCustomPrompt="1"/>
          </p:nvPr>
        </p:nvSpPr>
        <p:spPr>
          <a:xfrm>
            <a:off x="4495800" y="3200400"/>
            <a:ext cx="4495800" cy="838200"/>
          </a:xfrm>
        </p:spPr>
        <p:txBody>
          <a:bodyPr/>
          <a:lstStyle>
            <a:lvl1pPr marL="346075" indent="0">
              <a:buNone/>
              <a:defRPr/>
            </a:lvl1pPr>
          </a:lstStyle>
          <a:p>
            <a:pPr lvl="0"/>
            <a:r>
              <a:rPr lang="en-US" dirty="0"/>
              <a:t>Click to add Caption</a:t>
            </a:r>
          </a:p>
        </p:txBody>
      </p:sp>
    </p:spTree>
    <p:extLst>
      <p:ext uri="{BB962C8B-B14F-4D97-AF65-F5344CB8AC3E}">
        <p14:creationId xmlns:p14="http://schemas.microsoft.com/office/powerpoint/2010/main" val="13517107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Table Placeholder 7"/>
          <p:cNvSpPr>
            <a:spLocks noGrp="1"/>
          </p:cNvSpPr>
          <p:nvPr>
            <p:ph type="tbl" sz="quarter" idx="14"/>
          </p:nvPr>
        </p:nvSpPr>
        <p:spPr>
          <a:xfrm>
            <a:off x="762000" y="1338147"/>
            <a:ext cx="7620000" cy="4572000"/>
          </a:xfrm>
        </p:spPr>
        <p:txBody>
          <a:bodyPr rtlCol="0">
            <a:normAutofit/>
          </a:bodyPr>
          <a:lstStyle/>
          <a:p>
            <a:pPr lvl="0"/>
            <a:r>
              <a:rPr lang="en-US" noProof="0"/>
              <a:t>Click icon to add table</a:t>
            </a:r>
            <a:endParaRPr lang="en-US" noProof="0" dirty="0"/>
          </a:p>
        </p:txBody>
      </p:sp>
    </p:spTree>
    <p:extLst>
      <p:ext uri="{BB962C8B-B14F-4D97-AF65-F5344CB8AC3E}">
        <p14:creationId xmlns:p14="http://schemas.microsoft.com/office/powerpoint/2010/main" val="248584152"/>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288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estion">
    <p:spTree>
      <p:nvGrpSpPr>
        <p:cNvPr id="1" name=""/>
        <p:cNvGrpSpPr/>
        <p:nvPr/>
      </p:nvGrpSpPr>
      <p:grpSpPr>
        <a:xfrm>
          <a:off x="0" y="0"/>
          <a:ext cx="0" cy="0"/>
          <a:chOff x="0" y="0"/>
          <a:chExt cx="0" cy="0"/>
        </a:xfrm>
      </p:grpSpPr>
      <p:sp>
        <p:nvSpPr>
          <p:cNvPr id="7"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4" name="Text Placeholder 3"/>
          <p:cNvSpPr>
            <a:spLocks noGrp="1"/>
          </p:cNvSpPr>
          <p:nvPr>
            <p:ph type="body" sz="quarter" idx="10" hasCustomPrompt="1"/>
          </p:nvPr>
        </p:nvSpPr>
        <p:spPr>
          <a:xfrm>
            <a:off x="457200" y="1181100"/>
            <a:ext cx="8534400" cy="457200"/>
          </a:xfrm>
        </p:spPr>
        <p:txBody>
          <a:bodyPr/>
          <a:lstStyle>
            <a:lvl1pPr marL="346075" indent="0">
              <a:buNone/>
              <a:defRPr b="1"/>
            </a:lvl1pPr>
          </a:lstStyle>
          <a:p>
            <a:pPr lvl="0"/>
            <a:r>
              <a:rPr lang="en-US" dirty="0"/>
              <a:t>Click to add Question</a:t>
            </a:r>
          </a:p>
        </p:txBody>
      </p:sp>
      <p:sp>
        <p:nvSpPr>
          <p:cNvPr id="9" name="Content Placeholder 8"/>
          <p:cNvSpPr>
            <a:spLocks noGrp="1"/>
          </p:cNvSpPr>
          <p:nvPr>
            <p:ph sz="quarter" idx="11"/>
          </p:nvPr>
        </p:nvSpPr>
        <p:spPr>
          <a:xfrm>
            <a:off x="457200" y="2057400"/>
            <a:ext cx="8534400" cy="4038600"/>
          </a:xfrm>
        </p:spPr>
        <p:txBody>
          <a:bodyPr/>
          <a:lstStyle>
            <a:lvl1pPr marL="860425" indent="-514350">
              <a:buFont typeface="+mj-lt"/>
              <a:buAutoNum type="alphaUcPeriod"/>
              <a:defRPr/>
            </a:lvl1pPr>
          </a:lstStyle>
          <a:p>
            <a:pPr lvl="0"/>
            <a:r>
              <a:rPr lang="en-US"/>
              <a:t>Click to edit Master text styles</a:t>
            </a:r>
          </a:p>
        </p:txBody>
      </p:sp>
    </p:spTree>
    <p:extLst>
      <p:ext uri="{BB962C8B-B14F-4D97-AF65-F5344CB8AC3E}">
        <p14:creationId xmlns:p14="http://schemas.microsoft.com/office/powerpoint/2010/main" val="2175702165"/>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28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and Title">
    <p:spTree>
      <p:nvGrpSpPr>
        <p:cNvPr id="1" name=""/>
        <p:cNvGrpSpPr/>
        <p:nvPr/>
      </p:nvGrpSpPr>
      <p:grpSpPr>
        <a:xfrm>
          <a:off x="0" y="0"/>
          <a:ext cx="0" cy="0"/>
          <a:chOff x="0" y="0"/>
          <a:chExt cx="0" cy="0"/>
        </a:xfrm>
      </p:grpSpPr>
      <p:sp>
        <p:nvSpPr>
          <p:cNvPr id="13" name="Text Placeholder 12"/>
          <p:cNvSpPr>
            <a:spLocks noGrp="1"/>
          </p:cNvSpPr>
          <p:nvPr>
            <p:ph type="body" sz="quarter" idx="13" hasCustomPrompt="1"/>
          </p:nvPr>
        </p:nvSpPr>
        <p:spPr>
          <a:xfrm>
            <a:off x="1790700" y="1828800"/>
            <a:ext cx="5562600" cy="457200"/>
          </a:xfrm>
        </p:spPr>
        <p:txBody>
          <a:bodyPr anchor="ctr">
            <a:noAutofit/>
          </a:bodyPr>
          <a:lstStyle>
            <a:lvl1pPr marL="0" indent="0" algn="ctr">
              <a:buFontTx/>
              <a:buNone/>
              <a:defRPr sz="3200"/>
            </a:lvl1pPr>
            <a:lvl2pPr marL="623887" indent="0">
              <a:buFontTx/>
              <a:buNone/>
              <a:defRPr/>
            </a:lvl2pPr>
            <a:lvl3pPr marL="969962" indent="0">
              <a:buFontTx/>
              <a:buNone/>
              <a:defRPr/>
            </a:lvl3pPr>
            <a:lvl4pPr marL="1371600" indent="0">
              <a:buFontTx/>
              <a:buNone/>
              <a:defRPr/>
            </a:lvl4pPr>
            <a:lvl5pPr marL="1828800" indent="0">
              <a:buFontTx/>
              <a:buNone/>
              <a:defRPr/>
            </a:lvl5pPr>
          </a:lstStyle>
          <a:p>
            <a:pPr lvl="0"/>
            <a:r>
              <a:rPr lang="en-US" dirty="0"/>
              <a:t>Chapter #</a:t>
            </a:r>
          </a:p>
        </p:txBody>
      </p:sp>
      <p:sp>
        <p:nvSpPr>
          <p:cNvPr id="2" name="Title 1"/>
          <p:cNvSpPr>
            <a:spLocks noGrp="1"/>
          </p:cNvSpPr>
          <p:nvPr>
            <p:ph type="ctrTitle" hasCustomPrompt="1"/>
          </p:nvPr>
        </p:nvSpPr>
        <p:spPr>
          <a:xfrm>
            <a:off x="685800" y="2831169"/>
            <a:ext cx="7772400" cy="646331"/>
          </a:xfrm>
        </p:spPr>
        <p:txBody>
          <a:bodyPr/>
          <a:lstStyle>
            <a:lvl1pPr marL="0" algn="ctr" defTabSz="914400" rtl="0" eaLnBrk="1" latinLnBrk="0" hangingPunct="1">
              <a:defRPr lang="en-US" sz="4000" kern="1200" dirty="0">
                <a:solidFill>
                  <a:srgbClr val="737373"/>
                </a:solidFill>
                <a:latin typeface="+mn-lt"/>
                <a:ea typeface="+mn-ea"/>
                <a:cs typeface="+mn-cs"/>
              </a:defRPr>
            </a:lvl1pPr>
          </a:lstStyle>
          <a:p>
            <a:r>
              <a:rPr lang="en-US" dirty="0"/>
              <a:t>Click to add Chapter Title</a:t>
            </a:r>
          </a:p>
        </p:txBody>
      </p:sp>
      <p:sp>
        <p:nvSpPr>
          <p:cNvPr id="16" name="Rectangle 15"/>
          <p:cNvSpPr/>
          <p:nvPr userDrawn="1"/>
        </p:nvSpPr>
        <p:spPr>
          <a:xfrm>
            <a:off x="0" y="6356350"/>
            <a:ext cx="9144000" cy="507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ate Placeholder 3"/>
          <p:cNvSpPr txBox="1">
            <a:spLocks/>
          </p:cNvSpPr>
          <p:nvPr userDrawn="1"/>
        </p:nvSpPr>
        <p:spPr>
          <a:xfrm>
            <a:off x="101599" y="6470650"/>
            <a:ext cx="2422525" cy="365125"/>
          </a:xfrm>
          <a:prstGeom prst="rect">
            <a:avLst/>
          </a:prstGeom>
        </p:spPr>
        <p:txBody>
          <a:bodyPr anchor="ctr"/>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b="1" dirty="0">
                <a:solidFill>
                  <a:srgbClr val="585858"/>
                </a:solidFill>
              </a:rPr>
              <a:t>Copyright ©2020 F.A. Davis Company</a:t>
            </a:r>
          </a:p>
        </p:txBody>
      </p:sp>
      <p:pic>
        <p:nvPicPr>
          <p:cNvPr id="18" name="Picture 13"/>
          <p:cNvPicPr>
            <a:picLocks noChangeAspect="1"/>
          </p:cNvPicPr>
          <p:nvPr userDrawn="1"/>
        </p:nvPicPr>
        <p:blipFill>
          <a:blip r:embed="rId2" cstate="print">
            <a:clrChange>
              <a:clrFrom>
                <a:srgbClr val="FFFFFE"/>
              </a:clrFrom>
              <a:clrTo>
                <a:srgbClr val="FFFFFE">
                  <a:alpha val="0"/>
                </a:srgbClr>
              </a:clrTo>
            </a:clrChange>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977294" y="6492183"/>
            <a:ext cx="1005840" cy="35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a:xfrm>
            <a:off x="0" y="4728898"/>
            <a:ext cx="9144000" cy="1708150"/>
          </a:xfrm>
          <a:prstGeom prst="rect">
            <a:avLst/>
          </a:prstGeom>
          <a:solidFill>
            <a:srgbClr val="2880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1" name="Straight Connector 10"/>
          <p:cNvCxnSpPr/>
          <p:nvPr userDrawn="1"/>
        </p:nvCxnSpPr>
        <p:spPr>
          <a:xfrm>
            <a:off x="0" y="4728898"/>
            <a:ext cx="9144000" cy="0"/>
          </a:xfrm>
          <a:prstGeom prst="line">
            <a:avLst/>
          </a:prstGeom>
          <a:ln w="50800">
            <a:solidFill>
              <a:srgbClr val="D99C2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4"/>
          <a:stretch>
            <a:fillRect/>
          </a:stretch>
        </p:blipFill>
        <p:spPr>
          <a:xfrm>
            <a:off x="0" y="6426743"/>
            <a:ext cx="9169400" cy="48773"/>
          </a:xfrm>
          <a:prstGeom prst="rect">
            <a:avLst/>
          </a:prstGeom>
        </p:spPr>
      </p:pic>
    </p:spTree>
    <p:extLst>
      <p:ext uri="{BB962C8B-B14F-4D97-AF65-F5344CB8AC3E}">
        <p14:creationId xmlns:p14="http://schemas.microsoft.com/office/powerpoint/2010/main" val="32089041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Question">
    <p:spTree>
      <p:nvGrpSpPr>
        <p:cNvPr id="1" name=""/>
        <p:cNvGrpSpPr/>
        <p:nvPr/>
      </p:nvGrpSpPr>
      <p:grpSpPr>
        <a:xfrm>
          <a:off x="0" y="0"/>
          <a:ext cx="0" cy="0"/>
          <a:chOff x="0" y="0"/>
          <a:chExt cx="0" cy="0"/>
        </a:xfrm>
      </p:grpSpPr>
      <p:sp>
        <p:nvSpPr>
          <p:cNvPr id="7"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4" name="Text Placeholder 3"/>
          <p:cNvSpPr>
            <a:spLocks noGrp="1"/>
          </p:cNvSpPr>
          <p:nvPr>
            <p:ph type="body" sz="quarter" idx="10" hasCustomPrompt="1"/>
          </p:nvPr>
        </p:nvSpPr>
        <p:spPr>
          <a:xfrm>
            <a:off x="457200" y="1181100"/>
            <a:ext cx="8534400" cy="2019300"/>
          </a:xfrm>
        </p:spPr>
        <p:txBody>
          <a:bodyPr/>
          <a:lstStyle>
            <a:lvl1pPr marL="346075" indent="0">
              <a:buNone/>
              <a:defRPr b="1"/>
            </a:lvl1pPr>
          </a:lstStyle>
          <a:p>
            <a:pPr lvl="0"/>
            <a:r>
              <a:rPr lang="en-US" dirty="0"/>
              <a:t>Click to add Question</a:t>
            </a:r>
          </a:p>
        </p:txBody>
      </p:sp>
      <p:sp>
        <p:nvSpPr>
          <p:cNvPr id="9" name="Content Placeholder 8"/>
          <p:cNvSpPr>
            <a:spLocks noGrp="1"/>
          </p:cNvSpPr>
          <p:nvPr>
            <p:ph sz="quarter" idx="11"/>
          </p:nvPr>
        </p:nvSpPr>
        <p:spPr>
          <a:xfrm>
            <a:off x="457200" y="3352800"/>
            <a:ext cx="8534400" cy="2743200"/>
          </a:xfrm>
        </p:spPr>
        <p:txBody>
          <a:bodyPr/>
          <a:lstStyle>
            <a:lvl1pPr marL="346075" indent="0">
              <a:buFont typeface="+mj-lt"/>
              <a:buNone/>
              <a:defRPr/>
            </a:lvl1pPr>
          </a:lstStyle>
          <a:p>
            <a:pPr lvl="0"/>
            <a:r>
              <a:rPr lang="en-US" dirty="0"/>
              <a:t>Click to edit Master text styles</a:t>
            </a:r>
          </a:p>
        </p:txBody>
      </p:sp>
    </p:spTree>
    <p:extLst>
      <p:ext uri="{BB962C8B-B14F-4D97-AF65-F5344CB8AC3E}">
        <p14:creationId xmlns:p14="http://schemas.microsoft.com/office/powerpoint/2010/main" val="1379958512"/>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288"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nswer">
    <p:spTree>
      <p:nvGrpSpPr>
        <p:cNvPr id="1" name=""/>
        <p:cNvGrpSpPr/>
        <p:nvPr/>
      </p:nvGrpSpPr>
      <p:grpSpPr>
        <a:xfrm>
          <a:off x="0" y="0"/>
          <a:ext cx="0" cy="0"/>
          <a:chOff x="0" y="0"/>
          <a:chExt cx="0" cy="0"/>
        </a:xfrm>
      </p:grpSpPr>
      <p:sp>
        <p:nvSpPr>
          <p:cNvPr id="5"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9" name="Text Placeholder 8"/>
          <p:cNvSpPr>
            <a:spLocks noGrp="1"/>
          </p:cNvSpPr>
          <p:nvPr>
            <p:ph type="body" sz="quarter" idx="10" hasCustomPrompt="1"/>
          </p:nvPr>
        </p:nvSpPr>
        <p:spPr>
          <a:xfrm>
            <a:off x="457200" y="1219200"/>
            <a:ext cx="8534400" cy="609600"/>
          </a:xfrm>
        </p:spPr>
        <p:txBody>
          <a:bodyPr/>
          <a:lstStyle>
            <a:lvl1pPr marL="346075" indent="0">
              <a:buNone/>
              <a:defRPr/>
            </a:lvl1pPr>
          </a:lstStyle>
          <a:p>
            <a:pPr lvl="0"/>
            <a:r>
              <a:rPr lang="en-US" dirty="0"/>
              <a:t>Click to answer</a:t>
            </a:r>
          </a:p>
        </p:txBody>
      </p:sp>
      <p:sp>
        <p:nvSpPr>
          <p:cNvPr id="13" name="Content Placeholder 12"/>
          <p:cNvSpPr>
            <a:spLocks noGrp="1"/>
          </p:cNvSpPr>
          <p:nvPr>
            <p:ph sz="quarter" idx="11"/>
          </p:nvPr>
        </p:nvSpPr>
        <p:spPr>
          <a:xfrm>
            <a:off x="457200" y="2057400"/>
            <a:ext cx="8534400" cy="4038600"/>
          </a:xfrm>
        </p:spPr>
        <p:txBody>
          <a:bodyPr/>
          <a:lstStyle>
            <a:lvl1pPr marL="346075" indent="0">
              <a:buNone/>
              <a:defRPr/>
            </a:lvl1pPr>
          </a:lstStyle>
          <a:p>
            <a:pPr lvl="0"/>
            <a:r>
              <a:rPr lang="en-US" dirty="0"/>
              <a:t>Click to edit Master text styles</a:t>
            </a:r>
          </a:p>
        </p:txBody>
      </p:sp>
    </p:spTree>
    <p:extLst>
      <p:ext uri="{BB962C8B-B14F-4D97-AF65-F5344CB8AC3E}">
        <p14:creationId xmlns:p14="http://schemas.microsoft.com/office/powerpoint/2010/main" val="1295770433"/>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288"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ickerCheck">
    <p:spTree>
      <p:nvGrpSpPr>
        <p:cNvPr id="1" name=""/>
        <p:cNvGrpSpPr/>
        <p:nvPr/>
      </p:nvGrpSpPr>
      <p:grpSpPr>
        <a:xfrm>
          <a:off x="0" y="0"/>
          <a:ext cx="0" cy="0"/>
          <a:chOff x="0" y="0"/>
          <a:chExt cx="0" cy="0"/>
        </a:xfrm>
      </p:grpSpPr>
      <p:sp>
        <p:nvSpPr>
          <p:cNvPr id="7"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6" name="Text Placeholder 5"/>
          <p:cNvSpPr>
            <a:spLocks noGrp="1"/>
          </p:cNvSpPr>
          <p:nvPr>
            <p:ph type="body" sz="quarter" idx="11"/>
          </p:nvPr>
        </p:nvSpPr>
        <p:spPr>
          <a:xfrm>
            <a:off x="457200" y="1295400"/>
            <a:ext cx="8229600" cy="381000"/>
          </a:xfrm>
        </p:spPr>
        <p:txBody>
          <a:bodyPr anchor="ctr">
            <a:noAutofit/>
          </a:bodyPr>
          <a:lstStyle>
            <a:lvl1pPr marL="346075" indent="0">
              <a:buFontTx/>
              <a:buNone/>
              <a:defRPr sz="3200" b="0"/>
            </a:lvl1pPr>
          </a:lstStyle>
          <a:p>
            <a:pPr lvl="0"/>
            <a:r>
              <a:rPr lang="en-US"/>
              <a:t>Click to edit Master text styles</a:t>
            </a:r>
          </a:p>
        </p:txBody>
      </p:sp>
      <p:sp>
        <p:nvSpPr>
          <p:cNvPr id="3" name="Content Placeholder 2"/>
          <p:cNvSpPr>
            <a:spLocks noGrp="1"/>
          </p:cNvSpPr>
          <p:nvPr>
            <p:ph idx="1"/>
          </p:nvPr>
        </p:nvSpPr>
        <p:spPr>
          <a:xfrm>
            <a:off x="457200" y="1763751"/>
            <a:ext cx="8229600" cy="4068763"/>
          </a:xfrm>
        </p:spPr>
        <p:txBody>
          <a:bodyPr/>
          <a:lstStyle>
            <a:lvl1pPr marL="860425" indent="-514350">
              <a:buFont typeface="+mj-lt"/>
              <a:buAutoNum type="alphaUcPeriod"/>
              <a:defRPr/>
            </a:lvl1pPr>
            <a:lvl2pPr marL="914400" indent="-290513">
              <a:defRPr/>
            </a:lvl2pPr>
            <a:lvl3pPr marL="1260475" indent="-290513">
              <a:defRPr sz="2000"/>
            </a:lvl3pPr>
            <a:lvl4pPr marL="1600200" indent="-228600">
              <a:buFont typeface="Wingdings" panose="05000000000000000000" pitchFamily="2" charset="2"/>
              <a:buChar char="§"/>
              <a:defRPr sz="1800">
                <a:solidFill>
                  <a:srgbClr val="737373"/>
                </a:solidFill>
              </a:defRPr>
            </a:lvl4pPr>
          </a:lstStyle>
          <a:p>
            <a:pPr lvl="0"/>
            <a:r>
              <a:rPr lang="en-US"/>
              <a:t>Click to edit Master text styles</a:t>
            </a:r>
          </a:p>
        </p:txBody>
      </p:sp>
    </p:spTree>
    <p:extLst>
      <p:ext uri="{BB962C8B-B14F-4D97-AF65-F5344CB8AC3E}">
        <p14:creationId xmlns:p14="http://schemas.microsoft.com/office/powerpoint/2010/main" val="3217463967"/>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288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lickerCheck">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457200" y="1295400"/>
            <a:ext cx="8229600" cy="381000"/>
          </a:xfrm>
        </p:spPr>
        <p:txBody>
          <a:bodyPr anchor="ctr">
            <a:noAutofit/>
          </a:bodyPr>
          <a:lstStyle>
            <a:lvl1pPr marL="346075" indent="0">
              <a:buFontTx/>
              <a:buNone/>
              <a:defRPr sz="3200" b="0"/>
            </a:lvl1pPr>
          </a:lstStyle>
          <a:p>
            <a:pPr lvl="0"/>
            <a:r>
              <a:rPr lang="en-US"/>
              <a:t>Click to edit Master text styles</a:t>
            </a:r>
          </a:p>
        </p:txBody>
      </p:sp>
      <p:sp>
        <p:nvSpPr>
          <p:cNvPr id="3" name="Content Placeholder 2"/>
          <p:cNvSpPr>
            <a:spLocks noGrp="1"/>
          </p:cNvSpPr>
          <p:nvPr>
            <p:ph idx="1"/>
          </p:nvPr>
        </p:nvSpPr>
        <p:spPr>
          <a:xfrm>
            <a:off x="457200" y="1763751"/>
            <a:ext cx="8229600" cy="4068763"/>
          </a:xfrm>
        </p:spPr>
        <p:txBody>
          <a:bodyPr/>
          <a:lstStyle>
            <a:lvl1pPr marL="346075" indent="0">
              <a:buFontTx/>
              <a:buNone/>
              <a:defRPr/>
            </a:lvl1pPr>
            <a:lvl2pPr marL="914400" indent="-290513">
              <a:defRPr/>
            </a:lvl2pPr>
            <a:lvl3pPr marL="1260475" indent="-290513">
              <a:defRPr sz="2000"/>
            </a:lvl3pPr>
            <a:lvl4pPr marL="1600200" indent="-228600">
              <a:buFont typeface="Wingdings" panose="05000000000000000000" pitchFamily="2" charset="2"/>
              <a:buChar char="§"/>
              <a:defRPr sz="1800">
                <a:solidFill>
                  <a:srgbClr val="737373"/>
                </a:solidFill>
              </a:defRPr>
            </a:lvl4pPr>
          </a:lstStyle>
          <a:p>
            <a:pPr lvl="0"/>
            <a:r>
              <a:rPr lang="en-US"/>
              <a:t>Click to edit Master text styles</a:t>
            </a:r>
          </a:p>
        </p:txBody>
      </p:sp>
    </p:spTree>
    <p:extLst>
      <p:ext uri="{BB962C8B-B14F-4D97-AF65-F5344CB8AC3E}">
        <p14:creationId xmlns:p14="http://schemas.microsoft.com/office/powerpoint/2010/main" val="2757109553"/>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288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5_Chapter and Title">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a:xfrm>
            <a:off x="3429000" y="2362200"/>
            <a:ext cx="5410200" cy="565150"/>
          </a:xfrm>
        </p:spPr>
        <p:txBody>
          <a:bodyPr/>
          <a:lstStyle>
            <a:lvl1pPr marL="0" indent="0" algn="r">
              <a:buNone/>
              <a:defRPr sz="3200"/>
            </a:lvl1pPr>
          </a:lstStyle>
          <a:p>
            <a:pPr lvl="0"/>
            <a:r>
              <a:rPr lang="en-US"/>
              <a:t>Click to edit Master text styles</a:t>
            </a:r>
          </a:p>
        </p:txBody>
      </p:sp>
      <p:sp>
        <p:nvSpPr>
          <p:cNvPr id="15" name="Text Placeholder 5"/>
          <p:cNvSpPr>
            <a:spLocks noGrp="1"/>
          </p:cNvSpPr>
          <p:nvPr>
            <p:ph type="body" sz="quarter" idx="16"/>
          </p:nvPr>
        </p:nvSpPr>
        <p:spPr>
          <a:xfrm>
            <a:off x="3423557" y="3008009"/>
            <a:ext cx="5410200" cy="565150"/>
          </a:xfrm>
        </p:spPr>
        <p:txBody>
          <a:bodyPr/>
          <a:lstStyle>
            <a:lvl1pPr marL="0" indent="0" algn="r">
              <a:buNone/>
              <a:defRPr sz="3200"/>
            </a:lvl1pPr>
          </a:lstStyle>
          <a:p>
            <a:pPr lvl="0"/>
            <a:r>
              <a:rPr lang="en-US"/>
              <a:t>Click to edit Master text styles</a:t>
            </a:r>
          </a:p>
        </p:txBody>
      </p:sp>
      <p:sp>
        <p:nvSpPr>
          <p:cNvPr id="16" name="Rectangle 15"/>
          <p:cNvSpPr/>
          <p:nvPr userDrawn="1"/>
        </p:nvSpPr>
        <p:spPr>
          <a:xfrm>
            <a:off x="0" y="6356350"/>
            <a:ext cx="9144000" cy="507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ate Placeholder 3"/>
          <p:cNvSpPr txBox="1">
            <a:spLocks/>
          </p:cNvSpPr>
          <p:nvPr userDrawn="1"/>
        </p:nvSpPr>
        <p:spPr>
          <a:xfrm>
            <a:off x="101599" y="6470650"/>
            <a:ext cx="2422525" cy="365125"/>
          </a:xfrm>
          <a:prstGeom prst="rect">
            <a:avLst/>
          </a:prstGeom>
        </p:spPr>
        <p:txBody>
          <a:bodyPr anchor="ctr"/>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b="1" dirty="0">
                <a:solidFill>
                  <a:srgbClr val="585858"/>
                </a:solidFill>
              </a:rPr>
              <a:t>Copyright ©2020 F.A. Davis Company</a:t>
            </a:r>
          </a:p>
        </p:txBody>
      </p:sp>
      <p:pic>
        <p:nvPicPr>
          <p:cNvPr id="18" name="Picture 13"/>
          <p:cNvPicPr>
            <a:picLocks noChangeAspect="1"/>
          </p:cNvPicPr>
          <p:nvPr userDrawn="1"/>
        </p:nvPicPr>
        <p:blipFill>
          <a:blip r:embed="rId2" cstate="print">
            <a:clrChange>
              <a:clrFrom>
                <a:srgbClr val="FFFFFE"/>
              </a:clrFrom>
              <a:clrTo>
                <a:srgbClr val="FFFFFE">
                  <a:alpha val="0"/>
                </a:srgbClr>
              </a:clrTo>
            </a:clrChange>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977294" y="6492183"/>
            <a:ext cx="1005840" cy="35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a:xfrm>
            <a:off x="0" y="4728898"/>
            <a:ext cx="9144000" cy="1708150"/>
          </a:xfrm>
          <a:prstGeom prst="rect">
            <a:avLst/>
          </a:prstGeom>
          <a:solidFill>
            <a:srgbClr val="2880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1" name="Straight Connector 10"/>
          <p:cNvCxnSpPr/>
          <p:nvPr userDrawn="1"/>
        </p:nvCxnSpPr>
        <p:spPr>
          <a:xfrm>
            <a:off x="0" y="4728898"/>
            <a:ext cx="9144000" cy="0"/>
          </a:xfrm>
          <a:prstGeom prst="line">
            <a:avLst/>
          </a:prstGeom>
          <a:ln w="50800">
            <a:solidFill>
              <a:srgbClr val="D99C2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4"/>
          <a:stretch>
            <a:fillRect/>
          </a:stretch>
        </p:blipFill>
        <p:spPr>
          <a:xfrm>
            <a:off x="0" y="6426743"/>
            <a:ext cx="9169400" cy="48773"/>
          </a:xfrm>
          <a:prstGeom prst="rect">
            <a:avLst/>
          </a:prstGeom>
        </p:spPr>
      </p:pic>
      <p:sp>
        <p:nvSpPr>
          <p:cNvPr id="14" name="Title 1"/>
          <p:cNvSpPr>
            <a:spLocks noGrp="1"/>
          </p:cNvSpPr>
          <p:nvPr>
            <p:ph type="title"/>
          </p:nvPr>
        </p:nvSpPr>
        <p:spPr>
          <a:xfrm>
            <a:off x="381000" y="163941"/>
            <a:ext cx="570653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lgn="r">
              <a:defRPr lang="en-US" sz="3600" dirty="0">
                <a:solidFill>
                  <a:schemeClr val="tx1">
                    <a:lumMod val="75000"/>
                  </a:schemeClr>
                </a:solidFill>
              </a:defRPr>
            </a:lvl1pPr>
          </a:lstStyle>
          <a:p>
            <a:pPr lvl="0"/>
            <a:r>
              <a:rPr lang="en-US"/>
              <a:t>Click to edit Master title style</a:t>
            </a:r>
            <a:endParaRPr lang="en-US" dirty="0"/>
          </a:p>
        </p:txBody>
      </p:sp>
      <p:sp>
        <p:nvSpPr>
          <p:cNvPr id="7" name="Content Placeholder 6"/>
          <p:cNvSpPr>
            <a:spLocks noGrp="1"/>
          </p:cNvSpPr>
          <p:nvPr>
            <p:ph sz="quarter" idx="17"/>
          </p:nvPr>
        </p:nvSpPr>
        <p:spPr>
          <a:xfrm>
            <a:off x="381000" y="1143000"/>
            <a:ext cx="2590800" cy="35861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9804361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28600" y="1371600"/>
            <a:ext cx="8683625" cy="1143000"/>
          </a:xfrm>
        </p:spPr>
        <p:txBody>
          <a:bodyPr/>
          <a:lstStyle/>
          <a:p>
            <a:r>
              <a:rPr lang="en-US"/>
              <a:t>Click to edit Master title style</a:t>
            </a:r>
          </a:p>
        </p:txBody>
      </p:sp>
      <p:sp>
        <p:nvSpPr>
          <p:cNvPr id="3" name="Text Placeholder 2"/>
          <p:cNvSpPr>
            <a:spLocks noGrp="1"/>
          </p:cNvSpPr>
          <p:nvPr>
            <p:ph type="body" sz="half" idx="1"/>
          </p:nvPr>
        </p:nvSpPr>
        <p:spPr>
          <a:xfrm>
            <a:off x="228600" y="2514600"/>
            <a:ext cx="4265613"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Online Image Placeholder 3"/>
          <p:cNvSpPr>
            <a:spLocks noGrp="1"/>
          </p:cNvSpPr>
          <p:nvPr>
            <p:ph type="clipArt" sz="half" idx="2"/>
          </p:nvPr>
        </p:nvSpPr>
        <p:spPr>
          <a:xfrm>
            <a:off x="4646613" y="2514600"/>
            <a:ext cx="4265612" cy="3962400"/>
          </a:xfrm>
        </p:spPr>
        <p:txBody>
          <a:bodyPr/>
          <a:lstStyle/>
          <a:p>
            <a:pPr lvl="0"/>
            <a:endParaRPr lang="en-US" noProof="0"/>
          </a:p>
        </p:txBody>
      </p:sp>
    </p:spTree>
    <p:extLst>
      <p:ext uri="{BB962C8B-B14F-4D97-AF65-F5344CB8AC3E}">
        <p14:creationId xmlns:p14="http://schemas.microsoft.com/office/powerpoint/2010/main" val="22923141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371600"/>
            <a:ext cx="8683625" cy="1143000"/>
          </a:xfrm>
        </p:spPr>
        <p:txBody>
          <a:bodyPr/>
          <a:lstStyle/>
          <a:p>
            <a:r>
              <a:rPr lang="en-US"/>
              <a:t>Click to edit Master title style</a:t>
            </a:r>
          </a:p>
        </p:txBody>
      </p:sp>
      <p:sp>
        <p:nvSpPr>
          <p:cNvPr id="3" name="Text Placeholder 2"/>
          <p:cNvSpPr>
            <a:spLocks noGrp="1"/>
          </p:cNvSpPr>
          <p:nvPr>
            <p:ph type="body" sz="half" idx="1"/>
          </p:nvPr>
        </p:nvSpPr>
        <p:spPr>
          <a:xfrm>
            <a:off x="228600" y="2514600"/>
            <a:ext cx="4265613"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2514600"/>
            <a:ext cx="4265612"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16152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371600"/>
            <a:ext cx="8683625" cy="1143000"/>
          </a:xfrm>
        </p:spPr>
        <p:txBody>
          <a:bodyPr/>
          <a:lstStyle/>
          <a:p>
            <a:r>
              <a:rPr lang="en-US"/>
              <a:t>Click to edit Master title style</a:t>
            </a:r>
          </a:p>
        </p:txBody>
      </p:sp>
      <p:sp>
        <p:nvSpPr>
          <p:cNvPr id="3" name="Content Placeholder 2"/>
          <p:cNvSpPr>
            <a:spLocks noGrp="1"/>
          </p:cNvSpPr>
          <p:nvPr>
            <p:ph sz="half" idx="1"/>
          </p:nvPr>
        </p:nvSpPr>
        <p:spPr>
          <a:xfrm>
            <a:off x="228600" y="2514600"/>
            <a:ext cx="8683625" cy="190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4572000"/>
            <a:ext cx="8683625" cy="190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29191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371600"/>
            <a:ext cx="8683625" cy="1143000"/>
          </a:xfrm>
        </p:spPr>
        <p:txBody>
          <a:bodyPr/>
          <a:lstStyle/>
          <a:p>
            <a:r>
              <a:rPr lang="en-US"/>
              <a:t>Click to edit Master title style</a:t>
            </a:r>
          </a:p>
        </p:txBody>
      </p:sp>
      <p:sp>
        <p:nvSpPr>
          <p:cNvPr id="3" name="Content Placeholder 2"/>
          <p:cNvSpPr>
            <a:spLocks noGrp="1"/>
          </p:cNvSpPr>
          <p:nvPr>
            <p:ph sz="half" idx="1"/>
          </p:nvPr>
        </p:nvSpPr>
        <p:spPr>
          <a:xfrm>
            <a:off x="228600" y="2514600"/>
            <a:ext cx="4265613"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6613" y="2514600"/>
            <a:ext cx="4265612"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80354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grpSp>
        <p:nvGrpSpPr>
          <p:cNvPr id="31" name="Group 30"/>
          <p:cNvGrpSpPr/>
          <p:nvPr userDrawn="1"/>
        </p:nvGrpSpPr>
        <p:grpSpPr>
          <a:xfrm>
            <a:off x="850959" y="1053467"/>
            <a:ext cx="7598011" cy="4754881"/>
            <a:chOff x="850958" y="877888"/>
            <a:chExt cx="7598009" cy="3962400"/>
          </a:xfrm>
          <a:effectLst>
            <a:outerShdw blurRad="63500" dist="38100" dir="5400000" algn="t" rotWithShape="0">
              <a:prstClr val="black">
                <a:alpha val="30000"/>
              </a:prstClr>
            </a:outerShdw>
          </a:effectLst>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958" y="877888"/>
              <a:ext cx="2787262" cy="3962400"/>
            </a:xfrm>
            <a:prstGeom prst="rect">
              <a:avLst/>
            </a:prstGeom>
          </p:spPr>
        </p:pic>
        <p:sp>
          <p:nvSpPr>
            <p:cNvPr id="25" name="Rectangle 24"/>
            <p:cNvSpPr/>
            <p:nvPr userDrawn="1"/>
          </p:nvSpPr>
          <p:spPr>
            <a:xfrm>
              <a:off x="3638220" y="877888"/>
              <a:ext cx="4810747" cy="3959225"/>
            </a:xfrm>
            <a:prstGeom prst="rect">
              <a:avLst/>
            </a:prstGeom>
            <a:solidFill>
              <a:srgbClr val="932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Rectangle 29"/>
            <p:cNvSpPr/>
            <p:nvPr userDrawn="1"/>
          </p:nvSpPr>
          <p:spPr>
            <a:xfrm>
              <a:off x="3640258" y="3209608"/>
              <a:ext cx="4808709" cy="1630680"/>
            </a:xfrm>
            <a:prstGeom prst="rect">
              <a:avLst/>
            </a:prstGeom>
            <a:solidFill>
              <a:srgbClr val="000000">
                <a:alpha val="78431"/>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 name="Title 1"/>
          <p:cNvSpPr>
            <a:spLocks noGrp="1"/>
          </p:cNvSpPr>
          <p:nvPr userDrawn="1">
            <p:ph type="ctrTitle"/>
          </p:nvPr>
        </p:nvSpPr>
        <p:spPr>
          <a:xfrm>
            <a:off x="3638221" y="1189128"/>
            <a:ext cx="4810747" cy="2502223"/>
          </a:xfrm>
        </p:spPr>
        <p:txBody>
          <a:bodyPr anchor="ctr"/>
          <a:lstStyle>
            <a:lvl1pPr algn="ctr">
              <a:defRPr sz="5800" b="0">
                <a:effectLst>
                  <a:outerShdw blurRad="38100" dist="38100" dir="2700000" algn="tl">
                    <a:srgbClr val="000000">
                      <a:alpha val="43137"/>
                    </a:srgbClr>
                  </a:outerShdw>
                </a:effectLst>
                <a:latin typeface="Calibri (Body)"/>
              </a:defRPr>
            </a:lvl1pPr>
          </a:lstStyle>
          <a:p>
            <a:r>
              <a:rPr lang="en-US" dirty="0"/>
              <a:t>Click to edit Master title style</a:t>
            </a:r>
          </a:p>
        </p:txBody>
      </p:sp>
      <p:sp>
        <p:nvSpPr>
          <p:cNvPr id="4" name="Date Placeholder 3"/>
          <p:cNvSpPr>
            <a:spLocks noGrp="1"/>
          </p:cNvSpPr>
          <p:nvPr userDrawn="1">
            <p:ph type="dt" sz="half" idx="10"/>
          </p:nvPr>
        </p:nvSpPr>
        <p:spPr>
          <a:xfrm>
            <a:off x="4038599" y="6356354"/>
            <a:ext cx="2057400" cy="365125"/>
          </a:xfrm>
          <a:prstGeom prst="rect">
            <a:avLst/>
          </a:prstGeom>
        </p:spPr>
        <p:txBody>
          <a:bodyPr/>
          <a:lstStyle/>
          <a:p>
            <a:endParaRPr lang="en-US"/>
          </a:p>
        </p:txBody>
      </p:sp>
      <p:sp>
        <p:nvSpPr>
          <p:cNvPr id="5" name="Footer Placeholder 4"/>
          <p:cNvSpPr>
            <a:spLocks noGrp="1"/>
          </p:cNvSpPr>
          <p:nvPr userDrawn="1">
            <p:ph type="ftr" sz="quarter" idx="11"/>
          </p:nvPr>
        </p:nvSpPr>
        <p:spPr>
          <a:xfrm>
            <a:off x="680391" y="6347780"/>
            <a:ext cx="3086101" cy="365125"/>
          </a:xfrm>
          <a:prstGeom prst="rect">
            <a:avLst/>
          </a:prstGeom>
        </p:spPr>
        <p:txBody>
          <a:bodyPr/>
          <a:lstStyle>
            <a:lvl1pPr algn="l">
              <a:defRPr sz="1300"/>
            </a:lvl1pPr>
          </a:lstStyle>
          <a:p>
            <a:r>
              <a:rPr lang="en-US">
                <a:solidFill>
                  <a:srgbClr val="7F7F7F"/>
                </a:solidFill>
              </a:rPr>
              <a:t>Copyright ©  2020. F.A. Davis Company</a:t>
            </a:r>
            <a:endParaRPr lang="en-US" dirty="0"/>
          </a:p>
        </p:txBody>
      </p:sp>
      <p:pic>
        <p:nvPicPr>
          <p:cNvPr id="29" name="Picture 2" descr="D:\VSS\FAD05\Export\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15163" y="6202683"/>
            <a:ext cx="1500188" cy="6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userDrawn="1">
            <p:ph type="subTitle" idx="1"/>
          </p:nvPr>
        </p:nvSpPr>
        <p:spPr>
          <a:xfrm>
            <a:off x="3638221" y="4230095"/>
            <a:ext cx="4805628" cy="1170951"/>
          </a:xfrm>
        </p:spPr>
        <p:txBody>
          <a:bodyPr anchor="ctr">
            <a:normAutofit/>
          </a:bodyPr>
          <a:lstStyle>
            <a:lvl1pPr marL="0" indent="0" algn="ctr">
              <a:buNone/>
              <a:defRPr sz="3000">
                <a:solidFill>
                  <a:schemeClr val="bg1"/>
                </a:solidFill>
              </a:defRPr>
            </a:lvl1pPr>
            <a:lvl2pPr marL="439526" indent="0" algn="ctr">
              <a:buNone/>
              <a:defRPr sz="2000"/>
            </a:lvl2pPr>
            <a:lvl3pPr marL="879049" indent="0" algn="ctr">
              <a:buNone/>
              <a:defRPr sz="1800"/>
            </a:lvl3pPr>
            <a:lvl4pPr marL="1318574" indent="0" algn="ctr">
              <a:buNone/>
              <a:defRPr sz="1500"/>
            </a:lvl4pPr>
            <a:lvl5pPr marL="1758100" indent="0" algn="ctr">
              <a:buNone/>
              <a:defRPr sz="1500"/>
            </a:lvl5pPr>
            <a:lvl6pPr marL="2197623" indent="0" algn="ctr">
              <a:buNone/>
              <a:defRPr sz="1500"/>
            </a:lvl6pPr>
            <a:lvl7pPr marL="2637148" indent="0" algn="ctr">
              <a:buNone/>
              <a:defRPr sz="1500"/>
            </a:lvl7pPr>
            <a:lvl8pPr marL="3076671" indent="0" algn="ctr">
              <a:buNone/>
              <a:defRPr sz="1500"/>
            </a:lvl8pPr>
            <a:lvl9pPr marL="3516197" indent="0" algn="ctr">
              <a:buNone/>
              <a:defRPr sz="1500"/>
            </a:lvl9pPr>
          </a:lstStyle>
          <a:p>
            <a:r>
              <a:rPr lang="en-US" dirty="0"/>
              <a:t>Click to edit Master subtitle style</a:t>
            </a:r>
          </a:p>
        </p:txBody>
      </p:sp>
    </p:spTree>
    <p:extLst>
      <p:ext uri="{BB962C8B-B14F-4D97-AF65-F5344CB8AC3E}">
        <p14:creationId xmlns:p14="http://schemas.microsoft.com/office/powerpoint/2010/main" val="1707166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_Chapter and Title">
    <p:spTree>
      <p:nvGrpSpPr>
        <p:cNvPr id="1" name=""/>
        <p:cNvGrpSpPr/>
        <p:nvPr/>
      </p:nvGrpSpPr>
      <p:grpSpPr>
        <a:xfrm>
          <a:off x="0" y="0"/>
          <a:ext cx="0" cy="0"/>
          <a:chOff x="0" y="0"/>
          <a:chExt cx="0" cy="0"/>
        </a:xfrm>
      </p:grpSpPr>
      <p:sp>
        <p:nvSpPr>
          <p:cNvPr id="4" name="Picture Placeholder 3"/>
          <p:cNvSpPr>
            <a:spLocks noGrp="1"/>
          </p:cNvSpPr>
          <p:nvPr>
            <p:ph type="pic" sz="quarter" idx="14"/>
          </p:nvPr>
        </p:nvSpPr>
        <p:spPr>
          <a:xfrm>
            <a:off x="381000" y="1143000"/>
            <a:ext cx="2590800" cy="3568700"/>
          </a:xfrm>
        </p:spPr>
        <p:txBody>
          <a:bodyPr/>
          <a:lstStyle/>
          <a:p>
            <a:r>
              <a:rPr lang="en-US"/>
              <a:t>Click icon to add picture</a:t>
            </a:r>
            <a:endParaRPr lang="en-US" dirty="0"/>
          </a:p>
        </p:txBody>
      </p:sp>
      <p:sp>
        <p:nvSpPr>
          <p:cNvPr id="5" name="Text Placeholder 4"/>
          <p:cNvSpPr>
            <a:spLocks noGrp="1"/>
          </p:cNvSpPr>
          <p:nvPr>
            <p:ph type="body" sz="quarter" idx="15"/>
          </p:nvPr>
        </p:nvSpPr>
        <p:spPr>
          <a:xfrm>
            <a:off x="3429000" y="2362200"/>
            <a:ext cx="5410200" cy="565150"/>
          </a:xfrm>
        </p:spPr>
        <p:txBody>
          <a:bodyPr/>
          <a:lstStyle>
            <a:lvl1pPr marL="0" indent="0" algn="r">
              <a:buNone/>
              <a:defRPr sz="3200"/>
            </a:lvl1pPr>
          </a:lstStyle>
          <a:p>
            <a:pPr lvl="0"/>
            <a:r>
              <a:rPr lang="en-US"/>
              <a:t>Click to edit Master text styles</a:t>
            </a:r>
          </a:p>
        </p:txBody>
      </p:sp>
      <p:sp>
        <p:nvSpPr>
          <p:cNvPr id="15" name="Text Placeholder 5"/>
          <p:cNvSpPr>
            <a:spLocks noGrp="1"/>
          </p:cNvSpPr>
          <p:nvPr>
            <p:ph type="body" sz="quarter" idx="16"/>
          </p:nvPr>
        </p:nvSpPr>
        <p:spPr>
          <a:xfrm>
            <a:off x="3423557" y="3008009"/>
            <a:ext cx="5410200" cy="565150"/>
          </a:xfrm>
        </p:spPr>
        <p:txBody>
          <a:bodyPr/>
          <a:lstStyle>
            <a:lvl1pPr marL="0" indent="0" algn="r">
              <a:buNone/>
              <a:defRPr sz="3200"/>
            </a:lvl1pPr>
          </a:lstStyle>
          <a:p>
            <a:pPr lvl="0"/>
            <a:r>
              <a:rPr lang="en-US" dirty="0"/>
              <a:t>Click to edit Master text styles</a:t>
            </a:r>
          </a:p>
        </p:txBody>
      </p:sp>
      <p:sp>
        <p:nvSpPr>
          <p:cNvPr id="16" name="Rectangle 15"/>
          <p:cNvSpPr/>
          <p:nvPr userDrawn="1"/>
        </p:nvSpPr>
        <p:spPr>
          <a:xfrm>
            <a:off x="0" y="6356350"/>
            <a:ext cx="9144000" cy="507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ate Placeholder 3"/>
          <p:cNvSpPr txBox="1">
            <a:spLocks/>
          </p:cNvSpPr>
          <p:nvPr userDrawn="1"/>
        </p:nvSpPr>
        <p:spPr>
          <a:xfrm>
            <a:off x="101599" y="6470650"/>
            <a:ext cx="2422525" cy="365125"/>
          </a:xfrm>
          <a:prstGeom prst="rect">
            <a:avLst/>
          </a:prstGeom>
        </p:spPr>
        <p:txBody>
          <a:bodyPr anchor="ctr"/>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b="1" dirty="0">
                <a:solidFill>
                  <a:srgbClr val="585858"/>
                </a:solidFill>
              </a:rPr>
              <a:t>Copyright ©2020 F.A. Davis Company</a:t>
            </a:r>
          </a:p>
        </p:txBody>
      </p:sp>
      <p:pic>
        <p:nvPicPr>
          <p:cNvPr id="18" name="Picture 13"/>
          <p:cNvPicPr>
            <a:picLocks noChangeAspect="1"/>
          </p:cNvPicPr>
          <p:nvPr userDrawn="1"/>
        </p:nvPicPr>
        <p:blipFill>
          <a:blip r:embed="rId2" cstate="print">
            <a:clrChange>
              <a:clrFrom>
                <a:srgbClr val="FFFFFE"/>
              </a:clrFrom>
              <a:clrTo>
                <a:srgbClr val="FFFFFE">
                  <a:alpha val="0"/>
                </a:srgbClr>
              </a:clrTo>
            </a:clrChange>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977294" y="6492183"/>
            <a:ext cx="1005840" cy="35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a:xfrm>
            <a:off x="0" y="4728898"/>
            <a:ext cx="9144000" cy="1708150"/>
          </a:xfrm>
          <a:prstGeom prst="rect">
            <a:avLst/>
          </a:prstGeom>
          <a:solidFill>
            <a:srgbClr val="2880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1" name="Straight Connector 10"/>
          <p:cNvCxnSpPr/>
          <p:nvPr userDrawn="1"/>
        </p:nvCxnSpPr>
        <p:spPr>
          <a:xfrm>
            <a:off x="0" y="4728898"/>
            <a:ext cx="9144000" cy="0"/>
          </a:xfrm>
          <a:prstGeom prst="line">
            <a:avLst/>
          </a:prstGeom>
          <a:ln w="50800">
            <a:solidFill>
              <a:srgbClr val="D99C2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4"/>
          <a:stretch>
            <a:fillRect/>
          </a:stretch>
        </p:blipFill>
        <p:spPr>
          <a:xfrm>
            <a:off x="0" y="6426743"/>
            <a:ext cx="9169400" cy="48773"/>
          </a:xfrm>
          <a:prstGeom prst="rect">
            <a:avLst/>
          </a:prstGeom>
        </p:spPr>
      </p:pic>
      <p:sp>
        <p:nvSpPr>
          <p:cNvPr id="14" name="Title 1"/>
          <p:cNvSpPr>
            <a:spLocks noGrp="1"/>
          </p:cNvSpPr>
          <p:nvPr>
            <p:ph type="title"/>
          </p:nvPr>
        </p:nvSpPr>
        <p:spPr>
          <a:xfrm>
            <a:off x="381000" y="163941"/>
            <a:ext cx="570653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lgn="r">
              <a:defRPr lang="en-US" sz="3600" dirty="0">
                <a:solidFill>
                  <a:schemeClr val="tx1">
                    <a:lumMod val="75000"/>
                  </a:schemeClr>
                </a:solidFill>
              </a:defRPr>
            </a:lvl1pPr>
          </a:lstStyle>
          <a:p>
            <a:pPr lvl="0"/>
            <a:r>
              <a:rPr lang="en-US"/>
              <a:t>Click to edit Master title style</a:t>
            </a:r>
            <a:endParaRPr lang="en-US" dirty="0"/>
          </a:p>
        </p:txBody>
      </p:sp>
    </p:spTree>
    <p:extLst>
      <p:ext uri="{BB962C8B-B14F-4D97-AF65-F5344CB8AC3E}">
        <p14:creationId xmlns:p14="http://schemas.microsoft.com/office/powerpoint/2010/main" val="393139167"/>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9" name="Rectangle 8"/>
          <p:cNvSpPr/>
          <p:nvPr userDrawn="1"/>
        </p:nvSpPr>
        <p:spPr>
          <a:xfrm>
            <a:off x="190502" y="1168404"/>
            <a:ext cx="8763000" cy="5036187"/>
          </a:xfrm>
          <a:prstGeom prst="rect">
            <a:avLst/>
          </a:prstGeom>
          <a:solidFill>
            <a:schemeClr val="bg1"/>
          </a:solidFill>
          <a:ln>
            <a:noFill/>
          </a:ln>
          <a:effectLst>
            <a:outerShdw blurRad="635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17207" tIns="58604" rIns="117207" bIns="58604" rtlCol="0" anchor="ctr"/>
          <a:lstStyle/>
          <a:p>
            <a:pPr lvl="0" algn="ctr"/>
            <a:endParaRPr lang="en-US" sz="1800"/>
          </a:p>
        </p:txBody>
      </p:sp>
      <p:sp>
        <p:nvSpPr>
          <p:cNvPr id="7" name="Rounded Rectangle 6"/>
          <p:cNvSpPr/>
          <p:nvPr userDrawn="1"/>
        </p:nvSpPr>
        <p:spPr>
          <a:xfrm>
            <a:off x="2" y="0"/>
            <a:ext cx="9144000" cy="1170306"/>
          </a:xfrm>
          <a:prstGeom prst="roundRect">
            <a:avLst>
              <a:gd name="adj" fmla="val 0"/>
            </a:avLst>
          </a:prstGeom>
          <a:solidFill>
            <a:srgbClr val="93272A"/>
          </a:solidFill>
          <a:ln>
            <a:noFill/>
          </a:ln>
          <a:effectLst>
            <a:outerShdw blurRad="63500" dist="25400" dir="5400000" algn="ctr" rotWithShape="0">
              <a:schemeClr val="tx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117207" tIns="58604" rIns="117207" bIns="58604" anchor="ctr"/>
          <a:lstStyle/>
          <a:p>
            <a:pPr algn="ctr">
              <a:defRPr/>
            </a:pPr>
            <a:endParaRPr lang="en-IN" sz="1800" dirty="0"/>
          </a:p>
        </p:txBody>
      </p:sp>
      <p:sp>
        <p:nvSpPr>
          <p:cNvPr id="2" name="Title 1"/>
          <p:cNvSpPr>
            <a:spLocks noGrp="1"/>
          </p:cNvSpPr>
          <p:nvPr>
            <p:ph type="title"/>
          </p:nvPr>
        </p:nvSpPr>
        <p:spPr>
          <a:xfrm>
            <a:off x="365759" y="1"/>
            <a:ext cx="8613141" cy="1156970"/>
          </a:xfrm>
        </p:spPr>
        <p:txBody>
          <a:bodyPr>
            <a:normAutofit/>
          </a:bodyPr>
          <a:lstStyle>
            <a:lvl1pPr>
              <a:defRPr sz="4000" b="0">
                <a:effectLst>
                  <a:outerShdw blurRad="38100" dist="38100" dir="2700000" algn="tl">
                    <a:srgbClr val="000000">
                      <a:alpha val="43137"/>
                    </a:srgbClr>
                  </a:outerShdw>
                </a:effectLst>
                <a:latin typeface="Calibri (Body)"/>
              </a:defRPr>
            </a:lvl1pPr>
          </a:lstStyle>
          <a:p>
            <a:r>
              <a:rPr lang="en-US" dirty="0"/>
              <a:t>Click to edit Master title style</a:t>
            </a:r>
          </a:p>
        </p:txBody>
      </p:sp>
      <p:sp>
        <p:nvSpPr>
          <p:cNvPr id="3" name="Content Placeholder 2"/>
          <p:cNvSpPr>
            <a:spLocks noGrp="1"/>
          </p:cNvSpPr>
          <p:nvPr>
            <p:ph idx="1"/>
          </p:nvPr>
        </p:nvSpPr>
        <p:spPr>
          <a:xfrm>
            <a:off x="365762" y="1554356"/>
            <a:ext cx="8427719" cy="4351339"/>
          </a:xfrm>
        </p:spPr>
        <p:txBody>
          <a:bodyPr>
            <a:noAutofit/>
          </a:bodyPr>
          <a:lstStyle>
            <a:lvl1pPr marL="219763" indent="-219763">
              <a:lnSpc>
                <a:spcPct val="100000"/>
              </a:lnSpc>
              <a:spcBef>
                <a:spcPts val="600"/>
              </a:spcBef>
              <a:buClr>
                <a:srgbClr val="93272A"/>
              </a:buClr>
              <a:buFont typeface="Arial" charset="0"/>
              <a:buChar char="•"/>
              <a:defRPr sz="3600"/>
            </a:lvl1pPr>
            <a:lvl2pPr marL="659286" indent="-219763">
              <a:lnSpc>
                <a:spcPct val="100000"/>
              </a:lnSpc>
              <a:spcBef>
                <a:spcPts val="600"/>
              </a:spcBef>
              <a:buClr>
                <a:srgbClr val="93272A"/>
              </a:buClr>
              <a:buFont typeface="Arial" charset="0"/>
              <a:buChar char="•"/>
              <a:defRPr sz="3200"/>
            </a:lvl2pPr>
            <a:lvl3pPr marL="1098811" indent="-219763">
              <a:lnSpc>
                <a:spcPct val="100000"/>
              </a:lnSpc>
              <a:spcBef>
                <a:spcPts val="600"/>
              </a:spcBef>
              <a:buClr>
                <a:srgbClr val="93272A"/>
              </a:buClr>
              <a:buFont typeface="Arial" charset="0"/>
              <a:buChar char="•"/>
              <a:defRPr sz="2800"/>
            </a:lvl3pPr>
            <a:lvl4pPr marL="1538337" indent="-219763">
              <a:lnSpc>
                <a:spcPct val="100000"/>
              </a:lnSpc>
              <a:spcBef>
                <a:spcPts val="600"/>
              </a:spcBef>
              <a:buClr>
                <a:srgbClr val="93272A"/>
              </a:buClr>
              <a:buFont typeface="Arial" charset="0"/>
              <a:buChar char="•"/>
              <a:defRPr sz="2400"/>
            </a:lvl4pPr>
            <a:lvl5pPr marL="1977860" indent="-219763">
              <a:lnSpc>
                <a:spcPct val="100000"/>
              </a:lnSpc>
              <a:spcBef>
                <a:spcPts val="600"/>
              </a:spcBef>
              <a:buClr>
                <a:srgbClr val="93272A"/>
              </a:buClr>
              <a:buFont typeface="Arial" charset="0"/>
              <a:buChar cha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240530" y="6336793"/>
            <a:ext cx="20574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489542" y="6356354"/>
            <a:ext cx="463959" cy="365125"/>
          </a:xfrm>
          <a:prstGeom prst="rect">
            <a:avLst/>
          </a:prstGeom>
          <a:solidFill>
            <a:schemeClr val="bg1">
              <a:lumMod val="85000"/>
            </a:schemeClr>
          </a:solidFill>
          <a:ln>
            <a:noFill/>
          </a:ln>
        </p:spPr>
        <p:txBody>
          <a:bodyPr/>
          <a:lstStyle>
            <a:lvl1pPr algn="r">
              <a:defRPr sz="1500">
                <a:solidFill>
                  <a:schemeClr val="tx1"/>
                </a:solidFill>
              </a:defRPr>
            </a:lvl1pPr>
          </a:lstStyle>
          <a:p>
            <a:fld id="{EE098420-75B4-7E4A-BE3D-4B696F999BA0}" type="slidenum">
              <a:rPr lang="en-US" smtClean="0"/>
              <a:pPr/>
              <a:t>‹#›</a:t>
            </a:fld>
            <a:endParaRPr lang="en-US" dirty="0"/>
          </a:p>
        </p:txBody>
      </p:sp>
      <p:sp>
        <p:nvSpPr>
          <p:cNvPr id="12" name="Footer Placeholder 4"/>
          <p:cNvSpPr>
            <a:spLocks noGrp="1"/>
          </p:cNvSpPr>
          <p:nvPr>
            <p:ph type="ftr" sz="quarter" idx="11"/>
          </p:nvPr>
        </p:nvSpPr>
        <p:spPr>
          <a:xfrm>
            <a:off x="190502" y="6347208"/>
            <a:ext cx="3086101" cy="365125"/>
          </a:xfrm>
          <a:prstGeom prst="rect">
            <a:avLst/>
          </a:prstGeom>
        </p:spPr>
        <p:txBody>
          <a:bodyPr/>
          <a:lstStyle>
            <a:lvl1pPr algn="l">
              <a:defRPr sz="1300"/>
            </a:lvl1pPr>
          </a:lstStyle>
          <a:p>
            <a:r>
              <a:rPr lang="en-US">
                <a:solidFill>
                  <a:srgbClr val="7F7F7F"/>
                </a:solidFill>
              </a:rPr>
              <a:t>Copyright ©  2020. F.A. Davis Company</a:t>
            </a:r>
            <a:endParaRPr lang="en-US" dirty="0"/>
          </a:p>
        </p:txBody>
      </p:sp>
    </p:spTree>
    <p:extLst>
      <p:ext uri="{BB962C8B-B14F-4D97-AF65-F5344CB8AC3E}">
        <p14:creationId xmlns:p14="http://schemas.microsoft.com/office/powerpoint/2010/main" val="2201952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4" name="Content Placeholder 2"/>
          <p:cNvSpPr>
            <a:spLocks noGrp="1"/>
          </p:cNvSpPr>
          <p:nvPr>
            <p:ph idx="1"/>
          </p:nvPr>
        </p:nvSpPr>
        <p:spPr>
          <a:xfrm>
            <a:off x="457200" y="1195349"/>
            <a:ext cx="8229600" cy="4068763"/>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591786487"/>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4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4" name="Content Placeholder 2"/>
          <p:cNvSpPr>
            <a:spLocks noGrp="1"/>
          </p:cNvSpPr>
          <p:nvPr>
            <p:ph idx="1"/>
          </p:nvPr>
        </p:nvSpPr>
        <p:spPr>
          <a:xfrm>
            <a:off x="457200" y="1195349"/>
            <a:ext cx="8229600" cy="4068763"/>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5"/>
          <p:cNvSpPr>
            <a:spLocks noGrp="1"/>
          </p:cNvSpPr>
          <p:nvPr>
            <p:ph type="body" sz="quarter" idx="16"/>
          </p:nvPr>
        </p:nvSpPr>
        <p:spPr>
          <a:xfrm>
            <a:off x="457200" y="5410200"/>
            <a:ext cx="8229600" cy="565150"/>
          </a:xfrm>
        </p:spPr>
        <p:txBody>
          <a:bodyPr/>
          <a:lstStyle>
            <a:lvl1pPr marL="0" indent="0" algn="ctr">
              <a:buNone/>
              <a:defRPr sz="3200"/>
            </a:lvl1pPr>
          </a:lstStyle>
          <a:p>
            <a:pPr lvl="0"/>
            <a:r>
              <a:rPr lang="en-US" dirty="0"/>
              <a:t>Click to edit Master text styles</a:t>
            </a:r>
          </a:p>
        </p:txBody>
      </p:sp>
    </p:spTree>
    <p:extLst>
      <p:ext uri="{BB962C8B-B14F-4D97-AF65-F5344CB8AC3E}">
        <p14:creationId xmlns:p14="http://schemas.microsoft.com/office/powerpoint/2010/main" val="892999903"/>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4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Lead-in Head, and Bulleted List">
    <p:spTree>
      <p:nvGrpSpPr>
        <p:cNvPr id="1" name=""/>
        <p:cNvGrpSpPr/>
        <p:nvPr/>
      </p:nvGrpSpPr>
      <p:grpSpPr>
        <a:xfrm>
          <a:off x="0" y="0"/>
          <a:ext cx="0" cy="0"/>
          <a:chOff x="0" y="0"/>
          <a:chExt cx="0" cy="0"/>
        </a:xfrm>
      </p:grpSpPr>
      <p:sp>
        <p:nvSpPr>
          <p:cNvPr id="8"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6" name="Text Placeholder 5"/>
          <p:cNvSpPr>
            <a:spLocks noGrp="1"/>
          </p:cNvSpPr>
          <p:nvPr>
            <p:ph type="body" sz="quarter" idx="11"/>
          </p:nvPr>
        </p:nvSpPr>
        <p:spPr>
          <a:xfrm>
            <a:off x="457200" y="1295400"/>
            <a:ext cx="8229600" cy="381000"/>
          </a:xfrm>
        </p:spPr>
        <p:txBody>
          <a:bodyPr anchor="ctr">
            <a:noAutofit/>
          </a:bodyPr>
          <a:lstStyle>
            <a:lvl1pPr marL="346075" indent="0">
              <a:buNone/>
              <a:defRPr sz="3200"/>
            </a:lvl1pPr>
          </a:lstStyle>
          <a:p>
            <a:pPr lvl="0"/>
            <a:r>
              <a:rPr lang="en-US"/>
              <a:t>Click to edit Master text styles</a:t>
            </a:r>
          </a:p>
        </p:txBody>
      </p:sp>
      <p:sp>
        <p:nvSpPr>
          <p:cNvPr id="3" name="Content Placeholder 2"/>
          <p:cNvSpPr>
            <a:spLocks noGrp="1"/>
          </p:cNvSpPr>
          <p:nvPr>
            <p:ph idx="1"/>
          </p:nvPr>
        </p:nvSpPr>
        <p:spPr>
          <a:xfrm>
            <a:off x="457200" y="1741449"/>
            <a:ext cx="3962400" cy="4202151"/>
          </a:xfrm>
        </p:spPr>
        <p:txBody>
          <a:bodyPr/>
          <a:lstStyle>
            <a:lvl1pPr>
              <a:defRPr sz="2800"/>
            </a:lvl1pPr>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p:txBody>
      </p:sp>
      <p:sp>
        <p:nvSpPr>
          <p:cNvPr id="5" name="Content Placeholder 2"/>
          <p:cNvSpPr>
            <a:spLocks noGrp="1"/>
          </p:cNvSpPr>
          <p:nvPr>
            <p:ph idx="12"/>
          </p:nvPr>
        </p:nvSpPr>
        <p:spPr>
          <a:xfrm>
            <a:off x="4648200" y="1752600"/>
            <a:ext cx="4191000" cy="4191000"/>
          </a:xfrm>
        </p:spPr>
        <p:txBody>
          <a:bodyPr/>
          <a:lstStyle>
            <a:lvl1pPr>
              <a:defRPr sz="2800"/>
            </a:lvl1pPr>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p:txBody>
      </p:sp>
    </p:spTree>
    <p:extLst>
      <p:ext uri="{BB962C8B-B14F-4D97-AF65-F5344CB8AC3E}">
        <p14:creationId xmlns:p14="http://schemas.microsoft.com/office/powerpoint/2010/main" val="4131323136"/>
      </p:ext>
    </p:extLst>
  </p:cSld>
  <p:clrMapOvr>
    <a:masterClrMapping/>
  </p:clrMapOvr>
  <p:extLst>
    <p:ext uri="{DCECCB84-F9BA-43D5-87BE-67443E8EF086}">
      <p15:sldGuideLst xmlns:p15="http://schemas.microsoft.com/office/powerpoint/2012/main">
        <p15:guide id="1" orient="horz" pos="1008">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4" name="Content Placeholder 2"/>
          <p:cNvSpPr>
            <a:spLocks noGrp="1"/>
          </p:cNvSpPr>
          <p:nvPr>
            <p:ph idx="1"/>
          </p:nvPr>
        </p:nvSpPr>
        <p:spPr>
          <a:xfrm>
            <a:off x="457200" y="1195349"/>
            <a:ext cx="8229600" cy="2233651"/>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Content Placeholder 2"/>
          <p:cNvSpPr>
            <a:spLocks noGrp="1"/>
          </p:cNvSpPr>
          <p:nvPr>
            <p:ph idx="10"/>
          </p:nvPr>
        </p:nvSpPr>
        <p:spPr>
          <a:xfrm>
            <a:off x="533400" y="3733800"/>
            <a:ext cx="8229600" cy="2233651"/>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255605835"/>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4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4" name="Content Placeholder 2"/>
          <p:cNvSpPr>
            <a:spLocks noGrp="1"/>
          </p:cNvSpPr>
          <p:nvPr>
            <p:ph idx="1"/>
          </p:nvPr>
        </p:nvSpPr>
        <p:spPr>
          <a:xfrm>
            <a:off x="457200" y="1195349"/>
            <a:ext cx="8229600" cy="1395451"/>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Content Placeholder 2"/>
          <p:cNvSpPr>
            <a:spLocks noGrp="1"/>
          </p:cNvSpPr>
          <p:nvPr>
            <p:ph idx="10"/>
          </p:nvPr>
        </p:nvSpPr>
        <p:spPr>
          <a:xfrm>
            <a:off x="533400" y="2895600"/>
            <a:ext cx="4038600" cy="2895600"/>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Content Placeholder 2"/>
          <p:cNvSpPr>
            <a:spLocks noGrp="1"/>
          </p:cNvSpPr>
          <p:nvPr>
            <p:ph idx="11"/>
          </p:nvPr>
        </p:nvSpPr>
        <p:spPr>
          <a:xfrm>
            <a:off x="4800600" y="2895600"/>
            <a:ext cx="4038600" cy="2895600"/>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092918745"/>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4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4" name="Content Placeholder 2"/>
          <p:cNvSpPr>
            <a:spLocks noGrp="1"/>
          </p:cNvSpPr>
          <p:nvPr>
            <p:ph idx="1"/>
          </p:nvPr>
        </p:nvSpPr>
        <p:spPr>
          <a:xfrm>
            <a:off x="457200" y="1195349"/>
            <a:ext cx="4114800" cy="4748251"/>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Content Placeholder 2"/>
          <p:cNvSpPr>
            <a:spLocks noGrp="1"/>
          </p:cNvSpPr>
          <p:nvPr>
            <p:ph idx="10"/>
          </p:nvPr>
        </p:nvSpPr>
        <p:spPr>
          <a:xfrm>
            <a:off x="4724400" y="1219200"/>
            <a:ext cx="4038600" cy="4748251"/>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235478169"/>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4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6356350"/>
            <a:ext cx="9144000" cy="507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ate Placeholder 3"/>
          <p:cNvSpPr txBox="1">
            <a:spLocks/>
          </p:cNvSpPr>
          <p:nvPr/>
        </p:nvSpPr>
        <p:spPr>
          <a:xfrm>
            <a:off x="101599" y="6470650"/>
            <a:ext cx="2422525" cy="365125"/>
          </a:xfrm>
          <a:prstGeom prst="rect">
            <a:avLst/>
          </a:prstGeom>
        </p:spPr>
        <p:txBody>
          <a:bodyPr anchor="ctr"/>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b="1" dirty="0">
                <a:solidFill>
                  <a:srgbClr val="585858"/>
                </a:solidFill>
              </a:rPr>
              <a:t>Copyright ©2020 F.A. Davis Company</a:t>
            </a:r>
          </a:p>
        </p:txBody>
      </p:sp>
      <p:pic>
        <p:nvPicPr>
          <p:cNvPr id="12" name="Picture 13"/>
          <p:cNvPicPr>
            <a:picLocks noChangeAspect="1"/>
          </p:cNvPicPr>
          <p:nvPr/>
        </p:nvPicPr>
        <p:blipFill>
          <a:blip r:embed="rId32" cstate="print">
            <a:clrChange>
              <a:clrFrom>
                <a:srgbClr val="FFFFFE"/>
              </a:clrFrom>
              <a:clrTo>
                <a:srgbClr val="FFFFFE">
                  <a:alpha val="0"/>
                </a:srgbClr>
              </a:clrTo>
            </a:clrChange>
            <a:extLst>
              <a:ext uri="{BEBA8EAE-BF5A-486C-A8C5-ECC9F3942E4B}">
                <a14:imgProps xmlns:a14="http://schemas.microsoft.com/office/drawing/2010/main">
                  <a14:imgLayer r:embed="rId3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977294" y="6492183"/>
            <a:ext cx="1005840" cy="35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preferRelativeResize="0">
            <a:picLocks/>
          </p:cNvPicPr>
          <p:nvPr/>
        </p:nvPicPr>
        <p:blipFill>
          <a:blip r:embed="rId34"/>
          <a:stretch>
            <a:fillRect/>
          </a:stretch>
        </p:blipFill>
        <p:spPr>
          <a:xfrm>
            <a:off x="0" y="6434694"/>
            <a:ext cx="9171432" cy="45719"/>
          </a:xfrm>
          <a:prstGeom prst="rect">
            <a:avLst/>
          </a:prstGeom>
        </p:spPr>
      </p:pic>
      <p:sp>
        <p:nvSpPr>
          <p:cNvPr id="1026" name="Title Placeholder 1"/>
          <p:cNvSpPr>
            <a:spLocks noGrp="1"/>
          </p:cNvSpPr>
          <p:nvPr>
            <p:ph type="title"/>
          </p:nvPr>
        </p:nvSpPr>
        <p:spPr bwMode="auto">
          <a:xfrm>
            <a:off x="762000" y="239154"/>
            <a:ext cx="82296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457200" y="12954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endParaRPr lang="en-US" altLang="en-US" dirty="0"/>
          </a:p>
          <a:p>
            <a:pPr lvl="2"/>
            <a:endParaRPr lang="en-US" altLang="en-US" dirty="0"/>
          </a:p>
        </p:txBody>
      </p:sp>
      <p:cxnSp>
        <p:nvCxnSpPr>
          <p:cNvPr id="7" name="Straight Connector 6"/>
          <p:cNvCxnSpPr/>
          <p:nvPr/>
        </p:nvCxnSpPr>
        <p:spPr>
          <a:xfrm>
            <a:off x="0" y="990600"/>
            <a:ext cx="9144000" cy="0"/>
          </a:xfrm>
          <a:prstGeom prst="line">
            <a:avLst/>
          </a:prstGeom>
          <a:ln w="12700">
            <a:solidFill>
              <a:srgbClr val="D99C21"/>
            </a:solidFill>
          </a:ln>
        </p:spPr>
        <p:style>
          <a:lnRef idx="1">
            <a:schemeClr val="accent1"/>
          </a:lnRef>
          <a:fillRef idx="0">
            <a:schemeClr val="accent1"/>
          </a:fillRef>
          <a:effectRef idx="0">
            <a:schemeClr val="accent1"/>
          </a:effectRef>
          <a:fontRef idx="minor">
            <a:schemeClr val="tx1"/>
          </a:fontRef>
        </p:style>
      </p:cxnSp>
      <p:pic>
        <p:nvPicPr>
          <p:cNvPr id="14" name="Picture 13"/>
          <p:cNvPicPr preferRelativeResize="0">
            <a:picLocks/>
          </p:cNvPicPr>
          <p:nvPr/>
        </p:nvPicPr>
        <p:blipFill>
          <a:blip r:embed="rId34"/>
          <a:stretch>
            <a:fillRect/>
          </a:stretch>
        </p:blipFill>
        <p:spPr>
          <a:xfrm>
            <a:off x="0" y="6364006"/>
            <a:ext cx="9171432" cy="45719"/>
          </a:xfrm>
          <a:prstGeom prst="rect">
            <a:avLst/>
          </a:prstGeom>
        </p:spPr>
      </p:pic>
      <p:sp>
        <p:nvSpPr>
          <p:cNvPr id="9" name="Rectangle 8"/>
          <p:cNvSpPr/>
          <p:nvPr/>
        </p:nvSpPr>
        <p:spPr>
          <a:xfrm>
            <a:off x="0" y="6400800"/>
            <a:ext cx="9144000" cy="45719"/>
          </a:xfrm>
          <a:prstGeom prst="rect">
            <a:avLst/>
          </a:prstGeom>
          <a:solidFill>
            <a:srgbClr val="2880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fontAlgn="auto">
              <a:spcBef>
                <a:spcPts val="0"/>
              </a:spcBef>
              <a:spcAft>
                <a:spcPts val="0"/>
              </a:spcAft>
              <a:defRPr/>
            </a:pPr>
            <a:endParaRPr lang="en-US" dirty="0"/>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95" r:id="rId3"/>
    <p:sldLayoutId id="2147483683" r:id="rId4"/>
    <p:sldLayoutId id="2147483708" r:id="rId5"/>
    <p:sldLayoutId id="2147483700" r:id="rId6"/>
    <p:sldLayoutId id="2147483696" r:id="rId7"/>
    <p:sldLayoutId id="2147483703" r:id="rId8"/>
    <p:sldLayoutId id="2147483698" r:id="rId9"/>
    <p:sldLayoutId id="2147483713" r:id="rId10"/>
    <p:sldLayoutId id="2147483712" r:id="rId11"/>
    <p:sldLayoutId id="2147483684" r:id="rId12"/>
    <p:sldLayoutId id="2147483692" r:id="rId13"/>
    <p:sldLayoutId id="2147483678" r:id="rId14"/>
    <p:sldLayoutId id="2147483679" r:id="rId15"/>
    <p:sldLayoutId id="2147483680" r:id="rId16"/>
    <p:sldLayoutId id="2147483685" r:id="rId17"/>
    <p:sldLayoutId id="2147483686" r:id="rId18"/>
    <p:sldLayoutId id="2147483687" r:id="rId19"/>
    <p:sldLayoutId id="2147483697" r:id="rId20"/>
    <p:sldLayoutId id="2147483688" r:id="rId21"/>
    <p:sldLayoutId id="2147483689" r:id="rId22"/>
    <p:sldLayoutId id="2147483690" r:id="rId23"/>
    <p:sldLayoutId id="2147483699" r:id="rId24"/>
    <p:sldLayoutId id="2147483704" r:id="rId25"/>
    <p:sldLayoutId id="2147483705" r:id="rId26"/>
    <p:sldLayoutId id="2147483706" r:id="rId27"/>
    <p:sldLayoutId id="2147483707" r:id="rId28"/>
    <p:sldLayoutId id="2147483714" r:id="rId29"/>
    <p:sldLayoutId id="2147483715" r:id="rId30"/>
  </p:sldLayoutIdLst>
  <p:hf sldNum="0" hdr="0" ftr="0" dt="0"/>
  <p:txStyles>
    <p:titleStyle>
      <a:lvl1pPr algn="l" rtl="0" eaLnBrk="1" fontAlgn="base" hangingPunct="1">
        <a:lnSpc>
          <a:spcPct val="90000"/>
        </a:lnSpc>
        <a:spcBef>
          <a:spcPct val="0"/>
        </a:spcBef>
        <a:spcAft>
          <a:spcPct val="0"/>
        </a:spcAft>
        <a:defRPr lang="en-US" sz="3600" kern="1200">
          <a:solidFill>
            <a:srgbClr val="D99C21"/>
          </a:solidFill>
          <a:latin typeface="+mn-lt"/>
          <a:ea typeface="+mn-ea"/>
          <a:cs typeface="+mn-cs"/>
        </a:defRPr>
      </a:lvl1pPr>
      <a:lvl2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2pPr>
      <a:lvl3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3pPr>
      <a:lvl4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4pPr>
      <a:lvl5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5pPr>
      <a:lvl6pPr marL="4572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6pPr>
      <a:lvl7pPr marL="9144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7pPr>
      <a:lvl8pPr marL="13716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8pPr>
      <a:lvl9pPr marL="18288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9pPr>
    </p:titleStyle>
    <p:bodyStyle>
      <a:lvl1pPr marL="623888" indent="-277813" algn="l" rtl="0" eaLnBrk="1" fontAlgn="base" hangingPunct="1">
        <a:spcBef>
          <a:spcPct val="20000"/>
        </a:spcBef>
        <a:spcAft>
          <a:spcPct val="0"/>
        </a:spcAft>
        <a:buClr>
          <a:srgbClr val="28805C"/>
        </a:buClr>
        <a:buFont typeface="Wingdings" panose="05000000000000000000" pitchFamily="2" charset="2"/>
        <a:buChar char="§"/>
        <a:defRPr lang="en-US" sz="3200" kern="2000" dirty="0">
          <a:solidFill>
            <a:schemeClr val="tx1">
              <a:lumMod val="75000"/>
            </a:schemeClr>
          </a:solidFill>
          <a:latin typeface="+mn-lt"/>
          <a:ea typeface="+mn-ea"/>
          <a:cs typeface="+mn-cs"/>
        </a:defRPr>
      </a:lvl1pPr>
      <a:lvl2pPr marL="914400" indent="-290513" algn="l" rtl="0" eaLnBrk="1" fontAlgn="base" hangingPunct="1">
        <a:spcBef>
          <a:spcPct val="20000"/>
        </a:spcBef>
        <a:spcAft>
          <a:spcPct val="0"/>
        </a:spcAft>
        <a:buClr>
          <a:srgbClr val="D99C21"/>
        </a:buClr>
        <a:buFont typeface="Arial" panose="020B0604020202020204" pitchFamily="34" charset="0"/>
        <a:buChar char="•"/>
        <a:defRPr lang="en-US" sz="2800" kern="1200" dirty="0">
          <a:solidFill>
            <a:schemeClr val="tx1">
              <a:lumMod val="75000"/>
            </a:schemeClr>
          </a:solidFill>
          <a:latin typeface="+mn-lt"/>
          <a:ea typeface="+mn-ea"/>
          <a:cs typeface="+mn-cs"/>
        </a:defRPr>
      </a:lvl2pPr>
      <a:lvl3pPr marL="1260475" indent="-290513" algn="l" rtl="0" eaLnBrk="1" fontAlgn="base" hangingPunct="1">
        <a:spcBef>
          <a:spcPct val="20000"/>
        </a:spcBef>
        <a:spcAft>
          <a:spcPct val="0"/>
        </a:spcAft>
        <a:buClr>
          <a:srgbClr val="737373"/>
        </a:buClr>
        <a:buFont typeface="Calibri" panose="020F0502020204030204" pitchFamily="34" charset="0"/>
        <a:buChar char="‒"/>
        <a:tabLst>
          <a:tab pos="858838" algn="l"/>
        </a:tabLst>
        <a:defRPr sz="2800" kern="1200">
          <a:solidFill>
            <a:schemeClr val="tx1">
              <a:lumMod val="75000"/>
            </a:schemeClr>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9.xml"/><Relationship Id="rId1" Type="http://schemas.openxmlformats.org/officeDocument/2006/relationships/slideLayout" Target="../slideLayouts/slideLayout11.xml"/><Relationship Id="rId5" Type="http://schemas.openxmlformats.org/officeDocument/2006/relationships/image" Target="../media/image15.jpg"/><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2.xml"/><Relationship Id="rId1" Type="http://schemas.openxmlformats.org/officeDocument/2006/relationships/slideLayout" Target="../slideLayouts/slideLayout14.xml"/><Relationship Id="rId4" Type="http://schemas.openxmlformats.org/officeDocument/2006/relationships/image" Target="../media/image19.jp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9.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9.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9.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9.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ook cover for Medical-Surgical Nursing: Making Connections to Practice, Second Edition."/>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3102" r="3102"/>
          <a:stretch>
            <a:fillRect/>
          </a:stretch>
        </p:blipFill>
        <p:spPr/>
      </p:pic>
      <p:sp>
        <p:nvSpPr>
          <p:cNvPr id="4" name="Text Placeholder 3"/>
          <p:cNvSpPr>
            <a:spLocks noGrp="1"/>
          </p:cNvSpPr>
          <p:nvPr>
            <p:ph type="body" sz="quarter" idx="15"/>
          </p:nvPr>
        </p:nvSpPr>
        <p:spPr/>
        <p:txBody>
          <a:bodyPr/>
          <a:lstStyle/>
          <a:p>
            <a:r>
              <a:rPr lang="en-US" dirty="0"/>
              <a:t>Chapter 25</a:t>
            </a:r>
          </a:p>
        </p:txBody>
      </p:sp>
      <p:sp>
        <p:nvSpPr>
          <p:cNvPr id="6" name="Text Placeholder 5"/>
          <p:cNvSpPr>
            <a:spLocks noGrp="1"/>
          </p:cNvSpPr>
          <p:nvPr>
            <p:ph type="body" sz="quarter" idx="16"/>
          </p:nvPr>
        </p:nvSpPr>
        <p:spPr>
          <a:xfrm>
            <a:off x="3423557" y="3008008"/>
            <a:ext cx="5410200" cy="1563992"/>
          </a:xfrm>
        </p:spPr>
        <p:txBody>
          <a:bodyPr/>
          <a:lstStyle/>
          <a:p>
            <a:r>
              <a:rPr lang="en-US" dirty="0"/>
              <a:t>Coordinating Care for Patients With Upper Airway Disorders</a:t>
            </a:r>
          </a:p>
        </p:txBody>
      </p:sp>
      <p:sp>
        <p:nvSpPr>
          <p:cNvPr id="2" name="Title 1" hidden="1"/>
          <p:cNvSpPr>
            <a:spLocks noGrp="1"/>
          </p:cNvSpPr>
          <p:nvPr>
            <p:ph type="title"/>
          </p:nvPr>
        </p:nvSpPr>
        <p:spPr/>
        <p:txBody>
          <a:bodyPr/>
          <a:lstStyle/>
          <a:p>
            <a:r>
              <a:rPr lang="en-US" dirty="0"/>
              <a:t> </a:t>
            </a:r>
          </a:p>
        </p:txBody>
      </p:sp>
    </p:spTree>
    <p:extLst>
      <p:ext uri="{BB962C8B-B14F-4D97-AF65-F5344CB8AC3E}">
        <p14:creationId xmlns:p14="http://schemas.microsoft.com/office/powerpoint/2010/main" val="644739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0A205-E228-44CD-880C-5AB9F3C59082}"/>
              </a:ext>
            </a:extLst>
          </p:cNvPr>
          <p:cNvSpPr>
            <a:spLocks noGrp="1"/>
          </p:cNvSpPr>
          <p:nvPr>
            <p:ph type="title"/>
          </p:nvPr>
        </p:nvSpPr>
        <p:spPr/>
        <p:txBody>
          <a:bodyPr/>
          <a:lstStyle/>
          <a:p>
            <a:r>
              <a:rPr lang="en-US" dirty="0"/>
              <a:t>Rhinitis (continued_8)</a:t>
            </a:r>
          </a:p>
        </p:txBody>
      </p:sp>
      <p:sp>
        <p:nvSpPr>
          <p:cNvPr id="3" name="Content Placeholder 2">
            <a:extLst>
              <a:ext uri="{FF2B5EF4-FFF2-40B4-BE49-F238E27FC236}">
                <a16:creationId xmlns:a16="http://schemas.microsoft.com/office/drawing/2014/main" id="{7D34503D-DF55-495C-AF7C-A3E82D458775}"/>
              </a:ext>
            </a:extLst>
          </p:cNvPr>
          <p:cNvSpPr>
            <a:spLocks noGrp="1"/>
          </p:cNvSpPr>
          <p:nvPr>
            <p:ph idx="1"/>
          </p:nvPr>
        </p:nvSpPr>
        <p:spPr/>
        <p:txBody>
          <a:bodyPr/>
          <a:lstStyle/>
          <a:p>
            <a:r>
              <a:rPr lang="en-US" dirty="0"/>
              <a:t>Nursing Management – Nursing diagnoses</a:t>
            </a:r>
          </a:p>
          <a:p>
            <a:pPr lvl="1"/>
            <a:r>
              <a:rPr lang="en-US" dirty="0"/>
              <a:t>Alteration in comfort</a:t>
            </a:r>
          </a:p>
          <a:p>
            <a:pPr lvl="1"/>
            <a:r>
              <a:rPr lang="en-US" dirty="0"/>
              <a:t>Knowledge deficit</a:t>
            </a:r>
          </a:p>
          <a:p>
            <a:pPr lvl="1"/>
            <a:r>
              <a:rPr lang="en-US" dirty="0"/>
              <a:t>Risk for infection </a:t>
            </a:r>
          </a:p>
        </p:txBody>
      </p:sp>
    </p:spTree>
    <p:extLst>
      <p:ext uri="{BB962C8B-B14F-4D97-AF65-F5344CB8AC3E}">
        <p14:creationId xmlns:p14="http://schemas.microsoft.com/office/powerpoint/2010/main" val="2453793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26649-F039-49C6-BFB3-660ECCE81850}"/>
              </a:ext>
            </a:extLst>
          </p:cNvPr>
          <p:cNvSpPr>
            <a:spLocks noGrp="1"/>
          </p:cNvSpPr>
          <p:nvPr>
            <p:ph type="title"/>
          </p:nvPr>
        </p:nvSpPr>
        <p:spPr/>
        <p:txBody>
          <a:bodyPr/>
          <a:lstStyle/>
          <a:p>
            <a:r>
              <a:rPr lang="en-US" dirty="0"/>
              <a:t>Rhinitis (continued_9)</a:t>
            </a:r>
          </a:p>
        </p:txBody>
      </p:sp>
      <p:sp>
        <p:nvSpPr>
          <p:cNvPr id="3" name="Content Placeholder 2">
            <a:extLst>
              <a:ext uri="{FF2B5EF4-FFF2-40B4-BE49-F238E27FC236}">
                <a16:creationId xmlns:a16="http://schemas.microsoft.com/office/drawing/2014/main" id="{A08A560C-C2D1-4A50-93A9-977A8DDA8046}"/>
              </a:ext>
            </a:extLst>
          </p:cNvPr>
          <p:cNvSpPr>
            <a:spLocks noGrp="1"/>
          </p:cNvSpPr>
          <p:nvPr>
            <p:ph idx="1"/>
          </p:nvPr>
        </p:nvSpPr>
        <p:spPr/>
        <p:txBody>
          <a:bodyPr/>
          <a:lstStyle/>
          <a:p>
            <a:r>
              <a:rPr lang="en-US"/>
              <a:t>Nursing Interventions – Assessments</a:t>
            </a:r>
          </a:p>
          <a:p>
            <a:pPr lvl="1"/>
            <a:r>
              <a:rPr lang="en-US"/>
              <a:t>Vital signs</a:t>
            </a:r>
          </a:p>
          <a:p>
            <a:pPr lvl="1"/>
            <a:r>
              <a:rPr lang="en-US"/>
              <a:t>Peak flow rate</a:t>
            </a:r>
          </a:p>
          <a:p>
            <a:pPr lvl="1"/>
            <a:r>
              <a:rPr lang="en-US"/>
              <a:t>Nasal drainage </a:t>
            </a:r>
            <a:endParaRPr lang="en-US" dirty="0"/>
          </a:p>
        </p:txBody>
      </p:sp>
    </p:spTree>
    <p:extLst>
      <p:ext uri="{BB962C8B-B14F-4D97-AF65-F5344CB8AC3E}">
        <p14:creationId xmlns:p14="http://schemas.microsoft.com/office/powerpoint/2010/main" val="2411304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1E7E5-9294-4903-B0BD-6DCF92CFA325}"/>
              </a:ext>
            </a:extLst>
          </p:cNvPr>
          <p:cNvSpPr>
            <a:spLocks noGrp="1"/>
          </p:cNvSpPr>
          <p:nvPr>
            <p:ph type="title"/>
          </p:nvPr>
        </p:nvSpPr>
        <p:spPr/>
        <p:txBody>
          <a:bodyPr/>
          <a:lstStyle/>
          <a:p>
            <a:r>
              <a:rPr lang="en-US" dirty="0"/>
              <a:t>Rhinitis (continued_10)</a:t>
            </a:r>
          </a:p>
        </p:txBody>
      </p:sp>
      <p:sp>
        <p:nvSpPr>
          <p:cNvPr id="3" name="Content Placeholder 2">
            <a:extLst>
              <a:ext uri="{FF2B5EF4-FFF2-40B4-BE49-F238E27FC236}">
                <a16:creationId xmlns:a16="http://schemas.microsoft.com/office/drawing/2014/main" id="{CFF536D9-93E4-4754-87A5-571A53C81ACF}"/>
              </a:ext>
            </a:extLst>
          </p:cNvPr>
          <p:cNvSpPr>
            <a:spLocks noGrp="1"/>
          </p:cNvSpPr>
          <p:nvPr>
            <p:ph idx="1"/>
          </p:nvPr>
        </p:nvSpPr>
        <p:spPr/>
        <p:txBody>
          <a:bodyPr/>
          <a:lstStyle/>
          <a:p>
            <a:r>
              <a:rPr lang="en-US" dirty="0"/>
              <a:t>Nursing Interventions – Actions</a:t>
            </a:r>
          </a:p>
          <a:p>
            <a:pPr lvl="1"/>
            <a:r>
              <a:rPr lang="en-US" dirty="0"/>
              <a:t>Administer medication as prescribed</a:t>
            </a:r>
          </a:p>
        </p:txBody>
      </p:sp>
    </p:spTree>
    <p:extLst>
      <p:ext uri="{BB962C8B-B14F-4D97-AF65-F5344CB8AC3E}">
        <p14:creationId xmlns:p14="http://schemas.microsoft.com/office/powerpoint/2010/main" val="308082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4BA12-B790-4CBA-A54F-B0EF33E7351B}"/>
              </a:ext>
            </a:extLst>
          </p:cNvPr>
          <p:cNvSpPr>
            <a:spLocks noGrp="1"/>
          </p:cNvSpPr>
          <p:nvPr>
            <p:ph type="title"/>
          </p:nvPr>
        </p:nvSpPr>
        <p:spPr/>
        <p:txBody>
          <a:bodyPr/>
          <a:lstStyle/>
          <a:p>
            <a:r>
              <a:rPr lang="en-US" dirty="0"/>
              <a:t>Rhinitis (continued_11)</a:t>
            </a:r>
          </a:p>
        </p:txBody>
      </p:sp>
      <p:sp>
        <p:nvSpPr>
          <p:cNvPr id="3" name="Content Placeholder 2">
            <a:extLst>
              <a:ext uri="{FF2B5EF4-FFF2-40B4-BE49-F238E27FC236}">
                <a16:creationId xmlns:a16="http://schemas.microsoft.com/office/drawing/2014/main" id="{7D472F8A-2EE5-4162-BCBC-C118BCC3764C}"/>
              </a:ext>
            </a:extLst>
          </p:cNvPr>
          <p:cNvSpPr>
            <a:spLocks noGrp="1"/>
          </p:cNvSpPr>
          <p:nvPr>
            <p:ph idx="1"/>
          </p:nvPr>
        </p:nvSpPr>
        <p:spPr/>
        <p:txBody>
          <a:bodyPr/>
          <a:lstStyle/>
          <a:p>
            <a:r>
              <a:rPr lang="en-US" dirty="0"/>
              <a:t>Nursing Interventions – Teaching</a:t>
            </a:r>
          </a:p>
          <a:p>
            <a:pPr lvl="1"/>
            <a:r>
              <a:rPr lang="en-US" dirty="0"/>
              <a:t>Appropriate use of medications</a:t>
            </a:r>
          </a:p>
          <a:p>
            <a:pPr lvl="1"/>
            <a:r>
              <a:rPr lang="en-US" dirty="0"/>
              <a:t>Avoidance of known allergens or triggers</a:t>
            </a:r>
          </a:p>
          <a:p>
            <a:pPr lvl="1"/>
            <a:r>
              <a:rPr lang="en-US" dirty="0"/>
              <a:t>Preventing spread of infection </a:t>
            </a:r>
          </a:p>
        </p:txBody>
      </p:sp>
    </p:spTree>
    <p:extLst>
      <p:ext uri="{BB962C8B-B14F-4D97-AF65-F5344CB8AC3E}">
        <p14:creationId xmlns:p14="http://schemas.microsoft.com/office/powerpoint/2010/main" val="3799429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860E6-A859-4B96-9E2B-F500DA8AA8DD}"/>
              </a:ext>
            </a:extLst>
          </p:cNvPr>
          <p:cNvSpPr>
            <a:spLocks noGrp="1"/>
          </p:cNvSpPr>
          <p:nvPr>
            <p:ph type="title"/>
          </p:nvPr>
        </p:nvSpPr>
        <p:spPr/>
        <p:txBody>
          <a:bodyPr/>
          <a:lstStyle/>
          <a:p>
            <a:r>
              <a:rPr lang="en-US" dirty="0"/>
              <a:t>Rhinitis (continued_12)</a:t>
            </a:r>
          </a:p>
        </p:txBody>
      </p:sp>
      <p:sp>
        <p:nvSpPr>
          <p:cNvPr id="3" name="Content Placeholder 2">
            <a:extLst>
              <a:ext uri="{FF2B5EF4-FFF2-40B4-BE49-F238E27FC236}">
                <a16:creationId xmlns:a16="http://schemas.microsoft.com/office/drawing/2014/main" id="{E25D7E49-CAE4-4014-BCB4-85C17427A9EF}"/>
              </a:ext>
            </a:extLst>
          </p:cNvPr>
          <p:cNvSpPr>
            <a:spLocks noGrp="1"/>
          </p:cNvSpPr>
          <p:nvPr>
            <p:ph idx="1"/>
          </p:nvPr>
        </p:nvSpPr>
        <p:spPr/>
        <p:txBody>
          <a:bodyPr/>
          <a:lstStyle/>
          <a:p>
            <a:r>
              <a:rPr lang="en-US" dirty="0"/>
              <a:t>Nursing  Management – Evaluating care outcomes</a:t>
            </a:r>
          </a:p>
          <a:p>
            <a:pPr lvl="1"/>
            <a:r>
              <a:rPr lang="en-US" dirty="0"/>
              <a:t>Decrease in nasal drainage and congestion</a:t>
            </a:r>
          </a:p>
          <a:p>
            <a:pPr lvl="1"/>
            <a:r>
              <a:rPr lang="en-US" dirty="0"/>
              <a:t>Relief of headache</a:t>
            </a:r>
          </a:p>
        </p:txBody>
      </p:sp>
    </p:spTree>
    <p:extLst>
      <p:ext uri="{BB962C8B-B14F-4D97-AF65-F5344CB8AC3E}">
        <p14:creationId xmlns:p14="http://schemas.microsoft.com/office/powerpoint/2010/main" val="892997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D150D-B83B-4776-888C-87B0DB9FD06A}"/>
              </a:ext>
            </a:extLst>
          </p:cNvPr>
          <p:cNvSpPr>
            <a:spLocks noGrp="1"/>
          </p:cNvSpPr>
          <p:nvPr>
            <p:ph type="title"/>
          </p:nvPr>
        </p:nvSpPr>
        <p:spPr/>
        <p:txBody>
          <a:bodyPr/>
          <a:lstStyle/>
          <a:p>
            <a:r>
              <a:rPr lang="en-US" dirty="0" err="1"/>
              <a:t>Rhinosinusitis</a:t>
            </a:r>
            <a:endParaRPr lang="en-US" dirty="0"/>
          </a:p>
        </p:txBody>
      </p:sp>
      <p:sp>
        <p:nvSpPr>
          <p:cNvPr id="3" name="Content Placeholder 2">
            <a:extLst>
              <a:ext uri="{FF2B5EF4-FFF2-40B4-BE49-F238E27FC236}">
                <a16:creationId xmlns:a16="http://schemas.microsoft.com/office/drawing/2014/main" id="{3F64E92A-E6F7-4AE2-800A-CF8BF620F044}"/>
              </a:ext>
            </a:extLst>
          </p:cNvPr>
          <p:cNvSpPr>
            <a:spLocks noGrp="1"/>
          </p:cNvSpPr>
          <p:nvPr>
            <p:ph idx="1"/>
          </p:nvPr>
        </p:nvSpPr>
        <p:spPr/>
        <p:txBody>
          <a:bodyPr/>
          <a:lstStyle/>
          <a:p>
            <a:r>
              <a:rPr lang="en-US"/>
              <a:t>Epidemiology</a:t>
            </a:r>
          </a:p>
          <a:p>
            <a:pPr lvl="1"/>
            <a:r>
              <a:rPr lang="en-US"/>
              <a:t>Symptomatic inflammation of nasal and paranasal cavity</a:t>
            </a:r>
          </a:p>
          <a:p>
            <a:pPr lvl="1"/>
            <a:r>
              <a:rPr lang="en-US"/>
              <a:t>One in eight Americans</a:t>
            </a:r>
            <a:endParaRPr lang="en-US" dirty="0"/>
          </a:p>
        </p:txBody>
      </p:sp>
    </p:spTree>
    <p:extLst>
      <p:ext uri="{BB962C8B-B14F-4D97-AF65-F5344CB8AC3E}">
        <p14:creationId xmlns:p14="http://schemas.microsoft.com/office/powerpoint/2010/main" val="2200134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D328E-B9B4-40E0-AF44-918F4872DE02}"/>
              </a:ext>
            </a:extLst>
          </p:cNvPr>
          <p:cNvSpPr>
            <a:spLocks noGrp="1"/>
          </p:cNvSpPr>
          <p:nvPr>
            <p:ph type="title"/>
          </p:nvPr>
        </p:nvSpPr>
        <p:spPr/>
        <p:txBody>
          <a:bodyPr/>
          <a:lstStyle/>
          <a:p>
            <a:r>
              <a:rPr lang="en-US" dirty="0" err="1"/>
              <a:t>Rhinosinusitis</a:t>
            </a:r>
            <a:r>
              <a:rPr lang="en-US" dirty="0"/>
              <a:t> (continued_1)</a:t>
            </a:r>
          </a:p>
        </p:txBody>
      </p:sp>
      <p:sp>
        <p:nvSpPr>
          <p:cNvPr id="3" name="Content Placeholder 2">
            <a:extLst>
              <a:ext uri="{FF2B5EF4-FFF2-40B4-BE49-F238E27FC236}">
                <a16:creationId xmlns:a16="http://schemas.microsoft.com/office/drawing/2014/main" id="{D486931B-97D8-4076-A949-984435E79ABA}"/>
              </a:ext>
            </a:extLst>
          </p:cNvPr>
          <p:cNvSpPr>
            <a:spLocks noGrp="1"/>
          </p:cNvSpPr>
          <p:nvPr>
            <p:ph idx="1"/>
          </p:nvPr>
        </p:nvSpPr>
        <p:spPr/>
        <p:txBody>
          <a:bodyPr/>
          <a:lstStyle/>
          <a:p>
            <a:r>
              <a:rPr lang="en-US" dirty="0"/>
              <a:t>Pathophysiology</a:t>
            </a:r>
          </a:p>
          <a:p>
            <a:pPr lvl="1"/>
            <a:r>
              <a:rPr lang="en-US" dirty="0"/>
              <a:t>Infection and inflammation of paranasal sinuses</a:t>
            </a:r>
          </a:p>
          <a:p>
            <a:pPr lvl="1"/>
            <a:r>
              <a:rPr lang="en-US" dirty="0"/>
              <a:t>Vasodilation, increased blood flow, vascular permeability</a:t>
            </a:r>
          </a:p>
          <a:p>
            <a:pPr lvl="1"/>
            <a:r>
              <a:rPr lang="en-US" dirty="0"/>
              <a:t>Reduced size of nasal sinus</a:t>
            </a:r>
          </a:p>
          <a:p>
            <a:pPr lvl="1"/>
            <a:r>
              <a:rPr lang="en-US" dirty="0"/>
              <a:t>Nasal congestion, obstruction of airflow</a:t>
            </a:r>
          </a:p>
        </p:txBody>
      </p:sp>
    </p:spTree>
    <p:extLst>
      <p:ext uri="{BB962C8B-B14F-4D97-AF65-F5344CB8AC3E}">
        <p14:creationId xmlns:p14="http://schemas.microsoft.com/office/powerpoint/2010/main" val="2347569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599A376-DD3C-44BF-ABF7-E03AFDE5FC39}"/>
              </a:ext>
            </a:extLst>
          </p:cNvPr>
          <p:cNvSpPr>
            <a:spLocks noGrp="1"/>
          </p:cNvSpPr>
          <p:nvPr>
            <p:ph type="title"/>
          </p:nvPr>
        </p:nvSpPr>
        <p:spPr>
          <a:xfrm>
            <a:off x="756356" y="234539"/>
            <a:ext cx="8235244" cy="590931"/>
          </a:xfrm>
        </p:spPr>
        <p:txBody>
          <a:bodyPr/>
          <a:lstStyle/>
          <a:p>
            <a:r>
              <a:rPr lang="en-US" dirty="0"/>
              <a:t>Rhinosinusitis (continued_2)</a:t>
            </a:r>
          </a:p>
        </p:txBody>
      </p:sp>
      <p:pic>
        <p:nvPicPr>
          <p:cNvPr id="6" name="Content Placeholder 5" descr="A woman's face divided in half. The left half is Healthy Sinus with labels Frontal sinus, Ethmoid sinus, and Maxillary sinus. The right half is Rhinosinusitis with labels Inflamed lining, Excess mucus, Infection."/>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35610" y="1195349"/>
            <a:ext cx="6072779" cy="4068763"/>
          </a:xfrm>
          <a:prstGeom prst="rect">
            <a:avLst/>
          </a:prstGeom>
          <a:noFill/>
        </p:spPr>
      </p:pic>
    </p:spTree>
    <p:extLst>
      <p:ext uri="{BB962C8B-B14F-4D97-AF65-F5344CB8AC3E}">
        <p14:creationId xmlns:p14="http://schemas.microsoft.com/office/powerpoint/2010/main" val="959728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09433-723D-4106-B6BA-43B1BB9EFC4F}"/>
              </a:ext>
            </a:extLst>
          </p:cNvPr>
          <p:cNvSpPr>
            <a:spLocks noGrp="1"/>
          </p:cNvSpPr>
          <p:nvPr>
            <p:ph type="title"/>
          </p:nvPr>
        </p:nvSpPr>
        <p:spPr/>
        <p:txBody>
          <a:bodyPr/>
          <a:lstStyle/>
          <a:p>
            <a:r>
              <a:rPr lang="en-US" dirty="0"/>
              <a:t>Rhinosinusitis (continued_3)</a:t>
            </a:r>
          </a:p>
        </p:txBody>
      </p:sp>
      <p:sp>
        <p:nvSpPr>
          <p:cNvPr id="3" name="Content Placeholder 2">
            <a:extLst>
              <a:ext uri="{FF2B5EF4-FFF2-40B4-BE49-F238E27FC236}">
                <a16:creationId xmlns:a16="http://schemas.microsoft.com/office/drawing/2014/main" id="{879D37AB-8A12-444E-AAD5-1EA38AF12A85}"/>
              </a:ext>
            </a:extLst>
          </p:cNvPr>
          <p:cNvSpPr>
            <a:spLocks noGrp="1"/>
          </p:cNvSpPr>
          <p:nvPr>
            <p:ph idx="1"/>
          </p:nvPr>
        </p:nvSpPr>
        <p:spPr/>
        <p:txBody>
          <a:bodyPr/>
          <a:lstStyle/>
          <a:p>
            <a:r>
              <a:rPr lang="en-US" dirty="0"/>
              <a:t>Clinical Manifestations</a:t>
            </a:r>
          </a:p>
          <a:p>
            <a:pPr lvl="1"/>
            <a:r>
              <a:rPr lang="en-US" dirty="0"/>
              <a:t>Purulent nasal drainage, nasal obstruction, facial pain</a:t>
            </a:r>
          </a:p>
          <a:p>
            <a:pPr lvl="1"/>
            <a:r>
              <a:rPr lang="en-US" dirty="0"/>
              <a:t>Fatigue, fever, maxillary dental pain, cough, ear fullness </a:t>
            </a:r>
          </a:p>
        </p:txBody>
      </p:sp>
    </p:spTree>
    <p:extLst>
      <p:ext uri="{BB962C8B-B14F-4D97-AF65-F5344CB8AC3E}">
        <p14:creationId xmlns:p14="http://schemas.microsoft.com/office/powerpoint/2010/main" val="2608837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9AAB8-A1A5-4889-9C76-657A94B3E97B}"/>
              </a:ext>
            </a:extLst>
          </p:cNvPr>
          <p:cNvSpPr>
            <a:spLocks noGrp="1"/>
          </p:cNvSpPr>
          <p:nvPr>
            <p:ph type="title"/>
          </p:nvPr>
        </p:nvSpPr>
        <p:spPr/>
        <p:txBody>
          <a:bodyPr/>
          <a:lstStyle/>
          <a:p>
            <a:r>
              <a:rPr lang="en-US" dirty="0"/>
              <a:t>Rhinosinusitis (continued_4)</a:t>
            </a:r>
          </a:p>
        </p:txBody>
      </p:sp>
      <p:sp>
        <p:nvSpPr>
          <p:cNvPr id="3" name="Content Placeholder 2">
            <a:extLst>
              <a:ext uri="{FF2B5EF4-FFF2-40B4-BE49-F238E27FC236}">
                <a16:creationId xmlns:a16="http://schemas.microsoft.com/office/drawing/2014/main" id="{CFB08AB0-1CB1-4E0E-98E2-61228651DB9C}"/>
              </a:ext>
            </a:extLst>
          </p:cNvPr>
          <p:cNvSpPr>
            <a:spLocks noGrp="1"/>
          </p:cNvSpPr>
          <p:nvPr>
            <p:ph idx="1"/>
          </p:nvPr>
        </p:nvSpPr>
        <p:spPr/>
        <p:txBody>
          <a:bodyPr/>
          <a:lstStyle/>
          <a:p>
            <a:r>
              <a:rPr lang="en-US" dirty="0"/>
              <a:t>Medical Management – Diagnosis</a:t>
            </a:r>
          </a:p>
          <a:p>
            <a:pPr lvl="1"/>
            <a:r>
              <a:rPr lang="en-US" dirty="0"/>
              <a:t>Physical exam and history</a:t>
            </a:r>
          </a:p>
          <a:p>
            <a:pPr lvl="1"/>
            <a:r>
              <a:rPr lang="en-US" dirty="0"/>
              <a:t>Radiographical imaging</a:t>
            </a:r>
          </a:p>
        </p:txBody>
      </p:sp>
    </p:spTree>
    <p:extLst>
      <p:ext uri="{BB962C8B-B14F-4D97-AF65-F5344CB8AC3E}">
        <p14:creationId xmlns:p14="http://schemas.microsoft.com/office/powerpoint/2010/main" val="3319263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D150D-B83B-4776-888C-87B0DB9FD06A}"/>
              </a:ext>
            </a:extLst>
          </p:cNvPr>
          <p:cNvSpPr>
            <a:spLocks noGrp="1"/>
          </p:cNvSpPr>
          <p:nvPr>
            <p:ph type="title"/>
          </p:nvPr>
        </p:nvSpPr>
        <p:spPr/>
        <p:txBody>
          <a:bodyPr/>
          <a:lstStyle/>
          <a:p>
            <a:r>
              <a:rPr lang="en-US"/>
              <a:t>Rhinitis</a:t>
            </a:r>
            <a:endParaRPr lang="en-US" dirty="0"/>
          </a:p>
        </p:txBody>
      </p:sp>
      <p:sp>
        <p:nvSpPr>
          <p:cNvPr id="3" name="Content Placeholder 2">
            <a:extLst>
              <a:ext uri="{FF2B5EF4-FFF2-40B4-BE49-F238E27FC236}">
                <a16:creationId xmlns:a16="http://schemas.microsoft.com/office/drawing/2014/main" id="{3F64E92A-E6F7-4AE2-800A-CF8BF620F044}"/>
              </a:ext>
            </a:extLst>
          </p:cNvPr>
          <p:cNvSpPr>
            <a:spLocks noGrp="1"/>
          </p:cNvSpPr>
          <p:nvPr>
            <p:ph idx="1"/>
          </p:nvPr>
        </p:nvSpPr>
        <p:spPr/>
        <p:txBody>
          <a:bodyPr/>
          <a:lstStyle/>
          <a:p>
            <a:r>
              <a:rPr lang="en-US"/>
              <a:t>Epidemiology</a:t>
            </a:r>
          </a:p>
          <a:p>
            <a:pPr lvl="1"/>
            <a:r>
              <a:rPr lang="en-US"/>
              <a:t>Most common nose/sinus problem</a:t>
            </a:r>
          </a:p>
          <a:p>
            <a:pPr lvl="1"/>
            <a:r>
              <a:rPr lang="en-US"/>
              <a:t>20% of population</a:t>
            </a:r>
            <a:endParaRPr lang="en-US" dirty="0"/>
          </a:p>
        </p:txBody>
      </p:sp>
    </p:spTree>
    <p:extLst>
      <p:ext uri="{BB962C8B-B14F-4D97-AF65-F5344CB8AC3E}">
        <p14:creationId xmlns:p14="http://schemas.microsoft.com/office/powerpoint/2010/main" val="21353737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FED24-61F6-47E3-8D20-58C419814E77}"/>
              </a:ext>
            </a:extLst>
          </p:cNvPr>
          <p:cNvSpPr>
            <a:spLocks noGrp="1"/>
          </p:cNvSpPr>
          <p:nvPr>
            <p:ph type="title"/>
          </p:nvPr>
        </p:nvSpPr>
        <p:spPr/>
        <p:txBody>
          <a:bodyPr/>
          <a:lstStyle/>
          <a:p>
            <a:r>
              <a:rPr lang="en-US" dirty="0"/>
              <a:t>Rhinosinusitis (continued_5)</a:t>
            </a:r>
          </a:p>
        </p:txBody>
      </p:sp>
      <p:sp>
        <p:nvSpPr>
          <p:cNvPr id="3" name="Content Placeholder 2">
            <a:extLst>
              <a:ext uri="{FF2B5EF4-FFF2-40B4-BE49-F238E27FC236}">
                <a16:creationId xmlns:a16="http://schemas.microsoft.com/office/drawing/2014/main" id="{8EFB3B78-49FE-4075-80FC-DB107D666204}"/>
              </a:ext>
            </a:extLst>
          </p:cNvPr>
          <p:cNvSpPr>
            <a:spLocks noGrp="1"/>
          </p:cNvSpPr>
          <p:nvPr>
            <p:ph idx="1"/>
          </p:nvPr>
        </p:nvSpPr>
        <p:spPr/>
        <p:txBody>
          <a:bodyPr/>
          <a:lstStyle/>
          <a:p>
            <a:r>
              <a:rPr lang="en-US" dirty="0"/>
              <a:t>Medical Management – Treatment</a:t>
            </a:r>
          </a:p>
          <a:p>
            <a:pPr lvl="1"/>
            <a:r>
              <a:rPr lang="en-US" dirty="0"/>
              <a:t>Pain relief</a:t>
            </a:r>
          </a:p>
          <a:p>
            <a:pPr lvl="1"/>
            <a:r>
              <a:rPr lang="en-US" dirty="0"/>
              <a:t>Reduction of nasal mucosal inflammation</a:t>
            </a:r>
          </a:p>
          <a:p>
            <a:pPr lvl="1"/>
            <a:r>
              <a:rPr lang="en-US" dirty="0"/>
              <a:t>Treating infection </a:t>
            </a:r>
          </a:p>
        </p:txBody>
      </p:sp>
    </p:spTree>
    <p:extLst>
      <p:ext uri="{BB962C8B-B14F-4D97-AF65-F5344CB8AC3E}">
        <p14:creationId xmlns:p14="http://schemas.microsoft.com/office/powerpoint/2010/main" val="3222113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1B8D1-98EB-4910-A48D-1C50D0CEEEE5}"/>
              </a:ext>
            </a:extLst>
          </p:cNvPr>
          <p:cNvSpPr>
            <a:spLocks noGrp="1"/>
          </p:cNvSpPr>
          <p:nvPr>
            <p:ph type="title"/>
          </p:nvPr>
        </p:nvSpPr>
        <p:spPr/>
        <p:txBody>
          <a:bodyPr/>
          <a:lstStyle/>
          <a:p>
            <a:r>
              <a:rPr lang="en-US" dirty="0"/>
              <a:t>Rhinosinusitis (continued_6)</a:t>
            </a:r>
          </a:p>
        </p:txBody>
      </p:sp>
      <p:sp>
        <p:nvSpPr>
          <p:cNvPr id="3" name="Content Placeholder 2">
            <a:extLst>
              <a:ext uri="{FF2B5EF4-FFF2-40B4-BE49-F238E27FC236}">
                <a16:creationId xmlns:a16="http://schemas.microsoft.com/office/drawing/2014/main" id="{CFD7D329-039C-49F8-AC45-AF255DA73370}"/>
              </a:ext>
            </a:extLst>
          </p:cNvPr>
          <p:cNvSpPr>
            <a:spLocks noGrp="1"/>
          </p:cNvSpPr>
          <p:nvPr>
            <p:ph idx="1"/>
          </p:nvPr>
        </p:nvSpPr>
        <p:spPr/>
        <p:txBody>
          <a:bodyPr/>
          <a:lstStyle/>
          <a:p>
            <a:r>
              <a:rPr lang="en-US" dirty="0"/>
              <a:t>Complications</a:t>
            </a:r>
          </a:p>
          <a:p>
            <a:pPr lvl="1"/>
            <a:r>
              <a:rPr lang="en-US" dirty="0"/>
              <a:t>Orbital cellulitis</a:t>
            </a:r>
          </a:p>
          <a:p>
            <a:pPr lvl="1"/>
            <a:r>
              <a:rPr lang="en-US" dirty="0"/>
              <a:t>Orbital abscess</a:t>
            </a:r>
          </a:p>
          <a:p>
            <a:pPr lvl="1"/>
            <a:r>
              <a:rPr lang="en-US" dirty="0"/>
              <a:t>Osteomyelitis</a:t>
            </a:r>
          </a:p>
          <a:p>
            <a:pPr lvl="1"/>
            <a:r>
              <a:rPr lang="en-US" dirty="0"/>
              <a:t>Meningitis</a:t>
            </a:r>
          </a:p>
          <a:p>
            <a:pPr lvl="1"/>
            <a:r>
              <a:rPr lang="en-US" dirty="0"/>
              <a:t>Sepsis</a:t>
            </a:r>
          </a:p>
          <a:p>
            <a:pPr lvl="1"/>
            <a:r>
              <a:rPr lang="en-US" dirty="0"/>
              <a:t>Subdural abscess  </a:t>
            </a:r>
          </a:p>
        </p:txBody>
      </p:sp>
    </p:spTree>
    <p:extLst>
      <p:ext uri="{BB962C8B-B14F-4D97-AF65-F5344CB8AC3E}">
        <p14:creationId xmlns:p14="http://schemas.microsoft.com/office/powerpoint/2010/main" val="35379816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DB47C-82A8-4F6A-B915-EBDB1DED7E02}"/>
              </a:ext>
            </a:extLst>
          </p:cNvPr>
          <p:cNvSpPr>
            <a:spLocks noGrp="1"/>
          </p:cNvSpPr>
          <p:nvPr>
            <p:ph type="title"/>
          </p:nvPr>
        </p:nvSpPr>
        <p:spPr/>
        <p:txBody>
          <a:bodyPr/>
          <a:lstStyle/>
          <a:p>
            <a:r>
              <a:rPr lang="en-US" dirty="0"/>
              <a:t>Rhinosinusitis (continued_7)</a:t>
            </a:r>
          </a:p>
        </p:txBody>
      </p:sp>
      <p:sp>
        <p:nvSpPr>
          <p:cNvPr id="3" name="Content Placeholder 2">
            <a:extLst>
              <a:ext uri="{FF2B5EF4-FFF2-40B4-BE49-F238E27FC236}">
                <a16:creationId xmlns:a16="http://schemas.microsoft.com/office/drawing/2014/main" id="{8EEA2ECD-4BD0-4A6C-8DEC-BB25EEF84E28}"/>
              </a:ext>
            </a:extLst>
          </p:cNvPr>
          <p:cNvSpPr>
            <a:spLocks noGrp="1"/>
          </p:cNvSpPr>
          <p:nvPr>
            <p:ph idx="1"/>
          </p:nvPr>
        </p:nvSpPr>
        <p:spPr/>
        <p:txBody>
          <a:bodyPr/>
          <a:lstStyle/>
          <a:p>
            <a:r>
              <a:rPr lang="en-US" dirty="0"/>
              <a:t>Nursing Management – Assessment and analysis</a:t>
            </a:r>
          </a:p>
          <a:p>
            <a:pPr lvl="1"/>
            <a:r>
              <a:rPr lang="en-US" dirty="0"/>
              <a:t>Facial pressure</a:t>
            </a:r>
          </a:p>
          <a:p>
            <a:pPr lvl="1"/>
            <a:r>
              <a:rPr lang="en-US" dirty="0"/>
              <a:t>Sense of fullness or pain &gt; nasal obstruction</a:t>
            </a:r>
          </a:p>
          <a:p>
            <a:pPr lvl="1"/>
            <a:r>
              <a:rPr lang="en-US" dirty="0"/>
              <a:t>Presence of purulent nasal discharge   </a:t>
            </a:r>
          </a:p>
        </p:txBody>
      </p:sp>
    </p:spTree>
    <p:extLst>
      <p:ext uri="{BB962C8B-B14F-4D97-AF65-F5344CB8AC3E}">
        <p14:creationId xmlns:p14="http://schemas.microsoft.com/office/powerpoint/2010/main" val="25729240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0A205-E228-44CD-880C-5AB9F3C59082}"/>
              </a:ext>
            </a:extLst>
          </p:cNvPr>
          <p:cNvSpPr>
            <a:spLocks noGrp="1"/>
          </p:cNvSpPr>
          <p:nvPr>
            <p:ph type="title"/>
          </p:nvPr>
        </p:nvSpPr>
        <p:spPr/>
        <p:txBody>
          <a:bodyPr/>
          <a:lstStyle/>
          <a:p>
            <a:r>
              <a:rPr lang="en-US" dirty="0"/>
              <a:t>Rhinosinusitis (continued_8)</a:t>
            </a:r>
          </a:p>
        </p:txBody>
      </p:sp>
      <p:sp>
        <p:nvSpPr>
          <p:cNvPr id="3" name="Content Placeholder 2">
            <a:extLst>
              <a:ext uri="{FF2B5EF4-FFF2-40B4-BE49-F238E27FC236}">
                <a16:creationId xmlns:a16="http://schemas.microsoft.com/office/drawing/2014/main" id="{7D34503D-DF55-495C-AF7C-A3E82D458775}"/>
              </a:ext>
            </a:extLst>
          </p:cNvPr>
          <p:cNvSpPr>
            <a:spLocks noGrp="1"/>
          </p:cNvSpPr>
          <p:nvPr>
            <p:ph idx="1"/>
          </p:nvPr>
        </p:nvSpPr>
        <p:spPr/>
        <p:txBody>
          <a:bodyPr/>
          <a:lstStyle/>
          <a:p>
            <a:r>
              <a:rPr lang="en-US" dirty="0"/>
              <a:t>Nursing Management – Nursing diagnoses</a:t>
            </a:r>
          </a:p>
          <a:p>
            <a:pPr lvl="1"/>
            <a:r>
              <a:rPr lang="en-US" dirty="0"/>
              <a:t>Risk for infection </a:t>
            </a:r>
          </a:p>
          <a:p>
            <a:pPr lvl="1"/>
            <a:r>
              <a:rPr lang="en-US" dirty="0"/>
              <a:t>Acute pain </a:t>
            </a:r>
          </a:p>
        </p:txBody>
      </p:sp>
    </p:spTree>
    <p:extLst>
      <p:ext uri="{BB962C8B-B14F-4D97-AF65-F5344CB8AC3E}">
        <p14:creationId xmlns:p14="http://schemas.microsoft.com/office/powerpoint/2010/main" val="36934520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26649-F039-49C6-BFB3-660ECCE81850}"/>
              </a:ext>
            </a:extLst>
          </p:cNvPr>
          <p:cNvSpPr>
            <a:spLocks noGrp="1"/>
          </p:cNvSpPr>
          <p:nvPr>
            <p:ph type="title"/>
          </p:nvPr>
        </p:nvSpPr>
        <p:spPr/>
        <p:txBody>
          <a:bodyPr/>
          <a:lstStyle/>
          <a:p>
            <a:r>
              <a:rPr lang="en-US" dirty="0"/>
              <a:t>Rhinosinusitis (continued_9)</a:t>
            </a:r>
          </a:p>
        </p:txBody>
      </p:sp>
      <p:sp>
        <p:nvSpPr>
          <p:cNvPr id="3" name="Content Placeholder 2">
            <a:extLst>
              <a:ext uri="{FF2B5EF4-FFF2-40B4-BE49-F238E27FC236}">
                <a16:creationId xmlns:a16="http://schemas.microsoft.com/office/drawing/2014/main" id="{A08A560C-C2D1-4A50-93A9-977A8DDA8046}"/>
              </a:ext>
            </a:extLst>
          </p:cNvPr>
          <p:cNvSpPr>
            <a:spLocks noGrp="1"/>
          </p:cNvSpPr>
          <p:nvPr>
            <p:ph idx="1"/>
          </p:nvPr>
        </p:nvSpPr>
        <p:spPr/>
        <p:txBody>
          <a:bodyPr/>
          <a:lstStyle/>
          <a:p>
            <a:r>
              <a:rPr lang="en-US" dirty="0"/>
              <a:t>Nursing Interventions – Assessments</a:t>
            </a:r>
          </a:p>
          <a:p>
            <a:pPr lvl="1"/>
            <a:r>
              <a:rPr lang="en-US" dirty="0"/>
              <a:t>Vital signs</a:t>
            </a:r>
          </a:p>
          <a:p>
            <a:pPr lvl="1"/>
            <a:r>
              <a:rPr lang="en-US" dirty="0"/>
              <a:t>Physical examination</a:t>
            </a:r>
          </a:p>
          <a:p>
            <a:pPr lvl="1"/>
            <a:r>
              <a:rPr lang="en-US" dirty="0"/>
              <a:t>Percussion of sinuses </a:t>
            </a:r>
          </a:p>
        </p:txBody>
      </p:sp>
    </p:spTree>
    <p:extLst>
      <p:ext uri="{BB962C8B-B14F-4D97-AF65-F5344CB8AC3E}">
        <p14:creationId xmlns:p14="http://schemas.microsoft.com/office/powerpoint/2010/main" val="27815570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1E7E5-9294-4903-B0BD-6DCF92CFA325}"/>
              </a:ext>
            </a:extLst>
          </p:cNvPr>
          <p:cNvSpPr>
            <a:spLocks noGrp="1"/>
          </p:cNvSpPr>
          <p:nvPr>
            <p:ph type="title"/>
          </p:nvPr>
        </p:nvSpPr>
        <p:spPr/>
        <p:txBody>
          <a:bodyPr/>
          <a:lstStyle/>
          <a:p>
            <a:r>
              <a:rPr lang="en-US" dirty="0"/>
              <a:t>Rhinosinusitis (continued_10)</a:t>
            </a:r>
          </a:p>
        </p:txBody>
      </p:sp>
      <p:sp>
        <p:nvSpPr>
          <p:cNvPr id="3" name="Content Placeholder 2">
            <a:extLst>
              <a:ext uri="{FF2B5EF4-FFF2-40B4-BE49-F238E27FC236}">
                <a16:creationId xmlns:a16="http://schemas.microsoft.com/office/drawing/2014/main" id="{CFF536D9-93E4-4754-87A5-571A53C81ACF}"/>
              </a:ext>
            </a:extLst>
          </p:cNvPr>
          <p:cNvSpPr>
            <a:spLocks noGrp="1"/>
          </p:cNvSpPr>
          <p:nvPr>
            <p:ph idx="1"/>
          </p:nvPr>
        </p:nvSpPr>
        <p:spPr/>
        <p:txBody>
          <a:bodyPr/>
          <a:lstStyle/>
          <a:p>
            <a:r>
              <a:rPr lang="en-US" dirty="0"/>
              <a:t>Nursing Interventions – Actions</a:t>
            </a:r>
          </a:p>
          <a:p>
            <a:pPr lvl="1"/>
            <a:r>
              <a:rPr lang="en-US" dirty="0"/>
              <a:t>Administer medication as prescribed </a:t>
            </a:r>
          </a:p>
        </p:txBody>
      </p:sp>
    </p:spTree>
    <p:extLst>
      <p:ext uri="{BB962C8B-B14F-4D97-AF65-F5344CB8AC3E}">
        <p14:creationId xmlns:p14="http://schemas.microsoft.com/office/powerpoint/2010/main" val="9819832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4BA12-B790-4CBA-A54F-B0EF33E7351B}"/>
              </a:ext>
            </a:extLst>
          </p:cNvPr>
          <p:cNvSpPr>
            <a:spLocks noGrp="1"/>
          </p:cNvSpPr>
          <p:nvPr>
            <p:ph type="title"/>
          </p:nvPr>
        </p:nvSpPr>
        <p:spPr/>
        <p:txBody>
          <a:bodyPr/>
          <a:lstStyle/>
          <a:p>
            <a:r>
              <a:rPr lang="en-US" dirty="0"/>
              <a:t>Rhinosinusitis (continued_11)</a:t>
            </a:r>
          </a:p>
        </p:txBody>
      </p:sp>
      <p:sp>
        <p:nvSpPr>
          <p:cNvPr id="3" name="Content Placeholder 2">
            <a:extLst>
              <a:ext uri="{FF2B5EF4-FFF2-40B4-BE49-F238E27FC236}">
                <a16:creationId xmlns:a16="http://schemas.microsoft.com/office/drawing/2014/main" id="{7D472F8A-2EE5-4162-BCBC-C118BCC3764C}"/>
              </a:ext>
            </a:extLst>
          </p:cNvPr>
          <p:cNvSpPr>
            <a:spLocks noGrp="1"/>
          </p:cNvSpPr>
          <p:nvPr>
            <p:ph idx="1"/>
          </p:nvPr>
        </p:nvSpPr>
        <p:spPr/>
        <p:txBody>
          <a:bodyPr/>
          <a:lstStyle/>
          <a:p>
            <a:r>
              <a:rPr lang="en-US" dirty="0"/>
              <a:t>Nursing Interventions – Teaching</a:t>
            </a:r>
          </a:p>
          <a:p>
            <a:pPr lvl="1"/>
            <a:r>
              <a:rPr lang="en-US" dirty="0"/>
              <a:t>Symptoms to report</a:t>
            </a:r>
          </a:p>
          <a:p>
            <a:pPr lvl="1"/>
            <a:r>
              <a:rPr lang="en-US" dirty="0"/>
              <a:t>Correct medication usage</a:t>
            </a:r>
          </a:p>
          <a:p>
            <a:pPr lvl="1"/>
            <a:r>
              <a:rPr lang="en-US" dirty="0"/>
              <a:t>Proper use of normal saline nasal rinse </a:t>
            </a:r>
          </a:p>
        </p:txBody>
      </p:sp>
    </p:spTree>
    <p:extLst>
      <p:ext uri="{BB962C8B-B14F-4D97-AF65-F5344CB8AC3E}">
        <p14:creationId xmlns:p14="http://schemas.microsoft.com/office/powerpoint/2010/main" val="14571029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860E6-A859-4B96-9E2B-F500DA8AA8DD}"/>
              </a:ext>
            </a:extLst>
          </p:cNvPr>
          <p:cNvSpPr>
            <a:spLocks noGrp="1"/>
          </p:cNvSpPr>
          <p:nvPr>
            <p:ph type="title"/>
          </p:nvPr>
        </p:nvSpPr>
        <p:spPr/>
        <p:txBody>
          <a:bodyPr/>
          <a:lstStyle/>
          <a:p>
            <a:r>
              <a:rPr lang="en-US" dirty="0"/>
              <a:t>Rhinosinusitis (continued_12)</a:t>
            </a:r>
          </a:p>
        </p:txBody>
      </p:sp>
      <p:sp>
        <p:nvSpPr>
          <p:cNvPr id="3" name="Content Placeholder 2">
            <a:extLst>
              <a:ext uri="{FF2B5EF4-FFF2-40B4-BE49-F238E27FC236}">
                <a16:creationId xmlns:a16="http://schemas.microsoft.com/office/drawing/2014/main" id="{E25D7E49-CAE4-4014-BCB4-85C17427A9EF}"/>
              </a:ext>
            </a:extLst>
          </p:cNvPr>
          <p:cNvSpPr>
            <a:spLocks noGrp="1"/>
          </p:cNvSpPr>
          <p:nvPr>
            <p:ph idx="1"/>
          </p:nvPr>
        </p:nvSpPr>
        <p:spPr/>
        <p:txBody>
          <a:bodyPr/>
          <a:lstStyle/>
          <a:p>
            <a:r>
              <a:rPr lang="en-US" dirty="0"/>
              <a:t>Nursing  Management – Evaluating care outcomes</a:t>
            </a:r>
          </a:p>
          <a:p>
            <a:pPr lvl="1"/>
            <a:r>
              <a:rPr lang="en-US" dirty="0"/>
              <a:t>Relief of nasal congestion</a:t>
            </a:r>
          </a:p>
          <a:p>
            <a:pPr lvl="1"/>
            <a:r>
              <a:rPr lang="en-US" dirty="0"/>
              <a:t>Free of pain and pressure</a:t>
            </a:r>
          </a:p>
          <a:p>
            <a:pPr lvl="1"/>
            <a:r>
              <a:rPr lang="en-US" dirty="0"/>
              <a:t>Free from infection</a:t>
            </a:r>
          </a:p>
          <a:p>
            <a:pPr lvl="1"/>
            <a:r>
              <a:rPr lang="en-US" dirty="0"/>
              <a:t>Free from complications </a:t>
            </a:r>
          </a:p>
        </p:txBody>
      </p:sp>
    </p:spTree>
    <p:extLst>
      <p:ext uri="{BB962C8B-B14F-4D97-AF65-F5344CB8AC3E}">
        <p14:creationId xmlns:p14="http://schemas.microsoft.com/office/powerpoint/2010/main" val="40100919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D150D-B83B-4776-888C-87B0DB9FD06A}"/>
              </a:ext>
            </a:extLst>
          </p:cNvPr>
          <p:cNvSpPr>
            <a:spLocks noGrp="1"/>
          </p:cNvSpPr>
          <p:nvPr>
            <p:ph type="title"/>
          </p:nvPr>
        </p:nvSpPr>
        <p:spPr/>
        <p:txBody>
          <a:bodyPr/>
          <a:lstStyle/>
          <a:p>
            <a:r>
              <a:rPr lang="en-US" dirty="0"/>
              <a:t>Obstructive Sleep Apnea </a:t>
            </a:r>
          </a:p>
        </p:txBody>
      </p:sp>
      <p:sp>
        <p:nvSpPr>
          <p:cNvPr id="3" name="Content Placeholder 2">
            <a:extLst>
              <a:ext uri="{FF2B5EF4-FFF2-40B4-BE49-F238E27FC236}">
                <a16:creationId xmlns:a16="http://schemas.microsoft.com/office/drawing/2014/main" id="{3F64E92A-E6F7-4AE2-800A-CF8BF620F044}"/>
              </a:ext>
            </a:extLst>
          </p:cNvPr>
          <p:cNvSpPr>
            <a:spLocks noGrp="1"/>
          </p:cNvSpPr>
          <p:nvPr>
            <p:ph idx="1"/>
          </p:nvPr>
        </p:nvSpPr>
        <p:spPr/>
        <p:txBody>
          <a:bodyPr/>
          <a:lstStyle/>
          <a:p>
            <a:r>
              <a:rPr lang="en-US" dirty="0"/>
              <a:t>Epidemiology</a:t>
            </a:r>
          </a:p>
          <a:p>
            <a:pPr lvl="1"/>
            <a:r>
              <a:rPr lang="en-US" dirty="0"/>
              <a:t>10%-15% females</a:t>
            </a:r>
          </a:p>
          <a:p>
            <a:pPr lvl="1"/>
            <a:r>
              <a:rPr lang="en-US" dirty="0"/>
              <a:t>20%-30% males</a:t>
            </a:r>
          </a:p>
        </p:txBody>
      </p:sp>
    </p:spTree>
    <p:extLst>
      <p:ext uri="{BB962C8B-B14F-4D97-AF65-F5344CB8AC3E}">
        <p14:creationId xmlns:p14="http://schemas.microsoft.com/office/powerpoint/2010/main" val="13018005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FED99-86EE-4395-8857-8578ED2DB403}"/>
              </a:ext>
            </a:extLst>
          </p:cNvPr>
          <p:cNvSpPr>
            <a:spLocks noGrp="1"/>
          </p:cNvSpPr>
          <p:nvPr>
            <p:ph type="title"/>
          </p:nvPr>
        </p:nvSpPr>
        <p:spPr/>
        <p:txBody>
          <a:bodyPr/>
          <a:lstStyle/>
          <a:p>
            <a:r>
              <a:rPr lang="en-US" dirty="0"/>
              <a:t>Obstructive Sleep Apnea (continued_1)</a:t>
            </a:r>
          </a:p>
        </p:txBody>
      </p:sp>
      <p:sp>
        <p:nvSpPr>
          <p:cNvPr id="3" name="Content Placeholder 2">
            <a:extLst>
              <a:ext uri="{FF2B5EF4-FFF2-40B4-BE49-F238E27FC236}">
                <a16:creationId xmlns:a16="http://schemas.microsoft.com/office/drawing/2014/main" id="{FB5E4081-110E-4491-AE00-435E53853B82}"/>
              </a:ext>
            </a:extLst>
          </p:cNvPr>
          <p:cNvSpPr>
            <a:spLocks noGrp="1"/>
          </p:cNvSpPr>
          <p:nvPr>
            <p:ph sz="half" idx="1"/>
          </p:nvPr>
        </p:nvSpPr>
        <p:spPr/>
        <p:txBody>
          <a:bodyPr/>
          <a:lstStyle/>
          <a:p>
            <a:r>
              <a:rPr lang="en-US" dirty="0"/>
              <a:t>Risk Factors</a:t>
            </a:r>
          </a:p>
          <a:p>
            <a:pPr lvl="1"/>
            <a:r>
              <a:rPr lang="en-US" dirty="0"/>
              <a:t>Atrial fibrillation</a:t>
            </a:r>
          </a:p>
          <a:p>
            <a:pPr lvl="1"/>
            <a:r>
              <a:rPr lang="en-US" dirty="0"/>
              <a:t>Nocturnal dysrhythmias</a:t>
            </a:r>
          </a:p>
          <a:p>
            <a:pPr lvl="1"/>
            <a:r>
              <a:rPr lang="en-US" dirty="0"/>
              <a:t>Type 2 diabetes mellitus</a:t>
            </a:r>
          </a:p>
          <a:p>
            <a:pPr lvl="1"/>
            <a:r>
              <a:rPr lang="en-US" dirty="0"/>
              <a:t>Heart failure</a:t>
            </a:r>
          </a:p>
          <a:p>
            <a:pPr lvl="1"/>
            <a:r>
              <a:rPr lang="en-US" dirty="0"/>
              <a:t>Pulmonary hypertension</a:t>
            </a:r>
          </a:p>
          <a:p>
            <a:pPr lvl="1"/>
            <a:r>
              <a:rPr lang="en-US" dirty="0"/>
              <a:t>Male gender</a:t>
            </a:r>
          </a:p>
          <a:p>
            <a:pPr lvl="1"/>
            <a:r>
              <a:rPr lang="en-US" dirty="0"/>
              <a:t>Obesity </a:t>
            </a:r>
          </a:p>
        </p:txBody>
      </p:sp>
      <p:sp>
        <p:nvSpPr>
          <p:cNvPr id="5" name="Content Placeholder 4"/>
          <p:cNvSpPr>
            <a:spLocks noGrp="1"/>
          </p:cNvSpPr>
          <p:nvPr>
            <p:ph sz="half" idx="2"/>
          </p:nvPr>
        </p:nvSpPr>
        <p:spPr>
          <a:xfrm>
            <a:off x="5023556" y="1600200"/>
            <a:ext cx="4038600" cy="4068763"/>
          </a:xfrm>
        </p:spPr>
        <p:txBody>
          <a:bodyPr/>
          <a:lstStyle/>
          <a:p>
            <a:pPr lvl="1"/>
            <a:r>
              <a:rPr lang="en-US" dirty="0"/>
              <a:t>Cigarette smoking</a:t>
            </a:r>
          </a:p>
          <a:p>
            <a:pPr lvl="1"/>
            <a:r>
              <a:rPr lang="en-US" dirty="0"/>
              <a:t>Alcohol use</a:t>
            </a:r>
          </a:p>
          <a:p>
            <a:pPr lvl="1"/>
            <a:r>
              <a:rPr lang="en-US" dirty="0"/>
              <a:t>Age 40-65</a:t>
            </a:r>
          </a:p>
          <a:p>
            <a:pPr lvl="1"/>
            <a:r>
              <a:rPr lang="en-US" dirty="0"/>
              <a:t>Craniofacial or upper airway soft tissue abnormalities</a:t>
            </a:r>
          </a:p>
          <a:p>
            <a:pPr lvl="1"/>
            <a:r>
              <a:rPr lang="en-US" dirty="0"/>
              <a:t>Menopause</a:t>
            </a:r>
          </a:p>
        </p:txBody>
      </p:sp>
    </p:spTree>
    <p:extLst>
      <p:ext uri="{BB962C8B-B14F-4D97-AF65-F5344CB8AC3E}">
        <p14:creationId xmlns:p14="http://schemas.microsoft.com/office/powerpoint/2010/main" val="1728364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D328E-B9B4-40E0-AF44-918F4872DE02}"/>
              </a:ext>
            </a:extLst>
          </p:cNvPr>
          <p:cNvSpPr>
            <a:spLocks noGrp="1"/>
          </p:cNvSpPr>
          <p:nvPr>
            <p:ph type="title"/>
          </p:nvPr>
        </p:nvSpPr>
        <p:spPr/>
        <p:txBody>
          <a:bodyPr/>
          <a:lstStyle/>
          <a:p>
            <a:r>
              <a:rPr lang="en-US" dirty="0"/>
              <a:t>Rhinitis (continued_1)</a:t>
            </a:r>
          </a:p>
        </p:txBody>
      </p:sp>
      <p:sp>
        <p:nvSpPr>
          <p:cNvPr id="3" name="Content Placeholder 2">
            <a:extLst>
              <a:ext uri="{FF2B5EF4-FFF2-40B4-BE49-F238E27FC236}">
                <a16:creationId xmlns:a16="http://schemas.microsoft.com/office/drawing/2014/main" id="{D486931B-97D8-4076-A949-984435E79ABA}"/>
              </a:ext>
            </a:extLst>
          </p:cNvPr>
          <p:cNvSpPr>
            <a:spLocks noGrp="1"/>
          </p:cNvSpPr>
          <p:nvPr>
            <p:ph idx="1"/>
          </p:nvPr>
        </p:nvSpPr>
        <p:spPr/>
        <p:txBody>
          <a:bodyPr/>
          <a:lstStyle/>
          <a:p>
            <a:r>
              <a:rPr lang="en-US" dirty="0"/>
              <a:t>Pathophysiology</a:t>
            </a:r>
          </a:p>
          <a:p>
            <a:pPr lvl="1"/>
            <a:r>
              <a:rPr lang="en-US" dirty="0"/>
              <a:t>Inflammation of mucous membranes of the nose in response to irritant</a:t>
            </a:r>
          </a:p>
          <a:p>
            <a:pPr lvl="1"/>
            <a:r>
              <a:rPr lang="en-US" dirty="0"/>
              <a:t>Allergic or nonallergic</a:t>
            </a:r>
          </a:p>
          <a:p>
            <a:pPr lvl="1"/>
            <a:r>
              <a:rPr lang="en-US" dirty="0"/>
              <a:t>Perennial or seasonal</a:t>
            </a:r>
          </a:p>
        </p:txBody>
      </p:sp>
    </p:spTree>
    <p:extLst>
      <p:ext uri="{BB962C8B-B14F-4D97-AF65-F5344CB8AC3E}">
        <p14:creationId xmlns:p14="http://schemas.microsoft.com/office/powerpoint/2010/main" val="24047881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D328E-B9B4-40E0-AF44-918F4872DE02}"/>
              </a:ext>
            </a:extLst>
          </p:cNvPr>
          <p:cNvSpPr>
            <a:spLocks noGrp="1"/>
          </p:cNvSpPr>
          <p:nvPr>
            <p:ph type="title"/>
          </p:nvPr>
        </p:nvSpPr>
        <p:spPr/>
        <p:txBody>
          <a:bodyPr/>
          <a:lstStyle/>
          <a:p>
            <a:r>
              <a:rPr lang="en-US" dirty="0"/>
              <a:t>Obstructive Sleep Apnea (continued_2)</a:t>
            </a:r>
          </a:p>
        </p:txBody>
      </p:sp>
      <p:sp>
        <p:nvSpPr>
          <p:cNvPr id="3" name="Content Placeholder 2">
            <a:extLst>
              <a:ext uri="{FF2B5EF4-FFF2-40B4-BE49-F238E27FC236}">
                <a16:creationId xmlns:a16="http://schemas.microsoft.com/office/drawing/2014/main" id="{D486931B-97D8-4076-A949-984435E79ABA}"/>
              </a:ext>
            </a:extLst>
          </p:cNvPr>
          <p:cNvSpPr>
            <a:spLocks noGrp="1"/>
          </p:cNvSpPr>
          <p:nvPr>
            <p:ph idx="1"/>
          </p:nvPr>
        </p:nvSpPr>
        <p:spPr>
          <a:xfrm>
            <a:off x="457200" y="1195349"/>
            <a:ext cx="8534400" cy="4367251"/>
          </a:xfrm>
        </p:spPr>
        <p:txBody>
          <a:bodyPr/>
          <a:lstStyle/>
          <a:p>
            <a:r>
              <a:rPr lang="en-US"/>
              <a:t>Pathophysiology</a:t>
            </a:r>
          </a:p>
          <a:p>
            <a:pPr lvl="1"/>
            <a:r>
              <a:rPr lang="en-US"/>
              <a:t>Upper airways narrow or collapse &gt; increased resistance to airflow</a:t>
            </a:r>
          </a:p>
          <a:p>
            <a:pPr lvl="1"/>
            <a:r>
              <a:rPr lang="en-US"/>
              <a:t>Sleep &gt; muscle tone relaxes &gt; normal work of breathing unable to overcome increased resistance &gt; airway collapse</a:t>
            </a:r>
          </a:p>
          <a:p>
            <a:pPr lvl="1"/>
            <a:r>
              <a:rPr lang="en-US"/>
              <a:t>Periods of apnea &gt; no tidal volume or air movement</a:t>
            </a:r>
          </a:p>
          <a:p>
            <a:pPr lvl="1"/>
            <a:r>
              <a:rPr lang="en-US"/>
              <a:t>Hypoxemia and hypercapnia </a:t>
            </a:r>
            <a:endParaRPr lang="en-US" dirty="0"/>
          </a:p>
        </p:txBody>
      </p:sp>
    </p:spTree>
    <p:extLst>
      <p:ext uri="{BB962C8B-B14F-4D97-AF65-F5344CB8AC3E}">
        <p14:creationId xmlns:p14="http://schemas.microsoft.com/office/powerpoint/2010/main" val="39226232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226B8EE-FC88-47AE-88A1-04C865A99FC9}"/>
              </a:ext>
            </a:extLst>
          </p:cNvPr>
          <p:cNvSpPr>
            <a:spLocks noGrp="1"/>
          </p:cNvSpPr>
          <p:nvPr>
            <p:ph type="title"/>
          </p:nvPr>
        </p:nvSpPr>
        <p:spPr>
          <a:xfrm>
            <a:off x="756356" y="234539"/>
            <a:ext cx="8235244" cy="590931"/>
          </a:xfrm>
        </p:spPr>
        <p:txBody>
          <a:bodyPr/>
          <a:lstStyle/>
          <a:p>
            <a:r>
              <a:rPr lang="en-US" dirty="0"/>
              <a:t>Obstructive Sleep Apnea (continued_3)</a:t>
            </a:r>
          </a:p>
        </p:txBody>
      </p:sp>
      <p:pic>
        <p:nvPicPr>
          <p:cNvPr id="6" name="Content Placeholder 5" descr="Left, normal breathing. Airway is open and air flows freely to the lungs. Right, obstructive sleep apnea. The airway collapses and airflow is blocked to the lung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80813" y="1195349"/>
            <a:ext cx="6382373" cy="4068763"/>
          </a:xfrm>
          <a:prstGeom prst="rect">
            <a:avLst/>
          </a:prstGeom>
          <a:noFill/>
        </p:spPr>
      </p:pic>
    </p:spTree>
    <p:extLst>
      <p:ext uri="{BB962C8B-B14F-4D97-AF65-F5344CB8AC3E}">
        <p14:creationId xmlns:p14="http://schemas.microsoft.com/office/powerpoint/2010/main" val="39368313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9DAE95F-26CE-4EED-B4DB-DF7576C93E06}"/>
              </a:ext>
            </a:extLst>
          </p:cNvPr>
          <p:cNvSpPr>
            <a:spLocks noGrp="1"/>
          </p:cNvSpPr>
          <p:nvPr>
            <p:ph type="title"/>
          </p:nvPr>
        </p:nvSpPr>
        <p:spPr>
          <a:xfrm>
            <a:off x="756356" y="234539"/>
            <a:ext cx="8235244" cy="590931"/>
          </a:xfrm>
        </p:spPr>
        <p:txBody>
          <a:bodyPr/>
          <a:lstStyle/>
          <a:p>
            <a:r>
              <a:rPr lang="en-US" dirty="0"/>
              <a:t>Obstructive Sleep Apnea (continued_4)</a:t>
            </a:r>
          </a:p>
        </p:txBody>
      </p:sp>
      <p:pic>
        <p:nvPicPr>
          <p:cNvPr id="6" name="Content Placeholder 5" descr="A cross-sectional view of the face and throat. Clockwise, parts labeled are the Soft palate, Tongue, and Airway. The Retropalatal region is from the soft palate to the tongue. The Retroglossal region is from the tongue to the chin underneath the airway."/>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50304" y="1195349"/>
            <a:ext cx="5243391" cy="4068763"/>
          </a:xfrm>
          <a:prstGeom prst="rect">
            <a:avLst/>
          </a:prstGeom>
          <a:noFill/>
        </p:spPr>
      </p:pic>
    </p:spTree>
    <p:extLst>
      <p:ext uri="{BB962C8B-B14F-4D97-AF65-F5344CB8AC3E}">
        <p14:creationId xmlns:p14="http://schemas.microsoft.com/office/powerpoint/2010/main" val="24936714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09433-723D-4106-B6BA-43B1BB9EFC4F}"/>
              </a:ext>
            </a:extLst>
          </p:cNvPr>
          <p:cNvSpPr>
            <a:spLocks noGrp="1"/>
          </p:cNvSpPr>
          <p:nvPr>
            <p:ph type="title"/>
          </p:nvPr>
        </p:nvSpPr>
        <p:spPr/>
        <p:txBody>
          <a:bodyPr/>
          <a:lstStyle/>
          <a:p>
            <a:r>
              <a:rPr lang="en-US" dirty="0"/>
              <a:t>Obstructive Sleep Apnea (continued_5)</a:t>
            </a:r>
          </a:p>
        </p:txBody>
      </p:sp>
      <p:sp>
        <p:nvSpPr>
          <p:cNvPr id="3" name="Content Placeholder 2">
            <a:extLst>
              <a:ext uri="{FF2B5EF4-FFF2-40B4-BE49-F238E27FC236}">
                <a16:creationId xmlns:a16="http://schemas.microsoft.com/office/drawing/2014/main" id="{879D37AB-8A12-444E-AAD5-1EA38AF12A85}"/>
              </a:ext>
            </a:extLst>
          </p:cNvPr>
          <p:cNvSpPr>
            <a:spLocks noGrp="1"/>
          </p:cNvSpPr>
          <p:nvPr>
            <p:ph idx="1"/>
          </p:nvPr>
        </p:nvSpPr>
        <p:spPr/>
        <p:txBody>
          <a:bodyPr/>
          <a:lstStyle/>
          <a:p>
            <a:r>
              <a:rPr lang="en-US" dirty="0"/>
              <a:t>Clinical Manifestations</a:t>
            </a:r>
          </a:p>
          <a:p>
            <a:pPr lvl="1"/>
            <a:r>
              <a:rPr lang="en-US" dirty="0"/>
              <a:t>Loud snoring</a:t>
            </a:r>
          </a:p>
          <a:p>
            <a:pPr lvl="1"/>
            <a:r>
              <a:rPr lang="en-US" dirty="0"/>
              <a:t>Snorting</a:t>
            </a:r>
          </a:p>
          <a:p>
            <a:pPr lvl="1"/>
            <a:r>
              <a:rPr lang="en-US" dirty="0"/>
              <a:t>Witnessed apnea</a:t>
            </a:r>
          </a:p>
          <a:p>
            <a:pPr lvl="1"/>
            <a:r>
              <a:rPr lang="en-US" dirty="0"/>
              <a:t>Gasping during sleep</a:t>
            </a:r>
          </a:p>
          <a:p>
            <a:pPr lvl="1"/>
            <a:r>
              <a:rPr lang="en-US" dirty="0"/>
              <a:t>Recurrent waking during sleep</a:t>
            </a:r>
          </a:p>
          <a:p>
            <a:pPr lvl="1"/>
            <a:r>
              <a:rPr lang="en-US" dirty="0"/>
              <a:t>Choking  </a:t>
            </a:r>
          </a:p>
        </p:txBody>
      </p:sp>
    </p:spTree>
    <p:extLst>
      <p:ext uri="{BB962C8B-B14F-4D97-AF65-F5344CB8AC3E}">
        <p14:creationId xmlns:p14="http://schemas.microsoft.com/office/powerpoint/2010/main" val="30168573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9AAB8-A1A5-4889-9C76-657A94B3E97B}"/>
              </a:ext>
            </a:extLst>
          </p:cNvPr>
          <p:cNvSpPr>
            <a:spLocks noGrp="1"/>
          </p:cNvSpPr>
          <p:nvPr>
            <p:ph type="title"/>
          </p:nvPr>
        </p:nvSpPr>
        <p:spPr/>
        <p:txBody>
          <a:bodyPr/>
          <a:lstStyle/>
          <a:p>
            <a:r>
              <a:rPr lang="en-US" dirty="0"/>
              <a:t>Obstructive Sleep Apnea (continued_6)</a:t>
            </a:r>
          </a:p>
        </p:txBody>
      </p:sp>
      <p:sp>
        <p:nvSpPr>
          <p:cNvPr id="3" name="Content Placeholder 2">
            <a:extLst>
              <a:ext uri="{FF2B5EF4-FFF2-40B4-BE49-F238E27FC236}">
                <a16:creationId xmlns:a16="http://schemas.microsoft.com/office/drawing/2014/main" id="{CFB08AB0-1CB1-4E0E-98E2-61228651DB9C}"/>
              </a:ext>
            </a:extLst>
          </p:cNvPr>
          <p:cNvSpPr>
            <a:spLocks noGrp="1"/>
          </p:cNvSpPr>
          <p:nvPr>
            <p:ph idx="1"/>
          </p:nvPr>
        </p:nvSpPr>
        <p:spPr/>
        <p:txBody>
          <a:bodyPr/>
          <a:lstStyle/>
          <a:p>
            <a:r>
              <a:rPr lang="en-US" dirty="0"/>
              <a:t>Medical Management – Diagnosis</a:t>
            </a:r>
          </a:p>
          <a:p>
            <a:pPr lvl="1"/>
            <a:r>
              <a:rPr lang="en-US" dirty="0"/>
              <a:t>Sleep history</a:t>
            </a:r>
          </a:p>
          <a:p>
            <a:pPr lvl="1"/>
            <a:r>
              <a:rPr lang="en-US" dirty="0"/>
              <a:t>Polysomnography (sleep study)</a:t>
            </a:r>
          </a:p>
        </p:txBody>
      </p:sp>
    </p:spTree>
    <p:extLst>
      <p:ext uri="{BB962C8B-B14F-4D97-AF65-F5344CB8AC3E}">
        <p14:creationId xmlns:p14="http://schemas.microsoft.com/office/powerpoint/2010/main" val="16741110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FED24-61F6-47E3-8D20-58C419814E77}"/>
              </a:ext>
            </a:extLst>
          </p:cNvPr>
          <p:cNvSpPr>
            <a:spLocks noGrp="1"/>
          </p:cNvSpPr>
          <p:nvPr>
            <p:ph type="title"/>
          </p:nvPr>
        </p:nvSpPr>
        <p:spPr/>
        <p:txBody>
          <a:bodyPr/>
          <a:lstStyle/>
          <a:p>
            <a:r>
              <a:rPr lang="en-US" dirty="0"/>
              <a:t>Obstructive Sleep Apnea (continued_7)</a:t>
            </a:r>
          </a:p>
        </p:txBody>
      </p:sp>
      <p:sp>
        <p:nvSpPr>
          <p:cNvPr id="3" name="Content Placeholder 2">
            <a:extLst>
              <a:ext uri="{FF2B5EF4-FFF2-40B4-BE49-F238E27FC236}">
                <a16:creationId xmlns:a16="http://schemas.microsoft.com/office/drawing/2014/main" id="{8EFB3B78-49FE-4075-80FC-DB107D666204}"/>
              </a:ext>
            </a:extLst>
          </p:cNvPr>
          <p:cNvSpPr>
            <a:spLocks noGrp="1"/>
          </p:cNvSpPr>
          <p:nvPr>
            <p:ph idx="1"/>
          </p:nvPr>
        </p:nvSpPr>
        <p:spPr/>
        <p:txBody>
          <a:bodyPr/>
          <a:lstStyle/>
          <a:p>
            <a:r>
              <a:rPr lang="en-US" dirty="0"/>
              <a:t>Medical Management – Treatment</a:t>
            </a:r>
          </a:p>
          <a:p>
            <a:pPr lvl="1"/>
            <a:r>
              <a:rPr lang="en-US" dirty="0"/>
              <a:t>Continuous positive airway pressure</a:t>
            </a:r>
          </a:p>
          <a:p>
            <a:pPr lvl="1"/>
            <a:r>
              <a:rPr lang="en-US" dirty="0"/>
              <a:t>Weight management</a:t>
            </a:r>
          </a:p>
        </p:txBody>
      </p:sp>
    </p:spTree>
    <p:extLst>
      <p:ext uri="{BB962C8B-B14F-4D97-AF65-F5344CB8AC3E}">
        <p14:creationId xmlns:p14="http://schemas.microsoft.com/office/powerpoint/2010/main" val="20909890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426B8B4-BF5F-4B5C-B610-1577EBAEDEE6}"/>
              </a:ext>
            </a:extLst>
          </p:cNvPr>
          <p:cNvSpPr>
            <a:spLocks noGrp="1"/>
          </p:cNvSpPr>
          <p:nvPr>
            <p:ph type="title"/>
          </p:nvPr>
        </p:nvSpPr>
        <p:spPr>
          <a:xfrm>
            <a:off x="756356" y="234539"/>
            <a:ext cx="8235244" cy="590931"/>
          </a:xfrm>
        </p:spPr>
        <p:txBody>
          <a:bodyPr/>
          <a:lstStyle/>
          <a:p>
            <a:r>
              <a:rPr lang="en-US" dirty="0"/>
              <a:t>CPAP Machine</a:t>
            </a:r>
          </a:p>
        </p:txBody>
      </p:sp>
      <p:pic>
        <p:nvPicPr>
          <p:cNvPr id="6" name="Content Placeholder 5" descr="Left, A man lying down with a C P A P machine. The continuous positive airway pressure device is connected to an air pressure hose that is connected to a mask. Right, a cross-sectional view of a man's throat wearing a C P A P machine. Clockwise, parts labeled are Nasal passages, Soft palate, Uvula, Opened airway, Trachea, and Tongue."/>
          <p:cNvPicPr>
            <a:picLocks noGrp="1" noChangeAspect="1"/>
          </p:cNvPicPr>
          <p:nvPr>
            <p:ph idx="1"/>
          </p:nvPr>
        </p:nvPicPr>
        <p:blipFill rotWithShape="1">
          <a:blip r:embed="rId3">
            <a:extLst>
              <a:ext uri="{28A0092B-C50C-407E-A947-70E740481C1C}">
                <a14:useLocalDpi xmlns:a14="http://schemas.microsoft.com/office/drawing/2010/main" val="0"/>
              </a:ext>
            </a:extLst>
          </a:blip>
          <a:srcRect t="10108"/>
          <a:stretch/>
        </p:blipFill>
        <p:spPr>
          <a:xfrm>
            <a:off x="457200" y="1195349"/>
            <a:ext cx="8229600" cy="4068763"/>
          </a:xfrm>
          <a:prstGeom prst="rect">
            <a:avLst/>
          </a:prstGeom>
          <a:noFill/>
        </p:spPr>
      </p:pic>
    </p:spTree>
    <p:extLst>
      <p:ext uri="{BB962C8B-B14F-4D97-AF65-F5344CB8AC3E}">
        <p14:creationId xmlns:p14="http://schemas.microsoft.com/office/powerpoint/2010/main" val="42688223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A2405FC-AD6B-495A-B9CC-2189DD9E83DA}"/>
              </a:ext>
            </a:extLst>
          </p:cNvPr>
          <p:cNvSpPr>
            <a:spLocks noGrp="1"/>
          </p:cNvSpPr>
          <p:nvPr>
            <p:ph type="title"/>
          </p:nvPr>
        </p:nvSpPr>
        <p:spPr>
          <a:xfrm>
            <a:off x="756356" y="234539"/>
            <a:ext cx="8235244" cy="590931"/>
          </a:xfrm>
        </p:spPr>
        <p:txBody>
          <a:bodyPr/>
          <a:lstStyle/>
          <a:p>
            <a:r>
              <a:rPr lang="en-US" dirty="0"/>
              <a:t>CPAP Mask</a:t>
            </a:r>
          </a:p>
        </p:txBody>
      </p:sp>
      <p:pic>
        <p:nvPicPr>
          <p:cNvPr id="6" name="Content Placeholder 5" descr="A woman wearing a C P A P mask."/>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88620" y="1195349"/>
            <a:ext cx="2766759" cy="4068763"/>
          </a:xfrm>
          <a:prstGeom prst="rect">
            <a:avLst/>
          </a:prstGeom>
          <a:noFill/>
        </p:spPr>
      </p:pic>
    </p:spTree>
    <p:extLst>
      <p:ext uri="{BB962C8B-B14F-4D97-AF65-F5344CB8AC3E}">
        <p14:creationId xmlns:p14="http://schemas.microsoft.com/office/powerpoint/2010/main" val="38320842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9409F-8B0E-4EE8-B8AE-799629FCBDF4}"/>
              </a:ext>
            </a:extLst>
          </p:cNvPr>
          <p:cNvSpPr>
            <a:spLocks noGrp="1"/>
          </p:cNvSpPr>
          <p:nvPr>
            <p:ph type="title"/>
          </p:nvPr>
        </p:nvSpPr>
        <p:spPr/>
        <p:txBody>
          <a:bodyPr/>
          <a:lstStyle/>
          <a:p>
            <a:r>
              <a:rPr lang="en-US" dirty="0"/>
              <a:t>Obstructive Sleep Apnea (continued_8)</a:t>
            </a:r>
          </a:p>
        </p:txBody>
      </p:sp>
      <p:sp>
        <p:nvSpPr>
          <p:cNvPr id="3" name="Content Placeholder 2">
            <a:extLst>
              <a:ext uri="{FF2B5EF4-FFF2-40B4-BE49-F238E27FC236}">
                <a16:creationId xmlns:a16="http://schemas.microsoft.com/office/drawing/2014/main" id="{137505F0-5666-4C2E-8A15-2410357F8D98}"/>
              </a:ext>
            </a:extLst>
          </p:cNvPr>
          <p:cNvSpPr>
            <a:spLocks noGrp="1"/>
          </p:cNvSpPr>
          <p:nvPr>
            <p:ph idx="1"/>
          </p:nvPr>
        </p:nvSpPr>
        <p:spPr>
          <a:xfrm>
            <a:off x="457200" y="1195349"/>
            <a:ext cx="8229600" cy="4900651"/>
          </a:xfrm>
        </p:spPr>
        <p:txBody>
          <a:bodyPr/>
          <a:lstStyle/>
          <a:p>
            <a:r>
              <a:rPr lang="en-US" dirty="0"/>
              <a:t>Surgical Management</a:t>
            </a:r>
          </a:p>
          <a:p>
            <a:pPr lvl="1"/>
            <a:r>
              <a:rPr lang="en-US" dirty="0"/>
              <a:t>Tonsillectomy</a:t>
            </a:r>
          </a:p>
          <a:p>
            <a:pPr lvl="1"/>
            <a:r>
              <a:rPr lang="en-US" dirty="0"/>
              <a:t>Adenoidectomy</a:t>
            </a:r>
          </a:p>
          <a:p>
            <a:pPr lvl="1"/>
            <a:r>
              <a:rPr lang="en-US" dirty="0" err="1"/>
              <a:t>Uvulopalatopharyngoplasty</a:t>
            </a:r>
            <a:endParaRPr lang="en-US" dirty="0"/>
          </a:p>
          <a:p>
            <a:pPr lvl="1"/>
            <a:r>
              <a:rPr lang="en-US" dirty="0" err="1"/>
              <a:t>Septoplasty</a:t>
            </a:r>
            <a:endParaRPr lang="en-US" dirty="0"/>
          </a:p>
          <a:p>
            <a:pPr lvl="1"/>
            <a:r>
              <a:rPr lang="en-US" dirty="0"/>
              <a:t>Nasal </a:t>
            </a:r>
            <a:r>
              <a:rPr lang="en-US" dirty="0" err="1"/>
              <a:t>polypectomy</a:t>
            </a:r>
            <a:endParaRPr lang="en-US" dirty="0"/>
          </a:p>
          <a:p>
            <a:pPr lvl="1"/>
            <a:r>
              <a:rPr lang="en-US" dirty="0"/>
              <a:t>Tongue reduction</a:t>
            </a:r>
          </a:p>
          <a:p>
            <a:pPr lvl="1"/>
            <a:r>
              <a:rPr lang="en-US" dirty="0" err="1"/>
              <a:t>Epiglottoplasty</a:t>
            </a:r>
            <a:endParaRPr lang="en-US" dirty="0"/>
          </a:p>
          <a:p>
            <a:pPr lvl="1"/>
            <a:r>
              <a:rPr lang="en-US" dirty="0"/>
              <a:t>Bariatric surgery  </a:t>
            </a:r>
          </a:p>
        </p:txBody>
      </p:sp>
    </p:spTree>
    <p:extLst>
      <p:ext uri="{BB962C8B-B14F-4D97-AF65-F5344CB8AC3E}">
        <p14:creationId xmlns:p14="http://schemas.microsoft.com/office/powerpoint/2010/main" val="36559591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1B8D1-98EB-4910-A48D-1C50D0CEEEE5}"/>
              </a:ext>
            </a:extLst>
          </p:cNvPr>
          <p:cNvSpPr>
            <a:spLocks noGrp="1"/>
          </p:cNvSpPr>
          <p:nvPr>
            <p:ph type="title"/>
          </p:nvPr>
        </p:nvSpPr>
        <p:spPr/>
        <p:txBody>
          <a:bodyPr/>
          <a:lstStyle/>
          <a:p>
            <a:r>
              <a:rPr lang="en-US" dirty="0"/>
              <a:t>Obstructive Sleep Apnea (continued_9)</a:t>
            </a:r>
          </a:p>
        </p:txBody>
      </p:sp>
      <p:sp>
        <p:nvSpPr>
          <p:cNvPr id="3" name="Content Placeholder 2">
            <a:extLst>
              <a:ext uri="{FF2B5EF4-FFF2-40B4-BE49-F238E27FC236}">
                <a16:creationId xmlns:a16="http://schemas.microsoft.com/office/drawing/2014/main" id="{CFD7D329-039C-49F8-AC45-AF255DA73370}"/>
              </a:ext>
            </a:extLst>
          </p:cNvPr>
          <p:cNvSpPr>
            <a:spLocks noGrp="1"/>
          </p:cNvSpPr>
          <p:nvPr>
            <p:ph idx="1"/>
          </p:nvPr>
        </p:nvSpPr>
        <p:spPr>
          <a:xfrm>
            <a:off x="457200" y="1195349"/>
            <a:ext cx="8229600" cy="4748251"/>
          </a:xfrm>
        </p:spPr>
        <p:txBody>
          <a:bodyPr numCol="1"/>
          <a:lstStyle/>
          <a:p>
            <a:r>
              <a:rPr lang="en-US" dirty="0"/>
              <a:t>Complications</a:t>
            </a:r>
          </a:p>
          <a:p>
            <a:pPr lvl="1"/>
            <a:r>
              <a:rPr lang="en-US" dirty="0"/>
              <a:t>Cardiovascular disease</a:t>
            </a:r>
          </a:p>
          <a:p>
            <a:pPr lvl="1"/>
            <a:r>
              <a:rPr lang="en-US" dirty="0"/>
              <a:t>Cardiac ischemia</a:t>
            </a:r>
          </a:p>
          <a:p>
            <a:pPr lvl="1"/>
            <a:r>
              <a:rPr lang="en-US" dirty="0"/>
              <a:t>Myocardial infarction</a:t>
            </a:r>
          </a:p>
          <a:p>
            <a:pPr lvl="1"/>
            <a:r>
              <a:rPr lang="en-US" dirty="0"/>
              <a:t>Erectile dysfunction</a:t>
            </a:r>
          </a:p>
          <a:p>
            <a:pPr lvl="1"/>
            <a:r>
              <a:rPr lang="en-US" dirty="0"/>
              <a:t>Stroke</a:t>
            </a:r>
          </a:p>
          <a:p>
            <a:pPr lvl="1"/>
            <a:r>
              <a:rPr lang="en-US" dirty="0"/>
              <a:t>Atrial fibrillation</a:t>
            </a:r>
          </a:p>
          <a:p>
            <a:pPr lvl="1"/>
            <a:r>
              <a:rPr lang="en-US" dirty="0"/>
              <a:t>Heart failure</a:t>
            </a:r>
          </a:p>
          <a:p>
            <a:pPr lvl="1"/>
            <a:r>
              <a:rPr lang="en-US" dirty="0"/>
              <a:t>Sudden cardiac death  </a:t>
            </a:r>
          </a:p>
        </p:txBody>
      </p:sp>
    </p:spTree>
    <p:extLst>
      <p:ext uri="{BB962C8B-B14F-4D97-AF65-F5344CB8AC3E}">
        <p14:creationId xmlns:p14="http://schemas.microsoft.com/office/powerpoint/2010/main" val="4261492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3B6C2EB-13F3-41E2-82BC-90D5DDE21902}"/>
              </a:ext>
            </a:extLst>
          </p:cNvPr>
          <p:cNvSpPr>
            <a:spLocks noGrp="1"/>
          </p:cNvSpPr>
          <p:nvPr>
            <p:ph type="title"/>
          </p:nvPr>
        </p:nvSpPr>
        <p:spPr>
          <a:xfrm>
            <a:off x="756356" y="234539"/>
            <a:ext cx="8235244" cy="590931"/>
          </a:xfrm>
        </p:spPr>
        <p:txBody>
          <a:bodyPr/>
          <a:lstStyle/>
          <a:p>
            <a:r>
              <a:rPr lang="en-US" dirty="0"/>
              <a:t>Rhinitis (continued_2)</a:t>
            </a:r>
          </a:p>
        </p:txBody>
      </p:sp>
      <p:pic>
        <p:nvPicPr>
          <p:cNvPr id="6" name="Content Placeholder 5" descr="The sinuses with Rhinitis. Clockwise, parts labeled are Lacrimal ducts, Infected sinuses filled with mucus, Inflammation and irritation of nasal mucous membranes, Maxillary sinus, and Frontal sinu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4687" y="1195349"/>
            <a:ext cx="5554626" cy="4068763"/>
          </a:xfrm>
          <a:prstGeom prst="rect">
            <a:avLst/>
          </a:prstGeom>
          <a:noFill/>
        </p:spPr>
      </p:pic>
    </p:spTree>
    <p:extLst>
      <p:ext uri="{BB962C8B-B14F-4D97-AF65-F5344CB8AC3E}">
        <p14:creationId xmlns:p14="http://schemas.microsoft.com/office/powerpoint/2010/main" val="26959183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DB47C-82A8-4F6A-B915-EBDB1DED7E02}"/>
              </a:ext>
            </a:extLst>
          </p:cNvPr>
          <p:cNvSpPr>
            <a:spLocks noGrp="1"/>
          </p:cNvSpPr>
          <p:nvPr>
            <p:ph type="title"/>
          </p:nvPr>
        </p:nvSpPr>
        <p:spPr/>
        <p:txBody>
          <a:bodyPr/>
          <a:lstStyle/>
          <a:p>
            <a:r>
              <a:rPr lang="en-US" dirty="0"/>
              <a:t>Obstructive Sleep Apnea (continued_10)</a:t>
            </a:r>
          </a:p>
        </p:txBody>
      </p:sp>
      <p:sp>
        <p:nvSpPr>
          <p:cNvPr id="3" name="Content Placeholder 2">
            <a:extLst>
              <a:ext uri="{FF2B5EF4-FFF2-40B4-BE49-F238E27FC236}">
                <a16:creationId xmlns:a16="http://schemas.microsoft.com/office/drawing/2014/main" id="{8EEA2ECD-4BD0-4A6C-8DEC-BB25EEF84E28}"/>
              </a:ext>
            </a:extLst>
          </p:cNvPr>
          <p:cNvSpPr>
            <a:spLocks noGrp="1"/>
          </p:cNvSpPr>
          <p:nvPr>
            <p:ph idx="1"/>
          </p:nvPr>
        </p:nvSpPr>
        <p:spPr/>
        <p:txBody>
          <a:bodyPr/>
          <a:lstStyle/>
          <a:p>
            <a:r>
              <a:rPr lang="en-US" dirty="0"/>
              <a:t>Nursing Management – Assessment and analysis</a:t>
            </a:r>
          </a:p>
          <a:p>
            <a:pPr lvl="1"/>
            <a:r>
              <a:rPr lang="en-US" dirty="0"/>
              <a:t>No oxygen exchange</a:t>
            </a:r>
          </a:p>
          <a:p>
            <a:pPr lvl="1"/>
            <a:r>
              <a:rPr lang="en-US" dirty="0"/>
              <a:t>Hypoxia</a:t>
            </a:r>
          </a:p>
          <a:p>
            <a:pPr lvl="1"/>
            <a:r>
              <a:rPr lang="en-US" dirty="0"/>
              <a:t>Hypercapnia  </a:t>
            </a:r>
          </a:p>
        </p:txBody>
      </p:sp>
    </p:spTree>
    <p:extLst>
      <p:ext uri="{BB962C8B-B14F-4D97-AF65-F5344CB8AC3E}">
        <p14:creationId xmlns:p14="http://schemas.microsoft.com/office/powerpoint/2010/main" val="9649695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0A205-E228-44CD-880C-5AB9F3C59082}"/>
              </a:ext>
            </a:extLst>
          </p:cNvPr>
          <p:cNvSpPr>
            <a:spLocks noGrp="1"/>
          </p:cNvSpPr>
          <p:nvPr>
            <p:ph type="title"/>
          </p:nvPr>
        </p:nvSpPr>
        <p:spPr/>
        <p:txBody>
          <a:bodyPr/>
          <a:lstStyle/>
          <a:p>
            <a:r>
              <a:rPr lang="en-US" dirty="0"/>
              <a:t>Obstructive Sleep Apnea (continued_11)</a:t>
            </a:r>
          </a:p>
        </p:txBody>
      </p:sp>
      <p:sp>
        <p:nvSpPr>
          <p:cNvPr id="3" name="Content Placeholder 2">
            <a:extLst>
              <a:ext uri="{FF2B5EF4-FFF2-40B4-BE49-F238E27FC236}">
                <a16:creationId xmlns:a16="http://schemas.microsoft.com/office/drawing/2014/main" id="{7D34503D-DF55-495C-AF7C-A3E82D458775}"/>
              </a:ext>
            </a:extLst>
          </p:cNvPr>
          <p:cNvSpPr>
            <a:spLocks noGrp="1"/>
          </p:cNvSpPr>
          <p:nvPr>
            <p:ph idx="1"/>
          </p:nvPr>
        </p:nvSpPr>
        <p:spPr/>
        <p:txBody>
          <a:bodyPr/>
          <a:lstStyle/>
          <a:p>
            <a:r>
              <a:rPr lang="en-US" dirty="0"/>
              <a:t>Nursing Management – Nursing diagnoses</a:t>
            </a:r>
          </a:p>
          <a:p>
            <a:pPr lvl="1"/>
            <a:r>
              <a:rPr lang="en-US" dirty="0"/>
              <a:t>Sleep deprivation</a:t>
            </a:r>
          </a:p>
          <a:p>
            <a:pPr lvl="1"/>
            <a:r>
              <a:rPr lang="en-US" dirty="0"/>
              <a:t>Risk for decreased cardiac tissue perfusion</a:t>
            </a:r>
          </a:p>
          <a:p>
            <a:pPr lvl="1"/>
            <a:r>
              <a:rPr lang="en-US" dirty="0"/>
              <a:t>Ineffective sleeping pattern </a:t>
            </a:r>
          </a:p>
        </p:txBody>
      </p:sp>
    </p:spTree>
    <p:extLst>
      <p:ext uri="{BB962C8B-B14F-4D97-AF65-F5344CB8AC3E}">
        <p14:creationId xmlns:p14="http://schemas.microsoft.com/office/powerpoint/2010/main" val="28581338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26649-F039-49C6-BFB3-660ECCE81850}"/>
              </a:ext>
            </a:extLst>
          </p:cNvPr>
          <p:cNvSpPr>
            <a:spLocks noGrp="1"/>
          </p:cNvSpPr>
          <p:nvPr>
            <p:ph type="title"/>
          </p:nvPr>
        </p:nvSpPr>
        <p:spPr/>
        <p:txBody>
          <a:bodyPr/>
          <a:lstStyle/>
          <a:p>
            <a:r>
              <a:rPr lang="en-US" dirty="0"/>
              <a:t>Obstructive Sleep Apnea (continued_12)</a:t>
            </a:r>
          </a:p>
        </p:txBody>
      </p:sp>
      <p:sp>
        <p:nvSpPr>
          <p:cNvPr id="3" name="Content Placeholder 2">
            <a:extLst>
              <a:ext uri="{FF2B5EF4-FFF2-40B4-BE49-F238E27FC236}">
                <a16:creationId xmlns:a16="http://schemas.microsoft.com/office/drawing/2014/main" id="{A08A560C-C2D1-4A50-93A9-977A8DDA8046}"/>
              </a:ext>
            </a:extLst>
          </p:cNvPr>
          <p:cNvSpPr>
            <a:spLocks noGrp="1"/>
          </p:cNvSpPr>
          <p:nvPr>
            <p:ph idx="1"/>
          </p:nvPr>
        </p:nvSpPr>
        <p:spPr/>
        <p:txBody>
          <a:bodyPr/>
          <a:lstStyle/>
          <a:p>
            <a:r>
              <a:rPr lang="en-US" dirty="0"/>
              <a:t>Nursing Interventions – Assessments</a:t>
            </a:r>
          </a:p>
          <a:p>
            <a:pPr lvl="1"/>
            <a:r>
              <a:rPr lang="en-US" dirty="0"/>
              <a:t>Vital signs</a:t>
            </a:r>
          </a:p>
          <a:p>
            <a:pPr lvl="1"/>
            <a:r>
              <a:rPr lang="en-US" dirty="0"/>
              <a:t>Height and weight</a:t>
            </a:r>
          </a:p>
          <a:p>
            <a:pPr lvl="1"/>
            <a:r>
              <a:rPr lang="en-US" dirty="0"/>
              <a:t>Sleep, rest, activity</a:t>
            </a:r>
          </a:p>
          <a:p>
            <a:pPr lvl="1"/>
            <a:r>
              <a:rPr lang="en-US" dirty="0"/>
              <a:t>Assess for edema, bleeding, respiratory distress </a:t>
            </a:r>
          </a:p>
        </p:txBody>
      </p:sp>
    </p:spTree>
    <p:extLst>
      <p:ext uri="{BB962C8B-B14F-4D97-AF65-F5344CB8AC3E}">
        <p14:creationId xmlns:p14="http://schemas.microsoft.com/office/powerpoint/2010/main" val="40586370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1E7E5-9294-4903-B0BD-6DCF92CFA325}"/>
              </a:ext>
            </a:extLst>
          </p:cNvPr>
          <p:cNvSpPr>
            <a:spLocks noGrp="1"/>
          </p:cNvSpPr>
          <p:nvPr>
            <p:ph type="title"/>
          </p:nvPr>
        </p:nvSpPr>
        <p:spPr/>
        <p:txBody>
          <a:bodyPr/>
          <a:lstStyle/>
          <a:p>
            <a:r>
              <a:rPr lang="en-US" dirty="0"/>
              <a:t>Obstructive Sleep Apnea (continued_13)</a:t>
            </a:r>
          </a:p>
        </p:txBody>
      </p:sp>
      <p:sp>
        <p:nvSpPr>
          <p:cNvPr id="3" name="Content Placeholder 2">
            <a:extLst>
              <a:ext uri="{FF2B5EF4-FFF2-40B4-BE49-F238E27FC236}">
                <a16:creationId xmlns:a16="http://schemas.microsoft.com/office/drawing/2014/main" id="{CFF536D9-93E4-4754-87A5-571A53C81ACF}"/>
              </a:ext>
            </a:extLst>
          </p:cNvPr>
          <p:cNvSpPr>
            <a:spLocks noGrp="1"/>
          </p:cNvSpPr>
          <p:nvPr>
            <p:ph idx="1"/>
          </p:nvPr>
        </p:nvSpPr>
        <p:spPr/>
        <p:txBody>
          <a:bodyPr/>
          <a:lstStyle/>
          <a:p>
            <a:r>
              <a:rPr lang="en-US" dirty="0"/>
              <a:t>Nursing Interventions – Actions</a:t>
            </a:r>
          </a:p>
          <a:p>
            <a:pPr lvl="1"/>
            <a:r>
              <a:rPr lang="en-US" dirty="0"/>
              <a:t>Administer medications as ordered</a:t>
            </a:r>
          </a:p>
          <a:p>
            <a:pPr lvl="1"/>
            <a:r>
              <a:rPr lang="en-US" dirty="0"/>
              <a:t>Diagnostic testing</a:t>
            </a:r>
          </a:p>
        </p:txBody>
      </p:sp>
    </p:spTree>
    <p:extLst>
      <p:ext uri="{BB962C8B-B14F-4D97-AF65-F5344CB8AC3E}">
        <p14:creationId xmlns:p14="http://schemas.microsoft.com/office/powerpoint/2010/main" val="42423553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4BA12-B790-4CBA-A54F-B0EF33E7351B}"/>
              </a:ext>
            </a:extLst>
          </p:cNvPr>
          <p:cNvSpPr>
            <a:spLocks noGrp="1"/>
          </p:cNvSpPr>
          <p:nvPr>
            <p:ph type="title"/>
          </p:nvPr>
        </p:nvSpPr>
        <p:spPr/>
        <p:txBody>
          <a:bodyPr/>
          <a:lstStyle/>
          <a:p>
            <a:r>
              <a:rPr lang="en-US" dirty="0"/>
              <a:t>Obstructive Sleep Apnea (continued_14)</a:t>
            </a:r>
          </a:p>
        </p:txBody>
      </p:sp>
      <p:sp>
        <p:nvSpPr>
          <p:cNvPr id="3" name="Content Placeholder 2">
            <a:extLst>
              <a:ext uri="{FF2B5EF4-FFF2-40B4-BE49-F238E27FC236}">
                <a16:creationId xmlns:a16="http://schemas.microsoft.com/office/drawing/2014/main" id="{7D472F8A-2EE5-4162-BCBC-C118BCC3764C}"/>
              </a:ext>
            </a:extLst>
          </p:cNvPr>
          <p:cNvSpPr>
            <a:spLocks noGrp="1"/>
          </p:cNvSpPr>
          <p:nvPr>
            <p:ph idx="1"/>
          </p:nvPr>
        </p:nvSpPr>
        <p:spPr/>
        <p:txBody>
          <a:bodyPr/>
          <a:lstStyle/>
          <a:p>
            <a:r>
              <a:rPr lang="en-US" dirty="0"/>
              <a:t>Nursing Interventions – Teaching</a:t>
            </a:r>
          </a:p>
          <a:p>
            <a:pPr lvl="1"/>
            <a:r>
              <a:rPr lang="en-US" dirty="0"/>
              <a:t>Disease process</a:t>
            </a:r>
          </a:p>
          <a:p>
            <a:pPr lvl="1"/>
            <a:r>
              <a:rPr lang="en-US" dirty="0"/>
              <a:t>Instruct patient on medication use</a:t>
            </a:r>
          </a:p>
          <a:p>
            <a:pPr lvl="1"/>
            <a:r>
              <a:rPr lang="en-US" dirty="0"/>
              <a:t>Instruction on C</a:t>
            </a:r>
            <a:r>
              <a:rPr lang="en-US" sz="100" dirty="0"/>
              <a:t> </a:t>
            </a:r>
            <a:r>
              <a:rPr lang="en-US" dirty="0"/>
              <a:t>P</a:t>
            </a:r>
            <a:r>
              <a:rPr lang="en-US" sz="100" dirty="0"/>
              <a:t> </a:t>
            </a:r>
            <a:r>
              <a:rPr lang="en-US" dirty="0"/>
              <a:t>A</a:t>
            </a:r>
            <a:r>
              <a:rPr lang="en-US" sz="100" dirty="0"/>
              <a:t> </a:t>
            </a:r>
            <a:r>
              <a:rPr lang="en-US" dirty="0"/>
              <a:t>P</a:t>
            </a:r>
          </a:p>
          <a:p>
            <a:pPr lvl="1"/>
            <a:r>
              <a:rPr lang="en-US" dirty="0"/>
              <a:t>Instruct patient on weight reduction </a:t>
            </a:r>
          </a:p>
        </p:txBody>
      </p:sp>
    </p:spTree>
    <p:extLst>
      <p:ext uri="{BB962C8B-B14F-4D97-AF65-F5344CB8AC3E}">
        <p14:creationId xmlns:p14="http://schemas.microsoft.com/office/powerpoint/2010/main" val="24396353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860E6-A859-4B96-9E2B-F500DA8AA8DD}"/>
              </a:ext>
            </a:extLst>
          </p:cNvPr>
          <p:cNvSpPr>
            <a:spLocks noGrp="1"/>
          </p:cNvSpPr>
          <p:nvPr>
            <p:ph type="title"/>
          </p:nvPr>
        </p:nvSpPr>
        <p:spPr/>
        <p:txBody>
          <a:bodyPr/>
          <a:lstStyle/>
          <a:p>
            <a:r>
              <a:rPr lang="en-US" dirty="0"/>
              <a:t>Obstructive Sleep Apnea (continued_15)</a:t>
            </a:r>
          </a:p>
        </p:txBody>
      </p:sp>
      <p:sp>
        <p:nvSpPr>
          <p:cNvPr id="3" name="Content Placeholder 2">
            <a:extLst>
              <a:ext uri="{FF2B5EF4-FFF2-40B4-BE49-F238E27FC236}">
                <a16:creationId xmlns:a16="http://schemas.microsoft.com/office/drawing/2014/main" id="{E25D7E49-CAE4-4014-BCB4-85C17427A9EF}"/>
              </a:ext>
            </a:extLst>
          </p:cNvPr>
          <p:cNvSpPr>
            <a:spLocks noGrp="1"/>
          </p:cNvSpPr>
          <p:nvPr>
            <p:ph idx="1"/>
          </p:nvPr>
        </p:nvSpPr>
        <p:spPr/>
        <p:txBody>
          <a:bodyPr/>
          <a:lstStyle/>
          <a:p>
            <a:r>
              <a:rPr lang="en-US" dirty="0"/>
              <a:t>Nursing  Management – Evaluating care outcomes</a:t>
            </a:r>
          </a:p>
          <a:p>
            <a:pPr lvl="1"/>
            <a:r>
              <a:rPr lang="en-US" dirty="0"/>
              <a:t>Improved sleep patterns</a:t>
            </a:r>
          </a:p>
          <a:p>
            <a:pPr lvl="1"/>
            <a:r>
              <a:rPr lang="en-US" dirty="0"/>
              <a:t>Fewer night-time awakenings</a:t>
            </a:r>
          </a:p>
          <a:p>
            <a:pPr lvl="1"/>
            <a:r>
              <a:rPr lang="en-US" dirty="0"/>
              <a:t>Less daytime sleepiness and fatigue</a:t>
            </a:r>
          </a:p>
          <a:p>
            <a:pPr lvl="1"/>
            <a:r>
              <a:rPr lang="en-US" dirty="0"/>
              <a:t>Improved mental alertness</a:t>
            </a:r>
          </a:p>
          <a:p>
            <a:pPr lvl="1"/>
            <a:r>
              <a:rPr lang="en-US" dirty="0"/>
              <a:t>Less irritability</a:t>
            </a:r>
          </a:p>
        </p:txBody>
      </p:sp>
    </p:spTree>
    <p:extLst>
      <p:ext uri="{BB962C8B-B14F-4D97-AF65-F5344CB8AC3E}">
        <p14:creationId xmlns:p14="http://schemas.microsoft.com/office/powerpoint/2010/main" val="27320176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D150D-B83B-4776-888C-87B0DB9FD06A}"/>
              </a:ext>
            </a:extLst>
          </p:cNvPr>
          <p:cNvSpPr>
            <a:spLocks noGrp="1"/>
          </p:cNvSpPr>
          <p:nvPr>
            <p:ph type="title"/>
          </p:nvPr>
        </p:nvSpPr>
        <p:spPr/>
        <p:txBody>
          <a:bodyPr/>
          <a:lstStyle/>
          <a:p>
            <a:r>
              <a:rPr lang="en-US" dirty="0"/>
              <a:t>Laryngeal Cancer</a:t>
            </a:r>
          </a:p>
        </p:txBody>
      </p:sp>
      <p:sp>
        <p:nvSpPr>
          <p:cNvPr id="3" name="Content Placeholder 2">
            <a:extLst>
              <a:ext uri="{FF2B5EF4-FFF2-40B4-BE49-F238E27FC236}">
                <a16:creationId xmlns:a16="http://schemas.microsoft.com/office/drawing/2014/main" id="{3F64E92A-E6F7-4AE2-800A-CF8BF620F044}"/>
              </a:ext>
            </a:extLst>
          </p:cNvPr>
          <p:cNvSpPr>
            <a:spLocks noGrp="1"/>
          </p:cNvSpPr>
          <p:nvPr>
            <p:ph idx="1"/>
          </p:nvPr>
        </p:nvSpPr>
        <p:spPr/>
        <p:txBody>
          <a:bodyPr/>
          <a:lstStyle/>
          <a:p>
            <a:r>
              <a:rPr lang="en-US" dirty="0"/>
              <a:t>Epidemiology</a:t>
            </a:r>
          </a:p>
          <a:p>
            <a:pPr lvl="1"/>
            <a:r>
              <a:rPr lang="en-US" dirty="0"/>
              <a:t>13,150 new diagnoses in 2018</a:t>
            </a:r>
          </a:p>
          <a:p>
            <a:pPr lvl="1"/>
            <a:r>
              <a:rPr lang="en-US" dirty="0"/>
              <a:t>More men than women</a:t>
            </a:r>
          </a:p>
        </p:txBody>
      </p:sp>
    </p:spTree>
    <p:extLst>
      <p:ext uri="{BB962C8B-B14F-4D97-AF65-F5344CB8AC3E}">
        <p14:creationId xmlns:p14="http://schemas.microsoft.com/office/powerpoint/2010/main" val="20109346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FED99-86EE-4395-8857-8578ED2DB403}"/>
              </a:ext>
            </a:extLst>
          </p:cNvPr>
          <p:cNvSpPr>
            <a:spLocks noGrp="1"/>
          </p:cNvSpPr>
          <p:nvPr>
            <p:ph type="title"/>
          </p:nvPr>
        </p:nvSpPr>
        <p:spPr/>
        <p:txBody>
          <a:bodyPr/>
          <a:lstStyle/>
          <a:p>
            <a:r>
              <a:rPr lang="en-US" dirty="0"/>
              <a:t>Laryngeal Cancer (continued_1)</a:t>
            </a:r>
          </a:p>
        </p:txBody>
      </p:sp>
      <p:sp>
        <p:nvSpPr>
          <p:cNvPr id="3" name="Content Placeholder 2">
            <a:extLst>
              <a:ext uri="{FF2B5EF4-FFF2-40B4-BE49-F238E27FC236}">
                <a16:creationId xmlns:a16="http://schemas.microsoft.com/office/drawing/2014/main" id="{FB5E4081-110E-4491-AE00-435E53853B82}"/>
              </a:ext>
            </a:extLst>
          </p:cNvPr>
          <p:cNvSpPr>
            <a:spLocks noGrp="1"/>
          </p:cNvSpPr>
          <p:nvPr>
            <p:ph idx="1"/>
          </p:nvPr>
        </p:nvSpPr>
        <p:spPr>
          <a:xfrm>
            <a:off x="457200" y="1195349"/>
            <a:ext cx="8229600" cy="4748251"/>
          </a:xfrm>
        </p:spPr>
        <p:txBody>
          <a:bodyPr/>
          <a:lstStyle/>
          <a:p>
            <a:r>
              <a:rPr lang="en-US" dirty="0"/>
              <a:t>Risk Factors</a:t>
            </a:r>
          </a:p>
          <a:p>
            <a:pPr lvl="1"/>
            <a:r>
              <a:rPr lang="en-US" dirty="0"/>
              <a:t>Tobacco and alcohol use</a:t>
            </a:r>
          </a:p>
          <a:p>
            <a:pPr lvl="1"/>
            <a:r>
              <a:rPr lang="en-US" dirty="0"/>
              <a:t>Poor diet</a:t>
            </a:r>
          </a:p>
          <a:p>
            <a:pPr lvl="1"/>
            <a:r>
              <a:rPr lang="en-US" dirty="0"/>
              <a:t>Compromised immune system</a:t>
            </a:r>
          </a:p>
          <a:p>
            <a:pPr lvl="1"/>
            <a:r>
              <a:rPr lang="en-US" dirty="0"/>
              <a:t>Genetic syndromes </a:t>
            </a:r>
          </a:p>
          <a:p>
            <a:pPr lvl="1"/>
            <a:r>
              <a:rPr lang="en-US" dirty="0"/>
              <a:t>Occupational hazards</a:t>
            </a:r>
          </a:p>
          <a:p>
            <a:pPr lvl="1"/>
            <a:r>
              <a:rPr lang="en-US" dirty="0"/>
              <a:t>Age</a:t>
            </a:r>
          </a:p>
          <a:p>
            <a:pPr lvl="1"/>
            <a:r>
              <a:rPr lang="en-US" dirty="0"/>
              <a:t>Race</a:t>
            </a:r>
          </a:p>
          <a:p>
            <a:pPr lvl="1"/>
            <a:r>
              <a:rPr lang="en-US" dirty="0"/>
              <a:t>G</a:t>
            </a:r>
            <a:r>
              <a:rPr lang="en-US" sz="100" dirty="0"/>
              <a:t> </a:t>
            </a:r>
            <a:r>
              <a:rPr lang="en-US" dirty="0"/>
              <a:t>E</a:t>
            </a:r>
            <a:r>
              <a:rPr lang="en-US" sz="100" dirty="0"/>
              <a:t> </a:t>
            </a:r>
            <a:r>
              <a:rPr lang="en-US" dirty="0"/>
              <a:t>R</a:t>
            </a:r>
            <a:r>
              <a:rPr lang="en-US" sz="100" dirty="0"/>
              <a:t> </a:t>
            </a:r>
            <a:r>
              <a:rPr lang="en-US" dirty="0"/>
              <a:t>D </a:t>
            </a:r>
          </a:p>
        </p:txBody>
      </p:sp>
    </p:spTree>
    <p:extLst>
      <p:ext uri="{BB962C8B-B14F-4D97-AF65-F5344CB8AC3E}">
        <p14:creationId xmlns:p14="http://schemas.microsoft.com/office/powerpoint/2010/main" val="1012820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D328E-B9B4-40E0-AF44-918F4872DE02}"/>
              </a:ext>
            </a:extLst>
          </p:cNvPr>
          <p:cNvSpPr>
            <a:spLocks noGrp="1"/>
          </p:cNvSpPr>
          <p:nvPr>
            <p:ph type="title"/>
          </p:nvPr>
        </p:nvSpPr>
        <p:spPr/>
        <p:txBody>
          <a:bodyPr/>
          <a:lstStyle/>
          <a:p>
            <a:r>
              <a:rPr lang="en-US" dirty="0"/>
              <a:t>Laryngeal Cancer (continued_2)</a:t>
            </a:r>
          </a:p>
        </p:txBody>
      </p:sp>
      <p:sp>
        <p:nvSpPr>
          <p:cNvPr id="3" name="Content Placeholder 2">
            <a:extLst>
              <a:ext uri="{FF2B5EF4-FFF2-40B4-BE49-F238E27FC236}">
                <a16:creationId xmlns:a16="http://schemas.microsoft.com/office/drawing/2014/main" id="{D486931B-97D8-4076-A949-984435E79ABA}"/>
              </a:ext>
            </a:extLst>
          </p:cNvPr>
          <p:cNvSpPr>
            <a:spLocks noGrp="1"/>
          </p:cNvSpPr>
          <p:nvPr>
            <p:ph idx="1"/>
          </p:nvPr>
        </p:nvSpPr>
        <p:spPr/>
        <p:txBody>
          <a:bodyPr/>
          <a:lstStyle/>
          <a:p>
            <a:r>
              <a:rPr lang="en-US" dirty="0"/>
              <a:t>Pathophysiology</a:t>
            </a:r>
          </a:p>
          <a:p>
            <a:pPr lvl="1"/>
            <a:r>
              <a:rPr lang="en-US" dirty="0"/>
              <a:t>Originates from squamous cells that line larynx, hypopharynx, and entrance to esophagus</a:t>
            </a:r>
          </a:p>
          <a:p>
            <a:pPr lvl="1"/>
            <a:r>
              <a:rPr lang="en-US" dirty="0"/>
              <a:t>Irritants (smoking and alcohol) cause cells to become precancerous</a:t>
            </a:r>
          </a:p>
        </p:txBody>
      </p:sp>
    </p:spTree>
    <p:extLst>
      <p:ext uri="{BB962C8B-B14F-4D97-AF65-F5344CB8AC3E}">
        <p14:creationId xmlns:p14="http://schemas.microsoft.com/office/powerpoint/2010/main" val="7699836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CBB7E72-1EBC-4D68-8E49-5ED64F638E10}"/>
              </a:ext>
            </a:extLst>
          </p:cNvPr>
          <p:cNvSpPr txBox="1">
            <a:spLocks noGrp="1"/>
          </p:cNvSpPr>
          <p:nvPr>
            <p:ph type="title" idx="4294967295"/>
          </p:nvPr>
        </p:nvSpPr>
        <p:spPr bwMode="auto">
          <a:xfrm>
            <a:off x="762000" y="228600"/>
            <a:ext cx="8235244" cy="59093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lvl1pPr algn="l" rtl="0" eaLnBrk="1" fontAlgn="base" hangingPunct="1">
              <a:lnSpc>
                <a:spcPct val="90000"/>
              </a:lnSpc>
              <a:spcBef>
                <a:spcPct val="0"/>
              </a:spcBef>
              <a:spcAft>
                <a:spcPct val="0"/>
              </a:spcAft>
              <a:defRPr lang="en-US" sz="3600" kern="1200" dirty="0">
                <a:solidFill>
                  <a:srgbClr val="D99C21"/>
                </a:solidFill>
                <a:latin typeface="+mn-lt"/>
                <a:ea typeface="+mn-ea"/>
                <a:cs typeface="+mn-cs"/>
              </a:defRPr>
            </a:lvl1pPr>
            <a:lvl2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2pPr>
            <a:lvl3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3pPr>
            <a:lvl4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4pPr>
            <a:lvl5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5pPr>
            <a:lvl6pPr marL="4572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6pPr>
            <a:lvl7pPr marL="9144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7pPr>
            <a:lvl8pPr marL="13716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8pPr>
            <a:lvl9pPr marL="18288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D99C21"/>
                </a:solidFill>
                <a:effectLst/>
                <a:uLnTx/>
                <a:uFillTx/>
                <a:latin typeface="+mn-lt"/>
                <a:ea typeface="+mn-ea"/>
                <a:cs typeface="+mn-cs"/>
              </a:rPr>
              <a:t>Laryngeal Cancer (continued_3)</a:t>
            </a:r>
          </a:p>
        </p:txBody>
      </p:sp>
      <p:pic>
        <p:nvPicPr>
          <p:cNvPr id="11" name="Content Placeholder 10" descr="A cross-sectional view of a throat. Clockwise, parts labeled are Epiglottis, Supraglottic, Vocal cord, Glottis, Subglottic, Trachea, Esophagus, and Tongue. The Larynx has the epiglottis, supraglottic, vocal cord, glottis, and subglottic."/>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4400" y="2429577"/>
            <a:ext cx="2514600" cy="2279834"/>
          </a:xfrm>
        </p:spPr>
      </p:pic>
      <p:pic>
        <p:nvPicPr>
          <p:cNvPr id="12" name="Content Placeholder 11" descr="Normal structures of the larynx. Clockwise, parts labeled are the Tongue, Epiglottis, Esophagus, Trachea, and Vocal cord."/>
          <p:cNvPicPr>
            <a:picLocks noGrp="1" noChangeAspect="1"/>
          </p:cNvPicPr>
          <p:nvPr>
            <p:ph idx="10"/>
          </p:nvPr>
        </p:nvPicPr>
        <p:blipFill>
          <a:blip r:embed="rId4">
            <a:extLst>
              <a:ext uri="{28A0092B-C50C-407E-A947-70E740481C1C}">
                <a14:useLocalDpi xmlns:a14="http://schemas.microsoft.com/office/drawing/2010/main" val="0"/>
              </a:ext>
            </a:extLst>
          </a:blip>
          <a:stretch>
            <a:fillRect/>
          </a:stretch>
        </p:blipFill>
        <p:spPr>
          <a:xfrm>
            <a:off x="3733800" y="2301737"/>
            <a:ext cx="2438400" cy="2583139"/>
          </a:xfrm>
        </p:spPr>
      </p:pic>
      <p:pic>
        <p:nvPicPr>
          <p:cNvPr id="13" name="Content Placeholder 12" descr="Laryngeal cancer of the vocal cord. Cancerous tissue is labeled."/>
          <p:cNvPicPr>
            <a:picLocks noGrp="1" noChangeAspect="1"/>
          </p:cNvPicPr>
          <p:nvPr>
            <p:ph idx="11"/>
          </p:nvPr>
        </p:nvPicPr>
        <p:blipFill>
          <a:blip r:embed="rId5">
            <a:extLst>
              <a:ext uri="{28A0092B-C50C-407E-A947-70E740481C1C}">
                <a14:useLocalDpi xmlns:a14="http://schemas.microsoft.com/office/drawing/2010/main" val="0"/>
              </a:ext>
            </a:extLst>
          </a:blip>
          <a:stretch>
            <a:fillRect/>
          </a:stretch>
        </p:blipFill>
        <p:spPr>
          <a:xfrm>
            <a:off x="6400800" y="2292705"/>
            <a:ext cx="2438400" cy="2601202"/>
          </a:xfrm>
        </p:spPr>
      </p:pic>
    </p:spTree>
    <p:extLst>
      <p:ext uri="{BB962C8B-B14F-4D97-AF65-F5344CB8AC3E}">
        <p14:creationId xmlns:p14="http://schemas.microsoft.com/office/powerpoint/2010/main" val="9848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09433-723D-4106-B6BA-43B1BB9EFC4F}"/>
              </a:ext>
            </a:extLst>
          </p:cNvPr>
          <p:cNvSpPr>
            <a:spLocks noGrp="1"/>
          </p:cNvSpPr>
          <p:nvPr>
            <p:ph type="title"/>
          </p:nvPr>
        </p:nvSpPr>
        <p:spPr/>
        <p:txBody>
          <a:bodyPr/>
          <a:lstStyle/>
          <a:p>
            <a:r>
              <a:rPr lang="en-US" dirty="0"/>
              <a:t>Rhinitis (continued_3)</a:t>
            </a:r>
          </a:p>
        </p:txBody>
      </p:sp>
      <p:sp>
        <p:nvSpPr>
          <p:cNvPr id="3" name="Content Placeholder 2">
            <a:extLst>
              <a:ext uri="{FF2B5EF4-FFF2-40B4-BE49-F238E27FC236}">
                <a16:creationId xmlns:a16="http://schemas.microsoft.com/office/drawing/2014/main" id="{879D37AB-8A12-444E-AAD5-1EA38AF12A85}"/>
              </a:ext>
            </a:extLst>
          </p:cNvPr>
          <p:cNvSpPr>
            <a:spLocks noGrp="1"/>
          </p:cNvSpPr>
          <p:nvPr>
            <p:ph idx="1"/>
          </p:nvPr>
        </p:nvSpPr>
        <p:spPr/>
        <p:txBody>
          <a:bodyPr/>
          <a:lstStyle/>
          <a:p>
            <a:r>
              <a:rPr lang="en-US" dirty="0"/>
              <a:t>Clinical Manifestations</a:t>
            </a:r>
          </a:p>
          <a:p>
            <a:pPr lvl="1"/>
            <a:r>
              <a:rPr lang="en-US" dirty="0"/>
              <a:t>Nasal itching</a:t>
            </a:r>
          </a:p>
          <a:p>
            <a:pPr lvl="1"/>
            <a:r>
              <a:rPr lang="en-US" dirty="0"/>
              <a:t>Sneezing</a:t>
            </a:r>
          </a:p>
          <a:p>
            <a:pPr lvl="1"/>
            <a:r>
              <a:rPr lang="en-US" dirty="0"/>
              <a:t>Nasal congestion</a:t>
            </a:r>
          </a:p>
          <a:p>
            <a:pPr lvl="1"/>
            <a:r>
              <a:rPr lang="en-US" dirty="0"/>
              <a:t>Rhinorrhea </a:t>
            </a:r>
          </a:p>
        </p:txBody>
      </p:sp>
    </p:spTree>
    <p:extLst>
      <p:ext uri="{BB962C8B-B14F-4D97-AF65-F5344CB8AC3E}">
        <p14:creationId xmlns:p14="http://schemas.microsoft.com/office/powerpoint/2010/main" val="39903065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09433-723D-4106-B6BA-43B1BB9EFC4F}"/>
              </a:ext>
            </a:extLst>
          </p:cNvPr>
          <p:cNvSpPr>
            <a:spLocks noGrp="1"/>
          </p:cNvSpPr>
          <p:nvPr>
            <p:ph type="title"/>
          </p:nvPr>
        </p:nvSpPr>
        <p:spPr/>
        <p:txBody>
          <a:bodyPr/>
          <a:lstStyle/>
          <a:p>
            <a:r>
              <a:rPr lang="en-US" dirty="0"/>
              <a:t>Laryngeal Cancer (continued_4)</a:t>
            </a:r>
          </a:p>
        </p:txBody>
      </p:sp>
      <p:sp>
        <p:nvSpPr>
          <p:cNvPr id="3" name="Content Placeholder 2">
            <a:extLst>
              <a:ext uri="{FF2B5EF4-FFF2-40B4-BE49-F238E27FC236}">
                <a16:creationId xmlns:a16="http://schemas.microsoft.com/office/drawing/2014/main" id="{879D37AB-8A12-444E-AAD5-1EA38AF12A85}"/>
              </a:ext>
            </a:extLst>
          </p:cNvPr>
          <p:cNvSpPr>
            <a:spLocks noGrp="1"/>
          </p:cNvSpPr>
          <p:nvPr>
            <p:ph idx="1"/>
          </p:nvPr>
        </p:nvSpPr>
        <p:spPr>
          <a:xfrm>
            <a:off x="457200" y="1195349"/>
            <a:ext cx="8534400" cy="5129251"/>
          </a:xfrm>
        </p:spPr>
        <p:txBody>
          <a:bodyPr numCol="1"/>
          <a:lstStyle/>
          <a:p>
            <a:pPr>
              <a:spcBef>
                <a:spcPts val="300"/>
              </a:spcBef>
            </a:pPr>
            <a:r>
              <a:rPr lang="en-US" dirty="0"/>
              <a:t>Clinical Manifestations</a:t>
            </a:r>
          </a:p>
          <a:p>
            <a:pPr lvl="1">
              <a:spcBef>
                <a:spcPts val="300"/>
              </a:spcBef>
            </a:pPr>
            <a:r>
              <a:rPr lang="en-US" dirty="0"/>
              <a:t>Hoarseness </a:t>
            </a:r>
          </a:p>
          <a:p>
            <a:pPr lvl="1">
              <a:spcBef>
                <a:spcPts val="300"/>
              </a:spcBef>
            </a:pPr>
            <a:r>
              <a:rPr lang="en-US" dirty="0"/>
              <a:t>Change in voice</a:t>
            </a:r>
          </a:p>
          <a:p>
            <a:pPr lvl="1">
              <a:spcBef>
                <a:spcPts val="300"/>
              </a:spcBef>
            </a:pPr>
            <a:r>
              <a:rPr lang="en-US" dirty="0"/>
              <a:t>Persistent sore throat</a:t>
            </a:r>
          </a:p>
          <a:p>
            <a:pPr lvl="1">
              <a:spcBef>
                <a:spcPts val="300"/>
              </a:spcBef>
            </a:pPr>
            <a:r>
              <a:rPr lang="en-US" dirty="0"/>
              <a:t>Constant cough</a:t>
            </a:r>
          </a:p>
          <a:p>
            <a:pPr lvl="1">
              <a:spcBef>
                <a:spcPts val="300"/>
              </a:spcBef>
            </a:pPr>
            <a:r>
              <a:rPr lang="en-US" dirty="0"/>
              <a:t>Pain with swallowing</a:t>
            </a:r>
          </a:p>
          <a:p>
            <a:pPr lvl="1">
              <a:spcBef>
                <a:spcPts val="300"/>
              </a:spcBef>
            </a:pPr>
            <a:r>
              <a:rPr lang="en-US" dirty="0"/>
              <a:t>Ear pain</a:t>
            </a:r>
          </a:p>
          <a:p>
            <a:pPr lvl="1">
              <a:spcBef>
                <a:spcPts val="300"/>
              </a:spcBef>
            </a:pPr>
            <a:r>
              <a:rPr lang="en-US" dirty="0"/>
              <a:t>Difficulty swallowing</a:t>
            </a:r>
          </a:p>
          <a:p>
            <a:pPr lvl="1">
              <a:spcBef>
                <a:spcPts val="300"/>
              </a:spcBef>
            </a:pPr>
            <a:r>
              <a:rPr lang="en-US" dirty="0"/>
              <a:t>Trouble breathing</a:t>
            </a:r>
          </a:p>
          <a:p>
            <a:pPr lvl="1">
              <a:spcBef>
                <a:spcPts val="300"/>
              </a:spcBef>
            </a:pPr>
            <a:r>
              <a:rPr lang="en-US" dirty="0"/>
              <a:t>Lump or mass in neck</a:t>
            </a:r>
          </a:p>
          <a:p>
            <a:pPr lvl="1">
              <a:spcBef>
                <a:spcPts val="300"/>
              </a:spcBef>
            </a:pPr>
            <a:r>
              <a:rPr lang="en-US" dirty="0"/>
              <a:t>Weight loss  </a:t>
            </a:r>
          </a:p>
        </p:txBody>
      </p:sp>
    </p:spTree>
    <p:extLst>
      <p:ext uri="{BB962C8B-B14F-4D97-AF65-F5344CB8AC3E}">
        <p14:creationId xmlns:p14="http://schemas.microsoft.com/office/powerpoint/2010/main" val="28240857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9AAB8-A1A5-4889-9C76-657A94B3E97B}"/>
              </a:ext>
            </a:extLst>
          </p:cNvPr>
          <p:cNvSpPr>
            <a:spLocks noGrp="1"/>
          </p:cNvSpPr>
          <p:nvPr>
            <p:ph type="title"/>
          </p:nvPr>
        </p:nvSpPr>
        <p:spPr/>
        <p:txBody>
          <a:bodyPr/>
          <a:lstStyle/>
          <a:p>
            <a:r>
              <a:rPr lang="en-US" dirty="0"/>
              <a:t>Laryngeal Cancer (continued_5)</a:t>
            </a:r>
          </a:p>
        </p:txBody>
      </p:sp>
      <p:sp>
        <p:nvSpPr>
          <p:cNvPr id="3" name="Content Placeholder 2">
            <a:extLst>
              <a:ext uri="{FF2B5EF4-FFF2-40B4-BE49-F238E27FC236}">
                <a16:creationId xmlns:a16="http://schemas.microsoft.com/office/drawing/2014/main" id="{CFB08AB0-1CB1-4E0E-98E2-61228651DB9C}"/>
              </a:ext>
            </a:extLst>
          </p:cNvPr>
          <p:cNvSpPr>
            <a:spLocks noGrp="1"/>
          </p:cNvSpPr>
          <p:nvPr>
            <p:ph idx="1"/>
          </p:nvPr>
        </p:nvSpPr>
        <p:spPr/>
        <p:txBody>
          <a:bodyPr/>
          <a:lstStyle/>
          <a:p>
            <a:r>
              <a:rPr lang="en-US" dirty="0"/>
              <a:t>Medical Management – Diagnosis</a:t>
            </a:r>
          </a:p>
          <a:p>
            <a:pPr lvl="1"/>
            <a:r>
              <a:rPr lang="en-US" dirty="0"/>
              <a:t>Thorough health history</a:t>
            </a:r>
          </a:p>
          <a:p>
            <a:pPr lvl="1"/>
            <a:r>
              <a:rPr lang="en-US" dirty="0"/>
              <a:t>Physical assessment</a:t>
            </a:r>
          </a:p>
          <a:p>
            <a:pPr lvl="1"/>
            <a:r>
              <a:rPr lang="en-US" dirty="0"/>
              <a:t>Endoscopy </a:t>
            </a:r>
          </a:p>
          <a:p>
            <a:pPr lvl="1"/>
            <a:r>
              <a:rPr lang="en-US" dirty="0"/>
              <a:t>Barium swallow, chest X-ray, M</a:t>
            </a:r>
            <a:r>
              <a:rPr lang="en-US" sz="100" dirty="0"/>
              <a:t> </a:t>
            </a:r>
            <a:r>
              <a:rPr lang="en-US" dirty="0"/>
              <a:t>R</a:t>
            </a:r>
            <a:r>
              <a:rPr lang="en-US" sz="100" dirty="0"/>
              <a:t> </a:t>
            </a:r>
            <a:r>
              <a:rPr lang="en-US" dirty="0"/>
              <a:t>I, P</a:t>
            </a:r>
            <a:r>
              <a:rPr lang="en-US" sz="100" dirty="0"/>
              <a:t> </a:t>
            </a:r>
            <a:r>
              <a:rPr lang="en-US" dirty="0"/>
              <a:t>E</a:t>
            </a:r>
            <a:r>
              <a:rPr lang="en-US" sz="100" dirty="0"/>
              <a:t> </a:t>
            </a:r>
            <a:r>
              <a:rPr lang="en-US" dirty="0"/>
              <a:t>T scan</a:t>
            </a:r>
          </a:p>
          <a:p>
            <a:pPr lvl="1"/>
            <a:r>
              <a:rPr lang="en-US" dirty="0"/>
              <a:t>Laboratory testing </a:t>
            </a:r>
          </a:p>
        </p:txBody>
      </p:sp>
    </p:spTree>
    <p:extLst>
      <p:ext uri="{BB962C8B-B14F-4D97-AF65-F5344CB8AC3E}">
        <p14:creationId xmlns:p14="http://schemas.microsoft.com/office/powerpoint/2010/main" val="2390488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6D2187A-2012-4F7A-A717-DE8CA10527C5}"/>
              </a:ext>
            </a:extLst>
          </p:cNvPr>
          <p:cNvSpPr>
            <a:spLocks noGrp="1"/>
          </p:cNvSpPr>
          <p:nvPr>
            <p:ph type="title"/>
          </p:nvPr>
        </p:nvSpPr>
        <p:spPr>
          <a:xfrm>
            <a:off x="756356" y="234539"/>
            <a:ext cx="8235244" cy="590931"/>
          </a:xfrm>
        </p:spPr>
        <p:txBody>
          <a:bodyPr/>
          <a:lstStyle/>
          <a:p>
            <a:r>
              <a:rPr lang="en-US" dirty="0"/>
              <a:t>Laryngoscopy</a:t>
            </a:r>
          </a:p>
        </p:txBody>
      </p:sp>
      <p:pic>
        <p:nvPicPr>
          <p:cNvPr id="6" name="Content Placeholder 5" descr="A cross-sectional view of a laryngoscopy. A tube is put in the mouth and into the larynx."/>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11906" y="1195349"/>
            <a:ext cx="4120187" cy="4068763"/>
          </a:xfrm>
          <a:prstGeom prst="rect">
            <a:avLst/>
          </a:prstGeom>
          <a:noFill/>
        </p:spPr>
      </p:pic>
    </p:spTree>
    <p:extLst>
      <p:ext uri="{BB962C8B-B14F-4D97-AF65-F5344CB8AC3E}">
        <p14:creationId xmlns:p14="http://schemas.microsoft.com/office/powerpoint/2010/main" val="34661368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FED24-61F6-47E3-8D20-58C419814E77}"/>
              </a:ext>
            </a:extLst>
          </p:cNvPr>
          <p:cNvSpPr>
            <a:spLocks noGrp="1"/>
          </p:cNvSpPr>
          <p:nvPr>
            <p:ph type="title"/>
          </p:nvPr>
        </p:nvSpPr>
        <p:spPr/>
        <p:txBody>
          <a:bodyPr/>
          <a:lstStyle/>
          <a:p>
            <a:r>
              <a:rPr lang="en-US" dirty="0"/>
              <a:t>Laryngeal Cancer (continued_6)</a:t>
            </a:r>
          </a:p>
        </p:txBody>
      </p:sp>
      <p:sp>
        <p:nvSpPr>
          <p:cNvPr id="3" name="Content Placeholder 2">
            <a:extLst>
              <a:ext uri="{FF2B5EF4-FFF2-40B4-BE49-F238E27FC236}">
                <a16:creationId xmlns:a16="http://schemas.microsoft.com/office/drawing/2014/main" id="{8EFB3B78-49FE-4075-80FC-DB107D666204}"/>
              </a:ext>
            </a:extLst>
          </p:cNvPr>
          <p:cNvSpPr>
            <a:spLocks noGrp="1"/>
          </p:cNvSpPr>
          <p:nvPr>
            <p:ph idx="1"/>
          </p:nvPr>
        </p:nvSpPr>
        <p:spPr/>
        <p:txBody>
          <a:bodyPr/>
          <a:lstStyle/>
          <a:p>
            <a:r>
              <a:rPr lang="en-US" dirty="0"/>
              <a:t>Medical Management – Treatment</a:t>
            </a:r>
          </a:p>
          <a:p>
            <a:pPr lvl="1"/>
            <a:r>
              <a:rPr lang="en-US" dirty="0"/>
              <a:t>Radiation therapy</a:t>
            </a:r>
          </a:p>
          <a:p>
            <a:pPr lvl="1"/>
            <a:r>
              <a:rPr lang="en-US" dirty="0"/>
              <a:t>Chemotherapy </a:t>
            </a:r>
          </a:p>
        </p:txBody>
      </p:sp>
    </p:spTree>
    <p:extLst>
      <p:ext uri="{BB962C8B-B14F-4D97-AF65-F5344CB8AC3E}">
        <p14:creationId xmlns:p14="http://schemas.microsoft.com/office/powerpoint/2010/main" val="26353695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9409F-8B0E-4EE8-B8AE-799629FCBDF4}"/>
              </a:ext>
            </a:extLst>
          </p:cNvPr>
          <p:cNvSpPr>
            <a:spLocks noGrp="1"/>
          </p:cNvSpPr>
          <p:nvPr>
            <p:ph type="title"/>
          </p:nvPr>
        </p:nvSpPr>
        <p:spPr/>
        <p:txBody>
          <a:bodyPr/>
          <a:lstStyle/>
          <a:p>
            <a:r>
              <a:rPr lang="en-US" dirty="0"/>
              <a:t>Laryngeal Cancer (continued_7)</a:t>
            </a:r>
          </a:p>
        </p:txBody>
      </p:sp>
      <p:sp>
        <p:nvSpPr>
          <p:cNvPr id="3" name="Content Placeholder 2">
            <a:extLst>
              <a:ext uri="{FF2B5EF4-FFF2-40B4-BE49-F238E27FC236}">
                <a16:creationId xmlns:a16="http://schemas.microsoft.com/office/drawing/2014/main" id="{137505F0-5666-4C2E-8A15-2410357F8D98}"/>
              </a:ext>
            </a:extLst>
          </p:cNvPr>
          <p:cNvSpPr>
            <a:spLocks noGrp="1"/>
          </p:cNvSpPr>
          <p:nvPr>
            <p:ph idx="1"/>
          </p:nvPr>
        </p:nvSpPr>
        <p:spPr/>
        <p:txBody>
          <a:bodyPr/>
          <a:lstStyle/>
          <a:p>
            <a:r>
              <a:rPr lang="en-US" dirty="0"/>
              <a:t>Surgical Management</a:t>
            </a:r>
          </a:p>
          <a:p>
            <a:pPr lvl="1"/>
            <a:r>
              <a:rPr lang="en-US" dirty="0"/>
              <a:t>Laser surgery</a:t>
            </a:r>
          </a:p>
          <a:p>
            <a:pPr lvl="1"/>
            <a:r>
              <a:rPr lang="en-US" dirty="0"/>
              <a:t>Cordectomy</a:t>
            </a:r>
          </a:p>
          <a:p>
            <a:pPr lvl="1"/>
            <a:r>
              <a:rPr lang="en-US" dirty="0"/>
              <a:t>Partial laryngectomy</a:t>
            </a:r>
          </a:p>
          <a:p>
            <a:pPr lvl="1"/>
            <a:r>
              <a:rPr lang="en-US" dirty="0"/>
              <a:t>Total laryngectomy  </a:t>
            </a:r>
          </a:p>
        </p:txBody>
      </p:sp>
    </p:spTree>
    <p:extLst>
      <p:ext uri="{BB962C8B-B14F-4D97-AF65-F5344CB8AC3E}">
        <p14:creationId xmlns:p14="http://schemas.microsoft.com/office/powerpoint/2010/main" val="33018013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0DB8067-B782-43C4-A52A-A83BB6CABBF9}"/>
              </a:ext>
            </a:extLst>
          </p:cNvPr>
          <p:cNvSpPr>
            <a:spLocks noGrp="1"/>
          </p:cNvSpPr>
          <p:nvPr>
            <p:ph type="title"/>
          </p:nvPr>
        </p:nvSpPr>
        <p:spPr>
          <a:xfrm>
            <a:off x="756356" y="234539"/>
            <a:ext cx="8235244" cy="590931"/>
          </a:xfrm>
        </p:spPr>
        <p:txBody>
          <a:bodyPr/>
          <a:lstStyle/>
          <a:p>
            <a:r>
              <a:rPr lang="en-US" dirty="0"/>
              <a:t>Laryngectomy</a:t>
            </a:r>
          </a:p>
        </p:txBody>
      </p:sp>
      <p:pic>
        <p:nvPicPr>
          <p:cNvPr id="6" name="Content Placeholder 5" descr="Left, a cross-sectional view of the torso and throat before laryngectomy. Clockwise, parts labeled are Nasal cavity, Air, Oral cavity, Food, Tongue, Pharynx, Larynx, Vocal cords, Esophagus, and Trachea. Right, a cross-sectional view of the torso and throat after laryngectomy. Clockwise, parts labeled are Nasal cavity, Oral cavity, Food, Air, Tracheostomy stoma, Esophagus, and Trachea.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09224" y="1195349"/>
            <a:ext cx="6925552" cy="4068763"/>
          </a:xfrm>
          <a:prstGeom prst="rect">
            <a:avLst/>
          </a:prstGeom>
          <a:noFill/>
        </p:spPr>
      </p:pic>
    </p:spTree>
    <p:extLst>
      <p:ext uri="{BB962C8B-B14F-4D97-AF65-F5344CB8AC3E}">
        <p14:creationId xmlns:p14="http://schemas.microsoft.com/office/powerpoint/2010/main" val="11414910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DB47C-82A8-4F6A-B915-EBDB1DED7E02}"/>
              </a:ext>
            </a:extLst>
          </p:cNvPr>
          <p:cNvSpPr>
            <a:spLocks noGrp="1"/>
          </p:cNvSpPr>
          <p:nvPr>
            <p:ph type="title"/>
          </p:nvPr>
        </p:nvSpPr>
        <p:spPr/>
        <p:txBody>
          <a:bodyPr/>
          <a:lstStyle/>
          <a:p>
            <a:r>
              <a:rPr lang="en-US" dirty="0"/>
              <a:t>Laryngeal Cancer (continued_8)</a:t>
            </a:r>
          </a:p>
        </p:txBody>
      </p:sp>
      <p:sp>
        <p:nvSpPr>
          <p:cNvPr id="3" name="Content Placeholder 2">
            <a:extLst>
              <a:ext uri="{FF2B5EF4-FFF2-40B4-BE49-F238E27FC236}">
                <a16:creationId xmlns:a16="http://schemas.microsoft.com/office/drawing/2014/main" id="{8EEA2ECD-4BD0-4A6C-8DEC-BB25EEF84E28}"/>
              </a:ext>
            </a:extLst>
          </p:cNvPr>
          <p:cNvSpPr>
            <a:spLocks noGrp="1"/>
          </p:cNvSpPr>
          <p:nvPr>
            <p:ph idx="1"/>
          </p:nvPr>
        </p:nvSpPr>
        <p:spPr/>
        <p:txBody>
          <a:bodyPr/>
          <a:lstStyle/>
          <a:p>
            <a:r>
              <a:rPr lang="en-US" dirty="0"/>
              <a:t>Nursing Management – Assessment and analysis</a:t>
            </a:r>
          </a:p>
          <a:p>
            <a:pPr lvl="1"/>
            <a:r>
              <a:rPr lang="en-US" dirty="0"/>
              <a:t>Symptoms depend on location of cancer  </a:t>
            </a:r>
          </a:p>
        </p:txBody>
      </p:sp>
    </p:spTree>
    <p:extLst>
      <p:ext uri="{BB962C8B-B14F-4D97-AF65-F5344CB8AC3E}">
        <p14:creationId xmlns:p14="http://schemas.microsoft.com/office/powerpoint/2010/main" val="18331194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0A205-E228-44CD-880C-5AB9F3C59082}"/>
              </a:ext>
            </a:extLst>
          </p:cNvPr>
          <p:cNvSpPr>
            <a:spLocks noGrp="1"/>
          </p:cNvSpPr>
          <p:nvPr>
            <p:ph type="title"/>
          </p:nvPr>
        </p:nvSpPr>
        <p:spPr/>
        <p:txBody>
          <a:bodyPr/>
          <a:lstStyle/>
          <a:p>
            <a:r>
              <a:rPr lang="en-US" dirty="0"/>
              <a:t>Laryngeal Cancer (continued_9)</a:t>
            </a:r>
          </a:p>
        </p:txBody>
      </p:sp>
      <p:sp>
        <p:nvSpPr>
          <p:cNvPr id="3" name="Content Placeholder 2">
            <a:extLst>
              <a:ext uri="{FF2B5EF4-FFF2-40B4-BE49-F238E27FC236}">
                <a16:creationId xmlns:a16="http://schemas.microsoft.com/office/drawing/2014/main" id="{7D34503D-DF55-495C-AF7C-A3E82D458775}"/>
              </a:ext>
            </a:extLst>
          </p:cNvPr>
          <p:cNvSpPr>
            <a:spLocks noGrp="1"/>
          </p:cNvSpPr>
          <p:nvPr>
            <p:ph idx="1"/>
          </p:nvPr>
        </p:nvSpPr>
        <p:spPr/>
        <p:txBody>
          <a:bodyPr/>
          <a:lstStyle/>
          <a:p>
            <a:r>
              <a:rPr lang="en-US" sz="3200" dirty="0"/>
              <a:t>Nursing Management – Nursing diagnoses</a:t>
            </a:r>
          </a:p>
          <a:p>
            <a:pPr lvl="1"/>
            <a:r>
              <a:rPr lang="en-US" sz="2800" dirty="0"/>
              <a:t>Ineffective airway clearance</a:t>
            </a:r>
          </a:p>
          <a:p>
            <a:pPr lvl="1"/>
            <a:r>
              <a:rPr lang="en-US" sz="2800" dirty="0"/>
              <a:t>Impaired swallowing</a:t>
            </a:r>
          </a:p>
          <a:p>
            <a:pPr lvl="1"/>
            <a:r>
              <a:rPr lang="en-US" sz="2800" dirty="0"/>
              <a:t>Impaired verbal communication</a:t>
            </a:r>
          </a:p>
          <a:p>
            <a:pPr lvl="1"/>
            <a:r>
              <a:rPr lang="en-US" sz="2800" dirty="0"/>
              <a:t>Impaired body image</a:t>
            </a:r>
          </a:p>
          <a:p>
            <a:pPr lvl="1"/>
            <a:r>
              <a:rPr lang="en-US" sz="2800" dirty="0"/>
              <a:t>Risk for infection</a:t>
            </a:r>
          </a:p>
          <a:p>
            <a:pPr lvl="1"/>
            <a:r>
              <a:rPr lang="en-US" sz="2800" dirty="0"/>
              <a:t>Grieving</a:t>
            </a:r>
          </a:p>
          <a:p>
            <a:pPr lvl="1"/>
            <a:r>
              <a:rPr lang="en-US" sz="2800" dirty="0"/>
              <a:t>Risk for nutritional imbalance </a:t>
            </a:r>
          </a:p>
        </p:txBody>
      </p:sp>
    </p:spTree>
    <p:extLst>
      <p:ext uri="{BB962C8B-B14F-4D97-AF65-F5344CB8AC3E}">
        <p14:creationId xmlns:p14="http://schemas.microsoft.com/office/powerpoint/2010/main" val="27422189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26649-F039-49C6-BFB3-660ECCE81850}"/>
              </a:ext>
            </a:extLst>
          </p:cNvPr>
          <p:cNvSpPr>
            <a:spLocks noGrp="1"/>
          </p:cNvSpPr>
          <p:nvPr>
            <p:ph type="title"/>
          </p:nvPr>
        </p:nvSpPr>
        <p:spPr/>
        <p:txBody>
          <a:bodyPr/>
          <a:lstStyle/>
          <a:p>
            <a:r>
              <a:rPr lang="en-US" dirty="0"/>
              <a:t>Laryngeal Cancer (continued_10)</a:t>
            </a:r>
          </a:p>
        </p:txBody>
      </p:sp>
      <p:sp>
        <p:nvSpPr>
          <p:cNvPr id="3" name="Content Placeholder 2">
            <a:extLst>
              <a:ext uri="{FF2B5EF4-FFF2-40B4-BE49-F238E27FC236}">
                <a16:creationId xmlns:a16="http://schemas.microsoft.com/office/drawing/2014/main" id="{A08A560C-C2D1-4A50-93A9-977A8DDA8046}"/>
              </a:ext>
            </a:extLst>
          </p:cNvPr>
          <p:cNvSpPr>
            <a:spLocks noGrp="1"/>
          </p:cNvSpPr>
          <p:nvPr>
            <p:ph idx="1"/>
          </p:nvPr>
        </p:nvSpPr>
        <p:spPr/>
        <p:txBody>
          <a:bodyPr/>
          <a:lstStyle/>
          <a:p>
            <a:r>
              <a:rPr lang="en-US" dirty="0"/>
              <a:t>Nursing Interventions – Assessments</a:t>
            </a:r>
          </a:p>
          <a:p>
            <a:pPr lvl="1"/>
            <a:r>
              <a:rPr lang="en-US" dirty="0"/>
              <a:t>Complete review of risk factors</a:t>
            </a:r>
          </a:p>
          <a:p>
            <a:pPr lvl="1"/>
            <a:r>
              <a:rPr lang="en-US" dirty="0"/>
              <a:t>Review of symptoms</a:t>
            </a:r>
          </a:p>
          <a:p>
            <a:pPr lvl="1"/>
            <a:r>
              <a:rPr lang="en-US" dirty="0"/>
              <a:t>Skin/vocal/swallowing assessment</a:t>
            </a:r>
          </a:p>
          <a:p>
            <a:pPr lvl="1"/>
            <a:r>
              <a:rPr lang="en-US" dirty="0"/>
              <a:t>Laboratory assessments </a:t>
            </a:r>
          </a:p>
        </p:txBody>
      </p:sp>
    </p:spTree>
    <p:extLst>
      <p:ext uri="{BB962C8B-B14F-4D97-AF65-F5344CB8AC3E}">
        <p14:creationId xmlns:p14="http://schemas.microsoft.com/office/powerpoint/2010/main" val="24346994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26649-F039-49C6-BFB3-660ECCE81850}"/>
              </a:ext>
            </a:extLst>
          </p:cNvPr>
          <p:cNvSpPr>
            <a:spLocks noGrp="1"/>
          </p:cNvSpPr>
          <p:nvPr>
            <p:ph type="title"/>
          </p:nvPr>
        </p:nvSpPr>
        <p:spPr/>
        <p:txBody>
          <a:bodyPr/>
          <a:lstStyle/>
          <a:p>
            <a:r>
              <a:rPr lang="en-US" dirty="0"/>
              <a:t>Laryngeal Cancer (continued_11)</a:t>
            </a:r>
          </a:p>
        </p:txBody>
      </p:sp>
      <p:sp>
        <p:nvSpPr>
          <p:cNvPr id="3" name="Content Placeholder 2">
            <a:extLst>
              <a:ext uri="{FF2B5EF4-FFF2-40B4-BE49-F238E27FC236}">
                <a16:creationId xmlns:a16="http://schemas.microsoft.com/office/drawing/2014/main" id="{A08A560C-C2D1-4A50-93A9-977A8DDA8046}"/>
              </a:ext>
            </a:extLst>
          </p:cNvPr>
          <p:cNvSpPr>
            <a:spLocks noGrp="1"/>
          </p:cNvSpPr>
          <p:nvPr>
            <p:ph idx="1"/>
          </p:nvPr>
        </p:nvSpPr>
        <p:spPr/>
        <p:txBody>
          <a:bodyPr/>
          <a:lstStyle/>
          <a:p>
            <a:r>
              <a:rPr lang="en-US" dirty="0"/>
              <a:t>Nursing Interventions – Postoperative Assessments</a:t>
            </a:r>
          </a:p>
          <a:p>
            <a:pPr lvl="1"/>
            <a:r>
              <a:rPr lang="en-US" dirty="0"/>
              <a:t>Vital signs</a:t>
            </a:r>
          </a:p>
          <a:p>
            <a:pPr lvl="1"/>
            <a:r>
              <a:rPr lang="en-US" dirty="0"/>
              <a:t>Oxygenation status</a:t>
            </a:r>
          </a:p>
          <a:p>
            <a:pPr lvl="1"/>
            <a:r>
              <a:rPr lang="en-US" dirty="0"/>
              <a:t>Patency of tracheostomy</a:t>
            </a:r>
          </a:p>
          <a:p>
            <a:pPr lvl="1"/>
            <a:r>
              <a:rPr lang="en-US" dirty="0"/>
              <a:t>Weight, nutritional intake, calorie count</a:t>
            </a:r>
          </a:p>
        </p:txBody>
      </p:sp>
    </p:spTree>
    <p:extLst>
      <p:ext uri="{BB962C8B-B14F-4D97-AF65-F5344CB8AC3E}">
        <p14:creationId xmlns:p14="http://schemas.microsoft.com/office/powerpoint/2010/main" val="1190315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9AAB8-A1A5-4889-9C76-657A94B3E97B}"/>
              </a:ext>
            </a:extLst>
          </p:cNvPr>
          <p:cNvSpPr>
            <a:spLocks noGrp="1"/>
          </p:cNvSpPr>
          <p:nvPr>
            <p:ph type="title"/>
          </p:nvPr>
        </p:nvSpPr>
        <p:spPr/>
        <p:txBody>
          <a:bodyPr/>
          <a:lstStyle/>
          <a:p>
            <a:r>
              <a:rPr lang="en-US" dirty="0"/>
              <a:t>Rhinitis (continued_4)</a:t>
            </a:r>
          </a:p>
        </p:txBody>
      </p:sp>
      <p:sp>
        <p:nvSpPr>
          <p:cNvPr id="3" name="Content Placeholder 2">
            <a:extLst>
              <a:ext uri="{FF2B5EF4-FFF2-40B4-BE49-F238E27FC236}">
                <a16:creationId xmlns:a16="http://schemas.microsoft.com/office/drawing/2014/main" id="{CFB08AB0-1CB1-4E0E-98E2-61228651DB9C}"/>
              </a:ext>
            </a:extLst>
          </p:cNvPr>
          <p:cNvSpPr>
            <a:spLocks noGrp="1"/>
          </p:cNvSpPr>
          <p:nvPr>
            <p:ph idx="1"/>
          </p:nvPr>
        </p:nvSpPr>
        <p:spPr/>
        <p:txBody>
          <a:bodyPr/>
          <a:lstStyle/>
          <a:p>
            <a:r>
              <a:rPr lang="en-US" dirty="0"/>
              <a:t>Medical Management – Diagnosis</a:t>
            </a:r>
          </a:p>
          <a:p>
            <a:pPr lvl="1"/>
            <a:r>
              <a:rPr lang="en-US" dirty="0"/>
              <a:t>History and symptoms</a:t>
            </a:r>
          </a:p>
          <a:p>
            <a:pPr lvl="1"/>
            <a:r>
              <a:rPr lang="en-US" dirty="0"/>
              <a:t>Pulmonary function tests </a:t>
            </a:r>
          </a:p>
        </p:txBody>
      </p:sp>
    </p:spTree>
    <p:extLst>
      <p:ext uri="{BB962C8B-B14F-4D97-AF65-F5344CB8AC3E}">
        <p14:creationId xmlns:p14="http://schemas.microsoft.com/office/powerpoint/2010/main" val="42833886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1E7E5-9294-4903-B0BD-6DCF92CFA325}"/>
              </a:ext>
            </a:extLst>
          </p:cNvPr>
          <p:cNvSpPr>
            <a:spLocks noGrp="1"/>
          </p:cNvSpPr>
          <p:nvPr>
            <p:ph type="title"/>
          </p:nvPr>
        </p:nvSpPr>
        <p:spPr/>
        <p:txBody>
          <a:bodyPr/>
          <a:lstStyle/>
          <a:p>
            <a:r>
              <a:rPr lang="en-US" dirty="0"/>
              <a:t>Laryngeal Cancer (continued_12)</a:t>
            </a:r>
          </a:p>
        </p:txBody>
      </p:sp>
      <p:sp>
        <p:nvSpPr>
          <p:cNvPr id="3" name="Content Placeholder 2">
            <a:extLst>
              <a:ext uri="{FF2B5EF4-FFF2-40B4-BE49-F238E27FC236}">
                <a16:creationId xmlns:a16="http://schemas.microsoft.com/office/drawing/2014/main" id="{CFF536D9-93E4-4754-87A5-571A53C81ACF}"/>
              </a:ext>
            </a:extLst>
          </p:cNvPr>
          <p:cNvSpPr>
            <a:spLocks noGrp="1"/>
          </p:cNvSpPr>
          <p:nvPr>
            <p:ph idx="1"/>
          </p:nvPr>
        </p:nvSpPr>
        <p:spPr/>
        <p:txBody>
          <a:bodyPr/>
          <a:lstStyle/>
          <a:p>
            <a:r>
              <a:rPr lang="en-US" dirty="0"/>
              <a:t>Nursing Interventions – Actions</a:t>
            </a:r>
          </a:p>
          <a:p>
            <a:pPr lvl="1"/>
            <a:r>
              <a:rPr lang="en-US" dirty="0"/>
              <a:t>Administer chemotherapy as ordered</a:t>
            </a:r>
          </a:p>
          <a:p>
            <a:pPr lvl="1"/>
            <a:r>
              <a:rPr lang="en-US" dirty="0"/>
              <a:t>Institute bleeding precautions</a:t>
            </a:r>
          </a:p>
        </p:txBody>
      </p:sp>
    </p:spTree>
    <p:extLst>
      <p:ext uri="{BB962C8B-B14F-4D97-AF65-F5344CB8AC3E}">
        <p14:creationId xmlns:p14="http://schemas.microsoft.com/office/powerpoint/2010/main" val="37597002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1E7E5-9294-4903-B0BD-6DCF92CFA325}"/>
              </a:ext>
            </a:extLst>
          </p:cNvPr>
          <p:cNvSpPr>
            <a:spLocks noGrp="1"/>
          </p:cNvSpPr>
          <p:nvPr>
            <p:ph type="title"/>
          </p:nvPr>
        </p:nvSpPr>
        <p:spPr/>
        <p:txBody>
          <a:bodyPr/>
          <a:lstStyle/>
          <a:p>
            <a:r>
              <a:rPr lang="en-US" dirty="0"/>
              <a:t>Laryngeal Cancer (continued_13)</a:t>
            </a:r>
          </a:p>
        </p:txBody>
      </p:sp>
      <p:sp>
        <p:nvSpPr>
          <p:cNvPr id="3" name="Content Placeholder 2">
            <a:extLst>
              <a:ext uri="{FF2B5EF4-FFF2-40B4-BE49-F238E27FC236}">
                <a16:creationId xmlns:a16="http://schemas.microsoft.com/office/drawing/2014/main" id="{CFF536D9-93E4-4754-87A5-571A53C81ACF}"/>
              </a:ext>
            </a:extLst>
          </p:cNvPr>
          <p:cNvSpPr>
            <a:spLocks noGrp="1"/>
          </p:cNvSpPr>
          <p:nvPr>
            <p:ph idx="1"/>
          </p:nvPr>
        </p:nvSpPr>
        <p:spPr/>
        <p:txBody>
          <a:bodyPr/>
          <a:lstStyle/>
          <a:p>
            <a:r>
              <a:rPr lang="en-US" dirty="0"/>
              <a:t>Nursing Interventions – Postoperative Actions</a:t>
            </a:r>
          </a:p>
          <a:p>
            <a:pPr lvl="1"/>
            <a:r>
              <a:rPr lang="en-US" dirty="0"/>
              <a:t>Tracheostomy care</a:t>
            </a:r>
          </a:p>
          <a:p>
            <a:pPr lvl="1"/>
            <a:r>
              <a:rPr lang="en-US" dirty="0"/>
              <a:t>Institute aspiration precautions</a:t>
            </a:r>
          </a:p>
          <a:p>
            <a:pPr lvl="1"/>
            <a:r>
              <a:rPr lang="en-US" dirty="0"/>
              <a:t>Provide means for communication</a:t>
            </a:r>
          </a:p>
          <a:p>
            <a:pPr lvl="1"/>
            <a:r>
              <a:rPr lang="en-US" dirty="0"/>
              <a:t>Nutritional consultation</a:t>
            </a:r>
          </a:p>
        </p:txBody>
      </p:sp>
    </p:spTree>
    <p:extLst>
      <p:ext uri="{BB962C8B-B14F-4D97-AF65-F5344CB8AC3E}">
        <p14:creationId xmlns:p14="http://schemas.microsoft.com/office/powerpoint/2010/main" val="15185135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EF063964-B2BA-41CF-A450-43C411F92A50}"/>
              </a:ext>
            </a:extLst>
          </p:cNvPr>
          <p:cNvSpPr>
            <a:spLocks noGrp="1"/>
          </p:cNvSpPr>
          <p:nvPr>
            <p:ph type="title"/>
          </p:nvPr>
        </p:nvSpPr>
        <p:spPr>
          <a:xfrm>
            <a:off x="756356" y="234539"/>
            <a:ext cx="8235244" cy="590931"/>
          </a:xfrm>
        </p:spPr>
        <p:txBody>
          <a:bodyPr/>
          <a:lstStyle/>
          <a:p>
            <a:r>
              <a:rPr lang="en-US" dirty="0"/>
              <a:t>Tracheostomy </a:t>
            </a:r>
          </a:p>
        </p:txBody>
      </p:sp>
      <p:pic>
        <p:nvPicPr>
          <p:cNvPr id="9" name="Content Placeholder 8" descr="A cross-sectional view of the throat. The Esophagus, Trachea, and Inhaled air are labeled. Air enters through the tracheostomy tube."/>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42641" y="1143000"/>
            <a:ext cx="3258924" cy="4023360"/>
          </a:xfrm>
          <a:prstGeom prst="rect">
            <a:avLst/>
          </a:prstGeom>
          <a:noFill/>
        </p:spPr>
      </p:pic>
      <p:pic>
        <p:nvPicPr>
          <p:cNvPr id="10" name="Content Placeholder 9" descr="Components of the tracheostomy tube. From left to right are the Outer cannula, Inner cannula, Obturato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724400" y="1887468"/>
            <a:ext cx="3647872" cy="2286000"/>
          </a:xfrm>
          <a:prstGeom prst="rect">
            <a:avLst/>
          </a:prstGeom>
          <a:noFill/>
        </p:spPr>
      </p:pic>
    </p:spTree>
    <p:extLst>
      <p:ext uri="{BB962C8B-B14F-4D97-AF65-F5344CB8AC3E}">
        <p14:creationId xmlns:p14="http://schemas.microsoft.com/office/powerpoint/2010/main" val="16457156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4BA12-B790-4CBA-A54F-B0EF33E7351B}"/>
              </a:ext>
            </a:extLst>
          </p:cNvPr>
          <p:cNvSpPr>
            <a:spLocks noGrp="1"/>
          </p:cNvSpPr>
          <p:nvPr>
            <p:ph type="title"/>
          </p:nvPr>
        </p:nvSpPr>
        <p:spPr/>
        <p:txBody>
          <a:bodyPr/>
          <a:lstStyle/>
          <a:p>
            <a:r>
              <a:rPr lang="en-US" dirty="0"/>
              <a:t>Laryngeal Cancer (continued_14)</a:t>
            </a:r>
          </a:p>
        </p:txBody>
      </p:sp>
      <p:sp>
        <p:nvSpPr>
          <p:cNvPr id="3" name="Content Placeholder 2">
            <a:extLst>
              <a:ext uri="{FF2B5EF4-FFF2-40B4-BE49-F238E27FC236}">
                <a16:creationId xmlns:a16="http://schemas.microsoft.com/office/drawing/2014/main" id="{7D472F8A-2EE5-4162-BCBC-C118BCC3764C}"/>
              </a:ext>
            </a:extLst>
          </p:cNvPr>
          <p:cNvSpPr>
            <a:spLocks noGrp="1"/>
          </p:cNvSpPr>
          <p:nvPr>
            <p:ph idx="1"/>
          </p:nvPr>
        </p:nvSpPr>
        <p:spPr/>
        <p:txBody>
          <a:bodyPr/>
          <a:lstStyle/>
          <a:p>
            <a:r>
              <a:rPr lang="en-US" dirty="0"/>
              <a:t>Nursing Interventions – Teaching</a:t>
            </a:r>
          </a:p>
          <a:p>
            <a:pPr lvl="1"/>
            <a:r>
              <a:rPr lang="en-US" dirty="0"/>
              <a:t>Diagnostic testing and interventions</a:t>
            </a:r>
          </a:p>
          <a:p>
            <a:pPr lvl="1"/>
            <a:r>
              <a:rPr lang="en-US" dirty="0"/>
              <a:t>Disease management</a:t>
            </a:r>
          </a:p>
          <a:p>
            <a:pPr lvl="1"/>
            <a:r>
              <a:rPr lang="en-US" dirty="0"/>
              <a:t>Tracheostomy management</a:t>
            </a:r>
          </a:p>
          <a:p>
            <a:pPr lvl="1"/>
            <a:r>
              <a:rPr lang="en-US" dirty="0"/>
              <a:t>Nutrition management</a:t>
            </a:r>
          </a:p>
          <a:p>
            <a:pPr lvl="1"/>
            <a:r>
              <a:rPr lang="en-US" dirty="0"/>
              <a:t>Chemotherapy management</a:t>
            </a:r>
          </a:p>
          <a:p>
            <a:pPr lvl="1"/>
            <a:r>
              <a:rPr lang="en-US" dirty="0"/>
              <a:t>Communication management  </a:t>
            </a:r>
          </a:p>
        </p:txBody>
      </p:sp>
    </p:spTree>
    <p:extLst>
      <p:ext uri="{BB962C8B-B14F-4D97-AF65-F5344CB8AC3E}">
        <p14:creationId xmlns:p14="http://schemas.microsoft.com/office/powerpoint/2010/main" val="38785747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860E6-A859-4B96-9E2B-F500DA8AA8DD}"/>
              </a:ext>
            </a:extLst>
          </p:cNvPr>
          <p:cNvSpPr>
            <a:spLocks noGrp="1"/>
          </p:cNvSpPr>
          <p:nvPr>
            <p:ph type="title"/>
          </p:nvPr>
        </p:nvSpPr>
        <p:spPr/>
        <p:txBody>
          <a:bodyPr/>
          <a:lstStyle/>
          <a:p>
            <a:r>
              <a:rPr lang="en-US" dirty="0"/>
              <a:t>Laryngeal Cancer (continued_15)</a:t>
            </a:r>
          </a:p>
        </p:txBody>
      </p:sp>
      <p:sp>
        <p:nvSpPr>
          <p:cNvPr id="3" name="Content Placeholder 2">
            <a:extLst>
              <a:ext uri="{FF2B5EF4-FFF2-40B4-BE49-F238E27FC236}">
                <a16:creationId xmlns:a16="http://schemas.microsoft.com/office/drawing/2014/main" id="{E25D7E49-CAE4-4014-BCB4-85C17427A9EF}"/>
              </a:ext>
            </a:extLst>
          </p:cNvPr>
          <p:cNvSpPr>
            <a:spLocks noGrp="1"/>
          </p:cNvSpPr>
          <p:nvPr>
            <p:ph idx="1"/>
          </p:nvPr>
        </p:nvSpPr>
        <p:spPr/>
        <p:txBody>
          <a:bodyPr/>
          <a:lstStyle/>
          <a:p>
            <a:r>
              <a:rPr lang="en-US" dirty="0"/>
              <a:t>Nursing  Management – Evaluating care outcomes</a:t>
            </a:r>
          </a:p>
          <a:p>
            <a:pPr lvl="1"/>
            <a:r>
              <a:rPr lang="en-US" dirty="0"/>
              <a:t>Return to normal activities</a:t>
            </a:r>
          </a:p>
          <a:p>
            <a:pPr lvl="1"/>
            <a:r>
              <a:rPr lang="en-US" dirty="0"/>
              <a:t>Alternative means for communication</a:t>
            </a:r>
          </a:p>
          <a:p>
            <a:pPr lvl="1"/>
            <a:r>
              <a:rPr lang="en-US" dirty="0"/>
              <a:t>Avoidance of smoking and alcohol </a:t>
            </a:r>
          </a:p>
        </p:txBody>
      </p:sp>
    </p:spTree>
    <p:extLst>
      <p:ext uri="{BB962C8B-B14F-4D97-AF65-F5344CB8AC3E}">
        <p14:creationId xmlns:p14="http://schemas.microsoft.com/office/powerpoint/2010/main" val="7993011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D150D-B83B-4776-888C-87B0DB9FD06A}"/>
              </a:ext>
            </a:extLst>
          </p:cNvPr>
          <p:cNvSpPr>
            <a:spLocks noGrp="1"/>
          </p:cNvSpPr>
          <p:nvPr>
            <p:ph type="title"/>
          </p:nvPr>
        </p:nvSpPr>
        <p:spPr/>
        <p:txBody>
          <a:bodyPr/>
          <a:lstStyle/>
          <a:p>
            <a:r>
              <a:rPr lang="en-US" dirty="0"/>
              <a:t>Laryngeal Trauma</a:t>
            </a:r>
          </a:p>
        </p:txBody>
      </p:sp>
      <p:sp>
        <p:nvSpPr>
          <p:cNvPr id="3" name="Content Placeholder 2">
            <a:extLst>
              <a:ext uri="{FF2B5EF4-FFF2-40B4-BE49-F238E27FC236}">
                <a16:creationId xmlns:a16="http://schemas.microsoft.com/office/drawing/2014/main" id="{3F64E92A-E6F7-4AE2-800A-CF8BF620F044}"/>
              </a:ext>
            </a:extLst>
          </p:cNvPr>
          <p:cNvSpPr>
            <a:spLocks noGrp="1"/>
          </p:cNvSpPr>
          <p:nvPr>
            <p:ph idx="1"/>
          </p:nvPr>
        </p:nvSpPr>
        <p:spPr/>
        <p:txBody>
          <a:bodyPr/>
          <a:lstStyle/>
          <a:p>
            <a:r>
              <a:rPr lang="en-US" dirty="0"/>
              <a:t>Epidemiology</a:t>
            </a:r>
          </a:p>
          <a:p>
            <a:pPr lvl="1"/>
            <a:r>
              <a:rPr lang="en-US" dirty="0"/>
              <a:t>Rare</a:t>
            </a:r>
          </a:p>
          <a:p>
            <a:pPr lvl="1"/>
            <a:r>
              <a:rPr lang="en-US" dirty="0"/>
              <a:t>&lt;1% of blunt traumas</a:t>
            </a:r>
          </a:p>
          <a:p>
            <a:pPr lvl="1"/>
            <a:r>
              <a:rPr lang="en-US" dirty="0"/>
              <a:t>More males than females </a:t>
            </a:r>
          </a:p>
        </p:txBody>
      </p:sp>
    </p:spTree>
    <p:extLst>
      <p:ext uri="{BB962C8B-B14F-4D97-AF65-F5344CB8AC3E}">
        <p14:creationId xmlns:p14="http://schemas.microsoft.com/office/powerpoint/2010/main" val="38784471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D328E-B9B4-40E0-AF44-918F4872DE02}"/>
              </a:ext>
            </a:extLst>
          </p:cNvPr>
          <p:cNvSpPr>
            <a:spLocks noGrp="1"/>
          </p:cNvSpPr>
          <p:nvPr>
            <p:ph type="title"/>
          </p:nvPr>
        </p:nvSpPr>
        <p:spPr/>
        <p:txBody>
          <a:bodyPr/>
          <a:lstStyle/>
          <a:p>
            <a:r>
              <a:rPr lang="en-US" dirty="0"/>
              <a:t>Laryngeal Trauma (continued_1)</a:t>
            </a:r>
          </a:p>
        </p:txBody>
      </p:sp>
      <p:sp>
        <p:nvSpPr>
          <p:cNvPr id="3" name="Content Placeholder 2">
            <a:extLst>
              <a:ext uri="{FF2B5EF4-FFF2-40B4-BE49-F238E27FC236}">
                <a16:creationId xmlns:a16="http://schemas.microsoft.com/office/drawing/2014/main" id="{D486931B-97D8-4076-A949-984435E79ABA}"/>
              </a:ext>
            </a:extLst>
          </p:cNvPr>
          <p:cNvSpPr>
            <a:spLocks noGrp="1"/>
          </p:cNvSpPr>
          <p:nvPr>
            <p:ph idx="1"/>
          </p:nvPr>
        </p:nvSpPr>
        <p:spPr/>
        <p:txBody>
          <a:bodyPr/>
          <a:lstStyle/>
          <a:p>
            <a:r>
              <a:rPr lang="en-US" dirty="0"/>
              <a:t>Pathophysiology</a:t>
            </a:r>
          </a:p>
          <a:p>
            <a:pPr lvl="1"/>
            <a:r>
              <a:rPr lang="en-US" dirty="0"/>
              <a:t>Blunt or penetrating injuries</a:t>
            </a:r>
          </a:p>
          <a:p>
            <a:pPr lvl="1"/>
            <a:r>
              <a:rPr lang="en-US" dirty="0"/>
              <a:t>Ingestion or inhalation of caustic agents</a:t>
            </a:r>
          </a:p>
          <a:p>
            <a:pPr lvl="1"/>
            <a:r>
              <a:rPr lang="en-US" dirty="0"/>
              <a:t>Pressure from prolonged intubation</a:t>
            </a:r>
          </a:p>
        </p:txBody>
      </p:sp>
    </p:spTree>
    <p:extLst>
      <p:ext uri="{BB962C8B-B14F-4D97-AF65-F5344CB8AC3E}">
        <p14:creationId xmlns:p14="http://schemas.microsoft.com/office/powerpoint/2010/main" val="37232419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09433-723D-4106-B6BA-43B1BB9EFC4F}"/>
              </a:ext>
            </a:extLst>
          </p:cNvPr>
          <p:cNvSpPr>
            <a:spLocks noGrp="1"/>
          </p:cNvSpPr>
          <p:nvPr>
            <p:ph type="title"/>
          </p:nvPr>
        </p:nvSpPr>
        <p:spPr/>
        <p:txBody>
          <a:bodyPr/>
          <a:lstStyle/>
          <a:p>
            <a:r>
              <a:rPr lang="en-US" dirty="0"/>
              <a:t>Laryngeal Trauma (continued_2)</a:t>
            </a:r>
          </a:p>
        </p:txBody>
      </p:sp>
      <p:sp>
        <p:nvSpPr>
          <p:cNvPr id="3" name="Content Placeholder 2">
            <a:extLst>
              <a:ext uri="{FF2B5EF4-FFF2-40B4-BE49-F238E27FC236}">
                <a16:creationId xmlns:a16="http://schemas.microsoft.com/office/drawing/2014/main" id="{879D37AB-8A12-444E-AAD5-1EA38AF12A85}"/>
              </a:ext>
            </a:extLst>
          </p:cNvPr>
          <p:cNvSpPr>
            <a:spLocks noGrp="1"/>
          </p:cNvSpPr>
          <p:nvPr>
            <p:ph idx="1"/>
          </p:nvPr>
        </p:nvSpPr>
        <p:spPr/>
        <p:txBody>
          <a:bodyPr/>
          <a:lstStyle/>
          <a:p>
            <a:r>
              <a:rPr lang="en-US" dirty="0"/>
              <a:t>Clinical Manifestations</a:t>
            </a:r>
          </a:p>
          <a:p>
            <a:pPr lvl="1"/>
            <a:r>
              <a:rPr lang="en-US" dirty="0"/>
              <a:t>Hoarseness</a:t>
            </a:r>
          </a:p>
          <a:p>
            <a:pPr lvl="1"/>
            <a:r>
              <a:rPr lang="en-US" dirty="0"/>
              <a:t>Pain</a:t>
            </a:r>
          </a:p>
          <a:p>
            <a:pPr lvl="1"/>
            <a:r>
              <a:rPr lang="en-US" dirty="0"/>
              <a:t>Stridor</a:t>
            </a:r>
          </a:p>
          <a:p>
            <a:pPr lvl="1"/>
            <a:r>
              <a:rPr lang="en-US" dirty="0"/>
              <a:t>Dyspnea</a:t>
            </a:r>
          </a:p>
          <a:p>
            <a:pPr lvl="1"/>
            <a:r>
              <a:rPr lang="en-US" dirty="0"/>
              <a:t>Dysphagia</a:t>
            </a:r>
          </a:p>
          <a:p>
            <a:pPr lvl="1"/>
            <a:r>
              <a:rPr lang="en-US" dirty="0"/>
              <a:t>Hemoptysis </a:t>
            </a:r>
          </a:p>
        </p:txBody>
      </p:sp>
    </p:spTree>
    <p:extLst>
      <p:ext uri="{BB962C8B-B14F-4D97-AF65-F5344CB8AC3E}">
        <p14:creationId xmlns:p14="http://schemas.microsoft.com/office/powerpoint/2010/main" val="318263986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9AAB8-A1A5-4889-9C76-657A94B3E97B}"/>
              </a:ext>
            </a:extLst>
          </p:cNvPr>
          <p:cNvSpPr>
            <a:spLocks noGrp="1"/>
          </p:cNvSpPr>
          <p:nvPr>
            <p:ph type="title"/>
          </p:nvPr>
        </p:nvSpPr>
        <p:spPr/>
        <p:txBody>
          <a:bodyPr/>
          <a:lstStyle/>
          <a:p>
            <a:r>
              <a:rPr lang="en-US" dirty="0"/>
              <a:t>Laryngeal Trauma (continued_3)</a:t>
            </a:r>
          </a:p>
        </p:txBody>
      </p:sp>
      <p:sp>
        <p:nvSpPr>
          <p:cNvPr id="3" name="Content Placeholder 2">
            <a:extLst>
              <a:ext uri="{FF2B5EF4-FFF2-40B4-BE49-F238E27FC236}">
                <a16:creationId xmlns:a16="http://schemas.microsoft.com/office/drawing/2014/main" id="{CFB08AB0-1CB1-4E0E-98E2-61228651DB9C}"/>
              </a:ext>
            </a:extLst>
          </p:cNvPr>
          <p:cNvSpPr>
            <a:spLocks noGrp="1"/>
          </p:cNvSpPr>
          <p:nvPr>
            <p:ph idx="1"/>
          </p:nvPr>
        </p:nvSpPr>
        <p:spPr/>
        <p:txBody>
          <a:bodyPr/>
          <a:lstStyle/>
          <a:p>
            <a:r>
              <a:rPr lang="en-US" dirty="0"/>
              <a:t>Medical Management – Diagnosis</a:t>
            </a:r>
          </a:p>
          <a:p>
            <a:pPr lvl="1"/>
            <a:r>
              <a:rPr lang="en-US" dirty="0"/>
              <a:t>Physical inspection of neck</a:t>
            </a:r>
          </a:p>
          <a:p>
            <a:pPr lvl="1"/>
            <a:r>
              <a:rPr lang="en-US" dirty="0"/>
              <a:t>Cervical C</a:t>
            </a:r>
            <a:r>
              <a:rPr lang="en-US" sz="100" dirty="0"/>
              <a:t> </a:t>
            </a:r>
            <a:r>
              <a:rPr lang="en-US" dirty="0"/>
              <a:t>T, fiberoptic laryngoscopy, flexible bronchoscopy</a:t>
            </a:r>
          </a:p>
        </p:txBody>
      </p:sp>
    </p:spTree>
    <p:extLst>
      <p:ext uri="{BB962C8B-B14F-4D97-AF65-F5344CB8AC3E}">
        <p14:creationId xmlns:p14="http://schemas.microsoft.com/office/powerpoint/2010/main" val="313064318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7512777-FF6D-4F8D-8FCD-095F01A8CC10}"/>
              </a:ext>
            </a:extLst>
          </p:cNvPr>
          <p:cNvSpPr>
            <a:spLocks noGrp="1"/>
          </p:cNvSpPr>
          <p:nvPr>
            <p:ph type="title"/>
          </p:nvPr>
        </p:nvSpPr>
        <p:spPr>
          <a:xfrm>
            <a:off x="756356" y="234539"/>
            <a:ext cx="8235244" cy="590931"/>
          </a:xfrm>
        </p:spPr>
        <p:txBody>
          <a:bodyPr/>
          <a:lstStyle/>
          <a:p>
            <a:r>
              <a:rPr lang="en-US" dirty="0"/>
              <a:t>Flexible Bronchoscopy</a:t>
            </a:r>
          </a:p>
        </p:txBody>
      </p:sp>
      <p:pic>
        <p:nvPicPr>
          <p:cNvPr id="6" name="Content Placeholder 5" descr="A cross-sectional view of a torso and throat with a flexible bronchoscopy. The tube enters through the nose, goes through the throat into the larynx and into the lung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69280" y="1195349"/>
            <a:ext cx="4205439" cy="4068763"/>
          </a:xfrm>
          <a:prstGeom prst="rect">
            <a:avLst/>
          </a:prstGeom>
          <a:noFill/>
        </p:spPr>
      </p:pic>
    </p:spTree>
    <p:extLst>
      <p:ext uri="{BB962C8B-B14F-4D97-AF65-F5344CB8AC3E}">
        <p14:creationId xmlns:p14="http://schemas.microsoft.com/office/powerpoint/2010/main" val="319449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FED24-61F6-47E3-8D20-58C419814E77}"/>
              </a:ext>
            </a:extLst>
          </p:cNvPr>
          <p:cNvSpPr>
            <a:spLocks noGrp="1"/>
          </p:cNvSpPr>
          <p:nvPr>
            <p:ph type="title"/>
          </p:nvPr>
        </p:nvSpPr>
        <p:spPr/>
        <p:txBody>
          <a:bodyPr/>
          <a:lstStyle/>
          <a:p>
            <a:r>
              <a:rPr lang="en-US" dirty="0"/>
              <a:t>Rhinitis (continued_5)</a:t>
            </a:r>
          </a:p>
        </p:txBody>
      </p:sp>
      <p:sp>
        <p:nvSpPr>
          <p:cNvPr id="3" name="Content Placeholder 2">
            <a:extLst>
              <a:ext uri="{FF2B5EF4-FFF2-40B4-BE49-F238E27FC236}">
                <a16:creationId xmlns:a16="http://schemas.microsoft.com/office/drawing/2014/main" id="{8EFB3B78-49FE-4075-80FC-DB107D666204}"/>
              </a:ext>
            </a:extLst>
          </p:cNvPr>
          <p:cNvSpPr>
            <a:spLocks noGrp="1"/>
          </p:cNvSpPr>
          <p:nvPr>
            <p:ph idx="1"/>
          </p:nvPr>
        </p:nvSpPr>
        <p:spPr/>
        <p:txBody>
          <a:bodyPr/>
          <a:lstStyle/>
          <a:p>
            <a:r>
              <a:rPr lang="en-US" dirty="0"/>
              <a:t>Medical Management – Treatment</a:t>
            </a:r>
          </a:p>
          <a:p>
            <a:pPr lvl="1"/>
            <a:r>
              <a:rPr lang="en-US" dirty="0"/>
              <a:t>Symptom relief </a:t>
            </a:r>
          </a:p>
        </p:txBody>
      </p:sp>
    </p:spTree>
    <p:extLst>
      <p:ext uri="{BB962C8B-B14F-4D97-AF65-F5344CB8AC3E}">
        <p14:creationId xmlns:p14="http://schemas.microsoft.com/office/powerpoint/2010/main" val="78122524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FED24-61F6-47E3-8D20-58C419814E77}"/>
              </a:ext>
            </a:extLst>
          </p:cNvPr>
          <p:cNvSpPr>
            <a:spLocks noGrp="1"/>
          </p:cNvSpPr>
          <p:nvPr>
            <p:ph type="title"/>
          </p:nvPr>
        </p:nvSpPr>
        <p:spPr/>
        <p:txBody>
          <a:bodyPr/>
          <a:lstStyle/>
          <a:p>
            <a:r>
              <a:rPr lang="en-US" dirty="0"/>
              <a:t>Laryngeal Trauma (continued_4)</a:t>
            </a:r>
          </a:p>
        </p:txBody>
      </p:sp>
      <p:sp>
        <p:nvSpPr>
          <p:cNvPr id="3" name="Content Placeholder 2">
            <a:extLst>
              <a:ext uri="{FF2B5EF4-FFF2-40B4-BE49-F238E27FC236}">
                <a16:creationId xmlns:a16="http://schemas.microsoft.com/office/drawing/2014/main" id="{8EFB3B78-49FE-4075-80FC-DB107D666204}"/>
              </a:ext>
            </a:extLst>
          </p:cNvPr>
          <p:cNvSpPr>
            <a:spLocks noGrp="1"/>
          </p:cNvSpPr>
          <p:nvPr>
            <p:ph idx="1"/>
          </p:nvPr>
        </p:nvSpPr>
        <p:spPr/>
        <p:txBody>
          <a:bodyPr/>
          <a:lstStyle/>
          <a:p>
            <a:r>
              <a:rPr lang="en-US" dirty="0"/>
              <a:t>Medical Management – Treatment</a:t>
            </a:r>
          </a:p>
          <a:p>
            <a:pPr lvl="1"/>
            <a:r>
              <a:rPr lang="en-US" dirty="0"/>
              <a:t>Ensure and maintain patent airway</a:t>
            </a:r>
          </a:p>
        </p:txBody>
      </p:sp>
    </p:spTree>
    <p:extLst>
      <p:ext uri="{BB962C8B-B14F-4D97-AF65-F5344CB8AC3E}">
        <p14:creationId xmlns:p14="http://schemas.microsoft.com/office/powerpoint/2010/main" val="259030074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9409F-8B0E-4EE8-B8AE-799629FCBDF4}"/>
              </a:ext>
            </a:extLst>
          </p:cNvPr>
          <p:cNvSpPr>
            <a:spLocks noGrp="1"/>
          </p:cNvSpPr>
          <p:nvPr>
            <p:ph type="title"/>
          </p:nvPr>
        </p:nvSpPr>
        <p:spPr/>
        <p:txBody>
          <a:bodyPr/>
          <a:lstStyle/>
          <a:p>
            <a:r>
              <a:rPr lang="en-US" dirty="0"/>
              <a:t>Laryngeal Trauma (continued_5)</a:t>
            </a:r>
          </a:p>
        </p:txBody>
      </p:sp>
      <p:sp>
        <p:nvSpPr>
          <p:cNvPr id="3" name="Content Placeholder 2">
            <a:extLst>
              <a:ext uri="{FF2B5EF4-FFF2-40B4-BE49-F238E27FC236}">
                <a16:creationId xmlns:a16="http://schemas.microsoft.com/office/drawing/2014/main" id="{137505F0-5666-4C2E-8A15-2410357F8D98}"/>
              </a:ext>
            </a:extLst>
          </p:cNvPr>
          <p:cNvSpPr>
            <a:spLocks noGrp="1"/>
          </p:cNvSpPr>
          <p:nvPr>
            <p:ph idx="1"/>
          </p:nvPr>
        </p:nvSpPr>
        <p:spPr/>
        <p:txBody>
          <a:bodyPr/>
          <a:lstStyle/>
          <a:p>
            <a:r>
              <a:rPr lang="en-US" dirty="0"/>
              <a:t>Surgical Management </a:t>
            </a:r>
          </a:p>
          <a:p>
            <a:pPr lvl="1"/>
            <a:r>
              <a:rPr lang="en-US" dirty="0"/>
              <a:t>Evacuation of hematoma</a:t>
            </a:r>
          </a:p>
          <a:p>
            <a:pPr lvl="1"/>
            <a:r>
              <a:rPr lang="en-US" dirty="0"/>
              <a:t>Repair of lacerations</a:t>
            </a:r>
          </a:p>
          <a:p>
            <a:pPr lvl="1"/>
            <a:r>
              <a:rPr lang="en-US" dirty="0"/>
              <a:t>Stabilization/repair of fractures </a:t>
            </a:r>
          </a:p>
        </p:txBody>
      </p:sp>
    </p:spTree>
    <p:extLst>
      <p:ext uri="{BB962C8B-B14F-4D97-AF65-F5344CB8AC3E}">
        <p14:creationId xmlns:p14="http://schemas.microsoft.com/office/powerpoint/2010/main" val="20155707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DB47C-82A8-4F6A-B915-EBDB1DED7E02}"/>
              </a:ext>
            </a:extLst>
          </p:cNvPr>
          <p:cNvSpPr>
            <a:spLocks noGrp="1"/>
          </p:cNvSpPr>
          <p:nvPr>
            <p:ph type="title"/>
          </p:nvPr>
        </p:nvSpPr>
        <p:spPr/>
        <p:txBody>
          <a:bodyPr/>
          <a:lstStyle/>
          <a:p>
            <a:r>
              <a:rPr lang="en-US" dirty="0"/>
              <a:t>Laryngeal Trauma (continued_6)</a:t>
            </a:r>
          </a:p>
        </p:txBody>
      </p:sp>
      <p:sp>
        <p:nvSpPr>
          <p:cNvPr id="3" name="Content Placeholder 2">
            <a:extLst>
              <a:ext uri="{FF2B5EF4-FFF2-40B4-BE49-F238E27FC236}">
                <a16:creationId xmlns:a16="http://schemas.microsoft.com/office/drawing/2014/main" id="{8EEA2ECD-4BD0-4A6C-8DEC-BB25EEF84E28}"/>
              </a:ext>
            </a:extLst>
          </p:cNvPr>
          <p:cNvSpPr>
            <a:spLocks noGrp="1"/>
          </p:cNvSpPr>
          <p:nvPr>
            <p:ph idx="1"/>
          </p:nvPr>
        </p:nvSpPr>
        <p:spPr/>
        <p:txBody>
          <a:bodyPr/>
          <a:lstStyle/>
          <a:p>
            <a:r>
              <a:rPr lang="en-US" dirty="0"/>
              <a:t>Nursing Management – Assessment and analysis </a:t>
            </a:r>
          </a:p>
          <a:p>
            <a:pPr lvl="1"/>
            <a:r>
              <a:rPr lang="en-US" dirty="0"/>
              <a:t>Related to injury and edema </a:t>
            </a:r>
          </a:p>
        </p:txBody>
      </p:sp>
    </p:spTree>
    <p:extLst>
      <p:ext uri="{BB962C8B-B14F-4D97-AF65-F5344CB8AC3E}">
        <p14:creationId xmlns:p14="http://schemas.microsoft.com/office/powerpoint/2010/main" val="183534344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0A205-E228-44CD-880C-5AB9F3C59082}"/>
              </a:ext>
            </a:extLst>
          </p:cNvPr>
          <p:cNvSpPr>
            <a:spLocks noGrp="1"/>
          </p:cNvSpPr>
          <p:nvPr>
            <p:ph type="title"/>
          </p:nvPr>
        </p:nvSpPr>
        <p:spPr/>
        <p:txBody>
          <a:bodyPr/>
          <a:lstStyle/>
          <a:p>
            <a:r>
              <a:rPr lang="en-US" dirty="0"/>
              <a:t>Laryngeal Trauma (continued_7)</a:t>
            </a:r>
          </a:p>
        </p:txBody>
      </p:sp>
      <p:sp>
        <p:nvSpPr>
          <p:cNvPr id="3" name="Content Placeholder 2">
            <a:extLst>
              <a:ext uri="{FF2B5EF4-FFF2-40B4-BE49-F238E27FC236}">
                <a16:creationId xmlns:a16="http://schemas.microsoft.com/office/drawing/2014/main" id="{7D34503D-DF55-495C-AF7C-A3E82D458775}"/>
              </a:ext>
            </a:extLst>
          </p:cNvPr>
          <p:cNvSpPr>
            <a:spLocks noGrp="1"/>
          </p:cNvSpPr>
          <p:nvPr>
            <p:ph idx="1"/>
          </p:nvPr>
        </p:nvSpPr>
        <p:spPr/>
        <p:txBody>
          <a:bodyPr/>
          <a:lstStyle/>
          <a:p>
            <a:r>
              <a:rPr lang="en-US" dirty="0"/>
              <a:t>Nursing Management – Nursing diagnoses</a:t>
            </a:r>
          </a:p>
          <a:p>
            <a:pPr lvl="1"/>
            <a:r>
              <a:rPr lang="en-US" dirty="0"/>
              <a:t>Ineffective airway clearance</a:t>
            </a:r>
          </a:p>
          <a:p>
            <a:pPr lvl="1"/>
            <a:r>
              <a:rPr lang="en-US" dirty="0"/>
              <a:t>Impaired gas exchange</a:t>
            </a:r>
          </a:p>
          <a:p>
            <a:pPr lvl="1"/>
            <a:r>
              <a:rPr lang="en-US" dirty="0"/>
              <a:t>Impaired swallowing </a:t>
            </a:r>
          </a:p>
        </p:txBody>
      </p:sp>
    </p:spTree>
    <p:extLst>
      <p:ext uri="{BB962C8B-B14F-4D97-AF65-F5344CB8AC3E}">
        <p14:creationId xmlns:p14="http://schemas.microsoft.com/office/powerpoint/2010/main" val="25092598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26649-F039-49C6-BFB3-660ECCE81850}"/>
              </a:ext>
            </a:extLst>
          </p:cNvPr>
          <p:cNvSpPr>
            <a:spLocks noGrp="1"/>
          </p:cNvSpPr>
          <p:nvPr>
            <p:ph type="title"/>
          </p:nvPr>
        </p:nvSpPr>
        <p:spPr/>
        <p:txBody>
          <a:bodyPr/>
          <a:lstStyle/>
          <a:p>
            <a:r>
              <a:rPr lang="en-US" dirty="0"/>
              <a:t>Laryngeal Trauma (continued_8)</a:t>
            </a:r>
          </a:p>
        </p:txBody>
      </p:sp>
      <p:sp>
        <p:nvSpPr>
          <p:cNvPr id="3" name="Content Placeholder 2">
            <a:extLst>
              <a:ext uri="{FF2B5EF4-FFF2-40B4-BE49-F238E27FC236}">
                <a16:creationId xmlns:a16="http://schemas.microsoft.com/office/drawing/2014/main" id="{A08A560C-C2D1-4A50-93A9-977A8DDA8046}"/>
              </a:ext>
            </a:extLst>
          </p:cNvPr>
          <p:cNvSpPr>
            <a:spLocks noGrp="1"/>
          </p:cNvSpPr>
          <p:nvPr>
            <p:ph idx="1"/>
          </p:nvPr>
        </p:nvSpPr>
        <p:spPr/>
        <p:txBody>
          <a:bodyPr/>
          <a:lstStyle/>
          <a:p>
            <a:r>
              <a:rPr lang="en-US" dirty="0"/>
              <a:t>Nursing Interventions – Assessments</a:t>
            </a:r>
          </a:p>
          <a:p>
            <a:pPr lvl="1"/>
            <a:r>
              <a:rPr lang="en-US" dirty="0"/>
              <a:t>Vital signs</a:t>
            </a:r>
          </a:p>
          <a:p>
            <a:pPr lvl="1"/>
            <a:r>
              <a:rPr lang="en-US" dirty="0"/>
              <a:t>Physical assessment </a:t>
            </a:r>
          </a:p>
        </p:txBody>
      </p:sp>
    </p:spTree>
    <p:extLst>
      <p:ext uri="{BB962C8B-B14F-4D97-AF65-F5344CB8AC3E}">
        <p14:creationId xmlns:p14="http://schemas.microsoft.com/office/powerpoint/2010/main" val="67285528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1E7E5-9294-4903-B0BD-6DCF92CFA325}"/>
              </a:ext>
            </a:extLst>
          </p:cNvPr>
          <p:cNvSpPr>
            <a:spLocks noGrp="1"/>
          </p:cNvSpPr>
          <p:nvPr>
            <p:ph type="title"/>
          </p:nvPr>
        </p:nvSpPr>
        <p:spPr/>
        <p:txBody>
          <a:bodyPr/>
          <a:lstStyle/>
          <a:p>
            <a:r>
              <a:rPr lang="en-US" dirty="0"/>
              <a:t>Laryngeal Trauma (continued_9)</a:t>
            </a:r>
          </a:p>
        </p:txBody>
      </p:sp>
      <p:sp>
        <p:nvSpPr>
          <p:cNvPr id="3" name="Content Placeholder 2">
            <a:extLst>
              <a:ext uri="{FF2B5EF4-FFF2-40B4-BE49-F238E27FC236}">
                <a16:creationId xmlns:a16="http://schemas.microsoft.com/office/drawing/2014/main" id="{CFF536D9-93E4-4754-87A5-571A53C81ACF}"/>
              </a:ext>
            </a:extLst>
          </p:cNvPr>
          <p:cNvSpPr>
            <a:spLocks noGrp="1"/>
          </p:cNvSpPr>
          <p:nvPr>
            <p:ph idx="1"/>
          </p:nvPr>
        </p:nvSpPr>
        <p:spPr/>
        <p:txBody>
          <a:bodyPr/>
          <a:lstStyle/>
          <a:p>
            <a:r>
              <a:rPr lang="en-US" dirty="0"/>
              <a:t>Nursing Interventions – Actions</a:t>
            </a:r>
          </a:p>
          <a:p>
            <a:pPr lvl="1"/>
            <a:r>
              <a:rPr lang="en-US" dirty="0"/>
              <a:t>Keep tracheostomy tray and emergency equipment at bedside</a:t>
            </a:r>
          </a:p>
          <a:p>
            <a:pPr lvl="1"/>
            <a:r>
              <a:rPr lang="en-US" dirty="0"/>
              <a:t>Provide humified air</a:t>
            </a:r>
          </a:p>
          <a:p>
            <a:pPr lvl="1"/>
            <a:r>
              <a:rPr lang="en-US" dirty="0"/>
              <a:t>Keep head of bed 45 degrees or greater</a:t>
            </a:r>
          </a:p>
          <a:p>
            <a:pPr lvl="1"/>
            <a:r>
              <a:rPr lang="en-US" dirty="0"/>
              <a:t>Aspiration precautions </a:t>
            </a:r>
          </a:p>
        </p:txBody>
      </p:sp>
    </p:spTree>
    <p:extLst>
      <p:ext uri="{BB962C8B-B14F-4D97-AF65-F5344CB8AC3E}">
        <p14:creationId xmlns:p14="http://schemas.microsoft.com/office/powerpoint/2010/main" val="390179922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4BA12-B790-4CBA-A54F-B0EF33E7351B}"/>
              </a:ext>
            </a:extLst>
          </p:cNvPr>
          <p:cNvSpPr>
            <a:spLocks noGrp="1"/>
          </p:cNvSpPr>
          <p:nvPr>
            <p:ph type="title"/>
          </p:nvPr>
        </p:nvSpPr>
        <p:spPr/>
        <p:txBody>
          <a:bodyPr/>
          <a:lstStyle/>
          <a:p>
            <a:r>
              <a:rPr lang="en-US" dirty="0"/>
              <a:t>Laryngeal Trauma (continued_10)</a:t>
            </a:r>
          </a:p>
        </p:txBody>
      </p:sp>
      <p:sp>
        <p:nvSpPr>
          <p:cNvPr id="3" name="Content Placeholder 2">
            <a:extLst>
              <a:ext uri="{FF2B5EF4-FFF2-40B4-BE49-F238E27FC236}">
                <a16:creationId xmlns:a16="http://schemas.microsoft.com/office/drawing/2014/main" id="{7D472F8A-2EE5-4162-BCBC-C118BCC3764C}"/>
              </a:ext>
            </a:extLst>
          </p:cNvPr>
          <p:cNvSpPr>
            <a:spLocks noGrp="1"/>
          </p:cNvSpPr>
          <p:nvPr>
            <p:ph idx="1"/>
          </p:nvPr>
        </p:nvSpPr>
        <p:spPr/>
        <p:txBody>
          <a:bodyPr/>
          <a:lstStyle/>
          <a:p>
            <a:r>
              <a:rPr lang="en-US" dirty="0"/>
              <a:t>Nursing Interventions – Teaching</a:t>
            </a:r>
          </a:p>
          <a:p>
            <a:pPr lvl="1"/>
            <a:r>
              <a:rPr lang="en-US" dirty="0"/>
              <a:t>Symptoms to report to the healthcare provider</a:t>
            </a:r>
          </a:p>
          <a:p>
            <a:pPr lvl="1"/>
            <a:r>
              <a:rPr lang="en-US" dirty="0"/>
              <a:t>Maintenance of voice rest</a:t>
            </a:r>
          </a:p>
        </p:txBody>
      </p:sp>
    </p:spTree>
    <p:extLst>
      <p:ext uri="{BB962C8B-B14F-4D97-AF65-F5344CB8AC3E}">
        <p14:creationId xmlns:p14="http://schemas.microsoft.com/office/powerpoint/2010/main" val="212256122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860E6-A859-4B96-9E2B-F500DA8AA8DD}"/>
              </a:ext>
            </a:extLst>
          </p:cNvPr>
          <p:cNvSpPr>
            <a:spLocks noGrp="1"/>
          </p:cNvSpPr>
          <p:nvPr>
            <p:ph type="title"/>
          </p:nvPr>
        </p:nvSpPr>
        <p:spPr/>
        <p:txBody>
          <a:bodyPr/>
          <a:lstStyle/>
          <a:p>
            <a:r>
              <a:rPr lang="en-US"/>
              <a:t>Laryngeal Trauma (continued_11)</a:t>
            </a:r>
            <a:endParaRPr lang="en-US" dirty="0"/>
          </a:p>
        </p:txBody>
      </p:sp>
      <p:sp>
        <p:nvSpPr>
          <p:cNvPr id="3" name="Content Placeholder 2">
            <a:extLst>
              <a:ext uri="{FF2B5EF4-FFF2-40B4-BE49-F238E27FC236}">
                <a16:creationId xmlns:a16="http://schemas.microsoft.com/office/drawing/2014/main" id="{E25D7E49-CAE4-4014-BCB4-85C17427A9EF}"/>
              </a:ext>
            </a:extLst>
          </p:cNvPr>
          <p:cNvSpPr>
            <a:spLocks noGrp="1"/>
          </p:cNvSpPr>
          <p:nvPr>
            <p:ph idx="1"/>
          </p:nvPr>
        </p:nvSpPr>
        <p:spPr/>
        <p:txBody>
          <a:bodyPr/>
          <a:lstStyle/>
          <a:p>
            <a:r>
              <a:rPr lang="en-US"/>
              <a:t>Nursing  Management – Evaluating care outcomes</a:t>
            </a:r>
          </a:p>
          <a:p>
            <a:pPr lvl="1"/>
            <a:r>
              <a:rPr lang="en-US"/>
              <a:t>Prevention of airway compromise </a:t>
            </a:r>
            <a:endParaRPr lang="en-US" dirty="0"/>
          </a:p>
        </p:txBody>
      </p:sp>
    </p:spTree>
    <p:extLst>
      <p:ext uri="{BB962C8B-B14F-4D97-AF65-F5344CB8AC3E}">
        <p14:creationId xmlns:p14="http://schemas.microsoft.com/office/powerpoint/2010/main" val="102940938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BADC9-7397-41FA-84DA-EE8D73D4E27F}"/>
              </a:ext>
            </a:extLst>
          </p:cNvPr>
          <p:cNvSpPr>
            <a:spLocks noGrp="1"/>
          </p:cNvSpPr>
          <p:nvPr>
            <p:ph type="title"/>
          </p:nvPr>
        </p:nvSpPr>
        <p:spPr/>
        <p:txBody>
          <a:bodyPr/>
          <a:lstStyle/>
          <a:p>
            <a:r>
              <a:rPr lang="en-US"/>
              <a:t>Case Study: Episode 1</a:t>
            </a:r>
            <a:endParaRPr lang="en-US" dirty="0"/>
          </a:p>
        </p:txBody>
      </p:sp>
      <p:sp>
        <p:nvSpPr>
          <p:cNvPr id="3" name="Content Placeholder 2">
            <a:extLst>
              <a:ext uri="{FF2B5EF4-FFF2-40B4-BE49-F238E27FC236}">
                <a16:creationId xmlns:a16="http://schemas.microsoft.com/office/drawing/2014/main" id="{5FEC3424-542D-4B60-B759-631405A15A29}"/>
              </a:ext>
            </a:extLst>
          </p:cNvPr>
          <p:cNvSpPr>
            <a:spLocks noGrp="1"/>
          </p:cNvSpPr>
          <p:nvPr>
            <p:ph idx="1"/>
          </p:nvPr>
        </p:nvSpPr>
        <p:spPr>
          <a:xfrm>
            <a:off x="457200" y="1195349"/>
            <a:ext cx="8229600" cy="4519651"/>
          </a:xfrm>
        </p:spPr>
        <p:txBody>
          <a:bodyPr/>
          <a:lstStyle/>
          <a:p>
            <a:pPr marL="346075" indent="0">
              <a:buNone/>
            </a:pPr>
            <a:r>
              <a:rPr lang="en-US" dirty="0"/>
              <a:t>Henry Comstock is a 56-year-old male who reports a history of snoring and frequently waking during the night. He works as a business manager. He weighs 260 pounds and is 5 </a:t>
            </a:r>
            <a:r>
              <a:rPr lang="en-US" dirty="0" err="1"/>
              <a:t>ft</a:t>
            </a:r>
            <a:r>
              <a:rPr lang="en-US" dirty="0"/>
              <a:t> 10 in. tall. His wife insisted that he see his primary care provider (P</a:t>
            </a:r>
            <a:r>
              <a:rPr lang="en-US" sz="100" dirty="0"/>
              <a:t> </a:t>
            </a:r>
            <a:r>
              <a:rPr lang="en-US" dirty="0"/>
              <a:t>C</a:t>
            </a:r>
            <a:r>
              <a:rPr lang="en-US" sz="100" dirty="0"/>
              <a:t> </a:t>
            </a:r>
            <a:r>
              <a:rPr lang="en-US" dirty="0"/>
              <a:t>P) because he frequently falls asleep when he sits for short periods of time. He is constantly irritable as a result of his lack of sleep.</a:t>
            </a:r>
          </a:p>
        </p:txBody>
      </p:sp>
    </p:spTree>
    <p:extLst>
      <p:ext uri="{BB962C8B-B14F-4D97-AF65-F5344CB8AC3E}">
        <p14:creationId xmlns:p14="http://schemas.microsoft.com/office/powerpoint/2010/main" val="136125418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BADC9-7397-41FA-84DA-EE8D73D4E27F}"/>
              </a:ext>
            </a:extLst>
          </p:cNvPr>
          <p:cNvSpPr>
            <a:spLocks noGrp="1"/>
          </p:cNvSpPr>
          <p:nvPr>
            <p:ph type="title"/>
          </p:nvPr>
        </p:nvSpPr>
        <p:spPr/>
        <p:txBody>
          <a:bodyPr/>
          <a:lstStyle/>
          <a:p>
            <a:r>
              <a:rPr lang="en-US" dirty="0"/>
              <a:t>Case Study: Episode 2</a:t>
            </a:r>
          </a:p>
        </p:txBody>
      </p:sp>
      <p:sp>
        <p:nvSpPr>
          <p:cNvPr id="3" name="Content Placeholder 2">
            <a:extLst>
              <a:ext uri="{FF2B5EF4-FFF2-40B4-BE49-F238E27FC236}">
                <a16:creationId xmlns:a16="http://schemas.microsoft.com/office/drawing/2014/main" id="{5FEC3424-542D-4B60-B759-631405A15A29}"/>
              </a:ext>
            </a:extLst>
          </p:cNvPr>
          <p:cNvSpPr>
            <a:spLocks noGrp="1"/>
          </p:cNvSpPr>
          <p:nvPr>
            <p:ph idx="1"/>
          </p:nvPr>
        </p:nvSpPr>
        <p:spPr>
          <a:xfrm>
            <a:off x="457200" y="1195349"/>
            <a:ext cx="8229600" cy="5053051"/>
          </a:xfrm>
        </p:spPr>
        <p:txBody>
          <a:bodyPr/>
          <a:lstStyle/>
          <a:p>
            <a:pPr marL="346075" indent="0">
              <a:buNone/>
            </a:pPr>
            <a:r>
              <a:rPr lang="en-US" dirty="0"/>
              <a:t>Henry returns to his P</a:t>
            </a:r>
            <a:r>
              <a:rPr lang="en-US" sz="100" dirty="0"/>
              <a:t> </a:t>
            </a:r>
            <a:r>
              <a:rPr lang="en-US" dirty="0"/>
              <a:t>C</a:t>
            </a:r>
            <a:r>
              <a:rPr lang="en-US" sz="100" dirty="0"/>
              <a:t> </a:t>
            </a:r>
            <a:r>
              <a:rPr lang="en-US" dirty="0"/>
              <a:t>P 6 weeks after his initial visit regarding his sleep patterns. He has increased his activity by walking 2 miles at the local school track every other day and has modified his diet by reducing his carbohydrate intake. At this visit, he has lost 8 pounds. His wife states he still drifts off to sleep quickly when sitting and abruptly wakes up at night. His P</a:t>
            </a:r>
            <a:r>
              <a:rPr lang="en-US" sz="100" dirty="0"/>
              <a:t> </a:t>
            </a:r>
            <a:r>
              <a:rPr lang="en-US" dirty="0"/>
              <a:t>C</a:t>
            </a:r>
            <a:r>
              <a:rPr lang="en-US" sz="100" dirty="0"/>
              <a:t> </a:t>
            </a:r>
            <a:r>
              <a:rPr lang="en-US" dirty="0"/>
              <a:t>P recommends a sleep study to be done at the local sleep center.</a:t>
            </a:r>
          </a:p>
        </p:txBody>
      </p:sp>
    </p:spTree>
    <p:extLst>
      <p:ext uri="{BB962C8B-B14F-4D97-AF65-F5344CB8AC3E}">
        <p14:creationId xmlns:p14="http://schemas.microsoft.com/office/powerpoint/2010/main" val="1747365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F9944-9973-4B80-88FF-D714802A7992}"/>
              </a:ext>
            </a:extLst>
          </p:cNvPr>
          <p:cNvSpPr>
            <a:spLocks noGrp="1"/>
          </p:cNvSpPr>
          <p:nvPr>
            <p:ph type="title"/>
          </p:nvPr>
        </p:nvSpPr>
        <p:spPr/>
        <p:txBody>
          <a:bodyPr/>
          <a:lstStyle/>
          <a:p>
            <a:r>
              <a:rPr lang="en-US" dirty="0"/>
              <a:t>Rhinitis (continued_6)</a:t>
            </a:r>
          </a:p>
        </p:txBody>
      </p:sp>
      <p:sp>
        <p:nvSpPr>
          <p:cNvPr id="3" name="Content Placeholder 2">
            <a:extLst>
              <a:ext uri="{FF2B5EF4-FFF2-40B4-BE49-F238E27FC236}">
                <a16:creationId xmlns:a16="http://schemas.microsoft.com/office/drawing/2014/main" id="{FC3B71DF-7484-431C-B25B-9AE19C893BAC}"/>
              </a:ext>
            </a:extLst>
          </p:cNvPr>
          <p:cNvSpPr>
            <a:spLocks noGrp="1"/>
          </p:cNvSpPr>
          <p:nvPr>
            <p:ph idx="1"/>
          </p:nvPr>
        </p:nvSpPr>
        <p:spPr/>
        <p:txBody>
          <a:bodyPr/>
          <a:lstStyle/>
          <a:p>
            <a:r>
              <a:rPr lang="en-US" dirty="0"/>
              <a:t>Medical Management – Medications</a:t>
            </a:r>
          </a:p>
          <a:p>
            <a:pPr lvl="1"/>
            <a:r>
              <a:rPr lang="en-US" dirty="0"/>
              <a:t>Oral antihistamines</a:t>
            </a:r>
          </a:p>
          <a:p>
            <a:pPr lvl="1"/>
            <a:r>
              <a:rPr lang="en-US" dirty="0"/>
              <a:t>Nasal spray </a:t>
            </a:r>
          </a:p>
          <a:p>
            <a:pPr lvl="1"/>
            <a:r>
              <a:rPr lang="en-US" dirty="0"/>
              <a:t>Decongestants</a:t>
            </a:r>
          </a:p>
        </p:txBody>
      </p:sp>
    </p:spTree>
    <p:extLst>
      <p:ext uri="{BB962C8B-B14F-4D97-AF65-F5344CB8AC3E}">
        <p14:creationId xmlns:p14="http://schemas.microsoft.com/office/powerpoint/2010/main" val="228078270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BADC9-7397-41FA-84DA-EE8D73D4E27F}"/>
              </a:ext>
            </a:extLst>
          </p:cNvPr>
          <p:cNvSpPr>
            <a:spLocks noGrp="1"/>
          </p:cNvSpPr>
          <p:nvPr>
            <p:ph type="title"/>
          </p:nvPr>
        </p:nvSpPr>
        <p:spPr/>
        <p:txBody>
          <a:bodyPr/>
          <a:lstStyle/>
          <a:p>
            <a:r>
              <a:rPr lang="en-US" dirty="0"/>
              <a:t>Case Study: Wrap-up</a:t>
            </a:r>
          </a:p>
        </p:txBody>
      </p:sp>
      <p:sp>
        <p:nvSpPr>
          <p:cNvPr id="3" name="Content Placeholder 2">
            <a:extLst>
              <a:ext uri="{FF2B5EF4-FFF2-40B4-BE49-F238E27FC236}">
                <a16:creationId xmlns:a16="http://schemas.microsoft.com/office/drawing/2014/main" id="{5FEC3424-542D-4B60-B759-631405A15A29}"/>
              </a:ext>
            </a:extLst>
          </p:cNvPr>
          <p:cNvSpPr>
            <a:spLocks noGrp="1"/>
          </p:cNvSpPr>
          <p:nvPr>
            <p:ph idx="1"/>
          </p:nvPr>
        </p:nvSpPr>
        <p:spPr/>
        <p:txBody>
          <a:bodyPr/>
          <a:lstStyle/>
          <a:p>
            <a:pPr marL="346075" indent="0">
              <a:buNone/>
            </a:pPr>
            <a:r>
              <a:rPr lang="en-US" dirty="0"/>
              <a:t>Henry is found to have hypertension, with his blood pressure ranging from 150 to 170/90 to 100 mm Hg. His electrocardiogram shows sinus rhythm with frequent multifocal premature ventricular contractions. He is scheduled for a </a:t>
            </a:r>
            <a:r>
              <a:rPr lang="en-US" dirty="0" err="1"/>
              <a:t>polysomnography</a:t>
            </a:r>
            <a:r>
              <a:rPr lang="en-US" dirty="0"/>
              <a:t> (sleep study).</a:t>
            </a:r>
          </a:p>
        </p:txBody>
      </p:sp>
    </p:spTree>
    <p:extLst>
      <p:ext uri="{BB962C8B-B14F-4D97-AF65-F5344CB8AC3E}">
        <p14:creationId xmlns:p14="http://schemas.microsoft.com/office/powerpoint/2010/main" val="363250184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BADC9-7397-41FA-84DA-EE8D73D4E27F}"/>
              </a:ext>
            </a:extLst>
          </p:cNvPr>
          <p:cNvSpPr>
            <a:spLocks noGrp="1"/>
          </p:cNvSpPr>
          <p:nvPr>
            <p:ph type="title"/>
          </p:nvPr>
        </p:nvSpPr>
        <p:spPr/>
        <p:txBody>
          <a:bodyPr/>
          <a:lstStyle/>
          <a:p>
            <a:r>
              <a:rPr lang="en-US" dirty="0"/>
              <a:t>Case Study: Wrap-up (continued)</a:t>
            </a:r>
          </a:p>
        </p:txBody>
      </p:sp>
      <p:sp>
        <p:nvSpPr>
          <p:cNvPr id="3" name="Content Placeholder 2">
            <a:extLst>
              <a:ext uri="{FF2B5EF4-FFF2-40B4-BE49-F238E27FC236}">
                <a16:creationId xmlns:a16="http://schemas.microsoft.com/office/drawing/2014/main" id="{5FEC3424-542D-4B60-B759-631405A15A29}"/>
              </a:ext>
            </a:extLst>
          </p:cNvPr>
          <p:cNvSpPr>
            <a:spLocks noGrp="1"/>
          </p:cNvSpPr>
          <p:nvPr>
            <p:ph idx="1"/>
          </p:nvPr>
        </p:nvSpPr>
        <p:spPr>
          <a:xfrm>
            <a:off x="457200" y="1195349"/>
            <a:ext cx="8305800" cy="5053051"/>
          </a:xfrm>
        </p:spPr>
        <p:txBody>
          <a:bodyPr/>
          <a:lstStyle/>
          <a:p>
            <a:pPr marL="346075" indent="0">
              <a:buNone/>
            </a:pPr>
            <a:r>
              <a:rPr lang="en-US" dirty="0"/>
              <a:t>Henry’s </a:t>
            </a:r>
            <a:r>
              <a:rPr lang="en-US" dirty="0" err="1"/>
              <a:t>polysomnography</a:t>
            </a:r>
            <a:r>
              <a:rPr lang="en-US" dirty="0"/>
              <a:t> study shows he has O</a:t>
            </a:r>
            <a:r>
              <a:rPr lang="en-US" sz="100" dirty="0"/>
              <a:t> </a:t>
            </a:r>
            <a:r>
              <a:rPr lang="en-US" dirty="0"/>
              <a:t>S</a:t>
            </a:r>
            <a:r>
              <a:rPr lang="en-US" sz="100" dirty="0"/>
              <a:t> </a:t>
            </a:r>
            <a:r>
              <a:rPr lang="en-US" dirty="0"/>
              <a:t>A. He is provided with a C</a:t>
            </a:r>
            <a:r>
              <a:rPr lang="en-US" sz="100" dirty="0"/>
              <a:t> </a:t>
            </a:r>
            <a:r>
              <a:rPr lang="en-US" dirty="0"/>
              <a:t>P</a:t>
            </a:r>
            <a:r>
              <a:rPr lang="en-US" sz="100" dirty="0"/>
              <a:t> </a:t>
            </a:r>
            <a:r>
              <a:rPr lang="en-US" dirty="0"/>
              <a:t>A</a:t>
            </a:r>
            <a:r>
              <a:rPr lang="en-US" sz="100" dirty="0"/>
              <a:t> </a:t>
            </a:r>
            <a:r>
              <a:rPr lang="en-US" dirty="0"/>
              <a:t>P device with a </a:t>
            </a:r>
            <a:r>
              <a:rPr lang="en-US" spc="-50" dirty="0"/>
              <a:t>nasal mask. He is started on hydrochlorothiazide </a:t>
            </a:r>
            <a:r>
              <a:rPr lang="en-US" dirty="0"/>
              <a:t>25 mg daily for his hypertension. Several months after diagnosis, he has lost 25 pounds. He reports that he is not as sleepy during the day and is more rested upon waking in the morning. His blood pressure currently is 130/82 mm Hg. His wife reports that he is less irritable and more energetic.</a:t>
            </a:r>
          </a:p>
        </p:txBody>
      </p:sp>
    </p:spTree>
    <p:extLst>
      <p:ext uri="{BB962C8B-B14F-4D97-AF65-F5344CB8AC3E}">
        <p14:creationId xmlns:p14="http://schemas.microsoft.com/office/powerpoint/2010/main" val="304595483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BADC9-7397-41FA-84DA-EE8D73D4E27F}"/>
              </a:ext>
            </a:extLst>
          </p:cNvPr>
          <p:cNvSpPr>
            <a:spLocks noGrp="1"/>
          </p:cNvSpPr>
          <p:nvPr>
            <p:ph type="title"/>
          </p:nvPr>
        </p:nvSpPr>
        <p:spPr/>
        <p:txBody>
          <a:bodyPr/>
          <a:lstStyle/>
          <a:p>
            <a:r>
              <a:rPr lang="en-US"/>
              <a:t>Case Study</a:t>
            </a:r>
            <a:endParaRPr lang="en-US" dirty="0"/>
          </a:p>
        </p:txBody>
      </p:sp>
      <p:sp>
        <p:nvSpPr>
          <p:cNvPr id="5" name="Text Placeholder 4"/>
          <p:cNvSpPr>
            <a:spLocks noGrp="1"/>
          </p:cNvSpPr>
          <p:nvPr>
            <p:ph type="body" sz="quarter" idx="10"/>
          </p:nvPr>
        </p:nvSpPr>
        <p:spPr>
          <a:xfrm>
            <a:off x="457200" y="1181100"/>
            <a:ext cx="8534400" cy="2019300"/>
          </a:xfrm>
        </p:spPr>
        <p:txBody>
          <a:bodyPr/>
          <a:lstStyle/>
          <a:p>
            <a:r>
              <a:rPr lang="en-US" dirty="0"/>
              <a:t>1. Henry is started on an antihypertensive after his diagnosis of hypertension. Which statement indicates Harry understands his education regarding the new medication?</a:t>
            </a:r>
          </a:p>
        </p:txBody>
      </p:sp>
      <p:sp>
        <p:nvSpPr>
          <p:cNvPr id="3" name="Content Placeholder 2">
            <a:extLst>
              <a:ext uri="{FF2B5EF4-FFF2-40B4-BE49-F238E27FC236}">
                <a16:creationId xmlns:a16="http://schemas.microsoft.com/office/drawing/2014/main" id="{5FEC3424-542D-4B60-B759-631405A15A29}"/>
              </a:ext>
            </a:extLst>
          </p:cNvPr>
          <p:cNvSpPr>
            <a:spLocks noGrp="1"/>
          </p:cNvSpPr>
          <p:nvPr>
            <p:ph sz="quarter" idx="11"/>
          </p:nvPr>
        </p:nvSpPr>
        <p:spPr>
          <a:xfrm>
            <a:off x="457200" y="3276600"/>
            <a:ext cx="8534400" cy="3124200"/>
          </a:xfrm>
        </p:spPr>
        <p:txBody>
          <a:bodyPr/>
          <a:lstStyle/>
          <a:p>
            <a:pPr marL="786384" indent="-438912">
              <a:lnSpc>
                <a:spcPts val="3340"/>
              </a:lnSpc>
              <a:spcBef>
                <a:spcPts val="300"/>
              </a:spcBef>
              <a:buNone/>
            </a:pPr>
            <a:r>
              <a:rPr lang="en-US" dirty="0">
                <a:solidFill>
                  <a:srgbClr val="28805C"/>
                </a:solidFill>
              </a:rPr>
              <a:t>A.</a:t>
            </a:r>
            <a:r>
              <a:rPr lang="en-US" dirty="0"/>
              <a:t> “I can stop taking this medication when I start sleeping better.” </a:t>
            </a:r>
          </a:p>
          <a:p>
            <a:pPr marL="786384" indent="-438912">
              <a:lnSpc>
                <a:spcPts val="3340"/>
              </a:lnSpc>
              <a:spcBef>
                <a:spcPts val="300"/>
              </a:spcBef>
              <a:buNone/>
            </a:pPr>
            <a:r>
              <a:rPr lang="en-US" dirty="0">
                <a:solidFill>
                  <a:srgbClr val="28805C"/>
                </a:solidFill>
              </a:rPr>
              <a:t>B.</a:t>
            </a:r>
            <a:r>
              <a:rPr lang="en-US" dirty="0"/>
              <a:t> “Sleeping through the night is the most important thing to consider.” </a:t>
            </a:r>
          </a:p>
          <a:p>
            <a:pPr marL="786384" indent="-438912">
              <a:lnSpc>
                <a:spcPts val="3340"/>
              </a:lnSpc>
              <a:spcBef>
                <a:spcPts val="300"/>
              </a:spcBef>
              <a:buNone/>
            </a:pPr>
            <a:r>
              <a:rPr lang="en-US" dirty="0">
                <a:solidFill>
                  <a:srgbClr val="28805C"/>
                </a:solidFill>
              </a:rPr>
              <a:t>C.</a:t>
            </a:r>
            <a:r>
              <a:rPr lang="en-US" dirty="0"/>
              <a:t> “I’m glad we found out I had high blood pressure so that I can treat it!” </a:t>
            </a:r>
          </a:p>
          <a:p>
            <a:pPr marL="786384" indent="-438912">
              <a:lnSpc>
                <a:spcPts val="3340"/>
              </a:lnSpc>
              <a:spcBef>
                <a:spcPts val="300"/>
              </a:spcBef>
              <a:buNone/>
            </a:pPr>
            <a:r>
              <a:rPr lang="en-US" dirty="0">
                <a:solidFill>
                  <a:srgbClr val="28805C"/>
                </a:solidFill>
              </a:rPr>
              <a:t>D.</a:t>
            </a:r>
            <a:r>
              <a:rPr lang="en-US" dirty="0"/>
              <a:t> “This medication will help me sleep better.”</a:t>
            </a:r>
          </a:p>
        </p:txBody>
      </p:sp>
    </p:spTree>
    <p:extLst>
      <p:ext uri="{BB962C8B-B14F-4D97-AF65-F5344CB8AC3E}">
        <p14:creationId xmlns:p14="http://schemas.microsoft.com/office/powerpoint/2010/main" val="119791512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BADC9-7397-41FA-84DA-EE8D73D4E27F}"/>
              </a:ext>
            </a:extLst>
          </p:cNvPr>
          <p:cNvSpPr>
            <a:spLocks noGrp="1"/>
          </p:cNvSpPr>
          <p:nvPr>
            <p:ph type="title"/>
          </p:nvPr>
        </p:nvSpPr>
        <p:spPr/>
        <p:txBody>
          <a:bodyPr/>
          <a:lstStyle/>
          <a:p>
            <a:r>
              <a:rPr lang="en-US"/>
              <a:t>Case Study (continued_1)</a:t>
            </a:r>
            <a:endParaRPr lang="en-US" dirty="0"/>
          </a:p>
        </p:txBody>
      </p:sp>
      <p:sp>
        <p:nvSpPr>
          <p:cNvPr id="5" name="Text Placeholder 4"/>
          <p:cNvSpPr>
            <a:spLocks noGrp="1"/>
          </p:cNvSpPr>
          <p:nvPr>
            <p:ph type="body" sz="quarter" idx="10"/>
          </p:nvPr>
        </p:nvSpPr>
        <p:spPr>
          <a:xfrm>
            <a:off x="457200" y="1181100"/>
            <a:ext cx="8534400" cy="1409700"/>
          </a:xfrm>
        </p:spPr>
        <p:txBody>
          <a:bodyPr/>
          <a:lstStyle/>
          <a:p>
            <a:r>
              <a:rPr lang="en-US" sz="2800" dirty="0"/>
              <a:t>2. The nurse provided patient education regarding the sleep study. Which statement made by the patient indicates he understands the procedure? </a:t>
            </a:r>
          </a:p>
        </p:txBody>
      </p:sp>
      <p:sp>
        <p:nvSpPr>
          <p:cNvPr id="3" name="Content Placeholder 2">
            <a:extLst>
              <a:ext uri="{FF2B5EF4-FFF2-40B4-BE49-F238E27FC236}">
                <a16:creationId xmlns:a16="http://schemas.microsoft.com/office/drawing/2014/main" id="{5FEC3424-542D-4B60-B759-631405A15A29}"/>
              </a:ext>
            </a:extLst>
          </p:cNvPr>
          <p:cNvSpPr>
            <a:spLocks noGrp="1"/>
          </p:cNvSpPr>
          <p:nvPr>
            <p:ph sz="quarter" idx="11"/>
          </p:nvPr>
        </p:nvSpPr>
        <p:spPr>
          <a:xfrm>
            <a:off x="457200" y="2667000"/>
            <a:ext cx="8534400" cy="3581400"/>
          </a:xfrm>
        </p:spPr>
        <p:txBody>
          <a:bodyPr/>
          <a:lstStyle/>
          <a:p>
            <a:pPr marL="786384" indent="-438912">
              <a:lnSpc>
                <a:spcPts val="3300"/>
              </a:lnSpc>
              <a:spcBef>
                <a:spcPts val="300"/>
              </a:spcBef>
              <a:buNone/>
            </a:pPr>
            <a:r>
              <a:rPr lang="en-US" sz="2800" dirty="0">
                <a:solidFill>
                  <a:srgbClr val="28805C"/>
                </a:solidFill>
              </a:rPr>
              <a:t>A.</a:t>
            </a:r>
            <a:r>
              <a:rPr lang="en-US" sz="2800" dirty="0"/>
              <a:t> “The study will occur in the cardiology department and will last 2 hours.” </a:t>
            </a:r>
          </a:p>
          <a:p>
            <a:pPr marL="786384" indent="-438912">
              <a:lnSpc>
                <a:spcPts val="3300"/>
              </a:lnSpc>
              <a:spcBef>
                <a:spcPts val="300"/>
              </a:spcBef>
              <a:buNone/>
            </a:pPr>
            <a:r>
              <a:rPr lang="en-US" sz="2800" dirty="0">
                <a:solidFill>
                  <a:srgbClr val="28805C"/>
                </a:solidFill>
              </a:rPr>
              <a:t>B.</a:t>
            </a:r>
            <a:r>
              <a:rPr lang="en-US" sz="2800" dirty="0"/>
              <a:t> “The sleep study will help determine the amount of sleep I need each night.” </a:t>
            </a:r>
          </a:p>
          <a:p>
            <a:pPr marL="786384" indent="-438912">
              <a:lnSpc>
                <a:spcPts val="3300"/>
              </a:lnSpc>
              <a:spcBef>
                <a:spcPts val="300"/>
              </a:spcBef>
              <a:buNone/>
            </a:pPr>
            <a:r>
              <a:rPr lang="en-US" sz="2800" dirty="0">
                <a:solidFill>
                  <a:srgbClr val="28805C"/>
                </a:solidFill>
              </a:rPr>
              <a:t>C.</a:t>
            </a:r>
            <a:r>
              <a:rPr lang="en-US" sz="2800" dirty="0"/>
              <a:t> “I will receive some sedation for the procedure and will need to have a ride home.” </a:t>
            </a:r>
          </a:p>
          <a:p>
            <a:pPr marL="786384" indent="-438912">
              <a:lnSpc>
                <a:spcPts val="3300"/>
              </a:lnSpc>
              <a:spcBef>
                <a:spcPts val="300"/>
              </a:spcBef>
              <a:buNone/>
            </a:pPr>
            <a:r>
              <a:rPr lang="en-US" sz="2800" dirty="0">
                <a:solidFill>
                  <a:srgbClr val="28805C"/>
                </a:solidFill>
              </a:rPr>
              <a:t>D.</a:t>
            </a:r>
            <a:r>
              <a:rPr lang="en-US" sz="2800" dirty="0"/>
              <a:t> “The test determines how deeply and what type of sleep I have.” </a:t>
            </a:r>
          </a:p>
        </p:txBody>
      </p:sp>
    </p:spTree>
    <p:extLst>
      <p:ext uri="{BB962C8B-B14F-4D97-AF65-F5344CB8AC3E}">
        <p14:creationId xmlns:p14="http://schemas.microsoft.com/office/powerpoint/2010/main" val="154107303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BADC9-7397-41FA-84DA-EE8D73D4E27F}"/>
              </a:ext>
            </a:extLst>
          </p:cNvPr>
          <p:cNvSpPr>
            <a:spLocks noGrp="1"/>
          </p:cNvSpPr>
          <p:nvPr>
            <p:ph type="title"/>
          </p:nvPr>
        </p:nvSpPr>
        <p:spPr/>
        <p:txBody>
          <a:bodyPr/>
          <a:lstStyle/>
          <a:p>
            <a:r>
              <a:rPr lang="en-US"/>
              <a:t>Case Study (continued_2)</a:t>
            </a:r>
            <a:endParaRPr lang="en-US" dirty="0"/>
          </a:p>
        </p:txBody>
      </p:sp>
      <p:sp>
        <p:nvSpPr>
          <p:cNvPr id="5" name="Text Placeholder 4"/>
          <p:cNvSpPr>
            <a:spLocks noGrp="1"/>
          </p:cNvSpPr>
          <p:nvPr>
            <p:ph type="body" sz="quarter" idx="10"/>
          </p:nvPr>
        </p:nvSpPr>
        <p:spPr>
          <a:xfrm>
            <a:off x="457200" y="1181100"/>
            <a:ext cx="8534400" cy="2476500"/>
          </a:xfrm>
        </p:spPr>
        <p:txBody>
          <a:bodyPr/>
          <a:lstStyle/>
          <a:p>
            <a:r>
              <a:rPr lang="en-US" dirty="0"/>
              <a:t>3. After a sleep study confirms that Henry has O</a:t>
            </a:r>
            <a:r>
              <a:rPr lang="en-US" sz="100" dirty="0"/>
              <a:t> </a:t>
            </a:r>
            <a:r>
              <a:rPr lang="en-US" dirty="0"/>
              <a:t>S</a:t>
            </a:r>
            <a:r>
              <a:rPr lang="en-US" sz="100" dirty="0"/>
              <a:t> </a:t>
            </a:r>
            <a:r>
              <a:rPr lang="en-US" dirty="0"/>
              <a:t>A, the nurse is preparing to provide patient education regarding home management. The nurse includes which of the following instructions for Henry? </a:t>
            </a:r>
          </a:p>
        </p:txBody>
      </p:sp>
      <p:sp>
        <p:nvSpPr>
          <p:cNvPr id="3" name="Content Placeholder 2">
            <a:extLst>
              <a:ext uri="{FF2B5EF4-FFF2-40B4-BE49-F238E27FC236}">
                <a16:creationId xmlns:a16="http://schemas.microsoft.com/office/drawing/2014/main" id="{5FEC3424-542D-4B60-B759-631405A15A29}"/>
              </a:ext>
            </a:extLst>
          </p:cNvPr>
          <p:cNvSpPr>
            <a:spLocks noGrp="1"/>
          </p:cNvSpPr>
          <p:nvPr>
            <p:ph sz="quarter" idx="11"/>
          </p:nvPr>
        </p:nvSpPr>
        <p:spPr>
          <a:xfrm>
            <a:off x="457200" y="3733800"/>
            <a:ext cx="8534400" cy="2590800"/>
          </a:xfrm>
        </p:spPr>
        <p:txBody>
          <a:bodyPr/>
          <a:lstStyle/>
          <a:p>
            <a:pPr marL="786384" indent="-438912">
              <a:lnSpc>
                <a:spcPts val="3200"/>
              </a:lnSpc>
              <a:spcBef>
                <a:spcPts val="300"/>
              </a:spcBef>
              <a:buNone/>
            </a:pPr>
            <a:r>
              <a:rPr lang="en-US" dirty="0"/>
              <a:t>A. The use of albuterol nebulization treatments to promote </a:t>
            </a:r>
            <a:r>
              <a:rPr lang="en-US" dirty="0" err="1"/>
              <a:t>bronchodilation</a:t>
            </a:r>
            <a:r>
              <a:rPr lang="en-US" dirty="0"/>
              <a:t> </a:t>
            </a:r>
          </a:p>
          <a:p>
            <a:pPr marL="786384" indent="-438912">
              <a:lnSpc>
                <a:spcPts val="3200"/>
              </a:lnSpc>
              <a:spcBef>
                <a:spcPts val="300"/>
              </a:spcBef>
              <a:buNone/>
            </a:pPr>
            <a:r>
              <a:rPr lang="en-US" dirty="0"/>
              <a:t>B. The use of oxygen delivery via nasal cannula during sleep </a:t>
            </a:r>
          </a:p>
          <a:p>
            <a:pPr marL="786384" indent="-438912">
              <a:lnSpc>
                <a:spcPts val="3200"/>
              </a:lnSpc>
              <a:spcBef>
                <a:spcPts val="300"/>
              </a:spcBef>
              <a:buNone/>
            </a:pPr>
            <a:r>
              <a:rPr lang="en-US" dirty="0"/>
              <a:t>C. The use of a C</a:t>
            </a:r>
            <a:r>
              <a:rPr lang="en-US" sz="100" dirty="0"/>
              <a:t> </a:t>
            </a:r>
            <a:r>
              <a:rPr lang="en-US" dirty="0"/>
              <a:t>P</a:t>
            </a:r>
            <a:r>
              <a:rPr lang="en-US" sz="100" dirty="0"/>
              <a:t> </a:t>
            </a:r>
            <a:r>
              <a:rPr lang="en-US" dirty="0"/>
              <a:t>A</a:t>
            </a:r>
            <a:r>
              <a:rPr lang="en-US" sz="100" dirty="0"/>
              <a:t> </a:t>
            </a:r>
            <a:r>
              <a:rPr lang="en-US" dirty="0"/>
              <a:t>P machine during sleep </a:t>
            </a:r>
          </a:p>
          <a:p>
            <a:pPr marL="786384" indent="-438912">
              <a:lnSpc>
                <a:spcPts val="3200"/>
              </a:lnSpc>
              <a:spcBef>
                <a:spcPts val="300"/>
              </a:spcBef>
              <a:buNone/>
            </a:pPr>
            <a:r>
              <a:rPr lang="en-US" dirty="0"/>
              <a:t>D. Keeping the head of the bed flat during sleep</a:t>
            </a:r>
          </a:p>
        </p:txBody>
      </p:sp>
    </p:spTree>
    <p:extLst>
      <p:ext uri="{BB962C8B-B14F-4D97-AF65-F5344CB8AC3E}">
        <p14:creationId xmlns:p14="http://schemas.microsoft.com/office/powerpoint/2010/main" val="21145565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BADC9-7397-41FA-84DA-EE8D73D4E27F}"/>
              </a:ext>
            </a:extLst>
          </p:cNvPr>
          <p:cNvSpPr>
            <a:spLocks noGrp="1"/>
          </p:cNvSpPr>
          <p:nvPr>
            <p:ph type="title"/>
          </p:nvPr>
        </p:nvSpPr>
        <p:spPr/>
        <p:txBody>
          <a:bodyPr/>
          <a:lstStyle/>
          <a:p>
            <a:r>
              <a:rPr lang="en-US"/>
              <a:t>Case Study (continued_3)</a:t>
            </a:r>
            <a:endParaRPr lang="en-US" dirty="0"/>
          </a:p>
        </p:txBody>
      </p:sp>
      <p:sp>
        <p:nvSpPr>
          <p:cNvPr id="5" name="Text Placeholder 4"/>
          <p:cNvSpPr>
            <a:spLocks noGrp="1"/>
          </p:cNvSpPr>
          <p:nvPr>
            <p:ph type="body" sz="quarter" idx="10"/>
          </p:nvPr>
        </p:nvSpPr>
        <p:spPr>
          <a:xfrm>
            <a:off x="457200" y="1181100"/>
            <a:ext cx="8534400" cy="1790700"/>
          </a:xfrm>
        </p:spPr>
        <p:txBody>
          <a:bodyPr/>
          <a:lstStyle/>
          <a:p>
            <a:r>
              <a:rPr lang="en-US" sz="2800" dirty="0"/>
              <a:t>4. The nurse is providing patient education regarding the use of the C</a:t>
            </a:r>
            <a:r>
              <a:rPr lang="en-US" sz="100" dirty="0"/>
              <a:t> </a:t>
            </a:r>
            <a:r>
              <a:rPr lang="en-US" sz="2800" dirty="0"/>
              <a:t>P</a:t>
            </a:r>
            <a:r>
              <a:rPr lang="en-US" sz="100" dirty="0"/>
              <a:t> </a:t>
            </a:r>
            <a:r>
              <a:rPr lang="en-US" sz="2800" dirty="0"/>
              <a:t>A</a:t>
            </a:r>
            <a:r>
              <a:rPr lang="en-US" sz="100" dirty="0"/>
              <a:t> </a:t>
            </a:r>
            <a:r>
              <a:rPr lang="en-US" sz="2800" dirty="0"/>
              <a:t>P machine to Henry and his wife. Which of the following statements regarding C</a:t>
            </a:r>
            <a:r>
              <a:rPr lang="en-US" sz="100" dirty="0"/>
              <a:t> </a:t>
            </a:r>
            <a:r>
              <a:rPr lang="en-US" sz="2800" dirty="0"/>
              <a:t>P</a:t>
            </a:r>
            <a:r>
              <a:rPr lang="en-US" sz="100" dirty="0"/>
              <a:t> </a:t>
            </a:r>
            <a:r>
              <a:rPr lang="en-US" sz="2800" dirty="0"/>
              <a:t>A</a:t>
            </a:r>
            <a:r>
              <a:rPr lang="en-US" sz="100" dirty="0"/>
              <a:t> </a:t>
            </a:r>
            <a:r>
              <a:rPr lang="en-US" sz="2800" dirty="0"/>
              <a:t>P are correct? (Select all that apply.) </a:t>
            </a:r>
          </a:p>
        </p:txBody>
      </p:sp>
      <p:sp>
        <p:nvSpPr>
          <p:cNvPr id="3" name="Content Placeholder 2">
            <a:extLst>
              <a:ext uri="{FF2B5EF4-FFF2-40B4-BE49-F238E27FC236}">
                <a16:creationId xmlns:a16="http://schemas.microsoft.com/office/drawing/2014/main" id="{5FEC3424-542D-4B60-B759-631405A15A29}"/>
              </a:ext>
            </a:extLst>
          </p:cNvPr>
          <p:cNvSpPr>
            <a:spLocks noGrp="1"/>
          </p:cNvSpPr>
          <p:nvPr>
            <p:ph sz="quarter" idx="11"/>
          </p:nvPr>
        </p:nvSpPr>
        <p:spPr>
          <a:xfrm>
            <a:off x="457200" y="3048000"/>
            <a:ext cx="8534400" cy="3276600"/>
          </a:xfrm>
        </p:spPr>
        <p:txBody>
          <a:bodyPr/>
          <a:lstStyle/>
          <a:p>
            <a:pPr marL="786384" indent="-438912">
              <a:lnSpc>
                <a:spcPts val="3000"/>
              </a:lnSpc>
              <a:spcBef>
                <a:spcPts val="400"/>
              </a:spcBef>
              <a:buNone/>
            </a:pPr>
            <a:r>
              <a:rPr lang="en-US" sz="2800" dirty="0"/>
              <a:t>A. The machine utilizes a small compressor. </a:t>
            </a:r>
          </a:p>
          <a:p>
            <a:pPr marL="786384" indent="-438912">
              <a:lnSpc>
                <a:spcPts val="3000"/>
              </a:lnSpc>
              <a:spcBef>
                <a:spcPts val="400"/>
              </a:spcBef>
              <a:buNone/>
            </a:pPr>
            <a:r>
              <a:rPr lang="en-US" sz="2800" dirty="0"/>
              <a:t>B. C</a:t>
            </a:r>
            <a:r>
              <a:rPr lang="en-US" sz="100" dirty="0"/>
              <a:t> </a:t>
            </a:r>
            <a:r>
              <a:rPr lang="en-US" sz="2800" dirty="0"/>
              <a:t>P</a:t>
            </a:r>
            <a:r>
              <a:rPr lang="en-US" sz="100" dirty="0"/>
              <a:t> </a:t>
            </a:r>
            <a:r>
              <a:rPr lang="en-US" sz="2800" dirty="0"/>
              <a:t>A</a:t>
            </a:r>
            <a:r>
              <a:rPr lang="en-US" sz="100" dirty="0"/>
              <a:t> </a:t>
            </a:r>
            <a:r>
              <a:rPr lang="en-US" sz="2800" dirty="0"/>
              <a:t>P provides extra oxygen at night. </a:t>
            </a:r>
          </a:p>
          <a:p>
            <a:pPr marL="786384" indent="-438912">
              <a:lnSpc>
                <a:spcPts val="3000"/>
              </a:lnSpc>
              <a:spcBef>
                <a:spcPts val="400"/>
              </a:spcBef>
              <a:buNone/>
            </a:pPr>
            <a:r>
              <a:rPr lang="en-US" sz="2800" dirty="0"/>
              <a:t>C. The face mask should snugly fit over the nose and mouth. </a:t>
            </a:r>
          </a:p>
          <a:p>
            <a:pPr marL="786384" indent="-438912">
              <a:lnSpc>
                <a:spcPts val="3000"/>
              </a:lnSpc>
              <a:spcBef>
                <a:spcPts val="400"/>
              </a:spcBef>
              <a:buNone/>
            </a:pPr>
            <a:r>
              <a:rPr lang="en-US" sz="2800" dirty="0"/>
              <a:t>D. There is an adjustment period for using the C</a:t>
            </a:r>
            <a:r>
              <a:rPr lang="en-US" sz="100" dirty="0"/>
              <a:t> </a:t>
            </a:r>
            <a:r>
              <a:rPr lang="en-US" sz="2800" dirty="0"/>
              <a:t>P</a:t>
            </a:r>
            <a:r>
              <a:rPr lang="en-US" sz="100" dirty="0"/>
              <a:t> </a:t>
            </a:r>
            <a:r>
              <a:rPr lang="en-US" sz="2800" dirty="0"/>
              <a:t>A</a:t>
            </a:r>
            <a:r>
              <a:rPr lang="en-US" sz="100" dirty="0"/>
              <a:t> </a:t>
            </a:r>
            <a:r>
              <a:rPr lang="en-US" sz="2800" dirty="0"/>
              <a:t>P machine. </a:t>
            </a:r>
          </a:p>
          <a:p>
            <a:pPr marL="786384" indent="-438912">
              <a:lnSpc>
                <a:spcPts val="3000"/>
              </a:lnSpc>
              <a:spcBef>
                <a:spcPts val="400"/>
              </a:spcBef>
              <a:buNone/>
            </a:pPr>
            <a:r>
              <a:rPr lang="en-US" sz="2800" dirty="0"/>
              <a:t>E. You should use it only on those nights when you need to get up early the next day.</a:t>
            </a:r>
          </a:p>
        </p:txBody>
      </p:sp>
    </p:spTree>
    <p:extLst>
      <p:ext uri="{BB962C8B-B14F-4D97-AF65-F5344CB8AC3E}">
        <p14:creationId xmlns:p14="http://schemas.microsoft.com/office/powerpoint/2010/main" val="365208346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BADC9-7397-41FA-84DA-EE8D73D4E27F}"/>
              </a:ext>
            </a:extLst>
          </p:cNvPr>
          <p:cNvSpPr>
            <a:spLocks noGrp="1"/>
          </p:cNvSpPr>
          <p:nvPr>
            <p:ph type="title"/>
          </p:nvPr>
        </p:nvSpPr>
        <p:spPr/>
        <p:txBody>
          <a:bodyPr/>
          <a:lstStyle/>
          <a:p>
            <a:r>
              <a:rPr lang="en-US"/>
              <a:t>Case Study (continued_4)</a:t>
            </a:r>
            <a:endParaRPr lang="en-US" dirty="0"/>
          </a:p>
        </p:txBody>
      </p:sp>
      <p:sp>
        <p:nvSpPr>
          <p:cNvPr id="5" name="Text Placeholder 4"/>
          <p:cNvSpPr>
            <a:spLocks noGrp="1"/>
          </p:cNvSpPr>
          <p:nvPr>
            <p:ph type="body" sz="quarter" idx="10"/>
          </p:nvPr>
        </p:nvSpPr>
        <p:spPr>
          <a:xfrm>
            <a:off x="457200" y="1181100"/>
            <a:ext cx="8534400" cy="2628900"/>
          </a:xfrm>
        </p:spPr>
        <p:txBody>
          <a:bodyPr/>
          <a:lstStyle/>
          <a:p>
            <a:r>
              <a:rPr lang="en-US" sz="2800" dirty="0"/>
              <a:t>5. After 4 months of using the C</a:t>
            </a:r>
            <a:r>
              <a:rPr lang="en-US" sz="100" dirty="0"/>
              <a:t> </a:t>
            </a:r>
            <a:r>
              <a:rPr lang="en-US" sz="2800" dirty="0"/>
              <a:t>P</a:t>
            </a:r>
            <a:r>
              <a:rPr lang="en-US" sz="100" dirty="0"/>
              <a:t> </a:t>
            </a:r>
            <a:r>
              <a:rPr lang="en-US" sz="2800" dirty="0"/>
              <a:t>A</a:t>
            </a:r>
            <a:r>
              <a:rPr lang="en-US" sz="100" dirty="0"/>
              <a:t> </a:t>
            </a:r>
            <a:r>
              <a:rPr lang="en-US" sz="2800" dirty="0"/>
              <a:t>P machine, Henry determines that he would like to try to sleep without it. He feels slightly claustrophobic and thinks the weight loss may have improved his O</a:t>
            </a:r>
            <a:r>
              <a:rPr lang="en-US" sz="100" dirty="0"/>
              <a:t> </a:t>
            </a:r>
            <a:r>
              <a:rPr lang="en-US" sz="2800" dirty="0"/>
              <a:t>S</a:t>
            </a:r>
            <a:r>
              <a:rPr lang="en-US" sz="100" dirty="0"/>
              <a:t> </a:t>
            </a:r>
            <a:r>
              <a:rPr lang="en-US" sz="2800" dirty="0"/>
              <a:t>A. What does the nurse ask Henry and his wife to monitor if he stops using the C</a:t>
            </a:r>
            <a:r>
              <a:rPr lang="en-US" sz="100" dirty="0"/>
              <a:t> </a:t>
            </a:r>
            <a:r>
              <a:rPr lang="en-US" sz="2800" dirty="0"/>
              <a:t>P</a:t>
            </a:r>
            <a:r>
              <a:rPr lang="en-US" sz="100" dirty="0"/>
              <a:t> </a:t>
            </a:r>
            <a:r>
              <a:rPr lang="en-US" sz="2800" dirty="0"/>
              <a:t>A</a:t>
            </a:r>
            <a:r>
              <a:rPr lang="en-US" sz="100" dirty="0"/>
              <a:t> </a:t>
            </a:r>
            <a:r>
              <a:rPr lang="en-US" sz="2800" dirty="0"/>
              <a:t>P machine? (Select all that apply.) </a:t>
            </a:r>
          </a:p>
        </p:txBody>
      </p:sp>
      <p:sp>
        <p:nvSpPr>
          <p:cNvPr id="3" name="Content Placeholder 2">
            <a:extLst>
              <a:ext uri="{FF2B5EF4-FFF2-40B4-BE49-F238E27FC236}">
                <a16:creationId xmlns:a16="http://schemas.microsoft.com/office/drawing/2014/main" id="{5FEC3424-542D-4B60-B759-631405A15A29}"/>
              </a:ext>
            </a:extLst>
          </p:cNvPr>
          <p:cNvSpPr>
            <a:spLocks noGrp="1"/>
          </p:cNvSpPr>
          <p:nvPr>
            <p:ph sz="quarter" idx="11"/>
          </p:nvPr>
        </p:nvSpPr>
        <p:spPr>
          <a:xfrm>
            <a:off x="457200" y="3886200"/>
            <a:ext cx="8534400" cy="2514600"/>
          </a:xfrm>
        </p:spPr>
        <p:txBody>
          <a:bodyPr/>
          <a:lstStyle/>
          <a:p>
            <a:pPr marL="346075" indent="0">
              <a:spcBef>
                <a:spcPts val="400"/>
              </a:spcBef>
              <a:buNone/>
            </a:pPr>
            <a:r>
              <a:rPr lang="en-US" sz="2800" dirty="0"/>
              <a:t>A. Increased belching </a:t>
            </a:r>
          </a:p>
          <a:p>
            <a:pPr marL="346075" indent="0">
              <a:spcBef>
                <a:spcPts val="400"/>
              </a:spcBef>
              <a:buNone/>
            </a:pPr>
            <a:r>
              <a:rPr lang="en-US" sz="2800" dirty="0"/>
              <a:t>B. Irritability </a:t>
            </a:r>
          </a:p>
          <a:p>
            <a:pPr marL="346075" indent="0">
              <a:spcBef>
                <a:spcPts val="400"/>
              </a:spcBef>
              <a:buNone/>
            </a:pPr>
            <a:r>
              <a:rPr lang="en-US" sz="2800" dirty="0"/>
              <a:t>C. Snoring </a:t>
            </a:r>
          </a:p>
          <a:p>
            <a:pPr marL="346075" indent="0">
              <a:spcBef>
                <a:spcPts val="400"/>
              </a:spcBef>
              <a:buNone/>
            </a:pPr>
            <a:r>
              <a:rPr lang="en-US" sz="2800" dirty="0"/>
              <a:t>D. Voice quality </a:t>
            </a:r>
          </a:p>
          <a:p>
            <a:pPr marL="346075" indent="0">
              <a:spcBef>
                <a:spcPts val="400"/>
              </a:spcBef>
              <a:buNone/>
            </a:pPr>
            <a:r>
              <a:rPr lang="en-US" sz="2800" dirty="0"/>
              <a:t>E. Blood pressure</a:t>
            </a:r>
          </a:p>
        </p:txBody>
      </p:sp>
    </p:spTree>
    <p:extLst>
      <p:ext uri="{BB962C8B-B14F-4D97-AF65-F5344CB8AC3E}">
        <p14:creationId xmlns:p14="http://schemas.microsoft.com/office/powerpoint/2010/main" val="3121136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DB47C-82A8-4F6A-B915-EBDB1DED7E02}"/>
              </a:ext>
            </a:extLst>
          </p:cNvPr>
          <p:cNvSpPr>
            <a:spLocks noGrp="1"/>
          </p:cNvSpPr>
          <p:nvPr>
            <p:ph type="title"/>
          </p:nvPr>
        </p:nvSpPr>
        <p:spPr/>
        <p:txBody>
          <a:bodyPr/>
          <a:lstStyle/>
          <a:p>
            <a:r>
              <a:rPr lang="en-US" dirty="0"/>
              <a:t>Rhinitis (continued_7)</a:t>
            </a:r>
          </a:p>
        </p:txBody>
      </p:sp>
      <p:sp>
        <p:nvSpPr>
          <p:cNvPr id="3" name="Content Placeholder 2">
            <a:extLst>
              <a:ext uri="{FF2B5EF4-FFF2-40B4-BE49-F238E27FC236}">
                <a16:creationId xmlns:a16="http://schemas.microsoft.com/office/drawing/2014/main" id="{8EEA2ECD-4BD0-4A6C-8DEC-BB25EEF84E28}"/>
              </a:ext>
            </a:extLst>
          </p:cNvPr>
          <p:cNvSpPr>
            <a:spLocks noGrp="1"/>
          </p:cNvSpPr>
          <p:nvPr>
            <p:ph idx="1"/>
          </p:nvPr>
        </p:nvSpPr>
        <p:spPr/>
        <p:txBody>
          <a:bodyPr/>
          <a:lstStyle/>
          <a:p>
            <a:r>
              <a:rPr lang="en-US"/>
              <a:t>Nursing Management – Assessment and analysis</a:t>
            </a:r>
          </a:p>
          <a:p>
            <a:pPr lvl="1"/>
            <a:r>
              <a:rPr lang="en-US"/>
              <a:t>Irritation and inflammation</a:t>
            </a:r>
          </a:p>
          <a:p>
            <a:pPr lvl="2"/>
            <a:r>
              <a:rPr lang="en-US"/>
              <a:t>Sneezing</a:t>
            </a:r>
          </a:p>
          <a:p>
            <a:pPr lvl="2"/>
            <a:r>
              <a:rPr lang="en-US"/>
              <a:t>Nasal congestion</a:t>
            </a:r>
          </a:p>
          <a:p>
            <a:pPr lvl="2"/>
            <a:r>
              <a:rPr lang="en-US"/>
              <a:t>Nasal drainage   </a:t>
            </a:r>
            <a:endParaRPr lang="en-US" dirty="0"/>
          </a:p>
        </p:txBody>
      </p:sp>
    </p:spTree>
    <p:extLst>
      <p:ext uri="{BB962C8B-B14F-4D97-AF65-F5344CB8AC3E}">
        <p14:creationId xmlns:p14="http://schemas.microsoft.com/office/powerpoint/2010/main" val="3706074178"/>
      </p:ext>
    </p:extLst>
  </p:cSld>
  <p:clrMapOvr>
    <a:masterClrMapping/>
  </p:clrMapOvr>
</p:sld>
</file>

<file path=ppt/theme/theme1.xml><?xml version="1.0" encoding="utf-8"?>
<a:theme xmlns:a="http://schemas.openxmlformats.org/drawingml/2006/main" name="FAD_Nursing_Template_Sample">
  <a:themeElements>
    <a:clrScheme name="FAD Nursing">
      <a:dk1>
        <a:srgbClr val="737373"/>
      </a:dk1>
      <a:lt1>
        <a:sysClr val="window" lastClr="FFFFFF"/>
      </a:lt1>
      <a:dk2>
        <a:srgbClr val="28805C"/>
      </a:dk2>
      <a:lt2>
        <a:srgbClr val="FFFFFF"/>
      </a:lt2>
      <a:accent1>
        <a:srgbClr val="28805C"/>
      </a:accent1>
      <a:accent2>
        <a:srgbClr val="737373"/>
      </a:accent2>
      <a:accent3>
        <a:srgbClr val="D99C21"/>
      </a:accent3>
      <a:accent4>
        <a:srgbClr val="C00000"/>
      </a:accent4>
      <a:accent5>
        <a:srgbClr val="BFBFBF"/>
      </a:accent5>
      <a:accent6>
        <a:srgbClr val="C2ECD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8" id="{91B66E46-3F3C-49C2-9025-2800839DEA96}" vid="{348BD038-7B76-4A48-9886-575F33252E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D074F316A9D19642AFB347C36D63796C" ma:contentTypeVersion="5" ma:contentTypeDescription="Create a new document." ma:contentTypeScope="" ma:versionID="cad381adda5b2ce407c58584fcfb8d10">
  <xsd:schema xmlns:xsd="http://www.w3.org/2001/XMLSchema" xmlns:xs="http://www.w3.org/2001/XMLSchema" xmlns:p="http://schemas.microsoft.com/office/2006/metadata/properties" xmlns:ns2="71d46e88-8733-4645-9284-85cf006978cc" xmlns:ns3="88135b7f-3fab-49b6-8009-71309f2107a8" targetNamespace="http://schemas.microsoft.com/office/2006/metadata/properties" ma:root="true" ma:fieldsID="8417b20f22cd2cb04f08b6ff97a2b690" ns2:_="" ns3:_="">
    <xsd:import namespace="71d46e88-8733-4645-9284-85cf006978cc"/>
    <xsd:import namespace="88135b7f-3fab-49b6-8009-71309f2107a8"/>
    <xsd:element name="properties">
      <xsd:complexType>
        <xsd:sequence>
          <xsd:element name="documentManagement">
            <xsd:complexType>
              <xsd:all>
                <xsd:element ref="ns2:_dlc_DocId" minOccurs="0"/>
                <xsd:element ref="ns2:_dlc_DocIdUrl" minOccurs="0"/>
                <xsd:element ref="ns2:_dlc_DocIdPersistId" minOccurs="0"/>
                <xsd:element ref="ns3:Category" minOccurs="0"/>
                <xsd:element ref="ns3:Sub_x002d_Category" minOccurs="0"/>
                <xsd:element ref="ns3:SortOrder" minOccurs="0"/>
                <xsd:element ref="ns3:v7hm" minOccurs="0"/>
                <xsd:element ref="ns3:Tertiary_x0020_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d46e88-8733-4645-9284-85cf006978c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88135b7f-3fab-49b6-8009-71309f2107a8" elementFormDefault="qualified">
    <xsd:import namespace="http://schemas.microsoft.com/office/2006/documentManagement/types"/>
    <xsd:import namespace="http://schemas.microsoft.com/office/infopath/2007/PartnerControls"/>
    <xsd:element name="Category" ma:index="11" nillable="true" ma:displayName="Category" ma:format="Dropdown" ma:internalName="Category">
      <xsd:simpleType>
        <xsd:union memberTypes="dms:Text">
          <xsd:simpleType>
            <xsd:restriction base="dms:Choice">
              <xsd:enumeration value="Additional Images"/>
              <xsd:enumeration value="DavisAdvantage"/>
              <xsd:enumeration value="DavisEdge"/>
              <xsd:enumeration value="DavisForward - internal use only"/>
              <xsd:enumeration value="DavisPlus"/>
              <xsd:enumeration value="Dental Care Decisions"/>
              <xsd:enumeration value="Dosage Calc"/>
              <xsd:enumeration value="F.A. Davis"/>
              <xsd:enumeration value="Fitness Decisions"/>
              <xsd:enumeration value="Kines in Action"/>
              <xsd:enumeration value="Medical Coding Lab"/>
              <xsd:enumeration value="Medical Language Lab"/>
              <xsd:enumeration value="Tabers"/>
            </xsd:restriction>
          </xsd:simpleType>
        </xsd:union>
      </xsd:simpleType>
    </xsd:element>
    <xsd:element name="Sub_x002d_Category" ma:index="12" nillable="true" ma:displayName="Sub-Category" ma:format="Dropdown" ma:internalName="Sub_x002d_Category">
      <xsd:simpleType>
        <xsd:union memberTypes="dms:Text">
          <xsd:simpleType>
            <xsd:restriction base="dms:Choice">
              <xsd:enumeration value="Branding Guide (attachment)"/>
              <xsd:enumeration value="DA Logos"/>
              <xsd:enumeration value="DA Powerpoint Presentation"/>
              <xsd:enumeration value="DC Logo"/>
              <xsd:enumeration value="DC Powerpoint Presentation"/>
              <xsd:enumeration value="DCD Logo"/>
              <xsd:enumeration value="DCD Powerpoint Presentation"/>
              <xsd:enumeration value="DE Logos"/>
              <xsd:enumeration value="DE Powerpoint Presentation"/>
              <xsd:enumeration value="DF Logo"/>
              <xsd:enumeration value="DF Powerpoint Presentation"/>
              <xsd:enumeration value="DP Homepage image"/>
              <xsd:enumeration value="DP Logo"/>
              <xsd:enumeration value="Electronic Devices"/>
              <xsd:enumeration value="FAD Digital Logos"/>
              <xsd:enumeration value="FAD Powerpiont Presentations"/>
              <xsd:enumeration value="FAD Print Logos"/>
              <xsd:enumeration value="FD Logo"/>
              <xsd:enumeration value="FD Powerpoint Presentation"/>
              <xsd:enumeration value="KIA Logo"/>
              <xsd:enumeration value="KIA Powerpoint Presentation"/>
              <xsd:enumeration value="MCL Logo"/>
              <xsd:enumeration value="MCL Powerpoint Presentation"/>
              <xsd:enumeration value="MLL 2.0 Logo"/>
              <xsd:enumeration value="MLL Logo"/>
              <xsd:enumeration value="MLL Powerpoint Presentation"/>
              <xsd:enumeration value="MTC Logo"/>
              <xsd:enumeration value="Taber’s 22"/>
              <xsd:enumeration value="Taber’s 22 with tagline"/>
              <xsd:enumeration value="Tabers Logo"/>
              <xsd:enumeration value="Tabers.com Homepage screen"/>
              <xsd:enumeration value="Useful Images"/>
            </xsd:restriction>
          </xsd:simpleType>
        </xsd:union>
      </xsd:simpleType>
    </xsd:element>
    <xsd:element name="SortOrder" ma:index="13" nillable="true" ma:displayName="SortOrder" ma:internalName="SortOrder">
      <xsd:simpleType>
        <xsd:restriction base="dms:Number"/>
      </xsd:simpleType>
    </xsd:element>
    <xsd:element name="v7hm" ma:index="14" nillable="true" ma:displayName="Tert" ma:internalName="v7hm">
      <xsd:simpleType>
        <xsd:restriction base="dms:Number"/>
      </xsd:simpleType>
    </xsd:element>
    <xsd:element name="Tertiary_x0020_Category" ma:index="15" nillable="true" ma:displayName="Tertiary Category" ma:internalName="Tertiary_x0020_Category">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Category xmlns="88135b7f-3fab-49b6-8009-71309f2107a8">F.A. Davis</Category>
    <v7hm xmlns="88135b7f-3fab-49b6-8009-71309f2107a8" xsi:nil="true"/>
    <Tertiary_x0020_Category xmlns="88135b7f-3fab-49b6-8009-71309f2107a8" xsi:nil="true"/>
    <Sub_x002d_Category xmlns="88135b7f-3fab-49b6-8009-71309f2107a8">FAD PowerPoint Presentations</Sub_x002d_Category>
    <SortOrder xmlns="88135b7f-3fab-49b6-8009-71309f2107a8" xsi:nil="true"/>
  </documentManagement>
</p:properties>
</file>

<file path=customXml/itemProps1.xml><?xml version="1.0" encoding="utf-8"?>
<ds:datastoreItem xmlns:ds="http://schemas.openxmlformats.org/officeDocument/2006/customXml" ds:itemID="{523EB0E3-5915-4E57-8F39-28F926E76D4B}">
  <ds:schemaRefs>
    <ds:schemaRef ds:uri="http://schemas.microsoft.com/sharepoint/v3/contenttype/forms"/>
  </ds:schemaRefs>
</ds:datastoreItem>
</file>

<file path=customXml/itemProps2.xml><?xml version="1.0" encoding="utf-8"?>
<ds:datastoreItem xmlns:ds="http://schemas.openxmlformats.org/officeDocument/2006/customXml" ds:itemID="{DE28C97C-1C07-4631-B50A-E80D18B785BB}">
  <ds:schemaRefs>
    <ds:schemaRef ds:uri="http://schemas.microsoft.com/sharepoint/events"/>
  </ds:schemaRefs>
</ds:datastoreItem>
</file>

<file path=customXml/itemProps3.xml><?xml version="1.0" encoding="utf-8"?>
<ds:datastoreItem xmlns:ds="http://schemas.openxmlformats.org/officeDocument/2006/customXml" ds:itemID="{B8860857-213E-449D-9D68-31992611CF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d46e88-8733-4645-9284-85cf006978cc"/>
    <ds:schemaRef ds:uri="88135b7f-3fab-49b6-8009-71309f2107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8CC939C3-7EE7-4FC7-818E-985D0213E860}">
  <ds:schemaRefs>
    <ds:schemaRef ds:uri="http://purl.org/dc/dcmitype/"/>
    <ds:schemaRef ds:uri="http://schemas.microsoft.com/office/infopath/2007/PartnerControls"/>
    <ds:schemaRef ds:uri="http://purl.org/dc/elements/1.1/"/>
    <ds:schemaRef ds:uri="http://schemas.microsoft.com/office/2006/metadata/properties"/>
    <ds:schemaRef ds:uri="71d46e88-8733-4645-9284-85cf006978cc"/>
    <ds:schemaRef ds:uri="http://schemas.microsoft.com/office/2006/documentManagement/types"/>
    <ds:schemaRef ds:uri="http://purl.org/dc/terms/"/>
    <ds:schemaRef ds:uri="http://schemas.openxmlformats.org/package/2006/metadata/core-properties"/>
    <ds:schemaRef ds:uri="88135b7f-3fab-49b6-8009-71309f2107a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181</TotalTime>
  <Words>9859</Words>
  <Application>Microsoft Office PowerPoint</Application>
  <PresentationFormat>On-screen Show (4:3)</PresentationFormat>
  <Paragraphs>738</Paragraphs>
  <Slides>86</Slides>
  <Notes>85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86</vt:i4>
      </vt:variant>
    </vt:vector>
  </HeadingPairs>
  <TitlesOfParts>
    <vt:vector size="91" baseType="lpstr">
      <vt:lpstr>Arial</vt:lpstr>
      <vt:lpstr>Calibri</vt:lpstr>
      <vt:lpstr>Calibri (Body)</vt:lpstr>
      <vt:lpstr>Wingdings</vt:lpstr>
      <vt:lpstr>FAD_Nursing_Template_Sample</vt:lpstr>
      <vt:lpstr> </vt:lpstr>
      <vt:lpstr>Rhinitis</vt:lpstr>
      <vt:lpstr>Rhinitis (continued_1)</vt:lpstr>
      <vt:lpstr>Rhinitis (continued_2)</vt:lpstr>
      <vt:lpstr>Rhinitis (continued_3)</vt:lpstr>
      <vt:lpstr>Rhinitis (continued_4)</vt:lpstr>
      <vt:lpstr>Rhinitis (continued_5)</vt:lpstr>
      <vt:lpstr>Rhinitis (continued_6)</vt:lpstr>
      <vt:lpstr>Rhinitis (continued_7)</vt:lpstr>
      <vt:lpstr>Rhinitis (continued_8)</vt:lpstr>
      <vt:lpstr>Rhinitis (continued_9)</vt:lpstr>
      <vt:lpstr>Rhinitis (continued_10)</vt:lpstr>
      <vt:lpstr>Rhinitis (continued_11)</vt:lpstr>
      <vt:lpstr>Rhinitis (continued_12)</vt:lpstr>
      <vt:lpstr>Rhinosinusitis</vt:lpstr>
      <vt:lpstr>Rhinosinusitis (continued_1)</vt:lpstr>
      <vt:lpstr>Rhinosinusitis (continued_2)</vt:lpstr>
      <vt:lpstr>Rhinosinusitis (continued_3)</vt:lpstr>
      <vt:lpstr>Rhinosinusitis (continued_4)</vt:lpstr>
      <vt:lpstr>Rhinosinusitis (continued_5)</vt:lpstr>
      <vt:lpstr>Rhinosinusitis (continued_6)</vt:lpstr>
      <vt:lpstr>Rhinosinusitis (continued_7)</vt:lpstr>
      <vt:lpstr>Rhinosinusitis (continued_8)</vt:lpstr>
      <vt:lpstr>Rhinosinusitis (continued_9)</vt:lpstr>
      <vt:lpstr>Rhinosinusitis (continued_10)</vt:lpstr>
      <vt:lpstr>Rhinosinusitis (continued_11)</vt:lpstr>
      <vt:lpstr>Rhinosinusitis (continued_12)</vt:lpstr>
      <vt:lpstr>Obstructive Sleep Apnea </vt:lpstr>
      <vt:lpstr>Obstructive Sleep Apnea (continued_1)</vt:lpstr>
      <vt:lpstr>Obstructive Sleep Apnea (continued_2)</vt:lpstr>
      <vt:lpstr>Obstructive Sleep Apnea (continued_3)</vt:lpstr>
      <vt:lpstr>Obstructive Sleep Apnea (continued_4)</vt:lpstr>
      <vt:lpstr>Obstructive Sleep Apnea (continued_5)</vt:lpstr>
      <vt:lpstr>Obstructive Sleep Apnea (continued_6)</vt:lpstr>
      <vt:lpstr>Obstructive Sleep Apnea (continued_7)</vt:lpstr>
      <vt:lpstr>CPAP Machine</vt:lpstr>
      <vt:lpstr>CPAP Mask</vt:lpstr>
      <vt:lpstr>Obstructive Sleep Apnea (continued_8)</vt:lpstr>
      <vt:lpstr>Obstructive Sleep Apnea (continued_9)</vt:lpstr>
      <vt:lpstr>Obstructive Sleep Apnea (continued_10)</vt:lpstr>
      <vt:lpstr>Obstructive Sleep Apnea (continued_11)</vt:lpstr>
      <vt:lpstr>Obstructive Sleep Apnea (continued_12)</vt:lpstr>
      <vt:lpstr>Obstructive Sleep Apnea (continued_13)</vt:lpstr>
      <vt:lpstr>Obstructive Sleep Apnea (continued_14)</vt:lpstr>
      <vt:lpstr>Obstructive Sleep Apnea (continued_15)</vt:lpstr>
      <vt:lpstr>Laryngeal Cancer</vt:lpstr>
      <vt:lpstr>Laryngeal Cancer (continued_1)</vt:lpstr>
      <vt:lpstr>Laryngeal Cancer (continued_2)</vt:lpstr>
      <vt:lpstr>Laryngeal Cancer (continued_3)</vt:lpstr>
      <vt:lpstr>Laryngeal Cancer (continued_4)</vt:lpstr>
      <vt:lpstr>Laryngeal Cancer (continued_5)</vt:lpstr>
      <vt:lpstr>Laryngoscopy</vt:lpstr>
      <vt:lpstr>Laryngeal Cancer (continued_6)</vt:lpstr>
      <vt:lpstr>Laryngeal Cancer (continued_7)</vt:lpstr>
      <vt:lpstr>Laryngectomy</vt:lpstr>
      <vt:lpstr>Laryngeal Cancer (continued_8)</vt:lpstr>
      <vt:lpstr>Laryngeal Cancer (continued_9)</vt:lpstr>
      <vt:lpstr>Laryngeal Cancer (continued_10)</vt:lpstr>
      <vt:lpstr>Laryngeal Cancer (continued_11)</vt:lpstr>
      <vt:lpstr>Laryngeal Cancer (continued_12)</vt:lpstr>
      <vt:lpstr>Laryngeal Cancer (continued_13)</vt:lpstr>
      <vt:lpstr>Tracheostomy </vt:lpstr>
      <vt:lpstr>Laryngeal Cancer (continued_14)</vt:lpstr>
      <vt:lpstr>Laryngeal Cancer (continued_15)</vt:lpstr>
      <vt:lpstr>Laryngeal Trauma</vt:lpstr>
      <vt:lpstr>Laryngeal Trauma (continued_1)</vt:lpstr>
      <vt:lpstr>Laryngeal Trauma (continued_2)</vt:lpstr>
      <vt:lpstr>Laryngeal Trauma (continued_3)</vt:lpstr>
      <vt:lpstr>Flexible Bronchoscopy</vt:lpstr>
      <vt:lpstr>Laryngeal Trauma (continued_4)</vt:lpstr>
      <vt:lpstr>Laryngeal Trauma (continued_5)</vt:lpstr>
      <vt:lpstr>Laryngeal Trauma (continued_6)</vt:lpstr>
      <vt:lpstr>Laryngeal Trauma (continued_7)</vt:lpstr>
      <vt:lpstr>Laryngeal Trauma (continued_8)</vt:lpstr>
      <vt:lpstr>Laryngeal Trauma (continued_9)</vt:lpstr>
      <vt:lpstr>Laryngeal Trauma (continued_10)</vt:lpstr>
      <vt:lpstr>Laryngeal Trauma (continued_11)</vt:lpstr>
      <vt:lpstr>Case Study: Episode 1</vt:lpstr>
      <vt:lpstr>Case Study: Episode 2</vt:lpstr>
      <vt:lpstr>Case Study: Wrap-up</vt:lpstr>
      <vt:lpstr>Case Study: Wrap-up (continued)</vt:lpstr>
      <vt:lpstr>Case Study</vt:lpstr>
      <vt:lpstr>Case Study (continued_1)</vt:lpstr>
      <vt:lpstr>Case Study (continued_2)</vt:lpstr>
      <vt:lpstr>Case Study (continued_3)</vt:lpstr>
      <vt:lpstr>Case Study (continued_4)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Adrienne Simon</dc:creator>
  <cp:lastModifiedBy>Adrienne Simon</cp:lastModifiedBy>
  <cp:revision>10</cp:revision>
  <dcterms:created xsi:type="dcterms:W3CDTF">2019-11-07T16:13:45Z</dcterms:created>
  <dcterms:modified xsi:type="dcterms:W3CDTF">2019-11-07T21:29:31Z</dcterms:modified>
</cp:coreProperties>
</file>