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84"/>
  </p:notesMasterIdLst>
  <p:handoutMasterIdLst>
    <p:handoutMasterId r:id="rId85"/>
  </p:handoutMasterIdLst>
  <p:sldIdLst>
    <p:sldId id="566" r:id="rId6"/>
    <p:sldId id="568" r:id="rId7"/>
    <p:sldId id="569" r:id="rId8"/>
    <p:sldId id="570" r:id="rId9"/>
    <p:sldId id="571" r:id="rId10"/>
    <p:sldId id="572" r:id="rId11"/>
    <p:sldId id="573" r:id="rId12"/>
    <p:sldId id="574" r:id="rId13"/>
    <p:sldId id="575" r:id="rId14"/>
    <p:sldId id="576" r:id="rId15"/>
    <p:sldId id="642" r:id="rId16"/>
    <p:sldId id="577" r:id="rId17"/>
    <p:sldId id="578" r:id="rId18"/>
    <p:sldId id="643" r:id="rId19"/>
    <p:sldId id="579" r:id="rId20"/>
    <p:sldId id="580" r:id="rId21"/>
    <p:sldId id="581" r:id="rId22"/>
    <p:sldId id="582" r:id="rId23"/>
    <p:sldId id="583" r:id="rId24"/>
    <p:sldId id="584" r:id="rId25"/>
    <p:sldId id="585" r:id="rId26"/>
    <p:sldId id="586" r:id="rId27"/>
    <p:sldId id="587" r:id="rId28"/>
    <p:sldId id="588" r:id="rId29"/>
    <p:sldId id="589" r:id="rId30"/>
    <p:sldId id="590" r:id="rId31"/>
    <p:sldId id="591" r:id="rId32"/>
    <p:sldId id="592" r:id="rId33"/>
    <p:sldId id="593" r:id="rId34"/>
    <p:sldId id="594" r:id="rId35"/>
    <p:sldId id="595" r:id="rId36"/>
    <p:sldId id="596" r:id="rId37"/>
    <p:sldId id="597" r:id="rId38"/>
    <p:sldId id="598" r:id="rId39"/>
    <p:sldId id="599" r:id="rId40"/>
    <p:sldId id="600" r:id="rId41"/>
    <p:sldId id="601" r:id="rId42"/>
    <p:sldId id="602" r:id="rId43"/>
    <p:sldId id="603" r:id="rId44"/>
    <p:sldId id="604" r:id="rId45"/>
    <p:sldId id="605" r:id="rId46"/>
    <p:sldId id="606" r:id="rId47"/>
    <p:sldId id="607" r:id="rId48"/>
    <p:sldId id="608" r:id="rId49"/>
    <p:sldId id="644" r:id="rId50"/>
    <p:sldId id="609" r:id="rId51"/>
    <p:sldId id="610" r:id="rId52"/>
    <p:sldId id="611" r:id="rId53"/>
    <p:sldId id="612" r:id="rId54"/>
    <p:sldId id="613" r:id="rId55"/>
    <p:sldId id="614" r:id="rId56"/>
    <p:sldId id="615" r:id="rId57"/>
    <p:sldId id="616" r:id="rId58"/>
    <p:sldId id="617" r:id="rId59"/>
    <p:sldId id="618" r:id="rId60"/>
    <p:sldId id="619" r:id="rId61"/>
    <p:sldId id="620" r:id="rId62"/>
    <p:sldId id="621" r:id="rId63"/>
    <p:sldId id="622" r:id="rId64"/>
    <p:sldId id="623" r:id="rId65"/>
    <p:sldId id="624" r:id="rId66"/>
    <p:sldId id="625" r:id="rId67"/>
    <p:sldId id="626" r:id="rId68"/>
    <p:sldId id="627" r:id="rId69"/>
    <p:sldId id="628" r:id="rId70"/>
    <p:sldId id="629" r:id="rId71"/>
    <p:sldId id="630" r:id="rId72"/>
    <p:sldId id="631" r:id="rId73"/>
    <p:sldId id="639" r:id="rId74"/>
    <p:sldId id="632" r:id="rId75"/>
    <p:sldId id="640" r:id="rId76"/>
    <p:sldId id="633" r:id="rId77"/>
    <p:sldId id="641" r:id="rId78"/>
    <p:sldId id="634" r:id="rId79"/>
    <p:sldId id="635" r:id="rId80"/>
    <p:sldId id="636" r:id="rId81"/>
    <p:sldId id="637" r:id="rId82"/>
    <p:sldId id="638" r:id="rId8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912" userDrawn="1">
          <p15:clr>
            <a:srgbClr val="A4A3A4"/>
          </p15:clr>
        </p15:guide>
        <p15:guide id="2" pos="2880" userDrawn="1">
          <p15:clr>
            <a:srgbClr val="A4A3A4"/>
          </p15:clr>
        </p15:guide>
        <p15:guide id="3" orient="horz" pos="864">
          <p15:clr>
            <a:srgbClr val="A4A3A4"/>
          </p15:clr>
        </p15:guide>
        <p15:guide id="4" pos="624">
          <p15:clr>
            <a:srgbClr val="A4A3A4"/>
          </p15:clr>
        </p15:guide>
        <p15:guide id="5" pos="587">
          <p15:clr>
            <a:srgbClr val="A4A3A4"/>
          </p15:clr>
        </p15:guide>
        <p15:guide id="6" orient="horz" pos="816">
          <p15:clr>
            <a:srgbClr val="A4A3A4"/>
          </p15:clr>
        </p15:guide>
        <p15:guide id="7" pos="576">
          <p15:clr>
            <a:srgbClr val="A4A3A4"/>
          </p15:clr>
        </p15:guide>
        <p15:guide id="8" orient="horz" pos="3840">
          <p15:clr>
            <a:srgbClr val="A4A3A4"/>
          </p15:clr>
        </p15:guide>
        <p15:guide id="9" orient="horz" pos="1680">
          <p15:clr>
            <a:srgbClr val="A4A3A4"/>
          </p15:clr>
        </p15:guide>
        <p15:guide id="10" orient="horz" pos="432">
          <p15:clr>
            <a:srgbClr val="A4A3A4"/>
          </p15:clr>
        </p15:guide>
        <p15:guide id="11" pos="76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lie Mangoff" initials="J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9C21"/>
    <a:srgbClr val="28805C"/>
    <a:srgbClr val="000000"/>
    <a:srgbClr val="737373"/>
    <a:srgbClr val="5858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5" autoAdjust="0"/>
    <p:restoredTop sz="86357" autoAdjust="0"/>
  </p:normalViewPr>
  <p:slideViewPr>
    <p:cSldViewPr>
      <p:cViewPr varScale="1">
        <p:scale>
          <a:sx n="89" d="100"/>
          <a:sy n="89" d="100"/>
        </p:scale>
        <p:origin x="84" y="210"/>
      </p:cViewPr>
      <p:guideLst>
        <p:guide orient="horz" pos="912"/>
        <p:guide pos="2880"/>
        <p:guide orient="horz" pos="864"/>
        <p:guide pos="624"/>
        <p:guide pos="587"/>
        <p:guide orient="horz" pos="816"/>
        <p:guide pos="576"/>
        <p:guide orient="horz" pos="3840"/>
        <p:guide orient="horz" pos="1680"/>
        <p:guide orient="horz" pos="432"/>
        <p:guide pos="768"/>
      </p:guideLst>
    </p:cSldViewPr>
  </p:slideViewPr>
  <p:outlineViewPr>
    <p:cViewPr>
      <p:scale>
        <a:sx n="33" d="100"/>
        <a:sy n="33" d="100"/>
      </p:scale>
      <p:origin x="0" y="-31080"/>
    </p:cViewPr>
  </p:outlineViewPr>
  <p:notesTextViewPr>
    <p:cViewPr>
      <p:scale>
        <a:sx n="1" d="1"/>
        <a:sy n="1" d="1"/>
      </p:scale>
      <p:origin x="0" y="0"/>
    </p:cViewPr>
  </p:notesTextViewPr>
  <p:sorterViewPr>
    <p:cViewPr>
      <p:scale>
        <a:sx n="100" d="100"/>
        <a:sy n="100" d="100"/>
      </p:scale>
      <p:origin x="0" y="9012"/>
    </p:cViewPr>
  </p:sorterViewPr>
  <p:notesViewPr>
    <p:cSldViewPr>
      <p:cViewPr varScale="1">
        <p:scale>
          <a:sx n="57" d="100"/>
          <a:sy n="57" d="100"/>
        </p:scale>
        <p:origin x="1692"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notesMaster" Target="notesMasters/notesMaster1.xml"/><Relationship Id="rId89"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presProps" Target="presProps.xml"/><Relationship Id="rId5" Type="http://schemas.openxmlformats.org/officeDocument/2006/relationships/slideMaster" Target="slideMasters/slideMaster1.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tableStyles" Target="tableStyles.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61E734-30F1-456B-8B88-B517BAE0A233}" type="datetimeFigureOut">
              <a:rPr lang="en-US" smtClean="0"/>
              <a:t>11/8/2019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6D1CF74-1493-46D2-9CFB-D9771BD399B9}" type="slidenum">
              <a:rPr lang="en-US" smtClean="0"/>
              <a:t>‹#›</a:t>
            </a:fld>
            <a:endParaRPr lang="en-US"/>
          </a:p>
        </p:txBody>
      </p:sp>
    </p:spTree>
    <p:extLst>
      <p:ext uri="{BB962C8B-B14F-4D97-AF65-F5344CB8AC3E}">
        <p14:creationId xmlns:p14="http://schemas.microsoft.com/office/powerpoint/2010/main" val="4233874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6A6551-8743-415C-B8DC-7E8D559D5B4C}" type="datetimeFigureOut">
              <a:rPr lang="en-US" smtClean="0"/>
              <a:t>11/8/2019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FE3FD1-3D53-424A-A1AD-A3C30BC928DB}" type="slidenum">
              <a:rPr lang="en-US" smtClean="0"/>
              <a:t>‹#›</a:t>
            </a:fld>
            <a:endParaRPr lang="en-US"/>
          </a:p>
        </p:txBody>
      </p:sp>
    </p:spTree>
    <p:extLst>
      <p:ext uri="{BB962C8B-B14F-4D97-AF65-F5344CB8AC3E}">
        <p14:creationId xmlns:p14="http://schemas.microsoft.com/office/powerpoint/2010/main" val="2207289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latin typeface="Arial" charset="0"/>
            </a:endParaRPr>
          </a:p>
        </p:txBody>
      </p:sp>
      <p:sp>
        <p:nvSpPr>
          <p:cNvPr id="4" name="Slide Number Placeholder 3"/>
          <p:cNvSpPr>
            <a:spLocks noGrp="1"/>
          </p:cNvSpPr>
          <p:nvPr>
            <p:ph type="sldNum" sz="quarter" idx="10"/>
          </p:nvPr>
        </p:nvSpPr>
        <p:spPr/>
        <p:txBody>
          <a:bodyPr/>
          <a:lstStyle/>
          <a:p>
            <a:fld id="{D1FE3FD1-3D53-424A-A1AD-A3C30BC928DB}" type="slidenum">
              <a:rPr lang="en-US" smtClean="0"/>
              <a:t>1</a:t>
            </a:fld>
            <a:endParaRPr lang="en-US"/>
          </a:p>
        </p:txBody>
      </p:sp>
    </p:spTree>
    <p:extLst>
      <p:ext uri="{BB962C8B-B14F-4D97-AF65-F5344CB8AC3E}">
        <p14:creationId xmlns:p14="http://schemas.microsoft.com/office/powerpoint/2010/main" val="3626138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29.3 Waveforms seen on an electrocardiogram (E C G) that show the heart’s electrical current as it travels.</a:t>
            </a:r>
          </a:p>
        </p:txBody>
      </p:sp>
      <p:sp>
        <p:nvSpPr>
          <p:cNvPr id="4" name="Slide Number Placeholder 3"/>
          <p:cNvSpPr>
            <a:spLocks noGrp="1"/>
          </p:cNvSpPr>
          <p:nvPr>
            <p:ph type="sldNum" sz="quarter" idx="5"/>
          </p:nvPr>
        </p:nvSpPr>
        <p:spPr/>
        <p:txBody>
          <a:bodyPr/>
          <a:lstStyle/>
          <a:p>
            <a:fld id="{EF179920-1458-462C-8F48-238DD5709C36}" type="slidenum">
              <a:rPr lang="en-US" smtClean="0"/>
              <a:t>10</a:t>
            </a:fld>
            <a:endParaRPr lang="en-US"/>
          </a:p>
        </p:txBody>
      </p:sp>
    </p:spTree>
    <p:extLst>
      <p:ext uri="{BB962C8B-B14F-4D97-AF65-F5344CB8AC3E}">
        <p14:creationId xmlns:p14="http://schemas.microsoft.com/office/powerpoint/2010/main" val="1043934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29.4 The P wave: atrial depolarization.</a:t>
            </a:r>
          </a:p>
        </p:txBody>
      </p:sp>
      <p:sp>
        <p:nvSpPr>
          <p:cNvPr id="4" name="Slide Number Placeholder 3"/>
          <p:cNvSpPr>
            <a:spLocks noGrp="1"/>
          </p:cNvSpPr>
          <p:nvPr>
            <p:ph type="sldNum" sz="quarter" idx="5"/>
          </p:nvPr>
        </p:nvSpPr>
        <p:spPr/>
        <p:txBody>
          <a:bodyPr/>
          <a:lstStyle/>
          <a:p>
            <a:fld id="{EF179920-1458-462C-8F48-238DD5709C36}" type="slidenum">
              <a:rPr lang="en-US" smtClean="0"/>
              <a:t>11</a:t>
            </a:fld>
            <a:endParaRPr lang="en-US"/>
          </a:p>
        </p:txBody>
      </p:sp>
    </p:spTree>
    <p:extLst>
      <p:ext uri="{BB962C8B-B14F-4D97-AF65-F5344CB8AC3E}">
        <p14:creationId xmlns:p14="http://schemas.microsoft.com/office/powerpoint/2010/main" val="2538297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29.5 A, The Q R S wave (or Q R S complex): ventricular depolarization. B, The Q R S complex can take many different forms.</a:t>
            </a:r>
          </a:p>
        </p:txBody>
      </p:sp>
      <p:sp>
        <p:nvSpPr>
          <p:cNvPr id="4" name="Slide Number Placeholder 3"/>
          <p:cNvSpPr>
            <a:spLocks noGrp="1"/>
          </p:cNvSpPr>
          <p:nvPr>
            <p:ph type="sldNum" sz="quarter" idx="5"/>
          </p:nvPr>
        </p:nvSpPr>
        <p:spPr/>
        <p:txBody>
          <a:bodyPr/>
          <a:lstStyle/>
          <a:p>
            <a:fld id="{EF179920-1458-462C-8F48-238DD5709C36}" type="slidenum">
              <a:rPr lang="en-US" smtClean="0"/>
              <a:t>12</a:t>
            </a:fld>
            <a:endParaRPr lang="en-US"/>
          </a:p>
        </p:txBody>
      </p:sp>
    </p:spTree>
    <p:extLst>
      <p:ext uri="{BB962C8B-B14F-4D97-AF65-F5344CB8AC3E}">
        <p14:creationId xmlns:p14="http://schemas.microsoft.com/office/powerpoint/2010/main" val="38610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29.6 The T wave: ventricular repolarization.</a:t>
            </a:r>
          </a:p>
        </p:txBody>
      </p:sp>
      <p:sp>
        <p:nvSpPr>
          <p:cNvPr id="4" name="Slide Number Placeholder 3"/>
          <p:cNvSpPr>
            <a:spLocks noGrp="1"/>
          </p:cNvSpPr>
          <p:nvPr>
            <p:ph type="sldNum" sz="quarter" idx="5"/>
          </p:nvPr>
        </p:nvSpPr>
        <p:spPr/>
        <p:txBody>
          <a:bodyPr/>
          <a:lstStyle/>
          <a:p>
            <a:fld id="{EF179920-1458-462C-8F48-238DD5709C36}" type="slidenum">
              <a:rPr lang="en-US" smtClean="0"/>
              <a:t>13</a:t>
            </a:fld>
            <a:endParaRPr lang="en-US"/>
          </a:p>
        </p:txBody>
      </p:sp>
    </p:spTree>
    <p:extLst>
      <p:ext uri="{BB962C8B-B14F-4D97-AF65-F5344CB8AC3E}">
        <p14:creationId xmlns:p14="http://schemas.microsoft.com/office/powerpoint/2010/main" val="41469803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29.7 The U wave: Purkinje fiber repolarization.</a:t>
            </a:r>
          </a:p>
        </p:txBody>
      </p:sp>
      <p:sp>
        <p:nvSpPr>
          <p:cNvPr id="4" name="Slide Number Placeholder 3"/>
          <p:cNvSpPr>
            <a:spLocks noGrp="1"/>
          </p:cNvSpPr>
          <p:nvPr>
            <p:ph type="sldNum" sz="quarter" idx="5"/>
          </p:nvPr>
        </p:nvSpPr>
        <p:spPr/>
        <p:txBody>
          <a:bodyPr/>
          <a:lstStyle/>
          <a:p>
            <a:fld id="{EF179920-1458-462C-8F48-238DD5709C36}" type="slidenum">
              <a:rPr lang="en-US" smtClean="0"/>
              <a:t>14</a:t>
            </a:fld>
            <a:endParaRPr lang="en-US"/>
          </a:p>
        </p:txBody>
      </p:sp>
    </p:spTree>
    <p:extLst>
      <p:ext uri="{BB962C8B-B14F-4D97-AF65-F5344CB8AC3E}">
        <p14:creationId xmlns:p14="http://schemas.microsoft.com/office/powerpoint/2010/main" val="27389953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 R interval is the measure of time that it takes an electrical impulse to depolarize the atria and travel to the ventricles. To measure this interval, start from the beginning of the P wave (where it starts to leave the baseline) and count the number of small boxes to the beginning of the Q R S complex. The normal P R interval is from 0.12 sec (three small boxes) to 0.20 sec (five small boxes) in length.</a:t>
            </a:r>
          </a:p>
          <a:p>
            <a:endParaRPr lang="en-US" dirty="0"/>
          </a:p>
          <a:p>
            <a:r>
              <a:rPr lang="en-US" dirty="0"/>
              <a:t>The Q R S interval is the measure of time to depolarize the ventricles. It is measured from where the Q R S waveform leaves the baseline to where the Q R S returns to the baseline. The normal interval is 0.06 to 0.10 sec in length. As discussed previously, if the Q R S is prolonged (more than 0.10 sec; equal to or more than three small boxes), it may be a sign of a disturbance within the ventricle itself (i.e., that the impulse originated in the ventricles or that there is a block in the ventricles delaying impulse travel time through the ventricles).</a:t>
            </a:r>
          </a:p>
          <a:p>
            <a:endParaRPr lang="en-US" dirty="0"/>
          </a:p>
          <a:p>
            <a:r>
              <a:rPr lang="en-US" dirty="0"/>
              <a:t>The Q T interval is the measure of time that it takes the ventricle to depolarize and then repolarize. To measure a Q T interval, start where the Q R S leaves baseline and measure to where the T wave returns to baseline (Fig. 29.10). This interval is heart-rate dependent and should never be more than half the distance from one Q R S to the next. A normal Q T is usually less than or equal to 0.52 sec in length.</a:t>
            </a:r>
          </a:p>
        </p:txBody>
      </p:sp>
      <p:sp>
        <p:nvSpPr>
          <p:cNvPr id="4" name="Slide Number Placeholder 3"/>
          <p:cNvSpPr>
            <a:spLocks noGrp="1"/>
          </p:cNvSpPr>
          <p:nvPr>
            <p:ph type="sldNum" sz="quarter" idx="5"/>
          </p:nvPr>
        </p:nvSpPr>
        <p:spPr/>
        <p:txBody>
          <a:bodyPr/>
          <a:lstStyle/>
          <a:p>
            <a:fld id="{EF179920-1458-462C-8F48-238DD5709C36}" type="slidenum">
              <a:rPr lang="en-US" smtClean="0"/>
              <a:t>15</a:t>
            </a:fld>
            <a:endParaRPr lang="en-US"/>
          </a:p>
        </p:txBody>
      </p:sp>
    </p:spTree>
    <p:extLst>
      <p:ext uri="{BB962C8B-B14F-4D97-AF65-F5344CB8AC3E}">
        <p14:creationId xmlns:p14="http://schemas.microsoft.com/office/powerpoint/2010/main" val="17192804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the rate fast, slow, or normal? </a:t>
            </a:r>
          </a:p>
          <a:p>
            <a:endParaRPr lang="en-US" dirty="0"/>
          </a:p>
          <a:p>
            <a:r>
              <a:rPr lang="en-US" dirty="0"/>
              <a:t>Is the rhythm regular; are complexes an equal distance from one to the next? </a:t>
            </a:r>
          </a:p>
          <a:p>
            <a:r>
              <a:rPr lang="en-US" dirty="0"/>
              <a:t>• Are the distances from P wave to P wave equal throughout the strip? This is referred to as the P–P interval. </a:t>
            </a:r>
          </a:p>
          <a:p>
            <a:r>
              <a:rPr lang="en-US" dirty="0"/>
              <a:t>• Are the distances from Q R S wave to Q R S wave equal throughout the strip? This is referred to as the R–R interval. </a:t>
            </a:r>
          </a:p>
          <a:p>
            <a:endParaRPr lang="en-US" dirty="0"/>
          </a:p>
          <a:p>
            <a:r>
              <a:rPr lang="en-US" dirty="0"/>
              <a:t>Are there P waves present? </a:t>
            </a:r>
          </a:p>
          <a:p>
            <a:endParaRPr lang="en-US" dirty="0"/>
          </a:p>
          <a:p>
            <a:r>
              <a:rPr lang="en-US" dirty="0"/>
              <a:t>Are there Q R S complexes present? </a:t>
            </a:r>
          </a:p>
          <a:p>
            <a:endParaRPr lang="en-US" dirty="0"/>
          </a:p>
          <a:p>
            <a:r>
              <a:rPr lang="en-US" dirty="0"/>
              <a:t>Are there T waves present? </a:t>
            </a:r>
          </a:p>
          <a:p>
            <a:endParaRPr lang="en-US" dirty="0"/>
          </a:p>
          <a:p>
            <a:r>
              <a:rPr lang="en-US" dirty="0"/>
              <a:t>Are the intervals within normal limits (e.g., P R interval, Q R S interval)? </a:t>
            </a:r>
          </a:p>
          <a:p>
            <a:endParaRPr lang="en-US" dirty="0"/>
          </a:p>
          <a:p>
            <a:r>
              <a:rPr lang="en-US" dirty="0"/>
              <a:t>Is there a P wave before every Q R S? </a:t>
            </a:r>
          </a:p>
          <a:p>
            <a:endParaRPr lang="en-US" dirty="0"/>
          </a:p>
          <a:p>
            <a:r>
              <a:rPr lang="en-US" dirty="0"/>
              <a:t>Is there a Q R S after every P wave?</a:t>
            </a:r>
          </a:p>
        </p:txBody>
      </p:sp>
      <p:sp>
        <p:nvSpPr>
          <p:cNvPr id="4" name="Slide Number Placeholder 3"/>
          <p:cNvSpPr>
            <a:spLocks noGrp="1"/>
          </p:cNvSpPr>
          <p:nvPr>
            <p:ph type="sldNum" sz="quarter" idx="5"/>
          </p:nvPr>
        </p:nvSpPr>
        <p:spPr/>
        <p:txBody>
          <a:bodyPr/>
          <a:lstStyle/>
          <a:p>
            <a:fld id="{EF179920-1458-462C-8F48-238DD5709C36}" type="slidenum">
              <a:rPr lang="en-US" smtClean="0"/>
              <a:t>16</a:t>
            </a:fld>
            <a:endParaRPr lang="en-US"/>
          </a:p>
        </p:txBody>
      </p:sp>
    </p:spTree>
    <p:extLst>
      <p:ext uri="{BB962C8B-B14F-4D97-AF65-F5344CB8AC3E}">
        <p14:creationId xmlns:p14="http://schemas.microsoft.com/office/powerpoint/2010/main" val="41269671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29.8 The P R interval: measure of time to depolarize the atria and travel to the ventricles.</a:t>
            </a:r>
          </a:p>
          <a:p>
            <a:r>
              <a:rPr lang="en-US" dirty="0"/>
              <a:t>FIGURE 29.9 The Q R S interval: the measure of time to depolarize the ventricles.</a:t>
            </a:r>
          </a:p>
          <a:p>
            <a:r>
              <a:rPr lang="en-US" dirty="0"/>
              <a:t>FIGURE 29.10 The Q T interval: the measure of time that it takes the ventricle to depolarize and then repolarize.</a:t>
            </a:r>
          </a:p>
        </p:txBody>
      </p:sp>
      <p:sp>
        <p:nvSpPr>
          <p:cNvPr id="4" name="Slide Number Placeholder 3"/>
          <p:cNvSpPr>
            <a:spLocks noGrp="1"/>
          </p:cNvSpPr>
          <p:nvPr>
            <p:ph type="sldNum" sz="quarter" idx="5"/>
          </p:nvPr>
        </p:nvSpPr>
        <p:spPr/>
        <p:txBody>
          <a:bodyPr/>
          <a:lstStyle/>
          <a:p>
            <a:fld id="{EF179920-1458-462C-8F48-238DD5709C36}" type="slidenum">
              <a:rPr lang="en-US" smtClean="0"/>
              <a:t>17</a:t>
            </a:fld>
            <a:endParaRPr lang="en-US"/>
          </a:p>
        </p:txBody>
      </p:sp>
    </p:spTree>
    <p:extLst>
      <p:ext uri="{BB962C8B-B14F-4D97-AF65-F5344CB8AC3E}">
        <p14:creationId xmlns:p14="http://schemas.microsoft.com/office/powerpoint/2010/main" val="1525627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Establishing the heart rate (HR) is the first step in E C G evaluation. A 6-second strip is a quick way to calculate an average HR, but it is not completely reliable if the rhythm is irregular. Electrocardiograph or monitor paper will print time markers, which may be vertical lines or arrows on the top or bottom of the strip. Most E C G/monitor paper time markers represent 3 seconds, which is 15 large boxes long; six seconds equals 30 large boxes. In order to use this method, count the number of Q R S complexes that fall within a 6-second period of time or 30 large boxes and multiply by 10. For example, if you see six Q R S complexes, multiply six by 10, which equals 60 bpm.</a:t>
            </a:r>
          </a:p>
          <a:p>
            <a:endParaRPr lang="en-US" dirty="0"/>
          </a:p>
          <a:p>
            <a:r>
              <a:rPr lang="en-US" dirty="0"/>
              <a:t>An important step in evaluating an E C G is determining regularity. Regularity can be determined by counting the boxes between the waveforms being measured, such as P wave to P wave (P to P) or Q R S complex to Q R S complex (R to R). A regular rhythm will have the same number of boxes or equal space between waveforms or complexes.</a:t>
            </a:r>
          </a:p>
        </p:txBody>
      </p:sp>
      <p:sp>
        <p:nvSpPr>
          <p:cNvPr id="4" name="Slide Number Placeholder 3"/>
          <p:cNvSpPr>
            <a:spLocks noGrp="1"/>
          </p:cNvSpPr>
          <p:nvPr>
            <p:ph type="sldNum" sz="quarter" idx="5"/>
          </p:nvPr>
        </p:nvSpPr>
        <p:spPr/>
        <p:txBody>
          <a:bodyPr/>
          <a:lstStyle/>
          <a:p>
            <a:fld id="{EF179920-1458-462C-8F48-238DD5709C36}" type="slidenum">
              <a:rPr lang="en-US" smtClean="0"/>
              <a:t>18</a:t>
            </a:fld>
            <a:endParaRPr lang="en-US"/>
          </a:p>
        </p:txBody>
      </p:sp>
    </p:spTree>
    <p:extLst>
      <p:ext uri="{BB962C8B-B14F-4D97-AF65-F5344CB8AC3E}">
        <p14:creationId xmlns:p14="http://schemas.microsoft.com/office/powerpoint/2010/main" val="24889270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29.11 A, A 6-second strip. B, Calculating a heart rate using a 6-second strip.</a:t>
            </a:r>
          </a:p>
        </p:txBody>
      </p:sp>
      <p:sp>
        <p:nvSpPr>
          <p:cNvPr id="4" name="Slide Number Placeholder 3"/>
          <p:cNvSpPr>
            <a:spLocks noGrp="1"/>
          </p:cNvSpPr>
          <p:nvPr>
            <p:ph type="sldNum" sz="quarter" idx="5"/>
          </p:nvPr>
        </p:nvSpPr>
        <p:spPr/>
        <p:txBody>
          <a:bodyPr/>
          <a:lstStyle/>
          <a:p>
            <a:fld id="{EF179920-1458-462C-8F48-238DD5709C36}" type="slidenum">
              <a:rPr lang="en-US" smtClean="0"/>
              <a:t>19</a:t>
            </a:fld>
            <a:endParaRPr lang="en-US"/>
          </a:p>
        </p:txBody>
      </p:sp>
    </p:spTree>
    <p:extLst>
      <p:ext uri="{BB962C8B-B14F-4D97-AF65-F5344CB8AC3E}">
        <p14:creationId xmlns:p14="http://schemas.microsoft.com/office/powerpoint/2010/main" val="4206374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electrical conduction system with specialized muscle cells is necessary for the cardiac action potential that generates a heartbeat and thus cardiac output (CO). There is a designated pathway that the heart’s normal electrical conduction travels. This pathway begins with the </a:t>
            </a:r>
            <a:r>
              <a:rPr lang="en-US" dirty="0" err="1"/>
              <a:t>sinoatrial</a:t>
            </a:r>
            <a:r>
              <a:rPr lang="en-US" dirty="0"/>
              <a:t> (S A) node, the heart’s primary pacemaker, which can generate impulses at a rate of 60 to 100 beats per minute (bpm). The S A node is located in the upper wall of the right atrium near the superior vena cava. Once the S A node fires, the impulse travels through the atrial pathways and heads toward the </a:t>
            </a:r>
            <a:r>
              <a:rPr lang="en-US" dirty="0" err="1"/>
              <a:t>atrioventricular</a:t>
            </a:r>
            <a:r>
              <a:rPr lang="en-US" dirty="0"/>
              <a:t> (A V) node. This node can also be considered the gatekeeper of the heart’s electrical conduction system. The A V node is responsible for allowing impulses to travel between the atria and the ventricles. Also, if for some reason the S A node fails to fire, the A V node can generate impulses at a rate of 40 to 60 bpm. Once the impulse has passed through the A V node into the ventricles, the impulse travels quickly through the ventricular pathways, the bundle branches and Purkinje fibers. </a:t>
            </a:r>
          </a:p>
          <a:p>
            <a:endParaRPr lang="en-US" dirty="0"/>
          </a:p>
          <a:p>
            <a:r>
              <a:rPr lang="en-US" dirty="0"/>
              <a:t>The electrical conduction system is one of two components of the generation of heartbeat and cardiac output. The other component is the actual muscular contraction (squeeze). The electrical conduction system will stimulate the heart’s muscle so that the chambers can contract/squeeze to force blood in and out of the heart. A fully functioning heart requires electrical conduction and mechanical contraction to produce CO.</a:t>
            </a:r>
          </a:p>
          <a:p>
            <a:endParaRPr lang="en-US" dirty="0"/>
          </a:p>
          <a:p>
            <a:r>
              <a:rPr lang="en-US" dirty="0"/>
              <a:t>When the impulse travels along the normal conduction pathway generated by the S A, it is called normal sinus rhythm (N S R). It generates waveforms that indicate the firing of the S A node, the P wave, followed by a Q R S complex indicating ventricular depolarization, and a T wave, indicating ventricular repolarization, all within the correct timing intervals.</a:t>
            </a:r>
          </a:p>
        </p:txBody>
      </p:sp>
      <p:sp>
        <p:nvSpPr>
          <p:cNvPr id="4" name="Slide Number Placeholder 3"/>
          <p:cNvSpPr>
            <a:spLocks noGrp="1"/>
          </p:cNvSpPr>
          <p:nvPr>
            <p:ph type="sldNum" sz="quarter" idx="5"/>
          </p:nvPr>
        </p:nvSpPr>
        <p:spPr/>
        <p:txBody>
          <a:bodyPr/>
          <a:lstStyle/>
          <a:p>
            <a:fld id="{EF179920-1458-462C-8F48-238DD5709C36}" type="slidenum">
              <a:rPr lang="en-US" smtClean="0"/>
              <a:t>2</a:t>
            </a:fld>
            <a:endParaRPr lang="en-US"/>
          </a:p>
        </p:txBody>
      </p:sp>
    </p:spTree>
    <p:extLst>
      <p:ext uri="{BB962C8B-B14F-4D97-AF65-F5344CB8AC3E}">
        <p14:creationId xmlns:p14="http://schemas.microsoft.com/office/powerpoint/2010/main" val="1193214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29.12 Marching out the waveforms. A, Example of a regular rhythm; equal distance R to R. B, Example of an irregular rhythm. Notice the difference in distance between R waves.</a:t>
            </a:r>
          </a:p>
        </p:txBody>
      </p:sp>
      <p:sp>
        <p:nvSpPr>
          <p:cNvPr id="4" name="Slide Number Placeholder 3"/>
          <p:cNvSpPr>
            <a:spLocks noGrp="1"/>
          </p:cNvSpPr>
          <p:nvPr>
            <p:ph type="sldNum" sz="quarter" idx="5"/>
          </p:nvPr>
        </p:nvSpPr>
        <p:spPr/>
        <p:txBody>
          <a:bodyPr/>
          <a:lstStyle/>
          <a:p>
            <a:fld id="{EF179920-1458-462C-8F48-238DD5709C36}" type="slidenum">
              <a:rPr lang="en-US" smtClean="0"/>
              <a:t>20</a:t>
            </a:fld>
            <a:endParaRPr lang="en-US"/>
          </a:p>
        </p:txBody>
      </p:sp>
    </p:spTree>
    <p:extLst>
      <p:ext uri="{BB962C8B-B14F-4D97-AF65-F5344CB8AC3E}">
        <p14:creationId xmlns:p14="http://schemas.microsoft.com/office/powerpoint/2010/main" val="647895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Sinus bradycardia (SB) is a regular rhythm that has the same characteristics as an N S R except the HR is less than 60 bpm.</a:t>
            </a:r>
          </a:p>
          <a:p>
            <a:endParaRPr lang="en-US" dirty="0"/>
          </a:p>
          <a:p>
            <a:r>
              <a:rPr lang="en-US" dirty="0"/>
              <a:t>Causes of SB include but are not limited to hypoxia and/or hypothermia. It can occur during sleep, or it may be the normal rate in well-trained athletes. It is important to determine if the patient is symptomatic or experiencing symptoms such as syncope, chest pain, hypotension, shortness of breath (SOB), or diaphoresis while bradycardic. A symptomatic patient will require treatment. It may be normal in a </a:t>
            </a:r>
            <a:r>
              <a:rPr lang="en-US" dirty="0" err="1"/>
              <a:t>nonsymptomatic</a:t>
            </a:r>
            <a:r>
              <a:rPr lang="en-US" dirty="0"/>
              <a:t> patient, or that patient may just require observation.</a:t>
            </a:r>
          </a:p>
          <a:p>
            <a:endParaRPr lang="en-US" dirty="0"/>
          </a:p>
          <a:p>
            <a:r>
              <a:rPr lang="en-US" dirty="0"/>
              <a:t>Treatment of symptomatic SB is atropine 0.5 mg IV push (IVP).</a:t>
            </a:r>
          </a:p>
        </p:txBody>
      </p:sp>
      <p:sp>
        <p:nvSpPr>
          <p:cNvPr id="4" name="Slide Number Placeholder 3"/>
          <p:cNvSpPr>
            <a:spLocks noGrp="1"/>
          </p:cNvSpPr>
          <p:nvPr>
            <p:ph type="sldNum" sz="quarter" idx="5"/>
          </p:nvPr>
        </p:nvSpPr>
        <p:spPr/>
        <p:txBody>
          <a:bodyPr/>
          <a:lstStyle/>
          <a:p>
            <a:fld id="{EF179920-1458-462C-8F48-238DD5709C36}" type="slidenum">
              <a:rPr lang="en-US" smtClean="0"/>
              <a:t>21</a:t>
            </a:fld>
            <a:endParaRPr lang="en-US"/>
          </a:p>
        </p:txBody>
      </p:sp>
    </p:spTree>
    <p:extLst>
      <p:ext uri="{BB962C8B-B14F-4D97-AF65-F5344CB8AC3E}">
        <p14:creationId xmlns:p14="http://schemas.microsoft.com/office/powerpoint/2010/main" val="33509787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29.13 Sinus bradycardia (SB): sinus rhythm with a rate less than 60; in this strip, the rate is 40.</a:t>
            </a:r>
          </a:p>
        </p:txBody>
      </p:sp>
      <p:sp>
        <p:nvSpPr>
          <p:cNvPr id="4" name="Slide Number Placeholder 3"/>
          <p:cNvSpPr>
            <a:spLocks noGrp="1"/>
          </p:cNvSpPr>
          <p:nvPr>
            <p:ph type="sldNum" sz="quarter" idx="5"/>
          </p:nvPr>
        </p:nvSpPr>
        <p:spPr/>
        <p:txBody>
          <a:bodyPr/>
          <a:lstStyle/>
          <a:p>
            <a:fld id="{EF179920-1458-462C-8F48-238DD5709C36}" type="slidenum">
              <a:rPr lang="en-US" smtClean="0"/>
              <a:t>22</a:t>
            </a:fld>
            <a:endParaRPr lang="en-US"/>
          </a:p>
        </p:txBody>
      </p:sp>
    </p:spTree>
    <p:extLst>
      <p:ext uri="{BB962C8B-B14F-4D97-AF65-F5344CB8AC3E}">
        <p14:creationId xmlns:p14="http://schemas.microsoft.com/office/powerpoint/2010/main" val="11803912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Sinus tachycardia (ST) is a regular rhythm that has the same characteristics as an N S R except the HR is greater than 100 bpm.</a:t>
            </a:r>
          </a:p>
          <a:p>
            <a:endParaRPr lang="en-US" dirty="0"/>
          </a:p>
          <a:p>
            <a:r>
              <a:rPr lang="en-US" dirty="0"/>
              <a:t>Causes of ST include but are not limited to fever, anemia, </a:t>
            </a:r>
            <a:r>
              <a:rPr lang="en-US" dirty="0" err="1"/>
              <a:t>hypovolemia</a:t>
            </a:r>
            <a:r>
              <a:rPr lang="en-US" dirty="0"/>
              <a:t>, hypotension, pulmonary embolism (P E), and myocardial infarction (M I).</a:t>
            </a:r>
          </a:p>
          <a:p>
            <a:endParaRPr lang="en-US" dirty="0"/>
          </a:p>
          <a:p>
            <a:r>
              <a:rPr lang="en-US" dirty="0"/>
              <a:t>The treatment for ST is based on patient symptoms and possible causes. For example, if the patient is anemic and volume depleted, the treatment may be as simple as administering red blood cells and IV fluids. Medications such as beta blockers or calcium channel blockers may be used to control or reduce the HR.</a:t>
            </a:r>
          </a:p>
        </p:txBody>
      </p:sp>
      <p:sp>
        <p:nvSpPr>
          <p:cNvPr id="4" name="Slide Number Placeholder 3"/>
          <p:cNvSpPr>
            <a:spLocks noGrp="1"/>
          </p:cNvSpPr>
          <p:nvPr>
            <p:ph type="sldNum" sz="quarter" idx="5"/>
          </p:nvPr>
        </p:nvSpPr>
        <p:spPr/>
        <p:txBody>
          <a:bodyPr/>
          <a:lstStyle/>
          <a:p>
            <a:fld id="{EF179920-1458-462C-8F48-238DD5709C36}" type="slidenum">
              <a:rPr lang="en-US" smtClean="0"/>
              <a:t>23</a:t>
            </a:fld>
            <a:endParaRPr lang="en-US"/>
          </a:p>
        </p:txBody>
      </p:sp>
    </p:spTree>
    <p:extLst>
      <p:ext uri="{BB962C8B-B14F-4D97-AF65-F5344CB8AC3E}">
        <p14:creationId xmlns:p14="http://schemas.microsoft.com/office/powerpoint/2010/main" val="23156269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Sinus tachycardia (ST) is a regular rhythm that has the same characteristics as an N S R except the HR is greater than 100 bpm.</a:t>
            </a:r>
          </a:p>
          <a:p>
            <a:endParaRPr lang="en-US" dirty="0"/>
          </a:p>
          <a:p>
            <a:r>
              <a:rPr lang="en-US" dirty="0"/>
              <a:t>Causes of ST include but are not limited to fever, anemia, </a:t>
            </a:r>
            <a:r>
              <a:rPr lang="en-US" dirty="0" err="1"/>
              <a:t>hypovolemia</a:t>
            </a:r>
            <a:r>
              <a:rPr lang="en-US" dirty="0"/>
              <a:t>, hypotension, pulmonary embolism (P E), and myocardial infarction (M I).</a:t>
            </a:r>
          </a:p>
          <a:p>
            <a:endParaRPr lang="en-US" dirty="0"/>
          </a:p>
          <a:p>
            <a:r>
              <a:rPr lang="en-US" dirty="0"/>
              <a:t>The treatment for ST is based on patient symptoms and possible causes. For example, if the patient is anemic and volume depleted, the treatment may be as simple as administering red blood cells and IV fluids. Medications such as beta blockers or calcium channel blockers may be used to control or reduce the HR.</a:t>
            </a:r>
          </a:p>
        </p:txBody>
      </p:sp>
      <p:sp>
        <p:nvSpPr>
          <p:cNvPr id="4" name="Slide Number Placeholder 3"/>
          <p:cNvSpPr>
            <a:spLocks noGrp="1"/>
          </p:cNvSpPr>
          <p:nvPr>
            <p:ph type="sldNum" sz="quarter" idx="5"/>
          </p:nvPr>
        </p:nvSpPr>
        <p:spPr/>
        <p:txBody>
          <a:bodyPr/>
          <a:lstStyle/>
          <a:p>
            <a:fld id="{EF179920-1458-462C-8F48-238DD5709C36}" type="slidenum">
              <a:rPr lang="en-US" smtClean="0"/>
              <a:t>24</a:t>
            </a:fld>
            <a:endParaRPr lang="en-US"/>
          </a:p>
        </p:txBody>
      </p:sp>
    </p:spTree>
    <p:extLst>
      <p:ext uri="{BB962C8B-B14F-4D97-AF65-F5344CB8AC3E}">
        <p14:creationId xmlns:p14="http://schemas.microsoft.com/office/powerpoint/2010/main" val="37658856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29.14 Sinus tachycardia (ST): sinus rhythm with a rate greater than 100; in this strip, the rate is 130.</a:t>
            </a:r>
          </a:p>
        </p:txBody>
      </p:sp>
      <p:sp>
        <p:nvSpPr>
          <p:cNvPr id="4" name="Slide Number Placeholder 3"/>
          <p:cNvSpPr>
            <a:spLocks noGrp="1"/>
          </p:cNvSpPr>
          <p:nvPr>
            <p:ph type="sldNum" sz="quarter" idx="5"/>
          </p:nvPr>
        </p:nvSpPr>
        <p:spPr/>
        <p:txBody>
          <a:bodyPr/>
          <a:lstStyle/>
          <a:p>
            <a:fld id="{EF179920-1458-462C-8F48-238DD5709C36}" type="slidenum">
              <a:rPr lang="en-US" smtClean="0"/>
              <a:t>25</a:t>
            </a:fld>
            <a:endParaRPr lang="en-US"/>
          </a:p>
        </p:txBody>
      </p:sp>
    </p:spTree>
    <p:extLst>
      <p:ext uri="{BB962C8B-B14F-4D97-AF65-F5344CB8AC3E}">
        <p14:creationId xmlns:p14="http://schemas.microsoft.com/office/powerpoint/2010/main" val="6806627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Premature atrial contractions (PACs) are non–life-threatening dysrhythmias that can be seen in N S R. In this dysrhythmia, a pacemaker cell close to the S A node fires earlier than expected (Fig. 29.15). This is an irregular rhythm due to the early impulse or beat. The PAC has a pause at the end of the complex called a compensatory pause allowing the conduction system to reset and resume the regular rhythm.</a:t>
            </a:r>
          </a:p>
          <a:p>
            <a:endParaRPr lang="en-US" dirty="0"/>
          </a:p>
          <a:p>
            <a:r>
              <a:rPr lang="en-US" dirty="0"/>
              <a:t>Causes of PAC include hypoxia, excessive stimulant ingestion (e.g., caffeine), infections, digoxin toxicity, and coronary artery disease.</a:t>
            </a:r>
          </a:p>
          <a:p>
            <a:endParaRPr lang="en-US" dirty="0"/>
          </a:p>
          <a:p>
            <a:r>
              <a:rPr lang="en-US" dirty="0"/>
              <a:t>The treatment for PACs is to monitor the frequency and eliminate the cause. This is especially important if the patient is symptomatic. If the patient gets PACs after drinking a pot of coffee in the morning, the “treatment” will be to eliminate or limit the coffee intake. This will help decrease the stimulus to the S A node and hopefully resolve the PACs.</a:t>
            </a:r>
          </a:p>
        </p:txBody>
      </p:sp>
      <p:sp>
        <p:nvSpPr>
          <p:cNvPr id="4" name="Slide Number Placeholder 3"/>
          <p:cNvSpPr>
            <a:spLocks noGrp="1"/>
          </p:cNvSpPr>
          <p:nvPr>
            <p:ph type="sldNum" sz="quarter" idx="5"/>
          </p:nvPr>
        </p:nvSpPr>
        <p:spPr/>
        <p:txBody>
          <a:bodyPr/>
          <a:lstStyle/>
          <a:p>
            <a:fld id="{EF179920-1458-462C-8F48-238DD5709C36}" type="slidenum">
              <a:rPr lang="en-US" smtClean="0"/>
              <a:t>26</a:t>
            </a:fld>
            <a:endParaRPr lang="en-US"/>
          </a:p>
        </p:txBody>
      </p:sp>
    </p:spTree>
    <p:extLst>
      <p:ext uri="{BB962C8B-B14F-4D97-AF65-F5344CB8AC3E}">
        <p14:creationId xmlns:p14="http://schemas.microsoft.com/office/powerpoint/2010/main" val="16054732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Premature atrial contractions (PACs) are non–life-threatening dysrhythmias that can be seen in N S R. In this dysrhythmia, a pacemaker cell close to the S A node fires earlier than expected (Fig. 29.15). This is an irregular rhythm due to the early impulse or beat. The PAC has a pause at the end of the complex called a compensatory pause allowing the conduction system to reset and resume the regular rhythm.</a:t>
            </a:r>
          </a:p>
          <a:p>
            <a:endParaRPr lang="en-US" dirty="0"/>
          </a:p>
          <a:p>
            <a:r>
              <a:rPr lang="en-US" dirty="0"/>
              <a:t>Causes of PAC include hypoxia, excessive stimulant ingestion (e.g., caffeine), infections, digoxin toxicity, and coronary artery disease.</a:t>
            </a:r>
          </a:p>
          <a:p>
            <a:endParaRPr lang="en-US" dirty="0"/>
          </a:p>
          <a:p>
            <a:r>
              <a:rPr lang="en-US" dirty="0"/>
              <a:t>The treatment for PACs is to monitor the frequency and eliminate the cause. This is especially important if the patient is symptomatic. If the patient gets PACs after drinking a pot of coffee in the morning, the “treatment” will be to eliminate or limit the coffee intake. This will help decrease the stimulus to the S A node and hopefully resolve the PACs.</a:t>
            </a:r>
          </a:p>
        </p:txBody>
      </p:sp>
      <p:sp>
        <p:nvSpPr>
          <p:cNvPr id="4" name="Slide Number Placeholder 3"/>
          <p:cNvSpPr>
            <a:spLocks noGrp="1"/>
          </p:cNvSpPr>
          <p:nvPr>
            <p:ph type="sldNum" sz="quarter" idx="5"/>
          </p:nvPr>
        </p:nvSpPr>
        <p:spPr/>
        <p:txBody>
          <a:bodyPr/>
          <a:lstStyle/>
          <a:p>
            <a:fld id="{EF179920-1458-462C-8F48-238DD5709C36}" type="slidenum">
              <a:rPr lang="en-US" smtClean="0"/>
              <a:t>27</a:t>
            </a:fld>
            <a:endParaRPr lang="en-US"/>
          </a:p>
        </p:txBody>
      </p:sp>
    </p:spTree>
    <p:extLst>
      <p:ext uri="{BB962C8B-B14F-4D97-AF65-F5344CB8AC3E}">
        <p14:creationId xmlns:p14="http://schemas.microsoft.com/office/powerpoint/2010/main" val="3931875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29.15 </a:t>
            </a:r>
            <a:r>
              <a:rPr lang="en-US" sz="1200" b="0" i="0" u="none" strike="noStrike" kern="1200" baseline="0" dirty="0">
                <a:solidFill>
                  <a:schemeClr val="tx1"/>
                </a:solidFill>
                <a:latin typeface="+mn-lt"/>
                <a:ea typeface="+mn-ea"/>
                <a:cs typeface="+mn-cs"/>
              </a:rPr>
              <a:t>Premature atrial contractions (PACs); notice how the PAC occurs early or prematurely compared with the four previous complexes.</a:t>
            </a:r>
            <a:endParaRPr lang="en-US" dirty="0"/>
          </a:p>
        </p:txBody>
      </p:sp>
      <p:sp>
        <p:nvSpPr>
          <p:cNvPr id="4" name="Slide Number Placeholder 3"/>
          <p:cNvSpPr>
            <a:spLocks noGrp="1"/>
          </p:cNvSpPr>
          <p:nvPr>
            <p:ph type="sldNum" sz="quarter" idx="5"/>
          </p:nvPr>
        </p:nvSpPr>
        <p:spPr/>
        <p:txBody>
          <a:bodyPr/>
          <a:lstStyle/>
          <a:p>
            <a:fld id="{EF179920-1458-462C-8F48-238DD5709C36}" type="slidenum">
              <a:rPr lang="en-US" smtClean="0"/>
              <a:t>28</a:t>
            </a:fld>
            <a:endParaRPr lang="en-US"/>
          </a:p>
        </p:txBody>
      </p:sp>
    </p:spTree>
    <p:extLst>
      <p:ext uri="{BB962C8B-B14F-4D97-AF65-F5344CB8AC3E}">
        <p14:creationId xmlns:p14="http://schemas.microsoft.com/office/powerpoint/2010/main" val="41149723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Atrial fibrillation has no P waves. It is best described as multiple pacemaker cells generating independent electrical impulses and causing chaos within the atria. It is characterized as irregularly irregular. The Q R S complexes are usually narrow with irregular R–R intervals. </a:t>
            </a:r>
          </a:p>
          <a:p>
            <a:endParaRPr lang="en-US" dirty="0"/>
          </a:p>
          <a:p>
            <a:r>
              <a:rPr lang="en-US" dirty="0"/>
              <a:t>The risk for A F increases with age. Causes include but are not limited to cardiomyopathy, pericarditis, hyperthyroidism, H T N, valvular disease, obesity, diabetes, chronic kidney disease, patients undergoing cardiac procedures or surgery, and coronary artery disease.</a:t>
            </a:r>
          </a:p>
          <a:p>
            <a:endParaRPr lang="en-US" dirty="0"/>
          </a:p>
          <a:p>
            <a:r>
              <a:rPr lang="en-US" dirty="0"/>
              <a:t>Initial rate control is typically necessary in new-onset A F. Medications to control the HR, such as digoxin, beta blockers, and calcium channel blockers, are considered. Once the heart rate is managed, rhythm control is considered either through antiarrhythmic medications, cardiac ablation (scarring/destroying the tissue in the heart responsible for the irregular rhythm), or cardioversion. Typically, cardioversion is considered for A F after adequate anti-coagulation is attained. </a:t>
            </a:r>
          </a:p>
        </p:txBody>
      </p:sp>
      <p:sp>
        <p:nvSpPr>
          <p:cNvPr id="4" name="Slide Number Placeholder 3"/>
          <p:cNvSpPr>
            <a:spLocks noGrp="1"/>
          </p:cNvSpPr>
          <p:nvPr>
            <p:ph type="sldNum" sz="quarter" idx="5"/>
          </p:nvPr>
        </p:nvSpPr>
        <p:spPr/>
        <p:txBody>
          <a:bodyPr/>
          <a:lstStyle/>
          <a:p>
            <a:fld id="{EF179920-1458-462C-8F48-238DD5709C36}" type="slidenum">
              <a:rPr lang="en-US" smtClean="0"/>
              <a:t>29</a:t>
            </a:fld>
            <a:endParaRPr lang="en-US"/>
          </a:p>
        </p:txBody>
      </p:sp>
    </p:spTree>
    <p:extLst>
      <p:ext uri="{BB962C8B-B14F-4D97-AF65-F5344CB8AC3E}">
        <p14:creationId xmlns:p14="http://schemas.microsoft.com/office/powerpoint/2010/main" val="4247256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29.1 Normal sinus rhythm (N S R) with a P wave, Q R S complex, and T wave.</a:t>
            </a:r>
          </a:p>
        </p:txBody>
      </p:sp>
      <p:sp>
        <p:nvSpPr>
          <p:cNvPr id="4" name="Slide Number Placeholder 3"/>
          <p:cNvSpPr>
            <a:spLocks noGrp="1"/>
          </p:cNvSpPr>
          <p:nvPr>
            <p:ph type="sldNum" sz="quarter" idx="5"/>
          </p:nvPr>
        </p:nvSpPr>
        <p:spPr/>
        <p:txBody>
          <a:bodyPr/>
          <a:lstStyle/>
          <a:p>
            <a:fld id="{EF179920-1458-462C-8F48-238DD5709C36}" type="slidenum">
              <a:rPr lang="en-US" smtClean="0"/>
              <a:t>3</a:t>
            </a:fld>
            <a:endParaRPr lang="en-US"/>
          </a:p>
        </p:txBody>
      </p:sp>
    </p:spTree>
    <p:extLst>
      <p:ext uri="{BB962C8B-B14F-4D97-AF65-F5344CB8AC3E}">
        <p14:creationId xmlns:p14="http://schemas.microsoft.com/office/powerpoint/2010/main" val="35249285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Atrial fibrillation has no P waves. It is best described as multiple pacemaker cells generating independent electrical impulses and causing chaos within the atria. It is characterized as irregularly irregular. The Q R S complexes are usually narrow with irregular R–R intervals. </a:t>
            </a:r>
          </a:p>
          <a:p>
            <a:endParaRPr lang="en-US" dirty="0"/>
          </a:p>
          <a:p>
            <a:r>
              <a:rPr lang="en-US" dirty="0"/>
              <a:t>The risk for A F increases with age. Causes include but are not limited to cardiomyopathy, pericarditis, hyperthyroidism, H T N, valvular disease, obesity, diabetes, chronic kidney disease, patients undergoing cardiac procedures or surgery, and coronary artery disease.</a:t>
            </a:r>
          </a:p>
          <a:p>
            <a:endParaRPr lang="en-US" dirty="0"/>
          </a:p>
          <a:p>
            <a:r>
              <a:rPr lang="en-US" dirty="0"/>
              <a:t>Initial rate control is typically necessary in new-onset A F. Medications to control the HR, such as digoxin, beta blockers, and calcium channel blockers, are considered. Once the heart rate is managed, rhythm control is considered either through antiarrhythmic medications, cardiac ablation (scarring/destroying the tissue in the heart responsible for the irregular rhythm), or cardioversion. Typically, cardioversion is considered for A F after adequate anti - coagulation is attained. </a:t>
            </a:r>
          </a:p>
        </p:txBody>
      </p:sp>
      <p:sp>
        <p:nvSpPr>
          <p:cNvPr id="4" name="Slide Number Placeholder 3"/>
          <p:cNvSpPr>
            <a:spLocks noGrp="1"/>
          </p:cNvSpPr>
          <p:nvPr>
            <p:ph type="sldNum" sz="quarter" idx="5"/>
          </p:nvPr>
        </p:nvSpPr>
        <p:spPr/>
        <p:txBody>
          <a:bodyPr/>
          <a:lstStyle/>
          <a:p>
            <a:fld id="{EF179920-1458-462C-8F48-238DD5709C36}" type="slidenum">
              <a:rPr lang="en-US" smtClean="0"/>
              <a:t>30</a:t>
            </a:fld>
            <a:endParaRPr lang="en-US"/>
          </a:p>
        </p:txBody>
      </p:sp>
    </p:spTree>
    <p:extLst>
      <p:ext uri="{BB962C8B-B14F-4D97-AF65-F5344CB8AC3E}">
        <p14:creationId xmlns:p14="http://schemas.microsoft.com/office/powerpoint/2010/main" val="8217443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the atrial pacemaker cells are firing and competing against one another at such a rapid rate, the atria can only quiver instead of beating or contracting/squeezing normally. Without a normal atrial contraction, the heart can lose approximately 30% of its CO. This is referred to as loss of atrial kick, the filling force contributed by atrial contraction immediately before ventricular systole to maximize ventricular preload. This decrease in CO can cause significant symptoms for some patients, such as syncope, palpitations, and SOB.</a:t>
            </a:r>
          </a:p>
          <a:p>
            <a:endParaRPr lang="en-US" dirty="0"/>
          </a:p>
          <a:p>
            <a:r>
              <a:rPr lang="en-US" dirty="0"/>
              <a:t>Because the atria are not squeezing or contracting efficiently, blood pools in the atria, which can predispose the patient to clot formation. Blood clots moving through the circulation put the patient at risk for embolic events such as strokes. Care should be taken when administering any treatments that could convert A F to N S R because of the increased risk of an embolus (blood clot) being forced out into the circulatory system.</a:t>
            </a:r>
          </a:p>
        </p:txBody>
      </p:sp>
      <p:sp>
        <p:nvSpPr>
          <p:cNvPr id="4" name="Slide Number Placeholder 3"/>
          <p:cNvSpPr>
            <a:spLocks noGrp="1"/>
          </p:cNvSpPr>
          <p:nvPr>
            <p:ph type="sldNum" sz="quarter" idx="5"/>
          </p:nvPr>
        </p:nvSpPr>
        <p:spPr/>
        <p:txBody>
          <a:bodyPr/>
          <a:lstStyle/>
          <a:p>
            <a:fld id="{EF179920-1458-462C-8F48-238DD5709C36}" type="slidenum">
              <a:rPr lang="en-US" smtClean="0"/>
              <a:t>31</a:t>
            </a:fld>
            <a:endParaRPr lang="en-US"/>
          </a:p>
        </p:txBody>
      </p:sp>
    </p:spTree>
    <p:extLst>
      <p:ext uri="{BB962C8B-B14F-4D97-AF65-F5344CB8AC3E}">
        <p14:creationId xmlns:p14="http://schemas.microsoft.com/office/powerpoint/2010/main" val="26137095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29.16 Atrial fibrillation (A F). A, Controlled A F with a ventricular rate of 50. B, Uncontrolled A F with rapid ventricular response (RVR).</a:t>
            </a:r>
          </a:p>
        </p:txBody>
      </p:sp>
      <p:sp>
        <p:nvSpPr>
          <p:cNvPr id="4" name="Slide Number Placeholder 3"/>
          <p:cNvSpPr>
            <a:spLocks noGrp="1"/>
          </p:cNvSpPr>
          <p:nvPr>
            <p:ph type="sldNum" sz="quarter" idx="5"/>
          </p:nvPr>
        </p:nvSpPr>
        <p:spPr/>
        <p:txBody>
          <a:bodyPr/>
          <a:lstStyle/>
          <a:p>
            <a:fld id="{EF179920-1458-462C-8F48-238DD5709C36}" type="slidenum">
              <a:rPr lang="en-US" smtClean="0"/>
              <a:t>32</a:t>
            </a:fld>
            <a:endParaRPr lang="en-US"/>
          </a:p>
        </p:txBody>
      </p:sp>
    </p:spTree>
    <p:extLst>
      <p:ext uri="{BB962C8B-B14F-4D97-AF65-F5344CB8AC3E}">
        <p14:creationId xmlns:p14="http://schemas.microsoft.com/office/powerpoint/2010/main" val="24195089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Atrial flutter (A FL) is a dysrhythmia produced by a pacemaker cell other than the S A node. Because the S A node is not the primary pacemaker in this rhythm, there are no P waves. Flutter waves (F waves), however, are present. F waves resemble a sawtooth pattern between narrow Q R S complexes.</a:t>
            </a:r>
          </a:p>
          <a:p>
            <a:endParaRPr lang="en-US" dirty="0"/>
          </a:p>
          <a:p>
            <a:r>
              <a:rPr lang="en-US" dirty="0"/>
              <a:t>Causes of A FL in adult patients include acute M I, severe mitral valve disease, thyrotoxicosis (high thyroid hormone levels), and chronic obstructive pulmonary disease. Patients who have had surgical procedures within the chest, such as coronary artery bypass graft or pneumonectomy (removal of a portion of the lung), are prone to A FL. Atrial flutter can also be seen with digoxin toxicity.</a:t>
            </a:r>
          </a:p>
          <a:p>
            <a:endParaRPr lang="en-US" dirty="0"/>
          </a:p>
          <a:p>
            <a:r>
              <a:rPr lang="en-US" dirty="0"/>
              <a:t>Treatment options for A FL are similar to those for A F. The goal of treatment is to control the ventricular rate until the S A node takes over again, producing a normal rhythm. Beta blockers, calcium channel blockers, and digoxin can be used to control the ventricular rate. Some of these agents should be used cautiously because they can exacerbate H F symptoms and cause bradycardia. If a patient is still in A FL after the rate is controlled or is less than 100 bpm, then an antiarrhythmic may be ordered to chemically convert the rhythm back to an N S R. Cardioversion can be used to terminate the A FL but is not the first-line treatment unless the patient is severely symptomatic, and it may not be successful. Some of the symptoms that could warrant cardioversion include but are not limited to chest pain, hypotension, and SOB.</a:t>
            </a:r>
          </a:p>
        </p:txBody>
      </p:sp>
      <p:sp>
        <p:nvSpPr>
          <p:cNvPr id="4" name="Slide Number Placeholder 3"/>
          <p:cNvSpPr>
            <a:spLocks noGrp="1"/>
          </p:cNvSpPr>
          <p:nvPr>
            <p:ph type="sldNum" sz="quarter" idx="5"/>
          </p:nvPr>
        </p:nvSpPr>
        <p:spPr/>
        <p:txBody>
          <a:bodyPr/>
          <a:lstStyle/>
          <a:p>
            <a:fld id="{EF179920-1458-462C-8F48-238DD5709C36}" type="slidenum">
              <a:rPr lang="en-US" smtClean="0"/>
              <a:t>33</a:t>
            </a:fld>
            <a:endParaRPr lang="en-US"/>
          </a:p>
        </p:txBody>
      </p:sp>
    </p:spTree>
    <p:extLst>
      <p:ext uri="{BB962C8B-B14F-4D97-AF65-F5344CB8AC3E}">
        <p14:creationId xmlns:p14="http://schemas.microsoft.com/office/powerpoint/2010/main" val="26891231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Atrial flutter (A FL) is a dysrhythmia produced by a pacemaker cell other than the S A node. Because the S A node is not the primary pacemaker in this rhythm, there are no P waves. Flutter waves (F waves), however, are present. F waves resemble a sawtooth pattern between narrow Q R S complexes.</a:t>
            </a:r>
          </a:p>
          <a:p>
            <a:endParaRPr lang="en-US" dirty="0"/>
          </a:p>
          <a:p>
            <a:r>
              <a:rPr lang="en-US" dirty="0"/>
              <a:t>Causes of A FL in adult patients include acute M I, severe mitral valve disease, thyrotoxicosis (high thyroid hormone levels), and chronic obstructive pulmonary disease. Patients who have had surgical procedures within the chest, such as coronary artery bypass graft or pneumonectomy (removal of a portion of the lung), are prone to A FL. Atrial flutter can also be seen with digoxin toxicity.</a:t>
            </a:r>
          </a:p>
          <a:p>
            <a:endParaRPr lang="en-US" dirty="0"/>
          </a:p>
          <a:p>
            <a:r>
              <a:rPr lang="en-US" dirty="0"/>
              <a:t>Treatment options for A FL are similar to those for A F. The goal of treatment is to control the ventricular rate until the S A node takes over again, producing a normal rhythm. Beta blockers, calcium channel blockers, and digoxin can be used to control the ventricular rate. Some of these agents should be used cautiously because they can exacerbate H F symptoms and cause bradycardia. If a patient is still in A FL after the rate is controlled or is less than 100 bpm, then an antiarrhythmic may be ordered to chemically convert the rhythm back to an N S R. Cardioversion can be used to terminate the A FL but is not the first-line treatment unless the patient is severely symptomatic, and it may not be successful. Some of the symptoms that could warrant cardioversion include but are not limited to chest pain, hypotension, and SOB.</a:t>
            </a:r>
          </a:p>
        </p:txBody>
      </p:sp>
      <p:sp>
        <p:nvSpPr>
          <p:cNvPr id="4" name="Slide Number Placeholder 3"/>
          <p:cNvSpPr>
            <a:spLocks noGrp="1"/>
          </p:cNvSpPr>
          <p:nvPr>
            <p:ph type="sldNum" sz="quarter" idx="5"/>
          </p:nvPr>
        </p:nvSpPr>
        <p:spPr/>
        <p:txBody>
          <a:bodyPr/>
          <a:lstStyle/>
          <a:p>
            <a:fld id="{EF179920-1458-462C-8F48-238DD5709C36}" type="slidenum">
              <a:rPr lang="en-US" smtClean="0"/>
              <a:t>34</a:t>
            </a:fld>
            <a:endParaRPr lang="en-US"/>
          </a:p>
        </p:txBody>
      </p:sp>
    </p:spTree>
    <p:extLst>
      <p:ext uri="{BB962C8B-B14F-4D97-AF65-F5344CB8AC3E}">
        <p14:creationId xmlns:p14="http://schemas.microsoft.com/office/powerpoint/2010/main" val="14440405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29.17 F waves. A, Atrial flutter (A FL; 2-to-1 conduction rate). B, A FL with a variable conduction rate.</a:t>
            </a:r>
          </a:p>
        </p:txBody>
      </p:sp>
      <p:sp>
        <p:nvSpPr>
          <p:cNvPr id="4" name="Slide Number Placeholder 3"/>
          <p:cNvSpPr>
            <a:spLocks noGrp="1"/>
          </p:cNvSpPr>
          <p:nvPr>
            <p:ph type="sldNum" sz="quarter" idx="5"/>
          </p:nvPr>
        </p:nvSpPr>
        <p:spPr/>
        <p:txBody>
          <a:bodyPr/>
          <a:lstStyle/>
          <a:p>
            <a:fld id="{EF179920-1458-462C-8F48-238DD5709C36}" type="slidenum">
              <a:rPr lang="en-US" smtClean="0"/>
              <a:t>35</a:t>
            </a:fld>
            <a:endParaRPr lang="en-US"/>
          </a:p>
        </p:txBody>
      </p:sp>
    </p:spTree>
    <p:extLst>
      <p:ext uri="{BB962C8B-B14F-4D97-AF65-F5344CB8AC3E}">
        <p14:creationId xmlns:p14="http://schemas.microsoft.com/office/powerpoint/2010/main" val="25735195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Supraventricular tachycardia (SV T) is a rapid heart rhythm that originates above the ventricles. It most commonly appears as a regular, narrow Q R S complex tachycardia.</a:t>
            </a:r>
          </a:p>
          <a:p>
            <a:endParaRPr lang="en-US" dirty="0"/>
          </a:p>
          <a:p>
            <a:r>
              <a:rPr lang="en-US" dirty="0"/>
              <a:t>The treatment for SV T is based on the symptoms and underlying rhythm. The key for treating SV T is to figure out the underlying rhythm while slowing down the HR. If the patient is symptomatic, medications can be used, and electrical cardioversion can be considered; however, careful consideration should be taken if the underlying rhythm is not known.</a:t>
            </a:r>
          </a:p>
        </p:txBody>
      </p:sp>
      <p:sp>
        <p:nvSpPr>
          <p:cNvPr id="4" name="Slide Number Placeholder 3"/>
          <p:cNvSpPr>
            <a:spLocks noGrp="1"/>
          </p:cNvSpPr>
          <p:nvPr>
            <p:ph type="sldNum" sz="quarter" idx="5"/>
          </p:nvPr>
        </p:nvSpPr>
        <p:spPr/>
        <p:txBody>
          <a:bodyPr/>
          <a:lstStyle/>
          <a:p>
            <a:fld id="{EF179920-1458-462C-8F48-238DD5709C36}" type="slidenum">
              <a:rPr lang="en-US" smtClean="0"/>
              <a:t>36</a:t>
            </a:fld>
            <a:endParaRPr lang="en-US"/>
          </a:p>
        </p:txBody>
      </p:sp>
    </p:spTree>
    <p:extLst>
      <p:ext uri="{BB962C8B-B14F-4D97-AF65-F5344CB8AC3E}">
        <p14:creationId xmlns:p14="http://schemas.microsoft.com/office/powerpoint/2010/main" val="792825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29.18 Supraventricular tachycardia (SV T). A, Continuous SV T with a heart rate of 170. B, Paroxysmal supraventricular tachycardia (PSV T).</a:t>
            </a:r>
          </a:p>
        </p:txBody>
      </p:sp>
      <p:sp>
        <p:nvSpPr>
          <p:cNvPr id="4" name="Slide Number Placeholder 3"/>
          <p:cNvSpPr>
            <a:spLocks noGrp="1"/>
          </p:cNvSpPr>
          <p:nvPr>
            <p:ph type="sldNum" sz="quarter" idx="5"/>
          </p:nvPr>
        </p:nvSpPr>
        <p:spPr/>
        <p:txBody>
          <a:bodyPr/>
          <a:lstStyle/>
          <a:p>
            <a:fld id="{EF179920-1458-462C-8F48-238DD5709C36}" type="slidenum">
              <a:rPr lang="en-US" smtClean="0"/>
              <a:t>37</a:t>
            </a:fld>
            <a:endParaRPr lang="en-US"/>
          </a:p>
        </p:txBody>
      </p:sp>
    </p:spTree>
    <p:extLst>
      <p:ext uri="{BB962C8B-B14F-4D97-AF65-F5344CB8AC3E}">
        <p14:creationId xmlns:p14="http://schemas.microsoft.com/office/powerpoint/2010/main" val="31560174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29.19 Atrial tachycardia (AT). A, Unifocal AT originating from the one pacemaker in the atria. B, Multifocal AT originating from many pacemakers in the atria.</a:t>
            </a:r>
          </a:p>
        </p:txBody>
      </p:sp>
      <p:sp>
        <p:nvSpPr>
          <p:cNvPr id="4" name="Slide Number Placeholder 3"/>
          <p:cNvSpPr>
            <a:spLocks noGrp="1"/>
          </p:cNvSpPr>
          <p:nvPr>
            <p:ph type="sldNum" sz="quarter" idx="5"/>
          </p:nvPr>
        </p:nvSpPr>
        <p:spPr/>
        <p:txBody>
          <a:bodyPr/>
          <a:lstStyle/>
          <a:p>
            <a:fld id="{EF179920-1458-462C-8F48-238DD5709C36}" type="slidenum">
              <a:rPr lang="en-US" smtClean="0"/>
              <a:t>38</a:t>
            </a:fld>
            <a:endParaRPr lang="en-US"/>
          </a:p>
        </p:txBody>
      </p:sp>
    </p:spTree>
    <p:extLst>
      <p:ext uri="{BB962C8B-B14F-4D97-AF65-F5344CB8AC3E}">
        <p14:creationId xmlns:p14="http://schemas.microsoft.com/office/powerpoint/2010/main" val="11462950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Junctional rhythms begin within the A V node. The A V node is a cluster of pacemaker cells positioned between the atria and the ventricles. The A V node generates impulses at a rate between 40 and 60 bpm. If the rate increases to 61 to 100 bpm, it is identified as an accelerated junctional rhythm. If the HR is greater than 100 bpm, it is identified as a junctional tachycardia. In order for the atria and the ventricles to depolarize, the electrical impulse from the A V node must split and travel in different directions. The ventricular conduction pathway will accept the electrical impulse as usual. However, in order for the atria to depolarize, the electrical impulse must travel backward (the opposite direction of the normal conduction), producing a retrograde P wave. This will display as an inverted or upside-down P wave or an absent P wave that is buried in the Q R S complex. </a:t>
            </a:r>
          </a:p>
        </p:txBody>
      </p:sp>
      <p:sp>
        <p:nvSpPr>
          <p:cNvPr id="4" name="Slide Number Placeholder 3"/>
          <p:cNvSpPr>
            <a:spLocks noGrp="1"/>
          </p:cNvSpPr>
          <p:nvPr>
            <p:ph type="sldNum" sz="quarter" idx="5"/>
          </p:nvPr>
        </p:nvSpPr>
        <p:spPr/>
        <p:txBody>
          <a:bodyPr/>
          <a:lstStyle/>
          <a:p>
            <a:fld id="{EF179920-1458-462C-8F48-238DD5709C36}" type="slidenum">
              <a:rPr lang="en-US" smtClean="0"/>
              <a:t>39</a:t>
            </a:fld>
            <a:endParaRPr lang="en-US"/>
          </a:p>
        </p:txBody>
      </p:sp>
    </p:spTree>
    <p:extLst>
      <p:ext uri="{BB962C8B-B14F-4D97-AF65-F5344CB8AC3E}">
        <p14:creationId xmlns:p14="http://schemas.microsoft.com/office/powerpoint/2010/main" val="778131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there is a disruption in the electrical conduction system, an irregular rhythm or dysrhythmias can occur. Age is a primary risk factor for dysrhythmias. Older adults have fewer pacemaker cells in the S A node, and there may be fat deposits around S A node, causing a delay in the propagation of the action potential. Also, slowed impulse transmission may be related to calcification around the A V node and valves. </a:t>
            </a:r>
          </a:p>
        </p:txBody>
      </p:sp>
      <p:sp>
        <p:nvSpPr>
          <p:cNvPr id="4" name="Slide Number Placeholder 3"/>
          <p:cNvSpPr>
            <a:spLocks noGrp="1"/>
          </p:cNvSpPr>
          <p:nvPr>
            <p:ph type="sldNum" sz="quarter" idx="5"/>
          </p:nvPr>
        </p:nvSpPr>
        <p:spPr/>
        <p:txBody>
          <a:bodyPr/>
          <a:lstStyle/>
          <a:p>
            <a:fld id="{EF179920-1458-462C-8F48-238DD5709C36}" type="slidenum">
              <a:rPr lang="en-US" smtClean="0"/>
              <a:t>4</a:t>
            </a:fld>
            <a:endParaRPr lang="en-US"/>
          </a:p>
        </p:txBody>
      </p:sp>
    </p:spTree>
    <p:extLst>
      <p:ext uri="{BB962C8B-B14F-4D97-AF65-F5344CB8AC3E}">
        <p14:creationId xmlns:p14="http://schemas.microsoft.com/office/powerpoint/2010/main" val="15214901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29.20 Junctional rhythms. A, Junctional rhythm with a ventricular rate of 50. B, Accelerated junctional rhythm with a ventricular rate of 70. C, Junctional tachycardia with a ventricular rate of 120. </a:t>
            </a:r>
          </a:p>
        </p:txBody>
      </p:sp>
      <p:sp>
        <p:nvSpPr>
          <p:cNvPr id="4" name="Slide Number Placeholder 3"/>
          <p:cNvSpPr>
            <a:spLocks noGrp="1"/>
          </p:cNvSpPr>
          <p:nvPr>
            <p:ph type="sldNum" sz="quarter" idx="5"/>
          </p:nvPr>
        </p:nvSpPr>
        <p:spPr/>
        <p:txBody>
          <a:bodyPr/>
          <a:lstStyle/>
          <a:p>
            <a:fld id="{EF179920-1458-462C-8F48-238DD5709C36}" type="slidenum">
              <a:rPr lang="en-US" smtClean="0"/>
              <a:t>40</a:t>
            </a:fld>
            <a:endParaRPr lang="en-US"/>
          </a:p>
        </p:txBody>
      </p:sp>
    </p:spTree>
    <p:extLst>
      <p:ext uri="{BB962C8B-B14F-4D97-AF65-F5344CB8AC3E}">
        <p14:creationId xmlns:p14="http://schemas.microsoft.com/office/powerpoint/2010/main" val="18969350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29.21 Premature junctional contractions (PJCs); notice the inverted P wave.</a:t>
            </a:r>
          </a:p>
        </p:txBody>
      </p:sp>
      <p:sp>
        <p:nvSpPr>
          <p:cNvPr id="4" name="Slide Number Placeholder 3"/>
          <p:cNvSpPr>
            <a:spLocks noGrp="1"/>
          </p:cNvSpPr>
          <p:nvPr>
            <p:ph type="sldNum" sz="quarter" idx="5"/>
          </p:nvPr>
        </p:nvSpPr>
        <p:spPr/>
        <p:txBody>
          <a:bodyPr/>
          <a:lstStyle/>
          <a:p>
            <a:fld id="{EF179920-1458-462C-8F48-238DD5709C36}" type="slidenum">
              <a:rPr lang="en-US" smtClean="0"/>
              <a:t>41</a:t>
            </a:fld>
            <a:endParaRPr lang="en-US"/>
          </a:p>
        </p:txBody>
      </p:sp>
    </p:spTree>
    <p:extLst>
      <p:ext uri="{BB962C8B-B14F-4D97-AF65-F5344CB8AC3E}">
        <p14:creationId xmlns:p14="http://schemas.microsoft.com/office/powerpoint/2010/main" val="11786085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Ventricular rhythms are those rhythms that originate somewhere within the ventricles. When an impulse starts in the ventricle, there is no P wave, and the Q R S is usually wide (greater than or equal to 0.12 sec or three small boxes).</a:t>
            </a:r>
          </a:p>
          <a:p>
            <a:endParaRPr lang="en-US" dirty="0"/>
          </a:p>
          <a:p>
            <a:r>
              <a:rPr lang="en-US" dirty="0"/>
              <a:t>Causes of PVCs include hypoxia, M I, C M, electrolyte imbalance, excessive stimulant ingestion (such as caffeine), hypertension, and recreational drug use.</a:t>
            </a:r>
          </a:p>
          <a:p>
            <a:endParaRPr lang="en-US" dirty="0"/>
          </a:p>
          <a:p>
            <a:r>
              <a:rPr lang="en-US" dirty="0"/>
              <a:t>Treatment of PVCs is based on the patient’s symptoms. If the patient is symptomatic, treatment includes correcting the cause and, rarely, antiarrhythmic therapy.</a:t>
            </a:r>
          </a:p>
        </p:txBody>
      </p:sp>
      <p:sp>
        <p:nvSpPr>
          <p:cNvPr id="4" name="Slide Number Placeholder 3"/>
          <p:cNvSpPr>
            <a:spLocks noGrp="1"/>
          </p:cNvSpPr>
          <p:nvPr>
            <p:ph type="sldNum" sz="quarter" idx="5"/>
          </p:nvPr>
        </p:nvSpPr>
        <p:spPr/>
        <p:txBody>
          <a:bodyPr/>
          <a:lstStyle/>
          <a:p>
            <a:fld id="{EF179920-1458-462C-8F48-238DD5709C36}" type="slidenum">
              <a:rPr lang="en-US" smtClean="0"/>
              <a:t>42</a:t>
            </a:fld>
            <a:endParaRPr lang="en-US"/>
          </a:p>
        </p:txBody>
      </p:sp>
    </p:spTree>
    <p:extLst>
      <p:ext uri="{BB962C8B-B14F-4D97-AF65-F5344CB8AC3E}">
        <p14:creationId xmlns:p14="http://schemas.microsoft.com/office/powerpoint/2010/main" val="824636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Ventricular rhythms are those rhythms that originate somewhere within the ventricles. When an impulse starts in the ventricle, there is no P wave, and the Q R S is usually wide (greater than or equal to 0.12 sec or three small boxes).</a:t>
            </a:r>
          </a:p>
          <a:p>
            <a:endParaRPr lang="en-US" dirty="0"/>
          </a:p>
          <a:p>
            <a:r>
              <a:rPr lang="en-US" dirty="0"/>
              <a:t>Causes of PVCs include hypoxia, M I, C M, electrolyte imbalance, excessive stimulant ingestion (such as caffeine), hypertension, and recreational drug use.</a:t>
            </a:r>
          </a:p>
          <a:p>
            <a:endParaRPr lang="en-US" dirty="0"/>
          </a:p>
          <a:p>
            <a:r>
              <a:rPr lang="en-US" dirty="0"/>
              <a:t>Treatment of PVCs is based on the patient’s symptoms. If the patient is symptomatic, treatment includes correcting the cause and, rarely, antiarrhythmic therapy.</a:t>
            </a:r>
          </a:p>
        </p:txBody>
      </p:sp>
      <p:sp>
        <p:nvSpPr>
          <p:cNvPr id="4" name="Slide Number Placeholder 3"/>
          <p:cNvSpPr>
            <a:spLocks noGrp="1"/>
          </p:cNvSpPr>
          <p:nvPr>
            <p:ph type="sldNum" sz="quarter" idx="5"/>
          </p:nvPr>
        </p:nvSpPr>
        <p:spPr/>
        <p:txBody>
          <a:bodyPr/>
          <a:lstStyle/>
          <a:p>
            <a:fld id="{EF179920-1458-462C-8F48-238DD5709C36}" type="slidenum">
              <a:rPr lang="en-US" smtClean="0"/>
              <a:t>43</a:t>
            </a:fld>
            <a:endParaRPr lang="en-US"/>
          </a:p>
        </p:txBody>
      </p:sp>
    </p:spTree>
    <p:extLst>
      <p:ext uri="{BB962C8B-B14F-4D97-AF65-F5344CB8AC3E}">
        <p14:creationId xmlns:p14="http://schemas.microsoft.com/office/powerpoint/2010/main" val="30563247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29.22 Premature ventricular contractions. A, Unifocal PVCs: notice how the PVCs present the same. B, Multifocal PVCs: notice how the PVCs present differently. C, Couplet. </a:t>
            </a:r>
          </a:p>
        </p:txBody>
      </p:sp>
      <p:sp>
        <p:nvSpPr>
          <p:cNvPr id="4" name="Slide Number Placeholder 3"/>
          <p:cNvSpPr>
            <a:spLocks noGrp="1"/>
          </p:cNvSpPr>
          <p:nvPr>
            <p:ph type="sldNum" sz="quarter" idx="5"/>
          </p:nvPr>
        </p:nvSpPr>
        <p:spPr/>
        <p:txBody>
          <a:bodyPr/>
          <a:lstStyle/>
          <a:p>
            <a:fld id="{EF179920-1458-462C-8F48-238DD5709C36}" type="slidenum">
              <a:rPr lang="en-US" smtClean="0"/>
              <a:t>44</a:t>
            </a:fld>
            <a:endParaRPr lang="en-US"/>
          </a:p>
        </p:txBody>
      </p:sp>
    </p:spTree>
    <p:extLst>
      <p:ext uri="{BB962C8B-B14F-4D97-AF65-F5344CB8AC3E}">
        <p14:creationId xmlns:p14="http://schemas.microsoft.com/office/powerpoint/2010/main" val="22104276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29.22 Premature ventricular contractions (continued). D, Triplet or a three-beat run of ventricular tachycardia (V T). E, Bigeminy. F, Trigeminy.</a:t>
            </a:r>
          </a:p>
        </p:txBody>
      </p:sp>
      <p:sp>
        <p:nvSpPr>
          <p:cNvPr id="4" name="Slide Number Placeholder 3"/>
          <p:cNvSpPr>
            <a:spLocks noGrp="1"/>
          </p:cNvSpPr>
          <p:nvPr>
            <p:ph type="sldNum" sz="quarter" idx="5"/>
          </p:nvPr>
        </p:nvSpPr>
        <p:spPr/>
        <p:txBody>
          <a:bodyPr/>
          <a:lstStyle/>
          <a:p>
            <a:fld id="{EF179920-1458-462C-8F48-238DD5709C36}" type="slidenum">
              <a:rPr lang="en-US" smtClean="0"/>
              <a:t>45</a:t>
            </a:fld>
            <a:endParaRPr lang="en-US"/>
          </a:p>
        </p:txBody>
      </p:sp>
    </p:spTree>
    <p:extLst>
      <p:ext uri="{BB962C8B-B14F-4D97-AF65-F5344CB8AC3E}">
        <p14:creationId xmlns:p14="http://schemas.microsoft.com/office/powerpoint/2010/main" val="8057899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Ventricular tachycardia (V T) is defined as three or more PVCs (wide and fast impulses originating from the ventricles) in a row. V T can be a life-threatening dysrhythmia as a result of the significant reduction in CO that can occur.</a:t>
            </a:r>
          </a:p>
          <a:p>
            <a:endParaRPr lang="en-US" dirty="0"/>
          </a:p>
          <a:p>
            <a:r>
              <a:rPr lang="en-US" dirty="0"/>
              <a:t>V T with a pulse describes a patient in V T who is maintaining a blood pressure and pulse with or without symptoms. The treatment options are antiarrhythmic medications such as amiodarone, electrolyte replacements such as potassium or magnesium, and/or cardioversion. Cardioversion is an electrical shock given to the patient at the time of ventricular depolarization.</a:t>
            </a:r>
          </a:p>
          <a:p>
            <a:endParaRPr lang="en-US" dirty="0"/>
          </a:p>
          <a:p>
            <a:r>
              <a:rPr lang="en-US" dirty="0"/>
              <a:t>Pulseless V T describes a patient who is in cardiac arrest. The first-line treatment is cardiopulmonary resuscitation (C P R) and defibrillation.</a:t>
            </a:r>
          </a:p>
        </p:txBody>
      </p:sp>
      <p:sp>
        <p:nvSpPr>
          <p:cNvPr id="4" name="Slide Number Placeholder 3"/>
          <p:cNvSpPr>
            <a:spLocks noGrp="1"/>
          </p:cNvSpPr>
          <p:nvPr>
            <p:ph type="sldNum" sz="quarter" idx="5"/>
          </p:nvPr>
        </p:nvSpPr>
        <p:spPr/>
        <p:txBody>
          <a:bodyPr/>
          <a:lstStyle/>
          <a:p>
            <a:fld id="{EF179920-1458-462C-8F48-238DD5709C36}" type="slidenum">
              <a:rPr lang="en-US" smtClean="0"/>
              <a:t>46</a:t>
            </a:fld>
            <a:endParaRPr lang="en-US"/>
          </a:p>
        </p:txBody>
      </p:sp>
    </p:spTree>
    <p:extLst>
      <p:ext uri="{BB962C8B-B14F-4D97-AF65-F5344CB8AC3E}">
        <p14:creationId xmlns:p14="http://schemas.microsoft.com/office/powerpoint/2010/main" val="8107108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Ventricular tachycardia (V T) is defined as three or more PVCs (wide and fast impulses originating from the ventricles) in a row. V T can be a life-threatening dysrhythmia as a result of the significant reduction in CO that can occur.</a:t>
            </a:r>
          </a:p>
          <a:p>
            <a:endParaRPr lang="en-US" dirty="0"/>
          </a:p>
          <a:p>
            <a:r>
              <a:rPr lang="en-US" dirty="0"/>
              <a:t>V T with a pulse describes a patient in V T who is maintaining a blood pressure and pulse with or without symptoms. The treatment options are antiarrhythmic medications such as amiodarone, electrolyte replacements such as potassium or magnesium, and/or cardioversion. Cardioversion is an electrical shock given to the patient at the time of ventricular depolarization.</a:t>
            </a:r>
          </a:p>
          <a:p>
            <a:endParaRPr lang="en-US" dirty="0"/>
          </a:p>
          <a:p>
            <a:r>
              <a:rPr lang="en-US" dirty="0"/>
              <a:t>Pulseless V T describes a patient who is in cardiac arrest. The first-line treatment is cardiopulmonary resuscitation (C P R) and defibrillation.</a:t>
            </a:r>
          </a:p>
        </p:txBody>
      </p:sp>
      <p:sp>
        <p:nvSpPr>
          <p:cNvPr id="4" name="Slide Number Placeholder 3"/>
          <p:cNvSpPr>
            <a:spLocks noGrp="1"/>
          </p:cNvSpPr>
          <p:nvPr>
            <p:ph type="sldNum" sz="quarter" idx="5"/>
          </p:nvPr>
        </p:nvSpPr>
        <p:spPr/>
        <p:txBody>
          <a:bodyPr/>
          <a:lstStyle/>
          <a:p>
            <a:fld id="{EF179920-1458-462C-8F48-238DD5709C36}" type="slidenum">
              <a:rPr lang="en-US" smtClean="0"/>
              <a:t>47</a:t>
            </a:fld>
            <a:endParaRPr lang="en-US"/>
          </a:p>
        </p:txBody>
      </p:sp>
    </p:spTree>
    <p:extLst>
      <p:ext uri="{BB962C8B-B14F-4D97-AF65-F5344CB8AC3E}">
        <p14:creationId xmlns:p14="http://schemas.microsoft.com/office/powerpoint/2010/main" val="2499856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29.23 Ventricular tachycardia (V T). A, Monomorphic: originating from one pacemaker cell. B, Polymorphic: originating from multiple pacemaker cells.</a:t>
            </a:r>
          </a:p>
        </p:txBody>
      </p:sp>
      <p:sp>
        <p:nvSpPr>
          <p:cNvPr id="4" name="Slide Number Placeholder 3"/>
          <p:cNvSpPr>
            <a:spLocks noGrp="1"/>
          </p:cNvSpPr>
          <p:nvPr>
            <p:ph type="sldNum" sz="quarter" idx="5"/>
          </p:nvPr>
        </p:nvSpPr>
        <p:spPr/>
        <p:txBody>
          <a:bodyPr/>
          <a:lstStyle/>
          <a:p>
            <a:fld id="{EF179920-1458-462C-8F48-238DD5709C36}" type="slidenum">
              <a:rPr lang="en-US" smtClean="0"/>
              <a:t>48</a:t>
            </a:fld>
            <a:endParaRPr lang="en-US"/>
          </a:p>
        </p:txBody>
      </p:sp>
    </p:spTree>
    <p:extLst>
      <p:ext uri="{BB962C8B-B14F-4D97-AF65-F5344CB8AC3E}">
        <p14:creationId xmlns:p14="http://schemas.microsoft.com/office/powerpoint/2010/main" val="4743504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Ventricular fibrillation (VF) is a lethal dysrhythmia requiring immediate treatment. It is the most frequently seen rhythm in cardiac arrests occurring outside of the hospital. Ventricular fibrillation occurs when the ventricle has multiple chaotic impulses rapidly firing. This chaotic firing prevents the ventricles from pushing blood out of the heart, stopping CO, and causing death. </a:t>
            </a:r>
          </a:p>
          <a:p>
            <a:endParaRPr lang="en-US" dirty="0"/>
          </a:p>
          <a:p>
            <a:r>
              <a:rPr lang="en-US" dirty="0"/>
              <a:t>Treatment requirements for VF start with chest compressions and include defibrillation and medication. Chest compressions and defibrillation are the most important interventions that can be done for a patient in VF. </a:t>
            </a:r>
          </a:p>
        </p:txBody>
      </p:sp>
      <p:sp>
        <p:nvSpPr>
          <p:cNvPr id="4" name="Slide Number Placeholder 3"/>
          <p:cNvSpPr>
            <a:spLocks noGrp="1"/>
          </p:cNvSpPr>
          <p:nvPr>
            <p:ph type="sldNum" sz="quarter" idx="5"/>
          </p:nvPr>
        </p:nvSpPr>
        <p:spPr/>
        <p:txBody>
          <a:bodyPr/>
          <a:lstStyle/>
          <a:p>
            <a:fld id="{EF179920-1458-462C-8F48-238DD5709C36}" type="slidenum">
              <a:rPr lang="en-US" smtClean="0"/>
              <a:t>49</a:t>
            </a:fld>
            <a:endParaRPr lang="en-US"/>
          </a:p>
        </p:txBody>
      </p:sp>
    </p:spTree>
    <p:extLst>
      <p:ext uri="{BB962C8B-B14F-4D97-AF65-F5344CB8AC3E}">
        <p14:creationId xmlns:p14="http://schemas.microsoft.com/office/powerpoint/2010/main" val="3761456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Dysrhythmias are disruptions in the cardiac conduction pathway or disorders of the electrical impulse conduction within the heart. They can result in deviations from a normal HR and/or rhythm, causing decreases in cardiac output (CO). Some dysrhythmias are lethal, causing a complete loss of CO, which results in cardiopulmonary arrest. Other dysrhythmias are apparent on E C </a:t>
            </a:r>
            <a:r>
              <a:rPr lang="en-US" dirty="0" err="1"/>
              <a:t>Gs</a:t>
            </a:r>
            <a:r>
              <a:rPr lang="en-US" dirty="0"/>
              <a:t> but are symptomless. In between are symptomatic dysrhythmias that may require treatment.</a:t>
            </a:r>
          </a:p>
        </p:txBody>
      </p:sp>
      <p:sp>
        <p:nvSpPr>
          <p:cNvPr id="4" name="Slide Number Placeholder 3"/>
          <p:cNvSpPr>
            <a:spLocks noGrp="1"/>
          </p:cNvSpPr>
          <p:nvPr>
            <p:ph type="sldNum" sz="quarter" idx="5"/>
          </p:nvPr>
        </p:nvSpPr>
        <p:spPr/>
        <p:txBody>
          <a:bodyPr/>
          <a:lstStyle/>
          <a:p>
            <a:fld id="{EF179920-1458-462C-8F48-238DD5709C36}" type="slidenum">
              <a:rPr lang="en-US" smtClean="0"/>
              <a:t>5</a:t>
            </a:fld>
            <a:endParaRPr lang="en-US"/>
          </a:p>
        </p:txBody>
      </p:sp>
    </p:spTree>
    <p:extLst>
      <p:ext uri="{BB962C8B-B14F-4D97-AF65-F5344CB8AC3E}">
        <p14:creationId xmlns:p14="http://schemas.microsoft.com/office/powerpoint/2010/main" val="712657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Ventricular fibrillation (VF) is a lethal dysrhythmia requiring immediate treatment. It is the most frequently seen rhythm in cardiac arrests occurring outside of the hospital. Ventricular fibrillation occurs when the ventricle has multiple chaotic impulses rapidly firing. This chaotic firing prevents the ventricles from pushing blood out of the heart, stopping CO, and causing death. </a:t>
            </a:r>
          </a:p>
          <a:p>
            <a:endParaRPr lang="en-US" dirty="0"/>
          </a:p>
          <a:p>
            <a:r>
              <a:rPr lang="en-US" dirty="0"/>
              <a:t>Treatment requirements for VF start with chest compressions and include defibrillation and medication. Chest compressions and defibrillation are the most important interventions that can be done for a patient in VF. </a:t>
            </a:r>
          </a:p>
        </p:txBody>
      </p:sp>
      <p:sp>
        <p:nvSpPr>
          <p:cNvPr id="4" name="Slide Number Placeholder 3"/>
          <p:cNvSpPr>
            <a:spLocks noGrp="1"/>
          </p:cNvSpPr>
          <p:nvPr>
            <p:ph type="sldNum" sz="quarter" idx="5"/>
          </p:nvPr>
        </p:nvSpPr>
        <p:spPr/>
        <p:txBody>
          <a:bodyPr/>
          <a:lstStyle/>
          <a:p>
            <a:fld id="{EF179920-1458-462C-8F48-238DD5709C36}" type="slidenum">
              <a:rPr lang="en-US" smtClean="0"/>
              <a:t>50</a:t>
            </a:fld>
            <a:endParaRPr lang="en-US"/>
          </a:p>
        </p:txBody>
      </p:sp>
    </p:spTree>
    <p:extLst>
      <p:ext uri="{BB962C8B-B14F-4D97-AF65-F5344CB8AC3E}">
        <p14:creationId xmlns:p14="http://schemas.microsoft.com/office/powerpoint/2010/main" val="38322973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29.24 Ventricular fibrillation (VF). A, Coarse VF. B, Fine VF.</a:t>
            </a:r>
          </a:p>
        </p:txBody>
      </p:sp>
      <p:sp>
        <p:nvSpPr>
          <p:cNvPr id="4" name="Slide Number Placeholder 3"/>
          <p:cNvSpPr>
            <a:spLocks noGrp="1"/>
          </p:cNvSpPr>
          <p:nvPr>
            <p:ph type="sldNum" sz="quarter" idx="5"/>
          </p:nvPr>
        </p:nvSpPr>
        <p:spPr/>
        <p:txBody>
          <a:bodyPr/>
          <a:lstStyle/>
          <a:p>
            <a:fld id="{EF179920-1458-462C-8F48-238DD5709C36}" type="slidenum">
              <a:rPr lang="en-US" smtClean="0"/>
              <a:t>51</a:t>
            </a:fld>
            <a:endParaRPr lang="en-US"/>
          </a:p>
        </p:txBody>
      </p:sp>
    </p:spTree>
    <p:extLst>
      <p:ext uri="{BB962C8B-B14F-4D97-AF65-F5344CB8AC3E}">
        <p14:creationId xmlns:p14="http://schemas.microsoft.com/office/powerpoint/2010/main" val="200006271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Idioventricular rhythm (IVR) occurs when the S A and A V nodes fail to function and the rhythm is generated from the ventricle. The rate is usually less than 40 bpm.</a:t>
            </a:r>
          </a:p>
          <a:p>
            <a:endParaRPr lang="en-US" dirty="0"/>
          </a:p>
          <a:p>
            <a:r>
              <a:rPr lang="en-US" dirty="0"/>
              <a:t>Causes of IVR include M I, postcardiac arrest, medication and drug toxicities (e.g., cocaine, digoxin, anesthetics), electrolyte imbalances, myocarditis, C M, and congenital heart disease.</a:t>
            </a:r>
          </a:p>
          <a:p>
            <a:endParaRPr lang="en-US" dirty="0"/>
          </a:p>
          <a:p>
            <a:r>
              <a:rPr lang="en-US" dirty="0"/>
              <a:t>Treatment of IVR is based on the patient’s symptoms. If the patient is symptomatic, the treatment includes correcting the cause, pacing, and atropine.</a:t>
            </a:r>
          </a:p>
        </p:txBody>
      </p:sp>
      <p:sp>
        <p:nvSpPr>
          <p:cNvPr id="4" name="Slide Number Placeholder 3"/>
          <p:cNvSpPr>
            <a:spLocks noGrp="1"/>
          </p:cNvSpPr>
          <p:nvPr>
            <p:ph type="sldNum" sz="quarter" idx="5"/>
          </p:nvPr>
        </p:nvSpPr>
        <p:spPr/>
        <p:txBody>
          <a:bodyPr/>
          <a:lstStyle/>
          <a:p>
            <a:fld id="{EF179920-1458-462C-8F48-238DD5709C36}" type="slidenum">
              <a:rPr lang="en-US" smtClean="0"/>
              <a:t>52</a:t>
            </a:fld>
            <a:endParaRPr lang="en-US"/>
          </a:p>
        </p:txBody>
      </p:sp>
    </p:spTree>
    <p:extLst>
      <p:ext uri="{BB962C8B-B14F-4D97-AF65-F5344CB8AC3E}">
        <p14:creationId xmlns:p14="http://schemas.microsoft.com/office/powerpoint/2010/main" val="42682545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Idioventricular rhythm (IVR) occurs when the S A and A V nodes fail to function and the rhythm is generated from the ventricle. The rate is usually less than 40 bpm.</a:t>
            </a:r>
          </a:p>
          <a:p>
            <a:endParaRPr lang="en-US" dirty="0"/>
          </a:p>
          <a:p>
            <a:r>
              <a:rPr lang="en-US" dirty="0"/>
              <a:t>Causes of IVR include M I, postcardiac arrest, medication and drug toxicities (e.g., cocaine, digoxin, anesthetics), electrolyte imbalances, myocarditis, C M, and congenital heart disease.</a:t>
            </a:r>
          </a:p>
          <a:p>
            <a:endParaRPr lang="en-US" dirty="0"/>
          </a:p>
          <a:p>
            <a:r>
              <a:rPr lang="en-US" dirty="0"/>
              <a:t>Treatment of IVR is based on the patient’s symptoms. If the patient is symptomatic, the treatment includes correcting the cause, pacing, and atropine.</a:t>
            </a:r>
          </a:p>
        </p:txBody>
      </p:sp>
      <p:sp>
        <p:nvSpPr>
          <p:cNvPr id="4" name="Slide Number Placeholder 3"/>
          <p:cNvSpPr>
            <a:spLocks noGrp="1"/>
          </p:cNvSpPr>
          <p:nvPr>
            <p:ph type="sldNum" sz="quarter" idx="5"/>
          </p:nvPr>
        </p:nvSpPr>
        <p:spPr/>
        <p:txBody>
          <a:bodyPr/>
          <a:lstStyle/>
          <a:p>
            <a:fld id="{EF179920-1458-462C-8F48-238DD5709C36}" type="slidenum">
              <a:rPr lang="en-US" smtClean="0"/>
              <a:t>53</a:t>
            </a:fld>
            <a:endParaRPr lang="en-US"/>
          </a:p>
        </p:txBody>
      </p:sp>
    </p:spTree>
    <p:extLst>
      <p:ext uri="{BB962C8B-B14F-4D97-AF65-F5344CB8AC3E}">
        <p14:creationId xmlns:p14="http://schemas.microsoft.com/office/powerpoint/2010/main" val="314455807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29.25 Idioventricular rhythm (IVR). A, IVR with a rate of 30. B, Accelerated idioventricular rhythm (AIVR) with a rate of 80. C, Agonal rhythm or dying heart.</a:t>
            </a:r>
          </a:p>
        </p:txBody>
      </p:sp>
      <p:sp>
        <p:nvSpPr>
          <p:cNvPr id="4" name="Slide Number Placeholder 3"/>
          <p:cNvSpPr>
            <a:spLocks noGrp="1"/>
          </p:cNvSpPr>
          <p:nvPr>
            <p:ph type="sldNum" sz="quarter" idx="5"/>
          </p:nvPr>
        </p:nvSpPr>
        <p:spPr/>
        <p:txBody>
          <a:bodyPr/>
          <a:lstStyle/>
          <a:p>
            <a:fld id="{EF179920-1458-462C-8F48-238DD5709C36}" type="slidenum">
              <a:rPr lang="en-US" smtClean="0"/>
              <a:t>54</a:t>
            </a:fld>
            <a:endParaRPr lang="en-US"/>
          </a:p>
        </p:txBody>
      </p:sp>
    </p:spTree>
    <p:extLst>
      <p:ext uri="{BB962C8B-B14F-4D97-AF65-F5344CB8AC3E}">
        <p14:creationId xmlns:p14="http://schemas.microsoft.com/office/powerpoint/2010/main" val="25328739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Asystole is a condition in which there is no measurable electrical activity originating from the heart. A straight or flat line is produced on the cardiac monitor (Fig. 29.26). Without an electrical stimulus, the cardiac muscles cannot squeeze or contract to force blood in or out of the heart’s chambers. It is important to assess the patient to be sure that it is a true </a:t>
            </a:r>
            <a:r>
              <a:rPr lang="en-US" dirty="0" err="1"/>
              <a:t>asystolic</a:t>
            </a:r>
            <a:r>
              <a:rPr lang="en-US" dirty="0"/>
              <a:t> event. Occasionally, a loose E C G patch or wire from the monitor will cause a false reading. However, if it is a true </a:t>
            </a:r>
            <a:r>
              <a:rPr lang="en-US" dirty="0" err="1"/>
              <a:t>asystolic</a:t>
            </a:r>
            <a:r>
              <a:rPr lang="en-US" dirty="0"/>
              <a:t> event, the patient will be pulseless. Compressions should be started immediately. The patient should be assessed with a second monitor lead, pausing compressions only briefly (less than 10 seconds) to rule out a fine VF. If VF is confirmed, the patient should be defibrillated. If the second lead continues to show a flat line, asystole is confirmed, and defibrillation is not indicated. The treatment for asystole is C P R, epinephrine, and treating the cause, which is the same as that for VF addressed previously.</a:t>
            </a:r>
          </a:p>
        </p:txBody>
      </p:sp>
      <p:sp>
        <p:nvSpPr>
          <p:cNvPr id="4" name="Slide Number Placeholder 3"/>
          <p:cNvSpPr>
            <a:spLocks noGrp="1"/>
          </p:cNvSpPr>
          <p:nvPr>
            <p:ph type="sldNum" sz="quarter" idx="5"/>
          </p:nvPr>
        </p:nvSpPr>
        <p:spPr/>
        <p:txBody>
          <a:bodyPr/>
          <a:lstStyle/>
          <a:p>
            <a:fld id="{EF179920-1458-462C-8F48-238DD5709C36}" type="slidenum">
              <a:rPr lang="en-US" smtClean="0"/>
              <a:t>55</a:t>
            </a:fld>
            <a:endParaRPr lang="en-US"/>
          </a:p>
        </p:txBody>
      </p:sp>
    </p:spTree>
    <p:extLst>
      <p:ext uri="{BB962C8B-B14F-4D97-AF65-F5344CB8AC3E}">
        <p14:creationId xmlns:p14="http://schemas.microsoft.com/office/powerpoint/2010/main" val="345428330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Heart blocks are caused by the delay or blockage of electrical conduction at the A V node. There are four types of heart blocks: first degree, second-degree type I, second-degree type II, and third degree. The A V node’s blood supply comes from the right coronary artery (RCA). If the RCA becomes partially or completely blocked, the A V node is deprived of oxygen, which causes ischemia. If the A V node tissue becomes ischemic or dies, the electrical impulses originating in the atria will have difficulty traveling through the A V node to the ventricles along the usual pathway. The electrical impulses will need to find an alternative pathway, which could cause conduction delays or even an electrical disassociation of the atria and the ventricles.</a:t>
            </a:r>
          </a:p>
          <a:p>
            <a:endParaRPr lang="en-US" dirty="0"/>
          </a:p>
          <a:p>
            <a:r>
              <a:rPr lang="en-US" dirty="0"/>
              <a:t>The primary cause of most A V heart blocks is acute coronary syndrome. Acute coronary syndrome (ACS) is an umbrella term used to describe unstable angina, acute non–ST elevation M I (NSTEM I), and acute ST elevation M I (STEM I). Other causes of heart blocks include, but are not limited to, electrolyte imbalances and medication toxicities.</a:t>
            </a:r>
          </a:p>
        </p:txBody>
      </p:sp>
      <p:sp>
        <p:nvSpPr>
          <p:cNvPr id="4" name="Slide Number Placeholder 3"/>
          <p:cNvSpPr>
            <a:spLocks noGrp="1"/>
          </p:cNvSpPr>
          <p:nvPr>
            <p:ph type="sldNum" sz="quarter" idx="5"/>
          </p:nvPr>
        </p:nvSpPr>
        <p:spPr/>
        <p:txBody>
          <a:bodyPr/>
          <a:lstStyle/>
          <a:p>
            <a:fld id="{EF179920-1458-462C-8F48-238DD5709C36}" type="slidenum">
              <a:rPr lang="en-US" smtClean="0"/>
              <a:t>56</a:t>
            </a:fld>
            <a:endParaRPr lang="en-US"/>
          </a:p>
        </p:txBody>
      </p:sp>
    </p:spTree>
    <p:extLst>
      <p:ext uri="{BB962C8B-B14F-4D97-AF65-F5344CB8AC3E}">
        <p14:creationId xmlns:p14="http://schemas.microsoft.com/office/powerpoint/2010/main" val="353889126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29.27 First-degree atrioventricular block: the P R interval is prolonged (greater than 0.20 sec); in this strip, the P R interval is 24.</a:t>
            </a:r>
          </a:p>
        </p:txBody>
      </p:sp>
      <p:sp>
        <p:nvSpPr>
          <p:cNvPr id="4" name="Slide Number Placeholder 3"/>
          <p:cNvSpPr>
            <a:spLocks noGrp="1"/>
          </p:cNvSpPr>
          <p:nvPr>
            <p:ph type="sldNum" sz="quarter" idx="5"/>
          </p:nvPr>
        </p:nvSpPr>
        <p:spPr/>
        <p:txBody>
          <a:bodyPr/>
          <a:lstStyle/>
          <a:p>
            <a:fld id="{EF179920-1458-462C-8F48-238DD5709C36}" type="slidenum">
              <a:rPr lang="en-US" smtClean="0"/>
              <a:t>57</a:t>
            </a:fld>
            <a:endParaRPr lang="en-US"/>
          </a:p>
        </p:txBody>
      </p:sp>
    </p:spTree>
    <p:extLst>
      <p:ext uri="{BB962C8B-B14F-4D97-AF65-F5344CB8AC3E}">
        <p14:creationId xmlns:p14="http://schemas.microsoft.com/office/powerpoint/2010/main" val="74297129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29.28 Second-degree atrioventricular block type I (Mobitz I or Wenckebach).</a:t>
            </a:r>
          </a:p>
          <a:p>
            <a:r>
              <a:rPr lang="en-US" dirty="0"/>
              <a:t>FIGURE 29.29 Second-degree atrioventricular block type II (Mobitz II).</a:t>
            </a:r>
          </a:p>
          <a:p>
            <a:endParaRPr lang="en-US" dirty="0"/>
          </a:p>
          <a:p>
            <a:r>
              <a:rPr lang="en-US" dirty="0"/>
              <a:t>Second-degree A V block type I (also known as Wenckebach or Mobitz I) occurs when not all atrial impulses get through the A V node to the ventricles. There are more P waves than Q R S complexes, and the P R interval gets progressively longer until a Q R S is dropped.</a:t>
            </a:r>
          </a:p>
          <a:p>
            <a:endParaRPr lang="en-US" dirty="0"/>
          </a:p>
          <a:p>
            <a:r>
              <a:rPr lang="en-US" dirty="0"/>
              <a:t>Second-degree A V block type II (also known as Mobitz II) also drops Q R S complexes, but unlike second-degree type I, the P R intervals are exactly the same length with each complex. This dysrhythmia is more alarming and is considered a potentially life-threatening dysrhythmia because it can quickly progress to a third-degree A V block.</a:t>
            </a:r>
          </a:p>
          <a:p>
            <a:endParaRPr lang="en-US" dirty="0"/>
          </a:p>
          <a:p>
            <a:r>
              <a:rPr lang="en-US" dirty="0"/>
              <a:t>Treatment of second-degree A V block type II is dependent on the patient’s symptoms. If the patient is symptomatic, then temporary pacing is the treatment of choice.</a:t>
            </a:r>
          </a:p>
        </p:txBody>
      </p:sp>
      <p:sp>
        <p:nvSpPr>
          <p:cNvPr id="4" name="Slide Number Placeholder 3"/>
          <p:cNvSpPr>
            <a:spLocks noGrp="1"/>
          </p:cNvSpPr>
          <p:nvPr>
            <p:ph type="sldNum" sz="quarter" idx="5"/>
          </p:nvPr>
        </p:nvSpPr>
        <p:spPr/>
        <p:txBody>
          <a:bodyPr/>
          <a:lstStyle/>
          <a:p>
            <a:fld id="{EF179920-1458-462C-8F48-238DD5709C36}" type="slidenum">
              <a:rPr lang="en-US" smtClean="0"/>
              <a:t>58</a:t>
            </a:fld>
            <a:endParaRPr lang="en-US"/>
          </a:p>
        </p:txBody>
      </p:sp>
    </p:spTree>
    <p:extLst>
      <p:ext uri="{BB962C8B-B14F-4D97-AF65-F5344CB8AC3E}">
        <p14:creationId xmlns:p14="http://schemas.microsoft.com/office/powerpoint/2010/main" val="116511451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29.28 Second-degree atrioventricular block type I (Mobitz I or Wenckebach).</a:t>
            </a:r>
          </a:p>
          <a:p>
            <a:r>
              <a:rPr lang="en-US" dirty="0"/>
              <a:t>FIGURE 29.29 Second-degree atrioventricular block type II (Mobitz II).</a:t>
            </a:r>
          </a:p>
          <a:p>
            <a:endParaRPr lang="en-US" dirty="0"/>
          </a:p>
          <a:p>
            <a:r>
              <a:rPr lang="en-US" dirty="0"/>
              <a:t>Second-degree A V block type I (also known as Wenckebach or Mobitz I) occurs when not all atrial impulses get through the A V node to the ventricles. There are more P waves than Q R S complexes, and the P R interval gets progressively longer until a Q R S is dropped.</a:t>
            </a:r>
          </a:p>
          <a:p>
            <a:endParaRPr lang="en-US" dirty="0"/>
          </a:p>
          <a:p>
            <a:r>
              <a:rPr lang="en-US" dirty="0"/>
              <a:t>Second-degree A V block type II (also known as Mobitz II) also drops Q R S complexes, but unlike second-degree type I, the P R intervals are exactly the same length with each complex. This dysrhythmia is more alarming and is considered a potentially life-threatening dysrhythmia because it can quickly progress to a third-degree A V block.</a:t>
            </a:r>
          </a:p>
          <a:p>
            <a:endParaRPr lang="en-US" dirty="0"/>
          </a:p>
          <a:p>
            <a:r>
              <a:rPr lang="en-US" dirty="0"/>
              <a:t>Treatment of second-degree A V block type II is dependent on the patient’s symptoms. If the patient is symptomatic, then temporary pacing is the treatment of choice.</a:t>
            </a:r>
          </a:p>
        </p:txBody>
      </p:sp>
      <p:sp>
        <p:nvSpPr>
          <p:cNvPr id="4" name="Slide Number Placeholder 3"/>
          <p:cNvSpPr>
            <a:spLocks noGrp="1"/>
          </p:cNvSpPr>
          <p:nvPr>
            <p:ph type="sldNum" sz="quarter" idx="5"/>
          </p:nvPr>
        </p:nvSpPr>
        <p:spPr/>
        <p:txBody>
          <a:bodyPr/>
          <a:lstStyle/>
          <a:p>
            <a:fld id="{EF179920-1458-462C-8F48-238DD5709C36}" type="slidenum">
              <a:rPr lang="en-US" smtClean="0"/>
              <a:t>59</a:t>
            </a:fld>
            <a:endParaRPr lang="en-US"/>
          </a:p>
        </p:txBody>
      </p:sp>
    </p:spTree>
    <p:extLst>
      <p:ext uri="{BB962C8B-B14F-4D97-AF65-F5344CB8AC3E}">
        <p14:creationId xmlns:p14="http://schemas.microsoft.com/office/powerpoint/2010/main" val="3345227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Symptoms of cardiac instability may include:</a:t>
            </a:r>
          </a:p>
          <a:p>
            <a:endParaRPr lang="en-US" dirty="0"/>
          </a:p>
          <a:p>
            <a:r>
              <a:rPr lang="en-US" dirty="0"/>
              <a:t>Palpitation (fast fluttering or beating in the chest or skipping beats)</a:t>
            </a:r>
          </a:p>
          <a:p>
            <a:r>
              <a:rPr lang="en-US" dirty="0"/>
              <a:t>Hypotension</a:t>
            </a:r>
          </a:p>
          <a:p>
            <a:r>
              <a:rPr lang="en-US" dirty="0"/>
              <a:t>Diaphoresis (sweating)</a:t>
            </a:r>
          </a:p>
          <a:p>
            <a:r>
              <a:rPr lang="en-US" dirty="0"/>
              <a:t>Shortness of breath</a:t>
            </a:r>
          </a:p>
          <a:p>
            <a:r>
              <a:rPr lang="en-US" dirty="0"/>
              <a:t>Syncope (fainting)</a:t>
            </a:r>
          </a:p>
        </p:txBody>
      </p:sp>
      <p:sp>
        <p:nvSpPr>
          <p:cNvPr id="4" name="Slide Number Placeholder 3"/>
          <p:cNvSpPr>
            <a:spLocks noGrp="1"/>
          </p:cNvSpPr>
          <p:nvPr>
            <p:ph type="sldNum" sz="quarter" idx="5"/>
          </p:nvPr>
        </p:nvSpPr>
        <p:spPr/>
        <p:txBody>
          <a:bodyPr/>
          <a:lstStyle/>
          <a:p>
            <a:fld id="{EF179920-1458-462C-8F48-238DD5709C36}" type="slidenum">
              <a:rPr lang="en-US" smtClean="0"/>
              <a:t>6</a:t>
            </a:fld>
            <a:endParaRPr lang="en-US"/>
          </a:p>
        </p:txBody>
      </p:sp>
    </p:spTree>
    <p:extLst>
      <p:ext uri="{BB962C8B-B14F-4D97-AF65-F5344CB8AC3E}">
        <p14:creationId xmlns:p14="http://schemas.microsoft.com/office/powerpoint/2010/main" val="113010061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29.31 Third-degree heart block or complete heart block (CHB). R to R is regular, and P to P is regular, but there is no communication between the atria and the ventricles.</a:t>
            </a:r>
          </a:p>
          <a:p>
            <a:endParaRPr lang="en-US" dirty="0"/>
          </a:p>
          <a:p>
            <a:r>
              <a:rPr lang="en-US" dirty="0"/>
              <a:t>Third-degree A V block or complete heart block (CHB) occurs when the A V node is completely blocked and prevents any impulses from entering or exiting. There is no communication between the atria and the ventricles. In CHB, Q R S complexes march out regularly and are independent of the P waves. Similarly, the P waves march throughout the rhythm strip at a regular rate.</a:t>
            </a:r>
          </a:p>
          <a:p>
            <a:endParaRPr lang="en-US" dirty="0"/>
          </a:p>
          <a:p>
            <a:r>
              <a:rPr lang="en-US" dirty="0"/>
              <a:t>Treatment of CHB is initially based on treating the patient’s symptoms, such as hypotension or SOB. Attempts are made to reverse the cause(s) if possible. Transcutaneous pacing is indicated in symptomatic CHB. Long-term treatment is typically the insertion of a permanent pacemaker.</a:t>
            </a:r>
          </a:p>
        </p:txBody>
      </p:sp>
      <p:sp>
        <p:nvSpPr>
          <p:cNvPr id="4" name="Slide Number Placeholder 3"/>
          <p:cNvSpPr>
            <a:spLocks noGrp="1"/>
          </p:cNvSpPr>
          <p:nvPr>
            <p:ph type="sldNum" sz="quarter" idx="5"/>
          </p:nvPr>
        </p:nvSpPr>
        <p:spPr/>
        <p:txBody>
          <a:bodyPr/>
          <a:lstStyle/>
          <a:p>
            <a:fld id="{EF179920-1458-462C-8F48-238DD5709C36}" type="slidenum">
              <a:rPr lang="en-US" smtClean="0"/>
              <a:t>60</a:t>
            </a:fld>
            <a:endParaRPr lang="en-US"/>
          </a:p>
        </p:txBody>
      </p:sp>
    </p:spTree>
    <p:extLst>
      <p:ext uri="{BB962C8B-B14F-4D97-AF65-F5344CB8AC3E}">
        <p14:creationId xmlns:p14="http://schemas.microsoft.com/office/powerpoint/2010/main" val="223964717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29.31 Third-degree heart block or complete heart block (CHB). R to R is regular, and P to P is regular, but there is no communication between the atria and the ventricles.</a:t>
            </a:r>
          </a:p>
          <a:p>
            <a:endParaRPr lang="en-US" dirty="0"/>
          </a:p>
          <a:p>
            <a:r>
              <a:rPr lang="en-US" dirty="0"/>
              <a:t>Third-degree A V block or complete heart block (CHB) occurs when the A V node is completely blocked and prevents any impulses from entering or exiting. There is no communication between the atria and the ventricles. In CHB, Q R S complexes march out regularly and are independent of the P waves. Similarly, the P waves march throughout the rhythm strip at a regular rate.</a:t>
            </a:r>
          </a:p>
          <a:p>
            <a:endParaRPr lang="en-US" dirty="0"/>
          </a:p>
          <a:p>
            <a:r>
              <a:rPr lang="en-US" dirty="0"/>
              <a:t>Treatment of CHB is initially based on treating the patient’s symptoms, such as hypotension or SOB. Attempts are made to reverse the cause(s) if possible. Transcutaneous pacing is indicated in symptomatic CHB. Long-term treatment is typically the insertion of a permanent pacemaker.</a:t>
            </a:r>
          </a:p>
        </p:txBody>
      </p:sp>
      <p:sp>
        <p:nvSpPr>
          <p:cNvPr id="4" name="Slide Number Placeholder 3"/>
          <p:cNvSpPr>
            <a:spLocks noGrp="1"/>
          </p:cNvSpPr>
          <p:nvPr>
            <p:ph type="sldNum" sz="quarter" idx="5"/>
          </p:nvPr>
        </p:nvSpPr>
        <p:spPr/>
        <p:txBody>
          <a:bodyPr/>
          <a:lstStyle/>
          <a:p>
            <a:fld id="{EF179920-1458-462C-8F48-238DD5709C36}" type="slidenum">
              <a:rPr lang="en-US" smtClean="0"/>
              <a:t>61</a:t>
            </a:fld>
            <a:endParaRPr lang="en-US"/>
          </a:p>
        </p:txBody>
      </p:sp>
    </p:spTree>
    <p:extLst>
      <p:ext uri="{BB962C8B-B14F-4D97-AF65-F5344CB8AC3E}">
        <p14:creationId xmlns:p14="http://schemas.microsoft.com/office/powerpoint/2010/main" val="150769341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29.30 A, Apex/sternum pad placement. B, Anterior/posterior pad placement.</a:t>
            </a:r>
          </a:p>
        </p:txBody>
      </p:sp>
      <p:sp>
        <p:nvSpPr>
          <p:cNvPr id="4" name="Slide Number Placeholder 3"/>
          <p:cNvSpPr>
            <a:spLocks noGrp="1"/>
          </p:cNvSpPr>
          <p:nvPr>
            <p:ph type="sldNum" sz="quarter" idx="5"/>
          </p:nvPr>
        </p:nvSpPr>
        <p:spPr/>
        <p:txBody>
          <a:bodyPr/>
          <a:lstStyle/>
          <a:p>
            <a:fld id="{EF179920-1458-462C-8F48-238DD5709C36}" type="slidenum">
              <a:rPr lang="en-US" smtClean="0"/>
              <a:t>62</a:t>
            </a:fld>
            <a:endParaRPr lang="en-US"/>
          </a:p>
        </p:txBody>
      </p:sp>
    </p:spTree>
    <p:extLst>
      <p:ext uri="{BB962C8B-B14F-4D97-AF65-F5344CB8AC3E}">
        <p14:creationId xmlns:p14="http://schemas.microsoft.com/office/powerpoint/2010/main" val="332406791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29.32 A, Example of ventricular paced rhythm with pacer spikes. B, Pacemaker implantation; there may be a lead in the atrium, ventricle, or both.</a:t>
            </a:r>
          </a:p>
        </p:txBody>
      </p:sp>
      <p:sp>
        <p:nvSpPr>
          <p:cNvPr id="4" name="Slide Number Placeholder 3"/>
          <p:cNvSpPr>
            <a:spLocks noGrp="1"/>
          </p:cNvSpPr>
          <p:nvPr>
            <p:ph type="sldNum" sz="quarter" idx="5"/>
          </p:nvPr>
        </p:nvSpPr>
        <p:spPr/>
        <p:txBody>
          <a:bodyPr/>
          <a:lstStyle/>
          <a:p>
            <a:fld id="{EF179920-1458-462C-8F48-238DD5709C36}" type="slidenum">
              <a:rPr lang="en-US" smtClean="0"/>
              <a:t>63</a:t>
            </a:fld>
            <a:endParaRPr lang="en-US"/>
          </a:p>
        </p:txBody>
      </p:sp>
    </p:spTree>
    <p:extLst>
      <p:ext uri="{BB962C8B-B14F-4D97-AF65-F5344CB8AC3E}">
        <p14:creationId xmlns:p14="http://schemas.microsoft.com/office/powerpoint/2010/main" val="114159940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Clinical manifestations for dysrhythmias are dependent on their impact on the patient’s cardiac output. Some dysrhythmias have little impact on cardiac output and so have few manifestations. The more dangerous dysrhythmias, such as atrial fibrillation and ventricular rhythms or blocks, can greatly reduce cardiac output, causing SOB, pain, hypotension, fatigue, and if severe enough, death.</a:t>
            </a:r>
          </a:p>
        </p:txBody>
      </p:sp>
      <p:sp>
        <p:nvSpPr>
          <p:cNvPr id="4" name="Slide Number Placeholder 3"/>
          <p:cNvSpPr>
            <a:spLocks noGrp="1"/>
          </p:cNvSpPr>
          <p:nvPr>
            <p:ph type="sldNum" sz="quarter" idx="5"/>
          </p:nvPr>
        </p:nvSpPr>
        <p:spPr/>
        <p:txBody>
          <a:bodyPr/>
          <a:lstStyle/>
          <a:p>
            <a:fld id="{EF179920-1458-462C-8F48-238DD5709C36}" type="slidenum">
              <a:rPr lang="en-US" smtClean="0"/>
              <a:t>64</a:t>
            </a:fld>
            <a:endParaRPr lang="en-US"/>
          </a:p>
        </p:txBody>
      </p:sp>
    </p:spTree>
    <p:extLst>
      <p:ext uri="{BB962C8B-B14F-4D97-AF65-F5344CB8AC3E}">
        <p14:creationId xmlns:p14="http://schemas.microsoft.com/office/powerpoint/2010/main" val="62065052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Evaluate E C G and identify the rhythm – Recognizing the rhythm helps the nurse anticipate and respond appropriately. </a:t>
            </a:r>
          </a:p>
          <a:p>
            <a:endParaRPr lang="en-US" dirty="0"/>
          </a:p>
          <a:p>
            <a:r>
              <a:rPr lang="en-US" dirty="0"/>
              <a:t>Determine if the patient is symptomatic versus asymptomatic – Symptomatic patients require immediate response and evaluation of causes; asymptomatic patients require observation and evaluation of causes. </a:t>
            </a:r>
          </a:p>
          <a:p>
            <a:endParaRPr lang="en-US" dirty="0"/>
          </a:p>
          <a:p>
            <a:r>
              <a:rPr lang="en-US" dirty="0"/>
              <a:t>To assess if symptomatic, evaluate: </a:t>
            </a:r>
          </a:p>
          <a:p>
            <a:r>
              <a:rPr lang="en-US" dirty="0"/>
              <a:t>• Vital signs – The lack of efficient contractile function of a heart experiencing dysrhythmias results in a decrease in CO and hypotension. In an attempt to increase oxygenation in the face of decreased CO, SOB and tachypnea may occur. The HR may be faster, slower, regular rhythm, or irregular rhythm depending on the type of dysrhythmia. </a:t>
            </a:r>
          </a:p>
          <a:p>
            <a:r>
              <a:rPr lang="en-US" dirty="0"/>
              <a:t>• Change in level of consciousness – Decreased blood pressure and thus CO may cause a decrease in blood flow to the brain, resulting in dizziness or syncope.</a:t>
            </a:r>
          </a:p>
          <a:p>
            <a:r>
              <a:rPr lang="en-US" dirty="0"/>
              <a:t>• Diaphoresis – Diaphoresis is the result of the stimulation of the sympathetic nervous system in response to low CO. </a:t>
            </a:r>
          </a:p>
          <a:p>
            <a:r>
              <a:rPr lang="en-US" dirty="0"/>
              <a:t>• Chest pain – Dysrhythmias may cause an imbalance in myocardial oxygen demand and supply, potentially resulting in chest pain. </a:t>
            </a:r>
          </a:p>
          <a:p>
            <a:r>
              <a:rPr lang="en-US" dirty="0"/>
              <a:t>• Poor peripheral circulation – Decreased CO may cause weak peripheral pulses, cool extremities, and sluggish capillary refill. Poor contractile function may cause peripheral edema. </a:t>
            </a:r>
          </a:p>
          <a:p>
            <a:r>
              <a:rPr lang="en-US" dirty="0"/>
              <a:t>• Nausea and vomiting – Shunting of blood away from nonessential organ systems during low-flow states may cause nausea and vomiting.</a:t>
            </a:r>
          </a:p>
          <a:p>
            <a:endParaRPr lang="en-US" dirty="0"/>
          </a:p>
          <a:p>
            <a:r>
              <a:rPr lang="en-US" dirty="0"/>
              <a:t>Electrolyte levels and cardiac enzymes – Dysrhythmias may indicate acute cardiac injury, which may be demonstrated by elevated cardiac enzymes. Elevated potassium levels can cause changes in the shape of the T wave.</a:t>
            </a:r>
          </a:p>
        </p:txBody>
      </p:sp>
      <p:sp>
        <p:nvSpPr>
          <p:cNvPr id="4" name="Slide Number Placeholder 3"/>
          <p:cNvSpPr>
            <a:spLocks noGrp="1"/>
          </p:cNvSpPr>
          <p:nvPr>
            <p:ph type="sldNum" sz="quarter" idx="5"/>
          </p:nvPr>
        </p:nvSpPr>
        <p:spPr/>
        <p:txBody>
          <a:bodyPr/>
          <a:lstStyle/>
          <a:p>
            <a:fld id="{EF179920-1458-462C-8F48-238DD5709C36}" type="slidenum">
              <a:rPr lang="en-US" smtClean="0"/>
              <a:t>65</a:t>
            </a:fld>
            <a:endParaRPr lang="en-US"/>
          </a:p>
        </p:txBody>
      </p:sp>
    </p:spTree>
    <p:extLst>
      <p:ext uri="{BB962C8B-B14F-4D97-AF65-F5344CB8AC3E}">
        <p14:creationId xmlns:p14="http://schemas.microsoft.com/office/powerpoint/2010/main" val="342630772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Administer antiarrhythmic therapy as ordered – Antiarrhythmic medications limit the occurrence of dysrhythmias, helping to maintain an adequate CO and decrease the risk of life-threatening events associated with lethal dysrhythmias. </a:t>
            </a:r>
          </a:p>
          <a:p>
            <a:endParaRPr lang="en-US" dirty="0"/>
          </a:p>
          <a:p>
            <a:r>
              <a:rPr lang="en-US" dirty="0"/>
              <a:t>Perform an E C G/maintain continuous E C G monitoring as ordered – Monitoring facilitates immediate recognition of dysrhythmias, which allows for prompt treatment as necessary. </a:t>
            </a:r>
          </a:p>
          <a:p>
            <a:endParaRPr lang="en-US" dirty="0"/>
          </a:p>
          <a:p>
            <a:r>
              <a:rPr lang="en-US" dirty="0"/>
              <a:t>Be prepared to administer advanced cardiac life support in the event of a lethal dysrhythmia</a:t>
            </a:r>
            <a:r>
              <a:rPr lang="en-US" baseline="0" dirty="0"/>
              <a:t> </a:t>
            </a:r>
            <a:r>
              <a:rPr lang="en-US" dirty="0"/>
              <a:t>– Cardiopulmonary resuscitation, defibrillation if indicated, and administration of emergency medications may restore adequate CO in a patient experiencing lethal dysrhythmias. </a:t>
            </a:r>
          </a:p>
          <a:p>
            <a:endParaRPr lang="en-US" dirty="0"/>
          </a:p>
          <a:p>
            <a:r>
              <a:rPr lang="en-US" dirty="0"/>
              <a:t>Document the occurrence of dysrhythmias – Documentation helps evaluate the need for and/or the effectiveness of therapy.</a:t>
            </a:r>
          </a:p>
        </p:txBody>
      </p:sp>
      <p:sp>
        <p:nvSpPr>
          <p:cNvPr id="4" name="Slide Number Placeholder 3"/>
          <p:cNvSpPr>
            <a:spLocks noGrp="1"/>
          </p:cNvSpPr>
          <p:nvPr>
            <p:ph type="sldNum" sz="quarter" idx="5"/>
          </p:nvPr>
        </p:nvSpPr>
        <p:spPr/>
        <p:txBody>
          <a:bodyPr/>
          <a:lstStyle/>
          <a:p>
            <a:fld id="{EF179920-1458-462C-8F48-238DD5709C36}" type="slidenum">
              <a:rPr lang="en-US" smtClean="0"/>
              <a:t>66</a:t>
            </a:fld>
            <a:endParaRPr lang="en-US"/>
          </a:p>
        </p:txBody>
      </p:sp>
    </p:spTree>
    <p:extLst>
      <p:ext uri="{BB962C8B-B14F-4D97-AF65-F5344CB8AC3E}">
        <p14:creationId xmlns:p14="http://schemas.microsoft.com/office/powerpoint/2010/main" val="107144509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Immediately report chest pain or chest discomfort – Prompt treatment is one way to help maximize positive outcomes when a patient is experiencing dangerous or lethal dysrhythmias. </a:t>
            </a:r>
          </a:p>
          <a:p>
            <a:endParaRPr lang="en-US" dirty="0"/>
          </a:p>
          <a:p>
            <a:r>
              <a:rPr lang="en-US" dirty="0"/>
              <a:t>Take antiarrhythmic medications as prescribed – Maintaining adequate medication levels helps decrease the occurrence of adverse effects of dysrhythmias. </a:t>
            </a:r>
          </a:p>
          <a:p>
            <a:endParaRPr lang="en-US" dirty="0"/>
          </a:p>
          <a:p>
            <a:r>
              <a:rPr lang="en-US" dirty="0"/>
              <a:t>Recognize signs of possible complications of dysrhythmias, such as strokes due to clot formation in A F – It is important that the patient (and family) is able to detect early signs of complications to ensure prompt treatment and reduce adverse effects.</a:t>
            </a:r>
          </a:p>
        </p:txBody>
      </p:sp>
      <p:sp>
        <p:nvSpPr>
          <p:cNvPr id="4" name="Slide Number Placeholder 3"/>
          <p:cNvSpPr>
            <a:spLocks noGrp="1"/>
          </p:cNvSpPr>
          <p:nvPr>
            <p:ph type="sldNum" sz="quarter" idx="5"/>
          </p:nvPr>
        </p:nvSpPr>
        <p:spPr/>
        <p:txBody>
          <a:bodyPr/>
          <a:lstStyle/>
          <a:p>
            <a:fld id="{EF179920-1458-462C-8F48-238DD5709C36}" type="slidenum">
              <a:rPr lang="en-US" smtClean="0"/>
              <a:t>67</a:t>
            </a:fld>
            <a:endParaRPr lang="en-US"/>
          </a:p>
        </p:txBody>
      </p:sp>
    </p:spTree>
    <p:extLst>
      <p:ext uri="{BB962C8B-B14F-4D97-AF65-F5344CB8AC3E}">
        <p14:creationId xmlns:p14="http://schemas.microsoft.com/office/powerpoint/2010/main" val="210566401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179920-1458-462C-8F48-238DD5709C36}" type="slidenum">
              <a:rPr lang="en-US" smtClean="0"/>
              <a:t>68</a:t>
            </a:fld>
            <a:endParaRPr lang="en-US"/>
          </a:p>
        </p:txBody>
      </p:sp>
    </p:spTree>
    <p:extLst>
      <p:ext uri="{BB962C8B-B14F-4D97-AF65-F5344CB8AC3E}">
        <p14:creationId xmlns:p14="http://schemas.microsoft.com/office/powerpoint/2010/main" val="216394775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179920-1458-462C-8F48-238DD5709C36}" type="slidenum">
              <a:rPr lang="en-US" smtClean="0"/>
              <a:t>69</a:t>
            </a:fld>
            <a:endParaRPr lang="en-US"/>
          </a:p>
        </p:txBody>
      </p:sp>
    </p:spTree>
    <p:extLst>
      <p:ext uri="{BB962C8B-B14F-4D97-AF65-F5344CB8AC3E}">
        <p14:creationId xmlns:p14="http://schemas.microsoft.com/office/powerpoint/2010/main" val="2163947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 C G provides a graphic representation of the heart’s electrical activity. When electrodes are placed on the patient’s skin, they can monitor the flow of the electrical charges and transmit the corresponding waveforms to an E C G machine or cardiac monitor. The standard E C G has 12 leads or views of the electrical activity in the heart.</a:t>
            </a:r>
          </a:p>
          <a:p>
            <a:endParaRPr lang="en-US" dirty="0"/>
          </a:p>
          <a:p>
            <a:r>
              <a:rPr lang="en-US" dirty="0"/>
              <a:t>E C G paper – When a patient receives an E C G or is placed on a cardiac monitor, the heart’s electrical activity will be printed on specialized graph paper for interpretation. The E C G graph paper can measure both amplitude and time.</a:t>
            </a:r>
          </a:p>
          <a:p>
            <a:endParaRPr lang="en-US" dirty="0"/>
          </a:p>
          <a:p>
            <a:endParaRPr lang="en-US" dirty="0"/>
          </a:p>
        </p:txBody>
      </p:sp>
      <p:sp>
        <p:nvSpPr>
          <p:cNvPr id="4" name="Slide Number Placeholder 3"/>
          <p:cNvSpPr>
            <a:spLocks noGrp="1"/>
          </p:cNvSpPr>
          <p:nvPr>
            <p:ph type="sldNum" sz="quarter" idx="5"/>
          </p:nvPr>
        </p:nvSpPr>
        <p:spPr/>
        <p:txBody>
          <a:bodyPr/>
          <a:lstStyle/>
          <a:p>
            <a:fld id="{EF179920-1458-462C-8F48-238DD5709C36}" type="slidenum">
              <a:rPr lang="en-US" smtClean="0"/>
              <a:t>7</a:t>
            </a:fld>
            <a:endParaRPr lang="en-US"/>
          </a:p>
        </p:txBody>
      </p:sp>
    </p:spTree>
    <p:extLst>
      <p:ext uri="{BB962C8B-B14F-4D97-AF65-F5344CB8AC3E}">
        <p14:creationId xmlns:p14="http://schemas.microsoft.com/office/powerpoint/2010/main" val="245948823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179920-1458-462C-8F48-238DD5709C36}" type="slidenum">
              <a:rPr lang="en-US" smtClean="0"/>
              <a:t>70</a:t>
            </a:fld>
            <a:endParaRPr lang="en-US"/>
          </a:p>
        </p:txBody>
      </p:sp>
    </p:spTree>
    <p:extLst>
      <p:ext uri="{BB962C8B-B14F-4D97-AF65-F5344CB8AC3E}">
        <p14:creationId xmlns:p14="http://schemas.microsoft.com/office/powerpoint/2010/main" val="160438367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179920-1458-462C-8F48-238DD5709C36}" type="slidenum">
              <a:rPr lang="en-US" smtClean="0"/>
              <a:t>71</a:t>
            </a:fld>
            <a:endParaRPr lang="en-US"/>
          </a:p>
        </p:txBody>
      </p:sp>
    </p:spTree>
    <p:extLst>
      <p:ext uri="{BB962C8B-B14F-4D97-AF65-F5344CB8AC3E}">
        <p14:creationId xmlns:p14="http://schemas.microsoft.com/office/powerpoint/2010/main" val="160438367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Answer: </a:t>
            </a:r>
            <a:r>
              <a:rPr lang="en-US" sz="1200" b="0" i="0" u="none" strike="noStrike" kern="1200" baseline="0" dirty="0">
                <a:solidFill>
                  <a:schemeClr val="tx1"/>
                </a:solidFill>
                <a:latin typeface="+mn-lt"/>
                <a:ea typeface="+mn-ea"/>
                <a:cs typeface="+mn-cs"/>
              </a:rPr>
              <a:t>B</a:t>
            </a:r>
          </a:p>
          <a:p>
            <a:r>
              <a:rPr lang="en-US" sz="1200" b="1" i="0" u="none" strike="noStrike" kern="1200" baseline="0" dirty="0">
                <a:solidFill>
                  <a:schemeClr val="tx1"/>
                </a:solidFill>
                <a:latin typeface="+mn-lt"/>
                <a:ea typeface="+mn-ea"/>
                <a:cs typeface="+mn-cs"/>
              </a:rPr>
              <a:t>Rationale: </a:t>
            </a:r>
            <a:r>
              <a:rPr lang="en-US" sz="1200" b="0" i="0" u="none" strike="noStrike" kern="1200" baseline="0" dirty="0">
                <a:solidFill>
                  <a:schemeClr val="tx1"/>
                </a:solidFill>
                <a:latin typeface="+mn-lt"/>
                <a:ea typeface="+mn-ea"/>
                <a:cs typeface="+mn-cs"/>
              </a:rPr>
              <a:t>Continuous E C G monitoring is the</a:t>
            </a:r>
          </a:p>
          <a:p>
            <a:r>
              <a:rPr lang="en-US" sz="1200" b="0" i="0" u="none" strike="noStrike" kern="1200" baseline="0" dirty="0">
                <a:solidFill>
                  <a:schemeClr val="tx1"/>
                </a:solidFill>
                <a:latin typeface="+mn-lt"/>
                <a:ea typeface="+mn-ea"/>
                <a:cs typeface="+mn-cs"/>
              </a:rPr>
              <a:t>priority to monitor for the return of A F.</a:t>
            </a:r>
            <a:endParaRPr lang="en-US" dirty="0"/>
          </a:p>
        </p:txBody>
      </p:sp>
      <p:sp>
        <p:nvSpPr>
          <p:cNvPr id="4" name="Slide Number Placeholder 3"/>
          <p:cNvSpPr>
            <a:spLocks noGrp="1"/>
          </p:cNvSpPr>
          <p:nvPr>
            <p:ph type="sldNum" sz="quarter" idx="5"/>
          </p:nvPr>
        </p:nvSpPr>
        <p:spPr/>
        <p:txBody>
          <a:bodyPr/>
          <a:lstStyle/>
          <a:p>
            <a:fld id="{EF179920-1458-462C-8F48-238DD5709C36}" type="slidenum">
              <a:rPr lang="en-US" smtClean="0"/>
              <a:t>74</a:t>
            </a:fld>
            <a:endParaRPr lang="en-US"/>
          </a:p>
        </p:txBody>
      </p:sp>
    </p:spTree>
    <p:extLst>
      <p:ext uri="{BB962C8B-B14F-4D97-AF65-F5344CB8AC3E}">
        <p14:creationId xmlns:p14="http://schemas.microsoft.com/office/powerpoint/2010/main" val="322747586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Answer: </a:t>
            </a:r>
            <a:r>
              <a:rPr lang="en-US" sz="1200" b="0" i="0" u="none" strike="noStrike" kern="1200" baseline="0" dirty="0">
                <a:solidFill>
                  <a:schemeClr val="tx1"/>
                </a:solidFill>
                <a:latin typeface="+mn-lt"/>
                <a:ea typeface="+mn-ea"/>
                <a:cs typeface="+mn-cs"/>
              </a:rPr>
              <a:t>A, B, and C</a:t>
            </a:r>
          </a:p>
          <a:p>
            <a:r>
              <a:rPr lang="en-US" sz="1200" b="1" i="0" u="none" strike="noStrike" kern="1200" baseline="0" dirty="0">
                <a:solidFill>
                  <a:schemeClr val="tx1"/>
                </a:solidFill>
                <a:latin typeface="+mn-lt"/>
                <a:ea typeface="+mn-ea"/>
                <a:cs typeface="+mn-cs"/>
              </a:rPr>
              <a:t>Rationale: </a:t>
            </a:r>
            <a:r>
              <a:rPr lang="en-US" sz="1200" kern="1200" dirty="0">
                <a:solidFill>
                  <a:schemeClr val="tx1"/>
                </a:solidFill>
                <a:latin typeface="+mn-lt"/>
                <a:ea typeface="+mn-ea"/>
                <a:cs typeface="+mn-cs"/>
              </a:rPr>
              <a:t>Diaphoresis and SOB occur due to the decrease in cardiac output that occurs with A F.</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Palpitations may be present due to the irregular rhythm. Fever and hyperglycemia are not associated with A F.</a:t>
            </a:r>
            <a:endParaRPr lang="en-US" dirty="0"/>
          </a:p>
        </p:txBody>
      </p:sp>
      <p:sp>
        <p:nvSpPr>
          <p:cNvPr id="4" name="Slide Number Placeholder 3"/>
          <p:cNvSpPr>
            <a:spLocks noGrp="1"/>
          </p:cNvSpPr>
          <p:nvPr>
            <p:ph type="sldNum" sz="quarter" idx="5"/>
          </p:nvPr>
        </p:nvSpPr>
        <p:spPr/>
        <p:txBody>
          <a:bodyPr/>
          <a:lstStyle/>
          <a:p>
            <a:fld id="{EF179920-1458-462C-8F48-238DD5709C36}" type="slidenum">
              <a:rPr lang="en-US" smtClean="0"/>
              <a:t>75</a:t>
            </a:fld>
            <a:endParaRPr lang="en-US"/>
          </a:p>
        </p:txBody>
      </p:sp>
    </p:spTree>
    <p:extLst>
      <p:ext uri="{BB962C8B-B14F-4D97-AF65-F5344CB8AC3E}">
        <p14:creationId xmlns:p14="http://schemas.microsoft.com/office/powerpoint/2010/main" val="307827366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Answer: </a:t>
            </a:r>
            <a:r>
              <a:rPr lang="en-US" sz="1200" b="0" i="0" u="none" strike="noStrike" kern="1200" baseline="0" dirty="0">
                <a:solidFill>
                  <a:schemeClr val="tx1"/>
                </a:solidFill>
                <a:latin typeface="+mn-lt"/>
                <a:ea typeface="+mn-ea"/>
                <a:cs typeface="+mn-cs"/>
              </a:rPr>
              <a:t>B</a:t>
            </a:r>
          </a:p>
          <a:p>
            <a:r>
              <a:rPr lang="en-US" sz="1200" b="1" i="0" u="none" strike="noStrike" kern="1200" baseline="0" dirty="0">
                <a:solidFill>
                  <a:schemeClr val="tx1"/>
                </a:solidFill>
                <a:latin typeface="+mn-lt"/>
                <a:ea typeface="+mn-ea"/>
                <a:cs typeface="+mn-cs"/>
              </a:rPr>
              <a:t>Rationale: </a:t>
            </a:r>
            <a:r>
              <a:rPr lang="en-US" sz="1200" b="0" i="0" u="none" strike="noStrike" kern="1200" baseline="0" dirty="0">
                <a:solidFill>
                  <a:schemeClr val="tx1"/>
                </a:solidFill>
                <a:latin typeface="+mn-lt"/>
                <a:ea typeface="+mn-ea"/>
                <a:cs typeface="+mn-cs"/>
              </a:rPr>
              <a:t>Continuous monitoring is necessary to</a:t>
            </a:r>
          </a:p>
          <a:p>
            <a:r>
              <a:rPr lang="en-US" sz="1200" b="0" i="0" u="none" strike="noStrike" kern="1200" baseline="0" dirty="0">
                <a:solidFill>
                  <a:schemeClr val="tx1"/>
                </a:solidFill>
                <a:latin typeface="+mn-lt"/>
                <a:ea typeface="+mn-ea"/>
                <a:cs typeface="+mn-cs"/>
              </a:rPr>
              <a:t>monitor for the return of A F or other dysrhythmias.</a:t>
            </a:r>
          </a:p>
          <a:p>
            <a:r>
              <a:rPr lang="en-US" sz="1200" b="0" i="0" u="none" strike="noStrike" kern="1200" baseline="0" dirty="0">
                <a:solidFill>
                  <a:schemeClr val="tx1"/>
                </a:solidFill>
                <a:latin typeface="+mn-lt"/>
                <a:ea typeface="+mn-ea"/>
                <a:cs typeface="+mn-cs"/>
              </a:rPr>
              <a:t>VS Q4h, regular diet, and a saline lock are all</a:t>
            </a:r>
          </a:p>
          <a:p>
            <a:r>
              <a:rPr lang="en-US" sz="1200" b="0" i="0" u="none" strike="noStrike" kern="1200" baseline="0" dirty="0">
                <a:solidFill>
                  <a:schemeClr val="tx1"/>
                </a:solidFill>
                <a:latin typeface="+mn-lt"/>
                <a:ea typeface="+mn-ea"/>
                <a:cs typeface="+mn-cs"/>
              </a:rPr>
              <a:t>indicated for her care.</a:t>
            </a:r>
            <a:endParaRPr lang="en-US" dirty="0"/>
          </a:p>
        </p:txBody>
      </p:sp>
      <p:sp>
        <p:nvSpPr>
          <p:cNvPr id="4" name="Slide Number Placeholder 3"/>
          <p:cNvSpPr>
            <a:spLocks noGrp="1"/>
          </p:cNvSpPr>
          <p:nvPr>
            <p:ph type="sldNum" sz="quarter" idx="5"/>
          </p:nvPr>
        </p:nvSpPr>
        <p:spPr/>
        <p:txBody>
          <a:bodyPr/>
          <a:lstStyle/>
          <a:p>
            <a:fld id="{EF179920-1458-462C-8F48-238DD5709C36}" type="slidenum">
              <a:rPr lang="en-US" smtClean="0"/>
              <a:t>76</a:t>
            </a:fld>
            <a:endParaRPr lang="en-US"/>
          </a:p>
        </p:txBody>
      </p:sp>
    </p:spTree>
    <p:extLst>
      <p:ext uri="{BB962C8B-B14F-4D97-AF65-F5344CB8AC3E}">
        <p14:creationId xmlns:p14="http://schemas.microsoft.com/office/powerpoint/2010/main" val="135286898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Answer: </a:t>
            </a:r>
            <a:r>
              <a:rPr lang="en-US" sz="1200" b="0" i="0" u="none" strike="noStrike" kern="1200" baseline="0" dirty="0">
                <a:solidFill>
                  <a:schemeClr val="tx1"/>
                </a:solidFill>
                <a:latin typeface="+mn-lt"/>
                <a:ea typeface="+mn-ea"/>
                <a:cs typeface="+mn-cs"/>
              </a:rPr>
              <a:t>A, B, C, and E</a:t>
            </a:r>
          </a:p>
          <a:p>
            <a:r>
              <a:rPr lang="en-US" sz="1200" b="1" i="0" u="none" strike="noStrike" kern="1200" baseline="0" dirty="0">
                <a:solidFill>
                  <a:schemeClr val="tx1"/>
                </a:solidFill>
                <a:latin typeface="+mn-lt"/>
                <a:ea typeface="+mn-ea"/>
                <a:cs typeface="+mn-cs"/>
              </a:rPr>
              <a:t>Rationale: </a:t>
            </a:r>
            <a:r>
              <a:rPr lang="en-US" sz="1200" b="0" i="0" u="none" strike="noStrike" kern="1200" baseline="0" dirty="0">
                <a:solidFill>
                  <a:schemeClr val="tx1"/>
                </a:solidFill>
                <a:latin typeface="+mn-lt"/>
                <a:ea typeface="+mn-ea"/>
                <a:cs typeface="+mn-cs"/>
              </a:rPr>
              <a:t>All except D are priority diagnoses.</a:t>
            </a:r>
          </a:p>
          <a:p>
            <a:r>
              <a:rPr lang="en-US" sz="1200" b="0" i="0" u="none" strike="noStrike" kern="1200" baseline="0" dirty="0">
                <a:solidFill>
                  <a:schemeClr val="tx1"/>
                </a:solidFill>
                <a:latin typeface="+mn-lt"/>
                <a:ea typeface="+mn-ea"/>
                <a:cs typeface="+mn-cs"/>
              </a:rPr>
              <a:t>A F puts the patient at risk for clots, thus an embolic</a:t>
            </a:r>
          </a:p>
          <a:p>
            <a:r>
              <a:rPr lang="en-US" sz="1200" b="0" i="0" u="none" strike="noStrike" kern="1200" baseline="0" dirty="0">
                <a:solidFill>
                  <a:schemeClr val="tx1"/>
                </a:solidFill>
                <a:latin typeface="+mn-lt"/>
                <a:ea typeface="+mn-ea"/>
                <a:cs typeface="+mn-cs"/>
              </a:rPr>
              <a:t>event, decreased cardiac output due to the loss of</a:t>
            </a:r>
          </a:p>
          <a:p>
            <a:r>
              <a:rPr lang="en-US" sz="1200" b="0" i="0" u="none" strike="noStrike" kern="1200" baseline="0" dirty="0">
                <a:solidFill>
                  <a:schemeClr val="tx1"/>
                </a:solidFill>
                <a:latin typeface="+mn-lt"/>
                <a:ea typeface="+mn-ea"/>
                <a:cs typeface="+mn-cs"/>
              </a:rPr>
              <a:t>atrial kick, knowledge of the diagnosis of</a:t>
            </a:r>
          </a:p>
          <a:p>
            <a:r>
              <a:rPr lang="en-US" sz="1200" b="0" i="0" u="none" strike="noStrike" kern="1200" baseline="0" dirty="0">
                <a:solidFill>
                  <a:schemeClr val="tx1"/>
                </a:solidFill>
                <a:latin typeface="+mn-lt"/>
                <a:ea typeface="+mn-ea"/>
                <a:cs typeface="+mn-cs"/>
              </a:rPr>
              <a:t>A F and necessary self-care is essential for health</a:t>
            </a:r>
          </a:p>
          <a:p>
            <a:r>
              <a:rPr lang="en-US" sz="1200" b="0" i="0" u="none" strike="noStrike" kern="1200" baseline="0" dirty="0">
                <a:solidFill>
                  <a:schemeClr val="tx1"/>
                </a:solidFill>
                <a:latin typeface="+mn-lt"/>
                <a:ea typeface="+mn-ea"/>
                <a:cs typeface="+mn-cs"/>
              </a:rPr>
              <a:t>maintenance.</a:t>
            </a:r>
            <a:endParaRPr lang="en-US" dirty="0"/>
          </a:p>
        </p:txBody>
      </p:sp>
      <p:sp>
        <p:nvSpPr>
          <p:cNvPr id="4" name="Slide Number Placeholder 3"/>
          <p:cNvSpPr>
            <a:spLocks noGrp="1"/>
          </p:cNvSpPr>
          <p:nvPr>
            <p:ph type="sldNum" sz="quarter" idx="5"/>
          </p:nvPr>
        </p:nvSpPr>
        <p:spPr/>
        <p:txBody>
          <a:bodyPr/>
          <a:lstStyle/>
          <a:p>
            <a:fld id="{EF179920-1458-462C-8F48-238DD5709C36}" type="slidenum">
              <a:rPr lang="en-US" smtClean="0"/>
              <a:t>77</a:t>
            </a:fld>
            <a:endParaRPr lang="en-US"/>
          </a:p>
        </p:txBody>
      </p:sp>
    </p:spTree>
    <p:extLst>
      <p:ext uri="{BB962C8B-B14F-4D97-AF65-F5344CB8AC3E}">
        <p14:creationId xmlns:p14="http://schemas.microsoft.com/office/powerpoint/2010/main" val="288697188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Answer: </a:t>
            </a:r>
            <a:r>
              <a:rPr lang="en-US" sz="1200" b="0" i="0" u="none" strike="noStrike" kern="1200" baseline="0" dirty="0">
                <a:solidFill>
                  <a:schemeClr val="tx1"/>
                </a:solidFill>
                <a:latin typeface="+mn-lt"/>
                <a:ea typeface="+mn-ea"/>
                <a:cs typeface="+mn-cs"/>
              </a:rPr>
              <a:t>C</a:t>
            </a:r>
          </a:p>
          <a:p>
            <a:r>
              <a:rPr lang="en-US" sz="1200" b="1" i="0" u="none" strike="noStrike" kern="1200" baseline="0" dirty="0">
                <a:solidFill>
                  <a:schemeClr val="tx1"/>
                </a:solidFill>
                <a:latin typeface="+mn-lt"/>
                <a:ea typeface="+mn-ea"/>
                <a:cs typeface="+mn-cs"/>
              </a:rPr>
              <a:t>Rationale: </a:t>
            </a:r>
            <a:r>
              <a:rPr lang="en-US" sz="1200" b="0" i="0" u="none" strike="noStrike" kern="1200" baseline="0" dirty="0">
                <a:solidFill>
                  <a:schemeClr val="tx1"/>
                </a:solidFill>
                <a:latin typeface="+mn-lt"/>
                <a:ea typeface="+mn-ea"/>
                <a:cs typeface="+mn-cs"/>
              </a:rPr>
              <a:t>A F may return so follow-up is an</a:t>
            </a:r>
          </a:p>
          <a:p>
            <a:r>
              <a:rPr lang="en-US" sz="1200" b="0" i="0" u="none" strike="noStrike" kern="1200" baseline="0" dirty="0">
                <a:solidFill>
                  <a:schemeClr val="tx1"/>
                </a:solidFill>
                <a:latin typeface="+mn-lt"/>
                <a:ea typeface="+mn-ea"/>
                <a:cs typeface="+mn-cs"/>
              </a:rPr>
              <a:t>essential component of care.</a:t>
            </a:r>
            <a:endParaRPr lang="en-US" dirty="0"/>
          </a:p>
        </p:txBody>
      </p:sp>
      <p:sp>
        <p:nvSpPr>
          <p:cNvPr id="4" name="Slide Number Placeholder 3"/>
          <p:cNvSpPr>
            <a:spLocks noGrp="1"/>
          </p:cNvSpPr>
          <p:nvPr>
            <p:ph type="sldNum" sz="quarter" idx="5"/>
          </p:nvPr>
        </p:nvSpPr>
        <p:spPr/>
        <p:txBody>
          <a:bodyPr/>
          <a:lstStyle/>
          <a:p>
            <a:fld id="{EF179920-1458-462C-8F48-238DD5709C36}" type="slidenum">
              <a:rPr lang="en-US" smtClean="0"/>
              <a:t>78</a:t>
            </a:fld>
            <a:endParaRPr lang="en-US"/>
          </a:p>
        </p:txBody>
      </p:sp>
    </p:spTree>
    <p:extLst>
      <p:ext uri="{BB962C8B-B14F-4D97-AF65-F5344CB8AC3E}">
        <p14:creationId xmlns:p14="http://schemas.microsoft.com/office/powerpoint/2010/main" val="4254221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29.2 Electrocardiogram graph paper measures both amplitude and time.</a:t>
            </a:r>
          </a:p>
        </p:txBody>
      </p:sp>
      <p:sp>
        <p:nvSpPr>
          <p:cNvPr id="4" name="Slide Number Placeholder 3"/>
          <p:cNvSpPr>
            <a:spLocks noGrp="1"/>
          </p:cNvSpPr>
          <p:nvPr>
            <p:ph type="sldNum" sz="quarter" idx="5"/>
          </p:nvPr>
        </p:nvSpPr>
        <p:spPr/>
        <p:txBody>
          <a:bodyPr/>
          <a:lstStyle/>
          <a:p>
            <a:fld id="{EF179920-1458-462C-8F48-238DD5709C36}" type="slidenum">
              <a:rPr lang="en-US" smtClean="0"/>
              <a:t>8</a:t>
            </a:fld>
            <a:endParaRPr lang="en-US"/>
          </a:p>
        </p:txBody>
      </p:sp>
    </p:spTree>
    <p:extLst>
      <p:ext uri="{BB962C8B-B14F-4D97-AF65-F5344CB8AC3E}">
        <p14:creationId xmlns:p14="http://schemas.microsoft.com/office/powerpoint/2010/main" val="3234470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 wave is the first waveform that is normally seen. The P wave represents the S A node sending out an electrical impulse and represents atrial depolarization. This wave should be upright (positive deflection) with a rounded top in lead II. The P wave itself should not be longer than 0.10 sec in length and no higher than 2.5 mm.</a:t>
            </a:r>
          </a:p>
          <a:p>
            <a:endParaRPr lang="en-US" dirty="0"/>
          </a:p>
          <a:p>
            <a:r>
              <a:rPr lang="en-US" dirty="0"/>
              <a:t>The Q R S wave (or Q R S complex) is the next waveform that is normally seen. This complex represents ventricular depolarization. The ventricles depolarize from the endocardial layer (inside of the heart) to the epicardial layer (outermost layer of the heart). </a:t>
            </a:r>
          </a:p>
          <a:p>
            <a:endParaRPr lang="en-US" dirty="0"/>
          </a:p>
          <a:p>
            <a:r>
              <a:rPr lang="en-US" dirty="0"/>
              <a:t>The T wave occurs after the Q R S and represents ventricular repolarization. </a:t>
            </a:r>
          </a:p>
          <a:p>
            <a:endParaRPr lang="en-US" dirty="0"/>
          </a:p>
          <a:p>
            <a:r>
              <a:rPr lang="en-US" dirty="0"/>
              <a:t>The U wave represents Purkinje fiber repolarization and is rarely seen.</a:t>
            </a:r>
          </a:p>
        </p:txBody>
      </p:sp>
      <p:sp>
        <p:nvSpPr>
          <p:cNvPr id="4" name="Slide Number Placeholder 3"/>
          <p:cNvSpPr>
            <a:spLocks noGrp="1"/>
          </p:cNvSpPr>
          <p:nvPr>
            <p:ph type="sldNum" sz="quarter" idx="5"/>
          </p:nvPr>
        </p:nvSpPr>
        <p:spPr/>
        <p:txBody>
          <a:bodyPr/>
          <a:lstStyle/>
          <a:p>
            <a:fld id="{EF179920-1458-462C-8F48-238DD5709C36}" type="slidenum">
              <a:rPr lang="en-US" smtClean="0"/>
              <a:t>9</a:t>
            </a:fld>
            <a:endParaRPr lang="en-US"/>
          </a:p>
        </p:txBody>
      </p:sp>
    </p:spTree>
    <p:extLst>
      <p:ext uri="{BB962C8B-B14F-4D97-AF65-F5344CB8AC3E}">
        <p14:creationId xmlns:p14="http://schemas.microsoft.com/office/powerpoint/2010/main" val="344207701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sp>
        <p:nvSpPr>
          <p:cNvPr id="13" name="Picture Placeholder 11"/>
          <p:cNvSpPr>
            <a:spLocks noGrp="1"/>
          </p:cNvSpPr>
          <p:nvPr>
            <p:ph type="pic" sz="quarter" idx="13" hasCustomPrompt="1"/>
          </p:nvPr>
        </p:nvSpPr>
        <p:spPr>
          <a:xfrm>
            <a:off x="2689302" y="228600"/>
            <a:ext cx="3733800" cy="4267200"/>
          </a:xfrm>
        </p:spPr>
        <p:txBody>
          <a:bodyPr rtlCol="0">
            <a:normAutofit/>
          </a:bodyPr>
          <a:lstStyle>
            <a:lvl1pPr>
              <a:defRPr/>
            </a:lvl1pPr>
          </a:lstStyle>
          <a:p>
            <a:pPr lvl="0"/>
            <a:r>
              <a:rPr lang="en-US" noProof="0" dirty="0"/>
              <a:t>Click icon to add cover image</a:t>
            </a:r>
          </a:p>
        </p:txBody>
      </p:sp>
      <p:sp>
        <p:nvSpPr>
          <p:cNvPr id="14" name="Rectangle 13"/>
          <p:cNvSpPr/>
          <p:nvPr userDrawn="1"/>
        </p:nvSpPr>
        <p:spPr>
          <a:xfrm>
            <a:off x="0" y="6356350"/>
            <a:ext cx="9144000" cy="507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txBox="1">
            <a:spLocks/>
          </p:cNvSpPr>
          <p:nvPr userDrawn="1"/>
        </p:nvSpPr>
        <p:spPr>
          <a:xfrm>
            <a:off x="101599" y="6470650"/>
            <a:ext cx="2422525" cy="365125"/>
          </a:xfrm>
          <a:prstGeom prst="rect">
            <a:avLst/>
          </a:prstGeom>
        </p:spPr>
        <p:txBody>
          <a:bodyPr anchor="ctr"/>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b="1" dirty="0">
                <a:solidFill>
                  <a:srgbClr val="585858"/>
                </a:solidFill>
              </a:rPr>
              <a:t>Copyright ©2020 F.A. Davis Company</a:t>
            </a:r>
          </a:p>
        </p:txBody>
      </p:sp>
      <p:pic>
        <p:nvPicPr>
          <p:cNvPr id="10" name="Picture 13"/>
          <p:cNvPicPr>
            <a:picLocks noChangeAspect="1"/>
          </p:cNvPicPr>
          <p:nvPr userDrawn="1"/>
        </p:nvPicPr>
        <p:blipFill>
          <a:blip r:embed="rId2" cstate="print">
            <a:clrChange>
              <a:clrFrom>
                <a:srgbClr val="FFFFFE"/>
              </a:clrFrom>
              <a:clrTo>
                <a:srgbClr val="FFFFFE">
                  <a:alpha val="0"/>
                </a:srgbClr>
              </a:clrTo>
            </a:clrChange>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977294" y="6492183"/>
            <a:ext cx="1005840" cy="35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4728898"/>
            <a:ext cx="9144000" cy="1708150"/>
          </a:xfrm>
          <a:prstGeom prst="rect">
            <a:avLst/>
          </a:prstGeom>
          <a:solidFill>
            <a:srgbClr val="2880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Straight Connector 4"/>
          <p:cNvCxnSpPr/>
          <p:nvPr/>
        </p:nvCxnSpPr>
        <p:spPr>
          <a:xfrm>
            <a:off x="0" y="4728898"/>
            <a:ext cx="9144000" cy="0"/>
          </a:xfrm>
          <a:prstGeom prst="line">
            <a:avLst/>
          </a:prstGeom>
          <a:ln w="50800">
            <a:solidFill>
              <a:srgbClr val="D99C21"/>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4"/>
          <a:stretch>
            <a:fillRect/>
          </a:stretch>
        </p:blipFill>
        <p:spPr>
          <a:xfrm>
            <a:off x="0" y="6426743"/>
            <a:ext cx="9169400" cy="48773"/>
          </a:xfrm>
          <a:prstGeom prst="rect">
            <a:avLst/>
          </a:prstGeom>
        </p:spPr>
      </p:pic>
    </p:spTree>
    <p:extLst>
      <p:ext uri="{BB962C8B-B14F-4D97-AF65-F5344CB8AC3E}">
        <p14:creationId xmlns:p14="http://schemas.microsoft.com/office/powerpoint/2010/main" val="2659551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4" name="Content Placeholder 2"/>
          <p:cNvSpPr>
            <a:spLocks noGrp="1"/>
          </p:cNvSpPr>
          <p:nvPr>
            <p:ph idx="1"/>
          </p:nvPr>
        </p:nvSpPr>
        <p:spPr>
          <a:xfrm>
            <a:off x="457200" y="1195349"/>
            <a:ext cx="4114800" cy="4748251"/>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Content Placeholder 2"/>
          <p:cNvSpPr>
            <a:spLocks noGrp="1"/>
          </p:cNvSpPr>
          <p:nvPr>
            <p:ph idx="10"/>
          </p:nvPr>
        </p:nvSpPr>
        <p:spPr>
          <a:xfrm>
            <a:off x="4724400" y="1219200"/>
            <a:ext cx="4038600" cy="4748251"/>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235478169"/>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4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Title and 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4" name="Content Placeholder 2"/>
          <p:cNvSpPr>
            <a:spLocks noGrp="1"/>
          </p:cNvSpPr>
          <p:nvPr>
            <p:ph idx="1"/>
          </p:nvPr>
        </p:nvSpPr>
        <p:spPr>
          <a:xfrm>
            <a:off x="457200" y="1195349"/>
            <a:ext cx="4191000" cy="4748251"/>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Content Placeholder 2"/>
          <p:cNvSpPr>
            <a:spLocks noGrp="1"/>
          </p:cNvSpPr>
          <p:nvPr>
            <p:ph idx="10" hasCustomPrompt="1"/>
          </p:nvPr>
        </p:nvSpPr>
        <p:spPr>
          <a:xfrm>
            <a:off x="4724400" y="1783080"/>
            <a:ext cx="4038600" cy="4038601"/>
          </a:xfrm>
        </p:spPr>
        <p:txBody>
          <a:bodyPr/>
          <a:lstStyle>
            <a:lvl2pPr marL="341313" indent="-3413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77675374"/>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4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4" name="Content Placeholder 2"/>
          <p:cNvSpPr>
            <a:spLocks noGrp="1"/>
          </p:cNvSpPr>
          <p:nvPr>
            <p:ph idx="1"/>
          </p:nvPr>
        </p:nvSpPr>
        <p:spPr>
          <a:xfrm>
            <a:off x="457200" y="1195349"/>
            <a:ext cx="4114800" cy="1547851"/>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Content Placeholder 2"/>
          <p:cNvSpPr>
            <a:spLocks noGrp="1"/>
          </p:cNvSpPr>
          <p:nvPr>
            <p:ph idx="11"/>
          </p:nvPr>
        </p:nvSpPr>
        <p:spPr>
          <a:xfrm>
            <a:off x="486508" y="3048001"/>
            <a:ext cx="4114800" cy="1371600"/>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Content Placeholder 2"/>
          <p:cNvSpPr>
            <a:spLocks noGrp="1"/>
          </p:cNvSpPr>
          <p:nvPr>
            <p:ph idx="13"/>
          </p:nvPr>
        </p:nvSpPr>
        <p:spPr>
          <a:xfrm>
            <a:off x="486508" y="4724400"/>
            <a:ext cx="4114800" cy="1371600"/>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Content Placeholder 2"/>
          <p:cNvSpPr>
            <a:spLocks noGrp="1"/>
          </p:cNvSpPr>
          <p:nvPr>
            <p:ph idx="10"/>
          </p:nvPr>
        </p:nvSpPr>
        <p:spPr>
          <a:xfrm>
            <a:off x="4724400" y="1219201"/>
            <a:ext cx="4038600" cy="1523999"/>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Content Placeholder 2"/>
          <p:cNvSpPr>
            <a:spLocks noGrp="1"/>
          </p:cNvSpPr>
          <p:nvPr>
            <p:ph idx="12"/>
          </p:nvPr>
        </p:nvSpPr>
        <p:spPr>
          <a:xfrm>
            <a:off x="4724400" y="3048000"/>
            <a:ext cx="4038600" cy="1371600"/>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Content Placeholder 2"/>
          <p:cNvSpPr>
            <a:spLocks noGrp="1"/>
          </p:cNvSpPr>
          <p:nvPr>
            <p:ph idx="14"/>
          </p:nvPr>
        </p:nvSpPr>
        <p:spPr>
          <a:xfrm>
            <a:off x="4724400" y="4724399"/>
            <a:ext cx="4038600" cy="1371600"/>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286901529"/>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4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Title and 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4" name="Content Placeholder 2"/>
          <p:cNvSpPr>
            <a:spLocks noGrp="1"/>
          </p:cNvSpPr>
          <p:nvPr>
            <p:ph idx="1"/>
          </p:nvPr>
        </p:nvSpPr>
        <p:spPr>
          <a:xfrm>
            <a:off x="457200" y="1195349"/>
            <a:ext cx="4114800" cy="2244384"/>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Content Placeholder 2"/>
          <p:cNvSpPr>
            <a:spLocks noGrp="1"/>
          </p:cNvSpPr>
          <p:nvPr>
            <p:ph idx="10"/>
          </p:nvPr>
        </p:nvSpPr>
        <p:spPr>
          <a:xfrm>
            <a:off x="4724400" y="1219201"/>
            <a:ext cx="4038600" cy="2209799"/>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Content Placeholder 2"/>
          <p:cNvSpPr>
            <a:spLocks noGrp="1"/>
          </p:cNvSpPr>
          <p:nvPr>
            <p:ph idx="11"/>
          </p:nvPr>
        </p:nvSpPr>
        <p:spPr>
          <a:xfrm>
            <a:off x="486508" y="3810000"/>
            <a:ext cx="4114800" cy="2209800"/>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Content Placeholder 2"/>
          <p:cNvSpPr>
            <a:spLocks noGrp="1"/>
          </p:cNvSpPr>
          <p:nvPr>
            <p:ph idx="12"/>
          </p:nvPr>
        </p:nvSpPr>
        <p:spPr>
          <a:xfrm>
            <a:off x="4724400" y="3810000"/>
            <a:ext cx="4038600" cy="2209800"/>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430551381"/>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4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4" name="Content Placeholder 2"/>
          <p:cNvSpPr>
            <a:spLocks noGrp="1"/>
          </p:cNvSpPr>
          <p:nvPr>
            <p:ph idx="1"/>
          </p:nvPr>
        </p:nvSpPr>
        <p:spPr>
          <a:xfrm>
            <a:off x="457200" y="1195349"/>
            <a:ext cx="2514600" cy="4748251"/>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Content Placeholder 2"/>
          <p:cNvSpPr>
            <a:spLocks noGrp="1"/>
          </p:cNvSpPr>
          <p:nvPr>
            <p:ph idx="10"/>
          </p:nvPr>
        </p:nvSpPr>
        <p:spPr>
          <a:xfrm>
            <a:off x="3543300" y="1219200"/>
            <a:ext cx="2438400" cy="4748251"/>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Content Placeholder 2"/>
          <p:cNvSpPr>
            <a:spLocks noGrp="1"/>
          </p:cNvSpPr>
          <p:nvPr>
            <p:ph idx="11"/>
          </p:nvPr>
        </p:nvSpPr>
        <p:spPr>
          <a:xfrm>
            <a:off x="6400800" y="1219200"/>
            <a:ext cx="2438400" cy="4748251"/>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26047702"/>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48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Lead-in Head, and Bulleted List">
    <p:spTree>
      <p:nvGrpSpPr>
        <p:cNvPr id="1" name=""/>
        <p:cNvGrpSpPr/>
        <p:nvPr/>
      </p:nvGrpSpPr>
      <p:grpSpPr>
        <a:xfrm>
          <a:off x="0" y="0"/>
          <a:ext cx="0" cy="0"/>
          <a:chOff x="0" y="0"/>
          <a:chExt cx="0" cy="0"/>
        </a:xfrm>
      </p:grpSpPr>
      <p:sp>
        <p:nvSpPr>
          <p:cNvPr id="8"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6" name="Text Placeholder 5"/>
          <p:cNvSpPr>
            <a:spLocks noGrp="1"/>
          </p:cNvSpPr>
          <p:nvPr>
            <p:ph type="body" sz="quarter" idx="11"/>
          </p:nvPr>
        </p:nvSpPr>
        <p:spPr>
          <a:xfrm>
            <a:off x="457200" y="1295400"/>
            <a:ext cx="8229600" cy="381000"/>
          </a:xfrm>
        </p:spPr>
        <p:txBody>
          <a:bodyPr anchor="ctr">
            <a:noAutofit/>
          </a:bodyPr>
          <a:lstStyle>
            <a:lvl1pPr marL="346075" indent="0">
              <a:buNone/>
              <a:defRPr sz="3200"/>
            </a:lvl1pPr>
          </a:lstStyle>
          <a:p>
            <a:pPr lvl="0"/>
            <a:r>
              <a:rPr lang="en-US"/>
              <a:t>Click to edit Master text styles</a:t>
            </a:r>
          </a:p>
        </p:txBody>
      </p:sp>
      <p:sp>
        <p:nvSpPr>
          <p:cNvPr id="3" name="Content Placeholder 2"/>
          <p:cNvSpPr>
            <a:spLocks noGrp="1"/>
          </p:cNvSpPr>
          <p:nvPr>
            <p:ph idx="1"/>
          </p:nvPr>
        </p:nvSpPr>
        <p:spPr>
          <a:xfrm>
            <a:off x="457200" y="1741449"/>
            <a:ext cx="8229600" cy="4068763"/>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351827765"/>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288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Lead-in Head, and Bulleted List">
    <p:spTree>
      <p:nvGrpSpPr>
        <p:cNvPr id="1" name=""/>
        <p:cNvGrpSpPr/>
        <p:nvPr/>
      </p:nvGrpSpPr>
      <p:grpSpPr>
        <a:xfrm>
          <a:off x="0" y="0"/>
          <a:ext cx="0" cy="0"/>
          <a:chOff x="0" y="0"/>
          <a:chExt cx="0" cy="0"/>
        </a:xfrm>
      </p:grpSpPr>
      <p:sp>
        <p:nvSpPr>
          <p:cNvPr id="8"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6" name="Text Placeholder 5"/>
          <p:cNvSpPr>
            <a:spLocks noGrp="1"/>
          </p:cNvSpPr>
          <p:nvPr>
            <p:ph type="body" sz="quarter" idx="11"/>
          </p:nvPr>
        </p:nvSpPr>
        <p:spPr>
          <a:xfrm>
            <a:off x="457200" y="1295400"/>
            <a:ext cx="8229600" cy="381000"/>
          </a:xfrm>
        </p:spPr>
        <p:txBody>
          <a:bodyPr anchor="ctr">
            <a:noAutofit/>
          </a:bodyPr>
          <a:lstStyle>
            <a:lvl1pPr marL="346075" indent="0">
              <a:buNone/>
              <a:defRPr sz="3200"/>
            </a:lvl1pPr>
          </a:lstStyle>
          <a:p>
            <a:pPr lvl="0"/>
            <a:r>
              <a:rPr lang="en-US"/>
              <a:t>Click to edit Master text styles</a:t>
            </a:r>
          </a:p>
        </p:txBody>
      </p:sp>
      <p:sp>
        <p:nvSpPr>
          <p:cNvPr id="3" name="Content Placeholder 2"/>
          <p:cNvSpPr>
            <a:spLocks noGrp="1"/>
          </p:cNvSpPr>
          <p:nvPr>
            <p:ph idx="1"/>
          </p:nvPr>
        </p:nvSpPr>
        <p:spPr>
          <a:xfrm>
            <a:off x="457200" y="1741449"/>
            <a:ext cx="8229600" cy="1916151"/>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Content Placeholder 2"/>
          <p:cNvSpPr>
            <a:spLocks noGrp="1"/>
          </p:cNvSpPr>
          <p:nvPr>
            <p:ph idx="12"/>
          </p:nvPr>
        </p:nvSpPr>
        <p:spPr>
          <a:xfrm>
            <a:off x="457200" y="3886200"/>
            <a:ext cx="8229600" cy="2005051"/>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178941078"/>
      </p:ext>
    </p:extLst>
  </p:cSld>
  <p:clrMapOvr>
    <a:masterClrMapping/>
  </p:clrMapOvr>
  <p:extLst>
    <p:ext uri="{DCECCB84-F9BA-43D5-87BE-67443E8EF086}">
      <p15:sldGuideLst xmlns:p15="http://schemas.microsoft.com/office/powerpoint/2012/main">
        <p15:guide id="1" orient="horz" pos="1008">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Bulleted Lists">
    <p:spTree>
      <p:nvGrpSpPr>
        <p:cNvPr id="1" name=""/>
        <p:cNvGrpSpPr/>
        <p:nvPr/>
      </p:nvGrpSpPr>
      <p:grpSpPr>
        <a:xfrm>
          <a:off x="0" y="0"/>
          <a:ext cx="0" cy="0"/>
          <a:chOff x="0" y="0"/>
          <a:chExt cx="0" cy="0"/>
        </a:xfrm>
      </p:grpSpPr>
      <p:sp>
        <p:nvSpPr>
          <p:cNvPr id="6"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sz="half" idx="1"/>
          </p:nvPr>
        </p:nvSpPr>
        <p:spPr>
          <a:xfrm>
            <a:off x="756356" y="1143000"/>
            <a:ext cx="4038600" cy="4525963"/>
          </a:xfrm>
        </p:spPr>
        <p:txBody>
          <a:bodyPr>
            <a:normAutofit/>
          </a:bodyPr>
          <a:lstStyle>
            <a:lvl1pPr marL="290513" indent="-290513">
              <a:defRPr sz="2800">
                <a:solidFill>
                  <a:schemeClr val="tx1">
                    <a:lumMod val="75000"/>
                  </a:schemeClr>
                </a:solidFill>
              </a:defRPr>
            </a:lvl1pPr>
            <a:lvl2pPr marL="512763" indent="-222250">
              <a:defRPr sz="2400">
                <a:solidFill>
                  <a:schemeClr val="tx1">
                    <a:lumMod val="75000"/>
                  </a:schemeClr>
                </a:solidFill>
              </a:defRPr>
            </a:lvl2pPr>
            <a:lvl3pPr marL="803275" indent="-290513">
              <a:tabLst>
                <a:tab pos="803275" algn="l"/>
                <a:tab pos="858838" algn="l"/>
              </a:tabLst>
              <a:defRPr sz="2000">
                <a:solidFill>
                  <a:schemeClr val="tx1">
                    <a:lumMod val="75000"/>
                  </a:schemeClr>
                </a:solidFill>
              </a:defRPr>
            </a:lvl3pPr>
            <a:lvl4pPr marL="1081088" indent="-277813">
              <a:buFont typeface="Wingdings" panose="05000000000000000000" pitchFamily="2" charset="2"/>
              <a:buChar char="§"/>
              <a:defRPr sz="1800">
                <a:solidFill>
                  <a:schemeClr val="tx1">
                    <a:lumMod val="75000"/>
                  </a:schemeClr>
                </a:solidFill>
              </a:defRPr>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5023556" y="1143000"/>
            <a:ext cx="4038600" cy="4525963"/>
          </a:xfrm>
        </p:spPr>
        <p:txBody>
          <a:bodyPr>
            <a:normAutofit/>
          </a:bodyPr>
          <a:lstStyle>
            <a:lvl1pPr marL="282575" indent="-282575">
              <a:defRPr lang="en-US" sz="2800" kern="2000" dirty="0" smtClean="0">
                <a:solidFill>
                  <a:schemeClr val="tx1">
                    <a:lumMod val="75000"/>
                  </a:schemeClr>
                </a:solidFill>
                <a:latin typeface="+mn-lt"/>
                <a:ea typeface="+mn-ea"/>
                <a:cs typeface="+mn-cs"/>
              </a:defRPr>
            </a:lvl1pPr>
            <a:lvl2pPr marL="511175" indent="-220663">
              <a:defRPr lang="en-US" sz="2400" kern="1200" dirty="0" smtClean="0">
                <a:solidFill>
                  <a:schemeClr val="tx1">
                    <a:lumMod val="75000"/>
                  </a:schemeClr>
                </a:solidFill>
                <a:latin typeface="+mn-lt"/>
                <a:ea typeface="+mn-ea"/>
                <a:cs typeface="+mn-cs"/>
              </a:defRPr>
            </a:lvl2pPr>
            <a:lvl3pPr marL="804863" indent="-293688">
              <a:defRPr lang="en-US" sz="2000" kern="1200" baseline="0" dirty="0" smtClean="0">
                <a:solidFill>
                  <a:schemeClr val="tx1">
                    <a:lumMod val="75000"/>
                  </a:schemeClr>
                </a:solidFill>
                <a:latin typeface="+mn-lt"/>
                <a:ea typeface="+mn-ea"/>
                <a:cs typeface="+mn-cs"/>
              </a:defRPr>
            </a:lvl3pPr>
            <a:lvl4pPr marL="1089025" indent="-285750">
              <a:buFont typeface="Wingdings" panose="05000000000000000000" pitchFamily="2" charset="2"/>
              <a:buChar char="§"/>
              <a:defRPr lang="en-US" sz="1800" kern="1200" dirty="0" smtClean="0">
                <a:solidFill>
                  <a:schemeClr val="tx1">
                    <a:lumMod val="75000"/>
                  </a:schemeClr>
                </a:solidFill>
                <a:latin typeface="+mn-lt"/>
                <a:ea typeface="+mn-ea"/>
                <a:cs typeface="+mn-cs"/>
              </a:defRPr>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059034639"/>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288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Bulleted Lists with Heads">
    <p:spTree>
      <p:nvGrpSpPr>
        <p:cNvPr id="1" name=""/>
        <p:cNvGrpSpPr/>
        <p:nvPr/>
      </p:nvGrpSpPr>
      <p:grpSpPr>
        <a:xfrm>
          <a:off x="0" y="0"/>
          <a:ext cx="0" cy="0"/>
          <a:chOff x="0" y="0"/>
          <a:chExt cx="0" cy="0"/>
        </a:xfrm>
      </p:grpSpPr>
      <p:sp>
        <p:nvSpPr>
          <p:cNvPr id="8"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4" name="Text Placeholder 3"/>
          <p:cNvSpPr>
            <a:spLocks noGrp="1"/>
          </p:cNvSpPr>
          <p:nvPr>
            <p:ph type="body" sz="quarter" idx="15" hasCustomPrompt="1"/>
          </p:nvPr>
        </p:nvSpPr>
        <p:spPr>
          <a:xfrm>
            <a:off x="755650" y="1173163"/>
            <a:ext cx="4044950" cy="639762"/>
          </a:xfrm>
        </p:spPr>
        <p:txBody>
          <a:bodyPr/>
          <a:lstStyle>
            <a:lvl1pPr marL="0" indent="0">
              <a:buNone/>
              <a:defRPr sz="2800" b="1"/>
            </a:lvl1pPr>
          </a:lstStyle>
          <a:p>
            <a:pPr lvl="0"/>
            <a:r>
              <a:rPr lang="en-US" dirty="0"/>
              <a:t>Click to add text</a:t>
            </a:r>
          </a:p>
        </p:txBody>
      </p:sp>
      <p:sp>
        <p:nvSpPr>
          <p:cNvPr id="7" name="Content Placeholder 6"/>
          <p:cNvSpPr>
            <a:spLocks noGrp="1"/>
          </p:cNvSpPr>
          <p:nvPr>
            <p:ph sz="quarter" idx="16"/>
          </p:nvPr>
        </p:nvSpPr>
        <p:spPr>
          <a:xfrm>
            <a:off x="755650" y="1901825"/>
            <a:ext cx="4044950" cy="3962400"/>
          </a:xfrm>
        </p:spPr>
        <p:txBody>
          <a:bodyPr/>
          <a:lstStyle>
            <a:lvl1pPr marL="237744">
              <a:defRPr sz="2800"/>
            </a:lvl1pPr>
            <a:lvl2pPr marL="457200" indent="-219456">
              <a:defRPr sz="2400"/>
            </a:lvl2pPr>
            <a:lvl3pPr marL="685800" indent="-237744">
              <a:defRPr sz="2000"/>
            </a:lvl3pPr>
          </a:lstStyle>
          <a:p>
            <a:pPr lvl="0"/>
            <a:r>
              <a:rPr lang="en-US"/>
              <a:t>Click to edit Master text styles</a:t>
            </a:r>
          </a:p>
          <a:p>
            <a:pPr lvl="1"/>
            <a:r>
              <a:rPr lang="en-US"/>
              <a:t>Second level</a:t>
            </a:r>
          </a:p>
          <a:p>
            <a:pPr lvl="2"/>
            <a:r>
              <a:rPr lang="en-US"/>
              <a:t>Third level</a:t>
            </a:r>
          </a:p>
        </p:txBody>
      </p:sp>
      <p:sp>
        <p:nvSpPr>
          <p:cNvPr id="10" name="Text Placeholder 9"/>
          <p:cNvSpPr>
            <a:spLocks noGrp="1"/>
          </p:cNvSpPr>
          <p:nvPr>
            <p:ph type="body" sz="quarter" idx="17" hasCustomPrompt="1"/>
          </p:nvPr>
        </p:nvSpPr>
        <p:spPr>
          <a:xfrm>
            <a:off x="4953000" y="1181100"/>
            <a:ext cx="4038600" cy="660400"/>
          </a:xfrm>
        </p:spPr>
        <p:txBody>
          <a:bodyPr/>
          <a:lstStyle>
            <a:lvl1pPr marL="0" indent="0">
              <a:buNone/>
              <a:defRPr sz="2800" b="1"/>
            </a:lvl1pPr>
          </a:lstStyle>
          <a:p>
            <a:pPr lvl="0"/>
            <a:r>
              <a:rPr lang="en-US" dirty="0"/>
              <a:t>Click to add text</a:t>
            </a:r>
          </a:p>
        </p:txBody>
      </p:sp>
      <p:sp>
        <p:nvSpPr>
          <p:cNvPr id="13" name="Content Placeholder 12"/>
          <p:cNvSpPr>
            <a:spLocks noGrp="1"/>
          </p:cNvSpPr>
          <p:nvPr>
            <p:ph sz="quarter" idx="18"/>
          </p:nvPr>
        </p:nvSpPr>
        <p:spPr>
          <a:xfrm>
            <a:off x="4953000" y="1901825"/>
            <a:ext cx="4038600" cy="3962400"/>
          </a:xfrm>
        </p:spPr>
        <p:txBody>
          <a:bodyPr/>
          <a:lstStyle>
            <a:lvl1pPr marL="237744" indent="-274320">
              <a:defRPr sz="2800"/>
            </a:lvl1pPr>
            <a:lvl2pPr marL="457200" indent="-219456">
              <a:defRPr sz="2400"/>
            </a:lvl2pPr>
            <a:lvl3pPr marL="685800" indent="-237744">
              <a:defRPr sz="20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738424730"/>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288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ulleted List and Figure">
    <p:spTree>
      <p:nvGrpSpPr>
        <p:cNvPr id="1" name=""/>
        <p:cNvGrpSpPr/>
        <p:nvPr/>
      </p:nvGrpSpPr>
      <p:grpSpPr>
        <a:xfrm>
          <a:off x="0" y="0"/>
          <a:ext cx="0" cy="0"/>
          <a:chOff x="0" y="0"/>
          <a:chExt cx="0" cy="0"/>
        </a:xfrm>
      </p:grpSpPr>
      <p:sp>
        <p:nvSpPr>
          <p:cNvPr id="6"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sz="half" idx="1"/>
          </p:nvPr>
        </p:nvSpPr>
        <p:spPr>
          <a:xfrm>
            <a:off x="762000" y="1219200"/>
            <a:ext cx="4038600" cy="4525963"/>
          </a:xfrm>
        </p:spPr>
        <p:txBody>
          <a:bodyPr>
            <a:normAutofit/>
          </a:bodyPr>
          <a:lstStyle>
            <a:lvl1pPr marL="290513" indent="-290513">
              <a:defRPr sz="2800">
                <a:solidFill>
                  <a:schemeClr val="tx1">
                    <a:lumMod val="75000"/>
                  </a:schemeClr>
                </a:solidFill>
              </a:defRPr>
            </a:lvl1pPr>
            <a:lvl2pPr marL="512763" indent="-222250">
              <a:defRPr sz="2400">
                <a:solidFill>
                  <a:schemeClr val="tx1">
                    <a:lumMod val="75000"/>
                  </a:schemeClr>
                </a:solidFill>
              </a:defRPr>
            </a:lvl2pPr>
            <a:lvl3pPr marL="803275" indent="-290513">
              <a:tabLst>
                <a:tab pos="803275" algn="l"/>
                <a:tab pos="858838" algn="l"/>
              </a:tabLst>
              <a:defRPr sz="2000">
                <a:solidFill>
                  <a:schemeClr val="tx1">
                    <a:lumMod val="75000"/>
                  </a:schemeClr>
                </a:solidFill>
              </a:defRPr>
            </a:lvl3pPr>
            <a:lvl4pPr marL="1081088" indent="-277813">
              <a:buFont typeface="Wingdings" panose="05000000000000000000" pitchFamily="2" charset="2"/>
              <a:buChar char="§"/>
              <a:defRPr sz="1800">
                <a:solidFill>
                  <a:schemeClr val="tx1">
                    <a:lumMod val="75000"/>
                  </a:schemeClr>
                </a:solidFill>
              </a:defRPr>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Picture Placeholder 6"/>
          <p:cNvSpPr>
            <a:spLocks noGrp="1"/>
          </p:cNvSpPr>
          <p:nvPr>
            <p:ph type="pic" sz="quarter" idx="12"/>
          </p:nvPr>
        </p:nvSpPr>
        <p:spPr>
          <a:xfrm>
            <a:off x="4953000" y="1219200"/>
            <a:ext cx="3733800" cy="4526280"/>
          </a:xfrm>
        </p:spPr>
        <p:txBody>
          <a:bodyPr rtlCol="0">
            <a:normAutofit/>
          </a:bodyPr>
          <a:lstStyle/>
          <a:p>
            <a:pPr lvl="0"/>
            <a:r>
              <a:rPr lang="en-US" noProof="0"/>
              <a:t>Click icon to add picture</a:t>
            </a:r>
            <a:endParaRPr lang="en-US" noProof="0" dirty="0"/>
          </a:p>
        </p:txBody>
      </p:sp>
    </p:spTree>
    <p:extLst>
      <p:ext uri="{BB962C8B-B14F-4D97-AF65-F5344CB8AC3E}">
        <p14:creationId xmlns:p14="http://schemas.microsoft.com/office/powerpoint/2010/main" val="275367672"/>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and Title">
    <p:spTree>
      <p:nvGrpSpPr>
        <p:cNvPr id="1" name=""/>
        <p:cNvGrpSpPr/>
        <p:nvPr/>
      </p:nvGrpSpPr>
      <p:grpSpPr>
        <a:xfrm>
          <a:off x="0" y="0"/>
          <a:ext cx="0" cy="0"/>
          <a:chOff x="0" y="0"/>
          <a:chExt cx="0" cy="0"/>
        </a:xfrm>
      </p:grpSpPr>
      <p:sp>
        <p:nvSpPr>
          <p:cNvPr id="13" name="Text Placeholder 12"/>
          <p:cNvSpPr>
            <a:spLocks noGrp="1"/>
          </p:cNvSpPr>
          <p:nvPr>
            <p:ph type="body" sz="quarter" idx="13" hasCustomPrompt="1"/>
          </p:nvPr>
        </p:nvSpPr>
        <p:spPr>
          <a:xfrm>
            <a:off x="1790700" y="1828800"/>
            <a:ext cx="5562600" cy="457200"/>
          </a:xfrm>
        </p:spPr>
        <p:txBody>
          <a:bodyPr anchor="ctr">
            <a:noAutofit/>
          </a:bodyPr>
          <a:lstStyle>
            <a:lvl1pPr marL="0" indent="0" algn="ctr">
              <a:buFontTx/>
              <a:buNone/>
              <a:defRPr sz="3200"/>
            </a:lvl1pPr>
            <a:lvl2pPr marL="623887" indent="0">
              <a:buFontTx/>
              <a:buNone/>
              <a:defRPr/>
            </a:lvl2pPr>
            <a:lvl3pPr marL="969962" indent="0">
              <a:buFontTx/>
              <a:buNone/>
              <a:defRPr/>
            </a:lvl3pPr>
            <a:lvl4pPr marL="1371600" indent="0">
              <a:buFontTx/>
              <a:buNone/>
              <a:defRPr/>
            </a:lvl4pPr>
            <a:lvl5pPr marL="1828800" indent="0">
              <a:buFontTx/>
              <a:buNone/>
              <a:defRPr/>
            </a:lvl5pPr>
          </a:lstStyle>
          <a:p>
            <a:pPr lvl="0"/>
            <a:r>
              <a:rPr lang="en-US" dirty="0"/>
              <a:t>Chapter #</a:t>
            </a:r>
          </a:p>
        </p:txBody>
      </p:sp>
      <p:sp>
        <p:nvSpPr>
          <p:cNvPr id="2" name="Title 1"/>
          <p:cNvSpPr>
            <a:spLocks noGrp="1"/>
          </p:cNvSpPr>
          <p:nvPr>
            <p:ph type="ctrTitle" hasCustomPrompt="1"/>
          </p:nvPr>
        </p:nvSpPr>
        <p:spPr>
          <a:xfrm>
            <a:off x="685800" y="2831169"/>
            <a:ext cx="7772400" cy="646331"/>
          </a:xfrm>
        </p:spPr>
        <p:txBody>
          <a:bodyPr/>
          <a:lstStyle>
            <a:lvl1pPr marL="0" algn="ctr" defTabSz="914400" rtl="0" eaLnBrk="1" latinLnBrk="0" hangingPunct="1">
              <a:defRPr lang="en-US" sz="4000" kern="1200" dirty="0">
                <a:solidFill>
                  <a:srgbClr val="737373"/>
                </a:solidFill>
                <a:latin typeface="+mn-lt"/>
                <a:ea typeface="+mn-ea"/>
                <a:cs typeface="+mn-cs"/>
              </a:defRPr>
            </a:lvl1pPr>
          </a:lstStyle>
          <a:p>
            <a:r>
              <a:rPr lang="en-US" dirty="0"/>
              <a:t>Click to add Chapter Title</a:t>
            </a:r>
          </a:p>
        </p:txBody>
      </p:sp>
      <p:sp>
        <p:nvSpPr>
          <p:cNvPr id="16" name="Rectangle 15"/>
          <p:cNvSpPr/>
          <p:nvPr userDrawn="1"/>
        </p:nvSpPr>
        <p:spPr>
          <a:xfrm>
            <a:off x="0" y="6356350"/>
            <a:ext cx="9144000" cy="507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ate Placeholder 3"/>
          <p:cNvSpPr txBox="1">
            <a:spLocks/>
          </p:cNvSpPr>
          <p:nvPr userDrawn="1"/>
        </p:nvSpPr>
        <p:spPr>
          <a:xfrm>
            <a:off x="101599" y="6470650"/>
            <a:ext cx="2422525" cy="365125"/>
          </a:xfrm>
          <a:prstGeom prst="rect">
            <a:avLst/>
          </a:prstGeom>
        </p:spPr>
        <p:txBody>
          <a:bodyPr anchor="ctr"/>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b="1" dirty="0">
                <a:solidFill>
                  <a:srgbClr val="585858"/>
                </a:solidFill>
              </a:rPr>
              <a:t>Copyright ©2020 F.A. Davis Company</a:t>
            </a:r>
          </a:p>
        </p:txBody>
      </p:sp>
      <p:pic>
        <p:nvPicPr>
          <p:cNvPr id="18" name="Picture 13"/>
          <p:cNvPicPr>
            <a:picLocks noChangeAspect="1"/>
          </p:cNvPicPr>
          <p:nvPr userDrawn="1"/>
        </p:nvPicPr>
        <p:blipFill>
          <a:blip r:embed="rId2" cstate="print">
            <a:clrChange>
              <a:clrFrom>
                <a:srgbClr val="FFFFFE"/>
              </a:clrFrom>
              <a:clrTo>
                <a:srgbClr val="FFFFFE">
                  <a:alpha val="0"/>
                </a:srgbClr>
              </a:clrTo>
            </a:clrChange>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977294" y="6492183"/>
            <a:ext cx="1005840" cy="35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a:xfrm>
            <a:off x="0" y="4728898"/>
            <a:ext cx="9144000" cy="1708150"/>
          </a:xfrm>
          <a:prstGeom prst="rect">
            <a:avLst/>
          </a:prstGeom>
          <a:solidFill>
            <a:srgbClr val="2880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1" name="Straight Connector 10"/>
          <p:cNvCxnSpPr/>
          <p:nvPr userDrawn="1"/>
        </p:nvCxnSpPr>
        <p:spPr>
          <a:xfrm>
            <a:off x="0" y="4728898"/>
            <a:ext cx="9144000" cy="0"/>
          </a:xfrm>
          <a:prstGeom prst="line">
            <a:avLst/>
          </a:prstGeom>
          <a:ln w="50800">
            <a:solidFill>
              <a:srgbClr val="D99C2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4"/>
          <a:stretch>
            <a:fillRect/>
          </a:stretch>
        </p:blipFill>
        <p:spPr>
          <a:xfrm>
            <a:off x="0" y="6426743"/>
            <a:ext cx="9169400" cy="48773"/>
          </a:xfrm>
          <a:prstGeom prst="rect">
            <a:avLst/>
          </a:prstGeom>
        </p:spPr>
      </p:pic>
    </p:spTree>
    <p:extLst>
      <p:ext uri="{BB962C8B-B14F-4D97-AF65-F5344CB8AC3E}">
        <p14:creationId xmlns:p14="http://schemas.microsoft.com/office/powerpoint/2010/main" val="32089041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Fig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7" name="Picture Placeholder 6"/>
          <p:cNvSpPr>
            <a:spLocks noGrp="1"/>
          </p:cNvSpPr>
          <p:nvPr>
            <p:ph type="pic" sz="quarter" idx="13"/>
          </p:nvPr>
        </p:nvSpPr>
        <p:spPr>
          <a:xfrm>
            <a:off x="762000" y="1326995"/>
            <a:ext cx="3505200" cy="4540405"/>
          </a:xfrm>
        </p:spPr>
        <p:txBody>
          <a:bodyPr rtlCol="0">
            <a:normAutofit/>
          </a:bodyPr>
          <a:lstStyle/>
          <a:p>
            <a:pPr lvl="0"/>
            <a:r>
              <a:rPr lang="en-US" noProof="0"/>
              <a:t>Click icon to add picture</a:t>
            </a:r>
            <a:endParaRPr lang="en-US" noProof="0" dirty="0"/>
          </a:p>
        </p:txBody>
      </p:sp>
      <p:sp>
        <p:nvSpPr>
          <p:cNvPr id="6" name="Text Placeholder 5"/>
          <p:cNvSpPr>
            <a:spLocks noGrp="1"/>
          </p:cNvSpPr>
          <p:nvPr>
            <p:ph type="body" sz="quarter" idx="16" hasCustomPrompt="1"/>
          </p:nvPr>
        </p:nvSpPr>
        <p:spPr>
          <a:xfrm>
            <a:off x="4495800" y="3200400"/>
            <a:ext cx="4495800" cy="838200"/>
          </a:xfrm>
        </p:spPr>
        <p:txBody>
          <a:bodyPr/>
          <a:lstStyle>
            <a:lvl1pPr marL="346075" indent="0">
              <a:buNone/>
              <a:defRPr/>
            </a:lvl1pPr>
          </a:lstStyle>
          <a:p>
            <a:pPr lvl="0"/>
            <a:r>
              <a:rPr lang="en-US" dirty="0"/>
              <a:t>Click to add Caption</a:t>
            </a:r>
          </a:p>
        </p:txBody>
      </p:sp>
    </p:spTree>
    <p:extLst>
      <p:ext uri="{BB962C8B-B14F-4D97-AF65-F5344CB8AC3E}">
        <p14:creationId xmlns:p14="http://schemas.microsoft.com/office/powerpoint/2010/main" val="13517107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Table Placeholder 7"/>
          <p:cNvSpPr>
            <a:spLocks noGrp="1"/>
          </p:cNvSpPr>
          <p:nvPr>
            <p:ph type="tbl" sz="quarter" idx="14"/>
          </p:nvPr>
        </p:nvSpPr>
        <p:spPr>
          <a:xfrm>
            <a:off x="762000" y="1338147"/>
            <a:ext cx="7620000" cy="4572000"/>
          </a:xfrm>
        </p:spPr>
        <p:txBody>
          <a:bodyPr rtlCol="0">
            <a:normAutofit/>
          </a:bodyPr>
          <a:lstStyle/>
          <a:p>
            <a:pPr lvl="0"/>
            <a:r>
              <a:rPr lang="en-US" noProof="0"/>
              <a:t>Click icon to add table</a:t>
            </a:r>
            <a:endParaRPr lang="en-US" noProof="0" dirty="0"/>
          </a:p>
        </p:txBody>
      </p:sp>
    </p:spTree>
    <p:extLst>
      <p:ext uri="{BB962C8B-B14F-4D97-AF65-F5344CB8AC3E}">
        <p14:creationId xmlns:p14="http://schemas.microsoft.com/office/powerpoint/2010/main" val="248584152"/>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288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estion">
    <p:spTree>
      <p:nvGrpSpPr>
        <p:cNvPr id="1" name=""/>
        <p:cNvGrpSpPr/>
        <p:nvPr/>
      </p:nvGrpSpPr>
      <p:grpSpPr>
        <a:xfrm>
          <a:off x="0" y="0"/>
          <a:ext cx="0" cy="0"/>
          <a:chOff x="0" y="0"/>
          <a:chExt cx="0" cy="0"/>
        </a:xfrm>
      </p:grpSpPr>
      <p:sp>
        <p:nvSpPr>
          <p:cNvPr id="7"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4" name="Text Placeholder 3"/>
          <p:cNvSpPr>
            <a:spLocks noGrp="1"/>
          </p:cNvSpPr>
          <p:nvPr>
            <p:ph type="body" sz="quarter" idx="10" hasCustomPrompt="1"/>
          </p:nvPr>
        </p:nvSpPr>
        <p:spPr>
          <a:xfrm>
            <a:off x="457200" y="1181100"/>
            <a:ext cx="8534400" cy="457200"/>
          </a:xfrm>
        </p:spPr>
        <p:txBody>
          <a:bodyPr/>
          <a:lstStyle>
            <a:lvl1pPr marL="346075" indent="0">
              <a:buNone/>
              <a:defRPr b="1"/>
            </a:lvl1pPr>
          </a:lstStyle>
          <a:p>
            <a:pPr lvl="0"/>
            <a:r>
              <a:rPr lang="en-US" dirty="0"/>
              <a:t>Click to add Question</a:t>
            </a:r>
          </a:p>
        </p:txBody>
      </p:sp>
      <p:sp>
        <p:nvSpPr>
          <p:cNvPr id="9" name="Content Placeholder 8"/>
          <p:cNvSpPr>
            <a:spLocks noGrp="1"/>
          </p:cNvSpPr>
          <p:nvPr>
            <p:ph sz="quarter" idx="11"/>
          </p:nvPr>
        </p:nvSpPr>
        <p:spPr>
          <a:xfrm>
            <a:off x="457200" y="2057400"/>
            <a:ext cx="8534400" cy="4038600"/>
          </a:xfrm>
        </p:spPr>
        <p:txBody>
          <a:bodyPr/>
          <a:lstStyle>
            <a:lvl1pPr marL="860425" indent="-514350">
              <a:buFont typeface="+mj-lt"/>
              <a:buAutoNum type="alphaUcPeriod"/>
              <a:defRPr/>
            </a:lvl1pPr>
          </a:lstStyle>
          <a:p>
            <a:pPr lvl="0"/>
            <a:r>
              <a:rPr lang="en-US"/>
              <a:t>Click to edit Master text styles</a:t>
            </a:r>
          </a:p>
        </p:txBody>
      </p:sp>
    </p:spTree>
    <p:extLst>
      <p:ext uri="{BB962C8B-B14F-4D97-AF65-F5344CB8AC3E}">
        <p14:creationId xmlns:p14="http://schemas.microsoft.com/office/powerpoint/2010/main" val="2175702165"/>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288"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Question">
    <p:spTree>
      <p:nvGrpSpPr>
        <p:cNvPr id="1" name=""/>
        <p:cNvGrpSpPr/>
        <p:nvPr/>
      </p:nvGrpSpPr>
      <p:grpSpPr>
        <a:xfrm>
          <a:off x="0" y="0"/>
          <a:ext cx="0" cy="0"/>
          <a:chOff x="0" y="0"/>
          <a:chExt cx="0" cy="0"/>
        </a:xfrm>
      </p:grpSpPr>
      <p:sp>
        <p:nvSpPr>
          <p:cNvPr id="7"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4" name="Text Placeholder 3"/>
          <p:cNvSpPr>
            <a:spLocks noGrp="1"/>
          </p:cNvSpPr>
          <p:nvPr>
            <p:ph type="body" sz="quarter" idx="10" hasCustomPrompt="1"/>
          </p:nvPr>
        </p:nvSpPr>
        <p:spPr>
          <a:xfrm>
            <a:off x="457200" y="1181100"/>
            <a:ext cx="8534400" cy="2019300"/>
          </a:xfrm>
        </p:spPr>
        <p:txBody>
          <a:bodyPr/>
          <a:lstStyle>
            <a:lvl1pPr marL="346075" indent="0">
              <a:buNone/>
              <a:defRPr b="1"/>
            </a:lvl1pPr>
          </a:lstStyle>
          <a:p>
            <a:pPr lvl="0"/>
            <a:r>
              <a:rPr lang="en-US" dirty="0"/>
              <a:t>Click to add Question</a:t>
            </a:r>
          </a:p>
        </p:txBody>
      </p:sp>
      <p:sp>
        <p:nvSpPr>
          <p:cNvPr id="9" name="Content Placeholder 8"/>
          <p:cNvSpPr>
            <a:spLocks noGrp="1"/>
          </p:cNvSpPr>
          <p:nvPr>
            <p:ph sz="quarter" idx="11"/>
          </p:nvPr>
        </p:nvSpPr>
        <p:spPr>
          <a:xfrm>
            <a:off x="457200" y="3352800"/>
            <a:ext cx="8534400" cy="2743200"/>
          </a:xfrm>
        </p:spPr>
        <p:txBody>
          <a:bodyPr/>
          <a:lstStyle>
            <a:lvl1pPr marL="346075" indent="0">
              <a:buFont typeface="+mj-lt"/>
              <a:buNone/>
              <a:defRPr/>
            </a:lvl1pPr>
          </a:lstStyle>
          <a:p>
            <a:pPr lvl="0"/>
            <a:r>
              <a:rPr lang="en-US" dirty="0"/>
              <a:t>Click to edit Master text styles</a:t>
            </a:r>
          </a:p>
        </p:txBody>
      </p:sp>
    </p:spTree>
    <p:extLst>
      <p:ext uri="{BB962C8B-B14F-4D97-AF65-F5344CB8AC3E}">
        <p14:creationId xmlns:p14="http://schemas.microsoft.com/office/powerpoint/2010/main" val="1379958512"/>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288"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nswer">
    <p:spTree>
      <p:nvGrpSpPr>
        <p:cNvPr id="1" name=""/>
        <p:cNvGrpSpPr/>
        <p:nvPr/>
      </p:nvGrpSpPr>
      <p:grpSpPr>
        <a:xfrm>
          <a:off x="0" y="0"/>
          <a:ext cx="0" cy="0"/>
          <a:chOff x="0" y="0"/>
          <a:chExt cx="0" cy="0"/>
        </a:xfrm>
      </p:grpSpPr>
      <p:sp>
        <p:nvSpPr>
          <p:cNvPr id="5"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9" name="Text Placeholder 8"/>
          <p:cNvSpPr>
            <a:spLocks noGrp="1"/>
          </p:cNvSpPr>
          <p:nvPr>
            <p:ph type="body" sz="quarter" idx="10" hasCustomPrompt="1"/>
          </p:nvPr>
        </p:nvSpPr>
        <p:spPr>
          <a:xfrm>
            <a:off x="457200" y="1219200"/>
            <a:ext cx="8534400" cy="609600"/>
          </a:xfrm>
        </p:spPr>
        <p:txBody>
          <a:bodyPr/>
          <a:lstStyle>
            <a:lvl1pPr marL="346075" indent="0">
              <a:buNone/>
              <a:defRPr/>
            </a:lvl1pPr>
          </a:lstStyle>
          <a:p>
            <a:pPr lvl="0"/>
            <a:r>
              <a:rPr lang="en-US" dirty="0"/>
              <a:t>Click to answer</a:t>
            </a:r>
          </a:p>
        </p:txBody>
      </p:sp>
      <p:sp>
        <p:nvSpPr>
          <p:cNvPr id="13" name="Content Placeholder 12"/>
          <p:cNvSpPr>
            <a:spLocks noGrp="1"/>
          </p:cNvSpPr>
          <p:nvPr>
            <p:ph sz="quarter" idx="11"/>
          </p:nvPr>
        </p:nvSpPr>
        <p:spPr>
          <a:xfrm>
            <a:off x="457200" y="2057400"/>
            <a:ext cx="8534400" cy="4038600"/>
          </a:xfrm>
        </p:spPr>
        <p:txBody>
          <a:bodyPr/>
          <a:lstStyle>
            <a:lvl1pPr marL="346075" indent="0">
              <a:buNone/>
              <a:defRPr/>
            </a:lvl1pPr>
          </a:lstStyle>
          <a:p>
            <a:pPr lvl="0"/>
            <a:r>
              <a:rPr lang="en-US" dirty="0"/>
              <a:t>Click to edit Master text styles</a:t>
            </a:r>
          </a:p>
        </p:txBody>
      </p:sp>
    </p:spTree>
    <p:extLst>
      <p:ext uri="{BB962C8B-B14F-4D97-AF65-F5344CB8AC3E}">
        <p14:creationId xmlns:p14="http://schemas.microsoft.com/office/powerpoint/2010/main" val="1295770433"/>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288"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ickerCheck">
    <p:spTree>
      <p:nvGrpSpPr>
        <p:cNvPr id="1" name=""/>
        <p:cNvGrpSpPr/>
        <p:nvPr/>
      </p:nvGrpSpPr>
      <p:grpSpPr>
        <a:xfrm>
          <a:off x="0" y="0"/>
          <a:ext cx="0" cy="0"/>
          <a:chOff x="0" y="0"/>
          <a:chExt cx="0" cy="0"/>
        </a:xfrm>
      </p:grpSpPr>
      <p:sp>
        <p:nvSpPr>
          <p:cNvPr id="7"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6" name="Text Placeholder 5"/>
          <p:cNvSpPr>
            <a:spLocks noGrp="1"/>
          </p:cNvSpPr>
          <p:nvPr>
            <p:ph type="body" sz="quarter" idx="11"/>
          </p:nvPr>
        </p:nvSpPr>
        <p:spPr>
          <a:xfrm>
            <a:off x="457200" y="1295400"/>
            <a:ext cx="8229600" cy="381000"/>
          </a:xfrm>
        </p:spPr>
        <p:txBody>
          <a:bodyPr anchor="ctr">
            <a:noAutofit/>
          </a:bodyPr>
          <a:lstStyle>
            <a:lvl1pPr marL="346075" indent="0">
              <a:buFontTx/>
              <a:buNone/>
              <a:defRPr sz="3200" b="0"/>
            </a:lvl1pPr>
          </a:lstStyle>
          <a:p>
            <a:pPr lvl="0"/>
            <a:r>
              <a:rPr lang="en-US"/>
              <a:t>Click to edit Master text styles</a:t>
            </a:r>
          </a:p>
        </p:txBody>
      </p:sp>
      <p:sp>
        <p:nvSpPr>
          <p:cNvPr id="3" name="Content Placeholder 2"/>
          <p:cNvSpPr>
            <a:spLocks noGrp="1"/>
          </p:cNvSpPr>
          <p:nvPr>
            <p:ph idx="1"/>
          </p:nvPr>
        </p:nvSpPr>
        <p:spPr>
          <a:xfrm>
            <a:off x="457200" y="1763751"/>
            <a:ext cx="8229600" cy="4068763"/>
          </a:xfrm>
        </p:spPr>
        <p:txBody>
          <a:bodyPr/>
          <a:lstStyle>
            <a:lvl1pPr marL="860425" indent="-514350">
              <a:buFont typeface="+mj-lt"/>
              <a:buAutoNum type="alphaUcPeriod"/>
              <a:defRPr/>
            </a:lvl1pPr>
            <a:lvl2pPr marL="914400" indent="-290513">
              <a:defRPr/>
            </a:lvl2pPr>
            <a:lvl3pPr marL="1260475" indent="-290513">
              <a:defRPr sz="2000"/>
            </a:lvl3pPr>
            <a:lvl4pPr marL="1600200" indent="-228600">
              <a:buFont typeface="Wingdings" panose="05000000000000000000" pitchFamily="2" charset="2"/>
              <a:buChar char="§"/>
              <a:defRPr sz="1800">
                <a:solidFill>
                  <a:srgbClr val="737373"/>
                </a:solidFill>
              </a:defRPr>
            </a:lvl4pPr>
          </a:lstStyle>
          <a:p>
            <a:pPr lvl="0"/>
            <a:r>
              <a:rPr lang="en-US"/>
              <a:t>Click to edit Master text styles</a:t>
            </a:r>
          </a:p>
        </p:txBody>
      </p:sp>
    </p:spTree>
    <p:extLst>
      <p:ext uri="{BB962C8B-B14F-4D97-AF65-F5344CB8AC3E}">
        <p14:creationId xmlns:p14="http://schemas.microsoft.com/office/powerpoint/2010/main" val="3217463967"/>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288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lickerCheck">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457200" y="1295400"/>
            <a:ext cx="8229600" cy="381000"/>
          </a:xfrm>
        </p:spPr>
        <p:txBody>
          <a:bodyPr anchor="ctr">
            <a:noAutofit/>
          </a:bodyPr>
          <a:lstStyle>
            <a:lvl1pPr marL="346075" indent="0">
              <a:buFontTx/>
              <a:buNone/>
              <a:defRPr sz="3200" b="0"/>
            </a:lvl1pPr>
          </a:lstStyle>
          <a:p>
            <a:pPr lvl="0"/>
            <a:r>
              <a:rPr lang="en-US"/>
              <a:t>Click to edit Master text styles</a:t>
            </a:r>
          </a:p>
        </p:txBody>
      </p:sp>
      <p:sp>
        <p:nvSpPr>
          <p:cNvPr id="3" name="Content Placeholder 2"/>
          <p:cNvSpPr>
            <a:spLocks noGrp="1"/>
          </p:cNvSpPr>
          <p:nvPr>
            <p:ph idx="1"/>
          </p:nvPr>
        </p:nvSpPr>
        <p:spPr>
          <a:xfrm>
            <a:off x="457200" y="1763751"/>
            <a:ext cx="8229600" cy="4068763"/>
          </a:xfrm>
        </p:spPr>
        <p:txBody>
          <a:bodyPr/>
          <a:lstStyle>
            <a:lvl1pPr marL="346075" indent="0">
              <a:buFontTx/>
              <a:buNone/>
              <a:defRPr/>
            </a:lvl1pPr>
            <a:lvl2pPr marL="914400" indent="-290513">
              <a:defRPr/>
            </a:lvl2pPr>
            <a:lvl3pPr marL="1260475" indent="-290513">
              <a:defRPr sz="2000"/>
            </a:lvl3pPr>
            <a:lvl4pPr marL="1600200" indent="-228600">
              <a:buFont typeface="Wingdings" panose="05000000000000000000" pitchFamily="2" charset="2"/>
              <a:buChar char="§"/>
              <a:defRPr sz="1800">
                <a:solidFill>
                  <a:srgbClr val="737373"/>
                </a:solidFill>
              </a:defRPr>
            </a:lvl4pPr>
          </a:lstStyle>
          <a:p>
            <a:pPr lvl="0"/>
            <a:r>
              <a:rPr lang="en-US"/>
              <a:t>Click to edit Master text styles</a:t>
            </a:r>
          </a:p>
        </p:txBody>
      </p:sp>
    </p:spTree>
    <p:extLst>
      <p:ext uri="{BB962C8B-B14F-4D97-AF65-F5344CB8AC3E}">
        <p14:creationId xmlns:p14="http://schemas.microsoft.com/office/powerpoint/2010/main" val="2757109553"/>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288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5_Chapter and Title">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a:xfrm>
            <a:off x="3429000" y="2362200"/>
            <a:ext cx="5410200" cy="565150"/>
          </a:xfrm>
        </p:spPr>
        <p:txBody>
          <a:bodyPr/>
          <a:lstStyle>
            <a:lvl1pPr marL="0" indent="0" algn="r">
              <a:buNone/>
              <a:defRPr sz="3200"/>
            </a:lvl1pPr>
          </a:lstStyle>
          <a:p>
            <a:pPr lvl="0"/>
            <a:r>
              <a:rPr lang="en-US"/>
              <a:t>Click to edit Master text styles</a:t>
            </a:r>
          </a:p>
        </p:txBody>
      </p:sp>
      <p:sp>
        <p:nvSpPr>
          <p:cNvPr id="15" name="Text Placeholder 5"/>
          <p:cNvSpPr>
            <a:spLocks noGrp="1"/>
          </p:cNvSpPr>
          <p:nvPr>
            <p:ph type="body" sz="quarter" idx="16"/>
          </p:nvPr>
        </p:nvSpPr>
        <p:spPr>
          <a:xfrm>
            <a:off x="3423557" y="3008009"/>
            <a:ext cx="5410200" cy="565150"/>
          </a:xfrm>
        </p:spPr>
        <p:txBody>
          <a:bodyPr/>
          <a:lstStyle>
            <a:lvl1pPr marL="0" indent="0" algn="r">
              <a:buNone/>
              <a:defRPr sz="3200"/>
            </a:lvl1pPr>
          </a:lstStyle>
          <a:p>
            <a:pPr lvl="0"/>
            <a:r>
              <a:rPr lang="en-US"/>
              <a:t>Click to edit Master text styles</a:t>
            </a:r>
          </a:p>
        </p:txBody>
      </p:sp>
      <p:sp>
        <p:nvSpPr>
          <p:cNvPr id="16" name="Rectangle 15"/>
          <p:cNvSpPr/>
          <p:nvPr userDrawn="1"/>
        </p:nvSpPr>
        <p:spPr>
          <a:xfrm>
            <a:off x="0" y="6356350"/>
            <a:ext cx="9144000" cy="507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ate Placeholder 3"/>
          <p:cNvSpPr txBox="1">
            <a:spLocks/>
          </p:cNvSpPr>
          <p:nvPr userDrawn="1"/>
        </p:nvSpPr>
        <p:spPr>
          <a:xfrm>
            <a:off x="101599" y="6470650"/>
            <a:ext cx="2422525" cy="365125"/>
          </a:xfrm>
          <a:prstGeom prst="rect">
            <a:avLst/>
          </a:prstGeom>
        </p:spPr>
        <p:txBody>
          <a:bodyPr anchor="ctr"/>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b="1" dirty="0">
                <a:solidFill>
                  <a:srgbClr val="585858"/>
                </a:solidFill>
              </a:rPr>
              <a:t>Copyright ©2020 F.A. Davis Company</a:t>
            </a:r>
          </a:p>
        </p:txBody>
      </p:sp>
      <p:pic>
        <p:nvPicPr>
          <p:cNvPr id="18" name="Picture 13"/>
          <p:cNvPicPr>
            <a:picLocks noChangeAspect="1"/>
          </p:cNvPicPr>
          <p:nvPr userDrawn="1"/>
        </p:nvPicPr>
        <p:blipFill>
          <a:blip r:embed="rId2" cstate="print">
            <a:clrChange>
              <a:clrFrom>
                <a:srgbClr val="FFFFFE"/>
              </a:clrFrom>
              <a:clrTo>
                <a:srgbClr val="FFFFFE">
                  <a:alpha val="0"/>
                </a:srgbClr>
              </a:clrTo>
            </a:clrChange>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977294" y="6492183"/>
            <a:ext cx="1005840" cy="35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a:xfrm>
            <a:off x="0" y="4728898"/>
            <a:ext cx="9144000" cy="1708150"/>
          </a:xfrm>
          <a:prstGeom prst="rect">
            <a:avLst/>
          </a:prstGeom>
          <a:solidFill>
            <a:srgbClr val="2880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1" name="Straight Connector 10"/>
          <p:cNvCxnSpPr/>
          <p:nvPr userDrawn="1"/>
        </p:nvCxnSpPr>
        <p:spPr>
          <a:xfrm>
            <a:off x="0" y="4728898"/>
            <a:ext cx="9144000" cy="0"/>
          </a:xfrm>
          <a:prstGeom prst="line">
            <a:avLst/>
          </a:prstGeom>
          <a:ln w="50800">
            <a:solidFill>
              <a:srgbClr val="D99C2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4"/>
          <a:stretch>
            <a:fillRect/>
          </a:stretch>
        </p:blipFill>
        <p:spPr>
          <a:xfrm>
            <a:off x="0" y="6426743"/>
            <a:ext cx="9169400" cy="48773"/>
          </a:xfrm>
          <a:prstGeom prst="rect">
            <a:avLst/>
          </a:prstGeom>
        </p:spPr>
      </p:pic>
      <p:sp>
        <p:nvSpPr>
          <p:cNvPr id="14" name="Title 1"/>
          <p:cNvSpPr>
            <a:spLocks noGrp="1"/>
          </p:cNvSpPr>
          <p:nvPr>
            <p:ph type="title"/>
          </p:nvPr>
        </p:nvSpPr>
        <p:spPr>
          <a:xfrm>
            <a:off x="381000" y="163941"/>
            <a:ext cx="570653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lgn="r">
              <a:defRPr lang="en-US" sz="3600" dirty="0">
                <a:solidFill>
                  <a:schemeClr val="tx1">
                    <a:lumMod val="75000"/>
                  </a:schemeClr>
                </a:solidFill>
              </a:defRPr>
            </a:lvl1pPr>
          </a:lstStyle>
          <a:p>
            <a:pPr lvl="0"/>
            <a:r>
              <a:rPr lang="en-US"/>
              <a:t>Click to edit Master title style</a:t>
            </a:r>
            <a:endParaRPr lang="en-US" dirty="0"/>
          </a:p>
        </p:txBody>
      </p:sp>
      <p:sp>
        <p:nvSpPr>
          <p:cNvPr id="7" name="Content Placeholder 6"/>
          <p:cNvSpPr>
            <a:spLocks noGrp="1"/>
          </p:cNvSpPr>
          <p:nvPr>
            <p:ph sz="quarter" idx="17"/>
          </p:nvPr>
        </p:nvSpPr>
        <p:spPr>
          <a:xfrm>
            <a:off x="381000" y="1143000"/>
            <a:ext cx="2590800" cy="35861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9804361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28600" y="1371600"/>
            <a:ext cx="8683625" cy="1143000"/>
          </a:xfrm>
        </p:spPr>
        <p:txBody>
          <a:bodyPr/>
          <a:lstStyle/>
          <a:p>
            <a:r>
              <a:rPr lang="en-US"/>
              <a:t>Click to edit Master title style</a:t>
            </a:r>
          </a:p>
        </p:txBody>
      </p:sp>
      <p:sp>
        <p:nvSpPr>
          <p:cNvPr id="3" name="Text Placeholder 2"/>
          <p:cNvSpPr>
            <a:spLocks noGrp="1"/>
          </p:cNvSpPr>
          <p:nvPr>
            <p:ph type="body" sz="half" idx="1"/>
          </p:nvPr>
        </p:nvSpPr>
        <p:spPr>
          <a:xfrm>
            <a:off x="228600" y="2514600"/>
            <a:ext cx="4265613"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Online Image Placeholder 3"/>
          <p:cNvSpPr>
            <a:spLocks noGrp="1"/>
          </p:cNvSpPr>
          <p:nvPr>
            <p:ph type="clipArt" sz="half" idx="2"/>
          </p:nvPr>
        </p:nvSpPr>
        <p:spPr>
          <a:xfrm>
            <a:off x="4646613" y="2514600"/>
            <a:ext cx="4265612" cy="3962400"/>
          </a:xfrm>
        </p:spPr>
        <p:txBody>
          <a:bodyPr/>
          <a:lstStyle/>
          <a:p>
            <a:pPr lvl="0"/>
            <a:endParaRPr lang="en-US" noProof="0"/>
          </a:p>
        </p:txBody>
      </p:sp>
    </p:spTree>
    <p:extLst>
      <p:ext uri="{BB962C8B-B14F-4D97-AF65-F5344CB8AC3E}">
        <p14:creationId xmlns:p14="http://schemas.microsoft.com/office/powerpoint/2010/main" val="22923141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371600"/>
            <a:ext cx="8683625" cy="1143000"/>
          </a:xfrm>
        </p:spPr>
        <p:txBody>
          <a:bodyPr/>
          <a:lstStyle/>
          <a:p>
            <a:r>
              <a:rPr lang="en-US"/>
              <a:t>Click to edit Master title style</a:t>
            </a:r>
          </a:p>
        </p:txBody>
      </p:sp>
      <p:sp>
        <p:nvSpPr>
          <p:cNvPr id="3" name="Text Placeholder 2"/>
          <p:cNvSpPr>
            <a:spLocks noGrp="1"/>
          </p:cNvSpPr>
          <p:nvPr>
            <p:ph type="body" sz="half" idx="1"/>
          </p:nvPr>
        </p:nvSpPr>
        <p:spPr>
          <a:xfrm>
            <a:off x="228600" y="2514600"/>
            <a:ext cx="4265613"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2514600"/>
            <a:ext cx="4265612"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1615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_Chapter and Title">
    <p:spTree>
      <p:nvGrpSpPr>
        <p:cNvPr id="1" name=""/>
        <p:cNvGrpSpPr/>
        <p:nvPr/>
      </p:nvGrpSpPr>
      <p:grpSpPr>
        <a:xfrm>
          <a:off x="0" y="0"/>
          <a:ext cx="0" cy="0"/>
          <a:chOff x="0" y="0"/>
          <a:chExt cx="0" cy="0"/>
        </a:xfrm>
      </p:grpSpPr>
      <p:sp>
        <p:nvSpPr>
          <p:cNvPr id="4" name="Picture Placeholder 3"/>
          <p:cNvSpPr>
            <a:spLocks noGrp="1"/>
          </p:cNvSpPr>
          <p:nvPr>
            <p:ph type="pic" sz="quarter" idx="14"/>
          </p:nvPr>
        </p:nvSpPr>
        <p:spPr>
          <a:xfrm>
            <a:off x="381000" y="1143000"/>
            <a:ext cx="2590800" cy="3568700"/>
          </a:xfrm>
        </p:spPr>
        <p:txBody>
          <a:bodyPr/>
          <a:lstStyle/>
          <a:p>
            <a:r>
              <a:rPr lang="en-US"/>
              <a:t>Click icon to add picture</a:t>
            </a:r>
            <a:endParaRPr lang="en-US" dirty="0"/>
          </a:p>
        </p:txBody>
      </p:sp>
      <p:sp>
        <p:nvSpPr>
          <p:cNvPr id="5" name="Text Placeholder 4"/>
          <p:cNvSpPr>
            <a:spLocks noGrp="1"/>
          </p:cNvSpPr>
          <p:nvPr>
            <p:ph type="body" sz="quarter" idx="15"/>
          </p:nvPr>
        </p:nvSpPr>
        <p:spPr>
          <a:xfrm>
            <a:off x="3429000" y="2362200"/>
            <a:ext cx="5410200" cy="565150"/>
          </a:xfrm>
        </p:spPr>
        <p:txBody>
          <a:bodyPr/>
          <a:lstStyle>
            <a:lvl1pPr marL="0" indent="0" algn="r">
              <a:buNone/>
              <a:defRPr sz="3200"/>
            </a:lvl1pPr>
          </a:lstStyle>
          <a:p>
            <a:pPr lvl="0"/>
            <a:r>
              <a:rPr lang="en-US"/>
              <a:t>Click to edit Master text styles</a:t>
            </a:r>
          </a:p>
        </p:txBody>
      </p:sp>
      <p:sp>
        <p:nvSpPr>
          <p:cNvPr id="15" name="Text Placeholder 5"/>
          <p:cNvSpPr>
            <a:spLocks noGrp="1"/>
          </p:cNvSpPr>
          <p:nvPr>
            <p:ph type="body" sz="quarter" idx="16"/>
          </p:nvPr>
        </p:nvSpPr>
        <p:spPr>
          <a:xfrm>
            <a:off x="3423557" y="3008009"/>
            <a:ext cx="5410200" cy="565150"/>
          </a:xfrm>
        </p:spPr>
        <p:txBody>
          <a:bodyPr/>
          <a:lstStyle>
            <a:lvl1pPr marL="0" indent="0" algn="r">
              <a:buNone/>
              <a:defRPr sz="3200"/>
            </a:lvl1pPr>
          </a:lstStyle>
          <a:p>
            <a:pPr lvl="0"/>
            <a:r>
              <a:rPr lang="en-US" dirty="0"/>
              <a:t>Click to edit Master text styles</a:t>
            </a:r>
          </a:p>
        </p:txBody>
      </p:sp>
      <p:sp>
        <p:nvSpPr>
          <p:cNvPr id="16" name="Rectangle 15"/>
          <p:cNvSpPr/>
          <p:nvPr userDrawn="1"/>
        </p:nvSpPr>
        <p:spPr>
          <a:xfrm>
            <a:off x="0" y="6356350"/>
            <a:ext cx="9144000" cy="507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ate Placeholder 3"/>
          <p:cNvSpPr txBox="1">
            <a:spLocks/>
          </p:cNvSpPr>
          <p:nvPr userDrawn="1"/>
        </p:nvSpPr>
        <p:spPr>
          <a:xfrm>
            <a:off x="101599" y="6470650"/>
            <a:ext cx="2422525" cy="365125"/>
          </a:xfrm>
          <a:prstGeom prst="rect">
            <a:avLst/>
          </a:prstGeom>
        </p:spPr>
        <p:txBody>
          <a:bodyPr anchor="ctr"/>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b="1" dirty="0">
                <a:solidFill>
                  <a:srgbClr val="585858"/>
                </a:solidFill>
              </a:rPr>
              <a:t>Copyright ©2020 F.A. Davis Company</a:t>
            </a:r>
          </a:p>
        </p:txBody>
      </p:sp>
      <p:pic>
        <p:nvPicPr>
          <p:cNvPr id="18" name="Picture 13"/>
          <p:cNvPicPr>
            <a:picLocks noChangeAspect="1"/>
          </p:cNvPicPr>
          <p:nvPr userDrawn="1"/>
        </p:nvPicPr>
        <p:blipFill>
          <a:blip r:embed="rId2" cstate="print">
            <a:clrChange>
              <a:clrFrom>
                <a:srgbClr val="FFFFFE"/>
              </a:clrFrom>
              <a:clrTo>
                <a:srgbClr val="FFFFFE">
                  <a:alpha val="0"/>
                </a:srgbClr>
              </a:clrTo>
            </a:clrChange>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977294" y="6492183"/>
            <a:ext cx="1005840" cy="35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a:xfrm>
            <a:off x="0" y="4728898"/>
            <a:ext cx="9144000" cy="1708150"/>
          </a:xfrm>
          <a:prstGeom prst="rect">
            <a:avLst/>
          </a:prstGeom>
          <a:solidFill>
            <a:srgbClr val="2880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1" name="Straight Connector 10"/>
          <p:cNvCxnSpPr/>
          <p:nvPr userDrawn="1"/>
        </p:nvCxnSpPr>
        <p:spPr>
          <a:xfrm>
            <a:off x="0" y="4728898"/>
            <a:ext cx="9144000" cy="0"/>
          </a:xfrm>
          <a:prstGeom prst="line">
            <a:avLst/>
          </a:prstGeom>
          <a:ln w="50800">
            <a:solidFill>
              <a:srgbClr val="D99C2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4"/>
          <a:stretch>
            <a:fillRect/>
          </a:stretch>
        </p:blipFill>
        <p:spPr>
          <a:xfrm>
            <a:off x="0" y="6426743"/>
            <a:ext cx="9169400" cy="48773"/>
          </a:xfrm>
          <a:prstGeom prst="rect">
            <a:avLst/>
          </a:prstGeom>
        </p:spPr>
      </p:pic>
      <p:sp>
        <p:nvSpPr>
          <p:cNvPr id="14" name="Title 1"/>
          <p:cNvSpPr>
            <a:spLocks noGrp="1"/>
          </p:cNvSpPr>
          <p:nvPr>
            <p:ph type="title"/>
          </p:nvPr>
        </p:nvSpPr>
        <p:spPr>
          <a:xfrm>
            <a:off x="381000" y="163941"/>
            <a:ext cx="570653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lgn="r">
              <a:defRPr lang="en-US" sz="3600" dirty="0">
                <a:solidFill>
                  <a:schemeClr val="tx1">
                    <a:lumMod val="75000"/>
                  </a:schemeClr>
                </a:solidFill>
              </a:defRPr>
            </a:lvl1pPr>
          </a:lstStyle>
          <a:p>
            <a:pPr lvl="0"/>
            <a:r>
              <a:rPr lang="en-US"/>
              <a:t>Click to edit Master title style</a:t>
            </a:r>
            <a:endParaRPr lang="en-US" dirty="0"/>
          </a:p>
        </p:txBody>
      </p:sp>
    </p:spTree>
    <p:extLst>
      <p:ext uri="{BB962C8B-B14F-4D97-AF65-F5344CB8AC3E}">
        <p14:creationId xmlns:p14="http://schemas.microsoft.com/office/powerpoint/2010/main" val="393139167"/>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371600"/>
            <a:ext cx="8683625" cy="1143000"/>
          </a:xfrm>
        </p:spPr>
        <p:txBody>
          <a:bodyPr/>
          <a:lstStyle/>
          <a:p>
            <a:r>
              <a:rPr lang="en-US"/>
              <a:t>Click to edit Master title style</a:t>
            </a:r>
          </a:p>
        </p:txBody>
      </p:sp>
      <p:sp>
        <p:nvSpPr>
          <p:cNvPr id="3" name="Content Placeholder 2"/>
          <p:cNvSpPr>
            <a:spLocks noGrp="1"/>
          </p:cNvSpPr>
          <p:nvPr>
            <p:ph sz="half" idx="1"/>
          </p:nvPr>
        </p:nvSpPr>
        <p:spPr>
          <a:xfrm>
            <a:off x="228600" y="2514600"/>
            <a:ext cx="8683625" cy="190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4572000"/>
            <a:ext cx="8683625" cy="190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29191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371600"/>
            <a:ext cx="8683625" cy="1143000"/>
          </a:xfrm>
        </p:spPr>
        <p:txBody>
          <a:bodyPr/>
          <a:lstStyle/>
          <a:p>
            <a:r>
              <a:rPr lang="en-US"/>
              <a:t>Click to edit Master title style</a:t>
            </a:r>
          </a:p>
        </p:txBody>
      </p:sp>
      <p:sp>
        <p:nvSpPr>
          <p:cNvPr id="3" name="Content Placeholder 2"/>
          <p:cNvSpPr>
            <a:spLocks noGrp="1"/>
          </p:cNvSpPr>
          <p:nvPr>
            <p:ph sz="half" idx="1"/>
          </p:nvPr>
        </p:nvSpPr>
        <p:spPr>
          <a:xfrm>
            <a:off x="228600" y="2514600"/>
            <a:ext cx="4265613"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6613" y="2514600"/>
            <a:ext cx="4265612"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80354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9" name="Rectangle 8"/>
          <p:cNvSpPr/>
          <p:nvPr userDrawn="1"/>
        </p:nvSpPr>
        <p:spPr>
          <a:xfrm>
            <a:off x="190502" y="1168404"/>
            <a:ext cx="8763000" cy="5036187"/>
          </a:xfrm>
          <a:prstGeom prst="rect">
            <a:avLst/>
          </a:prstGeom>
          <a:solidFill>
            <a:schemeClr val="bg1"/>
          </a:solidFill>
          <a:ln>
            <a:noFill/>
          </a:ln>
          <a:effectLst>
            <a:outerShdw blurRad="635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17207" tIns="58604" rIns="117207" bIns="58604" rtlCol="0" anchor="ctr"/>
          <a:lstStyle/>
          <a:p>
            <a:pPr lvl="0" algn="ctr"/>
            <a:endParaRPr lang="en-US" sz="1800"/>
          </a:p>
        </p:txBody>
      </p:sp>
      <p:sp>
        <p:nvSpPr>
          <p:cNvPr id="7" name="Rounded Rectangle 6"/>
          <p:cNvSpPr/>
          <p:nvPr userDrawn="1"/>
        </p:nvSpPr>
        <p:spPr>
          <a:xfrm>
            <a:off x="2" y="0"/>
            <a:ext cx="9144000" cy="1170306"/>
          </a:xfrm>
          <a:prstGeom prst="roundRect">
            <a:avLst>
              <a:gd name="adj" fmla="val 0"/>
            </a:avLst>
          </a:prstGeom>
          <a:solidFill>
            <a:srgbClr val="93272A"/>
          </a:solidFill>
          <a:ln>
            <a:noFill/>
          </a:ln>
          <a:effectLst>
            <a:outerShdw blurRad="63500" dist="25400" dir="5400000" algn="ctr" rotWithShape="0">
              <a:schemeClr val="tx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117207" tIns="58604" rIns="117207" bIns="58604" anchor="ctr"/>
          <a:lstStyle/>
          <a:p>
            <a:pPr algn="ctr">
              <a:defRPr/>
            </a:pPr>
            <a:endParaRPr lang="en-IN" sz="1800" dirty="0"/>
          </a:p>
        </p:txBody>
      </p:sp>
      <p:sp>
        <p:nvSpPr>
          <p:cNvPr id="2" name="Title 1"/>
          <p:cNvSpPr>
            <a:spLocks noGrp="1"/>
          </p:cNvSpPr>
          <p:nvPr>
            <p:ph type="title"/>
          </p:nvPr>
        </p:nvSpPr>
        <p:spPr>
          <a:xfrm>
            <a:off x="365759" y="1"/>
            <a:ext cx="8613141" cy="1156970"/>
          </a:xfrm>
        </p:spPr>
        <p:txBody>
          <a:bodyPr>
            <a:normAutofit/>
          </a:bodyPr>
          <a:lstStyle>
            <a:lvl1pPr>
              <a:defRPr sz="4000" b="0">
                <a:effectLst>
                  <a:outerShdw blurRad="38100" dist="38100" dir="2700000" algn="tl">
                    <a:srgbClr val="000000">
                      <a:alpha val="43137"/>
                    </a:srgbClr>
                  </a:outerShdw>
                </a:effectLst>
                <a:latin typeface="Calibri (Body)"/>
              </a:defRPr>
            </a:lvl1pPr>
          </a:lstStyle>
          <a:p>
            <a:r>
              <a:rPr lang="en-US" dirty="0"/>
              <a:t>Click to edit Master title style</a:t>
            </a:r>
          </a:p>
        </p:txBody>
      </p:sp>
      <p:sp>
        <p:nvSpPr>
          <p:cNvPr id="3" name="Content Placeholder 2"/>
          <p:cNvSpPr>
            <a:spLocks noGrp="1"/>
          </p:cNvSpPr>
          <p:nvPr>
            <p:ph idx="1"/>
          </p:nvPr>
        </p:nvSpPr>
        <p:spPr>
          <a:xfrm>
            <a:off x="365762" y="1554356"/>
            <a:ext cx="8427719" cy="4351339"/>
          </a:xfrm>
        </p:spPr>
        <p:txBody>
          <a:bodyPr>
            <a:noAutofit/>
          </a:bodyPr>
          <a:lstStyle>
            <a:lvl1pPr marL="219763" indent="-219763">
              <a:lnSpc>
                <a:spcPct val="100000"/>
              </a:lnSpc>
              <a:spcBef>
                <a:spcPts val="600"/>
              </a:spcBef>
              <a:buClr>
                <a:srgbClr val="93272A"/>
              </a:buClr>
              <a:buFont typeface="Arial" charset="0"/>
              <a:buChar char="•"/>
              <a:defRPr sz="3600"/>
            </a:lvl1pPr>
            <a:lvl2pPr marL="659286" indent="-219763">
              <a:lnSpc>
                <a:spcPct val="100000"/>
              </a:lnSpc>
              <a:spcBef>
                <a:spcPts val="600"/>
              </a:spcBef>
              <a:buClr>
                <a:srgbClr val="93272A"/>
              </a:buClr>
              <a:buFont typeface="Arial" charset="0"/>
              <a:buChar char="•"/>
              <a:defRPr sz="3200"/>
            </a:lvl2pPr>
            <a:lvl3pPr marL="1098811" indent="-219763">
              <a:lnSpc>
                <a:spcPct val="100000"/>
              </a:lnSpc>
              <a:spcBef>
                <a:spcPts val="600"/>
              </a:spcBef>
              <a:buClr>
                <a:srgbClr val="93272A"/>
              </a:buClr>
              <a:buFont typeface="Arial" charset="0"/>
              <a:buChar char="•"/>
              <a:defRPr sz="2800"/>
            </a:lvl3pPr>
            <a:lvl4pPr marL="1538337" indent="-219763">
              <a:lnSpc>
                <a:spcPct val="100000"/>
              </a:lnSpc>
              <a:spcBef>
                <a:spcPts val="600"/>
              </a:spcBef>
              <a:buClr>
                <a:srgbClr val="93272A"/>
              </a:buClr>
              <a:buFont typeface="Arial" charset="0"/>
              <a:buChar char="•"/>
              <a:defRPr sz="2400"/>
            </a:lvl4pPr>
            <a:lvl5pPr marL="1977860" indent="-219763">
              <a:lnSpc>
                <a:spcPct val="100000"/>
              </a:lnSpc>
              <a:spcBef>
                <a:spcPts val="600"/>
              </a:spcBef>
              <a:buClr>
                <a:srgbClr val="93272A"/>
              </a:buClr>
              <a:buFont typeface="Arial" charset="0"/>
              <a:buChar cha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240530" y="6336793"/>
            <a:ext cx="20574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489542" y="6356354"/>
            <a:ext cx="463959" cy="365125"/>
          </a:xfrm>
          <a:prstGeom prst="rect">
            <a:avLst/>
          </a:prstGeom>
          <a:solidFill>
            <a:schemeClr val="bg1">
              <a:lumMod val="85000"/>
            </a:schemeClr>
          </a:solidFill>
          <a:ln>
            <a:noFill/>
          </a:ln>
        </p:spPr>
        <p:txBody>
          <a:bodyPr/>
          <a:lstStyle>
            <a:lvl1pPr algn="r">
              <a:defRPr sz="1500">
                <a:solidFill>
                  <a:schemeClr val="tx1"/>
                </a:solidFill>
              </a:defRPr>
            </a:lvl1pPr>
          </a:lstStyle>
          <a:p>
            <a:fld id="{EE098420-75B4-7E4A-BE3D-4B696F999BA0}" type="slidenum">
              <a:rPr lang="en-US" smtClean="0"/>
              <a:pPr/>
              <a:t>‹#›</a:t>
            </a:fld>
            <a:endParaRPr lang="en-US" dirty="0"/>
          </a:p>
        </p:txBody>
      </p:sp>
      <p:sp>
        <p:nvSpPr>
          <p:cNvPr id="12" name="Footer Placeholder 4"/>
          <p:cNvSpPr>
            <a:spLocks noGrp="1"/>
          </p:cNvSpPr>
          <p:nvPr>
            <p:ph type="ftr" sz="quarter" idx="11"/>
          </p:nvPr>
        </p:nvSpPr>
        <p:spPr>
          <a:xfrm>
            <a:off x="190502" y="6347208"/>
            <a:ext cx="3086101" cy="365125"/>
          </a:xfrm>
          <a:prstGeom prst="rect">
            <a:avLst/>
          </a:prstGeom>
        </p:spPr>
        <p:txBody>
          <a:bodyPr/>
          <a:lstStyle>
            <a:lvl1pPr algn="l">
              <a:defRPr sz="1300"/>
            </a:lvl1pPr>
          </a:lstStyle>
          <a:p>
            <a:r>
              <a:rPr lang="en-US" dirty="0">
                <a:solidFill>
                  <a:srgbClr val="7F7F7F"/>
                </a:solidFill>
              </a:rPr>
              <a:t>Copyright © 2020. F.A. Davis Company</a:t>
            </a:r>
            <a:endParaRPr lang="en-US" dirty="0"/>
          </a:p>
        </p:txBody>
      </p:sp>
    </p:spTree>
    <p:extLst>
      <p:ext uri="{BB962C8B-B14F-4D97-AF65-F5344CB8AC3E}">
        <p14:creationId xmlns:p14="http://schemas.microsoft.com/office/powerpoint/2010/main" val="2201952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4" name="Content Placeholder 2"/>
          <p:cNvSpPr>
            <a:spLocks noGrp="1"/>
          </p:cNvSpPr>
          <p:nvPr>
            <p:ph idx="1"/>
          </p:nvPr>
        </p:nvSpPr>
        <p:spPr>
          <a:xfrm>
            <a:off x="457200" y="1195349"/>
            <a:ext cx="8229600" cy="4068763"/>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591786487"/>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4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4" name="Content Placeholder 2"/>
          <p:cNvSpPr>
            <a:spLocks noGrp="1"/>
          </p:cNvSpPr>
          <p:nvPr>
            <p:ph idx="1"/>
          </p:nvPr>
        </p:nvSpPr>
        <p:spPr>
          <a:xfrm>
            <a:off x="457200" y="1195349"/>
            <a:ext cx="8229600" cy="4068763"/>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5"/>
          <p:cNvSpPr>
            <a:spLocks noGrp="1"/>
          </p:cNvSpPr>
          <p:nvPr>
            <p:ph type="body" sz="quarter" idx="16"/>
          </p:nvPr>
        </p:nvSpPr>
        <p:spPr>
          <a:xfrm>
            <a:off x="457200" y="5410200"/>
            <a:ext cx="8229600" cy="565150"/>
          </a:xfrm>
        </p:spPr>
        <p:txBody>
          <a:bodyPr/>
          <a:lstStyle>
            <a:lvl1pPr marL="0" indent="0" algn="ctr">
              <a:buNone/>
              <a:defRPr sz="3200"/>
            </a:lvl1pPr>
          </a:lstStyle>
          <a:p>
            <a:pPr lvl="0"/>
            <a:r>
              <a:rPr lang="en-US" dirty="0"/>
              <a:t>Click to edit Master text styles</a:t>
            </a:r>
          </a:p>
        </p:txBody>
      </p:sp>
    </p:spTree>
    <p:extLst>
      <p:ext uri="{BB962C8B-B14F-4D97-AF65-F5344CB8AC3E}">
        <p14:creationId xmlns:p14="http://schemas.microsoft.com/office/powerpoint/2010/main" val="892999903"/>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4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Lead-in Head, and Bulleted List">
    <p:spTree>
      <p:nvGrpSpPr>
        <p:cNvPr id="1" name=""/>
        <p:cNvGrpSpPr/>
        <p:nvPr/>
      </p:nvGrpSpPr>
      <p:grpSpPr>
        <a:xfrm>
          <a:off x="0" y="0"/>
          <a:ext cx="0" cy="0"/>
          <a:chOff x="0" y="0"/>
          <a:chExt cx="0" cy="0"/>
        </a:xfrm>
      </p:grpSpPr>
      <p:sp>
        <p:nvSpPr>
          <p:cNvPr id="8"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6" name="Text Placeholder 5"/>
          <p:cNvSpPr>
            <a:spLocks noGrp="1"/>
          </p:cNvSpPr>
          <p:nvPr>
            <p:ph type="body" sz="quarter" idx="11"/>
          </p:nvPr>
        </p:nvSpPr>
        <p:spPr>
          <a:xfrm>
            <a:off x="457200" y="1295400"/>
            <a:ext cx="8229600" cy="381000"/>
          </a:xfrm>
        </p:spPr>
        <p:txBody>
          <a:bodyPr anchor="ctr">
            <a:noAutofit/>
          </a:bodyPr>
          <a:lstStyle>
            <a:lvl1pPr marL="346075" indent="0">
              <a:buNone/>
              <a:defRPr sz="3200"/>
            </a:lvl1pPr>
          </a:lstStyle>
          <a:p>
            <a:pPr lvl="0"/>
            <a:r>
              <a:rPr lang="en-US"/>
              <a:t>Click to edit Master text styles</a:t>
            </a:r>
          </a:p>
        </p:txBody>
      </p:sp>
      <p:sp>
        <p:nvSpPr>
          <p:cNvPr id="3" name="Content Placeholder 2"/>
          <p:cNvSpPr>
            <a:spLocks noGrp="1"/>
          </p:cNvSpPr>
          <p:nvPr>
            <p:ph idx="1"/>
          </p:nvPr>
        </p:nvSpPr>
        <p:spPr>
          <a:xfrm>
            <a:off x="457200" y="1741449"/>
            <a:ext cx="3962400" cy="4202151"/>
          </a:xfrm>
        </p:spPr>
        <p:txBody>
          <a:bodyPr/>
          <a:lstStyle>
            <a:lvl1pPr>
              <a:defRPr sz="2800"/>
            </a:lvl1pPr>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p:txBody>
      </p:sp>
      <p:sp>
        <p:nvSpPr>
          <p:cNvPr id="5" name="Content Placeholder 2"/>
          <p:cNvSpPr>
            <a:spLocks noGrp="1"/>
          </p:cNvSpPr>
          <p:nvPr>
            <p:ph idx="12"/>
          </p:nvPr>
        </p:nvSpPr>
        <p:spPr>
          <a:xfrm>
            <a:off x="4648200" y="1752600"/>
            <a:ext cx="4191000" cy="4191000"/>
          </a:xfrm>
        </p:spPr>
        <p:txBody>
          <a:bodyPr/>
          <a:lstStyle>
            <a:lvl1pPr>
              <a:defRPr sz="2800"/>
            </a:lvl1pPr>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p:txBody>
      </p:sp>
    </p:spTree>
    <p:extLst>
      <p:ext uri="{BB962C8B-B14F-4D97-AF65-F5344CB8AC3E}">
        <p14:creationId xmlns:p14="http://schemas.microsoft.com/office/powerpoint/2010/main" val="4131323136"/>
      </p:ext>
    </p:extLst>
  </p:cSld>
  <p:clrMapOvr>
    <a:masterClrMapping/>
  </p:clrMapOvr>
  <p:extLst>
    <p:ext uri="{DCECCB84-F9BA-43D5-87BE-67443E8EF086}">
      <p15:sldGuideLst xmlns:p15="http://schemas.microsoft.com/office/powerpoint/2012/main">
        <p15:guide id="1" orient="horz" pos="1008">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4" name="Content Placeholder 2"/>
          <p:cNvSpPr>
            <a:spLocks noGrp="1"/>
          </p:cNvSpPr>
          <p:nvPr>
            <p:ph idx="1"/>
          </p:nvPr>
        </p:nvSpPr>
        <p:spPr>
          <a:xfrm>
            <a:off x="457200" y="1195349"/>
            <a:ext cx="8229600" cy="2233651"/>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Content Placeholder 2"/>
          <p:cNvSpPr>
            <a:spLocks noGrp="1"/>
          </p:cNvSpPr>
          <p:nvPr>
            <p:ph idx="10"/>
          </p:nvPr>
        </p:nvSpPr>
        <p:spPr>
          <a:xfrm>
            <a:off x="533400" y="3733800"/>
            <a:ext cx="8229600" cy="2233651"/>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255605835"/>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4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itle and 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4" name="Content Placeholder 2"/>
          <p:cNvSpPr>
            <a:spLocks noGrp="1"/>
          </p:cNvSpPr>
          <p:nvPr>
            <p:ph idx="1"/>
          </p:nvPr>
        </p:nvSpPr>
        <p:spPr>
          <a:xfrm>
            <a:off x="457200" y="1195349"/>
            <a:ext cx="8229600" cy="1395451"/>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Content Placeholder 2"/>
          <p:cNvSpPr>
            <a:spLocks noGrp="1"/>
          </p:cNvSpPr>
          <p:nvPr>
            <p:ph idx="10"/>
          </p:nvPr>
        </p:nvSpPr>
        <p:spPr>
          <a:xfrm>
            <a:off x="457200" y="2819401"/>
            <a:ext cx="8229600" cy="1295400"/>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Content Placeholder 2"/>
          <p:cNvSpPr>
            <a:spLocks noGrp="1"/>
          </p:cNvSpPr>
          <p:nvPr>
            <p:ph idx="11"/>
          </p:nvPr>
        </p:nvSpPr>
        <p:spPr>
          <a:xfrm>
            <a:off x="457200" y="4343400"/>
            <a:ext cx="8229600" cy="1295400"/>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924601481"/>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4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4" name="Content Placeholder 2"/>
          <p:cNvSpPr>
            <a:spLocks noGrp="1"/>
          </p:cNvSpPr>
          <p:nvPr>
            <p:ph idx="1"/>
          </p:nvPr>
        </p:nvSpPr>
        <p:spPr>
          <a:xfrm>
            <a:off x="457200" y="1195349"/>
            <a:ext cx="8229600" cy="1395451"/>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Content Placeholder 2"/>
          <p:cNvSpPr>
            <a:spLocks noGrp="1"/>
          </p:cNvSpPr>
          <p:nvPr>
            <p:ph idx="10"/>
          </p:nvPr>
        </p:nvSpPr>
        <p:spPr>
          <a:xfrm>
            <a:off x="533400" y="2895600"/>
            <a:ext cx="4038600" cy="2895600"/>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Content Placeholder 2"/>
          <p:cNvSpPr>
            <a:spLocks noGrp="1"/>
          </p:cNvSpPr>
          <p:nvPr>
            <p:ph idx="11"/>
          </p:nvPr>
        </p:nvSpPr>
        <p:spPr>
          <a:xfrm>
            <a:off x="4800600" y="2895600"/>
            <a:ext cx="4038600" cy="2895600"/>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092918745"/>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4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6356350"/>
            <a:ext cx="9144000" cy="507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ate Placeholder 3"/>
          <p:cNvSpPr txBox="1">
            <a:spLocks/>
          </p:cNvSpPr>
          <p:nvPr/>
        </p:nvSpPr>
        <p:spPr>
          <a:xfrm>
            <a:off x="101599" y="6470650"/>
            <a:ext cx="2422525" cy="365125"/>
          </a:xfrm>
          <a:prstGeom prst="rect">
            <a:avLst/>
          </a:prstGeom>
        </p:spPr>
        <p:txBody>
          <a:bodyPr anchor="ctr"/>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b="1" dirty="0">
                <a:solidFill>
                  <a:srgbClr val="585858"/>
                </a:solidFill>
              </a:rPr>
              <a:t>Copyright ©2020 F.A. Davis Company</a:t>
            </a:r>
          </a:p>
        </p:txBody>
      </p:sp>
      <p:pic>
        <p:nvPicPr>
          <p:cNvPr id="12" name="Picture 13"/>
          <p:cNvPicPr>
            <a:picLocks noChangeAspect="1"/>
          </p:cNvPicPr>
          <p:nvPr/>
        </p:nvPicPr>
        <p:blipFill>
          <a:blip r:embed="rId34" cstate="print">
            <a:clrChange>
              <a:clrFrom>
                <a:srgbClr val="FFFFFE"/>
              </a:clrFrom>
              <a:clrTo>
                <a:srgbClr val="FFFFFE">
                  <a:alpha val="0"/>
                </a:srgbClr>
              </a:clrTo>
            </a:clrChange>
            <a:extLst>
              <a:ext uri="{BEBA8EAE-BF5A-486C-A8C5-ECC9F3942E4B}">
                <a14:imgProps xmlns:a14="http://schemas.microsoft.com/office/drawing/2010/main">
                  <a14:imgLayer r:embed="rId35">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977294" y="6492183"/>
            <a:ext cx="1005840" cy="35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preferRelativeResize="0">
            <a:picLocks/>
          </p:cNvPicPr>
          <p:nvPr/>
        </p:nvPicPr>
        <p:blipFill>
          <a:blip r:embed="rId36"/>
          <a:stretch>
            <a:fillRect/>
          </a:stretch>
        </p:blipFill>
        <p:spPr>
          <a:xfrm>
            <a:off x="0" y="6434694"/>
            <a:ext cx="9171432" cy="45719"/>
          </a:xfrm>
          <a:prstGeom prst="rect">
            <a:avLst/>
          </a:prstGeom>
        </p:spPr>
      </p:pic>
      <p:sp>
        <p:nvSpPr>
          <p:cNvPr id="1026" name="Title Placeholder 1"/>
          <p:cNvSpPr>
            <a:spLocks noGrp="1"/>
          </p:cNvSpPr>
          <p:nvPr>
            <p:ph type="title"/>
          </p:nvPr>
        </p:nvSpPr>
        <p:spPr bwMode="auto">
          <a:xfrm>
            <a:off x="762000" y="239154"/>
            <a:ext cx="82296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457200" y="12954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endParaRPr lang="en-US" altLang="en-US" dirty="0"/>
          </a:p>
          <a:p>
            <a:pPr lvl="2"/>
            <a:endParaRPr lang="en-US" altLang="en-US" dirty="0"/>
          </a:p>
        </p:txBody>
      </p:sp>
      <p:cxnSp>
        <p:nvCxnSpPr>
          <p:cNvPr id="7" name="Straight Connector 6"/>
          <p:cNvCxnSpPr/>
          <p:nvPr/>
        </p:nvCxnSpPr>
        <p:spPr>
          <a:xfrm>
            <a:off x="0" y="990600"/>
            <a:ext cx="9144000" cy="0"/>
          </a:xfrm>
          <a:prstGeom prst="line">
            <a:avLst/>
          </a:prstGeom>
          <a:ln w="12700">
            <a:solidFill>
              <a:srgbClr val="D99C21"/>
            </a:solidFill>
          </a:ln>
        </p:spPr>
        <p:style>
          <a:lnRef idx="1">
            <a:schemeClr val="accent1"/>
          </a:lnRef>
          <a:fillRef idx="0">
            <a:schemeClr val="accent1"/>
          </a:fillRef>
          <a:effectRef idx="0">
            <a:schemeClr val="accent1"/>
          </a:effectRef>
          <a:fontRef idx="minor">
            <a:schemeClr val="tx1"/>
          </a:fontRef>
        </p:style>
      </p:cxnSp>
      <p:pic>
        <p:nvPicPr>
          <p:cNvPr id="14" name="Picture 13"/>
          <p:cNvPicPr preferRelativeResize="0">
            <a:picLocks/>
          </p:cNvPicPr>
          <p:nvPr/>
        </p:nvPicPr>
        <p:blipFill>
          <a:blip r:embed="rId36"/>
          <a:stretch>
            <a:fillRect/>
          </a:stretch>
        </p:blipFill>
        <p:spPr>
          <a:xfrm>
            <a:off x="0" y="6364006"/>
            <a:ext cx="9171432" cy="45719"/>
          </a:xfrm>
          <a:prstGeom prst="rect">
            <a:avLst/>
          </a:prstGeom>
        </p:spPr>
      </p:pic>
      <p:sp>
        <p:nvSpPr>
          <p:cNvPr id="9" name="Rectangle 8"/>
          <p:cNvSpPr/>
          <p:nvPr/>
        </p:nvSpPr>
        <p:spPr>
          <a:xfrm>
            <a:off x="0" y="6400800"/>
            <a:ext cx="9144000" cy="45719"/>
          </a:xfrm>
          <a:prstGeom prst="rect">
            <a:avLst/>
          </a:prstGeom>
          <a:solidFill>
            <a:srgbClr val="2880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fontAlgn="auto">
              <a:spcBef>
                <a:spcPts val="0"/>
              </a:spcBef>
              <a:spcAft>
                <a:spcPts val="0"/>
              </a:spcAft>
              <a:defRPr/>
            </a:pPr>
            <a:endParaRPr lang="en-US" dirty="0"/>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95" r:id="rId3"/>
    <p:sldLayoutId id="2147483683" r:id="rId4"/>
    <p:sldLayoutId id="2147483708" r:id="rId5"/>
    <p:sldLayoutId id="2147483700" r:id="rId6"/>
    <p:sldLayoutId id="2147483696" r:id="rId7"/>
    <p:sldLayoutId id="2147483717" r:id="rId8"/>
    <p:sldLayoutId id="2147483703" r:id="rId9"/>
    <p:sldLayoutId id="2147483698" r:id="rId10"/>
    <p:sldLayoutId id="2147483716" r:id="rId11"/>
    <p:sldLayoutId id="2147483713" r:id="rId12"/>
    <p:sldLayoutId id="2147483718" r:id="rId13"/>
    <p:sldLayoutId id="2147483712" r:id="rId14"/>
    <p:sldLayoutId id="2147483684" r:id="rId15"/>
    <p:sldLayoutId id="2147483692" r:id="rId16"/>
    <p:sldLayoutId id="2147483678" r:id="rId17"/>
    <p:sldLayoutId id="2147483679" r:id="rId18"/>
    <p:sldLayoutId id="2147483680" r:id="rId19"/>
    <p:sldLayoutId id="2147483685" r:id="rId20"/>
    <p:sldLayoutId id="2147483686" r:id="rId21"/>
    <p:sldLayoutId id="2147483687" r:id="rId22"/>
    <p:sldLayoutId id="2147483697" r:id="rId23"/>
    <p:sldLayoutId id="2147483688" r:id="rId24"/>
    <p:sldLayoutId id="2147483689" r:id="rId25"/>
    <p:sldLayoutId id="2147483690" r:id="rId26"/>
    <p:sldLayoutId id="2147483699" r:id="rId27"/>
    <p:sldLayoutId id="2147483704" r:id="rId28"/>
    <p:sldLayoutId id="2147483705" r:id="rId29"/>
    <p:sldLayoutId id="2147483706" r:id="rId30"/>
    <p:sldLayoutId id="2147483707" r:id="rId31"/>
    <p:sldLayoutId id="2147483715" r:id="rId32"/>
  </p:sldLayoutIdLst>
  <p:hf sldNum="0" hdr="0" ftr="0" dt="0"/>
  <p:txStyles>
    <p:titleStyle>
      <a:lvl1pPr algn="l" rtl="0" eaLnBrk="1" fontAlgn="base" hangingPunct="1">
        <a:lnSpc>
          <a:spcPct val="90000"/>
        </a:lnSpc>
        <a:spcBef>
          <a:spcPct val="0"/>
        </a:spcBef>
        <a:spcAft>
          <a:spcPct val="0"/>
        </a:spcAft>
        <a:defRPr lang="en-US" sz="3600" kern="1200">
          <a:solidFill>
            <a:srgbClr val="D99C21"/>
          </a:solidFill>
          <a:latin typeface="+mn-lt"/>
          <a:ea typeface="+mn-ea"/>
          <a:cs typeface="+mn-cs"/>
        </a:defRPr>
      </a:lvl1pPr>
      <a:lvl2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2pPr>
      <a:lvl3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3pPr>
      <a:lvl4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4pPr>
      <a:lvl5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5pPr>
      <a:lvl6pPr marL="4572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6pPr>
      <a:lvl7pPr marL="9144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7pPr>
      <a:lvl8pPr marL="13716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8pPr>
      <a:lvl9pPr marL="18288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9pPr>
    </p:titleStyle>
    <p:bodyStyle>
      <a:lvl1pPr marL="623888" indent="-277813" algn="l" rtl="0" eaLnBrk="1" fontAlgn="base" hangingPunct="1">
        <a:spcBef>
          <a:spcPct val="20000"/>
        </a:spcBef>
        <a:spcAft>
          <a:spcPct val="0"/>
        </a:spcAft>
        <a:buClr>
          <a:srgbClr val="28805C"/>
        </a:buClr>
        <a:buFont typeface="Wingdings" panose="05000000000000000000" pitchFamily="2" charset="2"/>
        <a:buChar char="§"/>
        <a:defRPr lang="en-US" sz="3200" kern="2000" dirty="0">
          <a:solidFill>
            <a:schemeClr val="tx1">
              <a:lumMod val="75000"/>
            </a:schemeClr>
          </a:solidFill>
          <a:latin typeface="+mn-lt"/>
          <a:ea typeface="+mn-ea"/>
          <a:cs typeface="+mn-cs"/>
        </a:defRPr>
      </a:lvl1pPr>
      <a:lvl2pPr marL="914400" indent="-290513" algn="l" rtl="0" eaLnBrk="1" fontAlgn="base" hangingPunct="1">
        <a:spcBef>
          <a:spcPct val="20000"/>
        </a:spcBef>
        <a:spcAft>
          <a:spcPct val="0"/>
        </a:spcAft>
        <a:buClr>
          <a:srgbClr val="D99C21"/>
        </a:buClr>
        <a:buFont typeface="Arial" panose="020B0604020202020204" pitchFamily="34" charset="0"/>
        <a:buChar char="•"/>
        <a:defRPr lang="en-US" sz="2800" kern="1200" dirty="0">
          <a:solidFill>
            <a:schemeClr val="tx1">
              <a:lumMod val="75000"/>
            </a:schemeClr>
          </a:solidFill>
          <a:latin typeface="+mn-lt"/>
          <a:ea typeface="+mn-ea"/>
          <a:cs typeface="+mn-cs"/>
        </a:defRPr>
      </a:lvl2pPr>
      <a:lvl3pPr marL="1260475" indent="-290513" algn="l" rtl="0" eaLnBrk="1" fontAlgn="base" hangingPunct="1">
        <a:spcBef>
          <a:spcPct val="20000"/>
        </a:spcBef>
        <a:spcAft>
          <a:spcPct val="0"/>
        </a:spcAft>
        <a:buClr>
          <a:srgbClr val="737373"/>
        </a:buClr>
        <a:buFont typeface="Calibri" panose="020F0502020204030204" pitchFamily="34" charset="0"/>
        <a:buChar char="‒"/>
        <a:tabLst>
          <a:tab pos="858838" algn="l"/>
        </a:tabLst>
        <a:defRPr sz="2800" kern="1200">
          <a:solidFill>
            <a:schemeClr val="tx1">
              <a:lumMod val="75000"/>
            </a:schemeClr>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3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30.jp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0.xml"/><Relationship Id="rId1" Type="http://schemas.openxmlformats.org/officeDocument/2006/relationships/slideLayout" Target="../slideLayouts/slideLayout8.xm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44.xml"/><Relationship Id="rId1" Type="http://schemas.openxmlformats.org/officeDocument/2006/relationships/slideLayout" Target="../slideLayouts/slideLayout12.xml"/><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45.xml"/><Relationship Id="rId1" Type="http://schemas.openxmlformats.org/officeDocument/2006/relationships/slideLayout" Target="../slideLayouts/slideLayout12.xml"/><Relationship Id="rId5" Type="http://schemas.openxmlformats.org/officeDocument/2006/relationships/image" Target="../media/image40.jpg"/><Relationship Id="rId4" Type="http://schemas.openxmlformats.org/officeDocument/2006/relationships/image" Target="../media/image39.jp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44.jp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54.xml"/><Relationship Id="rId1" Type="http://schemas.openxmlformats.org/officeDocument/2006/relationships/slideLayout" Target="../slideLayouts/slideLayout8.xml"/><Relationship Id="rId5" Type="http://schemas.openxmlformats.org/officeDocument/2006/relationships/image" Target="../media/image47.jpg"/><Relationship Id="rId4" Type="http://schemas.openxmlformats.org/officeDocument/2006/relationships/image" Target="../media/image46.jpg"/></Relationships>
</file>

<file path=ppt/slides/_rels/slide55.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51.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image" Target="../media/image54.jpg"/></Relationships>
</file>

<file path=ppt/slides/_rels/slide63.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63.xml"/><Relationship Id="rId1" Type="http://schemas.openxmlformats.org/officeDocument/2006/relationships/slideLayout" Target="../slideLayouts/slideLayout10.xml"/><Relationship Id="rId4" Type="http://schemas.openxmlformats.org/officeDocument/2006/relationships/image" Target="../media/image56.jp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ook cover for Medical-Surgical Nursing: Making Connections to Practice, Second Edition."/>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3102" r="3102"/>
          <a:stretch>
            <a:fillRect/>
          </a:stretch>
        </p:blipFill>
        <p:spPr/>
      </p:pic>
      <p:sp>
        <p:nvSpPr>
          <p:cNvPr id="4" name="Text Placeholder 3"/>
          <p:cNvSpPr>
            <a:spLocks noGrp="1"/>
          </p:cNvSpPr>
          <p:nvPr>
            <p:ph type="body" sz="quarter" idx="15"/>
          </p:nvPr>
        </p:nvSpPr>
        <p:spPr/>
        <p:txBody>
          <a:bodyPr/>
          <a:lstStyle/>
          <a:p>
            <a:r>
              <a:rPr lang="en-US" dirty="0"/>
              <a:t>Chapter 29</a:t>
            </a:r>
          </a:p>
        </p:txBody>
      </p:sp>
      <p:sp>
        <p:nvSpPr>
          <p:cNvPr id="6" name="Text Placeholder 5"/>
          <p:cNvSpPr>
            <a:spLocks noGrp="1"/>
          </p:cNvSpPr>
          <p:nvPr>
            <p:ph type="body" sz="quarter" idx="16"/>
          </p:nvPr>
        </p:nvSpPr>
        <p:spPr>
          <a:xfrm>
            <a:off x="3423557" y="3008008"/>
            <a:ext cx="5410200" cy="1563992"/>
          </a:xfrm>
        </p:spPr>
        <p:txBody>
          <a:bodyPr/>
          <a:lstStyle/>
          <a:p>
            <a:r>
              <a:rPr lang="en-US" dirty="0"/>
              <a:t>Coordinating Care for Patients With Cardiac Dysrhythmia</a:t>
            </a:r>
          </a:p>
        </p:txBody>
      </p:sp>
      <p:sp>
        <p:nvSpPr>
          <p:cNvPr id="2" name="Title 1" hidden="1"/>
          <p:cNvSpPr>
            <a:spLocks noGrp="1"/>
          </p:cNvSpPr>
          <p:nvPr>
            <p:ph type="title"/>
          </p:nvPr>
        </p:nvSpPr>
        <p:spPr/>
        <p:txBody>
          <a:bodyPr/>
          <a:lstStyle/>
          <a:p>
            <a:r>
              <a:rPr lang="en-US" dirty="0"/>
              <a:t> </a:t>
            </a:r>
          </a:p>
        </p:txBody>
      </p:sp>
    </p:spTree>
    <p:extLst>
      <p:ext uri="{BB962C8B-B14F-4D97-AF65-F5344CB8AC3E}">
        <p14:creationId xmlns:p14="http://schemas.microsoft.com/office/powerpoint/2010/main" val="644739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4C2450F-C82F-4F16-ACC4-CC7D0BFFBC22}"/>
              </a:ext>
            </a:extLst>
          </p:cNvPr>
          <p:cNvSpPr>
            <a:spLocks noGrp="1"/>
          </p:cNvSpPr>
          <p:nvPr>
            <p:ph type="title"/>
          </p:nvPr>
        </p:nvSpPr>
        <p:spPr>
          <a:xfrm>
            <a:off x="756356" y="234539"/>
            <a:ext cx="8235244" cy="590931"/>
          </a:xfrm>
        </p:spPr>
        <p:txBody>
          <a:bodyPr/>
          <a:lstStyle/>
          <a:p>
            <a:r>
              <a:rPr lang="en-US" dirty="0"/>
              <a:t>Waveforms Seen on an Electrocardiogram</a:t>
            </a:r>
          </a:p>
        </p:txBody>
      </p:sp>
      <p:pic>
        <p:nvPicPr>
          <p:cNvPr id="5" name="Content Placeholder 4" descr="A diagram of an E C G with P, Q, R, S, T, and U waves label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95162" y="1965960"/>
            <a:ext cx="3353676" cy="2926080"/>
          </a:xfrm>
          <a:prstGeom prst="rect">
            <a:avLst/>
          </a:prstGeom>
          <a:noFill/>
        </p:spPr>
      </p:pic>
      <p:sp>
        <p:nvSpPr>
          <p:cNvPr id="2" name="Title 1" hidden="1">
            <a:extLst>
              <a:ext uri="{FF2B5EF4-FFF2-40B4-BE49-F238E27FC236}">
                <a16:creationId xmlns:a16="http://schemas.microsoft.com/office/drawing/2014/main" id="{E364C1F7-0DD8-4B55-ADB8-08B12F4C4515}"/>
              </a:ext>
            </a:extLst>
          </p:cNvPr>
          <p:cNvSpPr>
            <a:spLocks noGrp="1"/>
          </p:cNvSpPr>
          <p:nvPr>
            <p:ph type="title"/>
          </p:nvPr>
        </p:nvSpPr>
        <p:spPr/>
        <p:txBody>
          <a:bodyPr/>
          <a:lstStyle/>
          <a:p>
            <a:r>
              <a:rPr lang="en-US" dirty="0"/>
              <a:t>    </a:t>
            </a:r>
          </a:p>
        </p:txBody>
      </p:sp>
    </p:spTree>
    <p:extLst>
      <p:ext uri="{BB962C8B-B14F-4D97-AF65-F5344CB8AC3E}">
        <p14:creationId xmlns:p14="http://schemas.microsoft.com/office/powerpoint/2010/main" val="202064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260F853-447A-4BCB-84F5-0FEC3DD0D354}"/>
              </a:ext>
            </a:extLst>
          </p:cNvPr>
          <p:cNvSpPr>
            <a:spLocks noGrp="1"/>
          </p:cNvSpPr>
          <p:nvPr>
            <p:ph type="title"/>
          </p:nvPr>
        </p:nvSpPr>
        <p:spPr>
          <a:xfrm>
            <a:off x="756356" y="234539"/>
            <a:ext cx="8235244" cy="590931"/>
          </a:xfrm>
        </p:spPr>
        <p:txBody>
          <a:bodyPr/>
          <a:lstStyle/>
          <a:p>
            <a:r>
              <a:rPr lang="en-US" dirty="0"/>
              <a:t>P Wave</a:t>
            </a:r>
          </a:p>
        </p:txBody>
      </p:sp>
      <p:pic>
        <p:nvPicPr>
          <p:cNvPr id="7" name="Content Placeholder 6" descr="A recording of an E C G with arrows pointing toward P wave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00008" y="2455164"/>
            <a:ext cx="4143984" cy="1947672"/>
          </a:xfrm>
          <a:prstGeom prst="rect">
            <a:avLst/>
          </a:prstGeom>
          <a:noFill/>
        </p:spPr>
      </p:pic>
      <p:sp>
        <p:nvSpPr>
          <p:cNvPr id="2" name="Title 1" hidden="1">
            <a:extLst>
              <a:ext uri="{FF2B5EF4-FFF2-40B4-BE49-F238E27FC236}">
                <a16:creationId xmlns:a16="http://schemas.microsoft.com/office/drawing/2014/main" id="{E364C1F7-0DD8-4B55-ADB8-08B12F4C4515}"/>
              </a:ext>
            </a:extLst>
          </p:cNvPr>
          <p:cNvSpPr>
            <a:spLocks noGrp="1"/>
          </p:cNvSpPr>
          <p:nvPr>
            <p:ph type="title"/>
          </p:nvPr>
        </p:nvSpPr>
        <p:spPr/>
        <p:txBody>
          <a:bodyPr/>
          <a:lstStyle/>
          <a:p>
            <a:r>
              <a:rPr lang="en-US" dirty="0"/>
              <a:t>    </a:t>
            </a:r>
          </a:p>
        </p:txBody>
      </p:sp>
    </p:spTree>
    <p:extLst>
      <p:ext uri="{BB962C8B-B14F-4D97-AF65-F5344CB8AC3E}">
        <p14:creationId xmlns:p14="http://schemas.microsoft.com/office/powerpoint/2010/main" val="3174619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AAA22D3-1CCA-4C03-AC86-7A8430281A55}"/>
              </a:ext>
            </a:extLst>
          </p:cNvPr>
          <p:cNvSpPr txBox="1">
            <a:spLocks noGrp="1"/>
          </p:cNvSpPr>
          <p:nvPr>
            <p:ph type="title" idx="4294967295"/>
          </p:nvPr>
        </p:nvSpPr>
        <p:spPr bwMode="auto">
          <a:xfrm>
            <a:off x="762000" y="228600"/>
            <a:ext cx="8235244" cy="59093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lvl1pPr algn="l" rtl="0" eaLnBrk="1" fontAlgn="base" hangingPunct="1">
              <a:lnSpc>
                <a:spcPct val="90000"/>
              </a:lnSpc>
              <a:spcBef>
                <a:spcPct val="0"/>
              </a:spcBef>
              <a:spcAft>
                <a:spcPct val="0"/>
              </a:spcAft>
              <a:defRPr lang="en-US" sz="3600" kern="1200" dirty="0">
                <a:solidFill>
                  <a:srgbClr val="D99C21"/>
                </a:solidFill>
                <a:latin typeface="+mn-lt"/>
                <a:ea typeface="+mn-ea"/>
                <a:cs typeface="+mn-cs"/>
              </a:defRPr>
            </a:lvl1pPr>
            <a:lvl2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2pPr>
            <a:lvl3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3pPr>
            <a:lvl4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4pPr>
            <a:lvl5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5pPr>
            <a:lvl6pPr marL="4572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6pPr>
            <a:lvl7pPr marL="9144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7pPr>
            <a:lvl8pPr marL="13716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8pPr>
            <a:lvl9pPr marL="18288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D99C21"/>
                </a:solidFill>
                <a:effectLst/>
                <a:uLnTx/>
                <a:uFillTx/>
                <a:latin typeface="+mn-lt"/>
                <a:ea typeface="+mn-ea"/>
                <a:cs typeface="+mn-cs"/>
              </a:rPr>
              <a:t>QRS Wave (or QRS Complex)</a:t>
            </a:r>
          </a:p>
        </p:txBody>
      </p:sp>
      <p:pic>
        <p:nvPicPr>
          <p:cNvPr id="5" name="Content Placeholder 4" descr="A recording of an E C G with arrows pointing toward Q R S wave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34230" y="1752600"/>
            <a:ext cx="3875540" cy="1828800"/>
          </a:xfrm>
        </p:spPr>
      </p:pic>
      <p:pic>
        <p:nvPicPr>
          <p:cNvPr id="7" name="Content Placeholder 6" descr="A recording on an E C G with the Q R S complex."/>
          <p:cNvPicPr>
            <a:picLocks noGrp="1" noChangeAspect="1"/>
          </p:cNvPicPr>
          <p:nvPr>
            <p:ph idx="10"/>
          </p:nvPr>
        </p:nvPicPr>
        <p:blipFill>
          <a:blip r:embed="rId4">
            <a:extLst>
              <a:ext uri="{28A0092B-C50C-407E-A947-70E740481C1C}">
                <a14:useLocalDpi xmlns:a14="http://schemas.microsoft.com/office/drawing/2010/main" val="0"/>
              </a:ext>
            </a:extLst>
          </a:blip>
          <a:stretch>
            <a:fillRect/>
          </a:stretch>
        </p:blipFill>
        <p:spPr>
          <a:xfrm>
            <a:off x="2634230" y="3962400"/>
            <a:ext cx="3862647" cy="1554480"/>
          </a:xfrm>
        </p:spPr>
      </p:pic>
    </p:spTree>
    <p:extLst>
      <p:ext uri="{BB962C8B-B14F-4D97-AF65-F5344CB8AC3E}">
        <p14:creationId xmlns:p14="http://schemas.microsoft.com/office/powerpoint/2010/main" val="168664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1D5A367-0C75-4DC7-B67E-F36253A4E2EE}"/>
              </a:ext>
            </a:extLst>
          </p:cNvPr>
          <p:cNvSpPr>
            <a:spLocks noGrp="1"/>
          </p:cNvSpPr>
          <p:nvPr>
            <p:ph type="title"/>
          </p:nvPr>
        </p:nvSpPr>
        <p:spPr>
          <a:xfrm>
            <a:off x="756356" y="234539"/>
            <a:ext cx="8235244" cy="590931"/>
          </a:xfrm>
        </p:spPr>
        <p:txBody>
          <a:bodyPr/>
          <a:lstStyle/>
          <a:p>
            <a:r>
              <a:rPr lang="en-US" dirty="0"/>
              <a:t>T Wave</a:t>
            </a:r>
          </a:p>
        </p:txBody>
      </p:sp>
      <p:pic>
        <p:nvPicPr>
          <p:cNvPr id="5" name="Content Placeholder 4" descr="A recording on an E C G with arrows pointing toward T wave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96312" y="2459736"/>
            <a:ext cx="4064000" cy="1920240"/>
          </a:xfrm>
          <a:prstGeom prst="rect">
            <a:avLst/>
          </a:prstGeom>
          <a:noFill/>
        </p:spPr>
      </p:pic>
      <p:sp>
        <p:nvSpPr>
          <p:cNvPr id="2" name="Title 1" hidden="1">
            <a:extLst>
              <a:ext uri="{FF2B5EF4-FFF2-40B4-BE49-F238E27FC236}">
                <a16:creationId xmlns:a16="http://schemas.microsoft.com/office/drawing/2014/main" id="{E364C1F7-0DD8-4B55-ADB8-08B12F4C4515}"/>
              </a:ext>
            </a:extLst>
          </p:cNvPr>
          <p:cNvSpPr>
            <a:spLocks noGrp="1"/>
          </p:cNvSpPr>
          <p:nvPr>
            <p:ph type="title"/>
          </p:nvPr>
        </p:nvSpPr>
        <p:spPr/>
        <p:txBody>
          <a:bodyPr/>
          <a:lstStyle/>
          <a:p>
            <a:r>
              <a:rPr lang="en-US" dirty="0"/>
              <a:t>      </a:t>
            </a:r>
          </a:p>
        </p:txBody>
      </p:sp>
    </p:spTree>
    <p:extLst>
      <p:ext uri="{BB962C8B-B14F-4D97-AF65-F5344CB8AC3E}">
        <p14:creationId xmlns:p14="http://schemas.microsoft.com/office/powerpoint/2010/main" val="904327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F600AA2-6C04-46D6-80A2-CB0F7D881164}"/>
              </a:ext>
            </a:extLst>
          </p:cNvPr>
          <p:cNvSpPr>
            <a:spLocks noGrp="1"/>
          </p:cNvSpPr>
          <p:nvPr>
            <p:ph type="title"/>
          </p:nvPr>
        </p:nvSpPr>
        <p:spPr>
          <a:xfrm>
            <a:off x="756356" y="234539"/>
            <a:ext cx="8235244" cy="590931"/>
          </a:xfrm>
        </p:spPr>
        <p:txBody>
          <a:bodyPr/>
          <a:lstStyle/>
          <a:p>
            <a:r>
              <a:rPr lang="en-US" dirty="0"/>
              <a:t>U Wave</a:t>
            </a:r>
          </a:p>
        </p:txBody>
      </p:sp>
      <p:pic>
        <p:nvPicPr>
          <p:cNvPr id="7" name="Content Placeholder 6" descr="A recording of an E C G with arrows pointing toward U wave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96312" y="2455164"/>
            <a:ext cx="4122057" cy="1947672"/>
          </a:xfrm>
          <a:prstGeom prst="rect">
            <a:avLst/>
          </a:prstGeom>
          <a:noFill/>
        </p:spPr>
      </p:pic>
      <p:sp>
        <p:nvSpPr>
          <p:cNvPr id="2" name="Title 1" hidden="1">
            <a:extLst>
              <a:ext uri="{FF2B5EF4-FFF2-40B4-BE49-F238E27FC236}">
                <a16:creationId xmlns:a16="http://schemas.microsoft.com/office/drawing/2014/main" id="{E364C1F7-0DD8-4B55-ADB8-08B12F4C4515}"/>
              </a:ext>
            </a:extLst>
          </p:cNvPr>
          <p:cNvSpPr>
            <a:spLocks noGrp="1"/>
          </p:cNvSpPr>
          <p:nvPr>
            <p:ph type="title"/>
          </p:nvPr>
        </p:nvSpPr>
        <p:spPr/>
        <p:txBody>
          <a:bodyPr/>
          <a:lstStyle/>
          <a:p>
            <a:r>
              <a:rPr lang="en-US" dirty="0"/>
              <a:t>      </a:t>
            </a:r>
          </a:p>
        </p:txBody>
      </p:sp>
    </p:spTree>
    <p:extLst>
      <p:ext uri="{BB962C8B-B14F-4D97-AF65-F5344CB8AC3E}">
        <p14:creationId xmlns:p14="http://schemas.microsoft.com/office/powerpoint/2010/main" val="354555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C658A-3D1B-4B72-87D3-485AD45CD244}"/>
              </a:ext>
            </a:extLst>
          </p:cNvPr>
          <p:cNvSpPr>
            <a:spLocks noGrp="1"/>
          </p:cNvSpPr>
          <p:nvPr>
            <p:ph type="title"/>
          </p:nvPr>
        </p:nvSpPr>
        <p:spPr/>
        <p:txBody>
          <a:bodyPr/>
          <a:lstStyle/>
          <a:p>
            <a:r>
              <a:rPr lang="en-US" dirty="0"/>
              <a:t>Electrocardiogram </a:t>
            </a:r>
            <a:r>
              <a:rPr lang="en-US"/>
              <a:t>(continued_2) </a:t>
            </a:r>
            <a:endParaRPr lang="en-US" dirty="0"/>
          </a:p>
        </p:txBody>
      </p:sp>
      <p:sp>
        <p:nvSpPr>
          <p:cNvPr id="3" name="Content Placeholder 2">
            <a:extLst>
              <a:ext uri="{FF2B5EF4-FFF2-40B4-BE49-F238E27FC236}">
                <a16:creationId xmlns:a16="http://schemas.microsoft.com/office/drawing/2014/main" id="{54CBFE10-4E64-4968-A3AE-16A51877B7FD}"/>
              </a:ext>
            </a:extLst>
          </p:cNvPr>
          <p:cNvSpPr>
            <a:spLocks noGrp="1"/>
          </p:cNvSpPr>
          <p:nvPr>
            <p:ph idx="1"/>
          </p:nvPr>
        </p:nvSpPr>
        <p:spPr/>
        <p:txBody>
          <a:bodyPr/>
          <a:lstStyle/>
          <a:p>
            <a:r>
              <a:rPr lang="en-US" dirty="0"/>
              <a:t>Intervals</a:t>
            </a:r>
          </a:p>
          <a:p>
            <a:pPr lvl="1"/>
            <a:r>
              <a:rPr lang="en-US" dirty="0"/>
              <a:t>P</a:t>
            </a:r>
            <a:r>
              <a:rPr lang="en-US" sz="100" dirty="0"/>
              <a:t> </a:t>
            </a:r>
            <a:r>
              <a:rPr lang="en-US" dirty="0"/>
              <a:t>R interval</a:t>
            </a:r>
          </a:p>
          <a:p>
            <a:pPr lvl="1"/>
            <a:r>
              <a:rPr lang="en-US" dirty="0"/>
              <a:t>Q</a:t>
            </a:r>
            <a:r>
              <a:rPr lang="en-US" sz="100" dirty="0"/>
              <a:t> </a:t>
            </a:r>
            <a:r>
              <a:rPr lang="en-US" dirty="0"/>
              <a:t>R</a:t>
            </a:r>
            <a:r>
              <a:rPr lang="en-US" sz="100" dirty="0"/>
              <a:t> </a:t>
            </a:r>
            <a:r>
              <a:rPr lang="en-US" dirty="0"/>
              <a:t>S interval</a:t>
            </a:r>
          </a:p>
          <a:p>
            <a:pPr lvl="1"/>
            <a:r>
              <a:rPr lang="en-US" dirty="0"/>
              <a:t>Q</a:t>
            </a:r>
            <a:r>
              <a:rPr lang="en-US" sz="100" dirty="0"/>
              <a:t> </a:t>
            </a:r>
            <a:r>
              <a:rPr lang="en-US" dirty="0"/>
              <a:t>T interval</a:t>
            </a:r>
          </a:p>
        </p:txBody>
      </p:sp>
    </p:spTree>
    <p:extLst>
      <p:ext uri="{BB962C8B-B14F-4D97-AF65-F5344CB8AC3E}">
        <p14:creationId xmlns:p14="http://schemas.microsoft.com/office/powerpoint/2010/main" val="901471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C658A-3D1B-4B72-87D3-485AD45CD244}"/>
              </a:ext>
            </a:extLst>
          </p:cNvPr>
          <p:cNvSpPr>
            <a:spLocks noGrp="1"/>
          </p:cNvSpPr>
          <p:nvPr>
            <p:ph type="title"/>
          </p:nvPr>
        </p:nvSpPr>
        <p:spPr/>
        <p:txBody>
          <a:bodyPr/>
          <a:lstStyle/>
          <a:p>
            <a:r>
              <a:rPr lang="en-US" dirty="0"/>
              <a:t>Electrocardiogram </a:t>
            </a:r>
            <a:r>
              <a:rPr lang="en-US"/>
              <a:t>(continued_3) </a:t>
            </a:r>
            <a:endParaRPr lang="en-US" dirty="0"/>
          </a:p>
        </p:txBody>
      </p:sp>
      <p:sp>
        <p:nvSpPr>
          <p:cNvPr id="3" name="Content Placeholder 2">
            <a:extLst>
              <a:ext uri="{FF2B5EF4-FFF2-40B4-BE49-F238E27FC236}">
                <a16:creationId xmlns:a16="http://schemas.microsoft.com/office/drawing/2014/main" id="{54CBFE10-4E64-4968-A3AE-16A51877B7FD}"/>
              </a:ext>
            </a:extLst>
          </p:cNvPr>
          <p:cNvSpPr>
            <a:spLocks noGrp="1"/>
          </p:cNvSpPr>
          <p:nvPr>
            <p:ph idx="1"/>
          </p:nvPr>
        </p:nvSpPr>
        <p:spPr>
          <a:xfrm>
            <a:off x="457200" y="1195349"/>
            <a:ext cx="8382000" cy="4748251"/>
          </a:xfrm>
        </p:spPr>
        <p:txBody>
          <a:bodyPr/>
          <a:lstStyle/>
          <a:p>
            <a:r>
              <a:rPr lang="en-US" sz="3200" dirty="0"/>
              <a:t>Steps in E</a:t>
            </a:r>
            <a:r>
              <a:rPr lang="en-US" sz="100" dirty="0"/>
              <a:t> </a:t>
            </a:r>
            <a:r>
              <a:rPr lang="en-US" sz="3200" dirty="0"/>
              <a:t>C</a:t>
            </a:r>
            <a:r>
              <a:rPr lang="en-US" sz="100" dirty="0"/>
              <a:t> </a:t>
            </a:r>
            <a:r>
              <a:rPr lang="en-US" sz="3200" dirty="0"/>
              <a:t>G Interpretation</a:t>
            </a:r>
          </a:p>
          <a:p>
            <a:pPr lvl="1"/>
            <a:r>
              <a:rPr lang="en-US" sz="2800" dirty="0"/>
              <a:t>Is the rate fast, slow, or normal?</a:t>
            </a:r>
          </a:p>
          <a:p>
            <a:pPr lvl="1"/>
            <a:r>
              <a:rPr lang="en-US" sz="2800" dirty="0"/>
              <a:t>Is the rhythm regular?</a:t>
            </a:r>
          </a:p>
          <a:p>
            <a:pPr lvl="1"/>
            <a:r>
              <a:rPr lang="en-US" sz="2800" dirty="0"/>
              <a:t>Are there P waves present?</a:t>
            </a:r>
          </a:p>
          <a:p>
            <a:pPr lvl="1"/>
            <a:r>
              <a:rPr lang="en-US" sz="2800" dirty="0"/>
              <a:t>Are there Q</a:t>
            </a:r>
            <a:r>
              <a:rPr lang="en-US" sz="100" dirty="0"/>
              <a:t> </a:t>
            </a:r>
            <a:r>
              <a:rPr lang="en-US" sz="2800" dirty="0"/>
              <a:t>R</a:t>
            </a:r>
            <a:r>
              <a:rPr lang="en-US" sz="100" dirty="0"/>
              <a:t> </a:t>
            </a:r>
            <a:r>
              <a:rPr lang="en-US" sz="2800" dirty="0"/>
              <a:t>S complexes present?</a:t>
            </a:r>
          </a:p>
          <a:p>
            <a:pPr lvl="1"/>
            <a:r>
              <a:rPr lang="en-US" sz="2800" dirty="0"/>
              <a:t>Are there T waves present?</a:t>
            </a:r>
          </a:p>
          <a:p>
            <a:pPr lvl="1"/>
            <a:r>
              <a:rPr lang="en-US" sz="2800" dirty="0"/>
              <a:t>Are the intervals within normal limits?</a:t>
            </a:r>
          </a:p>
          <a:p>
            <a:pPr lvl="1"/>
            <a:r>
              <a:rPr lang="en-US" sz="2800" dirty="0"/>
              <a:t>Is there a P wave before every Q</a:t>
            </a:r>
            <a:r>
              <a:rPr lang="en-US" sz="100" dirty="0"/>
              <a:t> </a:t>
            </a:r>
            <a:r>
              <a:rPr lang="en-US" sz="2800" dirty="0"/>
              <a:t>R</a:t>
            </a:r>
            <a:r>
              <a:rPr lang="en-US" sz="100" dirty="0"/>
              <a:t> </a:t>
            </a:r>
            <a:r>
              <a:rPr lang="en-US" sz="2800" dirty="0"/>
              <a:t>S?</a:t>
            </a:r>
          </a:p>
          <a:p>
            <a:pPr lvl="1"/>
            <a:r>
              <a:rPr lang="en-US" sz="2800" dirty="0"/>
              <a:t>Is there a Q</a:t>
            </a:r>
            <a:r>
              <a:rPr lang="en-US" sz="100" dirty="0"/>
              <a:t> </a:t>
            </a:r>
            <a:r>
              <a:rPr lang="en-US" sz="2800" dirty="0"/>
              <a:t>R</a:t>
            </a:r>
            <a:r>
              <a:rPr lang="en-US" sz="100" dirty="0"/>
              <a:t> </a:t>
            </a:r>
            <a:r>
              <a:rPr lang="en-US" sz="2800" dirty="0"/>
              <a:t>S after every P wave?</a:t>
            </a:r>
          </a:p>
        </p:txBody>
      </p:sp>
    </p:spTree>
    <p:extLst>
      <p:ext uri="{BB962C8B-B14F-4D97-AF65-F5344CB8AC3E}">
        <p14:creationId xmlns:p14="http://schemas.microsoft.com/office/powerpoint/2010/main" val="3423471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9CF0812-B738-4621-BB07-F9775C75F84E}"/>
              </a:ext>
            </a:extLst>
          </p:cNvPr>
          <p:cNvSpPr>
            <a:spLocks noGrp="1"/>
          </p:cNvSpPr>
          <p:nvPr>
            <p:ph type="title"/>
          </p:nvPr>
        </p:nvSpPr>
        <p:spPr>
          <a:xfrm>
            <a:off x="756356" y="234539"/>
            <a:ext cx="8235244" cy="590931"/>
          </a:xfrm>
        </p:spPr>
        <p:txBody>
          <a:bodyPr/>
          <a:lstStyle/>
          <a:p>
            <a:r>
              <a:rPr lang="en-US" dirty="0"/>
              <a:t>Intervals</a:t>
            </a:r>
          </a:p>
        </p:txBody>
      </p:sp>
      <p:pic>
        <p:nvPicPr>
          <p:cNvPr id="11" name="Content Placeholder 10" descr="A recording of an E C G with the Q T interval."/>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275836"/>
            <a:ext cx="2514600" cy="2587276"/>
          </a:xfrm>
          <a:prstGeom prst="rect">
            <a:avLst/>
          </a:prstGeom>
          <a:noFill/>
        </p:spPr>
      </p:pic>
      <p:pic>
        <p:nvPicPr>
          <p:cNvPr id="10" name="Content Placeholder 9" descr="A recording of an E C G with the Q R S interval."/>
          <p:cNvPicPr>
            <a:picLocks noGrp="1" noChangeAspect="1"/>
          </p:cNvPicPr>
          <p:nvPr>
            <p:ph idx="10"/>
          </p:nvPr>
        </p:nvPicPr>
        <p:blipFill>
          <a:blip r:embed="rId4">
            <a:extLst>
              <a:ext uri="{28A0092B-C50C-407E-A947-70E740481C1C}">
                <a14:useLocalDpi xmlns:a14="http://schemas.microsoft.com/office/drawing/2010/main" val="0"/>
              </a:ext>
            </a:extLst>
          </a:blip>
          <a:stretch>
            <a:fillRect/>
          </a:stretch>
        </p:blipFill>
        <p:spPr>
          <a:xfrm>
            <a:off x="3543300" y="2254320"/>
            <a:ext cx="2438400" cy="2678011"/>
          </a:xfrm>
          <a:prstGeom prst="rect">
            <a:avLst/>
          </a:prstGeom>
          <a:noFill/>
        </p:spPr>
      </p:pic>
      <p:pic>
        <p:nvPicPr>
          <p:cNvPr id="5" name="Content Placeholder 4" descr="A recording of an E C G with P R interval."/>
          <p:cNvPicPr>
            <a:picLocks noGrp="1" noChangeAspect="1"/>
          </p:cNvPicPr>
          <p:nvPr>
            <p:ph idx="11"/>
          </p:nvPr>
        </p:nvPicPr>
        <p:blipFill>
          <a:blip r:embed="rId5">
            <a:extLst>
              <a:ext uri="{28A0092B-C50C-407E-A947-70E740481C1C}">
                <a14:useLocalDpi xmlns:a14="http://schemas.microsoft.com/office/drawing/2010/main" val="0"/>
              </a:ext>
            </a:extLst>
          </a:blip>
          <a:stretch>
            <a:fillRect/>
          </a:stretch>
        </p:blipFill>
        <p:spPr>
          <a:xfrm>
            <a:off x="6400800" y="2329906"/>
            <a:ext cx="2438400" cy="2526839"/>
          </a:xfrm>
          <a:prstGeom prst="rect">
            <a:avLst/>
          </a:prstGeom>
          <a:noFill/>
        </p:spPr>
      </p:pic>
      <p:sp>
        <p:nvSpPr>
          <p:cNvPr id="2" name="Title 1" hidden="1">
            <a:extLst>
              <a:ext uri="{FF2B5EF4-FFF2-40B4-BE49-F238E27FC236}">
                <a16:creationId xmlns:a16="http://schemas.microsoft.com/office/drawing/2014/main" id="{78AF120C-FCFA-44DD-B3E6-4DEFE21FCB95}"/>
              </a:ext>
            </a:extLst>
          </p:cNvPr>
          <p:cNvSpPr>
            <a:spLocks noGrp="1"/>
          </p:cNvSpPr>
          <p:nvPr>
            <p:ph type="title"/>
          </p:nvPr>
        </p:nvSpPr>
        <p:spPr/>
        <p:txBody>
          <a:bodyPr/>
          <a:lstStyle/>
          <a:p>
            <a:r>
              <a:rPr lang="en-US" dirty="0"/>
              <a:t>       </a:t>
            </a:r>
          </a:p>
        </p:txBody>
      </p:sp>
    </p:spTree>
    <p:extLst>
      <p:ext uri="{BB962C8B-B14F-4D97-AF65-F5344CB8AC3E}">
        <p14:creationId xmlns:p14="http://schemas.microsoft.com/office/powerpoint/2010/main" val="1361897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3E642-1473-4D1D-B5D6-A7C05AC10501}"/>
              </a:ext>
            </a:extLst>
          </p:cNvPr>
          <p:cNvSpPr>
            <a:spLocks noGrp="1"/>
          </p:cNvSpPr>
          <p:nvPr>
            <p:ph type="title"/>
          </p:nvPr>
        </p:nvSpPr>
        <p:spPr/>
        <p:txBody>
          <a:bodyPr/>
          <a:lstStyle/>
          <a:p>
            <a:r>
              <a:rPr lang="en-US" dirty="0"/>
              <a:t>Electrocardiogram </a:t>
            </a:r>
            <a:r>
              <a:rPr lang="en-US"/>
              <a:t>(continued_4) </a:t>
            </a:r>
            <a:endParaRPr lang="en-US" dirty="0"/>
          </a:p>
        </p:txBody>
      </p:sp>
      <p:sp>
        <p:nvSpPr>
          <p:cNvPr id="3" name="Content Placeholder 2">
            <a:extLst>
              <a:ext uri="{FF2B5EF4-FFF2-40B4-BE49-F238E27FC236}">
                <a16:creationId xmlns:a16="http://schemas.microsoft.com/office/drawing/2014/main" id="{E5786CBD-A9CA-4DD8-823E-AA8A1F1C7CAD}"/>
              </a:ext>
            </a:extLst>
          </p:cNvPr>
          <p:cNvSpPr>
            <a:spLocks noGrp="1"/>
          </p:cNvSpPr>
          <p:nvPr>
            <p:ph idx="1"/>
          </p:nvPr>
        </p:nvSpPr>
        <p:spPr/>
        <p:txBody>
          <a:bodyPr/>
          <a:lstStyle/>
          <a:p>
            <a:r>
              <a:rPr lang="en-US" dirty="0"/>
              <a:t>Calculating heart rate</a:t>
            </a:r>
          </a:p>
          <a:p>
            <a:r>
              <a:rPr lang="en-US" dirty="0"/>
              <a:t>Calculating regularity</a:t>
            </a:r>
          </a:p>
        </p:txBody>
      </p:sp>
    </p:spTree>
    <p:extLst>
      <p:ext uri="{BB962C8B-B14F-4D97-AF65-F5344CB8AC3E}">
        <p14:creationId xmlns:p14="http://schemas.microsoft.com/office/powerpoint/2010/main" val="1872092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B0A7A58-7FB8-4E3B-93C4-C6E39DCF19AA}"/>
              </a:ext>
            </a:extLst>
          </p:cNvPr>
          <p:cNvSpPr>
            <a:spLocks noGrp="1"/>
          </p:cNvSpPr>
          <p:nvPr>
            <p:ph type="title"/>
          </p:nvPr>
        </p:nvSpPr>
        <p:spPr>
          <a:xfrm>
            <a:off x="756356" y="234539"/>
            <a:ext cx="8235244" cy="590931"/>
          </a:xfrm>
        </p:spPr>
        <p:txBody>
          <a:bodyPr/>
          <a:lstStyle/>
          <a:p>
            <a:r>
              <a:rPr lang="en-US" dirty="0"/>
              <a:t>6-Second Strip</a:t>
            </a:r>
          </a:p>
        </p:txBody>
      </p:sp>
      <p:pic>
        <p:nvPicPr>
          <p:cNvPr id="8" name="Content Placeholder 7" descr="A recording of an E C G with Q R S complexe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84248" y="3502152"/>
            <a:ext cx="5176434" cy="1527048"/>
          </a:xfrm>
          <a:prstGeom prst="rect">
            <a:avLst/>
          </a:prstGeom>
          <a:noFill/>
        </p:spPr>
      </p:pic>
      <p:pic>
        <p:nvPicPr>
          <p:cNvPr id="5" name="Content Placeholder 4" descr="A recording of an E C G labeled 3 seconds."/>
          <p:cNvPicPr>
            <a:picLocks noGrp="1" noChangeAspect="1"/>
          </p:cNvPicPr>
          <p:nvPr>
            <p:ph idx="10"/>
          </p:nvPr>
        </p:nvPicPr>
        <p:blipFill>
          <a:blip r:embed="rId4">
            <a:extLst>
              <a:ext uri="{28A0092B-C50C-407E-A947-70E740481C1C}">
                <a14:useLocalDpi xmlns:a14="http://schemas.microsoft.com/office/drawing/2010/main" val="0"/>
              </a:ext>
            </a:extLst>
          </a:blip>
          <a:stretch>
            <a:fillRect/>
          </a:stretch>
        </p:blipFill>
        <p:spPr>
          <a:xfrm>
            <a:off x="1956816" y="1764792"/>
            <a:ext cx="5287224" cy="1335024"/>
          </a:xfrm>
          <a:prstGeom prst="rect">
            <a:avLst/>
          </a:prstGeom>
          <a:noFill/>
        </p:spPr>
      </p:pic>
      <p:sp>
        <p:nvSpPr>
          <p:cNvPr id="2" name="Title 1" hidden="1">
            <a:extLst>
              <a:ext uri="{FF2B5EF4-FFF2-40B4-BE49-F238E27FC236}">
                <a16:creationId xmlns:a16="http://schemas.microsoft.com/office/drawing/2014/main" id="{7839323F-77B4-474A-A098-B75DD163E03F}"/>
              </a:ext>
            </a:extLst>
          </p:cNvPr>
          <p:cNvSpPr>
            <a:spLocks noGrp="1"/>
          </p:cNvSpPr>
          <p:nvPr>
            <p:ph type="title"/>
          </p:nvPr>
        </p:nvSpPr>
        <p:spPr/>
        <p:txBody>
          <a:bodyPr/>
          <a:lstStyle/>
          <a:p>
            <a:r>
              <a:rPr lang="en-US" dirty="0"/>
              <a:t>        </a:t>
            </a:r>
          </a:p>
        </p:txBody>
      </p:sp>
    </p:spTree>
    <p:extLst>
      <p:ext uri="{BB962C8B-B14F-4D97-AF65-F5344CB8AC3E}">
        <p14:creationId xmlns:p14="http://schemas.microsoft.com/office/powerpoint/2010/main" val="3873828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9FBD4-23D6-446A-94C9-17A715ABB6BC}"/>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014E9042-D99A-4871-8A5A-25E59A7541B4}"/>
              </a:ext>
            </a:extLst>
          </p:cNvPr>
          <p:cNvSpPr>
            <a:spLocks noGrp="1"/>
          </p:cNvSpPr>
          <p:nvPr>
            <p:ph idx="1"/>
          </p:nvPr>
        </p:nvSpPr>
        <p:spPr/>
        <p:txBody>
          <a:bodyPr/>
          <a:lstStyle/>
          <a:p>
            <a:r>
              <a:rPr lang="en-US" dirty="0"/>
              <a:t>Conduction system</a:t>
            </a:r>
          </a:p>
          <a:p>
            <a:pPr lvl="1"/>
            <a:r>
              <a:rPr lang="en-US" dirty="0"/>
              <a:t>Begins with S A node (sinus rhythm)</a:t>
            </a:r>
          </a:p>
          <a:p>
            <a:pPr lvl="1"/>
            <a:r>
              <a:rPr lang="en-US" dirty="0"/>
              <a:t>Waveforms</a:t>
            </a:r>
          </a:p>
          <a:p>
            <a:pPr lvl="2"/>
            <a:r>
              <a:rPr lang="en-US" dirty="0"/>
              <a:t>P wave</a:t>
            </a:r>
          </a:p>
          <a:p>
            <a:pPr lvl="2"/>
            <a:r>
              <a:rPr lang="en-US" dirty="0"/>
              <a:t>Q R S complex</a:t>
            </a:r>
          </a:p>
          <a:p>
            <a:pPr lvl="2"/>
            <a:r>
              <a:rPr lang="en-US" dirty="0"/>
              <a:t>T wave</a:t>
            </a:r>
          </a:p>
        </p:txBody>
      </p:sp>
    </p:spTree>
    <p:extLst>
      <p:ext uri="{BB962C8B-B14F-4D97-AF65-F5344CB8AC3E}">
        <p14:creationId xmlns:p14="http://schemas.microsoft.com/office/powerpoint/2010/main" val="3623059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128698C-1B02-4768-8A5E-60527A8B347D}"/>
              </a:ext>
            </a:extLst>
          </p:cNvPr>
          <p:cNvSpPr>
            <a:spLocks noGrp="1"/>
          </p:cNvSpPr>
          <p:nvPr>
            <p:ph type="title"/>
          </p:nvPr>
        </p:nvSpPr>
        <p:spPr>
          <a:xfrm>
            <a:off x="756356" y="234539"/>
            <a:ext cx="8235244" cy="590931"/>
          </a:xfrm>
        </p:spPr>
        <p:txBody>
          <a:bodyPr/>
          <a:lstStyle/>
          <a:p>
            <a:r>
              <a:rPr lang="en-US" dirty="0"/>
              <a:t>Marching Out the Waveforms</a:t>
            </a:r>
          </a:p>
        </p:txBody>
      </p:sp>
      <p:pic>
        <p:nvPicPr>
          <p:cNvPr id="5" name="Content Placeholder 4" descr="A recording of an E C 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00200" y="1984248"/>
            <a:ext cx="6153374" cy="1307592"/>
          </a:xfrm>
          <a:prstGeom prst="rect">
            <a:avLst/>
          </a:prstGeom>
          <a:noFill/>
        </p:spPr>
      </p:pic>
      <p:pic>
        <p:nvPicPr>
          <p:cNvPr id="9" name="Content Placeholder 8" descr="A recording of an E C G."/>
          <p:cNvPicPr>
            <a:picLocks noGrp="1" noChangeAspect="1"/>
          </p:cNvPicPr>
          <p:nvPr>
            <p:ph idx="10"/>
          </p:nvPr>
        </p:nvPicPr>
        <p:blipFill>
          <a:blip r:embed="rId4">
            <a:extLst>
              <a:ext uri="{28A0092B-C50C-407E-A947-70E740481C1C}">
                <a14:useLocalDpi xmlns:a14="http://schemas.microsoft.com/office/drawing/2010/main" val="0"/>
              </a:ext>
            </a:extLst>
          </a:blip>
          <a:stretch>
            <a:fillRect/>
          </a:stretch>
        </p:blipFill>
        <p:spPr>
          <a:xfrm>
            <a:off x="1618488" y="3685032"/>
            <a:ext cx="6067310" cy="1719072"/>
          </a:xfrm>
          <a:prstGeom prst="rect">
            <a:avLst/>
          </a:prstGeom>
          <a:noFill/>
        </p:spPr>
      </p:pic>
      <p:sp>
        <p:nvSpPr>
          <p:cNvPr id="2" name="Title 1" hidden="1">
            <a:extLst>
              <a:ext uri="{FF2B5EF4-FFF2-40B4-BE49-F238E27FC236}">
                <a16:creationId xmlns:a16="http://schemas.microsoft.com/office/drawing/2014/main" id="{7839323F-77B4-474A-A098-B75DD163E03F}"/>
              </a:ext>
            </a:extLst>
          </p:cNvPr>
          <p:cNvSpPr>
            <a:spLocks noGrp="1"/>
          </p:cNvSpPr>
          <p:nvPr>
            <p:ph type="title"/>
          </p:nvPr>
        </p:nvSpPr>
        <p:spPr/>
        <p:txBody>
          <a:bodyPr/>
          <a:lstStyle/>
          <a:p>
            <a:r>
              <a:rPr lang="en-US" dirty="0"/>
              <a:t>         </a:t>
            </a:r>
          </a:p>
        </p:txBody>
      </p:sp>
    </p:spTree>
    <p:extLst>
      <p:ext uri="{BB962C8B-B14F-4D97-AF65-F5344CB8AC3E}">
        <p14:creationId xmlns:p14="http://schemas.microsoft.com/office/powerpoint/2010/main" val="26796491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E13B8-BC50-4056-8CA6-53C3EF5DEEBC}"/>
              </a:ext>
            </a:extLst>
          </p:cNvPr>
          <p:cNvSpPr>
            <a:spLocks noGrp="1"/>
          </p:cNvSpPr>
          <p:nvPr>
            <p:ph type="title"/>
          </p:nvPr>
        </p:nvSpPr>
        <p:spPr/>
        <p:txBody>
          <a:bodyPr/>
          <a:lstStyle/>
          <a:p>
            <a:r>
              <a:rPr lang="en-US" dirty="0"/>
              <a:t>Cardiac Dysrhythmias</a:t>
            </a:r>
          </a:p>
        </p:txBody>
      </p:sp>
      <p:sp>
        <p:nvSpPr>
          <p:cNvPr id="3" name="Content Placeholder 2">
            <a:extLst>
              <a:ext uri="{FF2B5EF4-FFF2-40B4-BE49-F238E27FC236}">
                <a16:creationId xmlns:a16="http://schemas.microsoft.com/office/drawing/2014/main" id="{657F37D2-9F1C-4EB1-B339-5419397B600C}"/>
              </a:ext>
            </a:extLst>
          </p:cNvPr>
          <p:cNvSpPr>
            <a:spLocks noGrp="1"/>
          </p:cNvSpPr>
          <p:nvPr>
            <p:ph idx="1"/>
          </p:nvPr>
        </p:nvSpPr>
        <p:spPr/>
        <p:txBody>
          <a:bodyPr/>
          <a:lstStyle/>
          <a:p>
            <a:r>
              <a:rPr lang="en-US" dirty="0"/>
              <a:t>Sinus </a:t>
            </a:r>
            <a:r>
              <a:rPr lang="en-US" dirty="0" err="1"/>
              <a:t>Bradycardia</a:t>
            </a:r>
            <a:endParaRPr lang="en-US" dirty="0"/>
          </a:p>
          <a:p>
            <a:pPr lvl="1"/>
            <a:r>
              <a:rPr lang="en-US" dirty="0"/>
              <a:t>Sinus rhythm with rate &lt; 60</a:t>
            </a:r>
          </a:p>
          <a:p>
            <a:pPr lvl="1"/>
            <a:r>
              <a:rPr lang="en-US" dirty="0"/>
              <a:t>Causes</a:t>
            </a:r>
          </a:p>
          <a:p>
            <a:pPr lvl="2"/>
            <a:r>
              <a:rPr lang="en-US" dirty="0"/>
              <a:t>Hypoxia</a:t>
            </a:r>
          </a:p>
          <a:p>
            <a:pPr lvl="2"/>
            <a:r>
              <a:rPr lang="en-US" dirty="0"/>
              <a:t>Hypothermia</a:t>
            </a:r>
          </a:p>
          <a:p>
            <a:pPr lvl="1"/>
            <a:r>
              <a:rPr lang="en-US" dirty="0"/>
              <a:t>Treatment</a:t>
            </a:r>
          </a:p>
          <a:p>
            <a:pPr lvl="2"/>
            <a:r>
              <a:rPr lang="en-US" dirty="0"/>
              <a:t>Atropine</a:t>
            </a:r>
          </a:p>
        </p:txBody>
      </p:sp>
    </p:spTree>
    <p:extLst>
      <p:ext uri="{BB962C8B-B14F-4D97-AF65-F5344CB8AC3E}">
        <p14:creationId xmlns:p14="http://schemas.microsoft.com/office/powerpoint/2010/main" val="2107463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82A8462-7939-4721-ABD9-FBC210B22CC5}"/>
              </a:ext>
            </a:extLst>
          </p:cNvPr>
          <p:cNvSpPr>
            <a:spLocks noGrp="1"/>
          </p:cNvSpPr>
          <p:nvPr>
            <p:ph type="title"/>
          </p:nvPr>
        </p:nvSpPr>
        <p:spPr>
          <a:xfrm>
            <a:off x="756356" y="234539"/>
            <a:ext cx="8235244" cy="590931"/>
          </a:xfrm>
        </p:spPr>
        <p:txBody>
          <a:bodyPr/>
          <a:lstStyle/>
          <a:p>
            <a:r>
              <a:rPr lang="en-US" dirty="0"/>
              <a:t>Sinus Bradycardia (SB)</a:t>
            </a:r>
          </a:p>
        </p:txBody>
      </p:sp>
      <p:pic>
        <p:nvPicPr>
          <p:cNvPr id="5" name="Content Placeholder 4" descr="A recording of an E C 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201030"/>
            <a:ext cx="8229600" cy="2057400"/>
          </a:xfrm>
          <a:prstGeom prst="rect">
            <a:avLst/>
          </a:prstGeom>
          <a:noFill/>
        </p:spPr>
      </p:pic>
      <p:sp>
        <p:nvSpPr>
          <p:cNvPr id="2" name="Title 1" hidden="1">
            <a:extLst>
              <a:ext uri="{FF2B5EF4-FFF2-40B4-BE49-F238E27FC236}">
                <a16:creationId xmlns:a16="http://schemas.microsoft.com/office/drawing/2014/main" id="{542C57DE-12AF-4C71-8E84-676C86637DE0}"/>
              </a:ext>
            </a:extLst>
          </p:cNvPr>
          <p:cNvSpPr>
            <a:spLocks noGrp="1"/>
          </p:cNvSpPr>
          <p:nvPr>
            <p:ph type="title"/>
          </p:nvPr>
        </p:nvSpPr>
        <p:spPr/>
        <p:txBody>
          <a:bodyPr/>
          <a:lstStyle/>
          <a:p>
            <a:r>
              <a:rPr lang="en-US" dirty="0"/>
              <a:t>          </a:t>
            </a:r>
          </a:p>
        </p:txBody>
      </p:sp>
    </p:spTree>
    <p:extLst>
      <p:ext uri="{BB962C8B-B14F-4D97-AF65-F5344CB8AC3E}">
        <p14:creationId xmlns:p14="http://schemas.microsoft.com/office/powerpoint/2010/main" val="21427662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E13B8-BC50-4056-8CA6-53C3EF5DEEBC}"/>
              </a:ext>
            </a:extLst>
          </p:cNvPr>
          <p:cNvSpPr>
            <a:spLocks noGrp="1"/>
          </p:cNvSpPr>
          <p:nvPr>
            <p:ph type="title"/>
          </p:nvPr>
        </p:nvSpPr>
        <p:spPr/>
        <p:txBody>
          <a:bodyPr/>
          <a:lstStyle/>
          <a:p>
            <a:r>
              <a:rPr lang="en-US" dirty="0"/>
              <a:t>Cardiac Dysrhythmias (continued_1)</a:t>
            </a:r>
          </a:p>
        </p:txBody>
      </p:sp>
      <p:sp>
        <p:nvSpPr>
          <p:cNvPr id="3" name="Content Placeholder 2">
            <a:extLst>
              <a:ext uri="{FF2B5EF4-FFF2-40B4-BE49-F238E27FC236}">
                <a16:creationId xmlns:a16="http://schemas.microsoft.com/office/drawing/2014/main" id="{657F37D2-9F1C-4EB1-B339-5419397B600C}"/>
              </a:ext>
            </a:extLst>
          </p:cNvPr>
          <p:cNvSpPr>
            <a:spLocks noGrp="1"/>
          </p:cNvSpPr>
          <p:nvPr>
            <p:ph idx="1"/>
          </p:nvPr>
        </p:nvSpPr>
        <p:spPr>
          <a:xfrm>
            <a:off x="457200" y="1195349"/>
            <a:ext cx="8229600" cy="4214851"/>
          </a:xfrm>
        </p:spPr>
        <p:txBody>
          <a:bodyPr/>
          <a:lstStyle/>
          <a:p>
            <a:r>
              <a:rPr lang="en-US" dirty="0"/>
              <a:t>Sinus Tachycardia </a:t>
            </a:r>
          </a:p>
          <a:p>
            <a:pPr lvl="1"/>
            <a:r>
              <a:rPr lang="en-US" dirty="0"/>
              <a:t>Sinus rhythm with rate &gt; 100</a:t>
            </a:r>
          </a:p>
          <a:p>
            <a:pPr lvl="1"/>
            <a:r>
              <a:rPr lang="en-US" dirty="0"/>
              <a:t>Causes</a:t>
            </a:r>
          </a:p>
          <a:p>
            <a:pPr lvl="2"/>
            <a:r>
              <a:rPr lang="en-US" dirty="0"/>
              <a:t>Fever</a:t>
            </a:r>
          </a:p>
          <a:p>
            <a:pPr lvl="2"/>
            <a:r>
              <a:rPr lang="en-US" dirty="0"/>
              <a:t>Anemia</a:t>
            </a:r>
          </a:p>
          <a:p>
            <a:pPr lvl="2"/>
            <a:r>
              <a:rPr lang="en-US" dirty="0"/>
              <a:t>Hypovolemia</a:t>
            </a:r>
          </a:p>
          <a:p>
            <a:pPr lvl="2"/>
            <a:r>
              <a:rPr lang="en-US" dirty="0"/>
              <a:t>Hypotension</a:t>
            </a:r>
          </a:p>
          <a:p>
            <a:pPr lvl="2"/>
            <a:r>
              <a:rPr lang="en-US" dirty="0"/>
              <a:t>Pulmonary embolism</a:t>
            </a:r>
          </a:p>
          <a:p>
            <a:pPr lvl="2"/>
            <a:r>
              <a:rPr lang="en-US" dirty="0"/>
              <a:t>Myocardial infarction</a:t>
            </a:r>
          </a:p>
        </p:txBody>
      </p:sp>
    </p:spTree>
    <p:extLst>
      <p:ext uri="{BB962C8B-B14F-4D97-AF65-F5344CB8AC3E}">
        <p14:creationId xmlns:p14="http://schemas.microsoft.com/office/powerpoint/2010/main" val="26805301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E13B8-BC50-4056-8CA6-53C3EF5DEEBC}"/>
              </a:ext>
            </a:extLst>
          </p:cNvPr>
          <p:cNvSpPr>
            <a:spLocks noGrp="1"/>
          </p:cNvSpPr>
          <p:nvPr>
            <p:ph type="title"/>
          </p:nvPr>
        </p:nvSpPr>
        <p:spPr/>
        <p:txBody>
          <a:bodyPr/>
          <a:lstStyle/>
          <a:p>
            <a:r>
              <a:rPr lang="en-US" dirty="0"/>
              <a:t>Cardiac Dysrhythmias (continued_2)</a:t>
            </a:r>
          </a:p>
        </p:txBody>
      </p:sp>
      <p:sp>
        <p:nvSpPr>
          <p:cNvPr id="3" name="Content Placeholder 2">
            <a:extLst>
              <a:ext uri="{FF2B5EF4-FFF2-40B4-BE49-F238E27FC236}">
                <a16:creationId xmlns:a16="http://schemas.microsoft.com/office/drawing/2014/main" id="{657F37D2-9F1C-4EB1-B339-5419397B600C}"/>
              </a:ext>
            </a:extLst>
          </p:cNvPr>
          <p:cNvSpPr>
            <a:spLocks noGrp="1"/>
          </p:cNvSpPr>
          <p:nvPr>
            <p:ph idx="1"/>
          </p:nvPr>
        </p:nvSpPr>
        <p:spPr/>
        <p:txBody>
          <a:bodyPr/>
          <a:lstStyle/>
          <a:p>
            <a:r>
              <a:rPr lang="en-US" dirty="0"/>
              <a:t>Sinus Tachycardia </a:t>
            </a:r>
          </a:p>
          <a:p>
            <a:pPr lvl="1"/>
            <a:r>
              <a:rPr lang="en-US" dirty="0"/>
              <a:t>Treatment</a:t>
            </a:r>
          </a:p>
          <a:p>
            <a:pPr lvl="2"/>
            <a:r>
              <a:rPr lang="en-US" dirty="0"/>
              <a:t>Treat cause</a:t>
            </a:r>
          </a:p>
          <a:p>
            <a:pPr lvl="2"/>
            <a:r>
              <a:rPr lang="en-US" dirty="0"/>
              <a:t>Beta blockers</a:t>
            </a:r>
          </a:p>
          <a:p>
            <a:pPr lvl="2"/>
            <a:r>
              <a:rPr lang="en-US" dirty="0"/>
              <a:t>Calcium channel blockers</a:t>
            </a:r>
          </a:p>
        </p:txBody>
      </p:sp>
    </p:spTree>
    <p:extLst>
      <p:ext uri="{BB962C8B-B14F-4D97-AF65-F5344CB8AC3E}">
        <p14:creationId xmlns:p14="http://schemas.microsoft.com/office/powerpoint/2010/main" val="36985914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B3449C4-D8A7-4863-B5DE-0E20D081ECA2}"/>
              </a:ext>
            </a:extLst>
          </p:cNvPr>
          <p:cNvSpPr>
            <a:spLocks noGrp="1"/>
          </p:cNvSpPr>
          <p:nvPr>
            <p:ph type="title"/>
          </p:nvPr>
        </p:nvSpPr>
        <p:spPr>
          <a:xfrm>
            <a:off x="756356" y="234539"/>
            <a:ext cx="8235244" cy="590931"/>
          </a:xfrm>
        </p:spPr>
        <p:txBody>
          <a:bodyPr/>
          <a:lstStyle/>
          <a:p>
            <a:r>
              <a:rPr lang="en-US" dirty="0"/>
              <a:t>Sinus Tachycardia (ST)</a:t>
            </a:r>
          </a:p>
        </p:txBody>
      </p:sp>
      <p:pic>
        <p:nvPicPr>
          <p:cNvPr id="5" name="Content Placeholder 4" descr="A recording of an E C 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211317"/>
            <a:ext cx="8229600" cy="2036826"/>
          </a:xfrm>
          <a:prstGeom prst="rect">
            <a:avLst/>
          </a:prstGeom>
          <a:noFill/>
        </p:spPr>
      </p:pic>
      <p:sp>
        <p:nvSpPr>
          <p:cNvPr id="2" name="Title 1" hidden="1">
            <a:extLst>
              <a:ext uri="{FF2B5EF4-FFF2-40B4-BE49-F238E27FC236}">
                <a16:creationId xmlns:a16="http://schemas.microsoft.com/office/drawing/2014/main" id="{F844E1E9-A093-4179-81F6-EA787D68D706}"/>
              </a:ext>
            </a:extLst>
          </p:cNvPr>
          <p:cNvSpPr>
            <a:spLocks noGrp="1"/>
          </p:cNvSpPr>
          <p:nvPr>
            <p:ph type="title"/>
          </p:nvPr>
        </p:nvSpPr>
        <p:spPr/>
        <p:txBody>
          <a:bodyPr/>
          <a:lstStyle/>
          <a:p>
            <a:r>
              <a:rPr lang="en-US" dirty="0"/>
              <a:t>           </a:t>
            </a:r>
          </a:p>
        </p:txBody>
      </p:sp>
    </p:spTree>
    <p:extLst>
      <p:ext uri="{BB962C8B-B14F-4D97-AF65-F5344CB8AC3E}">
        <p14:creationId xmlns:p14="http://schemas.microsoft.com/office/powerpoint/2010/main" val="34113287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E13B8-BC50-4056-8CA6-53C3EF5DEEBC}"/>
              </a:ext>
            </a:extLst>
          </p:cNvPr>
          <p:cNvSpPr>
            <a:spLocks noGrp="1"/>
          </p:cNvSpPr>
          <p:nvPr>
            <p:ph type="title"/>
          </p:nvPr>
        </p:nvSpPr>
        <p:spPr/>
        <p:txBody>
          <a:bodyPr/>
          <a:lstStyle/>
          <a:p>
            <a:r>
              <a:rPr lang="en-US" dirty="0"/>
              <a:t>Cardiac Dysrhythmias (continued_3)</a:t>
            </a:r>
          </a:p>
        </p:txBody>
      </p:sp>
      <p:sp>
        <p:nvSpPr>
          <p:cNvPr id="3" name="Content Placeholder 2">
            <a:extLst>
              <a:ext uri="{FF2B5EF4-FFF2-40B4-BE49-F238E27FC236}">
                <a16:creationId xmlns:a16="http://schemas.microsoft.com/office/drawing/2014/main" id="{657F37D2-9F1C-4EB1-B339-5419397B600C}"/>
              </a:ext>
            </a:extLst>
          </p:cNvPr>
          <p:cNvSpPr>
            <a:spLocks noGrp="1"/>
          </p:cNvSpPr>
          <p:nvPr>
            <p:ph idx="1"/>
          </p:nvPr>
        </p:nvSpPr>
        <p:spPr>
          <a:xfrm>
            <a:off x="457200" y="1195349"/>
            <a:ext cx="8229600" cy="4443451"/>
          </a:xfrm>
        </p:spPr>
        <p:txBody>
          <a:bodyPr numCol="1"/>
          <a:lstStyle/>
          <a:p>
            <a:r>
              <a:rPr lang="en-US" dirty="0"/>
              <a:t>Premature Atrial Contractions</a:t>
            </a:r>
          </a:p>
          <a:p>
            <a:pPr lvl="1"/>
            <a:r>
              <a:rPr lang="en-US" sz="2800" dirty="0"/>
              <a:t>Pacemaker close to S</a:t>
            </a:r>
            <a:r>
              <a:rPr lang="en-US" sz="100" dirty="0"/>
              <a:t> </a:t>
            </a:r>
            <a:r>
              <a:rPr lang="en-US" sz="2800" dirty="0"/>
              <a:t>A node fires earlier than expected</a:t>
            </a:r>
          </a:p>
          <a:p>
            <a:pPr lvl="1"/>
            <a:r>
              <a:rPr lang="en-US" sz="2800" dirty="0"/>
              <a:t>Causes</a:t>
            </a:r>
          </a:p>
          <a:p>
            <a:pPr lvl="2"/>
            <a:r>
              <a:rPr lang="en-US" dirty="0"/>
              <a:t>Hypoxia</a:t>
            </a:r>
          </a:p>
          <a:p>
            <a:pPr lvl="2"/>
            <a:r>
              <a:rPr lang="en-US" dirty="0"/>
              <a:t>Excessive stimulant ingestion</a:t>
            </a:r>
          </a:p>
          <a:p>
            <a:pPr lvl="2"/>
            <a:r>
              <a:rPr lang="en-US" dirty="0"/>
              <a:t>Infection</a:t>
            </a:r>
          </a:p>
          <a:p>
            <a:pPr lvl="2"/>
            <a:r>
              <a:rPr lang="en-US" dirty="0"/>
              <a:t>Digoxin toxicity</a:t>
            </a:r>
          </a:p>
          <a:p>
            <a:pPr lvl="2"/>
            <a:r>
              <a:rPr lang="en-US" dirty="0"/>
              <a:t>Coronary artery disease</a:t>
            </a:r>
          </a:p>
        </p:txBody>
      </p:sp>
    </p:spTree>
    <p:extLst>
      <p:ext uri="{BB962C8B-B14F-4D97-AF65-F5344CB8AC3E}">
        <p14:creationId xmlns:p14="http://schemas.microsoft.com/office/powerpoint/2010/main" val="24345125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E13B8-BC50-4056-8CA6-53C3EF5DEEBC}"/>
              </a:ext>
            </a:extLst>
          </p:cNvPr>
          <p:cNvSpPr>
            <a:spLocks noGrp="1"/>
          </p:cNvSpPr>
          <p:nvPr>
            <p:ph type="title"/>
          </p:nvPr>
        </p:nvSpPr>
        <p:spPr/>
        <p:txBody>
          <a:bodyPr/>
          <a:lstStyle/>
          <a:p>
            <a:r>
              <a:rPr lang="en-US" dirty="0"/>
              <a:t>Cardiac Dysrhythmias </a:t>
            </a:r>
            <a:r>
              <a:rPr lang="en-US"/>
              <a:t>(continued_4)</a:t>
            </a:r>
            <a:endParaRPr lang="en-US" dirty="0"/>
          </a:p>
        </p:txBody>
      </p:sp>
      <p:sp>
        <p:nvSpPr>
          <p:cNvPr id="3" name="Content Placeholder 2">
            <a:extLst>
              <a:ext uri="{FF2B5EF4-FFF2-40B4-BE49-F238E27FC236}">
                <a16:creationId xmlns:a16="http://schemas.microsoft.com/office/drawing/2014/main" id="{657F37D2-9F1C-4EB1-B339-5419397B600C}"/>
              </a:ext>
            </a:extLst>
          </p:cNvPr>
          <p:cNvSpPr>
            <a:spLocks noGrp="1"/>
          </p:cNvSpPr>
          <p:nvPr>
            <p:ph idx="1"/>
          </p:nvPr>
        </p:nvSpPr>
        <p:spPr/>
        <p:txBody>
          <a:bodyPr/>
          <a:lstStyle/>
          <a:p>
            <a:r>
              <a:rPr lang="en-US" dirty="0"/>
              <a:t>Premature Atrial Contractions</a:t>
            </a:r>
          </a:p>
          <a:p>
            <a:pPr lvl="1"/>
            <a:r>
              <a:rPr lang="en-US" dirty="0"/>
              <a:t>Treatment</a:t>
            </a:r>
          </a:p>
          <a:p>
            <a:pPr lvl="2"/>
            <a:r>
              <a:rPr lang="en-US" dirty="0"/>
              <a:t>Monitor frequency</a:t>
            </a:r>
          </a:p>
          <a:p>
            <a:pPr lvl="2"/>
            <a:r>
              <a:rPr lang="en-US" dirty="0"/>
              <a:t>Eliminate cause</a:t>
            </a:r>
          </a:p>
        </p:txBody>
      </p:sp>
    </p:spTree>
    <p:extLst>
      <p:ext uri="{BB962C8B-B14F-4D97-AF65-F5344CB8AC3E}">
        <p14:creationId xmlns:p14="http://schemas.microsoft.com/office/powerpoint/2010/main" val="42674032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533F94E-3465-45AE-B2E2-D5374AFD0182}"/>
              </a:ext>
            </a:extLst>
          </p:cNvPr>
          <p:cNvSpPr>
            <a:spLocks noGrp="1"/>
          </p:cNvSpPr>
          <p:nvPr>
            <p:ph type="title"/>
          </p:nvPr>
        </p:nvSpPr>
        <p:spPr>
          <a:xfrm>
            <a:off x="756356" y="234539"/>
            <a:ext cx="8235244" cy="590931"/>
          </a:xfrm>
        </p:spPr>
        <p:txBody>
          <a:bodyPr/>
          <a:lstStyle/>
          <a:p>
            <a:r>
              <a:rPr lang="en-US" dirty="0"/>
              <a:t>Premature Atrial Contractions (PACs)</a:t>
            </a:r>
          </a:p>
        </p:txBody>
      </p:sp>
      <p:pic>
        <p:nvPicPr>
          <p:cNvPr id="5" name="Content Placeholder 4" descr="A recording of an E C G with an arrow pointing toward P A C."/>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201030"/>
            <a:ext cx="8229600" cy="2057400"/>
          </a:xfrm>
          <a:prstGeom prst="rect">
            <a:avLst/>
          </a:prstGeom>
          <a:noFill/>
        </p:spPr>
      </p:pic>
      <p:sp>
        <p:nvSpPr>
          <p:cNvPr id="2" name="Title 1" hidden="1">
            <a:extLst>
              <a:ext uri="{FF2B5EF4-FFF2-40B4-BE49-F238E27FC236}">
                <a16:creationId xmlns:a16="http://schemas.microsoft.com/office/drawing/2014/main" id="{F844E1E9-A093-4179-81F6-EA787D68D706}"/>
              </a:ext>
            </a:extLst>
          </p:cNvPr>
          <p:cNvSpPr>
            <a:spLocks noGrp="1"/>
          </p:cNvSpPr>
          <p:nvPr>
            <p:ph type="title"/>
          </p:nvPr>
        </p:nvSpPr>
        <p:spPr/>
        <p:txBody>
          <a:bodyPr/>
          <a:lstStyle/>
          <a:p>
            <a:r>
              <a:rPr lang="en-US" dirty="0"/>
              <a:t>            </a:t>
            </a:r>
          </a:p>
        </p:txBody>
      </p:sp>
    </p:spTree>
    <p:extLst>
      <p:ext uri="{BB962C8B-B14F-4D97-AF65-F5344CB8AC3E}">
        <p14:creationId xmlns:p14="http://schemas.microsoft.com/office/powerpoint/2010/main" val="41576022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E13B8-BC50-4056-8CA6-53C3EF5DEEBC}"/>
              </a:ext>
            </a:extLst>
          </p:cNvPr>
          <p:cNvSpPr>
            <a:spLocks noGrp="1"/>
          </p:cNvSpPr>
          <p:nvPr>
            <p:ph type="title"/>
          </p:nvPr>
        </p:nvSpPr>
        <p:spPr/>
        <p:txBody>
          <a:bodyPr/>
          <a:lstStyle/>
          <a:p>
            <a:r>
              <a:rPr lang="en-US" dirty="0"/>
              <a:t>Cardiac Dysrhythmias </a:t>
            </a:r>
            <a:r>
              <a:rPr lang="en-US"/>
              <a:t>(continued_5)</a:t>
            </a:r>
            <a:endParaRPr lang="en-US" dirty="0"/>
          </a:p>
        </p:txBody>
      </p:sp>
      <p:sp>
        <p:nvSpPr>
          <p:cNvPr id="3" name="Content Placeholder 2">
            <a:extLst>
              <a:ext uri="{FF2B5EF4-FFF2-40B4-BE49-F238E27FC236}">
                <a16:creationId xmlns:a16="http://schemas.microsoft.com/office/drawing/2014/main" id="{657F37D2-9F1C-4EB1-B339-5419397B600C}"/>
              </a:ext>
            </a:extLst>
          </p:cNvPr>
          <p:cNvSpPr>
            <a:spLocks noGrp="1"/>
          </p:cNvSpPr>
          <p:nvPr>
            <p:ph idx="1"/>
          </p:nvPr>
        </p:nvSpPr>
        <p:spPr/>
        <p:txBody>
          <a:bodyPr/>
          <a:lstStyle/>
          <a:p>
            <a:r>
              <a:rPr lang="en-US" dirty="0"/>
              <a:t>Atrial Fibrillation</a:t>
            </a:r>
          </a:p>
          <a:p>
            <a:pPr lvl="1" defTabSz="877888"/>
            <a:r>
              <a:rPr lang="en-US" dirty="0"/>
              <a:t>Multiple impulses within the atria</a:t>
            </a:r>
          </a:p>
          <a:p>
            <a:pPr lvl="1"/>
            <a:r>
              <a:rPr lang="en-US" dirty="0"/>
              <a:t>Causes</a:t>
            </a:r>
          </a:p>
        </p:txBody>
      </p:sp>
      <p:sp>
        <p:nvSpPr>
          <p:cNvPr id="9" name="Content Placeholder 8"/>
          <p:cNvSpPr>
            <a:spLocks noGrp="1"/>
          </p:cNvSpPr>
          <p:nvPr>
            <p:ph idx="10"/>
          </p:nvPr>
        </p:nvSpPr>
        <p:spPr/>
        <p:txBody>
          <a:bodyPr/>
          <a:lstStyle/>
          <a:p>
            <a:pPr lvl="2"/>
            <a:r>
              <a:rPr lang="en-US" dirty="0"/>
              <a:t>Age</a:t>
            </a:r>
          </a:p>
          <a:p>
            <a:pPr lvl="2"/>
            <a:r>
              <a:rPr lang="en-US" dirty="0"/>
              <a:t>Cardiomyopathy</a:t>
            </a:r>
          </a:p>
          <a:p>
            <a:pPr lvl="2"/>
            <a:r>
              <a:rPr lang="en-US" dirty="0"/>
              <a:t>Pericarditis</a:t>
            </a:r>
          </a:p>
          <a:p>
            <a:pPr lvl="2"/>
            <a:r>
              <a:rPr lang="en-US" dirty="0"/>
              <a:t>Hyperthyroidism</a:t>
            </a:r>
          </a:p>
          <a:p>
            <a:pPr lvl="2"/>
            <a:r>
              <a:rPr lang="en-US" dirty="0"/>
              <a:t>Hypertension</a:t>
            </a:r>
          </a:p>
          <a:p>
            <a:pPr lvl="2"/>
            <a:r>
              <a:rPr lang="en-US" dirty="0"/>
              <a:t>Valvular disease</a:t>
            </a:r>
          </a:p>
        </p:txBody>
      </p:sp>
      <p:sp>
        <p:nvSpPr>
          <p:cNvPr id="4" name="Content Placeholder 3">
            <a:extLst>
              <a:ext uri="{FF2B5EF4-FFF2-40B4-BE49-F238E27FC236}">
                <a16:creationId xmlns:a16="http://schemas.microsoft.com/office/drawing/2014/main" id="{9AD9C38D-786D-46DA-841E-9FF78076DC08}"/>
              </a:ext>
            </a:extLst>
          </p:cNvPr>
          <p:cNvSpPr>
            <a:spLocks noGrp="1"/>
          </p:cNvSpPr>
          <p:nvPr>
            <p:ph idx="11"/>
          </p:nvPr>
        </p:nvSpPr>
        <p:spPr/>
        <p:txBody>
          <a:bodyPr/>
          <a:lstStyle/>
          <a:p>
            <a:pPr marL="795338" lvl="2" indent="-331788"/>
            <a:r>
              <a:rPr lang="en-US" dirty="0"/>
              <a:t>Obesity</a:t>
            </a:r>
          </a:p>
          <a:p>
            <a:pPr marL="795338" lvl="2" indent="-331788"/>
            <a:r>
              <a:rPr lang="en-US" dirty="0"/>
              <a:t>Diabetes</a:t>
            </a:r>
          </a:p>
          <a:p>
            <a:pPr marL="795338" lvl="2" indent="-331788"/>
            <a:r>
              <a:rPr lang="en-US" dirty="0"/>
              <a:t>Chronic kidney disease</a:t>
            </a:r>
          </a:p>
          <a:p>
            <a:pPr marL="795338" lvl="2" indent="-331788"/>
            <a:r>
              <a:rPr lang="en-US" dirty="0"/>
              <a:t>Cardiac procedures or surgery</a:t>
            </a:r>
          </a:p>
          <a:p>
            <a:pPr marL="795338" lvl="2" indent="-331788"/>
            <a:r>
              <a:rPr lang="en-US" dirty="0"/>
              <a:t>Coronary artery disease</a:t>
            </a:r>
          </a:p>
          <a:p>
            <a:endParaRPr lang="en-US" dirty="0"/>
          </a:p>
        </p:txBody>
      </p:sp>
    </p:spTree>
    <p:extLst>
      <p:ext uri="{BB962C8B-B14F-4D97-AF65-F5344CB8AC3E}">
        <p14:creationId xmlns:p14="http://schemas.microsoft.com/office/powerpoint/2010/main" val="1711665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6946C07-D6AA-402B-9EA6-3219B8D78217}"/>
              </a:ext>
            </a:extLst>
          </p:cNvPr>
          <p:cNvSpPr>
            <a:spLocks noGrp="1"/>
          </p:cNvSpPr>
          <p:nvPr>
            <p:ph type="title"/>
          </p:nvPr>
        </p:nvSpPr>
        <p:spPr>
          <a:xfrm>
            <a:off x="756356" y="234539"/>
            <a:ext cx="8235244" cy="590931"/>
          </a:xfrm>
        </p:spPr>
        <p:txBody>
          <a:bodyPr/>
          <a:lstStyle/>
          <a:p>
            <a:r>
              <a:rPr lang="en-US" dirty="0"/>
              <a:t>Normal Sinus Rhythm (NSR)</a:t>
            </a:r>
          </a:p>
        </p:txBody>
      </p:sp>
      <p:pic>
        <p:nvPicPr>
          <p:cNvPr id="5" name="Content Placeholder 4" descr="An E C G with P wave, Q R S complex, and T wave label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5320" y="2418588"/>
            <a:ext cx="7153360" cy="2020824"/>
          </a:xfrm>
          <a:prstGeom prst="rect">
            <a:avLst/>
          </a:prstGeom>
          <a:noFill/>
        </p:spPr>
      </p:pic>
      <p:sp>
        <p:nvSpPr>
          <p:cNvPr id="2" name="Title 1" hidden="1">
            <a:extLst>
              <a:ext uri="{FF2B5EF4-FFF2-40B4-BE49-F238E27FC236}">
                <a16:creationId xmlns:a16="http://schemas.microsoft.com/office/drawing/2014/main" id="{D9650BF7-6C66-4848-BA24-FD1A5A8F3899}"/>
              </a:ext>
            </a:extLst>
          </p:cNvPr>
          <p:cNvSpPr>
            <a:spLocks noGrp="1"/>
          </p:cNvSpPr>
          <p:nvPr>
            <p:ph type="title"/>
          </p:nvPr>
        </p:nvSpPr>
        <p:spPr/>
        <p:txBody>
          <a:bodyPr/>
          <a:lstStyle/>
          <a:p>
            <a:r>
              <a:rPr lang="en-US" dirty="0"/>
              <a:t>  </a:t>
            </a:r>
          </a:p>
        </p:txBody>
      </p:sp>
    </p:spTree>
    <p:extLst>
      <p:ext uri="{BB962C8B-B14F-4D97-AF65-F5344CB8AC3E}">
        <p14:creationId xmlns:p14="http://schemas.microsoft.com/office/powerpoint/2010/main" val="6073290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E13B8-BC50-4056-8CA6-53C3EF5DEEBC}"/>
              </a:ext>
            </a:extLst>
          </p:cNvPr>
          <p:cNvSpPr>
            <a:spLocks noGrp="1"/>
          </p:cNvSpPr>
          <p:nvPr>
            <p:ph type="title"/>
          </p:nvPr>
        </p:nvSpPr>
        <p:spPr/>
        <p:txBody>
          <a:bodyPr/>
          <a:lstStyle/>
          <a:p>
            <a:r>
              <a:rPr lang="en-US" dirty="0"/>
              <a:t>Cardiac Dysrhythmias </a:t>
            </a:r>
            <a:r>
              <a:rPr lang="en-US"/>
              <a:t>(continued_6)</a:t>
            </a:r>
            <a:endParaRPr lang="en-US" dirty="0"/>
          </a:p>
        </p:txBody>
      </p:sp>
      <p:sp>
        <p:nvSpPr>
          <p:cNvPr id="3" name="Content Placeholder 2">
            <a:extLst>
              <a:ext uri="{FF2B5EF4-FFF2-40B4-BE49-F238E27FC236}">
                <a16:creationId xmlns:a16="http://schemas.microsoft.com/office/drawing/2014/main" id="{657F37D2-9F1C-4EB1-B339-5419397B600C}"/>
              </a:ext>
            </a:extLst>
          </p:cNvPr>
          <p:cNvSpPr>
            <a:spLocks noGrp="1"/>
          </p:cNvSpPr>
          <p:nvPr>
            <p:ph idx="1"/>
          </p:nvPr>
        </p:nvSpPr>
        <p:spPr/>
        <p:txBody>
          <a:bodyPr/>
          <a:lstStyle/>
          <a:p>
            <a:r>
              <a:rPr lang="en-US" dirty="0"/>
              <a:t>Atrial Fibrillation</a:t>
            </a:r>
          </a:p>
          <a:p>
            <a:pPr lvl="1"/>
            <a:r>
              <a:rPr lang="en-US" dirty="0"/>
              <a:t>Treatment</a:t>
            </a:r>
          </a:p>
          <a:p>
            <a:pPr lvl="2"/>
            <a:r>
              <a:rPr lang="en-US" dirty="0"/>
              <a:t>Rate control – Digoxin, beta blockers, calcium channel blockers</a:t>
            </a:r>
          </a:p>
          <a:p>
            <a:pPr lvl="2"/>
            <a:r>
              <a:rPr lang="en-US" dirty="0"/>
              <a:t>Antiarrhythmic medications</a:t>
            </a:r>
          </a:p>
          <a:p>
            <a:pPr lvl="2"/>
            <a:r>
              <a:rPr lang="en-US" dirty="0"/>
              <a:t>Cardiac ablation</a:t>
            </a:r>
          </a:p>
          <a:p>
            <a:pPr lvl="2"/>
            <a:r>
              <a:rPr lang="en-US" dirty="0" err="1"/>
              <a:t>Cardioversion</a:t>
            </a:r>
            <a:endParaRPr lang="en-US" dirty="0"/>
          </a:p>
        </p:txBody>
      </p:sp>
    </p:spTree>
    <p:extLst>
      <p:ext uri="{BB962C8B-B14F-4D97-AF65-F5344CB8AC3E}">
        <p14:creationId xmlns:p14="http://schemas.microsoft.com/office/powerpoint/2010/main" val="36405406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E13B8-BC50-4056-8CA6-53C3EF5DEEBC}"/>
              </a:ext>
            </a:extLst>
          </p:cNvPr>
          <p:cNvSpPr>
            <a:spLocks noGrp="1"/>
          </p:cNvSpPr>
          <p:nvPr>
            <p:ph type="title"/>
          </p:nvPr>
        </p:nvSpPr>
        <p:spPr/>
        <p:txBody>
          <a:bodyPr/>
          <a:lstStyle/>
          <a:p>
            <a:r>
              <a:rPr lang="en-US" dirty="0"/>
              <a:t>Cardiac Dysrhythmias (continued_7)</a:t>
            </a:r>
          </a:p>
        </p:txBody>
      </p:sp>
      <p:sp>
        <p:nvSpPr>
          <p:cNvPr id="3" name="Content Placeholder 2">
            <a:extLst>
              <a:ext uri="{FF2B5EF4-FFF2-40B4-BE49-F238E27FC236}">
                <a16:creationId xmlns:a16="http://schemas.microsoft.com/office/drawing/2014/main" id="{657F37D2-9F1C-4EB1-B339-5419397B600C}"/>
              </a:ext>
            </a:extLst>
          </p:cNvPr>
          <p:cNvSpPr>
            <a:spLocks noGrp="1"/>
          </p:cNvSpPr>
          <p:nvPr>
            <p:ph idx="1"/>
          </p:nvPr>
        </p:nvSpPr>
        <p:spPr/>
        <p:txBody>
          <a:bodyPr/>
          <a:lstStyle/>
          <a:p>
            <a:r>
              <a:rPr lang="en-US" dirty="0"/>
              <a:t>Atrial Fibrillation Complications</a:t>
            </a:r>
          </a:p>
          <a:p>
            <a:pPr lvl="1"/>
            <a:r>
              <a:rPr lang="en-US" dirty="0"/>
              <a:t>Loss of cardiac output</a:t>
            </a:r>
          </a:p>
          <a:p>
            <a:pPr lvl="1"/>
            <a:r>
              <a:rPr lang="en-US" dirty="0"/>
              <a:t>Clots</a:t>
            </a:r>
          </a:p>
        </p:txBody>
      </p:sp>
    </p:spTree>
    <p:extLst>
      <p:ext uri="{BB962C8B-B14F-4D97-AF65-F5344CB8AC3E}">
        <p14:creationId xmlns:p14="http://schemas.microsoft.com/office/powerpoint/2010/main" val="37303912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6F815E8-A7AD-4295-B682-7FE4D0865201}"/>
              </a:ext>
            </a:extLst>
          </p:cNvPr>
          <p:cNvSpPr txBox="1">
            <a:spLocks noGrp="1"/>
          </p:cNvSpPr>
          <p:nvPr>
            <p:ph type="title" idx="4294967295"/>
          </p:nvPr>
        </p:nvSpPr>
        <p:spPr bwMode="auto">
          <a:xfrm>
            <a:off x="762000" y="228600"/>
            <a:ext cx="8235244" cy="59093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lvl1pPr algn="l" rtl="0" eaLnBrk="1" fontAlgn="base" hangingPunct="1">
              <a:lnSpc>
                <a:spcPct val="90000"/>
              </a:lnSpc>
              <a:spcBef>
                <a:spcPct val="0"/>
              </a:spcBef>
              <a:spcAft>
                <a:spcPct val="0"/>
              </a:spcAft>
              <a:defRPr lang="en-US" sz="3600" kern="1200" dirty="0">
                <a:solidFill>
                  <a:srgbClr val="D99C21"/>
                </a:solidFill>
                <a:latin typeface="+mn-lt"/>
                <a:ea typeface="+mn-ea"/>
                <a:cs typeface="+mn-cs"/>
              </a:defRPr>
            </a:lvl1pPr>
            <a:lvl2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2pPr>
            <a:lvl3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3pPr>
            <a:lvl4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4pPr>
            <a:lvl5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5pPr>
            <a:lvl6pPr marL="4572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6pPr>
            <a:lvl7pPr marL="9144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7pPr>
            <a:lvl8pPr marL="13716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8pPr>
            <a:lvl9pPr marL="18288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D99C21"/>
                </a:solidFill>
                <a:effectLst/>
                <a:uLnTx/>
                <a:uFillTx/>
                <a:latin typeface="+mn-lt"/>
                <a:ea typeface="+mn-ea"/>
                <a:cs typeface="+mn-cs"/>
              </a:rPr>
              <a:t>Atrial Fibrillation (A F)</a:t>
            </a:r>
          </a:p>
        </p:txBody>
      </p:sp>
      <p:pic>
        <p:nvPicPr>
          <p:cNvPr id="5" name="Content Placeholder 4" descr="A recording of an E C 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04677" y="1828800"/>
            <a:ext cx="6157720" cy="1524338"/>
          </a:xfrm>
        </p:spPr>
      </p:pic>
      <p:pic>
        <p:nvPicPr>
          <p:cNvPr id="7" name="Content Placeholder 6" descr="A recording of an E C G."/>
          <p:cNvPicPr>
            <a:picLocks noGrp="1" noChangeAspect="1"/>
          </p:cNvPicPr>
          <p:nvPr>
            <p:ph idx="10"/>
          </p:nvPr>
        </p:nvPicPr>
        <p:blipFill>
          <a:blip r:embed="rId4">
            <a:extLst>
              <a:ext uri="{28A0092B-C50C-407E-A947-70E740481C1C}">
                <a14:useLocalDpi xmlns:a14="http://schemas.microsoft.com/office/drawing/2010/main" val="0"/>
              </a:ext>
            </a:extLst>
          </a:blip>
          <a:stretch>
            <a:fillRect/>
          </a:stretch>
        </p:blipFill>
        <p:spPr>
          <a:xfrm>
            <a:off x="1482615" y="3647287"/>
            <a:ext cx="6213585" cy="1534313"/>
          </a:xfrm>
        </p:spPr>
      </p:pic>
    </p:spTree>
    <p:extLst>
      <p:ext uri="{BB962C8B-B14F-4D97-AF65-F5344CB8AC3E}">
        <p14:creationId xmlns:p14="http://schemas.microsoft.com/office/powerpoint/2010/main" val="34448214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E13B8-BC50-4056-8CA6-53C3EF5DEEBC}"/>
              </a:ext>
            </a:extLst>
          </p:cNvPr>
          <p:cNvSpPr>
            <a:spLocks noGrp="1"/>
          </p:cNvSpPr>
          <p:nvPr>
            <p:ph type="title"/>
          </p:nvPr>
        </p:nvSpPr>
        <p:spPr/>
        <p:txBody>
          <a:bodyPr/>
          <a:lstStyle/>
          <a:p>
            <a:r>
              <a:rPr lang="en-US" dirty="0"/>
              <a:t>Cardiac Dysrhythmias </a:t>
            </a:r>
            <a:r>
              <a:rPr lang="en-US"/>
              <a:t>(continued_8)</a:t>
            </a:r>
            <a:endParaRPr lang="en-US" dirty="0"/>
          </a:p>
        </p:txBody>
      </p:sp>
      <p:sp>
        <p:nvSpPr>
          <p:cNvPr id="3" name="Content Placeholder 2">
            <a:extLst>
              <a:ext uri="{FF2B5EF4-FFF2-40B4-BE49-F238E27FC236}">
                <a16:creationId xmlns:a16="http://schemas.microsoft.com/office/drawing/2014/main" id="{657F37D2-9F1C-4EB1-B339-5419397B600C}"/>
              </a:ext>
            </a:extLst>
          </p:cNvPr>
          <p:cNvSpPr>
            <a:spLocks noGrp="1"/>
          </p:cNvSpPr>
          <p:nvPr>
            <p:ph idx="1"/>
          </p:nvPr>
        </p:nvSpPr>
        <p:spPr/>
        <p:txBody>
          <a:bodyPr numCol="1"/>
          <a:lstStyle/>
          <a:p>
            <a:r>
              <a:rPr lang="en-US" dirty="0"/>
              <a:t>Atrial Flutter</a:t>
            </a:r>
          </a:p>
          <a:p>
            <a:pPr lvl="1"/>
            <a:r>
              <a:rPr lang="en-US" sz="2800" dirty="0"/>
              <a:t>Atrial rhythm produced outside of S</a:t>
            </a:r>
            <a:r>
              <a:rPr lang="en-US" sz="100" dirty="0"/>
              <a:t> </a:t>
            </a:r>
            <a:r>
              <a:rPr lang="en-US" sz="2800" dirty="0"/>
              <a:t>A node</a:t>
            </a:r>
          </a:p>
          <a:p>
            <a:pPr lvl="1"/>
            <a:r>
              <a:rPr lang="en-US" sz="2800" dirty="0"/>
              <a:t>Causes</a:t>
            </a:r>
          </a:p>
          <a:p>
            <a:pPr lvl="2"/>
            <a:r>
              <a:rPr lang="en-US" dirty="0"/>
              <a:t>Acute M</a:t>
            </a:r>
            <a:r>
              <a:rPr lang="en-US" sz="100" dirty="0"/>
              <a:t> </a:t>
            </a:r>
            <a:r>
              <a:rPr lang="en-US" dirty="0"/>
              <a:t>I</a:t>
            </a:r>
          </a:p>
          <a:p>
            <a:pPr lvl="2"/>
            <a:r>
              <a:rPr lang="en-US" dirty="0"/>
              <a:t>Mitral valve disease</a:t>
            </a:r>
          </a:p>
          <a:p>
            <a:pPr lvl="2"/>
            <a:r>
              <a:rPr lang="en-US" dirty="0"/>
              <a:t>Thyrotoxicosis</a:t>
            </a:r>
          </a:p>
          <a:p>
            <a:pPr lvl="2"/>
            <a:r>
              <a:rPr lang="en-US" dirty="0"/>
              <a:t>C</a:t>
            </a:r>
            <a:r>
              <a:rPr lang="en-US" sz="100" dirty="0"/>
              <a:t> </a:t>
            </a:r>
            <a:r>
              <a:rPr lang="en-US" dirty="0"/>
              <a:t>O</a:t>
            </a:r>
            <a:r>
              <a:rPr lang="en-US" sz="100" dirty="0"/>
              <a:t> </a:t>
            </a:r>
            <a:r>
              <a:rPr lang="en-US" dirty="0"/>
              <a:t>P</a:t>
            </a:r>
            <a:r>
              <a:rPr lang="en-US" sz="100" dirty="0"/>
              <a:t> </a:t>
            </a:r>
            <a:r>
              <a:rPr lang="en-US" dirty="0"/>
              <a:t>D</a:t>
            </a:r>
          </a:p>
        </p:txBody>
      </p:sp>
    </p:spTree>
    <p:extLst>
      <p:ext uri="{BB962C8B-B14F-4D97-AF65-F5344CB8AC3E}">
        <p14:creationId xmlns:p14="http://schemas.microsoft.com/office/powerpoint/2010/main" val="6572795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E13B8-BC50-4056-8CA6-53C3EF5DEEBC}"/>
              </a:ext>
            </a:extLst>
          </p:cNvPr>
          <p:cNvSpPr>
            <a:spLocks noGrp="1"/>
          </p:cNvSpPr>
          <p:nvPr>
            <p:ph type="title"/>
          </p:nvPr>
        </p:nvSpPr>
        <p:spPr/>
        <p:txBody>
          <a:bodyPr/>
          <a:lstStyle/>
          <a:p>
            <a:r>
              <a:rPr lang="en-US" dirty="0"/>
              <a:t>Cardiac Dysrhythmias </a:t>
            </a:r>
            <a:r>
              <a:rPr lang="en-US"/>
              <a:t>(continued_9)</a:t>
            </a:r>
            <a:endParaRPr lang="en-US" dirty="0"/>
          </a:p>
        </p:txBody>
      </p:sp>
      <p:sp>
        <p:nvSpPr>
          <p:cNvPr id="3" name="Content Placeholder 2">
            <a:extLst>
              <a:ext uri="{FF2B5EF4-FFF2-40B4-BE49-F238E27FC236}">
                <a16:creationId xmlns:a16="http://schemas.microsoft.com/office/drawing/2014/main" id="{657F37D2-9F1C-4EB1-B339-5419397B600C}"/>
              </a:ext>
            </a:extLst>
          </p:cNvPr>
          <p:cNvSpPr>
            <a:spLocks noGrp="1"/>
          </p:cNvSpPr>
          <p:nvPr>
            <p:ph idx="1"/>
          </p:nvPr>
        </p:nvSpPr>
        <p:spPr/>
        <p:txBody>
          <a:bodyPr/>
          <a:lstStyle/>
          <a:p>
            <a:r>
              <a:rPr lang="en-US" dirty="0"/>
              <a:t>Atrial Flutter</a:t>
            </a:r>
          </a:p>
          <a:p>
            <a:pPr lvl="1"/>
            <a:r>
              <a:rPr lang="en-US" dirty="0"/>
              <a:t>Treatment</a:t>
            </a:r>
          </a:p>
          <a:p>
            <a:pPr lvl="2"/>
            <a:r>
              <a:rPr lang="en-US" dirty="0"/>
              <a:t>Rate control – Beta blocker, calcium channel blocker, digoxin</a:t>
            </a:r>
          </a:p>
          <a:p>
            <a:pPr lvl="2"/>
            <a:r>
              <a:rPr lang="en-US" dirty="0"/>
              <a:t>Antiarrhythmic</a:t>
            </a:r>
          </a:p>
          <a:p>
            <a:pPr lvl="2"/>
            <a:r>
              <a:rPr lang="en-US" dirty="0" err="1"/>
              <a:t>Cardioversion</a:t>
            </a:r>
            <a:endParaRPr lang="en-US" dirty="0"/>
          </a:p>
        </p:txBody>
      </p:sp>
    </p:spTree>
    <p:extLst>
      <p:ext uri="{BB962C8B-B14F-4D97-AF65-F5344CB8AC3E}">
        <p14:creationId xmlns:p14="http://schemas.microsoft.com/office/powerpoint/2010/main" val="36905394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493A147-09BD-4E98-929D-60B3AD397F95}"/>
              </a:ext>
            </a:extLst>
          </p:cNvPr>
          <p:cNvSpPr txBox="1">
            <a:spLocks noGrp="1"/>
          </p:cNvSpPr>
          <p:nvPr>
            <p:ph type="title" idx="4294967295"/>
          </p:nvPr>
        </p:nvSpPr>
        <p:spPr bwMode="auto">
          <a:xfrm>
            <a:off x="762000" y="228600"/>
            <a:ext cx="8235244" cy="59093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lvl1pPr algn="l" rtl="0" eaLnBrk="1" fontAlgn="base" hangingPunct="1">
              <a:lnSpc>
                <a:spcPct val="90000"/>
              </a:lnSpc>
              <a:spcBef>
                <a:spcPct val="0"/>
              </a:spcBef>
              <a:spcAft>
                <a:spcPct val="0"/>
              </a:spcAft>
              <a:defRPr lang="en-US" sz="3600" kern="1200" dirty="0">
                <a:solidFill>
                  <a:srgbClr val="D99C21"/>
                </a:solidFill>
                <a:latin typeface="+mn-lt"/>
                <a:ea typeface="+mn-ea"/>
                <a:cs typeface="+mn-cs"/>
              </a:defRPr>
            </a:lvl1pPr>
            <a:lvl2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2pPr>
            <a:lvl3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3pPr>
            <a:lvl4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4pPr>
            <a:lvl5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5pPr>
            <a:lvl6pPr marL="4572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6pPr>
            <a:lvl7pPr marL="9144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7pPr>
            <a:lvl8pPr marL="13716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8pPr>
            <a:lvl9pPr marL="18288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D99C21"/>
                </a:solidFill>
                <a:effectLst/>
                <a:uLnTx/>
                <a:uFillTx/>
                <a:latin typeface="+mn-lt"/>
                <a:ea typeface="+mn-ea"/>
                <a:cs typeface="+mn-cs"/>
              </a:rPr>
              <a:t>F Waves</a:t>
            </a:r>
          </a:p>
        </p:txBody>
      </p:sp>
      <p:pic>
        <p:nvPicPr>
          <p:cNvPr id="5" name="Content Placeholder 4" descr="A recording of an E C 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56654" y="1828800"/>
            <a:ext cx="6509079" cy="1609344"/>
          </a:xfrm>
        </p:spPr>
      </p:pic>
      <p:pic>
        <p:nvPicPr>
          <p:cNvPr id="7" name="Content Placeholder 6" descr="A recording of an E C G."/>
          <p:cNvPicPr>
            <a:picLocks noGrp="1" noChangeAspect="1"/>
          </p:cNvPicPr>
          <p:nvPr>
            <p:ph idx="10"/>
          </p:nvPr>
        </p:nvPicPr>
        <p:blipFill>
          <a:blip r:embed="rId4">
            <a:extLst>
              <a:ext uri="{28A0092B-C50C-407E-A947-70E740481C1C}">
                <a14:useLocalDpi xmlns:a14="http://schemas.microsoft.com/office/drawing/2010/main" val="0"/>
              </a:ext>
            </a:extLst>
          </a:blip>
          <a:stretch>
            <a:fillRect/>
          </a:stretch>
        </p:blipFill>
        <p:spPr>
          <a:xfrm>
            <a:off x="1219200" y="3685342"/>
            <a:ext cx="6637589" cy="1643129"/>
          </a:xfrm>
        </p:spPr>
      </p:pic>
    </p:spTree>
    <p:extLst>
      <p:ext uri="{BB962C8B-B14F-4D97-AF65-F5344CB8AC3E}">
        <p14:creationId xmlns:p14="http://schemas.microsoft.com/office/powerpoint/2010/main" val="11559956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E13B8-BC50-4056-8CA6-53C3EF5DEEBC}"/>
              </a:ext>
            </a:extLst>
          </p:cNvPr>
          <p:cNvSpPr>
            <a:spLocks noGrp="1"/>
          </p:cNvSpPr>
          <p:nvPr>
            <p:ph type="title"/>
          </p:nvPr>
        </p:nvSpPr>
        <p:spPr/>
        <p:txBody>
          <a:bodyPr/>
          <a:lstStyle/>
          <a:p>
            <a:r>
              <a:rPr lang="en-US" dirty="0"/>
              <a:t>Cardiac Dysrhythmias </a:t>
            </a:r>
            <a:r>
              <a:rPr lang="en-US"/>
              <a:t>(continued_10)</a:t>
            </a:r>
            <a:endParaRPr lang="en-US" dirty="0"/>
          </a:p>
        </p:txBody>
      </p:sp>
      <p:sp>
        <p:nvSpPr>
          <p:cNvPr id="3" name="Content Placeholder 2">
            <a:extLst>
              <a:ext uri="{FF2B5EF4-FFF2-40B4-BE49-F238E27FC236}">
                <a16:creationId xmlns:a16="http://schemas.microsoft.com/office/drawing/2014/main" id="{657F37D2-9F1C-4EB1-B339-5419397B600C}"/>
              </a:ext>
            </a:extLst>
          </p:cNvPr>
          <p:cNvSpPr>
            <a:spLocks noGrp="1"/>
          </p:cNvSpPr>
          <p:nvPr>
            <p:ph idx="1"/>
          </p:nvPr>
        </p:nvSpPr>
        <p:spPr/>
        <p:txBody>
          <a:bodyPr/>
          <a:lstStyle/>
          <a:p>
            <a:r>
              <a:rPr lang="en-US" dirty="0"/>
              <a:t>Supraventricular Tachycardia</a:t>
            </a:r>
          </a:p>
          <a:p>
            <a:pPr lvl="1"/>
            <a:r>
              <a:rPr lang="en-US" sz="2800" dirty="0"/>
              <a:t>Regular, narrow Q</a:t>
            </a:r>
            <a:r>
              <a:rPr lang="en-US" sz="100" dirty="0"/>
              <a:t> </a:t>
            </a:r>
            <a:r>
              <a:rPr lang="en-US" sz="2800" dirty="0"/>
              <a:t>R</a:t>
            </a:r>
            <a:r>
              <a:rPr lang="en-US" sz="100" dirty="0"/>
              <a:t> </a:t>
            </a:r>
            <a:r>
              <a:rPr lang="en-US" sz="2800" dirty="0"/>
              <a:t>S complex tachycardia</a:t>
            </a:r>
          </a:p>
          <a:p>
            <a:pPr lvl="1"/>
            <a:r>
              <a:rPr lang="en-US" sz="2800" dirty="0"/>
              <a:t>Treatment</a:t>
            </a:r>
          </a:p>
          <a:p>
            <a:pPr lvl="2"/>
            <a:r>
              <a:rPr lang="en-US" dirty="0"/>
              <a:t>Treat the cause</a:t>
            </a:r>
          </a:p>
          <a:p>
            <a:pPr lvl="2"/>
            <a:r>
              <a:rPr lang="en-US" dirty="0" err="1"/>
              <a:t>Cardioversion</a:t>
            </a:r>
            <a:endParaRPr lang="en-US" dirty="0"/>
          </a:p>
        </p:txBody>
      </p:sp>
    </p:spTree>
    <p:extLst>
      <p:ext uri="{BB962C8B-B14F-4D97-AF65-F5344CB8AC3E}">
        <p14:creationId xmlns:p14="http://schemas.microsoft.com/office/powerpoint/2010/main" val="7753803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B192861-D0D8-4C47-9FCF-FAC4B557F69E}"/>
              </a:ext>
            </a:extLst>
          </p:cNvPr>
          <p:cNvSpPr txBox="1">
            <a:spLocks noGrp="1"/>
          </p:cNvSpPr>
          <p:nvPr>
            <p:ph type="title" idx="4294967295"/>
          </p:nvPr>
        </p:nvSpPr>
        <p:spPr bwMode="auto">
          <a:xfrm>
            <a:off x="762000" y="228600"/>
            <a:ext cx="8235244" cy="59093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lvl1pPr algn="l" rtl="0" eaLnBrk="1" fontAlgn="base" hangingPunct="1">
              <a:lnSpc>
                <a:spcPct val="90000"/>
              </a:lnSpc>
              <a:spcBef>
                <a:spcPct val="0"/>
              </a:spcBef>
              <a:spcAft>
                <a:spcPct val="0"/>
              </a:spcAft>
              <a:defRPr lang="en-US" sz="3600" kern="1200" dirty="0">
                <a:solidFill>
                  <a:srgbClr val="D99C21"/>
                </a:solidFill>
                <a:latin typeface="+mn-lt"/>
                <a:ea typeface="+mn-ea"/>
                <a:cs typeface="+mn-cs"/>
              </a:defRPr>
            </a:lvl1pPr>
            <a:lvl2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2pPr>
            <a:lvl3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3pPr>
            <a:lvl4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4pPr>
            <a:lvl5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5pPr>
            <a:lvl6pPr marL="4572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6pPr>
            <a:lvl7pPr marL="9144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7pPr>
            <a:lvl8pPr marL="13716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8pPr>
            <a:lvl9pPr marL="18288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D99C21"/>
                </a:solidFill>
                <a:effectLst/>
                <a:uLnTx/>
                <a:uFillTx/>
                <a:latin typeface="+mn-lt"/>
                <a:ea typeface="+mn-ea"/>
                <a:cs typeface="+mn-cs"/>
              </a:rPr>
              <a:t>Supraventricular Tachycardia (SV T)</a:t>
            </a:r>
          </a:p>
        </p:txBody>
      </p:sp>
      <p:pic>
        <p:nvPicPr>
          <p:cNvPr id="5" name="Content Placeholder 4" descr="A recording of an E C 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19371" y="1869127"/>
            <a:ext cx="6338204" cy="1569016"/>
          </a:xfrm>
        </p:spPr>
      </p:pic>
      <p:pic>
        <p:nvPicPr>
          <p:cNvPr id="7" name="Content Placeholder 6" descr="A recording of an E C G."/>
          <p:cNvPicPr>
            <a:picLocks noGrp="1" noChangeAspect="1"/>
          </p:cNvPicPr>
          <p:nvPr>
            <p:ph idx="10"/>
          </p:nvPr>
        </p:nvPicPr>
        <p:blipFill>
          <a:blip r:embed="rId4">
            <a:extLst>
              <a:ext uri="{28A0092B-C50C-407E-A947-70E740481C1C}">
                <a14:useLocalDpi xmlns:a14="http://schemas.microsoft.com/office/drawing/2010/main" val="0"/>
              </a:ext>
            </a:extLst>
          </a:blip>
          <a:stretch>
            <a:fillRect/>
          </a:stretch>
        </p:blipFill>
        <p:spPr>
          <a:xfrm>
            <a:off x="1460771" y="3859129"/>
            <a:ext cx="6311629" cy="1566276"/>
          </a:xfrm>
        </p:spPr>
      </p:pic>
    </p:spTree>
    <p:extLst>
      <p:ext uri="{BB962C8B-B14F-4D97-AF65-F5344CB8AC3E}">
        <p14:creationId xmlns:p14="http://schemas.microsoft.com/office/powerpoint/2010/main" val="19649749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7E8FE80-3049-41DD-950A-7E3C4527755A}"/>
              </a:ext>
            </a:extLst>
          </p:cNvPr>
          <p:cNvSpPr txBox="1">
            <a:spLocks noGrp="1"/>
          </p:cNvSpPr>
          <p:nvPr>
            <p:ph type="title" idx="4294967295"/>
          </p:nvPr>
        </p:nvSpPr>
        <p:spPr bwMode="auto">
          <a:xfrm>
            <a:off x="762000" y="228600"/>
            <a:ext cx="8235244" cy="59093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lvl1pPr algn="l" rtl="0" eaLnBrk="1" fontAlgn="base" hangingPunct="1">
              <a:lnSpc>
                <a:spcPct val="90000"/>
              </a:lnSpc>
              <a:spcBef>
                <a:spcPct val="0"/>
              </a:spcBef>
              <a:spcAft>
                <a:spcPct val="0"/>
              </a:spcAft>
              <a:defRPr lang="en-US" sz="3600" kern="1200" dirty="0">
                <a:solidFill>
                  <a:srgbClr val="D99C21"/>
                </a:solidFill>
                <a:latin typeface="+mn-lt"/>
                <a:ea typeface="+mn-ea"/>
                <a:cs typeface="+mn-cs"/>
              </a:defRPr>
            </a:lvl1pPr>
            <a:lvl2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2pPr>
            <a:lvl3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3pPr>
            <a:lvl4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4pPr>
            <a:lvl5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5pPr>
            <a:lvl6pPr marL="4572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6pPr>
            <a:lvl7pPr marL="9144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7pPr>
            <a:lvl8pPr marL="13716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8pPr>
            <a:lvl9pPr marL="18288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D99C21"/>
                </a:solidFill>
                <a:effectLst/>
                <a:uLnTx/>
                <a:uFillTx/>
                <a:latin typeface="+mn-lt"/>
                <a:ea typeface="+mn-ea"/>
                <a:cs typeface="+mn-cs"/>
              </a:rPr>
              <a:t>Atrial Tachycardia (AT)</a:t>
            </a:r>
          </a:p>
        </p:txBody>
      </p:sp>
      <p:pic>
        <p:nvPicPr>
          <p:cNvPr id="5" name="Content Placeholder 4" descr="A recording of an E C 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39262" y="1676401"/>
            <a:ext cx="6920450" cy="1711054"/>
          </a:xfrm>
        </p:spPr>
      </p:pic>
      <p:pic>
        <p:nvPicPr>
          <p:cNvPr id="4" name="Content Placeholder 3" descr="A recording of an E C G."/>
          <p:cNvPicPr>
            <a:picLocks noGrp="1" noChangeAspect="1"/>
          </p:cNvPicPr>
          <p:nvPr>
            <p:ph idx="10"/>
          </p:nvPr>
        </p:nvPicPr>
        <p:blipFill>
          <a:blip r:embed="rId4">
            <a:extLst>
              <a:ext uri="{28A0092B-C50C-407E-A947-70E740481C1C}">
                <a14:useLocalDpi xmlns:a14="http://schemas.microsoft.com/office/drawing/2010/main" val="0"/>
              </a:ext>
            </a:extLst>
          </a:blip>
          <a:stretch>
            <a:fillRect/>
          </a:stretch>
        </p:blipFill>
        <p:spPr>
          <a:xfrm>
            <a:off x="1117041" y="3606723"/>
            <a:ext cx="6960159" cy="1727277"/>
          </a:xfrm>
        </p:spPr>
      </p:pic>
    </p:spTree>
    <p:extLst>
      <p:ext uri="{BB962C8B-B14F-4D97-AF65-F5344CB8AC3E}">
        <p14:creationId xmlns:p14="http://schemas.microsoft.com/office/powerpoint/2010/main" val="13925617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E13B8-BC50-4056-8CA6-53C3EF5DEEBC}"/>
              </a:ext>
            </a:extLst>
          </p:cNvPr>
          <p:cNvSpPr>
            <a:spLocks noGrp="1"/>
          </p:cNvSpPr>
          <p:nvPr>
            <p:ph type="title"/>
          </p:nvPr>
        </p:nvSpPr>
        <p:spPr/>
        <p:txBody>
          <a:bodyPr/>
          <a:lstStyle/>
          <a:p>
            <a:r>
              <a:rPr lang="en-US" dirty="0"/>
              <a:t>Cardiac Dysrhythmias (continued_11)</a:t>
            </a:r>
          </a:p>
        </p:txBody>
      </p:sp>
      <p:sp>
        <p:nvSpPr>
          <p:cNvPr id="3" name="Content Placeholder 2">
            <a:extLst>
              <a:ext uri="{FF2B5EF4-FFF2-40B4-BE49-F238E27FC236}">
                <a16:creationId xmlns:a16="http://schemas.microsoft.com/office/drawing/2014/main" id="{657F37D2-9F1C-4EB1-B339-5419397B600C}"/>
              </a:ext>
            </a:extLst>
          </p:cNvPr>
          <p:cNvSpPr>
            <a:spLocks noGrp="1"/>
          </p:cNvSpPr>
          <p:nvPr>
            <p:ph idx="1"/>
          </p:nvPr>
        </p:nvSpPr>
        <p:spPr/>
        <p:txBody>
          <a:bodyPr/>
          <a:lstStyle/>
          <a:p>
            <a:r>
              <a:rPr lang="en-US" dirty="0"/>
              <a:t>Junctional Rhythms</a:t>
            </a:r>
          </a:p>
          <a:p>
            <a:pPr lvl="1"/>
            <a:r>
              <a:rPr lang="en-US" dirty="0"/>
              <a:t>Rhythm originates in A</a:t>
            </a:r>
            <a:r>
              <a:rPr lang="en-US" sz="100" dirty="0"/>
              <a:t> </a:t>
            </a:r>
            <a:r>
              <a:rPr lang="en-US" dirty="0"/>
              <a:t>V node</a:t>
            </a:r>
          </a:p>
          <a:p>
            <a:pPr lvl="1"/>
            <a:r>
              <a:rPr lang="en-US" dirty="0"/>
              <a:t>Rate 40–60 </a:t>
            </a:r>
            <a:r>
              <a:rPr lang="en-US" dirty="0" err="1"/>
              <a:t>bpm</a:t>
            </a:r>
            <a:endParaRPr lang="en-US" dirty="0"/>
          </a:p>
        </p:txBody>
      </p:sp>
    </p:spTree>
    <p:extLst>
      <p:ext uri="{BB962C8B-B14F-4D97-AF65-F5344CB8AC3E}">
        <p14:creationId xmlns:p14="http://schemas.microsoft.com/office/powerpoint/2010/main" val="120621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D150D-B83B-4776-888C-87B0DB9FD06A}"/>
              </a:ext>
            </a:extLst>
          </p:cNvPr>
          <p:cNvSpPr>
            <a:spLocks noGrp="1"/>
          </p:cNvSpPr>
          <p:nvPr>
            <p:ph type="title"/>
          </p:nvPr>
        </p:nvSpPr>
        <p:spPr/>
        <p:txBody>
          <a:bodyPr/>
          <a:lstStyle/>
          <a:p>
            <a:r>
              <a:rPr lang="en-US"/>
              <a:t>Dysrhythmias</a:t>
            </a:r>
            <a:endParaRPr lang="en-US" dirty="0"/>
          </a:p>
        </p:txBody>
      </p:sp>
      <p:sp>
        <p:nvSpPr>
          <p:cNvPr id="3" name="Content Placeholder 2">
            <a:extLst>
              <a:ext uri="{FF2B5EF4-FFF2-40B4-BE49-F238E27FC236}">
                <a16:creationId xmlns:a16="http://schemas.microsoft.com/office/drawing/2014/main" id="{3F64E92A-E6F7-4AE2-800A-CF8BF620F044}"/>
              </a:ext>
            </a:extLst>
          </p:cNvPr>
          <p:cNvSpPr>
            <a:spLocks noGrp="1"/>
          </p:cNvSpPr>
          <p:nvPr>
            <p:ph idx="1"/>
          </p:nvPr>
        </p:nvSpPr>
        <p:spPr>
          <a:xfrm>
            <a:off x="457200" y="1195349"/>
            <a:ext cx="4876800" cy="5129251"/>
          </a:xfrm>
        </p:spPr>
        <p:txBody>
          <a:bodyPr/>
          <a:lstStyle/>
          <a:p>
            <a:r>
              <a:rPr lang="en-US" dirty="0"/>
              <a:t>Risk Factors</a:t>
            </a:r>
          </a:p>
          <a:p>
            <a:pPr lvl="1"/>
            <a:r>
              <a:rPr lang="en-US" dirty="0"/>
              <a:t>Age</a:t>
            </a:r>
          </a:p>
          <a:p>
            <a:pPr lvl="1"/>
            <a:r>
              <a:rPr lang="en-US" dirty="0"/>
              <a:t>Myocardial infarction (M</a:t>
            </a:r>
            <a:r>
              <a:rPr lang="en-US" sz="100" dirty="0"/>
              <a:t> </a:t>
            </a:r>
            <a:r>
              <a:rPr lang="en-US" dirty="0"/>
              <a:t>I) </a:t>
            </a:r>
          </a:p>
          <a:p>
            <a:pPr lvl="1"/>
            <a:r>
              <a:rPr lang="en-US" dirty="0"/>
              <a:t>Hypertension (H</a:t>
            </a:r>
            <a:r>
              <a:rPr lang="en-US" sz="100" dirty="0"/>
              <a:t> </a:t>
            </a:r>
            <a:r>
              <a:rPr lang="en-US" dirty="0"/>
              <a:t>T</a:t>
            </a:r>
            <a:r>
              <a:rPr lang="en-US" sz="100" dirty="0"/>
              <a:t> </a:t>
            </a:r>
            <a:r>
              <a:rPr lang="en-US" dirty="0"/>
              <a:t>N) </a:t>
            </a:r>
          </a:p>
          <a:p>
            <a:pPr lvl="1"/>
            <a:r>
              <a:rPr lang="en-US" dirty="0"/>
              <a:t>Heart valve disease </a:t>
            </a:r>
          </a:p>
          <a:p>
            <a:pPr lvl="1"/>
            <a:r>
              <a:rPr lang="en-US" dirty="0"/>
              <a:t>Heart failure (H</a:t>
            </a:r>
            <a:r>
              <a:rPr lang="en-US" sz="100" dirty="0"/>
              <a:t> </a:t>
            </a:r>
            <a:r>
              <a:rPr lang="en-US" dirty="0"/>
              <a:t>F) </a:t>
            </a:r>
          </a:p>
          <a:p>
            <a:pPr lvl="1"/>
            <a:r>
              <a:rPr lang="en-US" dirty="0"/>
              <a:t>Cardiomyopathy (C</a:t>
            </a:r>
            <a:r>
              <a:rPr lang="en-US" sz="100" dirty="0"/>
              <a:t> </a:t>
            </a:r>
            <a:r>
              <a:rPr lang="en-US" dirty="0"/>
              <a:t>M)</a:t>
            </a:r>
          </a:p>
          <a:p>
            <a:pPr lvl="1"/>
            <a:r>
              <a:rPr lang="en-US" dirty="0"/>
              <a:t>Infections </a:t>
            </a:r>
          </a:p>
          <a:p>
            <a:pPr lvl="1"/>
            <a:r>
              <a:rPr lang="en-US" dirty="0"/>
              <a:t>Diabetes mellitus</a:t>
            </a:r>
          </a:p>
          <a:p>
            <a:pPr lvl="1"/>
            <a:r>
              <a:rPr lang="en-US" dirty="0"/>
              <a:t>Sleep apnea</a:t>
            </a:r>
          </a:p>
        </p:txBody>
      </p:sp>
      <p:sp>
        <p:nvSpPr>
          <p:cNvPr id="8" name="Content Placeholder 7"/>
          <p:cNvSpPr>
            <a:spLocks noGrp="1"/>
          </p:cNvSpPr>
          <p:nvPr>
            <p:ph idx="10"/>
          </p:nvPr>
        </p:nvSpPr>
        <p:spPr>
          <a:xfrm>
            <a:off x="5486400" y="1752600"/>
            <a:ext cx="3505200" cy="4572000"/>
          </a:xfrm>
        </p:spPr>
        <p:txBody>
          <a:bodyPr/>
          <a:lstStyle/>
          <a:p>
            <a:pPr lvl="1"/>
            <a:r>
              <a:rPr lang="en-US" dirty="0"/>
              <a:t>Heart surgery (and procedures) </a:t>
            </a:r>
          </a:p>
          <a:p>
            <a:pPr lvl="1"/>
            <a:r>
              <a:rPr lang="en-US" dirty="0"/>
              <a:t>Electrolyte disturbances </a:t>
            </a:r>
          </a:p>
          <a:p>
            <a:pPr lvl="1"/>
            <a:r>
              <a:rPr lang="en-US" dirty="0"/>
              <a:t>Recreational drug use such as cocaine, alcohol, or tobacco </a:t>
            </a:r>
          </a:p>
          <a:p>
            <a:pPr lvl="1"/>
            <a:r>
              <a:rPr lang="en-US" dirty="0"/>
              <a:t>Medication toxicities such as digoxin toxicity</a:t>
            </a:r>
          </a:p>
        </p:txBody>
      </p:sp>
    </p:spTree>
    <p:extLst>
      <p:ext uri="{BB962C8B-B14F-4D97-AF65-F5344CB8AC3E}">
        <p14:creationId xmlns:p14="http://schemas.microsoft.com/office/powerpoint/2010/main" val="29352452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33FA9A6-9D70-4A7D-8D2C-B8E01106CD54}"/>
              </a:ext>
            </a:extLst>
          </p:cNvPr>
          <p:cNvSpPr txBox="1">
            <a:spLocks noGrp="1"/>
          </p:cNvSpPr>
          <p:nvPr>
            <p:ph type="title" idx="4294967295"/>
          </p:nvPr>
        </p:nvSpPr>
        <p:spPr bwMode="auto">
          <a:xfrm>
            <a:off x="762000" y="228600"/>
            <a:ext cx="8235244" cy="59093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lvl1pPr algn="l" rtl="0" eaLnBrk="1" fontAlgn="base" hangingPunct="1">
              <a:lnSpc>
                <a:spcPct val="90000"/>
              </a:lnSpc>
              <a:spcBef>
                <a:spcPct val="0"/>
              </a:spcBef>
              <a:spcAft>
                <a:spcPct val="0"/>
              </a:spcAft>
              <a:defRPr lang="en-US" sz="3600" kern="1200" dirty="0">
                <a:solidFill>
                  <a:srgbClr val="D99C21"/>
                </a:solidFill>
                <a:latin typeface="+mn-lt"/>
                <a:ea typeface="+mn-ea"/>
                <a:cs typeface="+mn-cs"/>
              </a:defRPr>
            </a:lvl1pPr>
            <a:lvl2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2pPr>
            <a:lvl3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3pPr>
            <a:lvl4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4pPr>
            <a:lvl5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5pPr>
            <a:lvl6pPr marL="4572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6pPr>
            <a:lvl7pPr marL="9144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7pPr>
            <a:lvl8pPr marL="13716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8pPr>
            <a:lvl9pPr marL="18288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D99C21"/>
                </a:solidFill>
                <a:effectLst/>
                <a:uLnTx/>
                <a:uFillTx/>
                <a:latin typeface="+mn-lt"/>
                <a:ea typeface="+mn-ea"/>
                <a:cs typeface="+mn-cs"/>
              </a:rPr>
              <a:t>Junctional Rhythms</a:t>
            </a:r>
          </a:p>
        </p:txBody>
      </p:sp>
      <p:pic>
        <p:nvPicPr>
          <p:cNvPr id="11" name="Content Placeholder 10" descr="A recording of an E C G with an arrow pointing toward Retrograde inverted P wav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16874" y="1195388"/>
            <a:ext cx="4710251" cy="1395412"/>
          </a:xfrm>
        </p:spPr>
      </p:pic>
      <p:pic>
        <p:nvPicPr>
          <p:cNvPr id="12" name="Content Placeholder 11" descr="A recording of an E C G with an arrow pointing toward absent P wave."/>
          <p:cNvPicPr>
            <a:picLocks noGrp="1" noChangeAspect="1"/>
          </p:cNvPicPr>
          <p:nvPr>
            <p:ph idx="10"/>
          </p:nvPr>
        </p:nvPicPr>
        <p:blipFill>
          <a:blip r:embed="rId4">
            <a:extLst>
              <a:ext uri="{28A0092B-C50C-407E-A947-70E740481C1C}">
                <a14:useLocalDpi xmlns:a14="http://schemas.microsoft.com/office/drawing/2010/main" val="0"/>
              </a:ext>
            </a:extLst>
          </a:blip>
          <a:stretch>
            <a:fillRect/>
          </a:stretch>
        </p:blipFill>
        <p:spPr>
          <a:xfrm>
            <a:off x="2209799" y="2743200"/>
            <a:ext cx="4702959" cy="1394995"/>
          </a:xfrm>
        </p:spPr>
      </p:pic>
      <p:pic>
        <p:nvPicPr>
          <p:cNvPr id="13" name="Content Placeholder 12" descr="A recording of an E C G pointing toward a P wave."/>
          <p:cNvPicPr>
            <a:picLocks noGrp="1" noChangeAspect="1"/>
          </p:cNvPicPr>
          <p:nvPr>
            <p:ph idx="11"/>
          </p:nvPr>
        </p:nvPicPr>
        <p:blipFill>
          <a:blip r:embed="rId5">
            <a:extLst>
              <a:ext uri="{28A0092B-C50C-407E-A947-70E740481C1C}">
                <a14:useLocalDpi xmlns:a14="http://schemas.microsoft.com/office/drawing/2010/main" val="0"/>
              </a:ext>
            </a:extLst>
          </a:blip>
          <a:stretch>
            <a:fillRect/>
          </a:stretch>
        </p:blipFill>
        <p:spPr>
          <a:xfrm>
            <a:off x="2191216" y="4343399"/>
            <a:ext cx="4742984" cy="1394995"/>
          </a:xfrm>
        </p:spPr>
      </p:pic>
    </p:spTree>
    <p:extLst>
      <p:ext uri="{BB962C8B-B14F-4D97-AF65-F5344CB8AC3E}">
        <p14:creationId xmlns:p14="http://schemas.microsoft.com/office/powerpoint/2010/main" val="10516843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E23CFF-3BF3-4080-83B5-D3237C2E8E41}"/>
              </a:ext>
            </a:extLst>
          </p:cNvPr>
          <p:cNvSpPr txBox="1">
            <a:spLocks noGrp="1"/>
          </p:cNvSpPr>
          <p:nvPr>
            <p:ph type="title" idx="4294967295"/>
          </p:nvPr>
        </p:nvSpPr>
        <p:spPr bwMode="auto">
          <a:xfrm>
            <a:off x="762000" y="228600"/>
            <a:ext cx="8235244" cy="59093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lvl1pPr algn="l" rtl="0" eaLnBrk="1" fontAlgn="base" hangingPunct="1">
              <a:lnSpc>
                <a:spcPct val="90000"/>
              </a:lnSpc>
              <a:spcBef>
                <a:spcPct val="0"/>
              </a:spcBef>
              <a:spcAft>
                <a:spcPct val="0"/>
              </a:spcAft>
              <a:defRPr lang="en-US" sz="3600" kern="1200" dirty="0">
                <a:solidFill>
                  <a:srgbClr val="D99C21"/>
                </a:solidFill>
                <a:latin typeface="+mn-lt"/>
                <a:ea typeface="+mn-ea"/>
                <a:cs typeface="+mn-cs"/>
              </a:defRPr>
            </a:lvl1pPr>
            <a:lvl2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2pPr>
            <a:lvl3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3pPr>
            <a:lvl4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4pPr>
            <a:lvl5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5pPr>
            <a:lvl6pPr marL="4572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6pPr>
            <a:lvl7pPr marL="9144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7pPr>
            <a:lvl8pPr marL="13716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8pPr>
            <a:lvl9pPr marL="18288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D99C21"/>
                </a:solidFill>
                <a:effectLst/>
                <a:uLnTx/>
                <a:uFillTx/>
                <a:latin typeface="+mn-lt"/>
                <a:ea typeface="+mn-ea"/>
                <a:cs typeface="+mn-cs"/>
              </a:rPr>
              <a:t>Premature Junctional Contractions (PJCs)</a:t>
            </a:r>
          </a:p>
        </p:txBody>
      </p:sp>
      <p:pic>
        <p:nvPicPr>
          <p:cNvPr id="5" name="Content Placeholder 4" descr="A recording of an E C G with an arrow pointing toward Premature junctional contraction with inverted P wav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47899" y="2286000"/>
            <a:ext cx="6682457" cy="2181193"/>
          </a:xfrm>
        </p:spPr>
      </p:pic>
    </p:spTree>
    <p:extLst>
      <p:ext uri="{BB962C8B-B14F-4D97-AF65-F5344CB8AC3E}">
        <p14:creationId xmlns:p14="http://schemas.microsoft.com/office/powerpoint/2010/main" val="18040060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E13B8-BC50-4056-8CA6-53C3EF5DEEBC}"/>
              </a:ext>
            </a:extLst>
          </p:cNvPr>
          <p:cNvSpPr>
            <a:spLocks noGrp="1"/>
          </p:cNvSpPr>
          <p:nvPr>
            <p:ph type="title"/>
          </p:nvPr>
        </p:nvSpPr>
        <p:spPr/>
        <p:txBody>
          <a:bodyPr/>
          <a:lstStyle/>
          <a:p>
            <a:r>
              <a:rPr lang="en-US" dirty="0"/>
              <a:t>Cardiac Dysrhythmias (continued_12)</a:t>
            </a:r>
          </a:p>
        </p:txBody>
      </p:sp>
      <p:sp>
        <p:nvSpPr>
          <p:cNvPr id="3" name="Content Placeholder 2">
            <a:extLst>
              <a:ext uri="{FF2B5EF4-FFF2-40B4-BE49-F238E27FC236}">
                <a16:creationId xmlns:a16="http://schemas.microsoft.com/office/drawing/2014/main" id="{657F37D2-9F1C-4EB1-B339-5419397B600C}"/>
              </a:ext>
            </a:extLst>
          </p:cNvPr>
          <p:cNvSpPr>
            <a:spLocks noGrp="1"/>
          </p:cNvSpPr>
          <p:nvPr>
            <p:ph idx="1"/>
          </p:nvPr>
        </p:nvSpPr>
        <p:spPr/>
        <p:txBody>
          <a:bodyPr/>
          <a:lstStyle/>
          <a:p>
            <a:r>
              <a:rPr lang="en-US" dirty="0"/>
              <a:t>Premature Ventricular Contractions</a:t>
            </a:r>
          </a:p>
          <a:p>
            <a:pPr lvl="1"/>
            <a:r>
              <a:rPr lang="en-US" sz="2800" dirty="0"/>
              <a:t>Impulses originate in ventricle</a:t>
            </a:r>
          </a:p>
          <a:p>
            <a:pPr lvl="1"/>
            <a:r>
              <a:rPr lang="en-US" sz="2800" dirty="0"/>
              <a:t>Causes</a:t>
            </a:r>
          </a:p>
          <a:p>
            <a:pPr lvl="2"/>
            <a:r>
              <a:rPr lang="en-US" dirty="0"/>
              <a:t>Hypoxia</a:t>
            </a:r>
          </a:p>
          <a:p>
            <a:pPr lvl="2"/>
            <a:r>
              <a:rPr lang="en-US" dirty="0"/>
              <a:t>M</a:t>
            </a:r>
            <a:r>
              <a:rPr lang="en-US" sz="100" dirty="0"/>
              <a:t> </a:t>
            </a:r>
            <a:r>
              <a:rPr lang="en-US" dirty="0"/>
              <a:t>I</a:t>
            </a:r>
          </a:p>
          <a:p>
            <a:pPr lvl="2"/>
            <a:r>
              <a:rPr lang="en-US" dirty="0"/>
              <a:t>Cardiomyopathy</a:t>
            </a:r>
          </a:p>
          <a:p>
            <a:pPr lvl="2"/>
            <a:r>
              <a:rPr lang="en-US" dirty="0"/>
              <a:t>Electrolyte imbalance</a:t>
            </a:r>
          </a:p>
        </p:txBody>
      </p:sp>
    </p:spTree>
    <p:extLst>
      <p:ext uri="{BB962C8B-B14F-4D97-AF65-F5344CB8AC3E}">
        <p14:creationId xmlns:p14="http://schemas.microsoft.com/office/powerpoint/2010/main" val="35712249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E13B8-BC50-4056-8CA6-53C3EF5DEEBC}"/>
              </a:ext>
            </a:extLst>
          </p:cNvPr>
          <p:cNvSpPr>
            <a:spLocks noGrp="1"/>
          </p:cNvSpPr>
          <p:nvPr>
            <p:ph type="title"/>
          </p:nvPr>
        </p:nvSpPr>
        <p:spPr/>
        <p:txBody>
          <a:bodyPr/>
          <a:lstStyle/>
          <a:p>
            <a:r>
              <a:rPr lang="en-US" dirty="0"/>
              <a:t>Cardiac Dysrhythmias (continued_13)</a:t>
            </a:r>
          </a:p>
        </p:txBody>
      </p:sp>
      <p:sp>
        <p:nvSpPr>
          <p:cNvPr id="3" name="Content Placeholder 2">
            <a:extLst>
              <a:ext uri="{FF2B5EF4-FFF2-40B4-BE49-F238E27FC236}">
                <a16:creationId xmlns:a16="http://schemas.microsoft.com/office/drawing/2014/main" id="{657F37D2-9F1C-4EB1-B339-5419397B600C}"/>
              </a:ext>
            </a:extLst>
          </p:cNvPr>
          <p:cNvSpPr>
            <a:spLocks noGrp="1"/>
          </p:cNvSpPr>
          <p:nvPr>
            <p:ph idx="1"/>
          </p:nvPr>
        </p:nvSpPr>
        <p:spPr/>
        <p:txBody>
          <a:bodyPr/>
          <a:lstStyle/>
          <a:p>
            <a:r>
              <a:rPr lang="en-US" dirty="0"/>
              <a:t>Premature Ventricular Contractions</a:t>
            </a:r>
          </a:p>
          <a:p>
            <a:pPr lvl="1"/>
            <a:r>
              <a:rPr lang="en-US" sz="2800" dirty="0"/>
              <a:t>Treatment</a:t>
            </a:r>
          </a:p>
          <a:p>
            <a:pPr lvl="2"/>
            <a:r>
              <a:rPr lang="en-US" dirty="0"/>
              <a:t>Correct cause</a:t>
            </a:r>
          </a:p>
          <a:p>
            <a:pPr lvl="2"/>
            <a:r>
              <a:rPr lang="en-US" dirty="0"/>
              <a:t>Antiarrhythmic therapy</a:t>
            </a:r>
          </a:p>
        </p:txBody>
      </p:sp>
    </p:spTree>
    <p:extLst>
      <p:ext uri="{BB962C8B-B14F-4D97-AF65-F5344CB8AC3E}">
        <p14:creationId xmlns:p14="http://schemas.microsoft.com/office/powerpoint/2010/main" val="3991114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ADC3FFF-CE3D-4969-A624-CA88417E220E}"/>
              </a:ext>
            </a:extLst>
          </p:cNvPr>
          <p:cNvSpPr txBox="1">
            <a:spLocks noGrp="1"/>
          </p:cNvSpPr>
          <p:nvPr>
            <p:ph type="title" idx="4294967295"/>
          </p:nvPr>
        </p:nvSpPr>
        <p:spPr bwMode="auto">
          <a:xfrm>
            <a:off x="762000" y="228600"/>
            <a:ext cx="8235244" cy="59093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lvl1pPr algn="l" rtl="0" eaLnBrk="1" fontAlgn="base" hangingPunct="1">
              <a:lnSpc>
                <a:spcPct val="90000"/>
              </a:lnSpc>
              <a:spcBef>
                <a:spcPct val="0"/>
              </a:spcBef>
              <a:spcAft>
                <a:spcPct val="0"/>
              </a:spcAft>
              <a:defRPr lang="en-US" sz="3600" kern="1200" dirty="0">
                <a:solidFill>
                  <a:srgbClr val="D99C21"/>
                </a:solidFill>
                <a:latin typeface="+mn-lt"/>
                <a:ea typeface="+mn-ea"/>
                <a:cs typeface="+mn-cs"/>
              </a:defRPr>
            </a:lvl1pPr>
            <a:lvl2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2pPr>
            <a:lvl3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3pPr>
            <a:lvl4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4pPr>
            <a:lvl5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5pPr>
            <a:lvl6pPr marL="4572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6pPr>
            <a:lvl7pPr marL="9144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7pPr>
            <a:lvl8pPr marL="13716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8pPr>
            <a:lvl9pPr marL="18288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D99C21"/>
                </a:solidFill>
                <a:effectLst/>
                <a:uLnTx/>
                <a:uFillTx/>
                <a:latin typeface="+mn-lt"/>
                <a:ea typeface="+mn-ea"/>
                <a:cs typeface="+mn-cs"/>
              </a:rPr>
              <a:t>Premature Ventricular Contractions</a:t>
            </a:r>
          </a:p>
        </p:txBody>
      </p:sp>
      <p:pic>
        <p:nvPicPr>
          <p:cNvPr id="24" name="Content Placeholder 23" descr="A recording of an E C 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28800" y="1426743"/>
            <a:ext cx="5120640" cy="1350331"/>
          </a:xfrm>
        </p:spPr>
      </p:pic>
      <p:pic>
        <p:nvPicPr>
          <p:cNvPr id="25" name="Content Placeholder 24" descr="A recording of an E C G."/>
          <p:cNvPicPr>
            <a:picLocks noGrp="1" noChangeAspect="1"/>
          </p:cNvPicPr>
          <p:nvPr>
            <p:ph idx="11"/>
          </p:nvPr>
        </p:nvPicPr>
        <p:blipFill>
          <a:blip r:embed="rId4">
            <a:extLst>
              <a:ext uri="{28A0092B-C50C-407E-A947-70E740481C1C}">
                <a14:useLocalDpi xmlns:a14="http://schemas.microsoft.com/office/drawing/2010/main" val="0"/>
              </a:ext>
            </a:extLst>
          </a:blip>
          <a:stretch>
            <a:fillRect/>
          </a:stretch>
        </p:blipFill>
        <p:spPr>
          <a:xfrm>
            <a:off x="1828800" y="3200393"/>
            <a:ext cx="5120640" cy="1271276"/>
          </a:xfrm>
        </p:spPr>
      </p:pic>
      <p:pic>
        <p:nvPicPr>
          <p:cNvPr id="26" name="Content Placeholder 25" descr="A recording of an E C G."/>
          <p:cNvPicPr>
            <a:picLocks noGrp="1" noChangeAspect="1"/>
          </p:cNvPicPr>
          <p:nvPr>
            <p:ph idx="13"/>
          </p:nvPr>
        </p:nvPicPr>
        <p:blipFill>
          <a:blip r:embed="rId5">
            <a:extLst>
              <a:ext uri="{28A0092B-C50C-407E-A947-70E740481C1C}">
                <a14:useLocalDpi xmlns:a14="http://schemas.microsoft.com/office/drawing/2010/main" val="0"/>
              </a:ext>
            </a:extLst>
          </a:blip>
          <a:stretch>
            <a:fillRect/>
          </a:stretch>
        </p:blipFill>
        <p:spPr>
          <a:xfrm>
            <a:off x="1828800" y="4876793"/>
            <a:ext cx="5120640" cy="1264185"/>
          </a:xfrm>
        </p:spPr>
      </p:pic>
    </p:spTree>
    <p:extLst>
      <p:ext uri="{BB962C8B-B14F-4D97-AF65-F5344CB8AC3E}">
        <p14:creationId xmlns:p14="http://schemas.microsoft.com/office/powerpoint/2010/main" val="320437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7A1063C-7860-4E40-8082-A676DD618EBA}"/>
              </a:ext>
            </a:extLst>
          </p:cNvPr>
          <p:cNvSpPr txBox="1">
            <a:spLocks noGrp="1"/>
          </p:cNvSpPr>
          <p:nvPr>
            <p:ph type="title" idx="4294967295"/>
          </p:nvPr>
        </p:nvSpPr>
        <p:spPr bwMode="auto">
          <a:xfrm>
            <a:off x="762000" y="-20699"/>
            <a:ext cx="8235244" cy="1089529"/>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lvl1pPr algn="l" rtl="0" eaLnBrk="1" fontAlgn="base" hangingPunct="1">
              <a:lnSpc>
                <a:spcPct val="90000"/>
              </a:lnSpc>
              <a:spcBef>
                <a:spcPct val="0"/>
              </a:spcBef>
              <a:spcAft>
                <a:spcPct val="0"/>
              </a:spcAft>
              <a:defRPr lang="en-US" sz="3600" kern="1200" dirty="0">
                <a:solidFill>
                  <a:srgbClr val="D99C21"/>
                </a:solidFill>
                <a:latin typeface="+mn-lt"/>
                <a:ea typeface="+mn-ea"/>
                <a:cs typeface="+mn-cs"/>
              </a:defRPr>
            </a:lvl1pPr>
            <a:lvl2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2pPr>
            <a:lvl3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3pPr>
            <a:lvl4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4pPr>
            <a:lvl5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5pPr>
            <a:lvl6pPr marL="4572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6pPr>
            <a:lvl7pPr marL="9144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7pPr>
            <a:lvl8pPr marL="13716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8pPr>
            <a:lvl9pPr marL="18288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D99C21"/>
                </a:solidFill>
                <a:effectLst/>
                <a:uLnTx/>
                <a:uFillTx/>
                <a:latin typeface="+mn-lt"/>
                <a:ea typeface="+mn-ea"/>
                <a:cs typeface="+mn-cs"/>
              </a:rPr>
              <a:t>Premature Ventricular Contractions (continued)</a:t>
            </a:r>
          </a:p>
        </p:txBody>
      </p:sp>
      <p:pic>
        <p:nvPicPr>
          <p:cNvPr id="27" name="Content Placeholder 26" descr="A recording of an E C G."/>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1828800" y="1371600"/>
            <a:ext cx="5120640" cy="1271277"/>
          </a:xfrm>
        </p:spPr>
      </p:pic>
      <p:pic>
        <p:nvPicPr>
          <p:cNvPr id="28" name="Content Placeholder 27" descr="A recording of an E C G."/>
          <p:cNvPicPr>
            <a:picLocks noGrp="1" noChangeAspect="1"/>
          </p:cNvPicPr>
          <p:nvPr>
            <p:ph idx="12"/>
          </p:nvPr>
        </p:nvPicPr>
        <p:blipFill>
          <a:blip r:embed="rId4">
            <a:extLst>
              <a:ext uri="{28A0092B-C50C-407E-A947-70E740481C1C}">
                <a14:useLocalDpi xmlns:a14="http://schemas.microsoft.com/office/drawing/2010/main" val="0"/>
              </a:ext>
            </a:extLst>
          </a:blip>
          <a:stretch>
            <a:fillRect/>
          </a:stretch>
        </p:blipFill>
        <p:spPr>
          <a:xfrm>
            <a:off x="1828800" y="3048000"/>
            <a:ext cx="5120640" cy="1441731"/>
          </a:xfrm>
        </p:spPr>
      </p:pic>
      <p:pic>
        <p:nvPicPr>
          <p:cNvPr id="29" name="Content Placeholder 28" descr="A recording of an E C G."/>
          <p:cNvPicPr>
            <a:picLocks noGrp="1" noChangeAspect="1"/>
          </p:cNvPicPr>
          <p:nvPr>
            <p:ph idx="14"/>
          </p:nvPr>
        </p:nvPicPr>
        <p:blipFill>
          <a:blip r:embed="rId5">
            <a:extLst>
              <a:ext uri="{28A0092B-C50C-407E-A947-70E740481C1C}">
                <a14:useLocalDpi xmlns:a14="http://schemas.microsoft.com/office/drawing/2010/main" val="0"/>
              </a:ext>
            </a:extLst>
          </a:blip>
          <a:stretch>
            <a:fillRect/>
          </a:stretch>
        </p:blipFill>
        <p:spPr>
          <a:xfrm>
            <a:off x="1828800" y="4876798"/>
            <a:ext cx="5120640" cy="1003935"/>
          </a:xfrm>
        </p:spPr>
      </p:pic>
    </p:spTree>
    <p:extLst>
      <p:ext uri="{BB962C8B-B14F-4D97-AF65-F5344CB8AC3E}">
        <p14:creationId xmlns:p14="http://schemas.microsoft.com/office/powerpoint/2010/main" val="36398737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E13B8-BC50-4056-8CA6-53C3EF5DEEBC}"/>
              </a:ext>
            </a:extLst>
          </p:cNvPr>
          <p:cNvSpPr>
            <a:spLocks noGrp="1"/>
          </p:cNvSpPr>
          <p:nvPr>
            <p:ph type="title"/>
          </p:nvPr>
        </p:nvSpPr>
        <p:spPr/>
        <p:txBody>
          <a:bodyPr/>
          <a:lstStyle/>
          <a:p>
            <a:r>
              <a:rPr lang="en-US" dirty="0"/>
              <a:t>Cardiac Dysrhythmias </a:t>
            </a:r>
            <a:r>
              <a:rPr lang="en-US"/>
              <a:t>(continued_14</a:t>
            </a:r>
            <a:r>
              <a:rPr lang="en-US" dirty="0"/>
              <a:t>)</a:t>
            </a:r>
          </a:p>
        </p:txBody>
      </p:sp>
      <p:sp>
        <p:nvSpPr>
          <p:cNvPr id="4" name="Text Placeholder 3"/>
          <p:cNvSpPr>
            <a:spLocks noGrp="1"/>
          </p:cNvSpPr>
          <p:nvPr>
            <p:ph type="body" sz="quarter" idx="11"/>
          </p:nvPr>
        </p:nvSpPr>
        <p:spPr/>
        <p:txBody>
          <a:bodyPr/>
          <a:lstStyle/>
          <a:p>
            <a:pPr marL="803275" indent="-457200">
              <a:buFont typeface="Wingdings" panose="05000000000000000000" pitchFamily="2" charset="2"/>
              <a:buChar char="§"/>
            </a:pPr>
            <a:r>
              <a:rPr lang="en-US" dirty="0"/>
              <a:t>Ventricular Tachycardia</a:t>
            </a:r>
          </a:p>
        </p:txBody>
      </p:sp>
      <p:sp>
        <p:nvSpPr>
          <p:cNvPr id="3" name="Content Placeholder 2">
            <a:extLst>
              <a:ext uri="{FF2B5EF4-FFF2-40B4-BE49-F238E27FC236}">
                <a16:creationId xmlns:a16="http://schemas.microsoft.com/office/drawing/2014/main" id="{657F37D2-9F1C-4EB1-B339-5419397B600C}"/>
              </a:ext>
            </a:extLst>
          </p:cNvPr>
          <p:cNvSpPr>
            <a:spLocks noGrp="1"/>
          </p:cNvSpPr>
          <p:nvPr>
            <p:ph idx="1"/>
          </p:nvPr>
        </p:nvSpPr>
        <p:spPr>
          <a:xfrm>
            <a:off x="457200" y="1741449"/>
            <a:ext cx="5181600" cy="4202151"/>
          </a:xfrm>
        </p:spPr>
        <p:txBody>
          <a:bodyPr/>
          <a:lstStyle/>
          <a:p>
            <a:pPr lvl="1"/>
            <a:r>
              <a:rPr lang="en-US" spc="-50" dirty="0"/>
              <a:t>Three or more P</a:t>
            </a:r>
            <a:r>
              <a:rPr lang="en-US" sz="100" spc="-50" dirty="0"/>
              <a:t> </a:t>
            </a:r>
            <a:r>
              <a:rPr lang="en-US" spc="-50" dirty="0"/>
              <a:t>V</a:t>
            </a:r>
            <a:r>
              <a:rPr lang="en-US" sz="100" spc="-50" dirty="0"/>
              <a:t> </a:t>
            </a:r>
            <a:r>
              <a:rPr lang="en-US" spc="-50" dirty="0"/>
              <a:t>C</a:t>
            </a:r>
            <a:r>
              <a:rPr lang="en-US" sz="100" spc="-50" dirty="0">
                <a:solidFill>
                  <a:schemeClr val="bg1"/>
                </a:solidFill>
              </a:rPr>
              <a:t>’</a:t>
            </a:r>
            <a:r>
              <a:rPr lang="en-US" spc="-50" dirty="0"/>
              <a:t>s in a row</a:t>
            </a:r>
          </a:p>
          <a:p>
            <a:pPr lvl="1"/>
            <a:r>
              <a:rPr lang="en-US" dirty="0"/>
              <a:t>Causes</a:t>
            </a:r>
          </a:p>
          <a:p>
            <a:pPr lvl="2"/>
            <a:r>
              <a:rPr lang="en-US" dirty="0"/>
              <a:t>Hypovolemia</a:t>
            </a:r>
          </a:p>
          <a:p>
            <a:pPr lvl="2"/>
            <a:r>
              <a:rPr lang="en-US" dirty="0"/>
              <a:t>Hypoxia</a:t>
            </a:r>
          </a:p>
          <a:p>
            <a:pPr lvl="2"/>
            <a:r>
              <a:rPr lang="en-US" dirty="0"/>
              <a:t>Acidosis</a:t>
            </a:r>
          </a:p>
          <a:p>
            <a:pPr lvl="2"/>
            <a:r>
              <a:rPr lang="en-US" dirty="0"/>
              <a:t>Hypokalemia</a:t>
            </a:r>
          </a:p>
          <a:p>
            <a:pPr lvl="2"/>
            <a:r>
              <a:rPr lang="en-US" dirty="0"/>
              <a:t>Hyperkalemia</a:t>
            </a:r>
          </a:p>
          <a:p>
            <a:pPr lvl="2"/>
            <a:r>
              <a:rPr lang="en-US" dirty="0"/>
              <a:t>Hypoglycemia</a:t>
            </a:r>
          </a:p>
        </p:txBody>
      </p:sp>
      <p:sp>
        <p:nvSpPr>
          <p:cNvPr id="8" name="Content Placeholder 7"/>
          <p:cNvSpPr>
            <a:spLocks noGrp="1"/>
          </p:cNvSpPr>
          <p:nvPr>
            <p:ph idx="12"/>
          </p:nvPr>
        </p:nvSpPr>
        <p:spPr>
          <a:xfrm>
            <a:off x="5799664" y="2810927"/>
            <a:ext cx="2895600" cy="2514600"/>
          </a:xfrm>
        </p:spPr>
        <p:txBody>
          <a:bodyPr/>
          <a:lstStyle/>
          <a:p>
            <a:pPr marL="0" lvl="2" indent="-292100">
              <a:tabLst/>
            </a:pPr>
            <a:r>
              <a:rPr lang="en-US" dirty="0"/>
              <a:t>Hypothermia</a:t>
            </a:r>
          </a:p>
          <a:p>
            <a:pPr marL="0" lvl="2" indent="-292100">
              <a:tabLst/>
            </a:pPr>
            <a:r>
              <a:rPr lang="en-US" dirty="0"/>
              <a:t>Toxins</a:t>
            </a:r>
          </a:p>
          <a:p>
            <a:pPr marL="0" lvl="2" indent="-292100">
              <a:tabLst/>
            </a:pPr>
            <a:r>
              <a:rPr lang="en-US" dirty="0"/>
              <a:t>Cardiac </a:t>
            </a:r>
            <a:r>
              <a:rPr lang="en-US" dirty="0" err="1"/>
              <a:t>tamponade</a:t>
            </a:r>
            <a:r>
              <a:rPr lang="en-US" dirty="0"/>
              <a:t> </a:t>
            </a:r>
          </a:p>
          <a:p>
            <a:pPr marL="0" lvl="2" indent="-292100">
              <a:tabLst/>
            </a:pPr>
            <a:r>
              <a:rPr lang="en-US" dirty="0"/>
              <a:t>M</a:t>
            </a:r>
            <a:r>
              <a:rPr lang="en-US" sz="100" dirty="0"/>
              <a:t> </a:t>
            </a:r>
            <a:r>
              <a:rPr lang="en-US" dirty="0"/>
              <a:t>I</a:t>
            </a:r>
          </a:p>
          <a:p>
            <a:pPr marL="0" lvl="2" indent="-292100">
              <a:tabLst/>
            </a:pPr>
            <a:r>
              <a:rPr lang="en-US" dirty="0"/>
              <a:t>P</a:t>
            </a:r>
            <a:r>
              <a:rPr lang="en-US" sz="100" dirty="0"/>
              <a:t> </a:t>
            </a:r>
            <a:r>
              <a:rPr lang="en-US" dirty="0"/>
              <a:t>E</a:t>
            </a:r>
          </a:p>
        </p:txBody>
      </p:sp>
    </p:spTree>
    <p:extLst>
      <p:ext uri="{BB962C8B-B14F-4D97-AF65-F5344CB8AC3E}">
        <p14:creationId xmlns:p14="http://schemas.microsoft.com/office/powerpoint/2010/main" val="17568745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E13B8-BC50-4056-8CA6-53C3EF5DEEBC}"/>
              </a:ext>
            </a:extLst>
          </p:cNvPr>
          <p:cNvSpPr>
            <a:spLocks noGrp="1"/>
          </p:cNvSpPr>
          <p:nvPr>
            <p:ph type="title"/>
          </p:nvPr>
        </p:nvSpPr>
        <p:spPr/>
        <p:txBody>
          <a:bodyPr/>
          <a:lstStyle/>
          <a:p>
            <a:r>
              <a:rPr lang="en-US" dirty="0"/>
              <a:t>Cardiac Dysrhythmias (continued_15)</a:t>
            </a:r>
          </a:p>
        </p:txBody>
      </p:sp>
      <p:sp>
        <p:nvSpPr>
          <p:cNvPr id="3" name="Content Placeholder 2">
            <a:extLst>
              <a:ext uri="{FF2B5EF4-FFF2-40B4-BE49-F238E27FC236}">
                <a16:creationId xmlns:a16="http://schemas.microsoft.com/office/drawing/2014/main" id="{657F37D2-9F1C-4EB1-B339-5419397B600C}"/>
              </a:ext>
            </a:extLst>
          </p:cNvPr>
          <p:cNvSpPr>
            <a:spLocks noGrp="1"/>
          </p:cNvSpPr>
          <p:nvPr>
            <p:ph idx="1"/>
          </p:nvPr>
        </p:nvSpPr>
        <p:spPr/>
        <p:txBody>
          <a:bodyPr/>
          <a:lstStyle/>
          <a:p>
            <a:r>
              <a:rPr lang="en-US" dirty="0"/>
              <a:t>Ventricular Tachycardia</a:t>
            </a:r>
          </a:p>
          <a:p>
            <a:pPr lvl="1"/>
            <a:r>
              <a:rPr lang="en-US" sz="2800" dirty="0"/>
              <a:t>Treatment </a:t>
            </a:r>
          </a:p>
          <a:p>
            <a:pPr lvl="2"/>
            <a:r>
              <a:rPr lang="en-US" dirty="0"/>
              <a:t>V</a:t>
            </a:r>
            <a:r>
              <a:rPr lang="en-US" sz="100" dirty="0"/>
              <a:t> </a:t>
            </a:r>
            <a:r>
              <a:rPr lang="en-US" dirty="0"/>
              <a:t>T with a pulse – Antiarrhythmic medication, electrolyte replacement, cardioversion</a:t>
            </a:r>
          </a:p>
          <a:p>
            <a:pPr lvl="2"/>
            <a:r>
              <a:rPr lang="en-US" dirty="0"/>
              <a:t>Pulseless V</a:t>
            </a:r>
            <a:r>
              <a:rPr lang="en-US" sz="100" dirty="0"/>
              <a:t> </a:t>
            </a:r>
            <a:r>
              <a:rPr lang="en-US" dirty="0"/>
              <a:t>T – Cardiopulmonary resuscitation and defibrillation</a:t>
            </a:r>
          </a:p>
        </p:txBody>
      </p:sp>
    </p:spTree>
    <p:extLst>
      <p:ext uri="{BB962C8B-B14F-4D97-AF65-F5344CB8AC3E}">
        <p14:creationId xmlns:p14="http://schemas.microsoft.com/office/powerpoint/2010/main" val="27721249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49857B1-AB01-4320-999B-D7493C112ED2}"/>
              </a:ext>
            </a:extLst>
          </p:cNvPr>
          <p:cNvSpPr txBox="1">
            <a:spLocks noGrp="1"/>
          </p:cNvSpPr>
          <p:nvPr>
            <p:ph type="title" idx="4294967295"/>
          </p:nvPr>
        </p:nvSpPr>
        <p:spPr bwMode="auto">
          <a:xfrm>
            <a:off x="762000" y="228600"/>
            <a:ext cx="8235244" cy="59093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lvl1pPr algn="l" rtl="0" eaLnBrk="1" fontAlgn="base" hangingPunct="1">
              <a:lnSpc>
                <a:spcPct val="90000"/>
              </a:lnSpc>
              <a:spcBef>
                <a:spcPct val="0"/>
              </a:spcBef>
              <a:spcAft>
                <a:spcPct val="0"/>
              </a:spcAft>
              <a:defRPr lang="en-US" sz="3600" kern="1200" dirty="0">
                <a:solidFill>
                  <a:srgbClr val="D99C21"/>
                </a:solidFill>
                <a:latin typeface="+mn-lt"/>
                <a:ea typeface="+mn-ea"/>
                <a:cs typeface="+mn-cs"/>
              </a:defRPr>
            </a:lvl1pPr>
            <a:lvl2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2pPr>
            <a:lvl3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3pPr>
            <a:lvl4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4pPr>
            <a:lvl5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5pPr>
            <a:lvl6pPr marL="4572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6pPr>
            <a:lvl7pPr marL="9144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7pPr>
            <a:lvl8pPr marL="13716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8pPr>
            <a:lvl9pPr marL="18288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D99C21"/>
                </a:solidFill>
                <a:effectLst/>
                <a:uLnTx/>
                <a:uFillTx/>
                <a:latin typeface="+mn-lt"/>
                <a:ea typeface="+mn-ea"/>
                <a:cs typeface="+mn-cs"/>
              </a:rPr>
              <a:t>Ventricular Tachycardia (V T)</a:t>
            </a:r>
          </a:p>
        </p:txBody>
      </p:sp>
      <p:pic>
        <p:nvPicPr>
          <p:cNvPr id="5" name="Content Placeholder 4" descr="A recording of an E C 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06423" y="1676400"/>
            <a:ext cx="6907999" cy="1938642"/>
          </a:xfrm>
        </p:spPr>
      </p:pic>
      <p:pic>
        <p:nvPicPr>
          <p:cNvPr id="7" name="Content Placeholder 6" descr="A recording of an E C G."/>
          <p:cNvPicPr>
            <a:picLocks noGrp="1" noChangeAspect="1"/>
          </p:cNvPicPr>
          <p:nvPr>
            <p:ph idx="10"/>
          </p:nvPr>
        </p:nvPicPr>
        <p:blipFill>
          <a:blip r:embed="rId4">
            <a:extLst>
              <a:ext uri="{28A0092B-C50C-407E-A947-70E740481C1C}">
                <a14:useLocalDpi xmlns:a14="http://schemas.microsoft.com/office/drawing/2010/main" val="0"/>
              </a:ext>
            </a:extLst>
          </a:blip>
          <a:stretch>
            <a:fillRect/>
          </a:stretch>
        </p:blipFill>
        <p:spPr>
          <a:xfrm>
            <a:off x="1066800" y="3926300"/>
            <a:ext cx="7062457" cy="1752600"/>
          </a:xfrm>
        </p:spPr>
      </p:pic>
    </p:spTree>
    <p:extLst>
      <p:ext uri="{BB962C8B-B14F-4D97-AF65-F5344CB8AC3E}">
        <p14:creationId xmlns:p14="http://schemas.microsoft.com/office/powerpoint/2010/main" val="16632400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E13B8-BC50-4056-8CA6-53C3EF5DEEBC}"/>
              </a:ext>
            </a:extLst>
          </p:cNvPr>
          <p:cNvSpPr>
            <a:spLocks noGrp="1"/>
          </p:cNvSpPr>
          <p:nvPr>
            <p:ph type="title"/>
          </p:nvPr>
        </p:nvSpPr>
        <p:spPr/>
        <p:txBody>
          <a:bodyPr/>
          <a:lstStyle/>
          <a:p>
            <a:r>
              <a:rPr lang="en-US"/>
              <a:t>Cardiac Dysrhythmias (continued_16)</a:t>
            </a:r>
            <a:endParaRPr lang="en-US" dirty="0"/>
          </a:p>
        </p:txBody>
      </p:sp>
      <p:sp>
        <p:nvSpPr>
          <p:cNvPr id="4" name="Text Placeholder 3"/>
          <p:cNvSpPr>
            <a:spLocks noGrp="1"/>
          </p:cNvSpPr>
          <p:nvPr>
            <p:ph type="body" sz="quarter" idx="11"/>
          </p:nvPr>
        </p:nvSpPr>
        <p:spPr/>
        <p:txBody>
          <a:bodyPr/>
          <a:lstStyle/>
          <a:p>
            <a:pPr marL="621792" indent="-301752">
              <a:buFont typeface="Wingdings" panose="05000000000000000000" pitchFamily="2" charset="2"/>
              <a:buChar char="§"/>
            </a:pPr>
            <a:r>
              <a:rPr lang="en-US" dirty="0"/>
              <a:t>Ventricular Fibrillation</a:t>
            </a:r>
          </a:p>
        </p:txBody>
      </p:sp>
      <p:sp>
        <p:nvSpPr>
          <p:cNvPr id="3" name="Content Placeholder 2">
            <a:extLst>
              <a:ext uri="{FF2B5EF4-FFF2-40B4-BE49-F238E27FC236}">
                <a16:creationId xmlns:a16="http://schemas.microsoft.com/office/drawing/2014/main" id="{657F37D2-9F1C-4EB1-B339-5419397B600C}"/>
              </a:ext>
            </a:extLst>
          </p:cNvPr>
          <p:cNvSpPr>
            <a:spLocks noGrp="1"/>
          </p:cNvSpPr>
          <p:nvPr>
            <p:ph idx="1"/>
          </p:nvPr>
        </p:nvSpPr>
        <p:spPr/>
        <p:txBody>
          <a:bodyPr/>
          <a:lstStyle/>
          <a:p>
            <a:pPr lvl="1"/>
            <a:r>
              <a:rPr lang="en-US" dirty="0"/>
              <a:t>Lethal dysrhythmia</a:t>
            </a:r>
          </a:p>
          <a:p>
            <a:pPr lvl="1"/>
            <a:r>
              <a:rPr lang="en-US" dirty="0"/>
              <a:t>Causes</a:t>
            </a:r>
          </a:p>
          <a:p>
            <a:pPr lvl="2"/>
            <a:r>
              <a:rPr lang="en-US" dirty="0"/>
              <a:t>Hypovolemia </a:t>
            </a:r>
          </a:p>
          <a:p>
            <a:pPr lvl="2"/>
            <a:r>
              <a:rPr lang="en-US" dirty="0"/>
              <a:t>Hypoxia </a:t>
            </a:r>
          </a:p>
          <a:p>
            <a:pPr lvl="2"/>
            <a:r>
              <a:rPr lang="en-US" dirty="0"/>
              <a:t>Acidosis </a:t>
            </a:r>
          </a:p>
          <a:p>
            <a:pPr lvl="2"/>
            <a:r>
              <a:rPr lang="en-US" dirty="0"/>
              <a:t>Hypokalemia</a:t>
            </a:r>
          </a:p>
          <a:p>
            <a:pPr lvl="2"/>
            <a:r>
              <a:rPr lang="en-US" dirty="0"/>
              <a:t>Hyperkalemia </a:t>
            </a:r>
          </a:p>
          <a:p>
            <a:pPr lvl="2"/>
            <a:r>
              <a:rPr lang="en-US" dirty="0"/>
              <a:t>Hypoglycemia </a:t>
            </a:r>
          </a:p>
        </p:txBody>
      </p:sp>
      <p:sp>
        <p:nvSpPr>
          <p:cNvPr id="5" name="Content Placeholder 4"/>
          <p:cNvSpPr>
            <a:spLocks noGrp="1"/>
          </p:cNvSpPr>
          <p:nvPr>
            <p:ph idx="12"/>
          </p:nvPr>
        </p:nvSpPr>
        <p:spPr>
          <a:xfrm>
            <a:off x="4622799" y="2802466"/>
            <a:ext cx="4191000" cy="2286000"/>
          </a:xfrm>
        </p:spPr>
        <p:txBody>
          <a:bodyPr/>
          <a:lstStyle/>
          <a:p>
            <a:pPr marL="0" lvl="2"/>
            <a:r>
              <a:rPr lang="en-US" dirty="0"/>
              <a:t>Hypothermia </a:t>
            </a:r>
          </a:p>
          <a:p>
            <a:pPr marL="0" lvl="2"/>
            <a:r>
              <a:rPr lang="en-US" dirty="0"/>
              <a:t>Toxins </a:t>
            </a:r>
          </a:p>
          <a:p>
            <a:pPr marL="0" lvl="2"/>
            <a:r>
              <a:rPr lang="en-US" dirty="0"/>
              <a:t>Cardiac tamponade </a:t>
            </a:r>
          </a:p>
          <a:p>
            <a:pPr marL="0" lvl="2"/>
            <a:r>
              <a:rPr lang="en-US" dirty="0"/>
              <a:t>M</a:t>
            </a:r>
            <a:r>
              <a:rPr lang="en-US" sz="100" dirty="0"/>
              <a:t> </a:t>
            </a:r>
            <a:r>
              <a:rPr lang="en-US" dirty="0"/>
              <a:t>I</a:t>
            </a:r>
          </a:p>
          <a:p>
            <a:pPr marL="0" lvl="2"/>
            <a:r>
              <a:rPr lang="en-US" dirty="0"/>
              <a:t>P</a:t>
            </a:r>
            <a:r>
              <a:rPr lang="en-US" sz="100" dirty="0"/>
              <a:t> </a:t>
            </a:r>
            <a:r>
              <a:rPr lang="en-US" dirty="0"/>
              <a:t>E</a:t>
            </a:r>
          </a:p>
        </p:txBody>
      </p:sp>
    </p:spTree>
    <p:extLst>
      <p:ext uri="{BB962C8B-B14F-4D97-AF65-F5344CB8AC3E}">
        <p14:creationId xmlns:p14="http://schemas.microsoft.com/office/powerpoint/2010/main" val="2310825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D328E-B9B4-40E0-AF44-918F4872DE02}"/>
              </a:ext>
            </a:extLst>
          </p:cNvPr>
          <p:cNvSpPr>
            <a:spLocks noGrp="1"/>
          </p:cNvSpPr>
          <p:nvPr>
            <p:ph type="title"/>
          </p:nvPr>
        </p:nvSpPr>
        <p:spPr/>
        <p:txBody>
          <a:bodyPr/>
          <a:lstStyle/>
          <a:p>
            <a:r>
              <a:rPr lang="en-US" dirty="0"/>
              <a:t>Dysrhythmias (continued_1)</a:t>
            </a:r>
          </a:p>
        </p:txBody>
      </p:sp>
      <p:sp>
        <p:nvSpPr>
          <p:cNvPr id="3" name="Content Placeholder 2">
            <a:extLst>
              <a:ext uri="{FF2B5EF4-FFF2-40B4-BE49-F238E27FC236}">
                <a16:creationId xmlns:a16="http://schemas.microsoft.com/office/drawing/2014/main" id="{D486931B-97D8-4076-A949-984435E79ABA}"/>
              </a:ext>
            </a:extLst>
          </p:cNvPr>
          <p:cNvSpPr>
            <a:spLocks noGrp="1"/>
          </p:cNvSpPr>
          <p:nvPr>
            <p:ph idx="1"/>
          </p:nvPr>
        </p:nvSpPr>
        <p:spPr/>
        <p:txBody>
          <a:bodyPr/>
          <a:lstStyle/>
          <a:p>
            <a:r>
              <a:rPr lang="en-US" dirty="0"/>
              <a:t>Pathophysiology</a:t>
            </a:r>
          </a:p>
          <a:p>
            <a:pPr lvl="1"/>
            <a:r>
              <a:rPr lang="en-US" dirty="0"/>
              <a:t>Disruption in cardiac conduction pathway</a:t>
            </a:r>
          </a:p>
          <a:p>
            <a:pPr lvl="1"/>
            <a:r>
              <a:rPr lang="en-US" dirty="0"/>
              <a:t>Deviations in normal rate or rhythm</a:t>
            </a:r>
          </a:p>
        </p:txBody>
      </p:sp>
    </p:spTree>
    <p:extLst>
      <p:ext uri="{BB962C8B-B14F-4D97-AF65-F5344CB8AC3E}">
        <p14:creationId xmlns:p14="http://schemas.microsoft.com/office/powerpoint/2010/main" val="7105652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E13B8-BC50-4056-8CA6-53C3EF5DEEBC}"/>
              </a:ext>
            </a:extLst>
          </p:cNvPr>
          <p:cNvSpPr>
            <a:spLocks noGrp="1"/>
          </p:cNvSpPr>
          <p:nvPr>
            <p:ph type="title"/>
          </p:nvPr>
        </p:nvSpPr>
        <p:spPr/>
        <p:txBody>
          <a:bodyPr/>
          <a:lstStyle/>
          <a:p>
            <a:r>
              <a:rPr lang="en-US" dirty="0"/>
              <a:t>Cardiac Dysrhythmias (continued_17)</a:t>
            </a:r>
          </a:p>
        </p:txBody>
      </p:sp>
      <p:sp>
        <p:nvSpPr>
          <p:cNvPr id="3" name="Content Placeholder 2">
            <a:extLst>
              <a:ext uri="{FF2B5EF4-FFF2-40B4-BE49-F238E27FC236}">
                <a16:creationId xmlns:a16="http://schemas.microsoft.com/office/drawing/2014/main" id="{657F37D2-9F1C-4EB1-B339-5419397B600C}"/>
              </a:ext>
            </a:extLst>
          </p:cNvPr>
          <p:cNvSpPr>
            <a:spLocks noGrp="1"/>
          </p:cNvSpPr>
          <p:nvPr>
            <p:ph idx="1"/>
          </p:nvPr>
        </p:nvSpPr>
        <p:spPr/>
        <p:txBody>
          <a:bodyPr/>
          <a:lstStyle/>
          <a:p>
            <a:r>
              <a:rPr lang="en-US" dirty="0"/>
              <a:t>Ventricular Fibrillation</a:t>
            </a:r>
          </a:p>
          <a:p>
            <a:pPr lvl="1"/>
            <a:r>
              <a:rPr lang="en-US" dirty="0"/>
              <a:t>Treatment</a:t>
            </a:r>
          </a:p>
          <a:p>
            <a:pPr lvl="2"/>
            <a:r>
              <a:rPr lang="en-US" dirty="0"/>
              <a:t>Chest compressions, defibrillation</a:t>
            </a:r>
          </a:p>
        </p:txBody>
      </p:sp>
    </p:spTree>
    <p:extLst>
      <p:ext uri="{BB962C8B-B14F-4D97-AF65-F5344CB8AC3E}">
        <p14:creationId xmlns:p14="http://schemas.microsoft.com/office/powerpoint/2010/main" val="15410037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3F8332C-B0AC-45E2-B3D9-156D22330E40}"/>
              </a:ext>
            </a:extLst>
          </p:cNvPr>
          <p:cNvSpPr txBox="1">
            <a:spLocks noGrp="1"/>
          </p:cNvSpPr>
          <p:nvPr>
            <p:ph type="title" idx="4294967295"/>
          </p:nvPr>
        </p:nvSpPr>
        <p:spPr bwMode="auto">
          <a:xfrm>
            <a:off x="762000" y="228600"/>
            <a:ext cx="8235244" cy="59093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lvl1pPr algn="l" rtl="0" eaLnBrk="1" fontAlgn="base" hangingPunct="1">
              <a:lnSpc>
                <a:spcPct val="90000"/>
              </a:lnSpc>
              <a:spcBef>
                <a:spcPct val="0"/>
              </a:spcBef>
              <a:spcAft>
                <a:spcPct val="0"/>
              </a:spcAft>
              <a:defRPr lang="en-US" sz="3600" kern="1200" dirty="0">
                <a:solidFill>
                  <a:srgbClr val="D99C21"/>
                </a:solidFill>
                <a:latin typeface="+mn-lt"/>
                <a:ea typeface="+mn-ea"/>
                <a:cs typeface="+mn-cs"/>
              </a:defRPr>
            </a:lvl1pPr>
            <a:lvl2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2pPr>
            <a:lvl3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3pPr>
            <a:lvl4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4pPr>
            <a:lvl5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5pPr>
            <a:lvl6pPr marL="4572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6pPr>
            <a:lvl7pPr marL="9144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7pPr>
            <a:lvl8pPr marL="13716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8pPr>
            <a:lvl9pPr marL="18288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D99C21"/>
                </a:solidFill>
                <a:effectLst/>
                <a:uLnTx/>
                <a:uFillTx/>
                <a:latin typeface="+mn-lt"/>
                <a:ea typeface="+mn-ea"/>
                <a:cs typeface="+mn-cs"/>
              </a:rPr>
              <a:t>Ventricular Fibrillation (VF)</a:t>
            </a:r>
          </a:p>
        </p:txBody>
      </p:sp>
      <p:pic>
        <p:nvPicPr>
          <p:cNvPr id="5" name="Content Placeholder 4" descr="A recording of an E C 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4821" y="1523999"/>
            <a:ext cx="6932379" cy="1714003"/>
          </a:xfrm>
        </p:spPr>
      </p:pic>
      <p:pic>
        <p:nvPicPr>
          <p:cNvPr id="7" name="Content Placeholder 6" descr="A recording of an E C G."/>
          <p:cNvPicPr>
            <a:picLocks noGrp="1" noChangeAspect="1"/>
          </p:cNvPicPr>
          <p:nvPr>
            <p:ph idx="10"/>
          </p:nvPr>
        </p:nvPicPr>
        <p:blipFill>
          <a:blip r:embed="rId4">
            <a:extLst>
              <a:ext uri="{28A0092B-C50C-407E-A947-70E740481C1C}">
                <a14:useLocalDpi xmlns:a14="http://schemas.microsoft.com/office/drawing/2010/main" val="0"/>
              </a:ext>
            </a:extLst>
          </a:blip>
          <a:stretch>
            <a:fillRect/>
          </a:stretch>
        </p:blipFill>
        <p:spPr>
          <a:xfrm>
            <a:off x="1206718" y="3581399"/>
            <a:ext cx="6870481" cy="1692361"/>
          </a:xfrm>
        </p:spPr>
      </p:pic>
    </p:spTree>
    <p:extLst>
      <p:ext uri="{BB962C8B-B14F-4D97-AF65-F5344CB8AC3E}">
        <p14:creationId xmlns:p14="http://schemas.microsoft.com/office/powerpoint/2010/main" val="17314250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87F2C-9BA8-4350-B909-90551328FD81}"/>
              </a:ext>
            </a:extLst>
          </p:cNvPr>
          <p:cNvSpPr>
            <a:spLocks noGrp="1"/>
          </p:cNvSpPr>
          <p:nvPr>
            <p:ph type="title"/>
          </p:nvPr>
        </p:nvSpPr>
        <p:spPr/>
        <p:txBody>
          <a:bodyPr/>
          <a:lstStyle/>
          <a:p>
            <a:r>
              <a:rPr lang="en-US" dirty="0"/>
              <a:t>Cardiac Dysrhythmias (continued_18)</a:t>
            </a:r>
          </a:p>
        </p:txBody>
      </p:sp>
      <p:sp>
        <p:nvSpPr>
          <p:cNvPr id="3" name="Content Placeholder 2">
            <a:extLst>
              <a:ext uri="{FF2B5EF4-FFF2-40B4-BE49-F238E27FC236}">
                <a16:creationId xmlns:a16="http://schemas.microsoft.com/office/drawing/2014/main" id="{BADAB3A0-BC0C-45C9-8726-4F9BE3FB224B}"/>
              </a:ext>
            </a:extLst>
          </p:cNvPr>
          <p:cNvSpPr>
            <a:spLocks noGrp="1"/>
          </p:cNvSpPr>
          <p:nvPr>
            <p:ph idx="1"/>
          </p:nvPr>
        </p:nvSpPr>
        <p:spPr>
          <a:xfrm>
            <a:off x="457200" y="1195349"/>
            <a:ext cx="4648200" cy="5053051"/>
          </a:xfrm>
        </p:spPr>
        <p:txBody>
          <a:bodyPr/>
          <a:lstStyle/>
          <a:p>
            <a:r>
              <a:rPr lang="en-US" dirty="0" err="1"/>
              <a:t>Idioventricular</a:t>
            </a:r>
            <a:r>
              <a:rPr lang="en-US" dirty="0"/>
              <a:t> Rhythm</a:t>
            </a:r>
          </a:p>
          <a:p>
            <a:pPr lvl="1"/>
            <a:r>
              <a:rPr lang="en-US" dirty="0"/>
              <a:t>S</a:t>
            </a:r>
            <a:r>
              <a:rPr lang="en-US" sz="100" dirty="0"/>
              <a:t> </a:t>
            </a:r>
            <a:r>
              <a:rPr lang="en-US" dirty="0"/>
              <a:t>A and A</a:t>
            </a:r>
            <a:r>
              <a:rPr lang="en-US" sz="100" dirty="0"/>
              <a:t> </a:t>
            </a:r>
            <a:r>
              <a:rPr lang="en-US" dirty="0"/>
              <a:t>V nodes fail</a:t>
            </a:r>
          </a:p>
          <a:p>
            <a:pPr lvl="1"/>
            <a:r>
              <a:rPr lang="en-US" dirty="0"/>
              <a:t>Causes</a:t>
            </a:r>
          </a:p>
          <a:p>
            <a:pPr lvl="2"/>
            <a:r>
              <a:rPr lang="en-US" dirty="0"/>
              <a:t>M</a:t>
            </a:r>
            <a:r>
              <a:rPr lang="en-US" sz="100" dirty="0"/>
              <a:t> </a:t>
            </a:r>
            <a:r>
              <a:rPr lang="en-US" dirty="0"/>
              <a:t>I</a:t>
            </a:r>
          </a:p>
          <a:p>
            <a:pPr lvl="2"/>
            <a:r>
              <a:rPr lang="en-US" dirty="0" err="1"/>
              <a:t>Postcardiac</a:t>
            </a:r>
            <a:r>
              <a:rPr lang="en-US" dirty="0"/>
              <a:t> arrest </a:t>
            </a:r>
          </a:p>
          <a:p>
            <a:pPr lvl="2"/>
            <a:r>
              <a:rPr lang="en-US" dirty="0"/>
              <a:t>Medication and drug toxicities </a:t>
            </a:r>
          </a:p>
          <a:p>
            <a:pPr lvl="2"/>
            <a:r>
              <a:rPr lang="en-US" dirty="0"/>
              <a:t>Electrolyte imbalances </a:t>
            </a:r>
          </a:p>
        </p:txBody>
      </p:sp>
      <p:sp>
        <p:nvSpPr>
          <p:cNvPr id="8" name="Content Placeholder 7"/>
          <p:cNvSpPr>
            <a:spLocks noGrp="1"/>
          </p:cNvSpPr>
          <p:nvPr>
            <p:ph idx="10"/>
          </p:nvPr>
        </p:nvSpPr>
        <p:spPr>
          <a:xfrm>
            <a:off x="5181600" y="2895600"/>
            <a:ext cx="3581400" cy="2438401"/>
          </a:xfrm>
        </p:spPr>
        <p:txBody>
          <a:bodyPr/>
          <a:lstStyle/>
          <a:p>
            <a:pPr marL="0" lvl="2"/>
            <a:r>
              <a:rPr lang="en-US" dirty="0"/>
              <a:t>Myocarditis</a:t>
            </a:r>
          </a:p>
          <a:p>
            <a:pPr marL="0" lvl="2"/>
            <a:r>
              <a:rPr lang="en-US" dirty="0"/>
              <a:t>Cardiomyopathy </a:t>
            </a:r>
          </a:p>
          <a:p>
            <a:pPr marL="0" lvl="2"/>
            <a:r>
              <a:rPr lang="en-US" dirty="0"/>
              <a:t>Congenital heart disease</a:t>
            </a:r>
          </a:p>
        </p:txBody>
      </p:sp>
    </p:spTree>
    <p:extLst>
      <p:ext uri="{BB962C8B-B14F-4D97-AF65-F5344CB8AC3E}">
        <p14:creationId xmlns:p14="http://schemas.microsoft.com/office/powerpoint/2010/main" val="28287780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87F2C-9BA8-4350-B909-90551328FD81}"/>
              </a:ext>
            </a:extLst>
          </p:cNvPr>
          <p:cNvSpPr>
            <a:spLocks noGrp="1"/>
          </p:cNvSpPr>
          <p:nvPr>
            <p:ph type="title"/>
          </p:nvPr>
        </p:nvSpPr>
        <p:spPr/>
        <p:txBody>
          <a:bodyPr/>
          <a:lstStyle/>
          <a:p>
            <a:r>
              <a:rPr lang="en-US" dirty="0"/>
              <a:t>Cardiac Dysrhythmias (continued_19)</a:t>
            </a:r>
          </a:p>
        </p:txBody>
      </p:sp>
      <p:sp>
        <p:nvSpPr>
          <p:cNvPr id="3" name="Content Placeholder 2">
            <a:extLst>
              <a:ext uri="{FF2B5EF4-FFF2-40B4-BE49-F238E27FC236}">
                <a16:creationId xmlns:a16="http://schemas.microsoft.com/office/drawing/2014/main" id="{BADAB3A0-BC0C-45C9-8726-4F9BE3FB224B}"/>
              </a:ext>
            </a:extLst>
          </p:cNvPr>
          <p:cNvSpPr>
            <a:spLocks noGrp="1"/>
          </p:cNvSpPr>
          <p:nvPr>
            <p:ph idx="1"/>
          </p:nvPr>
        </p:nvSpPr>
        <p:spPr/>
        <p:txBody>
          <a:bodyPr/>
          <a:lstStyle/>
          <a:p>
            <a:r>
              <a:rPr lang="en-US" dirty="0" err="1"/>
              <a:t>Idioventricular</a:t>
            </a:r>
            <a:r>
              <a:rPr lang="en-US" dirty="0"/>
              <a:t> Rhythm</a:t>
            </a:r>
          </a:p>
          <a:p>
            <a:pPr lvl="1"/>
            <a:r>
              <a:rPr lang="en-US" dirty="0"/>
              <a:t>Treatment</a:t>
            </a:r>
          </a:p>
          <a:p>
            <a:pPr lvl="2"/>
            <a:r>
              <a:rPr lang="en-US" dirty="0"/>
              <a:t>Treat the cause, pacing, atropine</a:t>
            </a:r>
          </a:p>
        </p:txBody>
      </p:sp>
    </p:spTree>
    <p:extLst>
      <p:ext uri="{BB962C8B-B14F-4D97-AF65-F5344CB8AC3E}">
        <p14:creationId xmlns:p14="http://schemas.microsoft.com/office/powerpoint/2010/main" val="38973925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1CAF2C6-9CC7-408D-87FB-CF7E51CB0EEC}"/>
              </a:ext>
            </a:extLst>
          </p:cNvPr>
          <p:cNvSpPr txBox="1">
            <a:spLocks noGrp="1"/>
          </p:cNvSpPr>
          <p:nvPr>
            <p:ph type="title" idx="4294967295"/>
          </p:nvPr>
        </p:nvSpPr>
        <p:spPr bwMode="auto">
          <a:xfrm>
            <a:off x="762000" y="228600"/>
            <a:ext cx="8235244" cy="59093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lvl1pPr algn="l" rtl="0" eaLnBrk="1" fontAlgn="base" hangingPunct="1">
              <a:lnSpc>
                <a:spcPct val="90000"/>
              </a:lnSpc>
              <a:spcBef>
                <a:spcPct val="0"/>
              </a:spcBef>
              <a:spcAft>
                <a:spcPct val="0"/>
              </a:spcAft>
              <a:defRPr lang="en-US" sz="3600" kern="1200" dirty="0">
                <a:solidFill>
                  <a:srgbClr val="D99C21"/>
                </a:solidFill>
                <a:latin typeface="+mn-lt"/>
                <a:ea typeface="+mn-ea"/>
                <a:cs typeface="+mn-cs"/>
              </a:defRPr>
            </a:lvl1pPr>
            <a:lvl2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2pPr>
            <a:lvl3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3pPr>
            <a:lvl4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4pPr>
            <a:lvl5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5pPr>
            <a:lvl6pPr marL="4572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6pPr>
            <a:lvl7pPr marL="9144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7pPr>
            <a:lvl8pPr marL="13716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8pPr>
            <a:lvl9pPr marL="18288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D99C21"/>
                </a:solidFill>
                <a:effectLst/>
                <a:uLnTx/>
                <a:uFillTx/>
                <a:latin typeface="+mn-lt"/>
                <a:ea typeface="+mn-ea"/>
                <a:cs typeface="+mn-cs"/>
              </a:rPr>
              <a:t>Idioventricular Rhythm (IVR)</a:t>
            </a:r>
          </a:p>
        </p:txBody>
      </p:sp>
      <p:pic>
        <p:nvPicPr>
          <p:cNvPr id="11" name="Content Placeholder 10" descr="A recording of an E C 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53544" y="1195388"/>
            <a:ext cx="5636912" cy="1395412"/>
          </a:xfrm>
        </p:spPr>
      </p:pic>
      <p:pic>
        <p:nvPicPr>
          <p:cNvPr id="12" name="Content Placeholder 11" descr="A recording of an E C G."/>
          <p:cNvPicPr>
            <a:picLocks noGrp="1" noChangeAspect="1"/>
          </p:cNvPicPr>
          <p:nvPr>
            <p:ph idx="10"/>
          </p:nvPr>
        </p:nvPicPr>
        <p:blipFill>
          <a:blip r:embed="rId4">
            <a:extLst>
              <a:ext uri="{28A0092B-C50C-407E-A947-70E740481C1C}">
                <a14:useLocalDpi xmlns:a14="http://schemas.microsoft.com/office/drawing/2010/main" val="0"/>
              </a:ext>
            </a:extLst>
          </a:blip>
          <a:stretch>
            <a:fillRect/>
          </a:stretch>
        </p:blipFill>
        <p:spPr>
          <a:xfrm>
            <a:off x="1752600" y="2871319"/>
            <a:ext cx="5638800" cy="1395879"/>
          </a:xfrm>
        </p:spPr>
      </p:pic>
      <p:pic>
        <p:nvPicPr>
          <p:cNvPr id="13" name="Content Placeholder 12" descr="A recording of an E C G."/>
          <p:cNvPicPr>
            <a:picLocks noGrp="1" noChangeAspect="1"/>
          </p:cNvPicPr>
          <p:nvPr>
            <p:ph idx="11"/>
          </p:nvPr>
        </p:nvPicPr>
        <p:blipFill>
          <a:blip r:embed="rId5">
            <a:extLst>
              <a:ext uri="{28A0092B-C50C-407E-A947-70E740481C1C}">
                <a14:useLocalDpi xmlns:a14="http://schemas.microsoft.com/office/drawing/2010/main" val="0"/>
              </a:ext>
            </a:extLst>
          </a:blip>
          <a:stretch>
            <a:fillRect/>
          </a:stretch>
        </p:blipFill>
        <p:spPr>
          <a:xfrm>
            <a:off x="1752599" y="4547720"/>
            <a:ext cx="5638801" cy="1395880"/>
          </a:xfrm>
        </p:spPr>
      </p:pic>
    </p:spTree>
    <p:extLst>
      <p:ext uri="{BB962C8B-B14F-4D97-AF65-F5344CB8AC3E}">
        <p14:creationId xmlns:p14="http://schemas.microsoft.com/office/powerpoint/2010/main" val="27557296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8CB65-2BC3-4A54-A2EB-8AE46F24FF27}"/>
              </a:ext>
            </a:extLst>
          </p:cNvPr>
          <p:cNvSpPr>
            <a:spLocks noGrp="1"/>
          </p:cNvSpPr>
          <p:nvPr>
            <p:ph type="title"/>
          </p:nvPr>
        </p:nvSpPr>
        <p:spPr/>
        <p:txBody>
          <a:bodyPr/>
          <a:lstStyle/>
          <a:p>
            <a:r>
              <a:rPr lang="en-US" dirty="0"/>
              <a:t>Cardiac Dysrhythmias (continued_20)</a:t>
            </a:r>
          </a:p>
        </p:txBody>
      </p:sp>
      <p:sp>
        <p:nvSpPr>
          <p:cNvPr id="3" name="Content Placeholder 2">
            <a:extLst>
              <a:ext uri="{FF2B5EF4-FFF2-40B4-BE49-F238E27FC236}">
                <a16:creationId xmlns:a16="http://schemas.microsoft.com/office/drawing/2014/main" id="{883D41B2-30AE-43BA-9093-7BDB78BEB9B4}"/>
              </a:ext>
            </a:extLst>
          </p:cNvPr>
          <p:cNvSpPr>
            <a:spLocks noGrp="1"/>
          </p:cNvSpPr>
          <p:nvPr>
            <p:ph idx="1"/>
          </p:nvPr>
        </p:nvSpPr>
        <p:spPr>
          <a:xfrm>
            <a:off x="457200" y="1195349"/>
            <a:ext cx="8229600" cy="1624051"/>
          </a:xfrm>
        </p:spPr>
        <p:txBody>
          <a:bodyPr/>
          <a:lstStyle/>
          <a:p>
            <a:r>
              <a:rPr lang="en-US" dirty="0"/>
              <a:t>Asystole</a:t>
            </a:r>
          </a:p>
          <a:p>
            <a:pPr lvl="1"/>
            <a:r>
              <a:rPr lang="en-US" dirty="0"/>
              <a:t>No measurable electrical activity from the heart</a:t>
            </a:r>
          </a:p>
          <a:p>
            <a:pPr lvl="1"/>
            <a:r>
              <a:rPr lang="en-US" dirty="0"/>
              <a:t>Start C</a:t>
            </a:r>
            <a:r>
              <a:rPr lang="en-US" sz="100" dirty="0"/>
              <a:t> </a:t>
            </a:r>
            <a:r>
              <a:rPr lang="en-US" dirty="0"/>
              <a:t>P</a:t>
            </a:r>
            <a:r>
              <a:rPr lang="en-US" sz="100" dirty="0"/>
              <a:t> </a:t>
            </a:r>
            <a:r>
              <a:rPr lang="en-US" dirty="0"/>
              <a:t>R</a:t>
            </a:r>
          </a:p>
        </p:txBody>
      </p:sp>
      <p:pic>
        <p:nvPicPr>
          <p:cNvPr id="7" name="Content Placeholder 6" descr="A recording of an E C G."/>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838200" y="3581400"/>
            <a:ext cx="7405733" cy="1828800"/>
          </a:xfrm>
        </p:spPr>
      </p:pic>
    </p:spTree>
    <p:extLst>
      <p:ext uri="{BB962C8B-B14F-4D97-AF65-F5344CB8AC3E}">
        <p14:creationId xmlns:p14="http://schemas.microsoft.com/office/powerpoint/2010/main" val="20705134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8CB65-2BC3-4A54-A2EB-8AE46F24FF27}"/>
              </a:ext>
            </a:extLst>
          </p:cNvPr>
          <p:cNvSpPr>
            <a:spLocks noGrp="1"/>
          </p:cNvSpPr>
          <p:nvPr>
            <p:ph type="title"/>
          </p:nvPr>
        </p:nvSpPr>
        <p:spPr/>
        <p:txBody>
          <a:bodyPr/>
          <a:lstStyle/>
          <a:p>
            <a:r>
              <a:rPr lang="en-US" dirty="0"/>
              <a:t>Cardiac Dysrhythmias (continued_21)</a:t>
            </a:r>
          </a:p>
        </p:txBody>
      </p:sp>
      <p:sp>
        <p:nvSpPr>
          <p:cNvPr id="3" name="Content Placeholder 2">
            <a:extLst>
              <a:ext uri="{FF2B5EF4-FFF2-40B4-BE49-F238E27FC236}">
                <a16:creationId xmlns:a16="http://schemas.microsoft.com/office/drawing/2014/main" id="{883D41B2-30AE-43BA-9093-7BDB78BEB9B4}"/>
              </a:ext>
            </a:extLst>
          </p:cNvPr>
          <p:cNvSpPr>
            <a:spLocks noGrp="1"/>
          </p:cNvSpPr>
          <p:nvPr>
            <p:ph idx="1"/>
          </p:nvPr>
        </p:nvSpPr>
        <p:spPr/>
        <p:txBody>
          <a:bodyPr/>
          <a:lstStyle/>
          <a:p>
            <a:r>
              <a:rPr lang="en-US" dirty="0"/>
              <a:t>Heart Blocks</a:t>
            </a:r>
          </a:p>
          <a:p>
            <a:pPr lvl="1"/>
            <a:r>
              <a:rPr lang="en-US" dirty="0"/>
              <a:t>Delay or block in conduction</a:t>
            </a:r>
          </a:p>
          <a:p>
            <a:pPr lvl="1"/>
            <a:r>
              <a:rPr lang="en-US" dirty="0"/>
              <a:t>Causes </a:t>
            </a:r>
          </a:p>
          <a:p>
            <a:pPr lvl="2"/>
            <a:r>
              <a:rPr lang="en-US" dirty="0"/>
              <a:t>Acute coronary syndrome, electrolyte imbalance, medication toxicities</a:t>
            </a:r>
          </a:p>
        </p:txBody>
      </p:sp>
    </p:spTree>
    <p:extLst>
      <p:ext uri="{BB962C8B-B14F-4D97-AF65-F5344CB8AC3E}">
        <p14:creationId xmlns:p14="http://schemas.microsoft.com/office/powerpoint/2010/main" val="28760802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8CB65-2BC3-4A54-A2EB-8AE46F24FF27}"/>
              </a:ext>
            </a:extLst>
          </p:cNvPr>
          <p:cNvSpPr>
            <a:spLocks noGrp="1"/>
          </p:cNvSpPr>
          <p:nvPr>
            <p:ph type="title"/>
          </p:nvPr>
        </p:nvSpPr>
        <p:spPr/>
        <p:txBody>
          <a:bodyPr/>
          <a:lstStyle/>
          <a:p>
            <a:r>
              <a:rPr lang="en-US"/>
              <a:t>Cardiac Dysrhythmias (continued_22)</a:t>
            </a:r>
            <a:endParaRPr lang="en-US" dirty="0"/>
          </a:p>
        </p:txBody>
      </p:sp>
      <p:sp>
        <p:nvSpPr>
          <p:cNvPr id="3" name="Content Placeholder 2">
            <a:extLst>
              <a:ext uri="{FF2B5EF4-FFF2-40B4-BE49-F238E27FC236}">
                <a16:creationId xmlns:a16="http://schemas.microsoft.com/office/drawing/2014/main" id="{883D41B2-30AE-43BA-9093-7BDB78BEB9B4}"/>
              </a:ext>
            </a:extLst>
          </p:cNvPr>
          <p:cNvSpPr>
            <a:spLocks noGrp="1"/>
          </p:cNvSpPr>
          <p:nvPr>
            <p:ph idx="1"/>
          </p:nvPr>
        </p:nvSpPr>
        <p:spPr/>
        <p:txBody>
          <a:bodyPr/>
          <a:lstStyle/>
          <a:p>
            <a:r>
              <a:rPr lang="en-US" dirty="0"/>
              <a:t>First-Degree A</a:t>
            </a:r>
            <a:r>
              <a:rPr lang="en-US" sz="100" dirty="0"/>
              <a:t> </a:t>
            </a:r>
            <a:r>
              <a:rPr lang="en-US" dirty="0"/>
              <a:t>V Block		</a:t>
            </a:r>
          </a:p>
          <a:p>
            <a:pPr lvl="1"/>
            <a:r>
              <a:rPr lang="en-US" dirty="0"/>
              <a:t>P R interval prolonged &gt; 0.20 sec</a:t>
            </a:r>
          </a:p>
          <a:p>
            <a:pPr lvl="1"/>
            <a:r>
              <a:rPr lang="en-US" dirty="0"/>
              <a:t>Treatment </a:t>
            </a:r>
          </a:p>
          <a:p>
            <a:pPr lvl="2"/>
            <a:r>
              <a:rPr lang="en-US" dirty="0"/>
              <a:t>Monitor</a:t>
            </a:r>
          </a:p>
        </p:txBody>
      </p:sp>
      <p:pic>
        <p:nvPicPr>
          <p:cNvPr id="7" name="Content Placeholder 6" descr="A recording of an E C G with Prolonged P R interval."/>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1524000" y="3790474"/>
            <a:ext cx="6144239" cy="2076926"/>
          </a:xfrm>
        </p:spPr>
      </p:pic>
    </p:spTree>
    <p:extLst>
      <p:ext uri="{BB962C8B-B14F-4D97-AF65-F5344CB8AC3E}">
        <p14:creationId xmlns:p14="http://schemas.microsoft.com/office/powerpoint/2010/main" val="30688369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8CB65-2BC3-4A54-A2EB-8AE46F24FF27}"/>
              </a:ext>
            </a:extLst>
          </p:cNvPr>
          <p:cNvSpPr>
            <a:spLocks noGrp="1"/>
          </p:cNvSpPr>
          <p:nvPr>
            <p:ph type="title"/>
          </p:nvPr>
        </p:nvSpPr>
        <p:spPr/>
        <p:txBody>
          <a:bodyPr/>
          <a:lstStyle/>
          <a:p>
            <a:r>
              <a:rPr lang="en-US" dirty="0"/>
              <a:t>Cardiac Dysrhythmias (continued_23)</a:t>
            </a:r>
          </a:p>
        </p:txBody>
      </p:sp>
      <p:sp>
        <p:nvSpPr>
          <p:cNvPr id="3" name="Content Placeholder 2">
            <a:extLst>
              <a:ext uri="{FF2B5EF4-FFF2-40B4-BE49-F238E27FC236}">
                <a16:creationId xmlns:a16="http://schemas.microsoft.com/office/drawing/2014/main" id="{883D41B2-30AE-43BA-9093-7BDB78BEB9B4}"/>
              </a:ext>
            </a:extLst>
          </p:cNvPr>
          <p:cNvSpPr>
            <a:spLocks noGrp="1"/>
          </p:cNvSpPr>
          <p:nvPr>
            <p:ph idx="1"/>
          </p:nvPr>
        </p:nvSpPr>
        <p:spPr>
          <a:xfrm>
            <a:off x="457200" y="1195349"/>
            <a:ext cx="8229600" cy="4900651"/>
          </a:xfrm>
        </p:spPr>
        <p:txBody>
          <a:bodyPr/>
          <a:lstStyle/>
          <a:p>
            <a:r>
              <a:rPr lang="en-US" dirty="0"/>
              <a:t>Second-Degree A</a:t>
            </a:r>
            <a:r>
              <a:rPr lang="en-US" sz="100" dirty="0"/>
              <a:t> </a:t>
            </a:r>
            <a:r>
              <a:rPr lang="en-US" dirty="0"/>
              <a:t>V Block		</a:t>
            </a:r>
          </a:p>
          <a:p>
            <a:pPr lvl="1"/>
            <a:r>
              <a:rPr lang="en-US" dirty="0"/>
              <a:t>Type I</a:t>
            </a:r>
          </a:p>
          <a:p>
            <a:pPr lvl="2"/>
            <a:r>
              <a:rPr lang="en-US" dirty="0"/>
              <a:t>P</a:t>
            </a:r>
            <a:r>
              <a:rPr lang="en-US" sz="100" dirty="0"/>
              <a:t> </a:t>
            </a:r>
            <a:r>
              <a:rPr lang="en-US" dirty="0"/>
              <a:t>R gets progressively longer until Q</a:t>
            </a:r>
            <a:r>
              <a:rPr lang="en-US" sz="100" dirty="0"/>
              <a:t> </a:t>
            </a:r>
            <a:r>
              <a:rPr lang="en-US" dirty="0"/>
              <a:t>R</a:t>
            </a:r>
            <a:r>
              <a:rPr lang="en-US" sz="100" dirty="0"/>
              <a:t> </a:t>
            </a:r>
            <a:r>
              <a:rPr lang="en-US" dirty="0"/>
              <a:t>S is dropped</a:t>
            </a:r>
          </a:p>
          <a:p>
            <a:pPr lvl="1"/>
            <a:r>
              <a:rPr lang="en-US" dirty="0"/>
              <a:t>Type II </a:t>
            </a:r>
          </a:p>
          <a:p>
            <a:pPr lvl="2"/>
            <a:r>
              <a:rPr lang="en-US" dirty="0"/>
              <a:t>Dropped Q</a:t>
            </a:r>
            <a:r>
              <a:rPr lang="en-US" sz="100" dirty="0"/>
              <a:t> </a:t>
            </a:r>
            <a:r>
              <a:rPr lang="en-US" dirty="0"/>
              <a:t>R</a:t>
            </a:r>
            <a:r>
              <a:rPr lang="en-US" sz="100" dirty="0"/>
              <a:t> </a:t>
            </a:r>
            <a:r>
              <a:rPr lang="en-US" dirty="0"/>
              <a:t>S without prolonged P</a:t>
            </a:r>
            <a:r>
              <a:rPr lang="en-US" sz="100" dirty="0"/>
              <a:t> </a:t>
            </a:r>
            <a:r>
              <a:rPr lang="en-US" dirty="0"/>
              <a:t>R interval</a:t>
            </a:r>
          </a:p>
          <a:p>
            <a:pPr lvl="1"/>
            <a:r>
              <a:rPr lang="en-US" dirty="0"/>
              <a:t>Treatment</a:t>
            </a:r>
          </a:p>
          <a:p>
            <a:pPr lvl="2"/>
            <a:r>
              <a:rPr lang="en-US" dirty="0"/>
              <a:t>Temporary pacing</a:t>
            </a:r>
          </a:p>
        </p:txBody>
      </p:sp>
    </p:spTree>
    <p:extLst>
      <p:ext uri="{BB962C8B-B14F-4D97-AF65-F5344CB8AC3E}">
        <p14:creationId xmlns:p14="http://schemas.microsoft.com/office/powerpoint/2010/main" val="40619814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5C12741-8E40-4BAD-BE6F-21313BC59D64}"/>
              </a:ext>
            </a:extLst>
          </p:cNvPr>
          <p:cNvSpPr txBox="1">
            <a:spLocks noGrp="1"/>
          </p:cNvSpPr>
          <p:nvPr>
            <p:ph type="title" idx="4294967295"/>
          </p:nvPr>
        </p:nvSpPr>
        <p:spPr bwMode="auto">
          <a:xfrm>
            <a:off x="762000" y="228600"/>
            <a:ext cx="8235244" cy="59093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lvl1pPr algn="l" rtl="0" eaLnBrk="1" fontAlgn="base" hangingPunct="1">
              <a:lnSpc>
                <a:spcPct val="90000"/>
              </a:lnSpc>
              <a:spcBef>
                <a:spcPct val="0"/>
              </a:spcBef>
              <a:spcAft>
                <a:spcPct val="0"/>
              </a:spcAft>
              <a:defRPr lang="en-US" sz="3600" kern="1200" dirty="0">
                <a:solidFill>
                  <a:srgbClr val="D99C21"/>
                </a:solidFill>
                <a:latin typeface="+mn-lt"/>
                <a:ea typeface="+mn-ea"/>
                <a:cs typeface="+mn-cs"/>
              </a:defRPr>
            </a:lvl1pPr>
            <a:lvl2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2pPr>
            <a:lvl3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3pPr>
            <a:lvl4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4pPr>
            <a:lvl5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5pPr>
            <a:lvl6pPr marL="4572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6pPr>
            <a:lvl7pPr marL="9144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7pPr>
            <a:lvl8pPr marL="13716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8pPr>
            <a:lvl9pPr marL="18288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D99C21"/>
                </a:solidFill>
                <a:effectLst/>
                <a:uLnTx/>
                <a:uFillTx/>
                <a:latin typeface="+mn-lt"/>
                <a:ea typeface="+mn-ea"/>
                <a:cs typeface="+mn-cs"/>
              </a:rPr>
              <a:t>Second-Degree AV Block Type I and Type II</a:t>
            </a:r>
          </a:p>
        </p:txBody>
      </p:sp>
      <p:pic>
        <p:nvPicPr>
          <p:cNvPr id="5" name="Content Placeholder 4" descr="A recording of an E C G with P R interval longer and O R S dropped label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0" y="1471134"/>
            <a:ext cx="6019800" cy="1762318"/>
          </a:xfrm>
        </p:spPr>
      </p:pic>
      <p:pic>
        <p:nvPicPr>
          <p:cNvPr id="7" name="Content Placeholder 6" descr="A recording of an E C G with P R interval labeled."/>
          <p:cNvPicPr>
            <a:picLocks noGrp="1" noChangeAspect="1"/>
          </p:cNvPicPr>
          <p:nvPr>
            <p:ph idx="10"/>
          </p:nvPr>
        </p:nvPicPr>
        <p:blipFill>
          <a:blip r:embed="rId4">
            <a:extLst>
              <a:ext uri="{28A0092B-C50C-407E-A947-70E740481C1C}">
                <a14:useLocalDpi xmlns:a14="http://schemas.microsoft.com/office/drawing/2010/main" val="0"/>
              </a:ext>
            </a:extLst>
          </a:blip>
          <a:stretch>
            <a:fillRect/>
          </a:stretch>
        </p:blipFill>
        <p:spPr>
          <a:xfrm>
            <a:off x="1524000" y="3570156"/>
            <a:ext cx="6073538" cy="2068644"/>
          </a:xfrm>
        </p:spPr>
      </p:pic>
    </p:spTree>
    <p:extLst>
      <p:ext uri="{BB962C8B-B14F-4D97-AF65-F5344CB8AC3E}">
        <p14:creationId xmlns:p14="http://schemas.microsoft.com/office/powerpoint/2010/main" val="1745430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09433-723D-4106-B6BA-43B1BB9EFC4F}"/>
              </a:ext>
            </a:extLst>
          </p:cNvPr>
          <p:cNvSpPr>
            <a:spLocks noGrp="1"/>
          </p:cNvSpPr>
          <p:nvPr>
            <p:ph type="title"/>
          </p:nvPr>
        </p:nvSpPr>
        <p:spPr/>
        <p:txBody>
          <a:bodyPr/>
          <a:lstStyle/>
          <a:p>
            <a:r>
              <a:rPr lang="en-US" dirty="0"/>
              <a:t>Dysrhythmias (continued_2)</a:t>
            </a:r>
          </a:p>
        </p:txBody>
      </p:sp>
      <p:sp>
        <p:nvSpPr>
          <p:cNvPr id="3" name="Content Placeholder 2">
            <a:extLst>
              <a:ext uri="{FF2B5EF4-FFF2-40B4-BE49-F238E27FC236}">
                <a16:creationId xmlns:a16="http://schemas.microsoft.com/office/drawing/2014/main" id="{879D37AB-8A12-444E-AAD5-1EA38AF12A85}"/>
              </a:ext>
            </a:extLst>
          </p:cNvPr>
          <p:cNvSpPr>
            <a:spLocks noGrp="1"/>
          </p:cNvSpPr>
          <p:nvPr>
            <p:ph idx="1"/>
          </p:nvPr>
        </p:nvSpPr>
        <p:spPr/>
        <p:txBody>
          <a:bodyPr/>
          <a:lstStyle/>
          <a:p>
            <a:r>
              <a:rPr lang="en-US" dirty="0"/>
              <a:t>Clinical Manifestations</a:t>
            </a:r>
          </a:p>
          <a:p>
            <a:pPr lvl="1"/>
            <a:r>
              <a:rPr lang="en-US" dirty="0"/>
              <a:t>Palpitation</a:t>
            </a:r>
          </a:p>
          <a:p>
            <a:pPr lvl="1"/>
            <a:r>
              <a:rPr lang="en-US" dirty="0"/>
              <a:t>Hypotension</a:t>
            </a:r>
          </a:p>
          <a:p>
            <a:pPr lvl="1"/>
            <a:r>
              <a:rPr lang="en-US" dirty="0"/>
              <a:t>Diaphoresis</a:t>
            </a:r>
          </a:p>
          <a:p>
            <a:pPr lvl="1"/>
            <a:r>
              <a:rPr lang="en-US" dirty="0"/>
              <a:t>Shortness of breath</a:t>
            </a:r>
          </a:p>
          <a:p>
            <a:pPr lvl="1"/>
            <a:r>
              <a:rPr lang="en-US" dirty="0"/>
              <a:t>Syncope</a:t>
            </a:r>
          </a:p>
        </p:txBody>
      </p:sp>
    </p:spTree>
    <p:extLst>
      <p:ext uri="{BB962C8B-B14F-4D97-AF65-F5344CB8AC3E}">
        <p14:creationId xmlns:p14="http://schemas.microsoft.com/office/powerpoint/2010/main" val="11030913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8CB65-2BC3-4A54-A2EB-8AE46F24FF27}"/>
              </a:ext>
            </a:extLst>
          </p:cNvPr>
          <p:cNvSpPr>
            <a:spLocks noGrp="1"/>
          </p:cNvSpPr>
          <p:nvPr>
            <p:ph type="title"/>
          </p:nvPr>
        </p:nvSpPr>
        <p:spPr/>
        <p:txBody>
          <a:bodyPr/>
          <a:lstStyle/>
          <a:p>
            <a:r>
              <a:rPr lang="en-US" dirty="0"/>
              <a:t>Cardiac Dysrhythmias (continued_24)</a:t>
            </a:r>
          </a:p>
        </p:txBody>
      </p:sp>
      <p:sp>
        <p:nvSpPr>
          <p:cNvPr id="3" name="Content Placeholder 2">
            <a:extLst>
              <a:ext uri="{FF2B5EF4-FFF2-40B4-BE49-F238E27FC236}">
                <a16:creationId xmlns:a16="http://schemas.microsoft.com/office/drawing/2014/main" id="{883D41B2-30AE-43BA-9093-7BDB78BEB9B4}"/>
              </a:ext>
            </a:extLst>
          </p:cNvPr>
          <p:cNvSpPr>
            <a:spLocks noGrp="1"/>
          </p:cNvSpPr>
          <p:nvPr>
            <p:ph idx="1"/>
          </p:nvPr>
        </p:nvSpPr>
        <p:spPr>
          <a:xfrm>
            <a:off x="457200" y="1195349"/>
            <a:ext cx="8229600" cy="4595851"/>
          </a:xfrm>
        </p:spPr>
        <p:txBody>
          <a:bodyPr/>
          <a:lstStyle/>
          <a:p>
            <a:r>
              <a:rPr lang="en-US" dirty="0"/>
              <a:t>Third-Degree A</a:t>
            </a:r>
            <a:r>
              <a:rPr lang="en-US" sz="100" dirty="0"/>
              <a:t> </a:t>
            </a:r>
            <a:r>
              <a:rPr lang="en-US" dirty="0"/>
              <a:t>V Block (Complete heart block)		</a:t>
            </a:r>
          </a:p>
          <a:p>
            <a:pPr lvl="1"/>
            <a:r>
              <a:rPr lang="en-US" dirty="0"/>
              <a:t>A</a:t>
            </a:r>
            <a:r>
              <a:rPr lang="en-US" sz="100" dirty="0"/>
              <a:t> </a:t>
            </a:r>
            <a:r>
              <a:rPr lang="en-US" dirty="0"/>
              <a:t>V node completely blocked</a:t>
            </a:r>
          </a:p>
          <a:p>
            <a:pPr lvl="1"/>
            <a:r>
              <a:rPr lang="en-US" dirty="0"/>
              <a:t>P waves and Q</a:t>
            </a:r>
            <a:r>
              <a:rPr lang="en-US" sz="100" dirty="0"/>
              <a:t> </a:t>
            </a:r>
            <a:r>
              <a:rPr lang="en-US" dirty="0"/>
              <a:t>R</a:t>
            </a:r>
            <a:r>
              <a:rPr lang="en-US" sz="100" dirty="0"/>
              <a:t> </a:t>
            </a:r>
            <a:r>
              <a:rPr lang="en-US" dirty="0"/>
              <a:t>S complexes independent of each other</a:t>
            </a:r>
          </a:p>
          <a:p>
            <a:pPr lvl="1"/>
            <a:r>
              <a:rPr lang="en-US" dirty="0"/>
              <a:t>Treatment</a:t>
            </a:r>
          </a:p>
          <a:p>
            <a:pPr lvl="2"/>
            <a:r>
              <a:rPr lang="en-US" dirty="0"/>
              <a:t>Supportive care</a:t>
            </a:r>
          </a:p>
          <a:p>
            <a:pPr lvl="2"/>
            <a:r>
              <a:rPr lang="en-US" dirty="0"/>
              <a:t>Treat cause</a:t>
            </a:r>
          </a:p>
          <a:p>
            <a:pPr lvl="2"/>
            <a:r>
              <a:rPr lang="en-US" dirty="0"/>
              <a:t>Pacing</a:t>
            </a:r>
          </a:p>
        </p:txBody>
      </p:sp>
    </p:spTree>
    <p:extLst>
      <p:ext uri="{BB962C8B-B14F-4D97-AF65-F5344CB8AC3E}">
        <p14:creationId xmlns:p14="http://schemas.microsoft.com/office/powerpoint/2010/main" val="37093814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788704E-BCAC-4B49-BEAE-46DEABE18CF3}"/>
              </a:ext>
            </a:extLst>
          </p:cNvPr>
          <p:cNvSpPr txBox="1">
            <a:spLocks noGrp="1"/>
          </p:cNvSpPr>
          <p:nvPr>
            <p:ph type="title" idx="4294967295"/>
          </p:nvPr>
        </p:nvSpPr>
        <p:spPr bwMode="auto">
          <a:xfrm>
            <a:off x="762000" y="-20699"/>
            <a:ext cx="8235244" cy="1089529"/>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lvl1pPr algn="l" rtl="0" eaLnBrk="1" fontAlgn="base" hangingPunct="1">
              <a:lnSpc>
                <a:spcPct val="90000"/>
              </a:lnSpc>
              <a:spcBef>
                <a:spcPct val="0"/>
              </a:spcBef>
              <a:spcAft>
                <a:spcPct val="0"/>
              </a:spcAft>
              <a:defRPr lang="en-US" sz="3600" kern="1200" dirty="0">
                <a:solidFill>
                  <a:srgbClr val="D99C21"/>
                </a:solidFill>
                <a:latin typeface="+mn-lt"/>
                <a:ea typeface="+mn-ea"/>
                <a:cs typeface="+mn-cs"/>
              </a:defRPr>
            </a:lvl1pPr>
            <a:lvl2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2pPr>
            <a:lvl3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3pPr>
            <a:lvl4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4pPr>
            <a:lvl5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5pPr>
            <a:lvl6pPr marL="4572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6pPr>
            <a:lvl7pPr marL="9144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7pPr>
            <a:lvl8pPr marL="13716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8pPr>
            <a:lvl9pPr marL="18288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D99C21"/>
                </a:solidFill>
                <a:effectLst/>
                <a:uLnTx/>
                <a:uFillTx/>
                <a:latin typeface="+mn-lt"/>
                <a:ea typeface="+mn-ea"/>
                <a:cs typeface="+mn-cs"/>
              </a:rPr>
              <a:t>Third-Degree AV Block or Complete Heart Block (CHB)</a:t>
            </a:r>
          </a:p>
        </p:txBody>
      </p:sp>
      <p:pic>
        <p:nvPicPr>
          <p:cNvPr id="5" name="Content Placeholder 4" descr="A recording of an E C G with P wave and P wave buried in Q R S label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4400" y="2643203"/>
            <a:ext cx="7300972" cy="2385997"/>
          </a:xfrm>
        </p:spPr>
      </p:pic>
    </p:spTree>
    <p:extLst>
      <p:ext uri="{BB962C8B-B14F-4D97-AF65-F5344CB8AC3E}">
        <p14:creationId xmlns:p14="http://schemas.microsoft.com/office/powerpoint/2010/main" val="34954148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8A403E5-57F2-4AB5-99C8-FD1FBE1CE014}"/>
              </a:ext>
            </a:extLst>
          </p:cNvPr>
          <p:cNvSpPr txBox="1">
            <a:spLocks noGrp="1"/>
          </p:cNvSpPr>
          <p:nvPr>
            <p:ph type="title" idx="4294967295"/>
          </p:nvPr>
        </p:nvSpPr>
        <p:spPr bwMode="auto">
          <a:xfrm>
            <a:off x="762000" y="228600"/>
            <a:ext cx="8235244" cy="59093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lvl1pPr algn="l" rtl="0" eaLnBrk="1" fontAlgn="base" hangingPunct="1">
              <a:lnSpc>
                <a:spcPct val="90000"/>
              </a:lnSpc>
              <a:spcBef>
                <a:spcPct val="0"/>
              </a:spcBef>
              <a:spcAft>
                <a:spcPct val="0"/>
              </a:spcAft>
              <a:defRPr lang="en-US" sz="3600" kern="1200" dirty="0">
                <a:solidFill>
                  <a:srgbClr val="D99C21"/>
                </a:solidFill>
                <a:latin typeface="+mn-lt"/>
                <a:ea typeface="+mn-ea"/>
                <a:cs typeface="+mn-cs"/>
              </a:defRPr>
            </a:lvl1pPr>
            <a:lvl2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2pPr>
            <a:lvl3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3pPr>
            <a:lvl4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4pPr>
            <a:lvl5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5pPr>
            <a:lvl6pPr marL="4572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6pPr>
            <a:lvl7pPr marL="9144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7pPr>
            <a:lvl8pPr marL="13716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8pPr>
            <a:lvl9pPr marL="18288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D99C21"/>
                </a:solidFill>
                <a:effectLst/>
                <a:uLnTx/>
                <a:uFillTx/>
                <a:latin typeface="+mn-lt"/>
                <a:ea typeface="+mn-ea"/>
                <a:cs typeface="+mn-cs"/>
              </a:rPr>
              <a:t>Transcutaneous Pacing (TCP)</a:t>
            </a:r>
          </a:p>
        </p:txBody>
      </p:sp>
      <p:pic>
        <p:nvPicPr>
          <p:cNvPr id="5" name="Content Placeholder 4" descr="A torso with apex/sternum pad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47811" y="2638575"/>
            <a:ext cx="2262189" cy="1857225"/>
          </a:xfrm>
        </p:spPr>
      </p:pic>
      <p:pic>
        <p:nvPicPr>
          <p:cNvPr id="7" name="Content Placeholder 6" descr="Left, an anterior view of a torso with a pad under the left breast. Right, a posterior view of a torso with a pad under the left shoulder blade."/>
          <p:cNvPicPr>
            <a:picLocks noGrp="1" noChangeAspect="1"/>
          </p:cNvPicPr>
          <p:nvPr>
            <p:ph idx="10"/>
          </p:nvPr>
        </p:nvPicPr>
        <p:blipFill>
          <a:blip r:embed="rId4">
            <a:extLst>
              <a:ext uri="{28A0092B-C50C-407E-A947-70E740481C1C}">
                <a14:useLocalDpi xmlns:a14="http://schemas.microsoft.com/office/drawing/2010/main" val="0"/>
              </a:ext>
            </a:extLst>
          </a:blip>
          <a:stretch>
            <a:fillRect/>
          </a:stretch>
        </p:blipFill>
        <p:spPr>
          <a:xfrm>
            <a:off x="3871070" y="2638575"/>
            <a:ext cx="4510930" cy="2132782"/>
          </a:xfrm>
        </p:spPr>
      </p:pic>
    </p:spTree>
    <p:extLst>
      <p:ext uri="{BB962C8B-B14F-4D97-AF65-F5344CB8AC3E}">
        <p14:creationId xmlns:p14="http://schemas.microsoft.com/office/powerpoint/2010/main" val="13553105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4F5BEC1-FB76-49F8-A7E6-ADD35CA6EF83}"/>
              </a:ext>
            </a:extLst>
          </p:cNvPr>
          <p:cNvSpPr txBox="1">
            <a:spLocks noGrp="1"/>
          </p:cNvSpPr>
          <p:nvPr>
            <p:ph type="title" idx="4294967295"/>
          </p:nvPr>
        </p:nvSpPr>
        <p:spPr bwMode="auto">
          <a:xfrm>
            <a:off x="762000" y="228600"/>
            <a:ext cx="8235244" cy="59093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lvl1pPr algn="l" rtl="0" eaLnBrk="1" fontAlgn="base" hangingPunct="1">
              <a:lnSpc>
                <a:spcPct val="90000"/>
              </a:lnSpc>
              <a:spcBef>
                <a:spcPct val="0"/>
              </a:spcBef>
              <a:spcAft>
                <a:spcPct val="0"/>
              </a:spcAft>
              <a:defRPr lang="en-US" sz="3600" kern="1200" dirty="0">
                <a:solidFill>
                  <a:srgbClr val="D99C21"/>
                </a:solidFill>
                <a:latin typeface="+mn-lt"/>
                <a:ea typeface="+mn-ea"/>
                <a:cs typeface="+mn-cs"/>
              </a:defRPr>
            </a:lvl1pPr>
            <a:lvl2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2pPr>
            <a:lvl3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3pPr>
            <a:lvl4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4pPr>
            <a:lvl5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5pPr>
            <a:lvl6pPr marL="4572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6pPr>
            <a:lvl7pPr marL="9144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7pPr>
            <a:lvl8pPr marL="13716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8pPr>
            <a:lvl9pPr marL="18288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D99C21"/>
                </a:solidFill>
                <a:effectLst/>
                <a:uLnTx/>
                <a:uFillTx/>
                <a:latin typeface="+mn-lt"/>
                <a:ea typeface="+mn-ea"/>
                <a:cs typeface="+mn-cs"/>
              </a:rPr>
              <a:t>Pacemaker</a:t>
            </a:r>
          </a:p>
        </p:txBody>
      </p:sp>
      <p:pic>
        <p:nvPicPr>
          <p:cNvPr id="5" name="Content Placeholder 4" descr="A recording of an E C G with Pacer spike label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599" y="2971800"/>
            <a:ext cx="4492977" cy="1453610"/>
          </a:xfrm>
        </p:spPr>
      </p:pic>
      <p:pic>
        <p:nvPicPr>
          <p:cNvPr id="7" name="Content Placeholder 6" descr="A diagram of a torso with the heart and pacemaker highlighted. Parts labeled are the pacemaker, Lead in right ventricle, and Lead in left atrium."/>
          <p:cNvPicPr>
            <a:picLocks noGrp="1" noChangeAspect="1"/>
          </p:cNvPicPr>
          <p:nvPr>
            <p:ph idx="10"/>
          </p:nvPr>
        </p:nvPicPr>
        <p:blipFill>
          <a:blip r:embed="rId4">
            <a:extLst>
              <a:ext uri="{28A0092B-C50C-407E-A947-70E740481C1C}">
                <a14:useLocalDpi xmlns:a14="http://schemas.microsoft.com/office/drawing/2010/main" val="0"/>
              </a:ext>
            </a:extLst>
          </a:blip>
          <a:stretch>
            <a:fillRect/>
          </a:stretch>
        </p:blipFill>
        <p:spPr>
          <a:xfrm>
            <a:off x="5409652" y="2409894"/>
            <a:ext cx="3124748" cy="2466906"/>
          </a:xfrm>
        </p:spPr>
      </p:pic>
    </p:spTree>
    <p:extLst>
      <p:ext uri="{BB962C8B-B14F-4D97-AF65-F5344CB8AC3E}">
        <p14:creationId xmlns:p14="http://schemas.microsoft.com/office/powerpoint/2010/main" val="20821996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DB47C-82A8-4F6A-B915-EBDB1DED7E02}"/>
              </a:ext>
            </a:extLst>
          </p:cNvPr>
          <p:cNvSpPr>
            <a:spLocks noGrp="1"/>
          </p:cNvSpPr>
          <p:nvPr>
            <p:ph type="title"/>
          </p:nvPr>
        </p:nvSpPr>
        <p:spPr/>
        <p:txBody>
          <a:bodyPr/>
          <a:lstStyle/>
          <a:p>
            <a:r>
              <a:rPr lang="en-US" dirty="0"/>
              <a:t>Cardiac Dysrhythmias </a:t>
            </a:r>
            <a:r>
              <a:rPr lang="en-US"/>
              <a:t>(continued_25)</a:t>
            </a:r>
            <a:endParaRPr lang="en-US" dirty="0"/>
          </a:p>
        </p:txBody>
      </p:sp>
      <p:sp>
        <p:nvSpPr>
          <p:cNvPr id="3" name="Content Placeholder 2">
            <a:extLst>
              <a:ext uri="{FF2B5EF4-FFF2-40B4-BE49-F238E27FC236}">
                <a16:creationId xmlns:a16="http://schemas.microsoft.com/office/drawing/2014/main" id="{8EEA2ECD-4BD0-4A6C-8DEC-BB25EEF84E28}"/>
              </a:ext>
            </a:extLst>
          </p:cNvPr>
          <p:cNvSpPr>
            <a:spLocks noGrp="1"/>
          </p:cNvSpPr>
          <p:nvPr>
            <p:ph idx="1"/>
          </p:nvPr>
        </p:nvSpPr>
        <p:spPr>
          <a:xfrm>
            <a:off x="457200" y="1195349"/>
            <a:ext cx="8229600" cy="4367251"/>
          </a:xfrm>
        </p:spPr>
        <p:txBody>
          <a:bodyPr/>
          <a:lstStyle/>
          <a:p>
            <a:r>
              <a:rPr lang="en-US" dirty="0"/>
              <a:t>Nursing Management – Assessment and analysis </a:t>
            </a:r>
          </a:p>
          <a:p>
            <a:pPr lvl="1"/>
            <a:r>
              <a:rPr lang="en-US" dirty="0"/>
              <a:t>Impact on cardiac output</a:t>
            </a:r>
          </a:p>
          <a:p>
            <a:pPr lvl="2"/>
            <a:r>
              <a:rPr lang="en-US" dirty="0"/>
              <a:t>Shortness of breath</a:t>
            </a:r>
          </a:p>
          <a:p>
            <a:pPr lvl="2"/>
            <a:r>
              <a:rPr lang="en-US" dirty="0"/>
              <a:t>Pain</a:t>
            </a:r>
          </a:p>
          <a:p>
            <a:pPr lvl="2"/>
            <a:r>
              <a:rPr lang="en-US" dirty="0"/>
              <a:t>Hypotension</a:t>
            </a:r>
          </a:p>
          <a:p>
            <a:pPr lvl="2"/>
            <a:r>
              <a:rPr lang="en-US" dirty="0"/>
              <a:t>Fatigue</a:t>
            </a:r>
          </a:p>
          <a:p>
            <a:pPr lvl="2"/>
            <a:r>
              <a:rPr lang="en-US" dirty="0"/>
              <a:t>Death</a:t>
            </a:r>
          </a:p>
        </p:txBody>
      </p:sp>
    </p:spTree>
    <p:extLst>
      <p:ext uri="{BB962C8B-B14F-4D97-AF65-F5344CB8AC3E}">
        <p14:creationId xmlns:p14="http://schemas.microsoft.com/office/powerpoint/2010/main" val="23072518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26649-F039-49C6-BFB3-660ECCE81850}"/>
              </a:ext>
            </a:extLst>
          </p:cNvPr>
          <p:cNvSpPr>
            <a:spLocks noGrp="1"/>
          </p:cNvSpPr>
          <p:nvPr>
            <p:ph type="title"/>
          </p:nvPr>
        </p:nvSpPr>
        <p:spPr/>
        <p:txBody>
          <a:bodyPr/>
          <a:lstStyle/>
          <a:p>
            <a:r>
              <a:rPr lang="en-US" dirty="0"/>
              <a:t>Cardiac Dysrhythmias </a:t>
            </a:r>
            <a:r>
              <a:rPr lang="en-US"/>
              <a:t>(continued_26)</a:t>
            </a:r>
            <a:endParaRPr lang="en-US" dirty="0"/>
          </a:p>
        </p:txBody>
      </p:sp>
      <p:sp>
        <p:nvSpPr>
          <p:cNvPr id="3" name="Content Placeholder 2">
            <a:extLst>
              <a:ext uri="{FF2B5EF4-FFF2-40B4-BE49-F238E27FC236}">
                <a16:creationId xmlns:a16="http://schemas.microsoft.com/office/drawing/2014/main" id="{A08A560C-C2D1-4A50-93A9-977A8DDA8046}"/>
              </a:ext>
            </a:extLst>
          </p:cNvPr>
          <p:cNvSpPr>
            <a:spLocks noGrp="1"/>
          </p:cNvSpPr>
          <p:nvPr>
            <p:ph idx="1"/>
          </p:nvPr>
        </p:nvSpPr>
        <p:spPr/>
        <p:txBody>
          <a:bodyPr/>
          <a:lstStyle/>
          <a:p>
            <a:r>
              <a:rPr lang="en-US" dirty="0"/>
              <a:t>Nursing Interventions – Assessments</a:t>
            </a:r>
          </a:p>
          <a:p>
            <a:pPr lvl="1"/>
            <a:r>
              <a:rPr lang="en-US" dirty="0"/>
              <a:t>Vital signs</a:t>
            </a:r>
          </a:p>
          <a:p>
            <a:pPr lvl="1"/>
            <a:r>
              <a:rPr lang="en-US" dirty="0"/>
              <a:t>Change in level of consciousness</a:t>
            </a:r>
          </a:p>
          <a:p>
            <a:pPr lvl="1"/>
            <a:r>
              <a:rPr lang="en-US" dirty="0"/>
              <a:t>Diaphoresis</a:t>
            </a:r>
          </a:p>
          <a:p>
            <a:pPr lvl="1"/>
            <a:r>
              <a:rPr lang="en-US" dirty="0"/>
              <a:t>Chest pain</a:t>
            </a:r>
          </a:p>
          <a:p>
            <a:pPr lvl="1"/>
            <a:r>
              <a:rPr lang="en-US" dirty="0"/>
              <a:t>Peripheral circulation</a:t>
            </a:r>
          </a:p>
          <a:p>
            <a:pPr lvl="1"/>
            <a:r>
              <a:rPr lang="en-US" dirty="0"/>
              <a:t>Nausea and vomiting</a:t>
            </a:r>
          </a:p>
        </p:txBody>
      </p:sp>
    </p:spTree>
    <p:extLst>
      <p:ext uri="{BB962C8B-B14F-4D97-AF65-F5344CB8AC3E}">
        <p14:creationId xmlns:p14="http://schemas.microsoft.com/office/powerpoint/2010/main" val="8454168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1E7E5-9294-4903-B0BD-6DCF92CFA325}"/>
              </a:ext>
            </a:extLst>
          </p:cNvPr>
          <p:cNvSpPr>
            <a:spLocks noGrp="1"/>
          </p:cNvSpPr>
          <p:nvPr>
            <p:ph type="title"/>
          </p:nvPr>
        </p:nvSpPr>
        <p:spPr/>
        <p:txBody>
          <a:bodyPr/>
          <a:lstStyle/>
          <a:p>
            <a:r>
              <a:rPr lang="en-US" dirty="0"/>
              <a:t>Cardiac Dysrhythmias (continued_27)</a:t>
            </a:r>
          </a:p>
        </p:txBody>
      </p:sp>
      <p:sp>
        <p:nvSpPr>
          <p:cNvPr id="3" name="Content Placeholder 2">
            <a:extLst>
              <a:ext uri="{FF2B5EF4-FFF2-40B4-BE49-F238E27FC236}">
                <a16:creationId xmlns:a16="http://schemas.microsoft.com/office/drawing/2014/main" id="{CFF536D9-93E4-4754-87A5-571A53C81ACF}"/>
              </a:ext>
            </a:extLst>
          </p:cNvPr>
          <p:cNvSpPr>
            <a:spLocks noGrp="1"/>
          </p:cNvSpPr>
          <p:nvPr>
            <p:ph idx="1"/>
          </p:nvPr>
        </p:nvSpPr>
        <p:spPr/>
        <p:txBody>
          <a:bodyPr/>
          <a:lstStyle/>
          <a:p>
            <a:r>
              <a:rPr lang="en-US" dirty="0"/>
              <a:t>Nursing Interventions – Actions</a:t>
            </a:r>
          </a:p>
          <a:p>
            <a:pPr lvl="1"/>
            <a:r>
              <a:rPr lang="en-US" dirty="0"/>
              <a:t>Administer antiarrhythmic therapy as ordered</a:t>
            </a:r>
          </a:p>
          <a:p>
            <a:pPr lvl="1"/>
            <a:r>
              <a:rPr lang="en-US" dirty="0"/>
              <a:t>Perform E</a:t>
            </a:r>
            <a:r>
              <a:rPr lang="en-US" sz="100" dirty="0"/>
              <a:t> </a:t>
            </a:r>
            <a:r>
              <a:rPr lang="en-US" dirty="0"/>
              <a:t>C</a:t>
            </a:r>
            <a:r>
              <a:rPr lang="en-US" sz="100" dirty="0"/>
              <a:t> </a:t>
            </a:r>
            <a:r>
              <a:rPr lang="en-US" dirty="0"/>
              <a:t>G</a:t>
            </a:r>
          </a:p>
          <a:p>
            <a:pPr lvl="1"/>
            <a:r>
              <a:rPr lang="en-US" dirty="0"/>
              <a:t>Be prepared to administer advanced cardiac life support</a:t>
            </a:r>
          </a:p>
          <a:p>
            <a:pPr lvl="1"/>
            <a:r>
              <a:rPr lang="en-US" dirty="0"/>
              <a:t>Document occurrence of dysrhythmia</a:t>
            </a:r>
          </a:p>
        </p:txBody>
      </p:sp>
    </p:spTree>
    <p:extLst>
      <p:ext uri="{BB962C8B-B14F-4D97-AF65-F5344CB8AC3E}">
        <p14:creationId xmlns:p14="http://schemas.microsoft.com/office/powerpoint/2010/main" val="14677771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4BA12-B790-4CBA-A54F-B0EF33E7351B}"/>
              </a:ext>
            </a:extLst>
          </p:cNvPr>
          <p:cNvSpPr>
            <a:spLocks noGrp="1"/>
          </p:cNvSpPr>
          <p:nvPr>
            <p:ph type="title"/>
          </p:nvPr>
        </p:nvSpPr>
        <p:spPr/>
        <p:txBody>
          <a:bodyPr/>
          <a:lstStyle/>
          <a:p>
            <a:r>
              <a:rPr lang="en-US" dirty="0"/>
              <a:t>Cardiac Dysrhythmias </a:t>
            </a:r>
            <a:r>
              <a:rPr lang="en-US"/>
              <a:t>(continued_28)</a:t>
            </a:r>
            <a:endParaRPr lang="en-US" dirty="0"/>
          </a:p>
        </p:txBody>
      </p:sp>
      <p:sp>
        <p:nvSpPr>
          <p:cNvPr id="3" name="Content Placeholder 2">
            <a:extLst>
              <a:ext uri="{FF2B5EF4-FFF2-40B4-BE49-F238E27FC236}">
                <a16:creationId xmlns:a16="http://schemas.microsoft.com/office/drawing/2014/main" id="{7D472F8A-2EE5-4162-BCBC-C118BCC3764C}"/>
              </a:ext>
            </a:extLst>
          </p:cNvPr>
          <p:cNvSpPr>
            <a:spLocks noGrp="1"/>
          </p:cNvSpPr>
          <p:nvPr>
            <p:ph idx="1"/>
          </p:nvPr>
        </p:nvSpPr>
        <p:spPr/>
        <p:txBody>
          <a:bodyPr/>
          <a:lstStyle/>
          <a:p>
            <a:r>
              <a:rPr lang="en-US" dirty="0"/>
              <a:t>Nursing Interventions – Teaching</a:t>
            </a:r>
          </a:p>
          <a:p>
            <a:pPr lvl="1"/>
            <a:r>
              <a:rPr lang="en-US" dirty="0"/>
              <a:t>Immediately report chest pain/discomfort</a:t>
            </a:r>
          </a:p>
          <a:p>
            <a:pPr lvl="1"/>
            <a:r>
              <a:rPr lang="en-US" dirty="0"/>
              <a:t>Take antiarrhythmic medications as prescribed</a:t>
            </a:r>
          </a:p>
          <a:p>
            <a:pPr lvl="1"/>
            <a:r>
              <a:rPr lang="en-US" dirty="0"/>
              <a:t>Recognize signs of complications</a:t>
            </a:r>
          </a:p>
        </p:txBody>
      </p:sp>
    </p:spTree>
    <p:extLst>
      <p:ext uri="{BB962C8B-B14F-4D97-AF65-F5344CB8AC3E}">
        <p14:creationId xmlns:p14="http://schemas.microsoft.com/office/powerpoint/2010/main" val="23816626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B0057-CA1A-43B6-8B00-7498DE9653B1}"/>
              </a:ext>
            </a:extLst>
          </p:cNvPr>
          <p:cNvSpPr>
            <a:spLocks noGrp="1"/>
          </p:cNvSpPr>
          <p:nvPr>
            <p:ph type="title"/>
          </p:nvPr>
        </p:nvSpPr>
        <p:spPr/>
        <p:txBody>
          <a:bodyPr/>
          <a:lstStyle/>
          <a:p>
            <a:r>
              <a:rPr lang="en-US" dirty="0"/>
              <a:t>Case Study: Episode 1 </a:t>
            </a:r>
          </a:p>
        </p:txBody>
      </p:sp>
      <p:sp>
        <p:nvSpPr>
          <p:cNvPr id="3" name="Content Placeholder 2">
            <a:extLst>
              <a:ext uri="{FF2B5EF4-FFF2-40B4-BE49-F238E27FC236}">
                <a16:creationId xmlns:a16="http://schemas.microsoft.com/office/drawing/2014/main" id="{889D0F09-3415-4100-A325-139DB721B3F3}"/>
              </a:ext>
            </a:extLst>
          </p:cNvPr>
          <p:cNvSpPr>
            <a:spLocks noGrp="1"/>
          </p:cNvSpPr>
          <p:nvPr>
            <p:ph idx="1"/>
          </p:nvPr>
        </p:nvSpPr>
        <p:spPr>
          <a:xfrm>
            <a:off x="457200" y="1195349"/>
            <a:ext cx="8686800" cy="4976851"/>
          </a:xfrm>
        </p:spPr>
        <p:txBody>
          <a:bodyPr/>
          <a:lstStyle/>
          <a:p>
            <a:pPr marL="346075" indent="0">
              <a:buNone/>
            </a:pPr>
            <a:r>
              <a:rPr lang="en-US" dirty="0"/>
              <a:t>Ms. Danielle Fletcher is a 68-year-old female who presents to the emergency department (E</a:t>
            </a:r>
            <a:r>
              <a:rPr lang="en-US" sz="100" dirty="0"/>
              <a:t> </a:t>
            </a:r>
            <a:r>
              <a:rPr lang="en-US" dirty="0"/>
              <a:t>D) with complaints of acute light-headedness and palpitations. She reports that she is becoming progressively more </a:t>
            </a:r>
            <a:r>
              <a:rPr lang="en-US" dirty="0" err="1"/>
              <a:t>dyspneic</a:t>
            </a:r>
            <a:r>
              <a:rPr lang="en-US" dirty="0"/>
              <a:t> (short of breath). Her medical history includes hypertension (H</a:t>
            </a:r>
            <a:r>
              <a:rPr lang="en-US" sz="100" dirty="0"/>
              <a:t> </a:t>
            </a:r>
            <a:r>
              <a:rPr lang="en-US" dirty="0"/>
              <a:t>T</a:t>
            </a:r>
            <a:r>
              <a:rPr lang="en-US" sz="100" dirty="0"/>
              <a:t> </a:t>
            </a:r>
            <a:r>
              <a:rPr lang="en-US" dirty="0"/>
              <a:t>N) and type 2 diabetes that is diet controlled. Ms. Fletcher is currently taking hydro - </a:t>
            </a:r>
            <a:r>
              <a:rPr lang="en-US" dirty="0" err="1"/>
              <a:t>chlorothiazide</a:t>
            </a:r>
            <a:r>
              <a:rPr lang="en-US" dirty="0"/>
              <a:t> 12.5 mg daily and </a:t>
            </a:r>
            <a:r>
              <a:rPr lang="en-US" dirty="0" err="1"/>
              <a:t>lisinopril</a:t>
            </a:r>
            <a:r>
              <a:rPr lang="en-US" dirty="0"/>
              <a:t> 20 mg daily.</a:t>
            </a:r>
          </a:p>
        </p:txBody>
      </p:sp>
    </p:spTree>
    <p:extLst>
      <p:ext uri="{BB962C8B-B14F-4D97-AF65-F5344CB8AC3E}">
        <p14:creationId xmlns:p14="http://schemas.microsoft.com/office/powerpoint/2010/main" val="134504554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B0057-CA1A-43B6-8B00-7498DE9653B1}"/>
              </a:ext>
            </a:extLst>
          </p:cNvPr>
          <p:cNvSpPr>
            <a:spLocks noGrp="1"/>
          </p:cNvSpPr>
          <p:nvPr>
            <p:ph type="title"/>
          </p:nvPr>
        </p:nvSpPr>
        <p:spPr/>
        <p:txBody>
          <a:bodyPr/>
          <a:lstStyle/>
          <a:p>
            <a:r>
              <a:rPr lang="en-US" dirty="0"/>
              <a:t>Case Study: Episode 1 (continued)</a:t>
            </a:r>
          </a:p>
        </p:txBody>
      </p:sp>
      <p:sp>
        <p:nvSpPr>
          <p:cNvPr id="3" name="Content Placeholder 2">
            <a:extLst>
              <a:ext uri="{FF2B5EF4-FFF2-40B4-BE49-F238E27FC236}">
                <a16:creationId xmlns:a16="http://schemas.microsoft.com/office/drawing/2014/main" id="{889D0F09-3415-4100-A325-139DB721B3F3}"/>
              </a:ext>
            </a:extLst>
          </p:cNvPr>
          <p:cNvSpPr>
            <a:spLocks noGrp="1"/>
          </p:cNvSpPr>
          <p:nvPr>
            <p:ph idx="1"/>
          </p:nvPr>
        </p:nvSpPr>
        <p:spPr>
          <a:xfrm>
            <a:off x="457200" y="1195349"/>
            <a:ext cx="8534400" cy="4976851"/>
          </a:xfrm>
        </p:spPr>
        <p:txBody>
          <a:bodyPr/>
          <a:lstStyle/>
          <a:p>
            <a:pPr marL="346075" indent="0">
              <a:buNone/>
            </a:pPr>
            <a:r>
              <a:rPr lang="en-US" dirty="0"/>
              <a:t>On admission to the E</a:t>
            </a:r>
            <a:r>
              <a:rPr lang="en-US" sz="100" dirty="0"/>
              <a:t> </a:t>
            </a:r>
            <a:r>
              <a:rPr lang="en-US" dirty="0"/>
              <a:t>D, Ms. Fletcher is triaged quickly to obtain baseline vital signs, such as blood pressure, heart rate (HR), respirations, and temperature, and a 12-lead electrocardiogram (E</a:t>
            </a:r>
            <a:r>
              <a:rPr lang="en-US" sz="100" dirty="0"/>
              <a:t> </a:t>
            </a:r>
            <a:r>
              <a:rPr lang="en-US" dirty="0"/>
              <a:t>C</a:t>
            </a:r>
            <a:r>
              <a:rPr lang="en-US" sz="100" dirty="0"/>
              <a:t> </a:t>
            </a:r>
            <a:r>
              <a:rPr lang="en-US" dirty="0"/>
              <a:t>G). A thorough history is obtained to determine onset and triggers of symptoms for this event. Ms. Fletcher’s E</a:t>
            </a:r>
            <a:r>
              <a:rPr lang="en-US" sz="100" dirty="0"/>
              <a:t> </a:t>
            </a:r>
            <a:r>
              <a:rPr lang="en-US" dirty="0"/>
              <a:t>C</a:t>
            </a:r>
            <a:r>
              <a:rPr lang="en-US" sz="100" dirty="0"/>
              <a:t> </a:t>
            </a:r>
            <a:r>
              <a:rPr lang="en-US" dirty="0"/>
              <a:t>G reveals atrial fibrillation (A</a:t>
            </a:r>
            <a:r>
              <a:rPr lang="en-US" sz="100" dirty="0"/>
              <a:t> </a:t>
            </a:r>
            <a:r>
              <a:rPr lang="en-US" dirty="0"/>
              <a:t>F).</a:t>
            </a:r>
          </a:p>
        </p:txBody>
      </p:sp>
    </p:spTree>
    <p:extLst>
      <p:ext uri="{BB962C8B-B14F-4D97-AF65-F5344CB8AC3E}">
        <p14:creationId xmlns:p14="http://schemas.microsoft.com/office/powerpoint/2010/main" val="3338281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5E58A-11C8-4EDF-A157-BB960105B801}"/>
              </a:ext>
            </a:extLst>
          </p:cNvPr>
          <p:cNvSpPr>
            <a:spLocks noGrp="1"/>
          </p:cNvSpPr>
          <p:nvPr>
            <p:ph type="title"/>
          </p:nvPr>
        </p:nvSpPr>
        <p:spPr/>
        <p:txBody>
          <a:bodyPr/>
          <a:lstStyle/>
          <a:p>
            <a:r>
              <a:rPr lang="en-US" dirty="0"/>
              <a:t>Electrocardiogram </a:t>
            </a:r>
          </a:p>
        </p:txBody>
      </p:sp>
      <p:sp>
        <p:nvSpPr>
          <p:cNvPr id="3" name="Content Placeholder 2">
            <a:extLst>
              <a:ext uri="{FF2B5EF4-FFF2-40B4-BE49-F238E27FC236}">
                <a16:creationId xmlns:a16="http://schemas.microsoft.com/office/drawing/2014/main" id="{BEE1C743-7356-4ABD-8286-F266C94A8810}"/>
              </a:ext>
            </a:extLst>
          </p:cNvPr>
          <p:cNvSpPr>
            <a:spLocks noGrp="1"/>
          </p:cNvSpPr>
          <p:nvPr>
            <p:ph idx="1"/>
          </p:nvPr>
        </p:nvSpPr>
        <p:spPr/>
        <p:txBody>
          <a:bodyPr/>
          <a:lstStyle/>
          <a:p>
            <a:r>
              <a:rPr lang="en-US" dirty="0"/>
              <a:t>Graphical representation of heart activity</a:t>
            </a:r>
          </a:p>
          <a:p>
            <a:r>
              <a:rPr lang="en-US" dirty="0"/>
              <a:t>E</a:t>
            </a:r>
            <a:r>
              <a:rPr lang="en-US" sz="100" dirty="0"/>
              <a:t> </a:t>
            </a:r>
            <a:r>
              <a:rPr lang="en-US" dirty="0"/>
              <a:t>C</a:t>
            </a:r>
            <a:r>
              <a:rPr lang="en-US" sz="100" dirty="0"/>
              <a:t> </a:t>
            </a:r>
            <a:r>
              <a:rPr lang="en-US" dirty="0"/>
              <a:t>G paper </a:t>
            </a:r>
          </a:p>
        </p:txBody>
      </p:sp>
    </p:spTree>
    <p:extLst>
      <p:ext uri="{BB962C8B-B14F-4D97-AF65-F5344CB8AC3E}">
        <p14:creationId xmlns:p14="http://schemas.microsoft.com/office/powerpoint/2010/main" val="23440492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B0057-CA1A-43B6-8B00-7498DE9653B1}"/>
              </a:ext>
            </a:extLst>
          </p:cNvPr>
          <p:cNvSpPr>
            <a:spLocks noGrp="1"/>
          </p:cNvSpPr>
          <p:nvPr>
            <p:ph type="title"/>
          </p:nvPr>
        </p:nvSpPr>
        <p:spPr/>
        <p:txBody>
          <a:bodyPr/>
          <a:lstStyle/>
          <a:p>
            <a:r>
              <a:rPr lang="en-US" dirty="0"/>
              <a:t>Case Study: Episode 2 </a:t>
            </a:r>
          </a:p>
        </p:txBody>
      </p:sp>
      <p:sp>
        <p:nvSpPr>
          <p:cNvPr id="3" name="Content Placeholder 2">
            <a:extLst>
              <a:ext uri="{FF2B5EF4-FFF2-40B4-BE49-F238E27FC236}">
                <a16:creationId xmlns:a16="http://schemas.microsoft.com/office/drawing/2014/main" id="{889D0F09-3415-4100-A325-139DB721B3F3}"/>
              </a:ext>
            </a:extLst>
          </p:cNvPr>
          <p:cNvSpPr>
            <a:spLocks noGrp="1"/>
          </p:cNvSpPr>
          <p:nvPr>
            <p:ph idx="1"/>
          </p:nvPr>
        </p:nvSpPr>
        <p:spPr>
          <a:xfrm>
            <a:off x="457200" y="1195349"/>
            <a:ext cx="8610600" cy="5053051"/>
          </a:xfrm>
        </p:spPr>
        <p:txBody>
          <a:bodyPr/>
          <a:lstStyle/>
          <a:p>
            <a:pPr marL="346075" indent="0">
              <a:buNone/>
            </a:pPr>
            <a:r>
              <a:rPr lang="en-US" dirty="0"/>
              <a:t>The patient history reveals that Ms. Fletcher has not been feeling well for several days. Her symptoms are related to a decrease in C</a:t>
            </a:r>
            <a:r>
              <a:rPr lang="en-US" sz="100" dirty="0"/>
              <a:t> </a:t>
            </a:r>
            <a:r>
              <a:rPr lang="en-US" dirty="0"/>
              <a:t>O resulting from A</a:t>
            </a:r>
            <a:r>
              <a:rPr lang="en-US" sz="100" dirty="0"/>
              <a:t> </a:t>
            </a:r>
            <a:r>
              <a:rPr lang="en-US" dirty="0"/>
              <a:t>F. She is seeking treatment in the E</a:t>
            </a:r>
            <a:r>
              <a:rPr lang="en-US" sz="100" dirty="0"/>
              <a:t> </a:t>
            </a:r>
            <a:r>
              <a:rPr lang="en-US" dirty="0"/>
              <a:t>D because she became more short of breath and dizzy this morning. Anticoagulation therapy is indicated initially to prevent thrombus formation. She is placed on a heparin drip. </a:t>
            </a:r>
          </a:p>
        </p:txBody>
      </p:sp>
    </p:spTree>
    <p:extLst>
      <p:ext uri="{BB962C8B-B14F-4D97-AF65-F5344CB8AC3E}">
        <p14:creationId xmlns:p14="http://schemas.microsoft.com/office/powerpoint/2010/main" val="34683534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B0057-CA1A-43B6-8B00-7498DE9653B1}"/>
              </a:ext>
            </a:extLst>
          </p:cNvPr>
          <p:cNvSpPr>
            <a:spLocks noGrp="1"/>
          </p:cNvSpPr>
          <p:nvPr>
            <p:ph type="title"/>
          </p:nvPr>
        </p:nvSpPr>
        <p:spPr/>
        <p:txBody>
          <a:bodyPr/>
          <a:lstStyle/>
          <a:p>
            <a:r>
              <a:rPr lang="en-US" dirty="0"/>
              <a:t>Case Study: Episode 2 (continued)</a:t>
            </a:r>
          </a:p>
        </p:txBody>
      </p:sp>
      <p:sp>
        <p:nvSpPr>
          <p:cNvPr id="3" name="Content Placeholder 2">
            <a:extLst>
              <a:ext uri="{FF2B5EF4-FFF2-40B4-BE49-F238E27FC236}">
                <a16:creationId xmlns:a16="http://schemas.microsoft.com/office/drawing/2014/main" id="{889D0F09-3415-4100-A325-139DB721B3F3}"/>
              </a:ext>
            </a:extLst>
          </p:cNvPr>
          <p:cNvSpPr>
            <a:spLocks noGrp="1"/>
          </p:cNvSpPr>
          <p:nvPr>
            <p:ph idx="1"/>
          </p:nvPr>
        </p:nvSpPr>
        <p:spPr>
          <a:xfrm>
            <a:off x="457200" y="1195349"/>
            <a:ext cx="8686800" cy="5053051"/>
          </a:xfrm>
        </p:spPr>
        <p:txBody>
          <a:bodyPr/>
          <a:lstStyle/>
          <a:p>
            <a:pPr marL="346075" indent="0">
              <a:buNone/>
            </a:pPr>
            <a:r>
              <a:rPr lang="en-US" dirty="0"/>
              <a:t>Laboratory clotting studies are performed to evaluate the effectiveness of the heparin drip. She is placed on bleeding and fall precautions. Ms. Fletcher is given patient education on the risk of increased bleeding caused by the anticoagulation medication.</a:t>
            </a:r>
          </a:p>
        </p:txBody>
      </p:sp>
    </p:spTree>
    <p:extLst>
      <p:ext uri="{BB962C8B-B14F-4D97-AF65-F5344CB8AC3E}">
        <p14:creationId xmlns:p14="http://schemas.microsoft.com/office/powerpoint/2010/main" val="330533826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B0057-CA1A-43B6-8B00-7498DE9653B1}"/>
              </a:ext>
            </a:extLst>
          </p:cNvPr>
          <p:cNvSpPr>
            <a:spLocks noGrp="1"/>
          </p:cNvSpPr>
          <p:nvPr>
            <p:ph type="title"/>
          </p:nvPr>
        </p:nvSpPr>
        <p:spPr/>
        <p:txBody>
          <a:bodyPr/>
          <a:lstStyle/>
          <a:p>
            <a:r>
              <a:rPr lang="en-US"/>
              <a:t>Case Study: </a:t>
            </a:r>
            <a:r>
              <a:rPr lang="en-US" dirty="0"/>
              <a:t>Wrap-up</a:t>
            </a:r>
          </a:p>
        </p:txBody>
      </p:sp>
      <p:sp>
        <p:nvSpPr>
          <p:cNvPr id="3" name="Content Placeholder 2">
            <a:extLst>
              <a:ext uri="{FF2B5EF4-FFF2-40B4-BE49-F238E27FC236}">
                <a16:creationId xmlns:a16="http://schemas.microsoft.com/office/drawing/2014/main" id="{889D0F09-3415-4100-A325-139DB721B3F3}"/>
              </a:ext>
            </a:extLst>
          </p:cNvPr>
          <p:cNvSpPr>
            <a:spLocks noGrp="1"/>
          </p:cNvSpPr>
          <p:nvPr>
            <p:ph idx="1"/>
          </p:nvPr>
        </p:nvSpPr>
        <p:spPr>
          <a:xfrm>
            <a:off x="457200" y="1195349"/>
            <a:ext cx="8686800" cy="5053051"/>
          </a:xfrm>
        </p:spPr>
        <p:txBody>
          <a:bodyPr/>
          <a:lstStyle/>
          <a:p>
            <a:pPr marL="346075" indent="0">
              <a:buNone/>
            </a:pPr>
            <a:r>
              <a:rPr lang="en-US" dirty="0"/>
              <a:t>After being started on heparin, Ms. Fletcher is prepared for a T</a:t>
            </a:r>
            <a:r>
              <a:rPr lang="en-US" sz="100" dirty="0"/>
              <a:t> </a:t>
            </a:r>
            <a:r>
              <a:rPr lang="en-US" dirty="0"/>
              <a:t>E</a:t>
            </a:r>
            <a:r>
              <a:rPr lang="en-US" sz="100" dirty="0"/>
              <a:t> </a:t>
            </a:r>
            <a:r>
              <a:rPr lang="en-US" dirty="0" err="1"/>
              <a:t>E</a:t>
            </a:r>
            <a:r>
              <a:rPr lang="en-US" dirty="0"/>
              <a:t> to determine if clots are present in her atria. If there are no clots, she may be a candidate for </a:t>
            </a:r>
            <a:r>
              <a:rPr lang="en-US" dirty="0" err="1"/>
              <a:t>cardioversion</a:t>
            </a:r>
            <a:r>
              <a:rPr lang="en-US" dirty="0"/>
              <a:t>. If clots are visualized, anticoagulation therapy will be continued. Ms. Fletcher’s T</a:t>
            </a:r>
            <a:r>
              <a:rPr lang="en-US" sz="100" dirty="0"/>
              <a:t> </a:t>
            </a:r>
            <a:r>
              <a:rPr lang="en-US" dirty="0"/>
              <a:t>E</a:t>
            </a:r>
            <a:r>
              <a:rPr lang="en-US" sz="100" dirty="0"/>
              <a:t> </a:t>
            </a:r>
            <a:r>
              <a:rPr lang="en-US" dirty="0" err="1"/>
              <a:t>E</a:t>
            </a:r>
            <a:r>
              <a:rPr lang="en-US" dirty="0"/>
              <a:t> reveals no clots. She is electively </a:t>
            </a:r>
            <a:r>
              <a:rPr lang="en-US" dirty="0" err="1"/>
              <a:t>cardioverted</a:t>
            </a:r>
            <a:r>
              <a:rPr lang="en-US" dirty="0"/>
              <a:t> because of her increasing instability. Her rhythm returns to N</a:t>
            </a:r>
            <a:r>
              <a:rPr lang="en-US" sz="100" dirty="0"/>
              <a:t> </a:t>
            </a:r>
            <a:r>
              <a:rPr lang="en-US" dirty="0"/>
              <a:t>S</a:t>
            </a:r>
            <a:r>
              <a:rPr lang="en-US" sz="100" dirty="0"/>
              <a:t> </a:t>
            </a:r>
            <a:r>
              <a:rPr lang="en-US" dirty="0"/>
              <a:t>R. She is admitted to a cardiac telemetry bed for observation overnight.</a:t>
            </a:r>
          </a:p>
        </p:txBody>
      </p:sp>
    </p:spTree>
    <p:extLst>
      <p:ext uri="{BB962C8B-B14F-4D97-AF65-F5344CB8AC3E}">
        <p14:creationId xmlns:p14="http://schemas.microsoft.com/office/powerpoint/2010/main" val="13847614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B0057-CA1A-43B6-8B00-7498DE9653B1}"/>
              </a:ext>
            </a:extLst>
          </p:cNvPr>
          <p:cNvSpPr>
            <a:spLocks noGrp="1"/>
          </p:cNvSpPr>
          <p:nvPr>
            <p:ph type="title"/>
          </p:nvPr>
        </p:nvSpPr>
        <p:spPr/>
        <p:txBody>
          <a:bodyPr/>
          <a:lstStyle/>
          <a:p>
            <a:r>
              <a:rPr lang="en-US" dirty="0"/>
              <a:t>Case Study : Wrap-up (continued)</a:t>
            </a:r>
          </a:p>
        </p:txBody>
      </p:sp>
      <p:sp>
        <p:nvSpPr>
          <p:cNvPr id="3" name="Content Placeholder 2">
            <a:extLst>
              <a:ext uri="{FF2B5EF4-FFF2-40B4-BE49-F238E27FC236}">
                <a16:creationId xmlns:a16="http://schemas.microsoft.com/office/drawing/2014/main" id="{889D0F09-3415-4100-A325-139DB721B3F3}"/>
              </a:ext>
            </a:extLst>
          </p:cNvPr>
          <p:cNvSpPr>
            <a:spLocks noGrp="1"/>
          </p:cNvSpPr>
          <p:nvPr>
            <p:ph idx="1"/>
          </p:nvPr>
        </p:nvSpPr>
        <p:spPr>
          <a:xfrm>
            <a:off x="457200" y="1195349"/>
            <a:ext cx="8534400" cy="4900651"/>
          </a:xfrm>
        </p:spPr>
        <p:txBody>
          <a:bodyPr/>
          <a:lstStyle/>
          <a:p>
            <a:pPr marL="346075" indent="0">
              <a:buNone/>
            </a:pPr>
            <a:r>
              <a:rPr lang="en-US" dirty="0"/>
              <a:t>She will need further education on the signs and symptoms of A</a:t>
            </a:r>
            <a:r>
              <a:rPr lang="en-US" sz="100" dirty="0"/>
              <a:t> </a:t>
            </a:r>
            <a:r>
              <a:rPr lang="en-US" dirty="0"/>
              <a:t>F and her new medications. She is referred for follow-up to an appropriate dysrhythmia specialist.</a:t>
            </a:r>
          </a:p>
        </p:txBody>
      </p:sp>
    </p:spTree>
    <p:extLst>
      <p:ext uri="{BB962C8B-B14F-4D97-AF65-F5344CB8AC3E}">
        <p14:creationId xmlns:p14="http://schemas.microsoft.com/office/powerpoint/2010/main" val="359961320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B0057-CA1A-43B6-8B00-7498DE9653B1}"/>
              </a:ext>
            </a:extLst>
          </p:cNvPr>
          <p:cNvSpPr>
            <a:spLocks noGrp="1"/>
          </p:cNvSpPr>
          <p:nvPr>
            <p:ph type="title"/>
          </p:nvPr>
        </p:nvSpPr>
        <p:spPr/>
        <p:txBody>
          <a:bodyPr/>
          <a:lstStyle/>
          <a:p>
            <a:r>
              <a:rPr lang="en-US"/>
              <a:t>Case Study </a:t>
            </a:r>
            <a:endParaRPr lang="en-US" dirty="0"/>
          </a:p>
        </p:txBody>
      </p:sp>
      <p:sp>
        <p:nvSpPr>
          <p:cNvPr id="8" name="Text Placeholder 7"/>
          <p:cNvSpPr>
            <a:spLocks noGrp="1"/>
          </p:cNvSpPr>
          <p:nvPr>
            <p:ph type="body" sz="quarter" idx="10"/>
          </p:nvPr>
        </p:nvSpPr>
        <p:spPr>
          <a:xfrm>
            <a:off x="457200" y="1181100"/>
            <a:ext cx="8534400" cy="1028700"/>
          </a:xfrm>
        </p:spPr>
        <p:txBody>
          <a:bodyPr/>
          <a:lstStyle/>
          <a:p>
            <a:r>
              <a:rPr lang="en-US" dirty="0"/>
              <a:t>1. What is the priority nursing action for Ms. Fletcher upon admission to the unit?</a:t>
            </a:r>
          </a:p>
        </p:txBody>
      </p:sp>
      <p:sp>
        <p:nvSpPr>
          <p:cNvPr id="3" name="Content Placeholder 2">
            <a:extLst>
              <a:ext uri="{FF2B5EF4-FFF2-40B4-BE49-F238E27FC236}">
                <a16:creationId xmlns:a16="http://schemas.microsoft.com/office/drawing/2014/main" id="{889D0F09-3415-4100-A325-139DB721B3F3}"/>
              </a:ext>
            </a:extLst>
          </p:cNvPr>
          <p:cNvSpPr>
            <a:spLocks noGrp="1"/>
          </p:cNvSpPr>
          <p:nvPr>
            <p:ph sz="quarter" idx="11"/>
          </p:nvPr>
        </p:nvSpPr>
        <p:spPr>
          <a:xfrm>
            <a:off x="457200" y="2480732"/>
            <a:ext cx="8534400" cy="3581400"/>
          </a:xfrm>
        </p:spPr>
        <p:txBody>
          <a:bodyPr/>
          <a:lstStyle/>
          <a:p>
            <a:r>
              <a:rPr lang="en-US" dirty="0">
                <a:solidFill>
                  <a:schemeClr val="tx2"/>
                </a:solidFill>
              </a:rPr>
              <a:t>A. </a:t>
            </a:r>
            <a:r>
              <a:rPr lang="en-US" dirty="0"/>
              <a:t>Orientation to the room </a:t>
            </a:r>
          </a:p>
          <a:p>
            <a:r>
              <a:rPr lang="en-US" dirty="0">
                <a:solidFill>
                  <a:schemeClr val="tx2"/>
                </a:solidFill>
              </a:rPr>
              <a:t>B. </a:t>
            </a:r>
            <a:r>
              <a:rPr lang="en-US" dirty="0"/>
              <a:t>Initiating E</a:t>
            </a:r>
            <a:r>
              <a:rPr lang="en-US" sz="100" dirty="0"/>
              <a:t> </a:t>
            </a:r>
            <a:r>
              <a:rPr lang="en-US" dirty="0"/>
              <a:t>C</a:t>
            </a:r>
            <a:r>
              <a:rPr lang="en-US" sz="100" dirty="0"/>
              <a:t> </a:t>
            </a:r>
            <a:r>
              <a:rPr lang="en-US" dirty="0"/>
              <a:t>G monitoring </a:t>
            </a:r>
          </a:p>
          <a:p>
            <a:r>
              <a:rPr lang="en-US" dirty="0">
                <a:solidFill>
                  <a:schemeClr val="tx2"/>
                </a:solidFill>
              </a:rPr>
              <a:t>C. </a:t>
            </a:r>
            <a:r>
              <a:rPr lang="en-US" dirty="0"/>
              <a:t>Calculating intake and output </a:t>
            </a:r>
          </a:p>
          <a:p>
            <a:r>
              <a:rPr lang="en-US" dirty="0">
                <a:solidFill>
                  <a:schemeClr val="tx2"/>
                </a:solidFill>
              </a:rPr>
              <a:t>D. </a:t>
            </a:r>
            <a:r>
              <a:rPr lang="en-US" dirty="0"/>
              <a:t>Assessing pain level</a:t>
            </a:r>
          </a:p>
        </p:txBody>
      </p:sp>
    </p:spTree>
    <p:extLst>
      <p:ext uri="{BB962C8B-B14F-4D97-AF65-F5344CB8AC3E}">
        <p14:creationId xmlns:p14="http://schemas.microsoft.com/office/powerpoint/2010/main" val="322630021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B0057-CA1A-43B6-8B00-7498DE9653B1}"/>
              </a:ext>
            </a:extLst>
          </p:cNvPr>
          <p:cNvSpPr>
            <a:spLocks noGrp="1"/>
          </p:cNvSpPr>
          <p:nvPr>
            <p:ph type="title"/>
          </p:nvPr>
        </p:nvSpPr>
        <p:spPr/>
        <p:txBody>
          <a:bodyPr/>
          <a:lstStyle/>
          <a:p>
            <a:r>
              <a:rPr lang="en-US" dirty="0"/>
              <a:t>Case Study (continued_1)</a:t>
            </a:r>
          </a:p>
        </p:txBody>
      </p:sp>
      <p:sp>
        <p:nvSpPr>
          <p:cNvPr id="8" name="Text Placeholder 7"/>
          <p:cNvSpPr>
            <a:spLocks noGrp="1"/>
          </p:cNvSpPr>
          <p:nvPr>
            <p:ph type="body" sz="quarter" idx="10"/>
          </p:nvPr>
        </p:nvSpPr>
        <p:spPr>
          <a:xfrm>
            <a:off x="457200" y="1181100"/>
            <a:ext cx="8534400" cy="1485900"/>
          </a:xfrm>
        </p:spPr>
        <p:txBody>
          <a:bodyPr/>
          <a:lstStyle/>
          <a:p>
            <a:r>
              <a:rPr lang="en-US" dirty="0"/>
              <a:t>2. The nurse monitors for which clinical manifestations in Ms. Fletcher? (Select all that apply.)</a:t>
            </a:r>
          </a:p>
        </p:txBody>
      </p:sp>
      <p:sp>
        <p:nvSpPr>
          <p:cNvPr id="3" name="Content Placeholder 2">
            <a:extLst>
              <a:ext uri="{FF2B5EF4-FFF2-40B4-BE49-F238E27FC236}">
                <a16:creationId xmlns:a16="http://schemas.microsoft.com/office/drawing/2014/main" id="{889D0F09-3415-4100-A325-139DB721B3F3}"/>
              </a:ext>
            </a:extLst>
          </p:cNvPr>
          <p:cNvSpPr>
            <a:spLocks noGrp="1"/>
          </p:cNvSpPr>
          <p:nvPr>
            <p:ph sz="quarter" idx="11"/>
          </p:nvPr>
        </p:nvSpPr>
        <p:spPr>
          <a:xfrm>
            <a:off x="457200" y="2895600"/>
            <a:ext cx="8534400" cy="3200400"/>
          </a:xfrm>
        </p:spPr>
        <p:txBody>
          <a:bodyPr/>
          <a:lstStyle/>
          <a:p>
            <a:r>
              <a:rPr lang="en-US" dirty="0">
                <a:solidFill>
                  <a:schemeClr val="tx2"/>
                </a:solidFill>
              </a:rPr>
              <a:t>A. </a:t>
            </a:r>
            <a:r>
              <a:rPr lang="en-US" dirty="0"/>
              <a:t>Complaints of palpitations </a:t>
            </a:r>
          </a:p>
          <a:p>
            <a:r>
              <a:rPr lang="en-US" dirty="0">
                <a:solidFill>
                  <a:schemeClr val="tx2"/>
                </a:solidFill>
              </a:rPr>
              <a:t>B. </a:t>
            </a:r>
            <a:r>
              <a:rPr lang="en-US" dirty="0"/>
              <a:t>Complaints of shortness of breath </a:t>
            </a:r>
          </a:p>
          <a:p>
            <a:r>
              <a:rPr lang="en-US" dirty="0">
                <a:solidFill>
                  <a:schemeClr val="tx2"/>
                </a:solidFill>
              </a:rPr>
              <a:t>C. </a:t>
            </a:r>
            <a:r>
              <a:rPr lang="en-US" dirty="0"/>
              <a:t>Diaphoresis </a:t>
            </a:r>
          </a:p>
          <a:p>
            <a:r>
              <a:rPr lang="en-US" dirty="0">
                <a:solidFill>
                  <a:schemeClr val="tx2"/>
                </a:solidFill>
              </a:rPr>
              <a:t>D. </a:t>
            </a:r>
            <a:r>
              <a:rPr lang="en-US" dirty="0"/>
              <a:t>Fever </a:t>
            </a:r>
          </a:p>
          <a:p>
            <a:r>
              <a:rPr lang="en-US" dirty="0">
                <a:solidFill>
                  <a:schemeClr val="tx2"/>
                </a:solidFill>
              </a:rPr>
              <a:t>E. </a:t>
            </a:r>
            <a:r>
              <a:rPr lang="en-US" dirty="0"/>
              <a:t>Hyperglycemia</a:t>
            </a:r>
          </a:p>
        </p:txBody>
      </p:sp>
    </p:spTree>
    <p:extLst>
      <p:ext uri="{BB962C8B-B14F-4D97-AF65-F5344CB8AC3E}">
        <p14:creationId xmlns:p14="http://schemas.microsoft.com/office/powerpoint/2010/main" val="329428398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B0057-CA1A-43B6-8B00-7498DE9653B1}"/>
              </a:ext>
            </a:extLst>
          </p:cNvPr>
          <p:cNvSpPr>
            <a:spLocks noGrp="1"/>
          </p:cNvSpPr>
          <p:nvPr>
            <p:ph type="title"/>
          </p:nvPr>
        </p:nvSpPr>
        <p:spPr/>
        <p:txBody>
          <a:bodyPr/>
          <a:lstStyle/>
          <a:p>
            <a:r>
              <a:rPr lang="en-US" dirty="0"/>
              <a:t>Case Study (continued_2)</a:t>
            </a:r>
          </a:p>
        </p:txBody>
      </p:sp>
      <p:sp>
        <p:nvSpPr>
          <p:cNvPr id="8" name="Text Placeholder 7"/>
          <p:cNvSpPr>
            <a:spLocks noGrp="1"/>
          </p:cNvSpPr>
          <p:nvPr>
            <p:ph type="body" sz="quarter" idx="10"/>
          </p:nvPr>
        </p:nvSpPr>
        <p:spPr>
          <a:xfrm>
            <a:off x="457200" y="1181100"/>
            <a:ext cx="8534400" cy="1943100"/>
          </a:xfrm>
        </p:spPr>
        <p:txBody>
          <a:bodyPr/>
          <a:lstStyle/>
          <a:p>
            <a:r>
              <a:rPr lang="en-US" dirty="0"/>
              <a:t>3. The charge nurse is reviewing new admission orders for Ms. Fletcher. It is a priority for the charge nurse to follow up with the provider about which order?</a:t>
            </a:r>
          </a:p>
        </p:txBody>
      </p:sp>
      <p:sp>
        <p:nvSpPr>
          <p:cNvPr id="3" name="Content Placeholder 2">
            <a:extLst>
              <a:ext uri="{FF2B5EF4-FFF2-40B4-BE49-F238E27FC236}">
                <a16:creationId xmlns:a16="http://schemas.microsoft.com/office/drawing/2014/main" id="{889D0F09-3415-4100-A325-139DB721B3F3}"/>
              </a:ext>
            </a:extLst>
          </p:cNvPr>
          <p:cNvSpPr>
            <a:spLocks noGrp="1"/>
          </p:cNvSpPr>
          <p:nvPr>
            <p:ph sz="quarter" idx="11"/>
          </p:nvPr>
        </p:nvSpPr>
        <p:spPr>
          <a:xfrm>
            <a:off x="457200" y="3395132"/>
            <a:ext cx="8534400" cy="2667000"/>
          </a:xfrm>
        </p:spPr>
        <p:txBody>
          <a:bodyPr/>
          <a:lstStyle/>
          <a:p>
            <a:r>
              <a:rPr lang="en-US" dirty="0">
                <a:solidFill>
                  <a:schemeClr val="tx2"/>
                </a:solidFill>
              </a:rPr>
              <a:t>A. </a:t>
            </a:r>
            <a:r>
              <a:rPr lang="en-US" dirty="0"/>
              <a:t>Regular diet </a:t>
            </a:r>
          </a:p>
          <a:p>
            <a:r>
              <a:rPr lang="en-US" dirty="0">
                <a:solidFill>
                  <a:schemeClr val="tx2"/>
                </a:solidFill>
              </a:rPr>
              <a:t>B. </a:t>
            </a:r>
            <a:r>
              <a:rPr lang="en-US" dirty="0"/>
              <a:t>Discontinuing monitor </a:t>
            </a:r>
          </a:p>
          <a:p>
            <a:r>
              <a:rPr lang="en-US" dirty="0">
                <a:solidFill>
                  <a:schemeClr val="tx2"/>
                </a:solidFill>
              </a:rPr>
              <a:t>C. </a:t>
            </a:r>
            <a:r>
              <a:rPr lang="en-US" dirty="0"/>
              <a:t>Vital signs every 4 hours </a:t>
            </a:r>
          </a:p>
          <a:p>
            <a:r>
              <a:rPr lang="en-US" dirty="0">
                <a:solidFill>
                  <a:schemeClr val="tx2"/>
                </a:solidFill>
              </a:rPr>
              <a:t>D. </a:t>
            </a:r>
            <a:r>
              <a:rPr lang="en-US" dirty="0"/>
              <a:t>Saline lock</a:t>
            </a:r>
          </a:p>
        </p:txBody>
      </p:sp>
    </p:spTree>
    <p:extLst>
      <p:ext uri="{BB962C8B-B14F-4D97-AF65-F5344CB8AC3E}">
        <p14:creationId xmlns:p14="http://schemas.microsoft.com/office/powerpoint/2010/main" val="246801063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B0057-CA1A-43B6-8B00-7498DE9653B1}"/>
              </a:ext>
            </a:extLst>
          </p:cNvPr>
          <p:cNvSpPr>
            <a:spLocks noGrp="1"/>
          </p:cNvSpPr>
          <p:nvPr>
            <p:ph type="title"/>
          </p:nvPr>
        </p:nvSpPr>
        <p:spPr/>
        <p:txBody>
          <a:bodyPr/>
          <a:lstStyle/>
          <a:p>
            <a:r>
              <a:rPr lang="en-US" dirty="0"/>
              <a:t>Case Study (continued_3)</a:t>
            </a:r>
          </a:p>
        </p:txBody>
      </p:sp>
      <p:sp>
        <p:nvSpPr>
          <p:cNvPr id="8" name="Text Placeholder 7"/>
          <p:cNvSpPr>
            <a:spLocks noGrp="1"/>
          </p:cNvSpPr>
          <p:nvPr>
            <p:ph type="body" sz="quarter" idx="10"/>
          </p:nvPr>
        </p:nvSpPr>
        <p:spPr>
          <a:xfrm>
            <a:off x="457200" y="1181100"/>
            <a:ext cx="8534400" cy="1485900"/>
          </a:xfrm>
        </p:spPr>
        <p:txBody>
          <a:bodyPr/>
          <a:lstStyle/>
          <a:p>
            <a:r>
              <a:rPr lang="en-US" dirty="0"/>
              <a:t>4. The nurse caring for Ms. Fletcher incorporates which nursing diagnoses into the plan of care? (Select all that apply.)</a:t>
            </a:r>
          </a:p>
        </p:txBody>
      </p:sp>
      <p:sp>
        <p:nvSpPr>
          <p:cNvPr id="3" name="Content Placeholder 2">
            <a:extLst>
              <a:ext uri="{FF2B5EF4-FFF2-40B4-BE49-F238E27FC236}">
                <a16:creationId xmlns:a16="http://schemas.microsoft.com/office/drawing/2014/main" id="{889D0F09-3415-4100-A325-139DB721B3F3}"/>
              </a:ext>
            </a:extLst>
          </p:cNvPr>
          <p:cNvSpPr>
            <a:spLocks noGrp="1"/>
          </p:cNvSpPr>
          <p:nvPr>
            <p:ph sz="quarter" idx="11"/>
          </p:nvPr>
        </p:nvSpPr>
        <p:spPr>
          <a:xfrm>
            <a:off x="457200" y="2997198"/>
            <a:ext cx="8534400" cy="3048000"/>
          </a:xfrm>
        </p:spPr>
        <p:txBody>
          <a:bodyPr/>
          <a:lstStyle/>
          <a:p>
            <a:r>
              <a:rPr lang="en-US" dirty="0">
                <a:solidFill>
                  <a:schemeClr val="tx2"/>
                </a:solidFill>
              </a:rPr>
              <a:t>A. </a:t>
            </a:r>
            <a:r>
              <a:rPr lang="en-US" dirty="0"/>
              <a:t>Risk for decreased cardiac output </a:t>
            </a:r>
          </a:p>
          <a:p>
            <a:r>
              <a:rPr lang="en-US" dirty="0">
                <a:solidFill>
                  <a:schemeClr val="tx2"/>
                </a:solidFill>
              </a:rPr>
              <a:t>B. </a:t>
            </a:r>
            <a:r>
              <a:rPr lang="en-US" dirty="0"/>
              <a:t>Risk for embolic event </a:t>
            </a:r>
          </a:p>
          <a:p>
            <a:r>
              <a:rPr lang="en-US" dirty="0">
                <a:solidFill>
                  <a:schemeClr val="tx2"/>
                </a:solidFill>
              </a:rPr>
              <a:t>C. </a:t>
            </a:r>
            <a:r>
              <a:rPr lang="en-US" dirty="0"/>
              <a:t>Knowledge deficit </a:t>
            </a:r>
          </a:p>
          <a:p>
            <a:r>
              <a:rPr lang="en-US" dirty="0">
                <a:solidFill>
                  <a:schemeClr val="tx2"/>
                </a:solidFill>
              </a:rPr>
              <a:t>D. </a:t>
            </a:r>
            <a:r>
              <a:rPr lang="en-US" dirty="0"/>
              <a:t>Risk for poor nutrition </a:t>
            </a:r>
          </a:p>
          <a:p>
            <a:r>
              <a:rPr lang="en-US" dirty="0">
                <a:solidFill>
                  <a:schemeClr val="tx2"/>
                </a:solidFill>
              </a:rPr>
              <a:t>E. </a:t>
            </a:r>
            <a:r>
              <a:rPr lang="en-US" dirty="0"/>
              <a:t>Risk for bleeding</a:t>
            </a:r>
          </a:p>
        </p:txBody>
      </p:sp>
    </p:spTree>
    <p:extLst>
      <p:ext uri="{BB962C8B-B14F-4D97-AF65-F5344CB8AC3E}">
        <p14:creationId xmlns:p14="http://schemas.microsoft.com/office/powerpoint/2010/main" val="109104476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B0057-CA1A-43B6-8B00-7498DE9653B1}"/>
              </a:ext>
            </a:extLst>
          </p:cNvPr>
          <p:cNvSpPr>
            <a:spLocks noGrp="1"/>
          </p:cNvSpPr>
          <p:nvPr>
            <p:ph type="title"/>
          </p:nvPr>
        </p:nvSpPr>
        <p:spPr/>
        <p:txBody>
          <a:bodyPr/>
          <a:lstStyle/>
          <a:p>
            <a:r>
              <a:rPr lang="en-US" dirty="0"/>
              <a:t>Case Study (continued_4)</a:t>
            </a:r>
          </a:p>
        </p:txBody>
      </p:sp>
      <p:sp>
        <p:nvSpPr>
          <p:cNvPr id="8" name="Text Placeholder 7"/>
          <p:cNvSpPr>
            <a:spLocks noGrp="1"/>
          </p:cNvSpPr>
          <p:nvPr>
            <p:ph type="body" sz="quarter" idx="10"/>
          </p:nvPr>
        </p:nvSpPr>
        <p:spPr>
          <a:xfrm>
            <a:off x="457200" y="1181100"/>
            <a:ext cx="8534400" cy="1028700"/>
          </a:xfrm>
        </p:spPr>
        <p:txBody>
          <a:bodyPr/>
          <a:lstStyle/>
          <a:p>
            <a:r>
              <a:rPr lang="en-US" dirty="0"/>
              <a:t>5. Which statement by Ms. Fletcher indicates that teaching has been effective?</a:t>
            </a:r>
          </a:p>
        </p:txBody>
      </p:sp>
      <p:sp>
        <p:nvSpPr>
          <p:cNvPr id="3" name="Content Placeholder 2">
            <a:extLst>
              <a:ext uri="{FF2B5EF4-FFF2-40B4-BE49-F238E27FC236}">
                <a16:creationId xmlns:a16="http://schemas.microsoft.com/office/drawing/2014/main" id="{889D0F09-3415-4100-A325-139DB721B3F3}"/>
              </a:ext>
            </a:extLst>
          </p:cNvPr>
          <p:cNvSpPr>
            <a:spLocks noGrp="1"/>
          </p:cNvSpPr>
          <p:nvPr>
            <p:ph sz="quarter" idx="11"/>
          </p:nvPr>
        </p:nvSpPr>
        <p:spPr>
          <a:xfrm>
            <a:off x="126999" y="2490951"/>
            <a:ext cx="8534400" cy="3733800"/>
          </a:xfrm>
        </p:spPr>
        <p:txBody>
          <a:bodyPr/>
          <a:lstStyle/>
          <a:p>
            <a:pPr marL="1115568" indent="-457200"/>
            <a:r>
              <a:rPr lang="en-US" dirty="0">
                <a:solidFill>
                  <a:schemeClr val="tx2"/>
                </a:solidFill>
              </a:rPr>
              <a:t>A. </a:t>
            </a:r>
            <a:r>
              <a:rPr lang="en-US" dirty="0"/>
              <a:t>“I’m just glad the problem was fixed, and I don’t need to go back to the doctor.” </a:t>
            </a:r>
          </a:p>
          <a:p>
            <a:pPr marL="1115568" indent="-457200"/>
            <a:r>
              <a:rPr lang="en-US" dirty="0">
                <a:solidFill>
                  <a:schemeClr val="tx2"/>
                </a:solidFill>
              </a:rPr>
              <a:t>B. </a:t>
            </a:r>
            <a:r>
              <a:rPr lang="en-US" dirty="0"/>
              <a:t>“I’m glad I don’t have to worry about having a stroke anymore.” </a:t>
            </a:r>
          </a:p>
          <a:p>
            <a:pPr marL="1115568" indent="-457200"/>
            <a:r>
              <a:rPr lang="en-US" dirty="0">
                <a:solidFill>
                  <a:schemeClr val="tx2"/>
                </a:solidFill>
              </a:rPr>
              <a:t>C. </a:t>
            </a:r>
            <a:r>
              <a:rPr lang="en-US" dirty="0"/>
              <a:t>“I guess I need to follow up with a heart doctor.” </a:t>
            </a:r>
          </a:p>
          <a:p>
            <a:pPr marL="1115568" indent="-457200"/>
            <a:r>
              <a:rPr lang="en-US" dirty="0">
                <a:solidFill>
                  <a:schemeClr val="tx2"/>
                </a:solidFill>
              </a:rPr>
              <a:t>D. </a:t>
            </a:r>
            <a:r>
              <a:rPr lang="en-US" dirty="0"/>
              <a:t>“I guess things will go back to normal now.”</a:t>
            </a:r>
          </a:p>
        </p:txBody>
      </p:sp>
    </p:spTree>
    <p:extLst>
      <p:ext uri="{BB962C8B-B14F-4D97-AF65-F5344CB8AC3E}">
        <p14:creationId xmlns:p14="http://schemas.microsoft.com/office/powerpoint/2010/main" val="326136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0324C51-1704-4459-9C50-A74EBBE486E3}"/>
              </a:ext>
            </a:extLst>
          </p:cNvPr>
          <p:cNvSpPr>
            <a:spLocks noGrp="1"/>
          </p:cNvSpPr>
          <p:nvPr>
            <p:ph type="title"/>
          </p:nvPr>
        </p:nvSpPr>
        <p:spPr>
          <a:xfrm>
            <a:off x="756356" y="234539"/>
            <a:ext cx="8235244" cy="590931"/>
          </a:xfrm>
        </p:spPr>
        <p:txBody>
          <a:bodyPr/>
          <a:lstStyle/>
          <a:p>
            <a:r>
              <a:rPr lang="en-US" dirty="0"/>
              <a:t>Electrocardiogram Graph Paper</a:t>
            </a:r>
          </a:p>
        </p:txBody>
      </p:sp>
      <p:pic>
        <p:nvPicPr>
          <p:cNvPr id="5" name="Content Placeholder 4" descr="An E C G with parts label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43584" y="2212848"/>
            <a:ext cx="6719299" cy="2990088"/>
          </a:xfrm>
          <a:prstGeom prst="rect">
            <a:avLst/>
          </a:prstGeom>
          <a:noFill/>
        </p:spPr>
      </p:pic>
      <p:sp>
        <p:nvSpPr>
          <p:cNvPr id="2" name="Title 1" hidden="1">
            <a:extLst>
              <a:ext uri="{FF2B5EF4-FFF2-40B4-BE49-F238E27FC236}">
                <a16:creationId xmlns:a16="http://schemas.microsoft.com/office/drawing/2014/main" id="{09AAC904-C170-45BE-A7C6-CFB2E920128E}"/>
              </a:ext>
            </a:extLst>
          </p:cNvPr>
          <p:cNvSpPr>
            <a:spLocks noGrp="1"/>
          </p:cNvSpPr>
          <p:nvPr>
            <p:ph type="title"/>
          </p:nvPr>
        </p:nvSpPr>
        <p:spPr/>
        <p:txBody>
          <a:bodyPr/>
          <a:lstStyle/>
          <a:p>
            <a:r>
              <a:rPr lang="en-US" dirty="0"/>
              <a:t>   </a:t>
            </a:r>
          </a:p>
        </p:txBody>
      </p:sp>
    </p:spTree>
    <p:extLst>
      <p:ext uri="{BB962C8B-B14F-4D97-AF65-F5344CB8AC3E}">
        <p14:creationId xmlns:p14="http://schemas.microsoft.com/office/powerpoint/2010/main" val="691255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C658A-3D1B-4B72-87D3-485AD45CD244}"/>
              </a:ext>
            </a:extLst>
          </p:cNvPr>
          <p:cNvSpPr>
            <a:spLocks noGrp="1"/>
          </p:cNvSpPr>
          <p:nvPr>
            <p:ph type="title"/>
          </p:nvPr>
        </p:nvSpPr>
        <p:spPr/>
        <p:txBody>
          <a:bodyPr/>
          <a:lstStyle/>
          <a:p>
            <a:r>
              <a:rPr lang="en-US" dirty="0"/>
              <a:t>Electrocardiogram (continued_1)</a:t>
            </a:r>
          </a:p>
        </p:txBody>
      </p:sp>
      <p:sp>
        <p:nvSpPr>
          <p:cNvPr id="3" name="Content Placeholder 2">
            <a:extLst>
              <a:ext uri="{FF2B5EF4-FFF2-40B4-BE49-F238E27FC236}">
                <a16:creationId xmlns:a16="http://schemas.microsoft.com/office/drawing/2014/main" id="{54CBFE10-4E64-4968-A3AE-16A51877B7FD}"/>
              </a:ext>
            </a:extLst>
          </p:cNvPr>
          <p:cNvSpPr>
            <a:spLocks noGrp="1"/>
          </p:cNvSpPr>
          <p:nvPr>
            <p:ph idx="1"/>
          </p:nvPr>
        </p:nvSpPr>
        <p:spPr/>
        <p:txBody>
          <a:bodyPr/>
          <a:lstStyle/>
          <a:p>
            <a:r>
              <a:rPr lang="en-US" dirty="0"/>
              <a:t>Waveforms</a:t>
            </a:r>
          </a:p>
          <a:p>
            <a:pPr lvl="1"/>
            <a:r>
              <a:rPr lang="en-US" dirty="0"/>
              <a:t>P wave</a:t>
            </a:r>
          </a:p>
          <a:p>
            <a:pPr lvl="1"/>
            <a:r>
              <a:rPr lang="en-US" dirty="0"/>
              <a:t>Q</a:t>
            </a:r>
            <a:r>
              <a:rPr lang="en-US" sz="100" dirty="0"/>
              <a:t> </a:t>
            </a:r>
            <a:r>
              <a:rPr lang="en-US" dirty="0"/>
              <a:t>R</a:t>
            </a:r>
            <a:r>
              <a:rPr lang="en-US" sz="100" dirty="0"/>
              <a:t> </a:t>
            </a:r>
            <a:r>
              <a:rPr lang="en-US" dirty="0"/>
              <a:t>S complex</a:t>
            </a:r>
          </a:p>
          <a:p>
            <a:pPr lvl="1"/>
            <a:r>
              <a:rPr lang="en-US" dirty="0"/>
              <a:t>T wave</a:t>
            </a:r>
          </a:p>
          <a:p>
            <a:pPr lvl="1"/>
            <a:r>
              <a:rPr lang="en-US" dirty="0"/>
              <a:t>U wave</a:t>
            </a:r>
          </a:p>
        </p:txBody>
      </p:sp>
    </p:spTree>
    <p:extLst>
      <p:ext uri="{BB962C8B-B14F-4D97-AF65-F5344CB8AC3E}">
        <p14:creationId xmlns:p14="http://schemas.microsoft.com/office/powerpoint/2010/main" val="3140577276"/>
      </p:ext>
    </p:extLst>
  </p:cSld>
  <p:clrMapOvr>
    <a:masterClrMapping/>
  </p:clrMapOvr>
</p:sld>
</file>

<file path=ppt/theme/theme1.xml><?xml version="1.0" encoding="utf-8"?>
<a:theme xmlns:a="http://schemas.openxmlformats.org/drawingml/2006/main" name="FAD_Nursing_Template_Sample">
  <a:themeElements>
    <a:clrScheme name="FAD Nursing">
      <a:dk1>
        <a:srgbClr val="737373"/>
      </a:dk1>
      <a:lt1>
        <a:sysClr val="window" lastClr="FFFFFF"/>
      </a:lt1>
      <a:dk2>
        <a:srgbClr val="28805C"/>
      </a:dk2>
      <a:lt2>
        <a:srgbClr val="FFFFFF"/>
      </a:lt2>
      <a:accent1>
        <a:srgbClr val="28805C"/>
      </a:accent1>
      <a:accent2>
        <a:srgbClr val="737373"/>
      </a:accent2>
      <a:accent3>
        <a:srgbClr val="D99C21"/>
      </a:accent3>
      <a:accent4>
        <a:srgbClr val="C00000"/>
      </a:accent4>
      <a:accent5>
        <a:srgbClr val="BFBFBF"/>
      </a:accent5>
      <a:accent6>
        <a:srgbClr val="C2ECD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8" id="{91B66E46-3F3C-49C2-9025-2800839DEA96}" vid="{348BD038-7B76-4A48-9886-575F33252E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74F316A9D19642AFB347C36D63796C" ma:contentTypeVersion="5" ma:contentTypeDescription="Create a new document." ma:contentTypeScope="" ma:versionID="cad381adda5b2ce407c58584fcfb8d10">
  <xsd:schema xmlns:xsd="http://www.w3.org/2001/XMLSchema" xmlns:xs="http://www.w3.org/2001/XMLSchema" xmlns:p="http://schemas.microsoft.com/office/2006/metadata/properties" xmlns:ns2="71d46e88-8733-4645-9284-85cf006978cc" xmlns:ns3="88135b7f-3fab-49b6-8009-71309f2107a8" targetNamespace="http://schemas.microsoft.com/office/2006/metadata/properties" ma:root="true" ma:fieldsID="8417b20f22cd2cb04f08b6ff97a2b690" ns2:_="" ns3:_="">
    <xsd:import namespace="71d46e88-8733-4645-9284-85cf006978cc"/>
    <xsd:import namespace="88135b7f-3fab-49b6-8009-71309f2107a8"/>
    <xsd:element name="properties">
      <xsd:complexType>
        <xsd:sequence>
          <xsd:element name="documentManagement">
            <xsd:complexType>
              <xsd:all>
                <xsd:element ref="ns2:_dlc_DocId" minOccurs="0"/>
                <xsd:element ref="ns2:_dlc_DocIdUrl" minOccurs="0"/>
                <xsd:element ref="ns2:_dlc_DocIdPersistId" minOccurs="0"/>
                <xsd:element ref="ns3:Category" minOccurs="0"/>
                <xsd:element ref="ns3:Sub_x002d_Category" minOccurs="0"/>
                <xsd:element ref="ns3:SortOrder" minOccurs="0"/>
                <xsd:element ref="ns3:v7hm" minOccurs="0"/>
                <xsd:element ref="ns3:Tertiary_x0020_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d46e88-8733-4645-9284-85cf006978c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88135b7f-3fab-49b6-8009-71309f2107a8" elementFormDefault="qualified">
    <xsd:import namespace="http://schemas.microsoft.com/office/2006/documentManagement/types"/>
    <xsd:import namespace="http://schemas.microsoft.com/office/infopath/2007/PartnerControls"/>
    <xsd:element name="Category" ma:index="11" nillable="true" ma:displayName="Category" ma:format="Dropdown" ma:internalName="Category">
      <xsd:simpleType>
        <xsd:union memberTypes="dms:Text">
          <xsd:simpleType>
            <xsd:restriction base="dms:Choice">
              <xsd:enumeration value="Additional Images"/>
              <xsd:enumeration value="DavisAdvantage"/>
              <xsd:enumeration value="DavisEdge"/>
              <xsd:enumeration value="DavisForward - internal use only"/>
              <xsd:enumeration value="DavisPlus"/>
              <xsd:enumeration value="Dental Care Decisions"/>
              <xsd:enumeration value="Dosage Calc"/>
              <xsd:enumeration value="F.A. Davis"/>
              <xsd:enumeration value="Fitness Decisions"/>
              <xsd:enumeration value="Kines in Action"/>
              <xsd:enumeration value="Medical Coding Lab"/>
              <xsd:enumeration value="Medical Language Lab"/>
              <xsd:enumeration value="Tabers"/>
            </xsd:restriction>
          </xsd:simpleType>
        </xsd:union>
      </xsd:simpleType>
    </xsd:element>
    <xsd:element name="Sub_x002d_Category" ma:index="12" nillable="true" ma:displayName="Sub-Category" ma:format="Dropdown" ma:internalName="Sub_x002d_Category">
      <xsd:simpleType>
        <xsd:union memberTypes="dms:Text">
          <xsd:simpleType>
            <xsd:restriction base="dms:Choice">
              <xsd:enumeration value="Branding Guide (attachment)"/>
              <xsd:enumeration value="DA Logos"/>
              <xsd:enumeration value="DA Powerpoint Presentation"/>
              <xsd:enumeration value="DC Logo"/>
              <xsd:enumeration value="DC Powerpoint Presentation"/>
              <xsd:enumeration value="DCD Logo"/>
              <xsd:enumeration value="DCD Powerpoint Presentation"/>
              <xsd:enumeration value="DE Logos"/>
              <xsd:enumeration value="DE Powerpoint Presentation"/>
              <xsd:enumeration value="DF Logo"/>
              <xsd:enumeration value="DF Powerpoint Presentation"/>
              <xsd:enumeration value="DP Homepage image"/>
              <xsd:enumeration value="DP Logo"/>
              <xsd:enumeration value="Electronic Devices"/>
              <xsd:enumeration value="FAD Digital Logos"/>
              <xsd:enumeration value="FAD Powerpiont Presentations"/>
              <xsd:enumeration value="FAD Print Logos"/>
              <xsd:enumeration value="FD Logo"/>
              <xsd:enumeration value="FD Powerpoint Presentation"/>
              <xsd:enumeration value="KIA Logo"/>
              <xsd:enumeration value="KIA Powerpoint Presentation"/>
              <xsd:enumeration value="MCL Logo"/>
              <xsd:enumeration value="MCL Powerpoint Presentation"/>
              <xsd:enumeration value="MLL 2.0 Logo"/>
              <xsd:enumeration value="MLL Logo"/>
              <xsd:enumeration value="MLL Powerpoint Presentation"/>
              <xsd:enumeration value="MTC Logo"/>
              <xsd:enumeration value="Taber’s 22"/>
              <xsd:enumeration value="Taber’s 22 with tagline"/>
              <xsd:enumeration value="Tabers Logo"/>
              <xsd:enumeration value="Tabers.com Homepage screen"/>
              <xsd:enumeration value="Useful Images"/>
            </xsd:restriction>
          </xsd:simpleType>
        </xsd:union>
      </xsd:simpleType>
    </xsd:element>
    <xsd:element name="SortOrder" ma:index="13" nillable="true" ma:displayName="SortOrder" ma:internalName="SortOrder">
      <xsd:simpleType>
        <xsd:restriction base="dms:Number"/>
      </xsd:simpleType>
    </xsd:element>
    <xsd:element name="v7hm" ma:index="14" nillable="true" ma:displayName="Tert" ma:internalName="v7hm">
      <xsd:simpleType>
        <xsd:restriction base="dms:Number"/>
      </xsd:simpleType>
    </xsd:element>
    <xsd:element name="Tertiary_x0020_Category" ma:index="15" nillable="true" ma:displayName="Tertiary Category" ma:internalName="Tertiary_x0020_Category">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Category xmlns="88135b7f-3fab-49b6-8009-71309f2107a8">F.A. Davis</Category>
    <v7hm xmlns="88135b7f-3fab-49b6-8009-71309f2107a8" xsi:nil="true"/>
    <Tertiary_x0020_Category xmlns="88135b7f-3fab-49b6-8009-71309f2107a8" xsi:nil="true"/>
    <Sub_x002d_Category xmlns="88135b7f-3fab-49b6-8009-71309f2107a8">FAD PowerPoint Presentations</Sub_x002d_Category>
    <SortOrder xmlns="88135b7f-3fab-49b6-8009-71309f2107a8" xsi:nil="true"/>
  </documentManagement>
</p:properties>
</file>

<file path=customXml/itemProps1.xml><?xml version="1.0" encoding="utf-8"?>
<ds:datastoreItem xmlns:ds="http://schemas.openxmlformats.org/officeDocument/2006/customXml" ds:itemID="{B8860857-213E-449D-9D68-31992611CF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d46e88-8733-4645-9284-85cf006978cc"/>
    <ds:schemaRef ds:uri="88135b7f-3fab-49b6-8009-71309f2107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23EB0E3-5915-4E57-8F39-28F926E76D4B}">
  <ds:schemaRefs>
    <ds:schemaRef ds:uri="http://schemas.microsoft.com/sharepoint/v3/contenttype/forms"/>
  </ds:schemaRefs>
</ds:datastoreItem>
</file>

<file path=customXml/itemProps3.xml><?xml version="1.0" encoding="utf-8"?>
<ds:datastoreItem xmlns:ds="http://schemas.openxmlformats.org/officeDocument/2006/customXml" ds:itemID="{DE28C97C-1C07-4631-B50A-E80D18B785BB}">
  <ds:schemaRefs>
    <ds:schemaRef ds:uri="http://schemas.microsoft.com/sharepoint/events"/>
  </ds:schemaRefs>
</ds:datastoreItem>
</file>

<file path=customXml/itemProps4.xml><?xml version="1.0" encoding="utf-8"?>
<ds:datastoreItem xmlns:ds="http://schemas.openxmlformats.org/officeDocument/2006/customXml" ds:itemID="{8CC939C3-7EE7-4FC7-818E-985D0213E860}">
  <ds:schemaRefs>
    <ds:schemaRef ds:uri="http://schemas.microsoft.com/office/2006/documentManagement/types"/>
    <ds:schemaRef ds:uri="71d46e88-8733-4645-9284-85cf006978cc"/>
    <ds:schemaRef ds:uri="http://schemas.openxmlformats.org/package/2006/metadata/core-properties"/>
    <ds:schemaRef ds:uri="http://purl.org/dc/elements/1.1/"/>
    <ds:schemaRef ds:uri="http://purl.org/dc/dcmitype/"/>
    <ds:schemaRef ds:uri="88135b7f-3fab-49b6-8009-71309f2107a8"/>
    <ds:schemaRef ds:uri="http://schemas.microsoft.com/office/2006/metadata/properties"/>
    <ds:schemaRef ds:uri="http://schemas.microsoft.com/office/infopath/2007/PartnerControl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41</TotalTime>
  <Words>8897</Words>
  <Application>Microsoft Office PowerPoint</Application>
  <PresentationFormat>On-screen Show (4:3)</PresentationFormat>
  <Paragraphs>677</Paragraphs>
  <Slides>78</Slides>
  <Notes>76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78</vt:i4>
      </vt:variant>
    </vt:vector>
  </HeadingPairs>
  <TitlesOfParts>
    <vt:vector size="83" baseType="lpstr">
      <vt:lpstr>Arial</vt:lpstr>
      <vt:lpstr>Calibri</vt:lpstr>
      <vt:lpstr>Calibri (Body)</vt:lpstr>
      <vt:lpstr>Wingdings</vt:lpstr>
      <vt:lpstr>FAD_Nursing_Template_Sample</vt:lpstr>
      <vt:lpstr> </vt:lpstr>
      <vt:lpstr>Introduction</vt:lpstr>
      <vt:lpstr>Normal Sinus Rhythm (NSR)</vt:lpstr>
      <vt:lpstr>Dysrhythmias</vt:lpstr>
      <vt:lpstr>Dysrhythmias (continued_1)</vt:lpstr>
      <vt:lpstr>Dysrhythmias (continued_2)</vt:lpstr>
      <vt:lpstr>Electrocardiogram </vt:lpstr>
      <vt:lpstr>Electrocardiogram Graph Paper</vt:lpstr>
      <vt:lpstr>Electrocardiogram (continued_1)</vt:lpstr>
      <vt:lpstr>Waveforms Seen on an Electrocardiogram</vt:lpstr>
      <vt:lpstr>P Wave</vt:lpstr>
      <vt:lpstr>QRS Wave (or QRS Complex)</vt:lpstr>
      <vt:lpstr>T Wave</vt:lpstr>
      <vt:lpstr>U Wave</vt:lpstr>
      <vt:lpstr>Electrocardiogram (continued_2) </vt:lpstr>
      <vt:lpstr>Electrocardiogram (continued_3) </vt:lpstr>
      <vt:lpstr>Intervals</vt:lpstr>
      <vt:lpstr>Electrocardiogram (continued_4) </vt:lpstr>
      <vt:lpstr>6-Second Strip</vt:lpstr>
      <vt:lpstr>Marching Out the Waveforms</vt:lpstr>
      <vt:lpstr>Cardiac Dysrhythmias</vt:lpstr>
      <vt:lpstr>Sinus Bradycardia (SB)</vt:lpstr>
      <vt:lpstr>Cardiac Dysrhythmias (continued_1)</vt:lpstr>
      <vt:lpstr>Cardiac Dysrhythmias (continued_2)</vt:lpstr>
      <vt:lpstr>Sinus Tachycardia (ST)</vt:lpstr>
      <vt:lpstr>Cardiac Dysrhythmias (continued_3)</vt:lpstr>
      <vt:lpstr>Cardiac Dysrhythmias (continued_4)</vt:lpstr>
      <vt:lpstr>Premature Atrial Contractions (PACs)</vt:lpstr>
      <vt:lpstr>Cardiac Dysrhythmias (continued_5)</vt:lpstr>
      <vt:lpstr>Cardiac Dysrhythmias (continued_6)</vt:lpstr>
      <vt:lpstr>Cardiac Dysrhythmias (continued_7)</vt:lpstr>
      <vt:lpstr>Atrial Fibrillation (A F)</vt:lpstr>
      <vt:lpstr>Cardiac Dysrhythmias (continued_8)</vt:lpstr>
      <vt:lpstr>Cardiac Dysrhythmias (continued_9)</vt:lpstr>
      <vt:lpstr>F Waves</vt:lpstr>
      <vt:lpstr>Cardiac Dysrhythmias (continued_10)</vt:lpstr>
      <vt:lpstr>Supraventricular Tachycardia (SV T)</vt:lpstr>
      <vt:lpstr>Atrial Tachycardia (AT)</vt:lpstr>
      <vt:lpstr>Cardiac Dysrhythmias (continued_11)</vt:lpstr>
      <vt:lpstr>Junctional Rhythms</vt:lpstr>
      <vt:lpstr>Premature Junctional Contractions (PJCs)</vt:lpstr>
      <vt:lpstr>Cardiac Dysrhythmias (continued_12)</vt:lpstr>
      <vt:lpstr>Cardiac Dysrhythmias (continued_13)</vt:lpstr>
      <vt:lpstr>Premature Ventricular Contractions</vt:lpstr>
      <vt:lpstr>Premature Ventricular Contractions (continued)</vt:lpstr>
      <vt:lpstr>Cardiac Dysrhythmias (continued_14)</vt:lpstr>
      <vt:lpstr>Cardiac Dysrhythmias (continued_15)</vt:lpstr>
      <vt:lpstr>Ventricular Tachycardia (V T)</vt:lpstr>
      <vt:lpstr>Cardiac Dysrhythmias (continued_16)</vt:lpstr>
      <vt:lpstr>Cardiac Dysrhythmias (continued_17)</vt:lpstr>
      <vt:lpstr>Ventricular Fibrillation (VF)</vt:lpstr>
      <vt:lpstr>Cardiac Dysrhythmias (continued_18)</vt:lpstr>
      <vt:lpstr>Cardiac Dysrhythmias (continued_19)</vt:lpstr>
      <vt:lpstr>Idioventricular Rhythm (IVR)</vt:lpstr>
      <vt:lpstr>Cardiac Dysrhythmias (continued_20)</vt:lpstr>
      <vt:lpstr>Cardiac Dysrhythmias (continued_21)</vt:lpstr>
      <vt:lpstr>Cardiac Dysrhythmias (continued_22)</vt:lpstr>
      <vt:lpstr>Cardiac Dysrhythmias (continued_23)</vt:lpstr>
      <vt:lpstr>Second-Degree AV Block Type I and Type II</vt:lpstr>
      <vt:lpstr>Cardiac Dysrhythmias (continued_24)</vt:lpstr>
      <vt:lpstr>Third-Degree AV Block or Complete Heart Block (CHB)</vt:lpstr>
      <vt:lpstr>Transcutaneous Pacing (TCP)</vt:lpstr>
      <vt:lpstr>Pacemaker</vt:lpstr>
      <vt:lpstr>Cardiac Dysrhythmias (continued_25)</vt:lpstr>
      <vt:lpstr>Cardiac Dysrhythmias (continued_26)</vt:lpstr>
      <vt:lpstr>Cardiac Dysrhythmias (continued_27)</vt:lpstr>
      <vt:lpstr>Cardiac Dysrhythmias (continued_28)</vt:lpstr>
      <vt:lpstr>Case Study: Episode 1 </vt:lpstr>
      <vt:lpstr>Case Study: Episode 1 (continued)</vt:lpstr>
      <vt:lpstr>Case Study: Episode 2 </vt:lpstr>
      <vt:lpstr>Case Study: Episode 2 (continued)</vt:lpstr>
      <vt:lpstr>Case Study: Wrap-up</vt:lpstr>
      <vt:lpstr>Case Study : Wrap-up (continued)</vt:lpstr>
      <vt:lpstr>Case Study </vt:lpstr>
      <vt:lpstr>Case Study (continued_1)</vt:lpstr>
      <vt:lpstr>Case Study (continued_2)</vt:lpstr>
      <vt:lpstr>Case Study (continued_3)</vt:lpstr>
      <vt:lpstr>Case Study (continued_4)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Adrienne Simon</dc:creator>
  <cp:lastModifiedBy>Adrienne Simon</cp:lastModifiedBy>
  <cp:revision>10</cp:revision>
  <dcterms:created xsi:type="dcterms:W3CDTF">2019-11-08T18:34:38Z</dcterms:created>
  <dcterms:modified xsi:type="dcterms:W3CDTF">2019-11-08T20:53:28Z</dcterms:modified>
</cp:coreProperties>
</file>