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0"/>
  </p:notesMasterIdLst>
  <p:handoutMasterIdLst>
    <p:handoutMasterId r:id="rId31"/>
  </p:handoutMasterIdLst>
  <p:sldIdLst>
    <p:sldId id="328"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52" r:id="rId21"/>
    <p:sldId id="344" r:id="rId22"/>
    <p:sldId id="345" r:id="rId23"/>
    <p:sldId id="351" r:id="rId24"/>
    <p:sldId id="346" r:id="rId25"/>
    <p:sldId id="347" r:id="rId26"/>
    <p:sldId id="348" r:id="rId27"/>
    <p:sldId id="349" r:id="rId28"/>
    <p:sldId id="35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912" userDrawn="1">
          <p15:clr>
            <a:srgbClr val="A4A3A4"/>
          </p15:clr>
        </p15:guide>
        <p15:guide id="2" pos="2880" userDrawn="1">
          <p15:clr>
            <a:srgbClr val="A4A3A4"/>
          </p15:clr>
        </p15:guide>
        <p15:guide id="3" orient="horz" pos="864">
          <p15:clr>
            <a:srgbClr val="A4A3A4"/>
          </p15:clr>
        </p15:guide>
        <p15:guide id="4" pos="624">
          <p15:clr>
            <a:srgbClr val="A4A3A4"/>
          </p15:clr>
        </p15:guide>
        <p15:guide id="5" pos="587">
          <p15:clr>
            <a:srgbClr val="A4A3A4"/>
          </p15:clr>
        </p15:guide>
        <p15:guide id="6" orient="horz" pos="816">
          <p15:clr>
            <a:srgbClr val="A4A3A4"/>
          </p15:clr>
        </p15:guide>
        <p15:guide id="7" pos="576">
          <p15:clr>
            <a:srgbClr val="A4A3A4"/>
          </p15:clr>
        </p15:guide>
        <p15:guide id="8" orient="horz" pos="1488">
          <p15:clr>
            <a:srgbClr val="A4A3A4"/>
          </p15:clr>
        </p15:guide>
        <p15:guide id="9" orient="horz" pos="432">
          <p15:clr>
            <a:srgbClr val="A4A3A4"/>
          </p15:clr>
        </p15:guide>
        <p15:guide id="10" pos="528">
          <p15:clr>
            <a:srgbClr val="A4A3A4"/>
          </p15:clr>
        </p15:guide>
        <p15:guide id="11" pos="7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e Mangoff" initials="J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05C"/>
    <a:srgbClr val="000000"/>
    <a:srgbClr val="737373"/>
    <a:srgbClr val="D99C21"/>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76" autoAdjust="0"/>
  </p:normalViewPr>
  <p:slideViewPr>
    <p:cSldViewPr>
      <p:cViewPr varScale="1">
        <p:scale>
          <a:sx n="95" d="100"/>
          <a:sy n="95" d="100"/>
        </p:scale>
        <p:origin x="1584" y="78"/>
      </p:cViewPr>
      <p:guideLst>
        <p:guide orient="horz" pos="912"/>
        <p:guide pos="2880"/>
        <p:guide orient="horz" pos="864"/>
        <p:guide pos="624"/>
        <p:guide pos="587"/>
        <p:guide orient="horz" pos="816"/>
        <p:guide pos="576"/>
        <p:guide orient="horz" pos="1488"/>
        <p:guide orient="horz" pos="432"/>
        <p:guide pos="528"/>
        <p:guide pos="768"/>
      </p:guideLst>
    </p:cSldViewPr>
  </p:slideViewPr>
  <p:outlineViewPr>
    <p:cViewPr>
      <p:scale>
        <a:sx n="33" d="100"/>
        <a:sy n="33" d="100"/>
      </p:scale>
      <p:origin x="18" y="0"/>
    </p:cViewPr>
  </p:outlineViewPr>
  <p:notesTextViewPr>
    <p:cViewPr>
      <p:scale>
        <a:sx n="1" d="1"/>
        <a:sy n="1" d="1"/>
      </p:scale>
      <p:origin x="0" y="0"/>
    </p:cViewPr>
  </p:notesTextViewPr>
  <p:sorterViewPr>
    <p:cViewPr>
      <p:scale>
        <a:sx n="100" d="100"/>
        <a:sy n="100" d="100"/>
      </p:scale>
      <p:origin x="0" y="9012"/>
    </p:cViewPr>
  </p:sorterViewPr>
  <p:notesViewPr>
    <p:cSldViewPr>
      <p:cViewPr varScale="1">
        <p:scale>
          <a:sx n="57" d="100"/>
          <a:sy n="57" d="100"/>
        </p:scale>
        <p:origin x="169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61E734-30F1-456B-8B88-B517BAE0A233}" type="datetimeFigureOut">
              <a:rPr lang="en-US" smtClean="0"/>
              <a:t>11/26/2019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D1CF74-1493-46D2-9CFB-D9771BD399B9}" type="slidenum">
              <a:rPr lang="en-US" smtClean="0"/>
              <a:t>‹#›</a:t>
            </a:fld>
            <a:endParaRPr lang="en-US"/>
          </a:p>
        </p:txBody>
      </p:sp>
    </p:spTree>
    <p:extLst>
      <p:ext uri="{BB962C8B-B14F-4D97-AF65-F5344CB8AC3E}">
        <p14:creationId xmlns:p14="http://schemas.microsoft.com/office/powerpoint/2010/main" val="4233874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A6551-8743-415C-B8DC-7E8D559D5B4C}" type="datetimeFigureOut">
              <a:rPr lang="en-US" smtClean="0"/>
              <a:t>11/26/2019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E3FD1-3D53-424A-A1AD-A3C30BC928DB}" type="slidenum">
              <a:rPr lang="en-US" smtClean="0"/>
              <a:t>‹#›</a:t>
            </a:fld>
            <a:endParaRPr lang="en-US"/>
          </a:p>
        </p:txBody>
      </p:sp>
    </p:spTree>
    <p:extLst>
      <p:ext uri="{BB962C8B-B14F-4D97-AF65-F5344CB8AC3E}">
        <p14:creationId xmlns:p14="http://schemas.microsoft.com/office/powerpoint/2010/main" val="220728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charset="0"/>
            </a:endParaRPr>
          </a:p>
        </p:txBody>
      </p:sp>
      <p:sp>
        <p:nvSpPr>
          <p:cNvPr id="4" name="Slide Number Placeholder 3"/>
          <p:cNvSpPr>
            <a:spLocks noGrp="1"/>
          </p:cNvSpPr>
          <p:nvPr>
            <p:ph type="sldNum" sz="quarter" idx="10"/>
          </p:nvPr>
        </p:nvSpPr>
        <p:spPr/>
        <p:txBody>
          <a:bodyPr/>
          <a:lstStyle/>
          <a:p>
            <a:fld id="{D1FE3FD1-3D53-424A-A1AD-A3C30BC928DB}" type="slidenum">
              <a:rPr lang="en-US" smtClean="0"/>
              <a:t>1</a:t>
            </a:fld>
            <a:endParaRPr lang="en-US"/>
          </a:p>
        </p:txBody>
      </p:sp>
    </p:spTree>
    <p:extLst>
      <p:ext uri="{BB962C8B-B14F-4D97-AF65-F5344CB8AC3E}">
        <p14:creationId xmlns:p14="http://schemas.microsoft.com/office/powerpoint/2010/main" val="3626138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Auditory, or hearing, assessment is completed after the external and otoscopic examination of both ears has been completed. These simple but meaningful tests help identify deficiencies present; however, they cannot determine the extent of the deficiency. Hearing loss is categorized in three ways: </a:t>
            </a:r>
          </a:p>
          <a:p>
            <a:endParaRPr lang="en-US" dirty="0"/>
          </a:p>
          <a:p>
            <a:r>
              <a:rPr lang="en-US" dirty="0"/>
              <a:t>Conductive hearing loss describes a physical obstruction of sound wave transmission. </a:t>
            </a:r>
          </a:p>
          <a:p>
            <a:endParaRPr lang="en-US" dirty="0"/>
          </a:p>
          <a:p>
            <a:r>
              <a:rPr lang="en-US" dirty="0"/>
              <a:t>Sensorineural hearing loss describes a deficit present in the cochlea, cranial nerve VIII, or the brain.</a:t>
            </a:r>
          </a:p>
          <a:p>
            <a:endParaRPr lang="en-US" dirty="0"/>
          </a:p>
          <a:p>
            <a:r>
              <a:rPr lang="en-US" dirty="0"/>
              <a:t>Mixed conductive-sensorineural hearing loss describes profound hearing loss that encompasses both conductive and sensorineural injuries.</a:t>
            </a:r>
          </a:p>
        </p:txBody>
      </p:sp>
      <p:sp>
        <p:nvSpPr>
          <p:cNvPr id="4" name="Slide Number Placeholder 3"/>
          <p:cNvSpPr>
            <a:spLocks noGrp="1"/>
          </p:cNvSpPr>
          <p:nvPr>
            <p:ph type="sldNum" sz="quarter" idx="5"/>
          </p:nvPr>
        </p:nvSpPr>
        <p:spPr/>
        <p:txBody>
          <a:bodyPr/>
          <a:lstStyle/>
          <a:p>
            <a:fld id="{EF179920-1458-462C-8F48-238DD5709C36}" type="slidenum">
              <a:rPr lang="en-US" smtClean="0"/>
              <a:t>10</a:t>
            </a:fld>
            <a:endParaRPr lang="en-US"/>
          </a:p>
        </p:txBody>
      </p:sp>
    </p:spTree>
    <p:extLst>
      <p:ext uri="{BB962C8B-B14F-4D97-AF65-F5344CB8AC3E}">
        <p14:creationId xmlns:p14="http://schemas.microsoft.com/office/powerpoint/2010/main" val="2561662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Audiometry — Hearing acuity is measured through audiometry, and this test is most often performed by skilled technicians and nurses with specialized training. This test measures frequency (the highness or lowness of tones expressed in hertz; hertz is the international unit of frequency defined as the number of cycles per second of a sound). </a:t>
            </a:r>
          </a:p>
          <a:p>
            <a:endParaRPr lang="en-US" dirty="0"/>
          </a:p>
          <a:p>
            <a:r>
              <a:rPr lang="en-US" dirty="0"/>
              <a:t>Tympanometry is completed in healthcare providers’ offices and clinics and is performed by technicians, nurses, or other specially trained personnel. Patient preparation centers on educating the patient as to how and why the test will be completed. The equipment used is sensitive and requires delicate handling and usually has single-use earpieces that require disposal and replacement. Tympanometry is performed to assess the mobility of the eardrum and structures of the middle ear because these changes are consistent with presence of fluid in the middle ear.</a:t>
            </a:r>
          </a:p>
          <a:p>
            <a:endParaRPr lang="en-US" dirty="0"/>
          </a:p>
          <a:p>
            <a:r>
              <a:rPr lang="en-US" dirty="0"/>
              <a:t>The electronystagmography (ENG) test is done to detect both central and peripheral diseases of the vestibular system (the system in the inner ear that is responsible for maintaining balance and orientation in space) in the ear. The ENG detects and records nystagmus (involuntary eye movements), because the eyes and ears depend on each other for balance. </a:t>
            </a:r>
          </a:p>
          <a:p>
            <a:endParaRPr lang="en-US" dirty="0"/>
          </a:p>
          <a:p>
            <a:r>
              <a:rPr lang="en-US" dirty="0"/>
              <a:t>Computed tomography and magnetic resonance imaging — Detailed visualization of the internal structures of the ear is achieved by either computed tomography (CT) or with magnetic resonance imagining (MRI). </a:t>
            </a:r>
          </a:p>
        </p:txBody>
      </p:sp>
      <p:sp>
        <p:nvSpPr>
          <p:cNvPr id="4" name="Slide Number Placeholder 3"/>
          <p:cNvSpPr>
            <a:spLocks noGrp="1"/>
          </p:cNvSpPr>
          <p:nvPr>
            <p:ph type="sldNum" sz="quarter" idx="5"/>
          </p:nvPr>
        </p:nvSpPr>
        <p:spPr/>
        <p:txBody>
          <a:bodyPr/>
          <a:lstStyle/>
          <a:p>
            <a:fld id="{EF179920-1458-462C-8F48-238DD5709C36}" type="slidenum">
              <a:rPr lang="en-US" smtClean="0"/>
              <a:t>11</a:t>
            </a:fld>
            <a:endParaRPr lang="en-US"/>
          </a:p>
        </p:txBody>
      </p:sp>
    </p:spTree>
    <p:extLst>
      <p:ext uri="{BB962C8B-B14F-4D97-AF65-F5344CB8AC3E}">
        <p14:creationId xmlns:p14="http://schemas.microsoft.com/office/powerpoint/2010/main" val="927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47.5 Noise levels of common sounds. Volume levels ranging from 0 to 160 </a:t>
            </a:r>
            <a:r>
              <a:rPr lang="en-US" dirty="0" err="1"/>
              <a:t>dB.</a:t>
            </a:r>
            <a:endParaRPr lang="en-US" dirty="0"/>
          </a:p>
        </p:txBody>
      </p:sp>
      <p:sp>
        <p:nvSpPr>
          <p:cNvPr id="4" name="Slide Number Placeholder 3"/>
          <p:cNvSpPr>
            <a:spLocks noGrp="1"/>
          </p:cNvSpPr>
          <p:nvPr>
            <p:ph type="sldNum" sz="quarter" idx="5"/>
          </p:nvPr>
        </p:nvSpPr>
        <p:spPr/>
        <p:txBody>
          <a:bodyPr/>
          <a:lstStyle/>
          <a:p>
            <a:fld id="{EF179920-1458-462C-8F48-238DD5709C36}" type="slidenum">
              <a:rPr lang="en-US" smtClean="0"/>
              <a:t>12</a:t>
            </a:fld>
            <a:endParaRPr lang="en-US"/>
          </a:p>
        </p:txBody>
      </p:sp>
    </p:spTree>
    <p:extLst>
      <p:ext uri="{BB962C8B-B14F-4D97-AF65-F5344CB8AC3E}">
        <p14:creationId xmlns:p14="http://schemas.microsoft.com/office/powerpoint/2010/main" val="636768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ear is a sensitive organ with many fragile parts. Several categories of medications can prove dangerous to the proper functioning of the ear (ototoxic), and often patients are not aware of this side and adverse effects. The most common categories of medications that pose ototoxic risks are in the following categories: </a:t>
            </a:r>
          </a:p>
          <a:p>
            <a:endParaRPr lang="en-US" dirty="0"/>
          </a:p>
          <a:p>
            <a:r>
              <a:rPr lang="en-US" dirty="0"/>
              <a:t>Antibiotics </a:t>
            </a:r>
          </a:p>
          <a:p>
            <a:r>
              <a:rPr lang="en-US" dirty="0"/>
              <a:t>Diuretics </a:t>
            </a:r>
          </a:p>
          <a:p>
            <a:r>
              <a:rPr lang="en-US" dirty="0"/>
              <a:t>NSAIDs </a:t>
            </a:r>
          </a:p>
          <a:p>
            <a:r>
              <a:rPr lang="en-US" dirty="0"/>
              <a:t>Chemotherapeutic agents </a:t>
            </a:r>
          </a:p>
          <a:p>
            <a:r>
              <a:rPr lang="en-US" dirty="0"/>
              <a:t>Miscellaneous</a:t>
            </a:r>
          </a:p>
        </p:txBody>
      </p:sp>
      <p:sp>
        <p:nvSpPr>
          <p:cNvPr id="4" name="Slide Number Placeholder 3"/>
          <p:cNvSpPr>
            <a:spLocks noGrp="1"/>
          </p:cNvSpPr>
          <p:nvPr>
            <p:ph type="sldNum" sz="quarter" idx="5"/>
          </p:nvPr>
        </p:nvSpPr>
        <p:spPr/>
        <p:txBody>
          <a:bodyPr/>
          <a:lstStyle/>
          <a:p>
            <a:fld id="{EF179920-1458-462C-8F48-238DD5709C36}" type="slidenum">
              <a:rPr lang="en-US" smtClean="0"/>
              <a:t>13</a:t>
            </a:fld>
            <a:endParaRPr lang="en-US"/>
          </a:p>
        </p:txBody>
      </p:sp>
    </p:spTree>
    <p:extLst>
      <p:ext uri="{BB962C8B-B14F-4D97-AF65-F5344CB8AC3E}">
        <p14:creationId xmlns:p14="http://schemas.microsoft.com/office/powerpoint/2010/main" val="973795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Protecting the numerous sensory organs of the ear is imperative for the long-lasting health and function of the ear. Evaluation of hearing function is an essential part of the patient’s yearly examination. This examination includes the basic screening tools discussed previously as well as more in-depth testing based on the presence of any ear abnormalities. </a:t>
            </a:r>
            <a:r>
              <a:rPr lang="en-US"/>
              <a:t>Protection of the ears from excessive noise is facilitated by using earplugs, earmuffs, or other protective equipment.</a:t>
            </a:r>
          </a:p>
        </p:txBody>
      </p:sp>
      <p:sp>
        <p:nvSpPr>
          <p:cNvPr id="4" name="Slide Number Placeholder 3"/>
          <p:cNvSpPr>
            <a:spLocks noGrp="1"/>
          </p:cNvSpPr>
          <p:nvPr>
            <p:ph type="sldNum" sz="quarter" idx="5"/>
          </p:nvPr>
        </p:nvSpPr>
        <p:spPr/>
        <p:txBody>
          <a:bodyPr/>
          <a:lstStyle/>
          <a:p>
            <a:fld id="{EF179920-1458-462C-8F48-238DD5709C36}" type="slidenum">
              <a:rPr lang="en-US" smtClean="0"/>
              <a:t>14</a:t>
            </a:fld>
            <a:endParaRPr lang="en-US"/>
          </a:p>
        </p:txBody>
      </p:sp>
    </p:spTree>
    <p:extLst>
      <p:ext uri="{BB962C8B-B14F-4D97-AF65-F5344CB8AC3E}">
        <p14:creationId xmlns:p14="http://schemas.microsoft.com/office/powerpoint/2010/main" val="3795226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Answer: </a:t>
            </a:r>
            <a:r>
              <a:rPr lang="en-US" sz="1200" b="0" i="0" u="none" strike="noStrike" kern="1200" baseline="0" dirty="0">
                <a:solidFill>
                  <a:schemeClr val="tx1"/>
                </a:solidFill>
                <a:latin typeface="+mn-lt"/>
                <a:ea typeface="+mn-ea"/>
                <a:cs typeface="+mn-cs"/>
              </a:rPr>
              <a:t>C</a:t>
            </a:r>
          </a:p>
          <a:p>
            <a:r>
              <a:rPr lang="en-US" sz="1200" b="1" i="0" u="none" strike="noStrike" kern="1200" baseline="0" dirty="0">
                <a:solidFill>
                  <a:schemeClr val="tx1"/>
                </a:solidFill>
                <a:latin typeface="+mn-lt"/>
                <a:ea typeface="+mn-ea"/>
                <a:cs typeface="+mn-cs"/>
              </a:rPr>
              <a:t>Rationale: </a:t>
            </a:r>
            <a:r>
              <a:rPr lang="en-US" sz="1200" b="0" i="0" u="none" strike="noStrike" kern="1200" baseline="0" dirty="0">
                <a:solidFill>
                  <a:schemeClr val="tx1"/>
                </a:solidFill>
                <a:latin typeface="+mn-lt"/>
                <a:ea typeface="+mn-ea"/>
                <a:cs typeface="+mn-cs"/>
              </a:rPr>
              <a:t>In children, this tube is more flat in</a:t>
            </a:r>
          </a:p>
          <a:p>
            <a:r>
              <a:rPr lang="en-US" sz="1200" b="0" i="0" u="none" strike="noStrike" kern="1200" baseline="0" dirty="0">
                <a:solidFill>
                  <a:schemeClr val="tx1"/>
                </a:solidFill>
                <a:latin typeface="+mn-lt"/>
                <a:ea typeface="+mn-ea"/>
                <a:cs typeface="+mn-cs"/>
              </a:rPr>
              <a:t>appearance, thereby allowing fluids to collect and</a:t>
            </a:r>
          </a:p>
          <a:p>
            <a:r>
              <a:rPr lang="en-US" sz="1200" b="0" i="0" u="none" strike="noStrike" kern="1200" baseline="0" dirty="0">
                <a:solidFill>
                  <a:schemeClr val="tx1"/>
                </a:solidFill>
                <a:latin typeface="+mn-lt"/>
                <a:ea typeface="+mn-ea"/>
                <a:cs typeface="+mn-cs"/>
              </a:rPr>
              <a:t>stagnate increasing the chance of infection.</a:t>
            </a:r>
            <a:endParaRPr lang="en-US" dirty="0"/>
          </a:p>
        </p:txBody>
      </p:sp>
      <p:sp>
        <p:nvSpPr>
          <p:cNvPr id="4" name="Slide Number Placeholder 3"/>
          <p:cNvSpPr>
            <a:spLocks noGrp="1"/>
          </p:cNvSpPr>
          <p:nvPr>
            <p:ph type="sldNum" sz="quarter" idx="5"/>
          </p:nvPr>
        </p:nvSpPr>
        <p:spPr/>
        <p:txBody>
          <a:bodyPr/>
          <a:lstStyle/>
          <a:p>
            <a:fld id="{EF179920-1458-462C-8F48-238DD5709C36}" type="slidenum">
              <a:rPr lang="en-US" smtClean="0"/>
              <a:t>20</a:t>
            </a:fld>
            <a:endParaRPr lang="en-US"/>
          </a:p>
        </p:txBody>
      </p:sp>
    </p:spTree>
    <p:extLst>
      <p:ext uri="{BB962C8B-B14F-4D97-AF65-F5344CB8AC3E}">
        <p14:creationId xmlns:p14="http://schemas.microsoft.com/office/powerpoint/2010/main" val="3800356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Answer: </a:t>
            </a:r>
            <a:r>
              <a:rPr lang="en-US" sz="1200" b="0" i="0" u="none" strike="noStrike" kern="1200" baseline="0" dirty="0">
                <a:solidFill>
                  <a:schemeClr val="tx1"/>
                </a:solidFill>
                <a:latin typeface="+mn-lt"/>
                <a:ea typeface="+mn-ea"/>
                <a:cs typeface="+mn-cs"/>
              </a:rPr>
              <a:t>A</a:t>
            </a:r>
          </a:p>
          <a:p>
            <a:r>
              <a:rPr lang="en-US" sz="1200" b="1" i="0" u="none" strike="noStrike" kern="1200" baseline="0" dirty="0">
                <a:solidFill>
                  <a:schemeClr val="tx1"/>
                </a:solidFill>
                <a:latin typeface="+mn-lt"/>
                <a:ea typeface="+mn-ea"/>
                <a:cs typeface="+mn-cs"/>
              </a:rPr>
              <a:t>Rationale: </a:t>
            </a:r>
            <a:r>
              <a:rPr lang="en-US" sz="1200" b="0" i="0" u="none" strike="noStrike" kern="1200" baseline="0" dirty="0">
                <a:solidFill>
                  <a:schemeClr val="tx1"/>
                </a:solidFill>
                <a:latin typeface="+mn-lt"/>
                <a:ea typeface="+mn-ea"/>
                <a:cs typeface="+mn-cs"/>
              </a:rPr>
              <a:t>Use of cotton swabs or other similar</a:t>
            </a:r>
          </a:p>
          <a:p>
            <a:r>
              <a:rPr lang="en-US" sz="1200" b="0" i="0" u="none" strike="noStrike" kern="1200" baseline="0" dirty="0">
                <a:solidFill>
                  <a:schemeClr val="tx1"/>
                </a:solidFill>
                <a:latin typeface="+mn-lt"/>
                <a:ea typeface="+mn-ea"/>
                <a:cs typeface="+mn-cs"/>
              </a:rPr>
              <a:t>instruments can create a rupture or impact cerumen</a:t>
            </a:r>
          </a:p>
          <a:p>
            <a:r>
              <a:rPr lang="en-US" sz="1200" b="0" i="0" u="none" strike="noStrike" kern="1200" baseline="0" dirty="0">
                <a:solidFill>
                  <a:schemeClr val="tx1"/>
                </a:solidFill>
                <a:latin typeface="+mn-lt"/>
                <a:ea typeface="+mn-ea"/>
                <a:cs typeface="+mn-cs"/>
              </a:rPr>
              <a:t>in the ear canal.</a:t>
            </a:r>
            <a:endParaRPr lang="en-US" dirty="0"/>
          </a:p>
        </p:txBody>
      </p:sp>
      <p:sp>
        <p:nvSpPr>
          <p:cNvPr id="4" name="Slide Number Placeholder 3"/>
          <p:cNvSpPr>
            <a:spLocks noGrp="1"/>
          </p:cNvSpPr>
          <p:nvPr>
            <p:ph type="sldNum" sz="quarter" idx="5"/>
          </p:nvPr>
        </p:nvSpPr>
        <p:spPr/>
        <p:txBody>
          <a:bodyPr/>
          <a:lstStyle/>
          <a:p>
            <a:fld id="{EF179920-1458-462C-8F48-238DD5709C36}" type="slidenum">
              <a:rPr lang="en-US" smtClean="0"/>
              <a:t>21</a:t>
            </a:fld>
            <a:endParaRPr lang="en-US"/>
          </a:p>
        </p:txBody>
      </p:sp>
    </p:spTree>
    <p:extLst>
      <p:ext uri="{BB962C8B-B14F-4D97-AF65-F5344CB8AC3E}">
        <p14:creationId xmlns:p14="http://schemas.microsoft.com/office/powerpoint/2010/main" val="4266279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Answer: </a:t>
            </a:r>
            <a:r>
              <a:rPr lang="en-US" sz="1200" b="0" i="0" u="none" strike="noStrike" kern="1200" baseline="0" dirty="0">
                <a:solidFill>
                  <a:schemeClr val="tx1"/>
                </a:solidFill>
                <a:latin typeface="+mn-lt"/>
                <a:ea typeface="+mn-ea"/>
                <a:cs typeface="+mn-cs"/>
              </a:rPr>
              <a:t>D</a:t>
            </a:r>
          </a:p>
          <a:p>
            <a:r>
              <a:rPr lang="en-US" sz="1200" b="1" i="0" u="none" strike="noStrike" kern="1200" baseline="0" dirty="0">
                <a:solidFill>
                  <a:schemeClr val="tx1"/>
                </a:solidFill>
                <a:latin typeface="+mn-lt"/>
                <a:ea typeface="+mn-ea"/>
                <a:cs typeface="+mn-cs"/>
              </a:rPr>
              <a:t>Rationale: </a:t>
            </a:r>
            <a:r>
              <a:rPr lang="en-US" sz="1200" b="0" i="0" u="none" strike="noStrike" kern="1200" baseline="0" dirty="0">
                <a:solidFill>
                  <a:schemeClr val="tx1"/>
                </a:solidFill>
                <a:latin typeface="+mn-lt"/>
                <a:ea typeface="+mn-ea"/>
                <a:cs typeface="+mn-cs"/>
              </a:rPr>
              <a:t>Earplugs can help prevent water from</a:t>
            </a:r>
          </a:p>
          <a:p>
            <a:r>
              <a:rPr lang="en-US" sz="1200" b="0" i="0" u="none" strike="noStrike" kern="1200" baseline="0" dirty="0">
                <a:solidFill>
                  <a:schemeClr val="tx1"/>
                </a:solidFill>
                <a:latin typeface="+mn-lt"/>
                <a:ea typeface="+mn-ea"/>
                <a:cs typeface="+mn-cs"/>
              </a:rPr>
              <a:t>entering the ear canal and potentially cause infection</a:t>
            </a:r>
          </a:p>
          <a:p>
            <a:r>
              <a:rPr lang="en-US" sz="1200" b="0" i="0" u="none" strike="noStrike" kern="1200" baseline="0" dirty="0">
                <a:solidFill>
                  <a:schemeClr val="tx1"/>
                </a:solidFill>
                <a:latin typeface="+mn-lt"/>
                <a:ea typeface="+mn-ea"/>
                <a:cs typeface="+mn-cs"/>
              </a:rPr>
              <a:t>for those at increased risk for ear infections.</a:t>
            </a:r>
            <a:endParaRPr lang="en-US" dirty="0"/>
          </a:p>
        </p:txBody>
      </p:sp>
      <p:sp>
        <p:nvSpPr>
          <p:cNvPr id="4" name="Slide Number Placeholder 3"/>
          <p:cNvSpPr>
            <a:spLocks noGrp="1"/>
          </p:cNvSpPr>
          <p:nvPr>
            <p:ph type="sldNum" sz="quarter" idx="5"/>
          </p:nvPr>
        </p:nvSpPr>
        <p:spPr/>
        <p:txBody>
          <a:bodyPr/>
          <a:lstStyle/>
          <a:p>
            <a:fld id="{EF179920-1458-462C-8F48-238DD5709C36}" type="slidenum">
              <a:rPr lang="en-US" smtClean="0"/>
              <a:t>22</a:t>
            </a:fld>
            <a:endParaRPr lang="en-US"/>
          </a:p>
        </p:txBody>
      </p:sp>
    </p:spTree>
    <p:extLst>
      <p:ext uri="{BB962C8B-B14F-4D97-AF65-F5344CB8AC3E}">
        <p14:creationId xmlns:p14="http://schemas.microsoft.com/office/powerpoint/2010/main" val="642633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Answer: </a:t>
            </a:r>
            <a:r>
              <a:rPr lang="en-US" sz="1200" b="0" i="0" u="none" strike="noStrike" kern="1200" baseline="0" dirty="0">
                <a:solidFill>
                  <a:schemeClr val="tx1"/>
                </a:solidFill>
                <a:latin typeface="+mn-lt"/>
                <a:ea typeface="+mn-ea"/>
                <a:cs typeface="+mn-cs"/>
              </a:rPr>
              <a:t>B</a:t>
            </a:r>
          </a:p>
          <a:p>
            <a:r>
              <a:rPr lang="en-US" sz="1200" b="1" i="0" u="none" strike="noStrike" kern="1200" baseline="0" dirty="0">
                <a:solidFill>
                  <a:schemeClr val="tx1"/>
                </a:solidFill>
                <a:latin typeface="+mn-lt"/>
                <a:ea typeface="+mn-ea"/>
                <a:cs typeface="+mn-cs"/>
              </a:rPr>
              <a:t>Rationale: </a:t>
            </a:r>
            <a:r>
              <a:rPr lang="en-US" sz="1200" b="0" i="0" u="none" strike="noStrike" kern="1200" baseline="0" dirty="0">
                <a:solidFill>
                  <a:schemeClr val="tx1"/>
                </a:solidFill>
                <a:latin typeface="+mn-lt"/>
                <a:ea typeface="+mn-ea"/>
                <a:cs typeface="+mn-cs"/>
              </a:rPr>
              <a:t>This hand-held portable test allows the</a:t>
            </a:r>
          </a:p>
          <a:p>
            <a:r>
              <a:rPr lang="en-US" sz="1200" b="0" i="0" u="none" strike="noStrike" kern="1200" baseline="0" dirty="0">
                <a:solidFill>
                  <a:schemeClr val="tx1"/>
                </a:solidFill>
                <a:latin typeface="+mn-lt"/>
                <a:ea typeface="+mn-ea"/>
                <a:cs typeface="+mn-cs"/>
              </a:rPr>
              <a:t>provider to assess the patient’s ability to hear</a:t>
            </a:r>
          </a:p>
          <a:p>
            <a:r>
              <a:rPr lang="en-US" sz="1200" b="0" i="0" u="none" strike="noStrike" kern="1200" baseline="0" dirty="0">
                <a:solidFill>
                  <a:schemeClr val="tx1"/>
                </a:solidFill>
                <a:latin typeface="+mn-lt"/>
                <a:ea typeface="+mn-ea"/>
                <a:cs typeface="+mn-cs"/>
              </a:rPr>
              <a:t>general tones.</a:t>
            </a:r>
            <a:endParaRPr lang="en-US" dirty="0"/>
          </a:p>
        </p:txBody>
      </p:sp>
      <p:sp>
        <p:nvSpPr>
          <p:cNvPr id="4" name="Slide Number Placeholder 3"/>
          <p:cNvSpPr>
            <a:spLocks noGrp="1"/>
          </p:cNvSpPr>
          <p:nvPr>
            <p:ph type="sldNum" sz="quarter" idx="5"/>
          </p:nvPr>
        </p:nvSpPr>
        <p:spPr/>
        <p:txBody>
          <a:bodyPr/>
          <a:lstStyle/>
          <a:p>
            <a:fld id="{EF179920-1458-462C-8F48-238DD5709C36}" type="slidenum">
              <a:rPr lang="en-US" smtClean="0"/>
              <a:t>23</a:t>
            </a:fld>
            <a:endParaRPr lang="en-US"/>
          </a:p>
        </p:txBody>
      </p:sp>
    </p:spTree>
    <p:extLst>
      <p:ext uri="{BB962C8B-B14F-4D97-AF65-F5344CB8AC3E}">
        <p14:creationId xmlns:p14="http://schemas.microsoft.com/office/powerpoint/2010/main" val="3299432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Answer: </a:t>
            </a:r>
            <a:r>
              <a:rPr lang="en-US" sz="1200" b="0" i="0" u="none" strike="noStrike" kern="1200" baseline="0" dirty="0">
                <a:solidFill>
                  <a:schemeClr val="tx1"/>
                </a:solidFill>
                <a:latin typeface="+mn-lt"/>
                <a:ea typeface="+mn-ea"/>
                <a:cs typeface="+mn-cs"/>
              </a:rPr>
              <a:t>A</a:t>
            </a:r>
          </a:p>
          <a:p>
            <a:r>
              <a:rPr lang="en-US" sz="1200" b="1" i="0" u="none" strike="noStrike" kern="1200" baseline="0" dirty="0">
                <a:solidFill>
                  <a:schemeClr val="tx1"/>
                </a:solidFill>
                <a:latin typeface="+mn-lt"/>
                <a:ea typeface="+mn-ea"/>
                <a:cs typeface="+mn-cs"/>
              </a:rPr>
              <a:t>Rationale: </a:t>
            </a:r>
            <a:r>
              <a:rPr lang="en-US" sz="1200" b="0" i="0" u="none" strike="noStrike" kern="1200" baseline="0" dirty="0">
                <a:solidFill>
                  <a:schemeClr val="tx1"/>
                </a:solidFill>
                <a:latin typeface="+mn-lt"/>
                <a:ea typeface="+mn-ea"/>
                <a:cs typeface="+mn-cs"/>
              </a:rPr>
              <a:t>Removal of ear wax can improve hearing</a:t>
            </a:r>
          </a:p>
          <a:p>
            <a:r>
              <a:rPr lang="en-US" sz="1200" b="0" i="0" u="none" strike="noStrike" kern="1200" baseline="0" dirty="0">
                <a:solidFill>
                  <a:schemeClr val="tx1"/>
                </a:solidFill>
                <a:latin typeface="+mn-lt"/>
                <a:ea typeface="+mn-ea"/>
                <a:cs typeface="+mn-cs"/>
              </a:rPr>
              <a:t>as impacted wax can form an obstruction, thereby</a:t>
            </a:r>
          </a:p>
          <a:p>
            <a:r>
              <a:rPr lang="en-US" sz="1200" b="0" i="0" u="none" strike="noStrike" kern="1200" baseline="0" dirty="0">
                <a:solidFill>
                  <a:schemeClr val="tx1"/>
                </a:solidFill>
                <a:latin typeface="+mn-lt"/>
                <a:ea typeface="+mn-ea"/>
                <a:cs typeface="+mn-cs"/>
              </a:rPr>
              <a:t>decreasing the ability of sound waves to transmit.</a:t>
            </a:r>
            <a:endParaRPr lang="en-US" dirty="0"/>
          </a:p>
        </p:txBody>
      </p:sp>
      <p:sp>
        <p:nvSpPr>
          <p:cNvPr id="4" name="Slide Number Placeholder 3"/>
          <p:cNvSpPr>
            <a:spLocks noGrp="1"/>
          </p:cNvSpPr>
          <p:nvPr>
            <p:ph type="sldNum" sz="quarter" idx="5"/>
          </p:nvPr>
        </p:nvSpPr>
        <p:spPr/>
        <p:txBody>
          <a:bodyPr/>
          <a:lstStyle/>
          <a:p>
            <a:fld id="{EF179920-1458-462C-8F48-238DD5709C36}" type="slidenum">
              <a:rPr lang="en-US" smtClean="0"/>
              <a:t>24</a:t>
            </a:fld>
            <a:endParaRPr lang="en-US"/>
          </a:p>
        </p:txBody>
      </p:sp>
    </p:spTree>
    <p:extLst>
      <p:ext uri="{BB962C8B-B14F-4D97-AF65-F5344CB8AC3E}">
        <p14:creationId xmlns:p14="http://schemas.microsoft.com/office/powerpoint/2010/main" val="124847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ear is an extraordinary sensory organ that works in conjunction with the brain to interpret sounds. These sounds allow assessment of surroundings, warning of potential dangers, interactions with other people, and appreciation of sounds such as music, work, and play. Many aspects of daily life are affected by the ability to hear. Assessment of the anatomy and physiology of the ear provides essential data about hearing and balance. The interpretation of screening assessments and diagnostic results is also pertinent to providing comprehensive care to patients with hearing disorders.</a:t>
            </a:r>
          </a:p>
        </p:txBody>
      </p:sp>
      <p:sp>
        <p:nvSpPr>
          <p:cNvPr id="4" name="Slide Number Placeholder 3"/>
          <p:cNvSpPr>
            <a:spLocks noGrp="1"/>
          </p:cNvSpPr>
          <p:nvPr>
            <p:ph type="sldNum" sz="quarter" idx="5"/>
          </p:nvPr>
        </p:nvSpPr>
        <p:spPr/>
        <p:txBody>
          <a:bodyPr/>
          <a:lstStyle/>
          <a:p>
            <a:fld id="{EF179920-1458-462C-8F48-238DD5709C36}" type="slidenum">
              <a:rPr lang="en-US" smtClean="0"/>
              <a:t>2</a:t>
            </a:fld>
            <a:endParaRPr lang="en-US"/>
          </a:p>
        </p:txBody>
      </p:sp>
    </p:spTree>
    <p:extLst>
      <p:ext uri="{BB962C8B-B14F-4D97-AF65-F5344CB8AC3E}">
        <p14:creationId xmlns:p14="http://schemas.microsoft.com/office/powerpoint/2010/main" val="3732335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47.1 Anatomy of the ear. </a:t>
            </a:r>
          </a:p>
        </p:txBody>
      </p:sp>
      <p:sp>
        <p:nvSpPr>
          <p:cNvPr id="4" name="Slide Number Placeholder 3"/>
          <p:cNvSpPr>
            <a:spLocks noGrp="1"/>
          </p:cNvSpPr>
          <p:nvPr>
            <p:ph type="sldNum" sz="quarter" idx="5"/>
          </p:nvPr>
        </p:nvSpPr>
        <p:spPr/>
        <p:txBody>
          <a:bodyPr/>
          <a:lstStyle/>
          <a:p>
            <a:fld id="{EF179920-1458-462C-8F48-238DD5709C36}" type="slidenum">
              <a:rPr lang="en-US" smtClean="0"/>
              <a:t>3</a:t>
            </a:fld>
            <a:endParaRPr lang="en-US"/>
          </a:p>
        </p:txBody>
      </p:sp>
    </p:spTree>
    <p:extLst>
      <p:ext uri="{BB962C8B-B14F-4D97-AF65-F5344CB8AC3E}">
        <p14:creationId xmlns:p14="http://schemas.microsoft.com/office/powerpoint/2010/main" val="353988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Sound is transmitted by air and bone conduction, and air conduction of sound is the most common pathway of hearing. Transmission by air follows the subsequent sequence for sound to be successfully interpreted. Sound is gathered by the pinna, and the waves enter the ear traveling through the auditory canal until they reach the tympanic membrane (eardrum). The sound waves set up vibrations in the eardrum. These vibrations of the eardrum cause the auditory ossicles (the malleus, incus, and stapes) in the middle ear to move back and forth. The cochlea receives the sound vibrations next. Finally, the sound stimulus travels to the vestibulocochlear nerve (acoustic or auditory nerve), cranial nerve VIII, and terminates in the cerebral cortex.</a:t>
            </a:r>
          </a:p>
        </p:txBody>
      </p:sp>
      <p:sp>
        <p:nvSpPr>
          <p:cNvPr id="4" name="Slide Number Placeholder 3"/>
          <p:cNvSpPr>
            <a:spLocks noGrp="1"/>
          </p:cNvSpPr>
          <p:nvPr>
            <p:ph type="sldNum" sz="quarter" idx="5"/>
          </p:nvPr>
        </p:nvSpPr>
        <p:spPr/>
        <p:txBody>
          <a:bodyPr/>
          <a:lstStyle/>
          <a:p>
            <a:fld id="{EF179920-1458-462C-8F48-238DD5709C36}" type="slidenum">
              <a:rPr lang="en-US" smtClean="0"/>
              <a:t>4</a:t>
            </a:fld>
            <a:endParaRPr lang="en-US"/>
          </a:p>
        </p:txBody>
      </p:sp>
    </p:spTree>
    <p:extLst>
      <p:ext uri="{BB962C8B-B14F-4D97-AF65-F5344CB8AC3E}">
        <p14:creationId xmlns:p14="http://schemas.microsoft.com/office/powerpoint/2010/main" val="3910636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detailed patient history is completed before the physical examination. During assessment of the auditory system, it is important that the provider carefully listen, ask questions regarding the patient’s medical history and family history, and note any current medications the patient is taking. Observation of the patient’s posture and facial expressions can also yield clues about hearing difficulties. For example, does the patient frequently lean toward the provider when questions are being asked? Other careful considerations include whether the patient is able to accurately answer the questions and if there are frequent requests to repeat questions. </a:t>
            </a:r>
          </a:p>
        </p:txBody>
      </p:sp>
      <p:sp>
        <p:nvSpPr>
          <p:cNvPr id="4" name="Slide Number Placeholder 3"/>
          <p:cNvSpPr>
            <a:spLocks noGrp="1"/>
          </p:cNvSpPr>
          <p:nvPr>
            <p:ph type="sldNum" sz="quarter" idx="5"/>
          </p:nvPr>
        </p:nvSpPr>
        <p:spPr/>
        <p:txBody>
          <a:bodyPr/>
          <a:lstStyle/>
          <a:p>
            <a:fld id="{EF179920-1458-462C-8F48-238DD5709C36}" type="slidenum">
              <a:rPr lang="en-US" smtClean="0"/>
              <a:t>5</a:t>
            </a:fld>
            <a:endParaRPr lang="en-US"/>
          </a:p>
        </p:txBody>
      </p:sp>
    </p:spTree>
    <p:extLst>
      <p:ext uri="{BB962C8B-B14F-4D97-AF65-F5344CB8AC3E}">
        <p14:creationId xmlns:p14="http://schemas.microsoft.com/office/powerpoint/2010/main" val="3570195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physical examination is an ideal time to assess how the patient cares for and cleans the ears. This is also an opportunity for the nurse to instruct the patient regarding the dangers of using cotton swabs or other foreign objects in the ear canal because inserting foreign objects can cause tissue injury to the sides of the canal, as well as causing cerumen to be moved. Movement of the cerumen by a foreign object places the patient at risk for cerumen impaction, causing changes in hearing, as well as rupture of the eardrum.</a:t>
            </a:r>
          </a:p>
        </p:txBody>
      </p:sp>
      <p:sp>
        <p:nvSpPr>
          <p:cNvPr id="4" name="Slide Number Placeholder 3"/>
          <p:cNvSpPr>
            <a:spLocks noGrp="1"/>
          </p:cNvSpPr>
          <p:nvPr>
            <p:ph type="sldNum" sz="quarter" idx="5"/>
          </p:nvPr>
        </p:nvSpPr>
        <p:spPr/>
        <p:txBody>
          <a:bodyPr/>
          <a:lstStyle/>
          <a:p>
            <a:fld id="{EF179920-1458-462C-8F48-238DD5709C36}" type="slidenum">
              <a:rPr lang="en-US" smtClean="0"/>
              <a:t>6</a:t>
            </a:fld>
            <a:endParaRPr lang="en-US"/>
          </a:p>
        </p:txBody>
      </p:sp>
    </p:spTree>
    <p:extLst>
      <p:ext uri="{BB962C8B-B14F-4D97-AF65-F5344CB8AC3E}">
        <p14:creationId xmlns:p14="http://schemas.microsoft.com/office/powerpoint/2010/main" val="361439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Inspection begins with palpation of the external ear. The provider notes the size and shape of the ears because they should be equal in size bilaterally without swelling or thickening. The color of the ears should be consistent with the facial skin tone of the patient. Inspection for lumps or lesions is also performed. The pinna should feel firm and should be freely moveable without causing any discomfort. Palpation of the mastoid process is also completed at this time, and there should be no swelling or complaint of pain present during the examination.</a:t>
            </a:r>
          </a:p>
        </p:txBody>
      </p:sp>
      <p:sp>
        <p:nvSpPr>
          <p:cNvPr id="4" name="Slide Number Placeholder 3"/>
          <p:cNvSpPr>
            <a:spLocks noGrp="1"/>
          </p:cNvSpPr>
          <p:nvPr>
            <p:ph type="sldNum" sz="quarter" idx="5"/>
          </p:nvPr>
        </p:nvSpPr>
        <p:spPr/>
        <p:txBody>
          <a:bodyPr/>
          <a:lstStyle/>
          <a:p>
            <a:fld id="{EF179920-1458-462C-8F48-238DD5709C36}" type="slidenum">
              <a:rPr lang="en-US" smtClean="0"/>
              <a:t>7</a:t>
            </a:fld>
            <a:endParaRPr lang="en-US"/>
          </a:p>
        </p:txBody>
      </p:sp>
    </p:spTree>
    <p:extLst>
      <p:ext uri="{BB962C8B-B14F-4D97-AF65-F5344CB8AC3E}">
        <p14:creationId xmlns:p14="http://schemas.microsoft.com/office/powerpoint/2010/main" val="2619421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47.2 Otoscopic examination. The otoscope is used to examine the internal structures of the ear.</a:t>
            </a:r>
          </a:p>
        </p:txBody>
      </p:sp>
      <p:sp>
        <p:nvSpPr>
          <p:cNvPr id="4" name="Slide Number Placeholder 3"/>
          <p:cNvSpPr>
            <a:spLocks noGrp="1"/>
          </p:cNvSpPr>
          <p:nvPr>
            <p:ph type="sldNum" sz="quarter" idx="5"/>
          </p:nvPr>
        </p:nvSpPr>
        <p:spPr/>
        <p:txBody>
          <a:bodyPr/>
          <a:lstStyle/>
          <a:p>
            <a:fld id="{EF179920-1458-462C-8F48-238DD5709C36}" type="slidenum">
              <a:rPr lang="en-US" smtClean="0"/>
              <a:t>8</a:t>
            </a:fld>
            <a:endParaRPr lang="en-US"/>
          </a:p>
        </p:txBody>
      </p:sp>
    </p:spTree>
    <p:extLst>
      <p:ext uri="{BB962C8B-B14F-4D97-AF65-F5344CB8AC3E}">
        <p14:creationId xmlns:p14="http://schemas.microsoft.com/office/powerpoint/2010/main" val="2504065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47.3 Normal eardrum on otoscopic examination (left ear). The normal eardrum is shiny, translucent, and pearl gray in color. The cone-shaped light reflex, which is the reflection of the otoscope light that is elicited is noted in the anteroinferior quadrant (7:00 in the left eardrum).</a:t>
            </a:r>
          </a:p>
          <a:p>
            <a:r>
              <a:rPr lang="en-US" dirty="0"/>
              <a:t>FIGURE 47.4 Perforated eardrum.</a:t>
            </a:r>
          </a:p>
        </p:txBody>
      </p:sp>
      <p:sp>
        <p:nvSpPr>
          <p:cNvPr id="4" name="Slide Number Placeholder 3"/>
          <p:cNvSpPr>
            <a:spLocks noGrp="1"/>
          </p:cNvSpPr>
          <p:nvPr>
            <p:ph type="sldNum" sz="quarter" idx="5"/>
          </p:nvPr>
        </p:nvSpPr>
        <p:spPr/>
        <p:txBody>
          <a:bodyPr/>
          <a:lstStyle/>
          <a:p>
            <a:fld id="{EF179920-1458-462C-8F48-238DD5709C36}" type="slidenum">
              <a:rPr lang="en-US" smtClean="0"/>
              <a:t>9</a:t>
            </a:fld>
            <a:endParaRPr lang="en-US"/>
          </a:p>
        </p:txBody>
      </p:sp>
    </p:spTree>
    <p:extLst>
      <p:ext uri="{BB962C8B-B14F-4D97-AF65-F5344CB8AC3E}">
        <p14:creationId xmlns:p14="http://schemas.microsoft.com/office/powerpoint/2010/main" val="61917672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sp>
        <p:nvSpPr>
          <p:cNvPr id="13" name="Picture Placeholder 11"/>
          <p:cNvSpPr>
            <a:spLocks noGrp="1"/>
          </p:cNvSpPr>
          <p:nvPr>
            <p:ph type="pic" sz="quarter" idx="13" hasCustomPrompt="1"/>
          </p:nvPr>
        </p:nvSpPr>
        <p:spPr>
          <a:xfrm>
            <a:off x="2689302" y="228600"/>
            <a:ext cx="3733800" cy="4267200"/>
          </a:xfrm>
        </p:spPr>
        <p:txBody>
          <a:bodyPr rtlCol="0">
            <a:normAutofit/>
          </a:bodyPr>
          <a:lstStyle>
            <a:lvl1pPr>
              <a:defRPr/>
            </a:lvl1pPr>
          </a:lstStyle>
          <a:p>
            <a:pPr lvl="0"/>
            <a:r>
              <a:rPr lang="en-US" noProof="0" dirty="0"/>
              <a:t>Click icon to add cover image</a:t>
            </a:r>
          </a:p>
        </p:txBody>
      </p:sp>
      <p:sp>
        <p:nvSpPr>
          <p:cNvPr id="14" name="Rectangle 13"/>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©2020 F.A. Davis Company</a:t>
            </a:r>
          </a:p>
        </p:txBody>
      </p:sp>
      <p:pic>
        <p:nvPicPr>
          <p:cNvPr id="10"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265955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22336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533400" y="3733800"/>
            <a:ext cx="8229600" cy="22336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55605835"/>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13954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533400" y="2895600"/>
            <a:ext cx="4038600" cy="2895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Content Placeholder 2"/>
          <p:cNvSpPr>
            <a:spLocks noGrp="1"/>
          </p:cNvSpPr>
          <p:nvPr>
            <p:ph idx="11"/>
          </p:nvPr>
        </p:nvSpPr>
        <p:spPr>
          <a:xfrm>
            <a:off x="4800600" y="2895600"/>
            <a:ext cx="4038600" cy="2895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92918745"/>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762000" y="1195349"/>
            <a:ext cx="2450123" cy="47482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3429000" y="1219200"/>
            <a:ext cx="2514600" cy="47482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Content Placeholder 2"/>
          <p:cNvSpPr>
            <a:spLocks noGrp="1"/>
          </p:cNvSpPr>
          <p:nvPr>
            <p:ph idx="11"/>
          </p:nvPr>
        </p:nvSpPr>
        <p:spPr>
          <a:xfrm>
            <a:off x="6096000" y="1219200"/>
            <a:ext cx="2514600" cy="47482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235478169"/>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51827765"/>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19161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2"/>
          </p:nvPr>
        </p:nvSpPr>
        <p:spPr>
          <a:xfrm>
            <a:off x="457200" y="3886200"/>
            <a:ext cx="8229600" cy="2005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78941078"/>
      </p:ext>
    </p:extLst>
  </p:cSld>
  <p:clrMapOvr>
    <a:masterClrMapping/>
  </p:clrMapOvr>
  <p:extLst>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56356" y="11430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5023556" y="1143000"/>
            <a:ext cx="4038600" cy="4525963"/>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059034639"/>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Bulleted Lists with Heads">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5" hasCustomPrompt="1"/>
          </p:nvPr>
        </p:nvSpPr>
        <p:spPr>
          <a:xfrm>
            <a:off x="755650" y="1173163"/>
            <a:ext cx="4044950" cy="639762"/>
          </a:xfrm>
        </p:spPr>
        <p:txBody>
          <a:bodyPr/>
          <a:lstStyle>
            <a:lvl1pPr marL="0" indent="0">
              <a:buNone/>
              <a:defRPr sz="2800" b="1"/>
            </a:lvl1pPr>
          </a:lstStyle>
          <a:p>
            <a:pPr lvl="0"/>
            <a:r>
              <a:rPr lang="en-US" dirty="0"/>
              <a:t>Click to add text</a:t>
            </a:r>
          </a:p>
        </p:txBody>
      </p:sp>
      <p:sp>
        <p:nvSpPr>
          <p:cNvPr id="7" name="Content Placeholder 6"/>
          <p:cNvSpPr>
            <a:spLocks noGrp="1"/>
          </p:cNvSpPr>
          <p:nvPr>
            <p:ph sz="quarter" idx="16"/>
          </p:nvPr>
        </p:nvSpPr>
        <p:spPr>
          <a:xfrm>
            <a:off x="755650" y="1901825"/>
            <a:ext cx="4044950" cy="3962400"/>
          </a:xfrm>
        </p:spPr>
        <p:txBody>
          <a:bodyPr/>
          <a:lstStyle>
            <a:lvl1pPr marL="237744">
              <a:defRPr sz="2800"/>
            </a:lvl1pPr>
            <a:lvl2pPr marL="457200" indent="-219456">
              <a:defRPr sz="2400"/>
            </a:lvl2pPr>
            <a:lvl3pPr marL="685800" indent="-237744">
              <a:defRPr sz="2000"/>
            </a:lvl3pPr>
          </a:lstStyle>
          <a:p>
            <a:pPr lvl="0"/>
            <a:r>
              <a:rPr lang="en-US"/>
              <a:t>Click to edit Master text styles</a:t>
            </a:r>
          </a:p>
          <a:p>
            <a:pPr lvl="1"/>
            <a:r>
              <a:rPr lang="en-US"/>
              <a:t>Second level</a:t>
            </a:r>
          </a:p>
          <a:p>
            <a:pPr lvl="2"/>
            <a:r>
              <a:rPr lang="en-US"/>
              <a:t>Third level</a:t>
            </a:r>
          </a:p>
        </p:txBody>
      </p:sp>
      <p:sp>
        <p:nvSpPr>
          <p:cNvPr id="10" name="Text Placeholder 9"/>
          <p:cNvSpPr>
            <a:spLocks noGrp="1"/>
          </p:cNvSpPr>
          <p:nvPr>
            <p:ph type="body" sz="quarter" idx="17" hasCustomPrompt="1"/>
          </p:nvPr>
        </p:nvSpPr>
        <p:spPr>
          <a:xfrm>
            <a:off x="4953000" y="1181100"/>
            <a:ext cx="4038600" cy="660400"/>
          </a:xfrm>
        </p:spPr>
        <p:txBody>
          <a:bodyPr/>
          <a:lstStyle>
            <a:lvl1pPr marL="0" indent="0">
              <a:buNone/>
              <a:defRPr sz="2800" b="1"/>
            </a:lvl1pPr>
          </a:lstStyle>
          <a:p>
            <a:pPr lvl="0"/>
            <a:r>
              <a:rPr lang="en-US" dirty="0"/>
              <a:t>Click to add text</a:t>
            </a:r>
          </a:p>
        </p:txBody>
      </p:sp>
      <p:sp>
        <p:nvSpPr>
          <p:cNvPr id="13" name="Content Placeholder 12"/>
          <p:cNvSpPr>
            <a:spLocks noGrp="1"/>
          </p:cNvSpPr>
          <p:nvPr>
            <p:ph sz="quarter" idx="18"/>
          </p:nvPr>
        </p:nvSpPr>
        <p:spPr>
          <a:xfrm>
            <a:off x="4953000" y="1901825"/>
            <a:ext cx="4038600" cy="3962400"/>
          </a:xfrm>
        </p:spPr>
        <p:txBody>
          <a:bodyPr/>
          <a:lstStyle>
            <a:lvl1pPr marL="237744" indent="-274320">
              <a:defRPr sz="2800"/>
            </a:lvl1pPr>
            <a:lvl2pPr marL="457200" indent="-219456">
              <a:defRPr sz="2400"/>
            </a:lvl2pPr>
            <a:lvl3pPr marL="685800" indent="-237744">
              <a:defRPr sz="20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38424730"/>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lleted List and Figure">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62000" y="12192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Picture Placeholder 6"/>
          <p:cNvSpPr>
            <a:spLocks noGrp="1"/>
          </p:cNvSpPr>
          <p:nvPr>
            <p:ph type="pic" sz="quarter" idx="12"/>
          </p:nvPr>
        </p:nvSpPr>
        <p:spPr>
          <a:xfrm>
            <a:off x="4953000" y="1219200"/>
            <a:ext cx="3733800" cy="4526280"/>
          </a:xfrm>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275367672"/>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7" name="Picture Placeholder 6"/>
          <p:cNvSpPr>
            <a:spLocks noGrp="1"/>
          </p:cNvSpPr>
          <p:nvPr>
            <p:ph type="pic" sz="quarter" idx="13"/>
          </p:nvPr>
        </p:nvSpPr>
        <p:spPr>
          <a:xfrm>
            <a:off x="762000" y="1326995"/>
            <a:ext cx="3505200" cy="4540405"/>
          </a:xfrm>
        </p:spPr>
        <p:txBody>
          <a:bodyPr rtlCol="0">
            <a:normAutofit/>
          </a:bodyPr>
          <a:lstStyle/>
          <a:p>
            <a:pPr lvl="0"/>
            <a:r>
              <a:rPr lang="en-US" noProof="0"/>
              <a:t>Click icon to add picture</a:t>
            </a:r>
            <a:endParaRPr lang="en-US" noProof="0" dirty="0"/>
          </a:p>
        </p:txBody>
      </p:sp>
      <p:sp>
        <p:nvSpPr>
          <p:cNvPr id="6" name="Text Placeholder 5"/>
          <p:cNvSpPr>
            <a:spLocks noGrp="1"/>
          </p:cNvSpPr>
          <p:nvPr>
            <p:ph type="body" sz="quarter" idx="16" hasCustomPrompt="1"/>
          </p:nvPr>
        </p:nvSpPr>
        <p:spPr>
          <a:xfrm>
            <a:off x="4495800" y="3200400"/>
            <a:ext cx="4495800" cy="838200"/>
          </a:xfrm>
        </p:spPr>
        <p:txBody>
          <a:bodyPr/>
          <a:lstStyle>
            <a:lvl1pPr marL="346075" indent="0">
              <a:buNone/>
              <a:defRPr/>
            </a:lvl1pPr>
          </a:lstStyle>
          <a:p>
            <a:pPr lvl="0"/>
            <a:r>
              <a:rPr lang="en-US" dirty="0"/>
              <a:t>Click to add Caption</a:t>
            </a:r>
          </a:p>
        </p:txBody>
      </p:sp>
    </p:spTree>
    <p:extLst>
      <p:ext uri="{BB962C8B-B14F-4D97-AF65-F5344CB8AC3E}">
        <p14:creationId xmlns:p14="http://schemas.microsoft.com/office/powerpoint/2010/main" val="1351710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able Placeholder 7"/>
          <p:cNvSpPr>
            <a:spLocks noGrp="1"/>
          </p:cNvSpPr>
          <p:nvPr>
            <p:ph type="tbl" sz="quarter" idx="14"/>
          </p:nvPr>
        </p:nvSpPr>
        <p:spPr>
          <a:xfrm>
            <a:off x="762000" y="1338147"/>
            <a:ext cx="7620000" cy="4572000"/>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48584152"/>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and Title">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1790700" y="1828800"/>
            <a:ext cx="5562600" cy="457200"/>
          </a:xfrm>
        </p:spPr>
        <p:txBody>
          <a:bodyPr anchor="ctr">
            <a:noAutofit/>
          </a:bodyPr>
          <a:lstStyle>
            <a:lvl1pPr marL="0" indent="0" algn="ctr">
              <a:buFontTx/>
              <a:buNone/>
              <a:defRPr sz="3200"/>
            </a:lvl1pPr>
            <a:lvl2pPr marL="623887" indent="0">
              <a:buFontTx/>
              <a:buNone/>
              <a:defRPr/>
            </a:lvl2pPr>
            <a:lvl3pPr marL="969962" indent="0">
              <a:buFontTx/>
              <a:buNone/>
              <a:defRPr/>
            </a:lvl3pPr>
            <a:lvl4pPr marL="1371600" indent="0">
              <a:buFontTx/>
              <a:buNone/>
              <a:defRPr/>
            </a:lvl4pPr>
            <a:lvl5pPr marL="1828800" indent="0">
              <a:buFontTx/>
              <a:buNone/>
              <a:defRPr/>
            </a:lvl5pPr>
          </a:lstStyle>
          <a:p>
            <a:pPr lvl="0"/>
            <a:r>
              <a:rPr lang="en-US" dirty="0"/>
              <a:t>Chapter #</a:t>
            </a:r>
          </a:p>
        </p:txBody>
      </p:sp>
      <p:sp>
        <p:nvSpPr>
          <p:cNvPr id="2" name="Title 1"/>
          <p:cNvSpPr>
            <a:spLocks noGrp="1"/>
          </p:cNvSpPr>
          <p:nvPr>
            <p:ph type="ctrTitle" hasCustomPrompt="1"/>
          </p:nvPr>
        </p:nvSpPr>
        <p:spPr>
          <a:xfrm>
            <a:off x="685800" y="2831169"/>
            <a:ext cx="7772400" cy="646331"/>
          </a:xfrm>
        </p:spPr>
        <p:txBody>
          <a:bodyPr/>
          <a:lstStyle>
            <a:lvl1pPr marL="0" algn="ctr" defTabSz="914400" rtl="0" eaLnBrk="1" latinLnBrk="0" hangingPunct="1">
              <a:defRPr lang="en-US" sz="4000" kern="1200" dirty="0">
                <a:solidFill>
                  <a:srgbClr val="737373"/>
                </a:solidFill>
                <a:latin typeface="+mn-lt"/>
                <a:ea typeface="+mn-ea"/>
                <a:cs typeface="+mn-cs"/>
              </a:defRPr>
            </a:lvl1pPr>
          </a:lstStyle>
          <a:p>
            <a:r>
              <a:rPr lang="en-US" dirty="0"/>
              <a:t>Click to add Chapter Title</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©2020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32089041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estion">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0" hasCustomPrompt="1"/>
          </p:nvPr>
        </p:nvSpPr>
        <p:spPr>
          <a:xfrm>
            <a:off x="457200" y="1181100"/>
            <a:ext cx="8534400" cy="457200"/>
          </a:xfrm>
        </p:spPr>
        <p:txBody>
          <a:bodyPr/>
          <a:lstStyle>
            <a:lvl1pPr marL="346075" indent="0">
              <a:buNone/>
              <a:defRPr b="1"/>
            </a:lvl1pPr>
          </a:lstStyle>
          <a:p>
            <a:pPr lvl="0"/>
            <a:r>
              <a:rPr lang="en-US" dirty="0"/>
              <a:t>Click to add Question</a:t>
            </a:r>
          </a:p>
        </p:txBody>
      </p:sp>
      <p:sp>
        <p:nvSpPr>
          <p:cNvPr id="9" name="Content Placeholder 8"/>
          <p:cNvSpPr>
            <a:spLocks noGrp="1"/>
          </p:cNvSpPr>
          <p:nvPr>
            <p:ph sz="quarter" idx="11"/>
          </p:nvPr>
        </p:nvSpPr>
        <p:spPr>
          <a:xfrm>
            <a:off x="457200" y="2057400"/>
            <a:ext cx="8534400" cy="4038600"/>
          </a:xfrm>
        </p:spPr>
        <p:txBody>
          <a:bodyPr/>
          <a:lstStyle>
            <a:lvl1pPr marL="860425" indent="-514350">
              <a:buFont typeface="+mj-lt"/>
              <a:buAutoNum type="alphaUcPeriod"/>
              <a:defRPr/>
            </a:lvl1pPr>
          </a:lstStyle>
          <a:p>
            <a:pPr lvl="0"/>
            <a:r>
              <a:rPr lang="en-US"/>
              <a:t>Click to edit Master text styles</a:t>
            </a:r>
          </a:p>
        </p:txBody>
      </p:sp>
    </p:spTree>
    <p:extLst>
      <p:ext uri="{BB962C8B-B14F-4D97-AF65-F5344CB8AC3E}">
        <p14:creationId xmlns:p14="http://schemas.microsoft.com/office/powerpoint/2010/main" val="2175702165"/>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Question">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0" hasCustomPrompt="1"/>
          </p:nvPr>
        </p:nvSpPr>
        <p:spPr>
          <a:xfrm>
            <a:off x="457200" y="1181100"/>
            <a:ext cx="8534400" cy="1028700"/>
          </a:xfrm>
        </p:spPr>
        <p:txBody>
          <a:bodyPr/>
          <a:lstStyle>
            <a:lvl1pPr marL="346075" indent="0">
              <a:buNone/>
              <a:defRPr b="1"/>
            </a:lvl1pPr>
          </a:lstStyle>
          <a:p>
            <a:pPr lvl="0"/>
            <a:r>
              <a:rPr lang="en-US" dirty="0"/>
              <a:t>Click to add Question</a:t>
            </a:r>
          </a:p>
        </p:txBody>
      </p:sp>
      <p:sp>
        <p:nvSpPr>
          <p:cNvPr id="9" name="Content Placeholder 8"/>
          <p:cNvSpPr>
            <a:spLocks noGrp="1"/>
          </p:cNvSpPr>
          <p:nvPr>
            <p:ph sz="quarter" idx="11"/>
          </p:nvPr>
        </p:nvSpPr>
        <p:spPr>
          <a:xfrm>
            <a:off x="457200" y="2514600"/>
            <a:ext cx="8534400" cy="3581400"/>
          </a:xfrm>
        </p:spPr>
        <p:txBody>
          <a:bodyPr/>
          <a:lstStyle>
            <a:lvl1pPr marL="346075" indent="0">
              <a:buFont typeface="+mj-lt"/>
              <a:buNone/>
              <a:defRPr/>
            </a:lvl1pPr>
          </a:lstStyle>
          <a:p>
            <a:pPr lvl="0"/>
            <a:r>
              <a:rPr lang="en-US" dirty="0"/>
              <a:t>Click to edit Master text styles</a:t>
            </a:r>
          </a:p>
        </p:txBody>
      </p:sp>
    </p:spTree>
    <p:extLst>
      <p:ext uri="{BB962C8B-B14F-4D97-AF65-F5344CB8AC3E}">
        <p14:creationId xmlns:p14="http://schemas.microsoft.com/office/powerpoint/2010/main" val="1379958512"/>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nswer">
    <p:spTree>
      <p:nvGrpSpPr>
        <p:cNvPr id="1" name=""/>
        <p:cNvGrpSpPr/>
        <p:nvPr/>
      </p:nvGrpSpPr>
      <p:grpSpPr>
        <a:xfrm>
          <a:off x="0" y="0"/>
          <a:ext cx="0" cy="0"/>
          <a:chOff x="0" y="0"/>
          <a:chExt cx="0" cy="0"/>
        </a:xfrm>
      </p:grpSpPr>
      <p:sp>
        <p:nvSpPr>
          <p:cNvPr id="5"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9" name="Text Placeholder 8"/>
          <p:cNvSpPr>
            <a:spLocks noGrp="1"/>
          </p:cNvSpPr>
          <p:nvPr>
            <p:ph type="body" sz="quarter" idx="10" hasCustomPrompt="1"/>
          </p:nvPr>
        </p:nvSpPr>
        <p:spPr>
          <a:xfrm>
            <a:off x="457200" y="1219200"/>
            <a:ext cx="8534400" cy="609600"/>
          </a:xfrm>
        </p:spPr>
        <p:txBody>
          <a:bodyPr/>
          <a:lstStyle>
            <a:lvl1pPr marL="346075" indent="0">
              <a:buNone/>
              <a:defRPr/>
            </a:lvl1pPr>
          </a:lstStyle>
          <a:p>
            <a:pPr lvl="0"/>
            <a:r>
              <a:rPr lang="en-US" dirty="0"/>
              <a:t>Click to answer</a:t>
            </a:r>
          </a:p>
        </p:txBody>
      </p:sp>
      <p:sp>
        <p:nvSpPr>
          <p:cNvPr id="13" name="Content Placeholder 12"/>
          <p:cNvSpPr>
            <a:spLocks noGrp="1"/>
          </p:cNvSpPr>
          <p:nvPr>
            <p:ph sz="quarter" idx="11"/>
          </p:nvPr>
        </p:nvSpPr>
        <p:spPr>
          <a:xfrm>
            <a:off x="457200" y="2057400"/>
            <a:ext cx="8534400" cy="4038600"/>
          </a:xfrm>
        </p:spPr>
        <p:txBody>
          <a:bodyPr/>
          <a:lstStyle>
            <a:lvl1pPr marL="346075" indent="0">
              <a:buNone/>
              <a:defRPr/>
            </a:lvl1pPr>
          </a:lstStyle>
          <a:p>
            <a:pPr lvl="0"/>
            <a:r>
              <a:rPr lang="en-US" dirty="0"/>
              <a:t>Click to edit Master text styles</a:t>
            </a:r>
          </a:p>
        </p:txBody>
      </p:sp>
    </p:spTree>
    <p:extLst>
      <p:ext uri="{BB962C8B-B14F-4D97-AF65-F5344CB8AC3E}">
        <p14:creationId xmlns:p14="http://schemas.microsoft.com/office/powerpoint/2010/main" val="1295770433"/>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ickerCheck">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a:t>Click to edit Master text styles</a:t>
            </a:r>
          </a:p>
        </p:txBody>
      </p:sp>
      <p:sp>
        <p:nvSpPr>
          <p:cNvPr id="3" name="Content Placeholder 2"/>
          <p:cNvSpPr>
            <a:spLocks noGrp="1"/>
          </p:cNvSpPr>
          <p:nvPr>
            <p:ph idx="1"/>
          </p:nvPr>
        </p:nvSpPr>
        <p:spPr>
          <a:xfrm>
            <a:off x="457200" y="1763751"/>
            <a:ext cx="8229600" cy="4068763"/>
          </a:xfrm>
        </p:spPr>
        <p:txBody>
          <a:bodyPr/>
          <a:lstStyle>
            <a:lvl1pPr marL="860425" indent="-514350">
              <a:buFont typeface="+mj-lt"/>
              <a:buAutoNum type="alphaUcPeriod"/>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a:t>Click to edit Master text styles</a:t>
            </a:r>
          </a:p>
        </p:txBody>
      </p:sp>
    </p:spTree>
    <p:extLst>
      <p:ext uri="{BB962C8B-B14F-4D97-AF65-F5344CB8AC3E}">
        <p14:creationId xmlns:p14="http://schemas.microsoft.com/office/powerpoint/2010/main" val="3217463967"/>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lickerCheck">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a:t>Click to edit Master text styles</a:t>
            </a:r>
          </a:p>
        </p:txBody>
      </p:sp>
      <p:sp>
        <p:nvSpPr>
          <p:cNvPr id="3" name="Content Placeholder 2"/>
          <p:cNvSpPr>
            <a:spLocks noGrp="1"/>
          </p:cNvSpPr>
          <p:nvPr>
            <p:ph idx="1"/>
          </p:nvPr>
        </p:nvSpPr>
        <p:spPr>
          <a:xfrm>
            <a:off x="457200" y="1763751"/>
            <a:ext cx="8229600" cy="4068763"/>
          </a:xfrm>
        </p:spPr>
        <p:txBody>
          <a:bodyPr/>
          <a:lstStyle>
            <a:lvl1pPr marL="346075" indent="0">
              <a:buFontTx/>
              <a:buNone/>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a:t>Click to edit Master text styles</a:t>
            </a:r>
          </a:p>
        </p:txBody>
      </p:sp>
    </p:spTree>
    <p:extLst>
      <p:ext uri="{BB962C8B-B14F-4D97-AF65-F5344CB8AC3E}">
        <p14:creationId xmlns:p14="http://schemas.microsoft.com/office/powerpoint/2010/main" val="2757109553"/>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5_Chapter and Title">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3429000" y="2362200"/>
            <a:ext cx="5410200" cy="565150"/>
          </a:xfrm>
        </p:spPr>
        <p:txBody>
          <a:bodyPr/>
          <a:lstStyle>
            <a:lvl1pPr marL="0" indent="0" algn="r">
              <a:buNone/>
              <a:defRPr sz="3200"/>
            </a:lvl1pPr>
          </a:lstStyle>
          <a:p>
            <a:pPr lvl="0"/>
            <a:r>
              <a:rPr lang="en-US"/>
              <a:t>Click to edit Master text styles</a:t>
            </a:r>
          </a:p>
        </p:txBody>
      </p:sp>
      <p:sp>
        <p:nvSpPr>
          <p:cNvPr id="15" name="Text Placeholder 5"/>
          <p:cNvSpPr>
            <a:spLocks noGrp="1"/>
          </p:cNvSpPr>
          <p:nvPr>
            <p:ph type="body" sz="quarter" idx="16"/>
          </p:nvPr>
        </p:nvSpPr>
        <p:spPr>
          <a:xfrm>
            <a:off x="3423557" y="3008009"/>
            <a:ext cx="5410200" cy="565150"/>
          </a:xfrm>
        </p:spPr>
        <p:txBody>
          <a:bodyPr/>
          <a:lstStyle>
            <a:lvl1pPr marL="0" indent="0" algn="r">
              <a:buNone/>
              <a:defRPr sz="3200"/>
            </a:lvl1pPr>
          </a:lstStyle>
          <a:p>
            <a:pPr lvl="0"/>
            <a:r>
              <a:rPr lang="en-US"/>
              <a:t>Click to edit Master text styles</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©2020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
        <p:nvSpPr>
          <p:cNvPr id="14" name="Title 1"/>
          <p:cNvSpPr>
            <a:spLocks noGrp="1"/>
          </p:cNvSpPr>
          <p:nvPr>
            <p:ph type="title"/>
          </p:nvPr>
        </p:nvSpPr>
        <p:spPr>
          <a:xfrm>
            <a:off x="381000" y="163941"/>
            <a:ext cx="570653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r">
              <a:defRPr lang="en-US" sz="3600" dirty="0">
                <a:solidFill>
                  <a:schemeClr val="tx1">
                    <a:lumMod val="75000"/>
                  </a:schemeClr>
                </a:solidFill>
              </a:defRPr>
            </a:lvl1pPr>
          </a:lstStyle>
          <a:p>
            <a:pPr lvl="0"/>
            <a:r>
              <a:rPr lang="en-US"/>
              <a:t>Click to edit Master title style</a:t>
            </a:r>
            <a:endParaRPr lang="en-US" dirty="0"/>
          </a:p>
        </p:txBody>
      </p:sp>
      <p:sp>
        <p:nvSpPr>
          <p:cNvPr id="7" name="Content Placeholder 6"/>
          <p:cNvSpPr>
            <a:spLocks noGrp="1"/>
          </p:cNvSpPr>
          <p:nvPr>
            <p:ph sz="quarter" idx="17"/>
          </p:nvPr>
        </p:nvSpPr>
        <p:spPr>
          <a:xfrm>
            <a:off x="381000" y="1143000"/>
            <a:ext cx="2590800" cy="3586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9804361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683625" cy="1143000"/>
          </a:xfrm>
        </p:spPr>
        <p:txBody>
          <a:bodyPr/>
          <a:lstStyle/>
          <a:p>
            <a:r>
              <a:rPr lang="en-US"/>
              <a:t>Click to edit Master title style</a:t>
            </a:r>
          </a:p>
        </p:txBody>
      </p:sp>
      <p:sp>
        <p:nvSpPr>
          <p:cNvPr id="3" name="Text Placeholder 2"/>
          <p:cNvSpPr>
            <a:spLocks noGrp="1"/>
          </p:cNvSpPr>
          <p:nvPr>
            <p:ph type="body" sz="half" idx="1"/>
          </p:nvPr>
        </p:nvSpPr>
        <p:spPr>
          <a:xfrm>
            <a:off x="228600" y="2514600"/>
            <a:ext cx="4265613"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p:cNvSpPr>
            <a:spLocks noGrp="1"/>
          </p:cNvSpPr>
          <p:nvPr>
            <p:ph type="clipArt" sz="half" idx="2"/>
          </p:nvPr>
        </p:nvSpPr>
        <p:spPr>
          <a:xfrm>
            <a:off x="4646613" y="2514600"/>
            <a:ext cx="4265612" cy="3962400"/>
          </a:xfrm>
        </p:spPr>
        <p:txBody>
          <a:bodyPr/>
          <a:lstStyle/>
          <a:p>
            <a:pPr lvl="0"/>
            <a:endParaRPr lang="en-US" noProof="0"/>
          </a:p>
        </p:txBody>
      </p:sp>
    </p:spTree>
    <p:extLst>
      <p:ext uri="{BB962C8B-B14F-4D97-AF65-F5344CB8AC3E}">
        <p14:creationId xmlns:p14="http://schemas.microsoft.com/office/powerpoint/2010/main" val="2292314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683625" cy="1143000"/>
          </a:xfrm>
        </p:spPr>
        <p:txBody>
          <a:bodyPr/>
          <a:lstStyle/>
          <a:p>
            <a:r>
              <a:rPr lang="en-US"/>
              <a:t>Click to edit Master title style</a:t>
            </a:r>
          </a:p>
        </p:txBody>
      </p:sp>
      <p:sp>
        <p:nvSpPr>
          <p:cNvPr id="3" name="Text Placeholder 2"/>
          <p:cNvSpPr>
            <a:spLocks noGrp="1"/>
          </p:cNvSpPr>
          <p:nvPr>
            <p:ph type="body" sz="half" idx="1"/>
          </p:nvPr>
        </p:nvSpPr>
        <p:spPr>
          <a:xfrm>
            <a:off x="228600" y="2514600"/>
            <a:ext cx="4265613"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2514600"/>
            <a:ext cx="4265612"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1615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683625" cy="1143000"/>
          </a:xfrm>
        </p:spPr>
        <p:txBody>
          <a:bodyPr/>
          <a:lstStyle/>
          <a:p>
            <a:r>
              <a:rPr lang="en-US"/>
              <a:t>Click to edit Master title style</a:t>
            </a:r>
          </a:p>
        </p:txBody>
      </p:sp>
      <p:sp>
        <p:nvSpPr>
          <p:cNvPr id="3" name="Content Placeholder 2"/>
          <p:cNvSpPr>
            <a:spLocks noGrp="1"/>
          </p:cNvSpPr>
          <p:nvPr>
            <p:ph sz="half" idx="1"/>
          </p:nvPr>
        </p:nvSpPr>
        <p:spPr>
          <a:xfrm>
            <a:off x="228600" y="2514600"/>
            <a:ext cx="8683625"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00" y="4572000"/>
            <a:ext cx="8683625"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29191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683625" cy="1143000"/>
          </a:xfrm>
        </p:spPr>
        <p:txBody>
          <a:bodyPr/>
          <a:lstStyle/>
          <a:p>
            <a:r>
              <a:rPr lang="en-US"/>
              <a:t>Click to edit Master title style</a:t>
            </a:r>
          </a:p>
        </p:txBody>
      </p:sp>
      <p:sp>
        <p:nvSpPr>
          <p:cNvPr id="3" name="Content Placeholder 2"/>
          <p:cNvSpPr>
            <a:spLocks noGrp="1"/>
          </p:cNvSpPr>
          <p:nvPr>
            <p:ph sz="half" idx="1"/>
          </p:nvPr>
        </p:nvSpPr>
        <p:spPr>
          <a:xfrm>
            <a:off x="228600" y="2514600"/>
            <a:ext cx="4265613"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6613" y="2514600"/>
            <a:ext cx="4265612"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803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hapter and Title">
    <p:spTree>
      <p:nvGrpSpPr>
        <p:cNvPr id="1" name=""/>
        <p:cNvGrpSpPr/>
        <p:nvPr/>
      </p:nvGrpSpPr>
      <p:grpSpPr>
        <a:xfrm>
          <a:off x="0" y="0"/>
          <a:ext cx="0" cy="0"/>
          <a:chOff x="0" y="0"/>
          <a:chExt cx="0" cy="0"/>
        </a:xfrm>
      </p:grpSpPr>
      <p:sp>
        <p:nvSpPr>
          <p:cNvPr id="4" name="Picture Placeholder 3"/>
          <p:cNvSpPr>
            <a:spLocks noGrp="1"/>
          </p:cNvSpPr>
          <p:nvPr>
            <p:ph type="pic" sz="quarter" idx="14"/>
          </p:nvPr>
        </p:nvSpPr>
        <p:spPr>
          <a:xfrm>
            <a:off x="381000" y="1143000"/>
            <a:ext cx="2590800" cy="3568700"/>
          </a:xfrm>
        </p:spPr>
        <p:txBody>
          <a:bodyPr/>
          <a:lstStyle/>
          <a:p>
            <a:r>
              <a:rPr lang="en-US"/>
              <a:t>Click icon to add picture</a:t>
            </a:r>
            <a:endParaRPr lang="en-US" dirty="0"/>
          </a:p>
        </p:txBody>
      </p:sp>
      <p:sp>
        <p:nvSpPr>
          <p:cNvPr id="5" name="Text Placeholder 4"/>
          <p:cNvSpPr>
            <a:spLocks noGrp="1"/>
          </p:cNvSpPr>
          <p:nvPr>
            <p:ph type="body" sz="quarter" idx="15"/>
          </p:nvPr>
        </p:nvSpPr>
        <p:spPr>
          <a:xfrm>
            <a:off x="3429000" y="2362200"/>
            <a:ext cx="5410200" cy="565150"/>
          </a:xfrm>
        </p:spPr>
        <p:txBody>
          <a:bodyPr/>
          <a:lstStyle>
            <a:lvl1pPr marL="0" indent="0" algn="r">
              <a:buNone/>
              <a:defRPr sz="3200"/>
            </a:lvl1pPr>
          </a:lstStyle>
          <a:p>
            <a:pPr lvl="0"/>
            <a:r>
              <a:rPr lang="en-US"/>
              <a:t>Click to edit Master text styles</a:t>
            </a:r>
          </a:p>
        </p:txBody>
      </p:sp>
      <p:sp>
        <p:nvSpPr>
          <p:cNvPr id="15" name="Text Placeholder 5"/>
          <p:cNvSpPr>
            <a:spLocks noGrp="1"/>
          </p:cNvSpPr>
          <p:nvPr>
            <p:ph type="body" sz="quarter" idx="16"/>
          </p:nvPr>
        </p:nvSpPr>
        <p:spPr>
          <a:xfrm>
            <a:off x="3423557" y="3008009"/>
            <a:ext cx="5410200" cy="565150"/>
          </a:xfrm>
        </p:spPr>
        <p:txBody>
          <a:bodyPr/>
          <a:lstStyle>
            <a:lvl1pPr marL="0" indent="0" algn="r">
              <a:buNone/>
              <a:defRPr sz="3200"/>
            </a:lvl1pPr>
          </a:lstStyle>
          <a:p>
            <a:pPr lvl="0"/>
            <a:r>
              <a:rPr lang="en-US" dirty="0"/>
              <a:t>Click to edit Master text styles</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©2020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
        <p:nvSpPr>
          <p:cNvPr id="14" name="Title 1"/>
          <p:cNvSpPr>
            <a:spLocks noGrp="1"/>
          </p:cNvSpPr>
          <p:nvPr>
            <p:ph type="title"/>
          </p:nvPr>
        </p:nvSpPr>
        <p:spPr>
          <a:xfrm>
            <a:off x="381000" y="163941"/>
            <a:ext cx="570653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r">
              <a:defRPr lang="en-US" sz="3600" dirty="0">
                <a:solidFill>
                  <a:schemeClr val="tx1">
                    <a:lumMod val="75000"/>
                  </a:schemeClr>
                </a:solidFill>
              </a:defRPr>
            </a:lvl1pPr>
          </a:lstStyle>
          <a:p>
            <a:pPr lvl="0"/>
            <a:r>
              <a:rPr lang="en-US"/>
              <a:t>Click to edit Master title style</a:t>
            </a:r>
            <a:endParaRPr lang="en-US" dirty="0"/>
          </a:p>
        </p:txBody>
      </p:sp>
    </p:spTree>
    <p:extLst>
      <p:ext uri="{BB962C8B-B14F-4D97-AF65-F5344CB8AC3E}">
        <p14:creationId xmlns:p14="http://schemas.microsoft.com/office/powerpoint/2010/main" val="39313916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Rectangle 8"/>
          <p:cNvSpPr/>
          <p:nvPr userDrawn="1"/>
        </p:nvSpPr>
        <p:spPr>
          <a:xfrm>
            <a:off x="190502" y="1168404"/>
            <a:ext cx="8763000" cy="5036187"/>
          </a:xfrm>
          <a:prstGeom prst="rect">
            <a:avLst/>
          </a:prstGeom>
          <a:solidFill>
            <a:schemeClr val="bg1"/>
          </a:solidFill>
          <a:ln>
            <a:noFill/>
          </a:ln>
          <a:effectLst>
            <a:outerShdw blurRad="635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7207" tIns="58604" rIns="117207" bIns="58604" rtlCol="0" anchor="ctr"/>
          <a:lstStyle/>
          <a:p>
            <a:pPr lvl="0" algn="ctr"/>
            <a:endParaRPr lang="en-US" sz="1800"/>
          </a:p>
        </p:txBody>
      </p:sp>
      <p:sp>
        <p:nvSpPr>
          <p:cNvPr id="7" name="Rounded Rectangle 6"/>
          <p:cNvSpPr/>
          <p:nvPr userDrawn="1"/>
        </p:nvSpPr>
        <p:spPr>
          <a:xfrm>
            <a:off x="2" y="0"/>
            <a:ext cx="9144000" cy="1170306"/>
          </a:xfrm>
          <a:prstGeom prst="roundRect">
            <a:avLst>
              <a:gd name="adj" fmla="val 0"/>
            </a:avLst>
          </a:prstGeom>
          <a:solidFill>
            <a:srgbClr val="93272A"/>
          </a:solidFill>
          <a:ln>
            <a:noFill/>
          </a:ln>
          <a:effectLst>
            <a:outerShdw blurRad="63500" dist="25400" dir="54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117207" tIns="58604" rIns="117207" bIns="58604" anchor="ctr"/>
          <a:lstStyle/>
          <a:p>
            <a:pPr algn="ctr">
              <a:defRPr/>
            </a:pPr>
            <a:endParaRPr lang="en-IN" sz="1800" dirty="0"/>
          </a:p>
        </p:txBody>
      </p:sp>
      <p:sp>
        <p:nvSpPr>
          <p:cNvPr id="2" name="Title 1"/>
          <p:cNvSpPr>
            <a:spLocks noGrp="1"/>
          </p:cNvSpPr>
          <p:nvPr>
            <p:ph type="title"/>
          </p:nvPr>
        </p:nvSpPr>
        <p:spPr>
          <a:xfrm>
            <a:off x="365759" y="1"/>
            <a:ext cx="8613141" cy="1156970"/>
          </a:xfrm>
        </p:spPr>
        <p:txBody>
          <a:bodyPr>
            <a:normAutofit/>
          </a:bodyPr>
          <a:lstStyle>
            <a:lvl1pPr>
              <a:defRPr sz="4000" b="0">
                <a:effectLst>
                  <a:outerShdw blurRad="38100" dist="38100" dir="2700000" algn="tl">
                    <a:srgbClr val="000000">
                      <a:alpha val="43137"/>
                    </a:srgbClr>
                  </a:outerShdw>
                </a:effectLst>
                <a:latin typeface="Calibri (Body)"/>
              </a:defRPr>
            </a:lvl1pPr>
          </a:lstStyle>
          <a:p>
            <a:r>
              <a:rPr lang="en-US" dirty="0"/>
              <a:t>Click to edit Master title style</a:t>
            </a:r>
          </a:p>
        </p:txBody>
      </p:sp>
      <p:sp>
        <p:nvSpPr>
          <p:cNvPr id="3" name="Content Placeholder 2"/>
          <p:cNvSpPr>
            <a:spLocks noGrp="1"/>
          </p:cNvSpPr>
          <p:nvPr>
            <p:ph idx="1"/>
          </p:nvPr>
        </p:nvSpPr>
        <p:spPr>
          <a:xfrm>
            <a:off x="365762" y="1554356"/>
            <a:ext cx="8427719" cy="4351339"/>
          </a:xfrm>
        </p:spPr>
        <p:txBody>
          <a:bodyPr>
            <a:noAutofit/>
          </a:bodyPr>
          <a:lstStyle>
            <a:lvl1pPr marL="219763" indent="-219763">
              <a:lnSpc>
                <a:spcPct val="100000"/>
              </a:lnSpc>
              <a:spcBef>
                <a:spcPts val="600"/>
              </a:spcBef>
              <a:buClr>
                <a:srgbClr val="93272A"/>
              </a:buClr>
              <a:buFont typeface="Arial" charset="0"/>
              <a:buChar char="•"/>
              <a:defRPr sz="3600"/>
            </a:lvl1pPr>
            <a:lvl2pPr marL="659286" indent="-219763">
              <a:lnSpc>
                <a:spcPct val="100000"/>
              </a:lnSpc>
              <a:spcBef>
                <a:spcPts val="600"/>
              </a:spcBef>
              <a:buClr>
                <a:srgbClr val="93272A"/>
              </a:buClr>
              <a:buFont typeface="Arial" charset="0"/>
              <a:buChar char="•"/>
              <a:defRPr sz="3200"/>
            </a:lvl2pPr>
            <a:lvl3pPr marL="1098811" indent="-219763">
              <a:lnSpc>
                <a:spcPct val="100000"/>
              </a:lnSpc>
              <a:spcBef>
                <a:spcPts val="600"/>
              </a:spcBef>
              <a:buClr>
                <a:srgbClr val="93272A"/>
              </a:buClr>
              <a:buFont typeface="Arial" charset="0"/>
              <a:buChar char="•"/>
              <a:defRPr sz="2800"/>
            </a:lvl3pPr>
            <a:lvl4pPr marL="1538337" indent="-219763">
              <a:lnSpc>
                <a:spcPct val="100000"/>
              </a:lnSpc>
              <a:spcBef>
                <a:spcPts val="600"/>
              </a:spcBef>
              <a:buClr>
                <a:srgbClr val="93272A"/>
              </a:buClr>
              <a:buFont typeface="Arial" charset="0"/>
              <a:buChar char="•"/>
              <a:defRPr sz="2400"/>
            </a:lvl4pPr>
            <a:lvl5pPr marL="1977860" indent="-219763">
              <a:lnSpc>
                <a:spcPct val="100000"/>
              </a:lnSpc>
              <a:spcBef>
                <a:spcPts val="600"/>
              </a:spcBef>
              <a:buClr>
                <a:srgbClr val="93272A"/>
              </a:buClr>
              <a:buFont typeface="Arial"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240530" y="6336793"/>
            <a:ext cx="2057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489542" y="6356354"/>
            <a:ext cx="463959" cy="365125"/>
          </a:xfrm>
          <a:prstGeom prst="rect">
            <a:avLst/>
          </a:prstGeom>
          <a:solidFill>
            <a:schemeClr val="bg1">
              <a:lumMod val="85000"/>
            </a:schemeClr>
          </a:solidFill>
          <a:ln>
            <a:noFill/>
          </a:ln>
        </p:spPr>
        <p:txBody>
          <a:bodyPr/>
          <a:lstStyle>
            <a:lvl1pPr algn="r">
              <a:defRPr sz="1500">
                <a:solidFill>
                  <a:schemeClr val="tx1"/>
                </a:solidFill>
              </a:defRPr>
            </a:lvl1pPr>
          </a:lstStyle>
          <a:p>
            <a:fld id="{EE098420-75B4-7E4A-BE3D-4B696F999BA0}" type="slidenum">
              <a:rPr lang="en-US" smtClean="0"/>
              <a:pPr/>
              <a:t>‹#›</a:t>
            </a:fld>
            <a:endParaRPr lang="en-US" dirty="0"/>
          </a:p>
        </p:txBody>
      </p:sp>
      <p:sp>
        <p:nvSpPr>
          <p:cNvPr id="12" name="Footer Placeholder 4"/>
          <p:cNvSpPr>
            <a:spLocks noGrp="1"/>
          </p:cNvSpPr>
          <p:nvPr>
            <p:ph type="ftr" sz="quarter" idx="11"/>
          </p:nvPr>
        </p:nvSpPr>
        <p:spPr>
          <a:xfrm>
            <a:off x="190502" y="6347208"/>
            <a:ext cx="3086101" cy="365125"/>
          </a:xfrm>
          <a:prstGeom prst="rect">
            <a:avLst/>
          </a:prstGeom>
        </p:spPr>
        <p:txBody>
          <a:bodyPr/>
          <a:lstStyle>
            <a:lvl1pPr algn="l">
              <a:defRPr sz="1300"/>
            </a:lvl1pPr>
          </a:lstStyle>
          <a:p>
            <a:r>
              <a:rPr lang="en-US" dirty="0">
                <a:solidFill>
                  <a:srgbClr val="7F7F7F"/>
                </a:solidFill>
              </a:rPr>
              <a:t>Copyright © 2020. F.A. Davis Company</a:t>
            </a:r>
            <a:endParaRPr lang="en-US" dirty="0"/>
          </a:p>
        </p:txBody>
      </p:sp>
    </p:spTree>
    <p:extLst>
      <p:ext uri="{BB962C8B-B14F-4D97-AF65-F5344CB8AC3E}">
        <p14:creationId xmlns:p14="http://schemas.microsoft.com/office/powerpoint/2010/main" val="92114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591786487"/>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838200" y="1447800"/>
            <a:ext cx="3733800" cy="47244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endParaRPr lang="en-US" dirty="0"/>
          </a:p>
        </p:txBody>
      </p:sp>
      <p:sp>
        <p:nvSpPr>
          <p:cNvPr id="7" name="Content Placeholder 2"/>
          <p:cNvSpPr>
            <a:spLocks noGrp="1"/>
          </p:cNvSpPr>
          <p:nvPr>
            <p:ph idx="11"/>
          </p:nvPr>
        </p:nvSpPr>
        <p:spPr>
          <a:xfrm>
            <a:off x="4699000" y="1435100"/>
            <a:ext cx="4216400" cy="47371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endParaRPr lang="en-US" dirty="0"/>
          </a:p>
        </p:txBody>
      </p:sp>
    </p:spTree>
    <p:extLst>
      <p:ext uri="{BB962C8B-B14F-4D97-AF65-F5344CB8AC3E}">
        <p14:creationId xmlns:p14="http://schemas.microsoft.com/office/powerpoint/2010/main" val="3606469778"/>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8" name="Content Placeholder 2"/>
          <p:cNvSpPr>
            <a:spLocks noGrp="1"/>
          </p:cNvSpPr>
          <p:nvPr>
            <p:ph idx="1"/>
          </p:nvPr>
        </p:nvSpPr>
        <p:spPr>
          <a:xfrm>
            <a:off x="381000" y="2590800"/>
            <a:ext cx="2667000" cy="1828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endParaRPr lang="en-US" dirty="0"/>
          </a:p>
        </p:txBody>
      </p:sp>
      <p:sp>
        <p:nvSpPr>
          <p:cNvPr id="9" name="Content Placeholder 2"/>
          <p:cNvSpPr>
            <a:spLocks noGrp="1"/>
          </p:cNvSpPr>
          <p:nvPr>
            <p:ph idx="10"/>
          </p:nvPr>
        </p:nvSpPr>
        <p:spPr>
          <a:xfrm>
            <a:off x="3276600" y="1524000"/>
            <a:ext cx="2667000" cy="1828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endParaRPr lang="en-US" dirty="0"/>
          </a:p>
        </p:txBody>
      </p:sp>
      <p:sp>
        <p:nvSpPr>
          <p:cNvPr id="10" name="Content Placeholder 2"/>
          <p:cNvSpPr>
            <a:spLocks noGrp="1"/>
          </p:cNvSpPr>
          <p:nvPr>
            <p:ph idx="11"/>
          </p:nvPr>
        </p:nvSpPr>
        <p:spPr>
          <a:xfrm>
            <a:off x="3276600" y="3657600"/>
            <a:ext cx="2667000" cy="1828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endParaRPr lang="en-US" dirty="0"/>
          </a:p>
        </p:txBody>
      </p:sp>
      <p:sp>
        <p:nvSpPr>
          <p:cNvPr id="11" name="Content Placeholder 2"/>
          <p:cNvSpPr>
            <a:spLocks noGrp="1"/>
          </p:cNvSpPr>
          <p:nvPr>
            <p:ph idx="12"/>
          </p:nvPr>
        </p:nvSpPr>
        <p:spPr>
          <a:xfrm>
            <a:off x="6172200" y="1524000"/>
            <a:ext cx="2667000" cy="1828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endParaRPr lang="en-US" dirty="0"/>
          </a:p>
        </p:txBody>
      </p:sp>
      <p:sp>
        <p:nvSpPr>
          <p:cNvPr id="12" name="Content Placeholder 2"/>
          <p:cNvSpPr>
            <a:spLocks noGrp="1"/>
          </p:cNvSpPr>
          <p:nvPr>
            <p:ph idx="13"/>
          </p:nvPr>
        </p:nvSpPr>
        <p:spPr>
          <a:xfrm>
            <a:off x="6172200" y="3657600"/>
            <a:ext cx="2667000" cy="1828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endParaRPr lang="en-US" dirty="0"/>
          </a:p>
        </p:txBody>
      </p:sp>
    </p:spTree>
    <p:extLst>
      <p:ext uri="{BB962C8B-B14F-4D97-AF65-F5344CB8AC3E}">
        <p14:creationId xmlns:p14="http://schemas.microsoft.com/office/powerpoint/2010/main" val="3126539710"/>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458200" cy="1243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Content Placeholder 2"/>
          <p:cNvSpPr>
            <a:spLocks noGrp="1"/>
          </p:cNvSpPr>
          <p:nvPr>
            <p:ph idx="10"/>
          </p:nvPr>
        </p:nvSpPr>
        <p:spPr>
          <a:xfrm>
            <a:off x="457200" y="2590800"/>
            <a:ext cx="4114800" cy="35814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idx="11"/>
          </p:nvPr>
        </p:nvSpPr>
        <p:spPr>
          <a:xfrm>
            <a:off x="4800600" y="2590800"/>
            <a:ext cx="4114800" cy="3657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30352552"/>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5"/>
          <p:cNvSpPr>
            <a:spLocks noGrp="1"/>
          </p:cNvSpPr>
          <p:nvPr>
            <p:ph type="body" sz="quarter" idx="16"/>
          </p:nvPr>
        </p:nvSpPr>
        <p:spPr>
          <a:xfrm>
            <a:off x="457200" y="5410200"/>
            <a:ext cx="8229600" cy="565150"/>
          </a:xfrm>
        </p:spPr>
        <p:txBody>
          <a:bodyPr/>
          <a:lstStyle>
            <a:lvl1pPr marL="0" indent="0" algn="ctr">
              <a:buNone/>
              <a:defRPr sz="3200"/>
            </a:lvl1pPr>
          </a:lstStyle>
          <a:p>
            <a:pPr lvl="0"/>
            <a:r>
              <a:rPr lang="en-US" dirty="0"/>
              <a:t>Click to edit Master text styles</a:t>
            </a:r>
          </a:p>
        </p:txBody>
      </p:sp>
    </p:spTree>
    <p:extLst>
      <p:ext uri="{BB962C8B-B14F-4D97-AF65-F5344CB8AC3E}">
        <p14:creationId xmlns:p14="http://schemas.microsoft.com/office/powerpoint/2010/main" val="892999903"/>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3962400" cy="4202151"/>
          </a:xfrm>
        </p:spPr>
        <p:txBody>
          <a:bodyPr/>
          <a:lstStyle>
            <a:lvl1pPr>
              <a:defRPr sz="2800"/>
            </a:lvl1pPr>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p:txBody>
      </p:sp>
      <p:sp>
        <p:nvSpPr>
          <p:cNvPr id="5" name="Content Placeholder 2"/>
          <p:cNvSpPr>
            <a:spLocks noGrp="1"/>
          </p:cNvSpPr>
          <p:nvPr>
            <p:ph idx="12"/>
          </p:nvPr>
        </p:nvSpPr>
        <p:spPr>
          <a:xfrm>
            <a:off x="4648200" y="1752600"/>
            <a:ext cx="4191000" cy="4191000"/>
          </a:xfrm>
        </p:spPr>
        <p:txBody>
          <a:bodyPr/>
          <a:lstStyle>
            <a:lvl1pPr>
              <a:defRPr sz="2800"/>
            </a:lvl1pPr>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p:txBody>
      </p:sp>
    </p:spTree>
    <p:extLst>
      <p:ext uri="{BB962C8B-B14F-4D97-AF65-F5344CB8AC3E}">
        <p14:creationId xmlns:p14="http://schemas.microsoft.com/office/powerpoint/2010/main" val="4131323136"/>
      </p:ext>
    </p:extLst>
  </p:cSld>
  <p:clrMapOvr>
    <a:masterClrMapping/>
  </p:clrMapOvr>
  <p:extLst>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txBox="1">
            <a:spLocks/>
          </p:cNvSpPr>
          <p:nvPr/>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©2020 F.A. Davis Company</a:t>
            </a:r>
          </a:p>
        </p:txBody>
      </p:sp>
      <p:pic>
        <p:nvPicPr>
          <p:cNvPr id="12" name="Picture 13"/>
          <p:cNvPicPr>
            <a:picLocks noChangeAspect="1"/>
          </p:cNvPicPr>
          <p:nvPr/>
        </p:nvPicPr>
        <p:blipFill>
          <a:blip r:embed="rId32" cstate="print">
            <a:clrChange>
              <a:clrFrom>
                <a:srgbClr val="FFFFFE"/>
              </a:clrFrom>
              <a:clrTo>
                <a:srgbClr val="FFFFFE">
                  <a:alpha val="0"/>
                </a:srgbClr>
              </a:clrTo>
            </a:clrChange>
            <a:extLst>
              <a:ext uri="{BEBA8EAE-BF5A-486C-A8C5-ECC9F3942E4B}">
                <a14:imgProps xmlns:a14="http://schemas.microsoft.com/office/drawing/2010/main">
                  <a14:imgLayer r:embed="rId3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referRelativeResize="0">
            <a:picLocks/>
          </p:cNvPicPr>
          <p:nvPr/>
        </p:nvPicPr>
        <p:blipFill>
          <a:blip r:embed="rId34"/>
          <a:stretch>
            <a:fillRect/>
          </a:stretch>
        </p:blipFill>
        <p:spPr>
          <a:xfrm>
            <a:off x="0" y="6434694"/>
            <a:ext cx="9171432" cy="45719"/>
          </a:xfrm>
          <a:prstGeom prst="rect">
            <a:avLst/>
          </a:prstGeom>
        </p:spPr>
      </p:pic>
      <p:sp>
        <p:nvSpPr>
          <p:cNvPr id="1026" name="Title Placeholder 1"/>
          <p:cNvSpPr>
            <a:spLocks noGrp="1"/>
          </p:cNvSpPr>
          <p:nvPr>
            <p:ph type="title"/>
          </p:nvPr>
        </p:nvSpPr>
        <p:spPr bwMode="auto">
          <a:xfrm>
            <a:off x="762000" y="239154"/>
            <a:ext cx="8229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4572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endParaRPr lang="en-US" altLang="en-US" dirty="0"/>
          </a:p>
          <a:p>
            <a:pPr lvl="2"/>
            <a:endParaRPr lang="en-US" altLang="en-US" dirty="0"/>
          </a:p>
        </p:txBody>
      </p:sp>
      <p:cxnSp>
        <p:nvCxnSpPr>
          <p:cNvPr id="7" name="Straight Connector 6"/>
          <p:cNvCxnSpPr/>
          <p:nvPr/>
        </p:nvCxnSpPr>
        <p:spPr>
          <a:xfrm>
            <a:off x="0" y="990600"/>
            <a:ext cx="9144000" cy="0"/>
          </a:xfrm>
          <a:prstGeom prst="line">
            <a:avLst/>
          </a:prstGeom>
          <a:ln w="12700">
            <a:solidFill>
              <a:srgbClr val="D99C21"/>
            </a:solidFill>
          </a:ln>
        </p:spPr>
        <p:style>
          <a:lnRef idx="1">
            <a:schemeClr val="accent1"/>
          </a:lnRef>
          <a:fillRef idx="0">
            <a:schemeClr val="accent1"/>
          </a:fillRef>
          <a:effectRef idx="0">
            <a:schemeClr val="accent1"/>
          </a:effectRef>
          <a:fontRef idx="minor">
            <a:schemeClr val="tx1"/>
          </a:fontRef>
        </p:style>
      </p:cxnSp>
      <p:pic>
        <p:nvPicPr>
          <p:cNvPr id="14" name="Picture 13"/>
          <p:cNvPicPr preferRelativeResize="0">
            <a:picLocks/>
          </p:cNvPicPr>
          <p:nvPr/>
        </p:nvPicPr>
        <p:blipFill>
          <a:blip r:embed="rId34"/>
          <a:stretch>
            <a:fillRect/>
          </a:stretch>
        </p:blipFill>
        <p:spPr>
          <a:xfrm>
            <a:off x="0" y="6364006"/>
            <a:ext cx="9171432" cy="45719"/>
          </a:xfrm>
          <a:prstGeom prst="rect">
            <a:avLst/>
          </a:prstGeom>
        </p:spPr>
      </p:pic>
      <p:sp>
        <p:nvSpPr>
          <p:cNvPr id="9" name="Rectangle 8"/>
          <p:cNvSpPr/>
          <p:nvPr/>
        </p:nvSpPr>
        <p:spPr>
          <a:xfrm>
            <a:off x="0" y="6400800"/>
            <a:ext cx="9144000" cy="45719"/>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95" r:id="rId3"/>
    <p:sldLayoutId id="2147483683" r:id="rId4"/>
    <p:sldLayoutId id="2147483711" r:id="rId5"/>
    <p:sldLayoutId id="2147483715" r:id="rId6"/>
    <p:sldLayoutId id="2147483712" r:id="rId7"/>
    <p:sldLayoutId id="2147483708" r:id="rId8"/>
    <p:sldLayoutId id="2147483700" r:id="rId9"/>
    <p:sldLayoutId id="2147483696" r:id="rId10"/>
    <p:sldLayoutId id="2147483703" r:id="rId11"/>
    <p:sldLayoutId id="2147483698" r:id="rId12"/>
    <p:sldLayoutId id="2147483684" r:id="rId13"/>
    <p:sldLayoutId id="2147483692" r:id="rId14"/>
    <p:sldLayoutId id="2147483678" r:id="rId15"/>
    <p:sldLayoutId id="2147483679" r:id="rId16"/>
    <p:sldLayoutId id="2147483680" r:id="rId17"/>
    <p:sldLayoutId id="2147483685" r:id="rId18"/>
    <p:sldLayoutId id="2147483686" r:id="rId19"/>
    <p:sldLayoutId id="2147483687" r:id="rId20"/>
    <p:sldLayoutId id="2147483697" r:id="rId21"/>
    <p:sldLayoutId id="2147483688" r:id="rId22"/>
    <p:sldLayoutId id="2147483689" r:id="rId23"/>
    <p:sldLayoutId id="2147483690" r:id="rId24"/>
    <p:sldLayoutId id="2147483699" r:id="rId25"/>
    <p:sldLayoutId id="2147483704" r:id="rId26"/>
    <p:sldLayoutId id="2147483705" r:id="rId27"/>
    <p:sldLayoutId id="2147483706" r:id="rId28"/>
    <p:sldLayoutId id="2147483707" r:id="rId29"/>
    <p:sldLayoutId id="2147483714" r:id="rId30"/>
  </p:sldLayoutIdLst>
  <p:hf sldNum="0" hdr="0" ftr="0" dt="0"/>
  <p:txStyles>
    <p:titleStyle>
      <a:lvl1pPr algn="l" rtl="0" eaLnBrk="1" fontAlgn="base" hangingPunct="1">
        <a:lnSpc>
          <a:spcPct val="90000"/>
        </a:lnSpc>
        <a:spcBef>
          <a:spcPct val="0"/>
        </a:spcBef>
        <a:spcAft>
          <a:spcPct val="0"/>
        </a:spcAft>
        <a:defRPr lang="en-US" sz="3600" kern="1200">
          <a:solidFill>
            <a:srgbClr val="D99C21"/>
          </a:solidFill>
          <a:latin typeface="+mn-lt"/>
          <a:ea typeface="+mn-ea"/>
          <a:cs typeface="+mn-cs"/>
        </a:defRPr>
      </a:lvl1pPr>
      <a:lvl2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2pPr>
      <a:lvl3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3pPr>
      <a:lvl4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4pPr>
      <a:lvl5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5pPr>
      <a:lvl6pPr marL="4572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6pPr>
      <a:lvl7pPr marL="9144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7pPr>
      <a:lvl8pPr marL="13716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8pPr>
      <a:lvl9pPr marL="18288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9pPr>
    </p:titleStyle>
    <p:bodyStyle>
      <a:lvl1pPr marL="623888" indent="-277813" algn="l" rtl="0" eaLnBrk="1" fontAlgn="base" hangingPunct="1">
        <a:spcBef>
          <a:spcPct val="20000"/>
        </a:spcBef>
        <a:spcAft>
          <a:spcPct val="0"/>
        </a:spcAft>
        <a:buClr>
          <a:srgbClr val="28805C"/>
        </a:buClr>
        <a:buFont typeface="Wingdings" panose="05000000000000000000" pitchFamily="2" charset="2"/>
        <a:buChar char="§"/>
        <a:defRPr lang="en-US" sz="3200" kern="2000" dirty="0">
          <a:solidFill>
            <a:schemeClr val="tx1">
              <a:lumMod val="75000"/>
            </a:schemeClr>
          </a:solidFill>
          <a:latin typeface="+mn-lt"/>
          <a:ea typeface="+mn-ea"/>
          <a:cs typeface="+mn-cs"/>
        </a:defRPr>
      </a:lvl1pPr>
      <a:lvl2pPr marL="914400" indent="-290513" algn="l" rtl="0" eaLnBrk="1" fontAlgn="base" hangingPunct="1">
        <a:spcBef>
          <a:spcPct val="20000"/>
        </a:spcBef>
        <a:spcAft>
          <a:spcPct val="0"/>
        </a:spcAft>
        <a:buClr>
          <a:srgbClr val="D99C21"/>
        </a:buClr>
        <a:buFont typeface="Arial" panose="020B0604020202020204" pitchFamily="34" charset="0"/>
        <a:buChar char="•"/>
        <a:defRPr lang="en-US" sz="2800" kern="1200" dirty="0">
          <a:solidFill>
            <a:schemeClr val="tx1">
              <a:lumMod val="75000"/>
            </a:schemeClr>
          </a:solidFill>
          <a:latin typeface="+mn-lt"/>
          <a:ea typeface="+mn-ea"/>
          <a:cs typeface="+mn-cs"/>
        </a:defRPr>
      </a:lvl2pPr>
      <a:lvl3pPr marL="1260475" indent="-290513" algn="l" rtl="0" eaLnBrk="1" fontAlgn="base" hangingPunct="1">
        <a:spcBef>
          <a:spcPct val="20000"/>
        </a:spcBef>
        <a:spcAft>
          <a:spcPct val="0"/>
        </a:spcAft>
        <a:buClr>
          <a:srgbClr val="737373"/>
        </a:buClr>
        <a:buFont typeface="Calibri" panose="020F0502020204030204" pitchFamily="34" charset="0"/>
        <a:buChar char="‒"/>
        <a:tabLst>
          <a:tab pos="858838" algn="l"/>
        </a:tabLst>
        <a:defRPr sz="2800" kern="1200">
          <a:solidFill>
            <a:schemeClr val="tx1">
              <a:lumMod val="75000"/>
            </a:schemeClr>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ook cover for Medical-Surgical Nursing: Making Connections to Practice, Second Edition."/>
          <p:cNvPicPr>
            <a:picLocks noGrp="1" noChangeAspect="1"/>
          </p:cNvPicPr>
          <p:nvPr>
            <p:ph sz="quarter" idx="17"/>
          </p:nvPr>
        </p:nvPicPr>
        <p:blipFill>
          <a:blip r:embed="rId3">
            <a:extLst>
              <a:ext uri="{28A0092B-C50C-407E-A947-70E740481C1C}">
                <a14:useLocalDpi xmlns:a14="http://schemas.microsoft.com/office/drawing/2010/main" val="0"/>
              </a:ext>
            </a:extLst>
          </a:blip>
          <a:stretch>
            <a:fillRect/>
          </a:stretch>
        </p:blipFill>
        <p:spPr>
          <a:xfrm>
            <a:off x="380999" y="1371600"/>
            <a:ext cx="2583237" cy="3337560"/>
          </a:xfrm>
        </p:spPr>
      </p:pic>
      <p:sp>
        <p:nvSpPr>
          <p:cNvPr id="4" name="Text Placeholder 3"/>
          <p:cNvSpPr>
            <a:spLocks noGrp="1"/>
          </p:cNvSpPr>
          <p:nvPr>
            <p:ph type="body" sz="quarter" idx="15"/>
          </p:nvPr>
        </p:nvSpPr>
        <p:spPr/>
        <p:txBody>
          <a:bodyPr/>
          <a:lstStyle/>
          <a:p>
            <a:r>
              <a:rPr lang="en-US" dirty="0"/>
              <a:t>Chapter 47</a:t>
            </a:r>
          </a:p>
        </p:txBody>
      </p:sp>
      <p:sp>
        <p:nvSpPr>
          <p:cNvPr id="6" name="Text Placeholder 5"/>
          <p:cNvSpPr>
            <a:spLocks noGrp="1"/>
          </p:cNvSpPr>
          <p:nvPr>
            <p:ph type="body" sz="quarter" idx="16"/>
          </p:nvPr>
        </p:nvSpPr>
        <p:spPr>
          <a:xfrm>
            <a:off x="3124200" y="3008008"/>
            <a:ext cx="5709557" cy="1487791"/>
          </a:xfrm>
        </p:spPr>
        <p:txBody>
          <a:bodyPr/>
          <a:lstStyle/>
          <a:p>
            <a:r>
              <a:rPr lang="en-US" dirty="0"/>
              <a:t>Assessment of Auditory Function</a:t>
            </a:r>
          </a:p>
        </p:txBody>
      </p:sp>
      <p:sp>
        <p:nvSpPr>
          <p:cNvPr id="2" name="Title 1" hidden="1"/>
          <p:cNvSpPr>
            <a:spLocks noGrp="1"/>
          </p:cNvSpPr>
          <p:nvPr>
            <p:ph type="title"/>
          </p:nvPr>
        </p:nvSpPr>
        <p:spPr/>
        <p:txBody>
          <a:bodyPr/>
          <a:lstStyle/>
          <a:p>
            <a:r>
              <a:rPr lang="en-US" dirty="0"/>
              <a:t> </a:t>
            </a:r>
          </a:p>
        </p:txBody>
      </p:sp>
    </p:spTree>
    <p:extLst>
      <p:ext uri="{BB962C8B-B14F-4D97-AF65-F5344CB8AC3E}">
        <p14:creationId xmlns:p14="http://schemas.microsoft.com/office/powerpoint/2010/main" val="1018205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7591-BA58-491F-B317-60F27EDBC345}"/>
              </a:ext>
            </a:extLst>
          </p:cNvPr>
          <p:cNvSpPr>
            <a:spLocks noGrp="1"/>
          </p:cNvSpPr>
          <p:nvPr>
            <p:ph type="title"/>
          </p:nvPr>
        </p:nvSpPr>
        <p:spPr/>
        <p:txBody>
          <a:bodyPr/>
          <a:lstStyle/>
          <a:p>
            <a:r>
              <a:rPr lang="en-US" dirty="0"/>
              <a:t>Auditory Assessment</a:t>
            </a:r>
          </a:p>
        </p:txBody>
      </p:sp>
      <p:sp>
        <p:nvSpPr>
          <p:cNvPr id="3" name="Content Placeholder 2">
            <a:extLst>
              <a:ext uri="{FF2B5EF4-FFF2-40B4-BE49-F238E27FC236}">
                <a16:creationId xmlns:a16="http://schemas.microsoft.com/office/drawing/2014/main" id="{A4E5B293-11D0-4167-BB21-F103E06E6A5B}"/>
              </a:ext>
            </a:extLst>
          </p:cNvPr>
          <p:cNvSpPr>
            <a:spLocks noGrp="1"/>
          </p:cNvSpPr>
          <p:nvPr>
            <p:ph idx="1"/>
          </p:nvPr>
        </p:nvSpPr>
        <p:spPr/>
        <p:txBody>
          <a:bodyPr/>
          <a:lstStyle/>
          <a:p>
            <a:r>
              <a:rPr lang="en-US" dirty="0"/>
              <a:t>Hearing loss categorized in 3 ways</a:t>
            </a:r>
          </a:p>
          <a:p>
            <a:pPr lvl="1"/>
            <a:r>
              <a:rPr lang="en-US" dirty="0"/>
              <a:t>Conductive hearing loss</a:t>
            </a:r>
          </a:p>
          <a:p>
            <a:pPr lvl="1"/>
            <a:r>
              <a:rPr lang="en-US" dirty="0"/>
              <a:t>Sensorineural hearing loss</a:t>
            </a:r>
          </a:p>
          <a:p>
            <a:pPr lvl="1"/>
            <a:r>
              <a:rPr lang="en-US" dirty="0"/>
              <a:t>Mixed-conductive-sensorineural hearing loss</a:t>
            </a:r>
          </a:p>
        </p:txBody>
      </p:sp>
    </p:spTree>
    <p:extLst>
      <p:ext uri="{BB962C8B-B14F-4D97-AF65-F5344CB8AC3E}">
        <p14:creationId xmlns:p14="http://schemas.microsoft.com/office/powerpoint/2010/main" val="2681477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A90F-8B0F-4C4D-A8FA-736A47571155}"/>
              </a:ext>
            </a:extLst>
          </p:cNvPr>
          <p:cNvSpPr>
            <a:spLocks noGrp="1"/>
          </p:cNvSpPr>
          <p:nvPr>
            <p:ph type="title"/>
          </p:nvPr>
        </p:nvSpPr>
        <p:spPr/>
        <p:txBody>
          <a:bodyPr/>
          <a:lstStyle/>
          <a:p>
            <a:r>
              <a:rPr lang="en-US" dirty="0"/>
              <a:t>Diagnostic Studies</a:t>
            </a:r>
          </a:p>
        </p:txBody>
      </p:sp>
      <p:sp>
        <p:nvSpPr>
          <p:cNvPr id="3" name="Content Placeholder 2">
            <a:extLst>
              <a:ext uri="{FF2B5EF4-FFF2-40B4-BE49-F238E27FC236}">
                <a16:creationId xmlns:a16="http://schemas.microsoft.com/office/drawing/2014/main" id="{25BDFA2C-AC64-4A11-B0D0-753A9CFE7890}"/>
              </a:ext>
            </a:extLst>
          </p:cNvPr>
          <p:cNvSpPr>
            <a:spLocks noGrp="1"/>
          </p:cNvSpPr>
          <p:nvPr>
            <p:ph idx="1"/>
          </p:nvPr>
        </p:nvSpPr>
        <p:spPr/>
        <p:txBody>
          <a:bodyPr/>
          <a:lstStyle/>
          <a:p>
            <a:r>
              <a:rPr lang="en-US" dirty="0"/>
              <a:t>Audiometry</a:t>
            </a:r>
          </a:p>
          <a:p>
            <a:r>
              <a:rPr lang="en-US" dirty="0"/>
              <a:t>Tympanometry</a:t>
            </a:r>
          </a:p>
          <a:p>
            <a:r>
              <a:rPr lang="en-US" dirty="0"/>
              <a:t>Electronystagmography </a:t>
            </a:r>
          </a:p>
          <a:p>
            <a:r>
              <a:rPr lang="en-US" dirty="0"/>
              <a:t>Computed tomography</a:t>
            </a:r>
          </a:p>
          <a:p>
            <a:r>
              <a:rPr lang="en-US" dirty="0"/>
              <a:t>Magnetic resonance imaging </a:t>
            </a:r>
          </a:p>
        </p:txBody>
      </p:sp>
    </p:spTree>
    <p:extLst>
      <p:ext uri="{BB962C8B-B14F-4D97-AF65-F5344CB8AC3E}">
        <p14:creationId xmlns:p14="http://schemas.microsoft.com/office/powerpoint/2010/main" val="3766343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6356" y="234539"/>
            <a:ext cx="8235244" cy="590931"/>
          </a:xfrm>
        </p:spPr>
        <p:txBody>
          <a:bodyPr/>
          <a:lstStyle/>
          <a:p>
            <a:r>
              <a:rPr lang="en-US"/>
              <a:t>Noise Levels</a:t>
            </a:r>
            <a:endParaRPr lang="en-US" dirty="0"/>
          </a:p>
        </p:txBody>
      </p:sp>
      <p:pic>
        <p:nvPicPr>
          <p:cNvPr id="5" name="Content Placeholder 4" descr="A reverse pyramid of noise levels of common sounds. Volume levels are 0 to 160 decibels. The threshold of hearing is 0. 10 d B is just audible and a pin falling. 20 d B is rustling leaves. 30 d B is a Library. 40 d B is an Electrical transformer and Refrigerator hum. 50 d B is a floor fan. 60 d B is a conversation and air conditioning unit. 70 d B is city traffic. 80 d B is a vacuum cleaner. 90 d B is a lawn mower and a tractor/hand drill. 100 d B is a rock concert and a motorcycle. 110 d B is a chainsaw and hammer drill. 120 d B is an air raid siren at 50 feet (threshold of pain) and pneumatic riveter. 120 d B is fireworks and a jet takeoff. 160 d B is a 12 gauge shotgu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03704" y="1509970"/>
            <a:ext cx="4736592" cy="3439597"/>
          </a:xfrm>
        </p:spPr>
      </p:pic>
    </p:spTree>
    <p:extLst>
      <p:ext uri="{BB962C8B-B14F-4D97-AF65-F5344CB8AC3E}">
        <p14:creationId xmlns:p14="http://schemas.microsoft.com/office/powerpoint/2010/main" val="968720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98132-514A-4786-B91D-7B00914A0CB6}"/>
              </a:ext>
            </a:extLst>
          </p:cNvPr>
          <p:cNvSpPr>
            <a:spLocks noGrp="1"/>
          </p:cNvSpPr>
          <p:nvPr>
            <p:ph type="title"/>
          </p:nvPr>
        </p:nvSpPr>
        <p:spPr/>
        <p:txBody>
          <a:bodyPr/>
          <a:lstStyle/>
          <a:p>
            <a:r>
              <a:rPr lang="en-US"/>
              <a:t>Ototoxic Medications</a:t>
            </a:r>
            <a:endParaRPr lang="en-US" dirty="0"/>
          </a:p>
        </p:txBody>
      </p:sp>
      <p:sp>
        <p:nvSpPr>
          <p:cNvPr id="3" name="Content Placeholder 2">
            <a:extLst>
              <a:ext uri="{FF2B5EF4-FFF2-40B4-BE49-F238E27FC236}">
                <a16:creationId xmlns:a16="http://schemas.microsoft.com/office/drawing/2014/main" id="{3A26CE51-0E40-4820-A351-5905ED157AA1}"/>
              </a:ext>
            </a:extLst>
          </p:cNvPr>
          <p:cNvSpPr>
            <a:spLocks noGrp="1"/>
          </p:cNvSpPr>
          <p:nvPr>
            <p:ph idx="1"/>
          </p:nvPr>
        </p:nvSpPr>
        <p:spPr/>
        <p:txBody>
          <a:bodyPr/>
          <a:lstStyle/>
          <a:p>
            <a:r>
              <a:rPr lang="en-US" dirty="0"/>
              <a:t>Most common:</a:t>
            </a:r>
          </a:p>
          <a:p>
            <a:pPr lvl="1"/>
            <a:r>
              <a:rPr lang="en-US" dirty="0"/>
              <a:t>Antibiotics</a:t>
            </a:r>
          </a:p>
          <a:p>
            <a:pPr lvl="1"/>
            <a:r>
              <a:rPr lang="en-US" dirty="0"/>
              <a:t>Diuretics</a:t>
            </a:r>
          </a:p>
          <a:p>
            <a:pPr lvl="1"/>
            <a:r>
              <a:rPr lang="en-US" dirty="0"/>
              <a:t>N</a:t>
            </a:r>
            <a:r>
              <a:rPr lang="en-US" sz="100" dirty="0"/>
              <a:t> </a:t>
            </a:r>
            <a:r>
              <a:rPr lang="en-US" dirty="0"/>
              <a:t>S</a:t>
            </a:r>
            <a:r>
              <a:rPr lang="en-US" sz="100" dirty="0"/>
              <a:t> </a:t>
            </a:r>
            <a:r>
              <a:rPr lang="en-US" dirty="0"/>
              <a:t>A</a:t>
            </a:r>
            <a:r>
              <a:rPr lang="en-US" sz="100" dirty="0"/>
              <a:t> </a:t>
            </a:r>
            <a:r>
              <a:rPr lang="en-US" dirty="0"/>
              <a:t>I</a:t>
            </a:r>
            <a:r>
              <a:rPr lang="en-US" sz="100" dirty="0"/>
              <a:t> </a:t>
            </a:r>
            <a:r>
              <a:rPr lang="en-US" dirty="0"/>
              <a:t>D</a:t>
            </a:r>
            <a:r>
              <a:rPr lang="en-US" sz="100" dirty="0">
                <a:solidFill>
                  <a:schemeClr val="bg2"/>
                </a:solidFill>
              </a:rPr>
              <a:t>’</a:t>
            </a:r>
            <a:r>
              <a:rPr lang="en-US" dirty="0"/>
              <a:t>s</a:t>
            </a:r>
          </a:p>
          <a:p>
            <a:pPr lvl="1"/>
            <a:r>
              <a:rPr lang="en-US" dirty="0"/>
              <a:t>Chemotherapeutic agents</a:t>
            </a:r>
          </a:p>
        </p:txBody>
      </p:sp>
    </p:spTree>
    <p:extLst>
      <p:ext uri="{BB962C8B-B14F-4D97-AF65-F5344CB8AC3E}">
        <p14:creationId xmlns:p14="http://schemas.microsoft.com/office/powerpoint/2010/main" val="216518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73A11-65A2-4000-A1CB-33D97AB787D1}"/>
              </a:ext>
            </a:extLst>
          </p:cNvPr>
          <p:cNvSpPr>
            <a:spLocks noGrp="1"/>
          </p:cNvSpPr>
          <p:nvPr>
            <p:ph type="title"/>
          </p:nvPr>
        </p:nvSpPr>
        <p:spPr/>
        <p:txBody>
          <a:bodyPr/>
          <a:lstStyle/>
          <a:p>
            <a:r>
              <a:rPr lang="en-US"/>
              <a:t>Hearing Protection</a:t>
            </a:r>
            <a:endParaRPr lang="en-US" dirty="0"/>
          </a:p>
        </p:txBody>
      </p:sp>
      <p:sp>
        <p:nvSpPr>
          <p:cNvPr id="3" name="Content Placeholder 2">
            <a:extLst>
              <a:ext uri="{FF2B5EF4-FFF2-40B4-BE49-F238E27FC236}">
                <a16:creationId xmlns:a16="http://schemas.microsoft.com/office/drawing/2014/main" id="{1B3D8CC5-4D33-4DE9-AA78-E3E435A15889}"/>
              </a:ext>
            </a:extLst>
          </p:cNvPr>
          <p:cNvSpPr>
            <a:spLocks noGrp="1"/>
          </p:cNvSpPr>
          <p:nvPr>
            <p:ph idx="1"/>
          </p:nvPr>
        </p:nvSpPr>
        <p:spPr/>
        <p:txBody>
          <a:bodyPr/>
          <a:lstStyle/>
          <a:p>
            <a:r>
              <a:rPr lang="en-US" dirty="0"/>
              <a:t>Protection from excessive noise</a:t>
            </a:r>
          </a:p>
          <a:p>
            <a:pPr lvl="1"/>
            <a:r>
              <a:rPr lang="en-US" dirty="0"/>
              <a:t>Earplugs</a:t>
            </a:r>
          </a:p>
          <a:p>
            <a:pPr lvl="1"/>
            <a:r>
              <a:rPr lang="en-US" dirty="0"/>
              <a:t>Earmuffs</a:t>
            </a:r>
          </a:p>
        </p:txBody>
      </p:sp>
    </p:spTree>
    <p:extLst>
      <p:ext uri="{BB962C8B-B14F-4D97-AF65-F5344CB8AC3E}">
        <p14:creationId xmlns:p14="http://schemas.microsoft.com/office/powerpoint/2010/main" val="372640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a:t>Case Study: Episode 1</a:t>
            </a:r>
            <a:endParaRPr lang="en-US" dirty="0"/>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idx="1"/>
          </p:nvPr>
        </p:nvSpPr>
        <p:spPr>
          <a:xfrm>
            <a:off x="457200" y="1195349"/>
            <a:ext cx="8534400" cy="4900651"/>
          </a:xfrm>
        </p:spPr>
        <p:txBody>
          <a:bodyPr/>
          <a:lstStyle/>
          <a:p>
            <a:pPr marL="346075" indent="0">
              <a:buNone/>
            </a:pPr>
            <a:r>
              <a:rPr lang="en-US" spc="-50" dirty="0"/>
              <a:t>Erin Hodge is a 22-year-old waitress who plans to see her provider this week for a physical examination. Erin has always enjoyed excellent health, though she did experience numerous ear infections as a child requiring surgical insertion of pressure-equalizing tubes (tiny tubes surgically inserted in the tympanic membrane to equalize pressure and prevent infectious buildup). Currently, Erin has no known chronic diseases and takes no medication on a daily basis.</a:t>
            </a:r>
          </a:p>
        </p:txBody>
      </p:sp>
    </p:spTree>
    <p:extLst>
      <p:ext uri="{BB962C8B-B14F-4D97-AF65-F5344CB8AC3E}">
        <p14:creationId xmlns:p14="http://schemas.microsoft.com/office/powerpoint/2010/main" val="3807217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dirty="0"/>
              <a:t>Case Study: Episode 1 (continued)</a:t>
            </a:r>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idx="1"/>
          </p:nvPr>
        </p:nvSpPr>
        <p:spPr/>
        <p:txBody>
          <a:bodyPr/>
          <a:lstStyle/>
          <a:p>
            <a:pPr marL="346075" indent="0">
              <a:buNone/>
            </a:pPr>
            <a:r>
              <a:rPr lang="en-US" dirty="0"/>
              <a:t>She has been noticing waxy buildup in her ear canal lately, which she has treated herself using a cotton swab to remove the wax. Erin has not noticed any hearing changes and plans to discuss the recent waxy build up in her ears with her provider.</a:t>
            </a:r>
          </a:p>
        </p:txBody>
      </p:sp>
    </p:spTree>
    <p:extLst>
      <p:ext uri="{BB962C8B-B14F-4D97-AF65-F5344CB8AC3E}">
        <p14:creationId xmlns:p14="http://schemas.microsoft.com/office/powerpoint/2010/main" val="1625444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dirty="0"/>
              <a:t>Case Study: Episode 2</a:t>
            </a:r>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idx="1"/>
          </p:nvPr>
        </p:nvSpPr>
        <p:spPr>
          <a:xfrm>
            <a:off x="457200" y="1195349"/>
            <a:ext cx="8686800" cy="5205451"/>
          </a:xfrm>
        </p:spPr>
        <p:txBody>
          <a:bodyPr/>
          <a:lstStyle/>
          <a:p>
            <a:pPr marL="346075" indent="0">
              <a:buNone/>
            </a:pPr>
            <a:r>
              <a:rPr lang="en-US" dirty="0"/>
              <a:t>Erin Hodge provides a detailed health, family, and medication history to the nurse provider. Erin’s physical examination and simple hearing assessments are all noted as “normal” by the advanced practice nurse and yield no concerns. To complete the examination, the nurse practitioner removes the earwax to increase visualization. Erin notices an immediate improvement in her hearing ability after the wax is removed.</a:t>
            </a:r>
          </a:p>
        </p:txBody>
      </p:sp>
    </p:spTree>
    <p:extLst>
      <p:ext uri="{BB962C8B-B14F-4D97-AF65-F5344CB8AC3E}">
        <p14:creationId xmlns:p14="http://schemas.microsoft.com/office/powerpoint/2010/main" val="2428573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dirty="0"/>
              <a:t>Case Study: Wrap-Up</a:t>
            </a:r>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idx="1"/>
          </p:nvPr>
        </p:nvSpPr>
        <p:spPr>
          <a:xfrm>
            <a:off x="457200" y="1195349"/>
            <a:ext cx="8839200" cy="5053051"/>
          </a:xfrm>
        </p:spPr>
        <p:txBody>
          <a:bodyPr/>
          <a:lstStyle/>
          <a:p>
            <a:pPr marL="346075" indent="0">
              <a:buNone/>
            </a:pPr>
            <a:r>
              <a:rPr lang="en-US" dirty="0"/>
              <a:t>The provider notes the opportunity for teaching regarding Erin’s use of cotton swabs to clean the earwax from her ears. Concern is raised regarding the possibility of inducing trauma to the eardrum or other internal ear structures by use of this foreign object. Erin states that this is the way “everyone” in her family cleans his or her ears, and so she has performed this action for as long as she can recall.</a:t>
            </a:r>
          </a:p>
        </p:txBody>
      </p:sp>
    </p:spTree>
    <p:extLst>
      <p:ext uri="{BB962C8B-B14F-4D97-AF65-F5344CB8AC3E}">
        <p14:creationId xmlns:p14="http://schemas.microsoft.com/office/powerpoint/2010/main" val="541771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dirty="0"/>
              <a:t>Case Study: Wrap-Up (continued)</a:t>
            </a:r>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idx="1"/>
          </p:nvPr>
        </p:nvSpPr>
        <p:spPr>
          <a:xfrm>
            <a:off x="457200" y="1195349"/>
            <a:ext cx="8839200" cy="5053051"/>
          </a:xfrm>
        </p:spPr>
        <p:txBody>
          <a:bodyPr/>
          <a:lstStyle/>
          <a:p>
            <a:pPr marL="346075" indent="0">
              <a:buNone/>
            </a:pPr>
            <a:r>
              <a:rPr lang="en-US" dirty="0"/>
              <a:t>The provider concludes Erin’s examination with teaching of ear hygiene without the use of introducing objects into the ear canal, thereby possibly preventing trauma or hearing loss to her.</a:t>
            </a:r>
          </a:p>
        </p:txBody>
      </p:sp>
    </p:spTree>
    <p:extLst>
      <p:ext uri="{BB962C8B-B14F-4D97-AF65-F5344CB8AC3E}">
        <p14:creationId xmlns:p14="http://schemas.microsoft.com/office/powerpoint/2010/main" val="1865176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9FBD4-23D6-446A-94C9-17A715ABB6BC}"/>
              </a:ext>
            </a:extLst>
          </p:cNvPr>
          <p:cNvSpPr>
            <a:spLocks noGrp="1"/>
          </p:cNvSpPr>
          <p:nvPr>
            <p:ph type="title"/>
          </p:nvPr>
        </p:nvSpPr>
        <p:spPr/>
        <p:txBody>
          <a:bodyPr/>
          <a:lstStyle/>
          <a:p>
            <a:r>
              <a:rPr lang="en-US"/>
              <a:t>Introduction</a:t>
            </a:r>
            <a:endParaRPr lang="en-US" dirty="0"/>
          </a:p>
        </p:txBody>
      </p:sp>
      <p:sp>
        <p:nvSpPr>
          <p:cNvPr id="3" name="Content Placeholder 2">
            <a:extLst>
              <a:ext uri="{FF2B5EF4-FFF2-40B4-BE49-F238E27FC236}">
                <a16:creationId xmlns:a16="http://schemas.microsoft.com/office/drawing/2014/main" id="{014E9042-D99A-4871-8A5A-25E59A7541B4}"/>
              </a:ext>
            </a:extLst>
          </p:cNvPr>
          <p:cNvSpPr>
            <a:spLocks noGrp="1"/>
          </p:cNvSpPr>
          <p:nvPr>
            <p:ph idx="1"/>
          </p:nvPr>
        </p:nvSpPr>
        <p:spPr/>
        <p:txBody>
          <a:bodyPr/>
          <a:lstStyle/>
          <a:p>
            <a:r>
              <a:rPr lang="en-US" dirty="0"/>
              <a:t>Ear works with brain to interpret sound</a:t>
            </a:r>
          </a:p>
        </p:txBody>
      </p:sp>
    </p:spTree>
    <p:extLst>
      <p:ext uri="{BB962C8B-B14F-4D97-AF65-F5344CB8AC3E}">
        <p14:creationId xmlns:p14="http://schemas.microsoft.com/office/powerpoint/2010/main" val="1555177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a:t>Case Study</a:t>
            </a:r>
            <a:endParaRPr lang="en-US" dirty="0"/>
          </a:p>
        </p:txBody>
      </p:sp>
      <p:sp>
        <p:nvSpPr>
          <p:cNvPr id="8" name="Text Placeholder 7"/>
          <p:cNvSpPr>
            <a:spLocks noGrp="1"/>
          </p:cNvSpPr>
          <p:nvPr>
            <p:ph type="body" sz="quarter" idx="10"/>
          </p:nvPr>
        </p:nvSpPr>
        <p:spPr>
          <a:xfrm>
            <a:off x="457200" y="1181100"/>
            <a:ext cx="8534400" cy="952500"/>
          </a:xfrm>
        </p:spPr>
        <p:txBody>
          <a:bodyPr/>
          <a:lstStyle/>
          <a:p>
            <a:r>
              <a:rPr lang="en-US" dirty="0"/>
              <a:t>1. The nurse recognizes that ear infections are more common in children for which reason? </a:t>
            </a:r>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sz="quarter" idx="11"/>
          </p:nvPr>
        </p:nvSpPr>
        <p:spPr>
          <a:xfrm>
            <a:off x="457200" y="2273300"/>
            <a:ext cx="8534400" cy="3733800"/>
          </a:xfrm>
        </p:spPr>
        <p:txBody>
          <a:bodyPr/>
          <a:lstStyle/>
          <a:p>
            <a:pPr marL="749300" indent="-403225">
              <a:buNone/>
            </a:pPr>
            <a:r>
              <a:rPr lang="en-US" dirty="0">
                <a:solidFill>
                  <a:schemeClr val="tx2"/>
                </a:solidFill>
              </a:rPr>
              <a:t>A. </a:t>
            </a:r>
            <a:r>
              <a:rPr lang="en-US" dirty="0"/>
              <a:t>The immaturity of the hair cells within the ear canal </a:t>
            </a:r>
          </a:p>
          <a:p>
            <a:pPr marL="749300" indent="-403225">
              <a:buNone/>
            </a:pPr>
            <a:r>
              <a:rPr lang="en-US" dirty="0">
                <a:solidFill>
                  <a:schemeClr val="tx2"/>
                </a:solidFill>
              </a:rPr>
              <a:t>B. </a:t>
            </a:r>
            <a:r>
              <a:rPr lang="en-US" dirty="0"/>
              <a:t>The increase in wax production in children younger than 5 years </a:t>
            </a:r>
          </a:p>
          <a:p>
            <a:pPr marL="346075" indent="0">
              <a:buNone/>
            </a:pPr>
            <a:r>
              <a:rPr lang="en-US" dirty="0">
                <a:solidFill>
                  <a:schemeClr val="tx2"/>
                </a:solidFill>
              </a:rPr>
              <a:t>C. </a:t>
            </a:r>
            <a:r>
              <a:rPr lang="en-US" dirty="0"/>
              <a:t>The flat position of the </a:t>
            </a:r>
            <a:r>
              <a:rPr lang="en-US" dirty="0" err="1"/>
              <a:t>eustachian</a:t>
            </a:r>
            <a:r>
              <a:rPr lang="en-US" dirty="0"/>
              <a:t> tube </a:t>
            </a:r>
          </a:p>
          <a:p>
            <a:pPr marL="346075" indent="0">
              <a:buNone/>
            </a:pPr>
            <a:r>
              <a:rPr lang="en-US" dirty="0">
                <a:solidFill>
                  <a:schemeClr val="tx2"/>
                </a:solidFill>
              </a:rPr>
              <a:t>D. </a:t>
            </a:r>
            <a:r>
              <a:rPr lang="en-US" dirty="0"/>
              <a:t>The immaturity of the immune system</a:t>
            </a:r>
          </a:p>
        </p:txBody>
      </p:sp>
    </p:spTree>
    <p:extLst>
      <p:ext uri="{BB962C8B-B14F-4D97-AF65-F5344CB8AC3E}">
        <p14:creationId xmlns:p14="http://schemas.microsoft.com/office/powerpoint/2010/main" val="3207400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dirty="0"/>
              <a:t>Case Study (continued_1)</a:t>
            </a:r>
          </a:p>
        </p:txBody>
      </p:sp>
      <p:sp>
        <p:nvSpPr>
          <p:cNvPr id="8" name="Text Placeholder 7"/>
          <p:cNvSpPr>
            <a:spLocks noGrp="1"/>
          </p:cNvSpPr>
          <p:nvPr>
            <p:ph type="body" sz="quarter" idx="10"/>
          </p:nvPr>
        </p:nvSpPr>
        <p:spPr>
          <a:xfrm>
            <a:off x="457200" y="1181100"/>
            <a:ext cx="8534400" cy="952500"/>
          </a:xfrm>
        </p:spPr>
        <p:txBody>
          <a:bodyPr/>
          <a:lstStyle/>
          <a:p>
            <a:r>
              <a:rPr lang="en-US" dirty="0"/>
              <a:t>2. What teaching is most important for the provider to provide to Erin during this visit?</a:t>
            </a:r>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sz="quarter" idx="11"/>
          </p:nvPr>
        </p:nvSpPr>
        <p:spPr>
          <a:xfrm>
            <a:off x="838200" y="2362200"/>
            <a:ext cx="8077200" cy="3733800"/>
          </a:xfrm>
        </p:spPr>
        <p:txBody>
          <a:bodyPr/>
          <a:lstStyle/>
          <a:p>
            <a:pPr marL="438912" indent="-457200">
              <a:buNone/>
            </a:pPr>
            <a:r>
              <a:rPr lang="en-US" dirty="0">
                <a:solidFill>
                  <a:schemeClr val="tx2"/>
                </a:solidFill>
              </a:rPr>
              <a:t>A. </a:t>
            </a:r>
            <a:r>
              <a:rPr lang="en-US" dirty="0"/>
              <a:t>Not using cotton swabs or other similar instruments in the ear canal </a:t>
            </a:r>
          </a:p>
          <a:p>
            <a:pPr marL="438912" indent="-457200">
              <a:buNone/>
            </a:pPr>
            <a:r>
              <a:rPr lang="en-US" dirty="0">
                <a:solidFill>
                  <a:schemeClr val="tx2"/>
                </a:solidFill>
              </a:rPr>
              <a:t>B. </a:t>
            </a:r>
            <a:r>
              <a:rPr lang="en-US" dirty="0"/>
              <a:t>Ways to remove the waxy buildup from the ear canal </a:t>
            </a:r>
          </a:p>
          <a:p>
            <a:pPr marL="438912" indent="-457200">
              <a:buNone/>
            </a:pPr>
            <a:r>
              <a:rPr lang="en-US" dirty="0">
                <a:solidFill>
                  <a:schemeClr val="tx2"/>
                </a:solidFill>
              </a:rPr>
              <a:t>C. </a:t>
            </a:r>
            <a:r>
              <a:rPr lang="en-US" dirty="0"/>
              <a:t>What to do if the patient starts to notice hearing loss </a:t>
            </a:r>
          </a:p>
          <a:p>
            <a:pPr marL="438912" indent="-457200">
              <a:buNone/>
            </a:pPr>
            <a:r>
              <a:rPr lang="en-US" dirty="0">
                <a:solidFill>
                  <a:schemeClr val="tx2"/>
                </a:solidFill>
              </a:rPr>
              <a:t>D. </a:t>
            </a:r>
            <a:r>
              <a:rPr lang="en-US" dirty="0"/>
              <a:t>Use of </a:t>
            </a:r>
            <a:r>
              <a:rPr lang="en-US" dirty="0" err="1"/>
              <a:t>earbuds</a:t>
            </a:r>
            <a:r>
              <a:rPr lang="en-US" dirty="0"/>
              <a:t> for listening to music</a:t>
            </a:r>
          </a:p>
        </p:txBody>
      </p:sp>
    </p:spTree>
    <p:extLst>
      <p:ext uri="{BB962C8B-B14F-4D97-AF65-F5344CB8AC3E}">
        <p14:creationId xmlns:p14="http://schemas.microsoft.com/office/powerpoint/2010/main" val="632378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dirty="0"/>
              <a:t>Case Study (continued_2)</a:t>
            </a:r>
          </a:p>
        </p:txBody>
      </p:sp>
      <p:sp>
        <p:nvSpPr>
          <p:cNvPr id="8" name="Text Placeholder 7"/>
          <p:cNvSpPr>
            <a:spLocks noGrp="1"/>
          </p:cNvSpPr>
          <p:nvPr>
            <p:ph type="body" sz="quarter" idx="10"/>
          </p:nvPr>
        </p:nvSpPr>
        <p:spPr>
          <a:xfrm>
            <a:off x="457200" y="1181100"/>
            <a:ext cx="8534400" cy="1485900"/>
          </a:xfrm>
        </p:spPr>
        <p:txBody>
          <a:bodyPr/>
          <a:lstStyle/>
          <a:p>
            <a:r>
              <a:rPr lang="en-US" dirty="0"/>
              <a:t>3. The healthcare provider instructs the patient on which ear protective measures? (Select all that apply.) </a:t>
            </a:r>
          </a:p>
          <a:p>
            <a:endParaRPr lang="en-US" dirty="0"/>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sz="quarter" idx="11"/>
          </p:nvPr>
        </p:nvSpPr>
        <p:spPr>
          <a:xfrm>
            <a:off x="457200" y="2794000"/>
            <a:ext cx="8534400" cy="3581400"/>
          </a:xfrm>
        </p:spPr>
        <p:txBody>
          <a:bodyPr/>
          <a:lstStyle/>
          <a:p>
            <a:pPr marL="749300" indent="-403225">
              <a:lnSpc>
                <a:spcPts val="2700"/>
              </a:lnSpc>
              <a:buNone/>
            </a:pPr>
            <a:r>
              <a:rPr lang="en-US" sz="2800" dirty="0">
                <a:solidFill>
                  <a:srgbClr val="28805C"/>
                </a:solidFill>
              </a:rPr>
              <a:t>A.</a:t>
            </a:r>
            <a:r>
              <a:rPr lang="en-US" sz="2800" dirty="0"/>
              <a:t> </a:t>
            </a:r>
            <a:r>
              <a:rPr lang="en-US" sz="2800" dirty="0" err="1"/>
              <a:t>Earbuds</a:t>
            </a:r>
            <a:r>
              <a:rPr lang="en-US" sz="2800" dirty="0"/>
              <a:t> to reduce noise in areas with high-decibel noise levels </a:t>
            </a:r>
          </a:p>
          <a:p>
            <a:pPr marL="749300" indent="-403225">
              <a:lnSpc>
                <a:spcPts val="2700"/>
              </a:lnSpc>
              <a:buNone/>
            </a:pPr>
            <a:r>
              <a:rPr lang="en-US" sz="2800" dirty="0">
                <a:solidFill>
                  <a:schemeClr val="tx2"/>
                </a:solidFill>
              </a:rPr>
              <a:t>B. </a:t>
            </a:r>
            <a:r>
              <a:rPr lang="en-US" sz="2800" dirty="0" err="1"/>
              <a:t>Earbuds</a:t>
            </a:r>
            <a:r>
              <a:rPr lang="en-US" sz="2800" dirty="0"/>
              <a:t> to help prevent water from entering the ear canal </a:t>
            </a:r>
          </a:p>
          <a:p>
            <a:pPr marL="749300" indent="-403225">
              <a:lnSpc>
                <a:spcPts val="2700"/>
              </a:lnSpc>
              <a:buNone/>
            </a:pPr>
            <a:r>
              <a:rPr lang="en-US" sz="2800" dirty="0">
                <a:solidFill>
                  <a:schemeClr val="tx2"/>
                </a:solidFill>
              </a:rPr>
              <a:t>C. </a:t>
            </a:r>
            <a:r>
              <a:rPr lang="en-US" sz="2800" dirty="0"/>
              <a:t>Headphones to listen to music at medium to high decibel ranges </a:t>
            </a:r>
          </a:p>
          <a:p>
            <a:pPr marL="749300" indent="-403225">
              <a:lnSpc>
                <a:spcPts val="2700"/>
              </a:lnSpc>
              <a:buNone/>
            </a:pPr>
            <a:r>
              <a:rPr lang="en-US" sz="2800" dirty="0">
                <a:solidFill>
                  <a:schemeClr val="tx2"/>
                </a:solidFill>
              </a:rPr>
              <a:t>D. </a:t>
            </a:r>
            <a:r>
              <a:rPr lang="en-US" sz="2800" dirty="0"/>
              <a:t>Earplugs to help decrease water from entering the canal while swimming </a:t>
            </a:r>
          </a:p>
          <a:p>
            <a:pPr marL="346075" indent="0">
              <a:lnSpc>
                <a:spcPts val="2700"/>
              </a:lnSpc>
              <a:buNone/>
            </a:pPr>
            <a:r>
              <a:rPr lang="en-US" sz="2800" dirty="0">
                <a:solidFill>
                  <a:schemeClr val="tx2"/>
                </a:solidFill>
              </a:rPr>
              <a:t>E. </a:t>
            </a:r>
            <a:r>
              <a:rPr lang="en-US" sz="2800" dirty="0"/>
              <a:t>Wearing earmuffs in the winter</a:t>
            </a:r>
          </a:p>
        </p:txBody>
      </p:sp>
    </p:spTree>
    <p:extLst>
      <p:ext uri="{BB962C8B-B14F-4D97-AF65-F5344CB8AC3E}">
        <p14:creationId xmlns:p14="http://schemas.microsoft.com/office/powerpoint/2010/main" val="3397422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dirty="0"/>
              <a:t>Case Study (continued_3)</a:t>
            </a:r>
          </a:p>
        </p:txBody>
      </p:sp>
      <p:sp>
        <p:nvSpPr>
          <p:cNvPr id="5" name="Text Placeholder 4"/>
          <p:cNvSpPr>
            <a:spLocks noGrp="1"/>
          </p:cNvSpPr>
          <p:nvPr>
            <p:ph type="body" sz="quarter" idx="10"/>
          </p:nvPr>
        </p:nvSpPr>
        <p:spPr>
          <a:xfrm>
            <a:off x="457200" y="1181100"/>
            <a:ext cx="8534400" cy="1485900"/>
          </a:xfrm>
        </p:spPr>
        <p:txBody>
          <a:bodyPr/>
          <a:lstStyle/>
          <a:p>
            <a:r>
              <a:rPr lang="en-US" dirty="0"/>
              <a:t>4. Erin does not notice any hearing changes; the provider verifies Erin’s ability to hear by using which test?</a:t>
            </a:r>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sz="quarter" idx="11"/>
          </p:nvPr>
        </p:nvSpPr>
        <p:spPr>
          <a:xfrm>
            <a:off x="457200" y="2743200"/>
            <a:ext cx="8534400" cy="3429000"/>
          </a:xfrm>
        </p:spPr>
        <p:txBody>
          <a:bodyPr/>
          <a:lstStyle/>
          <a:p>
            <a:pPr marL="346075" indent="0">
              <a:buNone/>
            </a:pPr>
            <a:r>
              <a:rPr lang="en-US" dirty="0">
                <a:solidFill>
                  <a:schemeClr val="tx2"/>
                </a:solidFill>
              </a:rPr>
              <a:t>A. </a:t>
            </a:r>
            <a:r>
              <a:rPr lang="en-US" dirty="0"/>
              <a:t>An M</a:t>
            </a:r>
            <a:r>
              <a:rPr lang="en-US" sz="100" dirty="0"/>
              <a:t> </a:t>
            </a:r>
            <a:r>
              <a:rPr lang="en-US" dirty="0"/>
              <a:t>R</a:t>
            </a:r>
            <a:r>
              <a:rPr lang="en-US" sz="100" dirty="0"/>
              <a:t> </a:t>
            </a:r>
            <a:r>
              <a:rPr lang="en-US" dirty="0"/>
              <a:t>I for the most definitive testing </a:t>
            </a:r>
          </a:p>
          <a:p>
            <a:pPr marL="346075" indent="0">
              <a:buNone/>
            </a:pPr>
            <a:r>
              <a:rPr lang="en-US" dirty="0">
                <a:solidFill>
                  <a:schemeClr val="tx2"/>
                </a:solidFill>
              </a:rPr>
              <a:t>B. </a:t>
            </a:r>
            <a:r>
              <a:rPr lang="en-US" dirty="0" err="1"/>
              <a:t>Audioscopy</a:t>
            </a:r>
            <a:r>
              <a:rPr lang="en-US" dirty="0"/>
              <a:t> </a:t>
            </a:r>
          </a:p>
          <a:p>
            <a:pPr marL="346075" indent="0">
              <a:buNone/>
            </a:pPr>
            <a:r>
              <a:rPr lang="en-US" dirty="0">
                <a:solidFill>
                  <a:schemeClr val="tx2"/>
                </a:solidFill>
              </a:rPr>
              <a:t>C. </a:t>
            </a:r>
            <a:r>
              <a:rPr lang="en-US" dirty="0"/>
              <a:t>A C</a:t>
            </a:r>
            <a:r>
              <a:rPr lang="en-US" sz="100" dirty="0"/>
              <a:t> </a:t>
            </a:r>
            <a:r>
              <a:rPr lang="en-US" dirty="0"/>
              <a:t>T scan of the head</a:t>
            </a:r>
          </a:p>
          <a:p>
            <a:pPr marL="346075" indent="0">
              <a:buNone/>
            </a:pPr>
            <a:r>
              <a:rPr lang="en-US" dirty="0">
                <a:solidFill>
                  <a:schemeClr val="tx2"/>
                </a:solidFill>
              </a:rPr>
              <a:t>D. </a:t>
            </a:r>
            <a:r>
              <a:rPr lang="en-US" dirty="0"/>
              <a:t>Electronystagmography (E</a:t>
            </a:r>
            <a:r>
              <a:rPr lang="en-US" sz="100" dirty="0"/>
              <a:t> </a:t>
            </a:r>
            <a:r>
              <a:rPr lang="en-US" dirty="0"/>
              <a:t>N</a:t>
            </a:r>
            <a:r>
              <a:rPr lang="en-US" sz="100" dirty="0"/>
              <a:t> </a:t>
            </a:r>
            <a:r>
              <a:rPr lang="en-US" dirty="0"/>
              <a:t>G)</a:t>
            </a:r>
          </a:p>
        </p:txBody>
      </p:sp>
    </p:spTree>
    <p:extLst>
      <p:ext uri="{BB962C8B-B14F-4D97-AF65-F5344CB8AC3E}">
        <p14:creationId xmlns:p14="http://schemas.microsoft.com/office/powerpoint/2010/main" val="3617895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85A-443A-4940-B0B0-D80247123DA2}"/>
              </a:ext>
            </a:extLst>
          </p:cNvPr>
          <p:cNvSpPr>
            <a:spLocks noGrp="1"/>
          </p:cNvSpPr>
          <p:nvPr>
            <p:ph type="title"/>
          </p:nvPr>
        </p:nvSpPr>
        <p:spPr/>
        <p:txBody>
          <a:bodyPr/>
          <a:lstStyle/>
          <a:p>
            <a:r>
              <a:rPr lang="en-US" dirty="0"/>
              <a:t>Case Study (continued_4)</a:t>
            </a:r>
          </a:p>
        </p:txBody>
      </p:sp>
      <p:sp>
        <p:nvSpPr>
          <p:cNvPr id="5" name="Text Placeholder 4"/>
          <p:cNvSpPr>
            <a:spLocks noGrp="1"/>
          </p:cNvSpPr>
          <p:nvPr>
            <p:ph type="body" sz="quarter" idx="10"/>
          </p:nvPr>
        </p:nvSpPr>
        <p:spPr>
          <a:xfrm>
            <a:off x="457200" y="1181100"/>
            <a:ext cx="8534400" cy="952500"/>
          </a:xfrm>
        </p:spPr>
        <p:txBody>
          <a:bodyPr/>
          <a:lstStyle/>
          <a:p>
            <a:r>
              <a:rPr lang="en-US" dirty="0"/>
              <a:t>5. Erin’s ability to hear better after her physical examination is directly related to which action</a:t>
            </a:r>
            <a:r>
              <a:rPr lang="en-US"/>
              <a:t>? </a:t>
            </a:r>
            <a:endParaRPr lang="en-US" dirty="0"/>
          </a:p>
        </p:txBody>
      </p:sp>
      <p:sp>
        <p:nvSpPr>
          <p:cNvPr id="3" name="Content Placeholder 2">
            <a:extLst>
              <a:ext uri="{FF2B5EF4-FFF2-40B4-BE49-F238E27FC236}">
                <a16:creationId xmlns:a16="http://schemas.microsoft.com/office/drawing/2014/main" id="{EA1CEA56-2D4A-4F3D-AB49-33CAAE420C61}"/>
              </a:ext>
            </a:extLst>
          </p:cNvPr>
          <p:cNvSpPr>
            <a:spLocks noGrp="1"/>
          </p:cNvSpPr>
          <p:nvPr>
            <p:ph sz="quarter" idx="11"/>
          </p:nvPr>
        </p:nvSpPr>
        <p:spPr>
          <a:xfrm>
            <a:off x="838200" y="2286000"/>
            <a:ext cx="8153400" cy="3810000"/>
          </a:xfrm>
        </p:spPr>
        <p:txBody>
          <a:bodyPr/>
          <a:lstStyle/>
          <a:p>
            <a:pPr marL="438912" indent="-457200">
              <a:buNone/>
            </a:pPr>
            <a:r>
              <a:rPr lang="en-US" dirty="0">
                <a:solidFill>
                  <a:schemeClr val="tx2"/>
                </a:solidFill>
              </a:rPr>
              <a:t>A. </a:t>
            </a:r>
            <a:r>
              <a:rPr lang="en-US" dirty="0"/>
              <a:t>The removal of the embedded wax from the ear canal </a:t>
            </a:r>
          </a:p>
          <a:p>
            <a:pPr marL="438912" indent="-457200">
              <a:buNone/>
            </a:pPr>
            <a:r>
              <a:rPr lang="en-US" dirty="0">
                <a:solidFill>
                  <a:schemeClr val="tx2"/>
                </a:solidFill>
              </a:rPr>
              <a:t>B. </a:t>
            </a:r>
            <a:r>
              <a:rPr lang="en-US" dirty="0"/>
              <a:t>The examination with an </a:t>
            </a:r>
            <a:r>
              <a:rPr lang="en-US" dirty="0" err="1"/>
              <a:t>otoscope</a:t>
            </a:r>
            <a:r>
              <a:rPr lang="en-US" dirty="0"/>
              <a:t> </a:t>
            </a:r>
          </a:p>
          <a:p>
            <a:pPr marL="438912" indent="-457200">
              <a:buNone/>
            </a:pPr>
            <a:r>
              <a:rPr lang="en-US" dirty="0">
                <a:solidFill>
                  <a:schemeClr val="tx2"/>
                </a:solidFill>
              </a:rPr>
              <a:t>C. </a:t>
            </a:r>
            <a:r>
              <a:rPr lang="en-US" dirty="0"/>
              <a:t>It is not clear why Erin is hearing more clearly. </a:t>
            </a:r>
          </a:p>
          <a:p>
            <a:pPr marL="438912" indent="-457200">
              <a:buNone/>
            </a:pPr>
            <a:r>
              <a:rPr lang="en-US" dirty="0">
                <a:solidFill>
                  <a:schemeClr val="tx2"/>
                </a:solidFill>
              </a:rPr>
              <a:t>D. </a:t>
            </a:r>
            <a:r>
              <a:rPr lang="en-US" dirty="0"/>
              <a:t>The stretching of the ear canal while an </a:t>
            </a:r>
            <a:r>
              <a:rPr lang="en-US" dirty="0" err="1"/>
              <a:t>otoscopic</a:t>
            </a:r>
            <a:r>
              <a:rPr lang="en-US" dirty="0"/>
              <a:t> examination is completed</a:t>
            </a:r>
          </a:p>
        </p:txBody>
      </p:sp>
    </p:spTree>
    <p:extLst>
      <p:ext uri="{BB962C8B-B14F-4D97-AF65-F5344CB8AC3E}">
        <p14:creationId xmlns:p14="http://schemas.microsoft.com/office/powerpoint/2010/main" val="245767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279A7-DA75-46D6-A01D-36F5CC12EFEA}"/>
              </a:ext>
            </a:extLst>
          </p:cNvPr>
          <p:cNvSpPr>
            <a:spLocks noGrp="1"/>
          </p:cNvSpPr>
          <p:nvPr>
            <p:ph type="title"/>
          </p:nvPr>
        </p:nvSpPr>
        <p:spPr/>
        <p:txBody>
          <a:bodyPr>
            <a:normAutofit/>
          </a:bodyPr>
          <a:lstStyle/>
          <a:p>
            <a:r>
              <a:rPr lang="en-US" dirty="0"/>
              <a:t>Overview of Anatomy and Physiology </a:t>
            </a:r>
          </a:p>
        </p:txBody>
      </p:sp>
      <p:pic>
        <p:nvPicPr>
          <p:cNvPr id="5" name="Content Placeholder 4" descr="A cross-sectional view of the anatomy of the ear. The ear has three parts; External, Middle, and Inner. The middle ear is outlined with a dotted line. Clockwise, parts labeled are the Pinna (auricle), Ossicles (Malleus, Incus, and Stapes), Semicircular canals, Bony labyrinth, Cranial nerve 8, Cochlear nerve, Vestibular nerve, Organ of Corti, Cochlea, Vestibule, Eustachian tube, Tympanic membrane (eardrum), Mastoid process, and external auditory canal."/>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10640" y="1210216"/>
            <a:ext cx="6461760" cy="4783744"/>
          </a:xfrm>
        </p:spPr>
      </p:pic>
    </p:spTree>
    <p:extLst>
      <p:ext uri="{BB962C8B-B14F-4D97-AF65-F5344CB8AC3E}">
        <p14:creationId xmlns:p14="http://schemas.microsoft.com/office/powerpoint/2010/main" val="115345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0E5D8-9765-47E3-A7CC-827014D6573F}"/>
              </a:ext>
            </a:extLst>
          </p:cNvPr>
          <p:cNvSpPr>
            <a:spLocks noGrp="1"/>
          </p:cNvSpPr>
          <p:nvPr>
            <p:ph type="title"/>
          </p:nvPr>
        </p:nvSpPr>
        <p:spPr/>
        <p:txBody>
          <a:bodyPr/>
          <a:lstStyle/>
          <a:p>
            <a:r>
              <a:rPr lang="en-US"/>
              <a:t>Auditory Function</a:t>
            </a:r>
            <a:endParaRPr lang="en-US" dirty="0"/>
          </a:p>
        </p:txBody>
      </p:sp>
      <p:sp>
        <p:nvSpPr>
          <p:cNvPr id="3" name="Content Placeholder 2">
            <a:extLst>
              <a:ext uri="{FF2B5EF4-FFF2-40B4-BE49-F238E27FC236}">
                <a16:creationId xmlns:a16="http://schemas.microsoft.com/office/drawing/2014/main" id="{A4B314DB-0D01-4B46-BFAD-9790CE629363}"/>
              </a:ext>
            </a:extLst>
          </p:cNvPr>
          <p:cNvSpPr>
            <a:spLocks noGrp="1"/>
          </p:cNvSpPr>
          <p:nvPr>
            <p:ph idx="1"/>
          </p:nvPr>
        </p:nvSpPr>
        <p:spPr/>
        <p:txBody>
          <a:bodyPr/>
          <a:lstStyle/>
          <a:p>
            <a:r>
              <a:rPr lang="en-US" dirty="0"/>
              <a:t>Sound transmitted by air and bone conduction</a:t>
            </a:r>
          </a:p>
        </p:txBody>
      </p:sp>
    </p:spTree>
    <p:extLst>
      <p:ext uri="{BB962C8B-B14F-4D97-AF65-F5344CB8AC3E}">
        <p14:creationId xmlns:p14="http://schemas.microsoft.com/office/powerpoint/2010/main" val="151075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92B1-8BC0-4009-8F07-824DDB1C4F28}"/>
              </a:ext>
            </a:extLst>
          </p:cNvPr>
          <p:cNvSpPr>
            <a:spLocks noGrp="1"/>
          </p:cNvSpPr>
          <p:nvPr>
            <p:ph type="title"/>
          </p:nvPr>
        </p:nvSpPr>
        <p:spPr/>
        <p:txBody>
          <a:bodyPr/>
          <a:lstStyle/>
          <a:p>
            <a:r>
              <a:rPr lang="en-US"/>
              <a:t>Assessment – History </a:t>
            </a:r>
            <a:endParaRPr lang="en-US" dirty="0"/>
          </a:p>
        </p:txBody>
      </p:sp>
      <p:sp>
        <p:nvSpPr>
          <p:cNvPr id="3" name="Content Placeholder 2">
            <a:extLst>
              <a:ext uri="{FF2B5EF4-FFF2-40B4-BE49-F238E27FC236}">
                <a16:creationId xmlns:a16="http://schemas.microsoft.com/office/drawing/2014/main" id="{7CF84AF6-79AF-4EB0-935B-69B97E656BD7}"/>
              </a:ext>
            </a:extLst>
          </p:cNvPr>
          <p:cNvSpPr>
            <a:spLocks noGrp="1"/>
          </p:cNvSpPr>
          <p:nvPr>
            <p:ph idx="1"/>
          </p:nvPr>
        </p:nvSpPr>
        <p:spPr/>
        <p:txBody>
          <a:bodyPr/>
          <a:lstStyle/>
          <a:p>
            <a:r>
              <a:rPr lang="en-US" dirty="0"/>
              <a:t>Patient history</a:t>
            </a:r>
          </a:p>
          <a:p>
            <a:r>
              <a:rPr lang="en-US" dirty="0"/>
              <a:t>Current medications</a:t>
            </a:r>
          </a:p>
          <a:p>
            <a:r>
              <a:rPr lang="en-US" dirty="0"/>
              <a:t>Observe for hearing difficulties</a:t>
            </a:r>
          </a:p>
        </p:txBody>
      </p:sp>
    </p:spTree>
    <p:extLst>
      <p:ext uri="{BB962C8B-B14F-4D97-AF65-F5344CB8AC3E}">
        <p14:creationId xmlns:p14="http://schemas.microsoft.com/office/powerpoint/2010/main" val="111499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3FBA-7EA9-44AD-A818-8EAC9894DB65}"/>
              </a:ext>
            </a:extLst>
          </p:cNvPr>
          <p:cNvSpPr>
            <a:spLocks noGrp="1"/>
          </p:cNvSpPr>
          <p:nvPr>
            <p:ph type="title"/>
          </p:nvPr>
        </p:nvSpPr>
        <p:spPr/>
        <p:txBody>
          <a:bodyPr/>
          <a:lstStyle/>
          <a:p>
            <a:r>
              <a:rPr lang="en-US"/>
              <a:t>Personal Hygiene </a:t>
            </a:r>
            <a:endParaRPr lang="en-US" dirty="0"/>
          </a:p>
        </p:txBody>
      </p:sp>
      <p:sp>
        <p:nvSpPr>
          <p:cNvPr id="3" name="Content Placeholder 2">
            <a:extLst>
              <a:ext uri="{FF2B5EF4-FFF2-40B4-BE49-F238E27FC236}">
                <a16:creationId xmlns:a16="http://schemas.microsoft.com/office/drawing/2014/main" id="{4ACE77D4-7858-4B07-AECA-C2A8CC62FA94}"/>
              </a:ext>
            </a:extLst>
          </p:cNvPr>
          <p:cNvSpPr>
            <a:spLocks noGrp="1"/>
          </p:cNvSpPr>
          <p:nvPr>
            <p:ph idx="1"/>
          </p:nvPr>
        </p:nvSpPr>
        <p:spPr/>
        <p:txBody>
          <a:bodyPr/>
          <a:lstStyle/>
          <a:p>
            <a:r>
              <a:rPr lang="en-US" dirty="0"/>
              <a:t>Assess hygiene of ears</a:t>
            </a:r>
          </a:p>
          <a:p>
            <a:r>
              <a:rPr lang="en-US" dirty="0"/>
              <a:t>Instruct patients not to insert foreign objects into ear canal</a:t>
            </a:r>
          </a:p>
        </p:txBody>
      </p:sp>
    </p:spTree>
    <p:extLst>
      <p:ext uri="{BB962C8B-B14F-4D97-AF65-F5344CB8AC3E}">
        <p14:creationId xmlns:p14="http://schemas.microsoft.com/office/powerpoint/2010/main" val="2912813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CED2-E985-49A7-AE79-A3D3798BB3AC}"/>
              </a:ext>
            </a:extLst>
          </p:cNvPr>
          <p:cNvSpPr>
            <a:spLocks noGrp="1"/>
          </p:cNvSpPr>
          <p:nvPr>
            <p:ph type="title"/>
          </p:nvPr>
        </p:nvSpPr>
        <p:spPr/>
        <p:txBody>
          <a:bodyPr/>
          <a:lstStyle/>
          <a:p>
            <a:r>
              <a:rPr lang="en-US"/>
              <a:t>Physical Inspection </a:t>
            </a:r>
            <a:endParaRPr lang="en-US" dirty="0"/>
          </a:p>
        </p:txBody>
      </p:sp>
      <p:sp>
        <p:nvSpPr>
          <p:cNvPr id="3" name="Content Placeholder 2">
            <a:extLst>
              <a:ext uri="{FF2B5EF4-FFF2-40B4-BE49-F238E27FC236}">
                <a16:creationId xmlns:a16="http://schemas.microsoft.com/office/drawing/2014/main" id="{5149D86D-E7F9-4C68-9E7A-765C56589DD4}"/>
              </a:ext>
            </a:extLst>
          </p:cNvPr>
          <p:cNvSpPr>
            <a:spLocks noGrp="1"/>
          </p:cNvSpPr>
          <p:nvPr>
            <p:ph idx="1"/>
          </p:nvPr>
        </p:nvSpPr>
        <p:spPr/>
        <p:txBody>
          <a:bodyPr/>
          <a:lstStyle/>
          <a:p>
            <a:r>
              <a:rPr lang="en-US" dirty="0"/>
              <a:t>Palpate external ear</a:t>
            </a:r>
          </a:p>
          <a:p>
            <a:r>
              <a:rPr lang="en-US" dirty="0"/>
              <a:t>Size and shape</a:t>
            </a:r>
          </a:p>
          <a:p>
            <a:r>
              <a:rPr lang="en-US" dirty="0"/>
              <a:t>Symmetry</a:t>
            </a:r>
          </a:p>
          <a:p>
            <a:r>
              <a:rPr lang="en-US" dirty="0"/>
              <a:t>Absence of swelling or thickening</a:t>
            </a:r>
          </a:p>
        </p:txBody>
      </p:sp>
    </p:spTree>
    <p:extLst>
      <p:ext uri="{BB962C8B-B14F-4D97-AF65-F5344CB8AC3E}">
        <p14:creationId xmlns:p14="http://schemas.microsoft.com/office/powerpoint/2010/main" val="428612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6356" y="234539"/>
            <a:ext cx="8235244" cy="590931"/>
          </a:xfrm>
        </p:spPr>
        <p:txBody>
          <a:bodyPr/>
          <a:lstStyle/>
          <a:p>
            <a:r>
              <a:rPr lang="en-US" dirty="0"/>
              <a:t>Otoscopic Examination</a:t>
            </a:r>
          </a:p>
        </p:txBody>
      </p:sp>
      <p:pic>
        <p:nvPicPr>
          <p:cNvPr id="5" name="Content Placeholder 4" descr="A cross-sectional view of the ear with an otoscopic examination. The otoscope is inserted into the Ear canal to view the Eardrum."/>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00200" y="1216307"/>
            <a:ext cx="5943600" cy="4727293"/>
          </a:xfrm>
        </p:spPr>
      </p:pic>
    </p:spTree>
    <p:extLst>
      <p:ext uri="{BB962C8B-B14F-4D97-AF65-F5344CB8AC3E}">
        <p14:creationId xmlns:p14="http://schemas.microsoft.com/office/powerpoint/2010/main" val="19964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6356" y="234539"/>
            <a:ext cx="8235244" cy="590931"/>
          </a:xfrm>
        </p:spPr>
        <p:txBody>
          <a:bodyPr/>
          <a:lstStyle/>
          <a:p>
            <a:r>
              <a:rPr lang="en-US" dirty="0"/>
              <a:t>Otoscopic Examination (continued)</a:t>
            </a:r>
          </a:p>
        </p:txBody>
      </p:sp>
      <p:pic>
        <p:nvPicPr>
          <p:cNvPr id="13" name="Content Placeholder 12" descr="A view of a normal eardrum during an otoscopic examination. The cone of light is labeled."/>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55650" y="2229365"/>
            <a:ext cx="4038600" cy="2353232"/>
          </a:xfrm>
        </p:spPr>
      </p:pic>
      <p:pic>
        <p:nvPicPr>
          <p:cNvPr id="14" name="Content Placeholder 13" descr="A view of a perforated eardrum during an otoscopic examination."/>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344729" y="2123719"/>
            <a:ext cx="3394841" cy="2564524"/>
          </a:xfrm>
        </p:spPr>
      </p:pic>
    </p:spTree>
    <p:extLst>
      <p:ext uri="{BB962C8B-B14F-4D97-AF65-F5344CB8AC3E}">
        <p14:creationId xmlns:p14="http://schemas.microsoft.com/office/powerpoint/2010/main" val="2508097247"/>
      </p:ext>
    </p:extLst>
  </p:cSld>
  <p:clrMapOvr>
    <a:masterClrMapping/>
  </p:clrMapOvr>
</p:sld>
</file>

<file path=ppt/theme/theme1.xml><?xml version="1.0" encoding="utf-8"?>
<a:theme xmlns:a="http://schemas.openxmlformats.org/drawingml/2006/main" name="FAD_Nursing_Template_Sample">
  <a:themeElements>
    <a:clrScheme name="FAD Nursing">
      <a:dk1>
        <a:srgbClr val="737373"/>
      </a:dk1>
      <a:lt1>
        <a:sysClr val="window" lastClr="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8" id="{91B66E46-3F3C-49C2-9025-2800839DEA96}" vid="{348BD038-7B76-4A48-9886-575F33252E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88135b7f-3fab-49b6-8009-71309f2107a8">F.A. Davis</Category>
    <v7hm xmlns="88135b7f-3fab-49b6-8009-71309f2107a8" xsi:nil="true"/>
    <Tertiary_x0020_Category xmlns="88135b7f-3fab-49b6-8009-71309f2107a8" xsi:nil="true"/>
    <Sub_x002d_Category xmlns="88135b7f-3fab-49b6-8009-71309f2107a8">FAD PowerPoint Presentations</Sub_x002d_Category>
    <SortOrder xmlns="88135b7f-3fab-49b6-8009-71309f2107a8"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074F316A9D19642AFB347C36D63796C" ma:contentTypeVersion="5" ma:contentTypeDescription="Create a new document." ma:contentTypeScope="" ma:versionID="cad381adda5b2ce407c58584fcfb8d10">
  <xsd:schema xmlns:xsd="http://www.w3.org/2001/XMLSchema" xmlns:xs="http://www.w3.org/2001/XMLSchema" xmlns:p="http://schemas.microsoft.com/office/2006/metadata/properties" xmlns:ns2="71d46e88-8733-4645-9284-85cf006978cc" xmlns:ns3="88135b7f-3fab-49b6-8009-71309f2107a8" targetNamespace="http://schemas.microsoft.com/office/2006/metadata/properties" ma:root="true" ma:fieldsID="8417b20f22cd2cb04f08b6ff97a2b690" ns2:_="" ns3:_="">
    <xsd:import namespace="71d46e88-8733-4645-9284-85cf006978cc"/>
    <xsd:import namespace="88135b7f-3fab-49b6-8009-71309f2107a8"/>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3:Sub_x002d_Category" minOccurs="0"/>
                <xsd:element ref="ns3:SortOrder" minOccurs="0"/>
                <xsd:element ref="ns3:v7hm" minOccurs="0"/>
                <xsd:element ref="ns3:Tertiary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d46e88-8733-4645-9284-85cf006978c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8135b7f-3fab-49b6-8009-71309f2107a8" elementFormDefault="qualified">
    <xsd:import namespace="http://schemas.microsoft.com/office/2006/documentManagement/types"/>
    <xsd:import namespace="http://schemas.microsoft.com/office/infopath/2007/PartnerControls"/>
    <xsd:element name="Category" ma:index="11" nillable="true" ma:displayName="Category" ma:format="Dropdown" ma:internalName="Category">
      <xsd:simpleType>
        <xsd:union memberTypes="dms:Text">
          <xsd:simpleType>
            <xsd:restriction base="dms:Choice">
              <xsd:enumeration value="Additional Images"/>
              <xsd:enumeration value="DavisAdvantage"/>
              <xsd:enumeration value="DavisEdge"/>
              <xsd:enumeration value="DavisForward - internal use only"/>
              <xsd:enumeration value="DavisPlus"/>
              <xsd:enumeration value="Dental Care Decisions"/>
              <xsd:enumeration value="Dosage Calc"/>
              <xsd:enumeration value="F.A. Davis"/>
              <xsd:enumeration value="Fitness Decisions"/>
              <xsd:enumeration value="Kines in Action"/>
              <xsd:enumeration value="Medical Coding Lab"/>
              <xsd:enumeration value="Medical Language Lab"/>
              <xsd:enumeration value="Tabers"/>
            </xsd:restriction>
          </xsd:simpleType>
        </xsd:union>
      </xsd:simpleType>
    </xsd:element>
    <xsd:element name="Sub_x002d_Category" ma:index="12" nillable="true" ma:displayName="Sub-Category" ma:format="Dropdown" ma:internalName="Sub_x002d_Category">
      <xsd:simpleType>
        <xsd:union memberTypes="dms:Text">
          <xsd:simpleType>
            <xsd:restriction base="dms:Choice">
              <xsd:enumeration value="Branding Guide (attachment)"/>
              <xsd:enumeration value="DA Logos"/>
              <xsd:enumeration value="DA Powerpoint Presentation"/>
              <xsd:enumeration value="DC Logo"/>
              <xsd:enumeration value="DC Powerpoint Presentation"/>
              <xsd:enumeration value="DCD Logo"/>
              <xsd:enumeration value="DCD Powerpoint Presentation"/>
              <xsd:enumeration value="DE Logos"/>
              <xsd:enumeration value="DE Powerpoint Presentation"/>
              <xsd:enumeration value="DF Logo"/>
              <xsd:enumeration value="DF Powerpoint Presentation"/>
              <xsd:enumeration value="DP Homepage image"/>
              <xsd:enumeration value="DP Logo"/>
              <xsd:enumeration value="Electronic Devices"/>
              <xsd:enumeration value="FAD Digital Logos"/>
              <xsd:enumeration value="FAD Powerpiont Presentations"/>
              <xsd:enumeration value="FAD Print Logos"/>
              <xsd:enumeration value="FD Logo"/>
              <xsd:enumeration value="FD Powerpoint Presentation"/>
              <xsd:enumeration value="KIA Logo"/>
              <xsd:enumeration value="KIA Powerpoint Presentation"/>
              <xsd:enumeration value="MCL Logo"/>
              <xsd:enumeration value="MCL Powerpoint Presentation"/>
              <xsd:enumeration value="MLL 2.0 Logo"/>
              <xsd:enumeration value="MLL Logo"/>
              <xsd:enumeration value="MLL Powerpoint Presentation"/>
              <xsd:enumeration value="MTC Logo"/>
              <xsd:enumeration value="Taber’s 22"/>
              <xsd:enumeration value="Taber’s 22 with tagline"/>
              <xsd:enumeration value="Tabers Logo"/>
              <xsd:enumeration value="Tabers.com Homepage screen"/>
              <xsd:enumeration value="Useful Images"/>
            </xsd:restriction>
          </xsd:simpleType>
        </xsd:union>
      </xsd:simpleType>
    </xsd:element>
    <xsd:element name="SortOrder" ma:index="13" nillable="true" ma:displayName="SortOrder" ma:internalName="SortOrder">
      <xsd:simpleType>
        <xsd:restriction base="dms:Number"/>
      </xsd:simpleType>
    </xsd:element>
    <xsd:element name="v7hm" ma:index="14" nillable="true" ma:displayName="Tert" ma:internalName="v7hm">
      <xsd:simpleType>
        <xsd:restriction base="dms:Number"/>
      </xsd:simpleType>
    </xsd:element>
    <xsd:element name="Tertiary_x0020_Category" ma:index="15" nillable="true" ma:displayName="Tertiary Category" ma:internalName="Tertiary_x0020_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C939C3-7EE7-4FC7-818E-985D0213E860}">
  <ds:schemaRefs>
    <ds:schemaRef ds:uri="http://www.w3.org/XML/1998/namespace"/>
    <ds:schemaRef ds:uri="http://schemas.microsoft.com/office/2006/documentManagement/types"/>
    <ds:schemaRef ds:uri="71d46e88-8733-4645-9284-85cf006978cc"/>
    <ds:schemaRef ds:uri="http://schemas.microsoft.com/office/2006/metadata/properties"/>
    <ds:schemaRef ds:uri="http://purl.org/dc/dcmitype/"/>
    <ds:schemaRef ds:uri="http://schemas.microsoft.com/office/infopath/2007/PartnerControls"/>
    <ds:schemaRef ds:uri="http://purl.org/dc/elements/1.1/"/>
    <ds:schemaRef ds:uri="http://purl.org/dc/terms/"/>
    <ds:schemaRef ds:uri="http://schemas.openxmlformats.org/package/2006/metadata/core-properties"/>
    <ds:schemaRef ds:uri="88135b7f-3fab-49b6-8009-71309f2107a8"/>
  </ds:schemaRefs>
</ds:datastoreItem>
</file>

<file path=customXml/itemProps2.xml><?xml version="1.0" encoding="utf-8"?>
<ds:datastoreItem xmlns:ds="http://schemas.openxmlformats.org/officeDocument/2006/customXml" ds:itemID="{DE28C97C-1C07-4631-B50A-E80D18B785BB}">
  <ds:schemaRefs>
    <ds:schemaRef ds:uri="http://schemas.microsoft.com/sharepoint/events"/>
  </ds:schemaRefs>
</ds:datastoreItem>
</file>

<file path=customXml/itemProps3.xml><?xml version="1.0" encoding="utf-8"?>
<ds:datastoreItem xmlns:ds="http://schemas.openxmlformats.org/officeDocument/2006/customXml" ds:itemID="{B8860857-213E-449D-9D68-31992611C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d46e88-8733-4645-9284-85cf006978cc"/>
    <ds:schemaRef ds:uri="88135b7f-3fab-49b6-8009-71309f2107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23EB0E3-5915-4E57-8F39-28F926E76D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FAD_Nursing_Template_Sample</Template>
  <TotalTime>3403</TotalTime>
  <Words>2092</Words>
  <Application>Microsoft Office PowerPoint</Application>
  <PresentationFormat>On-screen Show (4:3)</PresentationFormat>
  <Paragraphs>156</Paragraphs>
  <Slides>24</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(Body)</vt:lpstr>
      <vt:lpstr>Wingdings</vt:lpstr>
      <vt:lpstr>FAD_Nursing_Template_Sample</vt:lpstr>
      <vt:lpstr> </vt:lpstr>
      <vt:lpstr>Introduction</vt:lpstr>
      <vt:lpstr>Overview of Anatomy and Physiology </vt:lpstr>
      <vt:lpstr>Auditory Function</vt:lpstr>
      <vt:lpstr>Assessment – History </vt:lpstr>
      <vt:lpstr>Personal Hygiene </vt:lpstr>
      <vt:lpstr>Physical Inspection </vt:lpstr>
      <vt:lpstr>Otoscopic Examination</vt:lpstr>
      <vt:lpstr>Otoscopic Examination (continued)</vt:lpstr>
      <vt:lpstr>Auditory Assessment</vt:lpstr>
      <vt:lpstr>Diagnostic Studies</vt:lpstr>
      <vt:lpstr>Noise Levels</vt:lpstr>
      <vt:lpstr>Ototoxic Medications</vt:lpstr>
      <vt:lpstr>Hearing Protection</vt:lpstr>
      <vt:lpstr>Case Study: Episode 1</vt:lpstr>
      <vt:lpstr>Case Study: Episode 1 (continued)</vt:lpstr>
      <vt:lpstr>Case Study: Episode 2</vt:lpstr>
      <vt:lpstr>Case Study: Wrap-Up</vt:lpstr>
      <vt:lpstr>Case Study: Wrap-Up (continued)</vt:lpstr>
      <vt:lpstr>Case Study</vt:lpstr>
      <vt:lpstr>Case Study (continued_1)</vt:lpstr>
      <vt:lpstr>Case Study (continued_2)</vt:lpstr>
      <vt:lpstr>Case Study (continued_3)</vt:lpstr>
      <vt:lpstr>Case Study (continued_4)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47:  Assessment of Auditory Function</dc:title>
  <dc:creator>Hoffman and Sullivan</dc:creator>
  <cp:lastModifiedBy>Adrienne Simon</cp:lastModifiedBy>
  <cp:revision>609</cp:revision>
  <dcterms:created xsi:type="dcterms:W3CDTF">2019-04-27T07:23:52Z</dcterms:created>
  <dcterms:modified xsi:type="dcterms:W3CDTF">2019-11-26T15:35:46Z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