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8" r:id="rId29"/>
    <p:sldId id="280" r:id="rId30"/>
    <p:sldId id="289" r:id="rId31"/>
    <p:sldId id="281" r:id="rId32"/>
    <p:sldId id="282" r:id="rId33"/>
    <p:sldId id="283" r:id="rId34"/>
    <p:sldId id="284" r:id="rId35"/>
    <p:sldId id="285" r:id="rId36"/>
    <p:sldId id="286" r:id="rId37"/>
    <p:sldId id="28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1488">
          <p15:clr>
            <a:srgbClr val="A4A3A4"/>
          </p15:clr>
        </p15:guide>
        <p15:guide id="9" orient="horz" pos="432">
          <p15:clr>
            <a:srgbClr val="A4A3A4"/>
          </p15:clr>
        </p15:guide>
        <p15:guide id="10" pos="528">
          <p15:clr>
            <a:srgbClr val="A4A3A4"/>
          </p15:clr>
        </p15:guide>
        <p15:guide id="11" pos="7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76" autoAdjust="0"/>
  </p:normalViewPr>
  <p:slideViewPr>
    <p:cSldViewPr>
      <p:cViewPr>
        <p:scale>
          <a:sx n="66" d="100"/>
          <a:sy n="66" d="100"/>
        </p:scale>
        <p:origin x="-876" y="-1170"/>
      </p:cViewPr>
      <p:guideLst>
        <p:guide orient="horz" pos="912"/>
        <p:guide orient="horz" pos="864"/>
        <p:guide orient="horz" pos="816"/>
        <p:guide orient="horz" pos="1488"/>
        <p:guide orient="horz" pos="432"/>
        <p:guide pos="2880"/>
        <p:guide pos="624"/>
        <p:guide pos="587"/>
        <p:guide pos="576"/>
        <p:guide pos="528"/>
        <p:guide pos="768"/>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49.5 Structure of the nail.</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348358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 When obtaining a history, the nurse gathers demographic data, including age and race, because the skin’s primary functions are affected by age. </a:t>
            </a:r>
          </a:p>
          <a:p>
            <a:endParaRPr lang="en-US" dirty="0"/>
          </a:p>
          <a:p>
            <a:r>
              <a:rPr lang="en-US" dirty="0"/>
              <a:t>Personal history: comorbid conditions — The nurse collects a personal history that includes comorbid conditions. Advancing comorbid conditions that affect other body systems can frequently lead to the emergence of wounds, skin and nail bed discoloration, textural changes, and hair distribution changes. When these deviations from normal are detected, the common underlying pathology is inadequate oxygen and nutrient delivery to the integumentary system. However, common conditions including diabetes mellitus, cardiovascular disease, respiratory disease, liver and kidney disease, and obesity each have a specific pathophysiology that results in an alteration in skin tissue perfusion.</a:t>
            </a:r>
          </a:p>
          <a:p>
            <a:endParaRPr lang="en-US" dirty="0"/>
          </a:p>
          <a:p>
            <a:r>
              <a:rPr lang="en-US" dirty="0"/>
              <a:t>Medications — Commonly used medications frequently have side effects that affect skin appearance and function. For example, corticosteroid therapy leads to thin, fragile skin that tears easily because the medication interferes with the formation of the epidermis and collagen production. </a:t>
            </a:r>
          </a:p>
          <a:p>
            <a:endParaRPr lang="en-US" dirty="0"/>
          </a:p>
          <a:p>
            <a:r>
              <a:rPr lang="en-US" dirty="0"/>
              <a:t>Family history — After discussing the patient’s current skin conditions and personal history, the nurse inquires about family history. It is important to collect data about skin, hair, and nail conditions affecting family members because many conditions are genetically linked. </a:t>
            </a:r>
          </a:p>
          <a:p>
            <a:endParaRPr lang="en-US" dirty="0"/>
          </a:p>
          <a:p>
            <a:r>
              <a:rPr lang="en-US" dirty="0"/>
              <a:t>Diet — Consumption of adequate amounts of protein, carbohydrates, fats, vitamins, and minerals is required to maintain a healthy integumentary system. If a patient lacks sufficient intake of nutrients, it is often visible in the appearance of the skin, hair, and nails</a:t>
            </a:r>
          </a:p>
          <a:p>
            <a:endParaRPr lang="en-US" dirty="0"/>
          </a:p>
          <a:p>
            <a:r>
              <a:rPr lang="en-US" dirty="0"/>
              <a:t>Environmental factors — Occupational exposures, lifestyle habits, and sun exposure impact skin integrity. Chemical exposures in the workplace or at home can lead to skin inflammation or chemical burns. Allergic contact dermatitis is a T cell–mediated hypersensitivity reaction to a substance after repeated exposures. </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129718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inspection and palpation, the nurse documents observations regarding the following characteristics: </a:t>
            </a:r>
          </a:p>
          <a:p>
            <a:endParaRPr lang="en-US" dirty="0"/>
          </a:p>
          <a:p>
            <a:r>
              <a:rPr lang="en-US" dirty="0"/>
              <a:t>Color and temperature </a:t>
            </a:r>
          </a:p>
          <a:p>
            <a:r>
              <a:rPr lang="en-US" dirty="0"/>
              <a:t>Moisture </a:t>
            </a:r>
          </a:p>
          <a:p>
            <a:r>
              <a:rPr lang="en-US" dirty="0"/>
              <a:t>Integrity </a:t>
            </a:r>
          </a:p>
          <a:p>
            <a:r>
              <a:rPr lang="en-US" dirty="0"/>
              <a:t>Cleanliness </a:t>
            </a:r>
          </a:p>
          <a:p>
            <a:r>
              <a:rPr lang="en-US" dirty="0"/>
              <a:t>Tissue changes</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393372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49.6 Spider angioma.</a:t>
            </a:r>
          </a:p>
          <a:p>
            <a:r>
              <a:rPr lang="en-US" dirty="0"/>
              <a:t>FIGURE 49.7 Cherry angioma.</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356472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49.8 Port-wine stain.</a:t>
            </a:r>
          </a:p>
          <a:p>
            <a:r>
              <a:rPr lang="en-US" dirty="0"/>
              <a:t>FIGURE 49.9 Petechial rash.</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76022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49.10 Alopecia secondary to chemotherapy.</a:t>
            </a:r>
          </a:p>
          <a:p>
            <a:r>
              <a:rPr lang="en-US" dirty="0"/>
              <a:t>FIGURE 49.11 Hirsutism of face.</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246011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49.12 Xerosis (dermatitis).</a:t>
            </a:r>
          </a:p>
          <a:p>
            <a:r>
              <a:rPr lang="en-US" dirty="0"/>
              <a:t>FIGURE 49.13 Eczema.</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349947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49.14 Psoriasis vulgaris: elbow.</a:t>
            </a:r>
          </a:p>
          <a:p>
            <a:r>
              <a:rPr lang="en-US" dirty="0"/>
              <a:t>FIGURE 49.15 Varicella-zoster virus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03014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49.16 Cutaneous candidiasis.</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137922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healthcare settings, nurses must be knowledgeable about the risk of pressure injury as well as prevention strategies. The Braden scale is a commonly used tool that assists the nurse with identifying patients who are at risk for pressure-related skin damage. This tool requires the nurse to evaluate specific parameters for each patient: sensory perception, moisture, activity, mobility, nutrition, friction, and shear. Scores can range from 6 to 23, with a score of 1 or 2 in the mobility category as the most sensitive indicator for risk of pressure injury. Lower total scores indicate higher overall risk for developing alterations in skin integrity.</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237025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integumentary system, including the skin, hair, and nails, comprises the protective coating that guards the body from injury. Because the skin is the largest and most visible organ, alterations in integumentary appearance and function may signal underlying pathologies of other body systems. Careful assessment and interpretation of skin, hair, and nail abnormalities as well as expedient implementation of nursing interventions sustain the body’s protective shield.</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3233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cleanliness, quantity, thickness, texture, and distribution and lubrication of the patient’s hair are evaluated during the skin assessment. Before physical assessment and palpation, the nurse questions the patient about recent or gradual changes in the texture or pattern of hair on all body surfaces. Underlying illness, nutritional deficits, medications, stress, and unhealthy dieting may cause hair loss or textural changes.</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61789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 The color of the nail beds provides information about perfusion status as well as chronic illness. Normal capillary refill time (CRT) is less than 2 seconds.</a:t>
            </a:r>
          </a:p>
          <a:p>
            <a:endParaRPr lang="en-US" dirty="0"/>
          </a:p>
          <a:p>
            <a:r>
              <a:rPr lang="en-US" dirty="0"/>
              <a:t>Shape — A normal nail adheres to the nail bed, is surrounded on three sides by the nail folds, and is slightly convex in shape. Alterations in nail shape often indicate chronic disease states.</a:t>
            </a:r>
          </a:p>
          <a:p>
            <a:endParaRPr lang="en-US" dirty="0"/>
          </a:p>
          <a:p>
            <a:r>
              <a:rPr lang="en-US" dirty="0"/>
              <a:t>Consistency — The consistency of the nail should be firm, and the underlying nail bed color should be visible. Overly thick nails are often a result of advanced age, infection, or heredity as well as onycholysis, which refers to the nail plate detaching from the nail bed.</a:t>
            </a:r>
          </a:p>
          <a:p>
            <a:endParaRPr lang="en-US" dirty="0"/>
          </a:p>
          <a:p>
            <a:r>
              <a:rPr lang="en-US" dirty="0"/>
              <a:t>Lesions — Nail bed and nail fold lesions may be associated with a wide variety of skin conditions.</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287597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By definition, vesicles and erosions are</a:t>
            </a:r>
          </a:p>
          <a:p>
            <a:r>
              <a:rPr lang="en-US" sz="1200" b="0" i="0" u="none" strike="noStrike" kern="1200" baseline="0" dirty="0">
                <a:solidFill>
                  <a:schemeClr val="tx1"/>
                </a:solidFill>
                <a:latin typeface="+mn-lt"/>
                <a:ea typeface="+mn-ea"/>
                <a:cs typeface="+mn-cs"/>
              </a:rPr>
              <a:t>limited to the epidermis.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29</a:t>
            </a:fld>
            <a:endParaRPr lang="en-US"/>
          </a:p>
        </p:txBody>
      </p:sp>
    </p:spTree>
    <p:extLst>
      <p:ext uri="{BB962C8B-B14F-4D97-AF65-F5344CB8AC3E}">
        <p14:creationId xmlns:p14="http://schemas.microsoft.com/office/powerpoint/2010/main" val="3757462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To ensure that the sterile swab specimen is</a:t>
            </a:r>
          </a:p>
          <a:p>
            <a:r>
              <a:rPr lang="en-US" sz="1200" b="0" i="0" u="none" strike="noStrike" kern="1200" baseline="0" dirty="0">
                <a:solidFill>
                  <a:schemeClr val="tx1"/>
                </a:solidFill>
                <a:latin typeface="+mn-lt"/>
                <a:ea typeface="+mn-ea"/>
                <a:cs typeface="+mn-cs"/>
              </a:rPr>
              <a:t>representative of the infective agent that has invaded</a:t>
            </a:r>
          </a:p>
          <a:p>
            <a:r>
              <a:rPr lang="en-US" sz="1200" b="0" i="0" u="none" strike="noStrike" kern="1200" baseline="0" dirty="0">
                <a:solidFill>
                  <a:schemeClr val="tx1"/>
                </a:solidFill>
                <a:latin typeface="+mn-lt"/>
                <a:ea typeface="+mn-ea"/>
                <a:cs typeface="+mn-cs"/>
              </a:rPr>
              <a:t>surrounding tissues, fluid should be expressed from a</a:t>
            </a:r>
          </a:p>
          <a:p>
            <a:r>
              <a:rPr lang="en-US" sz="1200" b="0" i="0" u="none" strike="noStrike" kern="1200" baseline="0" dirty="0">
                <a:solidFill>
                  <a:schemeClr val="tx1"/>
                </a:solidFill>
                <a:latin typeface="+mn-lt"/>
                <a:ea typeface="+mn-ea"/>
                <a:cs typeface="+mn-cs"/>
              </a:rPr>
              <a:t>clean portion of the wound bed.</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269493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Site care for damaged skin involves</a:t>
            </a:r>
          </a:p>
          <a:p>
            <a:r>
              <a:rPr lang="en-US" sz="1200" b="0" i="0" u="none" strike="noStrike" kern="1200" baseline="0" dirty="0">
                <a:solidFill>
                  <a:schemeClr val="tx1"/>
                </a:solidFill>
                <a:latin typeface="+mn-lt"/>
                <a:ea typeface="+mn-ea"/>
                <a:cs typeface="+mn-cs"/>
              </a:rPr>
              <a:t>gentle cleansing and moisturizing to support the</a:t>
            </a:r>
          </a:p>
          <a:p>
            <a:r>
              <a:rPr lang="en-US" sz="1200" b="0" i="0" u="none" strike="noStrike" kern="1200" baseline="0" dirty="0">
                <a:solidFill>
                  <a:schemeClr val="tx1"/>
                </a:solidFill>
                <a:latin typeface="+mn-lt"/>
                <a:ea typeface="+mn-ea"/>
                <a:cs typeface="+mn-cs"/>
              </a:rPr>
              <a:t>growth of new epithelial tissue.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128894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A vesicle is &lt; 1cm in size, circumscribed,</a:t>
            </a:r>
          </a:p>
          <a:p>
            <a:r>
              <a:rPr lang="en-US" sz="1200" b="0" i="0" u="none" strike="noStrike" kern="1200" baseline="0" dirty="0">
                <a:solidFill>
                  <a:schemeClr val="tx1"/>
                </a:solidFill>
                <a:latin typeface="+mn-lt"/>
                <a:ea typeface="+mn-ea"/>
                <a:cs typeface="+mn-cs"/>
              </a:rPr>
              <a:t>elevated, serous-filled, and located in the epidermis.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202210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Langerhans cells are the outermost</a:t>
            </a:r>
          </a:p>
          <a:p>
            <a:r>
              <a:rPr lang="en-US" sz="1200" b="0" i="0" u="none" strike="noStrike" kern="1200" baseline="0" dirty="0">
                <a:solidFill>
                  <a:schemeClr val="tx1"/>
                </a:solidFill>
                <a:latin typeface="+mn-lt"/>
                <a:ea typeface="+mn-ea"/>
                <a:cs typeface="+mn-cs"/>
              </a:rPr>
              <a:t>cells of the immune system and are located in</a:t>
            </a:r>
          </a:p>
          <a:p>
            <a:r>
              <a:rPr lang="en-US" sz="1200" b="0" i="0" u="none" strike="noStrike" kern="1200" baseline="0" dirty="0">
                <a:solidFill>
                  <a:schemeClr val="tx1"/>
                </a:solidFill>
                <a:latin typeface="+mn-lt"/>
                <a:ea typeface="+mn-ea"/>
                <a:cs typeface="+mn-cs"/>
              </a:rPr>
              <a:t>the epidermis. The cells take up the antigen, travel</a:t>
            </a:r>
          </a:p>
          <a:p>
            <a:r>
              <a:rPr lang="en-US" sz="1200" b="0" i="0" u="none" strike="noStrike" kern="1200" baseline="0" dirty="0">
                <a:solidFill>
                  <a:schemeClr val="tx1"/>
                </a:solidFill>
                <a:latin typeface="+mn-lt"/>
                <a:ea typeface="+mn-ea"/>
                <a:cs typeface="+mn-cs"/>
              </a:rPr>
              <a:t>to the lymph nodes, and present the antigen to the</a:t>
            </a:r>
          </a:p>
          <a:p>
            <a:r>
              <a:rPr lang="en-US" sz="1200" b="0" i="0" u="none" strike="noStrike" kern="1200" baseline="0" dirty="0">
                <a:solidFill>
                  <a:schemeClr val="tx1"/>
                </a:solidFill>
                <a:latin typeface="+mn-lt"/>
                <a:ea typeface="+mn-ea"/>
                <a:cs typeface="+mn-cs"/>
              </a:rPr>
              <a:t>T-cells of the immune system. The T-cells play a</a:t>
            </a:r>
          </a:p>
          <a:p>
            <a:r>
              <a:rPr lang="en-US" sz="1200" b="0" i="0" u="none" strike="noStrike" kern="1200" baseline="0" dirty="0">
                <a:solidFill>
                  <a:schemeClr val="tx1"/>
                </a:solidFill>
                <a:latin typeface="+mn-lt"/>
                <a:ea typeface="+mn-ea"/>
                <a:cs typeface="+mn-cs"/>
              </a:rPr>
              <a:t>key role in cytokine release, which leads to the</a:t>
            </a:r>
          </a:p>
          <a:p>
            <a:r>
              <a:rPr lang="en-US" sz="1200" b="0" i="0" u="none" strike="noStrike" kern="1200" baseline="0" dirty="0">
                <a:solidFill>
                  <a:schemeClr val="tx1"/>
                </a:solidFill>
                <a:latin typeface="+mn-lt"/>
                <a:ea typeface="+mn-ea"/>
                <a:cs typeface="+mn-cs"/>
              </a:rPr>
              <a:t>inflammatory response that occurs in allergic</a:t>
            </a:r>
          </a:p>
          <a:p>
            <a:r>
              <a:rPr lang="en-US" sz="1200" b="0" i="0" u="none" strike="noStrike" kern="1200" baseline="0" dirty="0">
                <a:solidFill>
                  <a:schemeClr val="tx1"/>
                </a:solidFill>
                <a:latin typeface="+mn-lt"/>
                <a:ea typeface="+mn-ea"/>
                <a:cs typeface="+mn-cs"/>
              </a:rPr>
              <a:t>contact dermatitis.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334647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skin layers include the epidermis and dermis. The five major functions of the skin are protection, temperature regulation, vitamin D metabolism, sensation, and excretion. Providing protection from the external environment, as well as to underlying structures and organs, the skin is essential to homeostasis. Supporting temperature regulation, the skin also plays a role through facilitating heat loss or heat conservation through the skin. Vitamin D metabolism is another major function of the skin, because the epidermis is the major source of vitamin D for the body. Activated in the epidermis by ultraviolet (UV) light, vitamin D enters the circulation and works in the gastrointestinal system to facilitate calcium absorption. Sensation is controlled in the dermis, the location of many nerve receptors that communicate with the central nervous system. The role of the skin in excretion is linked to losses of fluid through the sweat glands; the evaporation of water through the skin also aids in cooling the body. Eccrine sweat glands cover most of the body’s surface and apocrine sweat glands are present in hair follicles of the armpits and genitalia.</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413951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49.1 Anatomy of the skin. </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6014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49.2 Epidermis.</a:t>
            </a:r>
          </a:p>
          <a:p>
            <a:r>
              <a:rPr lang="en-US" dirty="0"/>
              <a:t>FIGURE 49.3 Rete ridges. The epidermis is anchored to the dermis by rete ridges that point downward into the dermis that creates a secure bond between the two skin layers.</a:t>
            </a:r>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1298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Epidermis — The outermost skin layer is called the epidermis (Fig. 49.2) and protects the body by forming a barrier that resists pathogen invasion.</a:t>
            </a:r>
          </a:p>
          <a:p>
            <a:endParaRPr lang="en-US" dirty="0"/>
          </a:p>
          <a:p>
            <a:r>
              <a:rPr lang="en-US" dirty="0"/>
              <a:t>Dermis — The dermis is approximately 2 to 4 mm thick and encases blood vessels, nerves, immune system cells including macrophages and mast cells, dermal proteins including collagen and elastin, hair follicles, and sweat and sebaceous glands (glands that secrete sebum, which lubricates the hair follicles to the skin and hair). Each of these structures supports the five functions of the skin.</a:t>
            </a:r>
          </a:p>
          <a:p>
            <a:endParaRPr lang="en-US" dirty="0"/>
          </a:p>
          <a:p>
            <a:r>
              <a:rPr lang="en-US" dirty="0"/>
              <a:t>Subcutaneous tissue — Below the two skin layers lies the subcutaneous tissue or hypodermis, which contains adipose tissue, connective tissue, nerves, and blood supply. The adipose tissue located in this layer surrounds and insulates the deeper structures including organs, muscle, and bone. Distribution of adipose tissue varies depending on gender, genetic predisposition, and lifestyle habits.</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96677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significant cosmetic importance, hair reduces heat loss and shields the skin from sun exposure. Although distribution varies, hair is present on most of the body. Both hair and hair follicles are composed of keratinocytes. Hair follicles are anchored in the dermis and then protrude into the epidermis. The hair itself is referred to as a root when contained within the follicle, and the portion that emerges from the follicle is referred to as the shaft.</a:t>
            </a:r>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228081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49.4 Structure of the hair follicle.</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265095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Nails — Nails protect the tips of the fingers and toes. They are composed of a hard keratin and have a slow but continuous growth process. Beneath the skin, the nail matrix houses constantly dividing </a:t>
            </a:r>
            <a:r>
              <a:rPr lang="en-US" dirty="0" err="1"/>
              <a:t>basale</a:t>
            </a:r>
            <a:r>
              <a:rPr lang="en-US" dirty="0"/>
              <a:t> keratinocytes that form the nail root (Fig. 49.5). The nail body refers to the visible portion that adheres to the nail bed. The condition of the nails reflects general health, state of nutrition, occupation, and habits of self-care. Coloration of the nail bed provides information about the perfusion status of the body’s most distal locations.</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33302882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smtClean="0"/>
              <a:t>Click icon to add cover image</a:t>
            </a:r>
            <a:endParaRPr lang="en-US" noProof="0" dirty="0"/>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smtClean="0">
                <a:solidFill>
                  <a:srgbClr val="585858"/>
                </a:solidFill>
              </a:rPr>
              <a:t>Copyright ©2020 F.A. Davis Company</a:t>
            </a:r>
            <a:endParaRPr lang="en-US" sz="900" b="1" dirty="0">
              <a:solidFill>
                <a:srgbClr val="585858"/>
              </a:solidFill>
            </a:endParaRP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929187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762000" y="1195349"/>
            <a:ext cx="2450123"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3429000" y="1219200"/>
            <a:ext cx="2514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1"/>
          </p:nvPr>
        </p:nvSpPr>
        <p:spPr>
          <a:xfrm>
            <a:off x="6096000" y="1219200"/>
            <a:ext cx="2514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3547816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smtClean="0"/>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518277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smtClean="0"/>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789410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590346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smtClean="0"/>
              <a:t>Click to add text</a:t>
            </a:r>
            <a:endParaRPr lang="en-US" dirty="0"/>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smtClean="0"/>
              <a:t>Click to edit Master text styles</a:t>
            </a:r>
          </a:p>
          <a:p>
            <a:pPr lvl="1"/>
            <a:r>
              <a:rPr lang="en-US" smtClean="0"/>
              <a:t>Second level</a:t>
            </a:r>
          </a:p>
          <a:p>
            <a:pPr lvl="2"/>
            <a:r>
              <a:rPr lang="en-US" smtClean="0"/>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smtClean="0"/>
              <a:t>Click to add text</a:t>
            </a:r>
            <a:endParaRPr lang="en-US" dirty="0"/>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84247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smtClean="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smtClean="0"/>
              <a:t>Click to add Caption</a:t>
            </a:r>
            <a:endParaRPr lang="en-US" dirty="0"/>
          </a:p>
        </p:txBody>
      </p:sp>
    </p:spTree>
    <p:extLst>
      <p:ext uri="{BB962C8B-B14F-4D97-AF65-F5344CB8AC3E}">
        <p14:creationId xmlns:p14="http://schemas.microsoft.com/office/powerpoint/2010/main" val="13517107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smtClean="0"/>
              <a:t>Click to add Question</a:t>
            </a:r>
            <a:endParaRPr lang="en-US" dirty="0"/>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smtClean="0"/>
              <a:t>Click to edit Master text styles</a:t>
            </a:r>
          </a:p>
        </p:txBody>
      </p:sp>
    </p:spTree>
    <p:extLst>
      <p:ext uri="{BB962C8B-B14F-4D97-AF65-F5344CB8AC3E}">
        <p14:creationId xmlns:p14="http://schemas.microsoft.com/office/powerpoint/2010/main" val="21757021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smtClean="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smtClean="0"/>
              <a:t>Click to add Chapter Title</a:t>
            </a:r>
            <a:endParaRPr lang="en-US" dirty="0"/>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smtClean="0">
                <a:solidFill>
                  <a:srgbClr val="585858"/>
                </a:solidFill>
              </a:rPr>
              <a:t>Copyright ©2020 F.A. Davis Company</a:t>
            </a:r>
            <a:endParaRPr lang="en-US" sz="900" b="1" dirty="0">
              <a:solidFill>
                <a:srgbClr val="585858"/>
              </a:solidFill>
            </a:endParaRP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1028700"/>
          </a:xfrm>
        </p:spPr>
        <p:txBody>
          <a:bodyPr/>
          <a:lstStyle>
            <a:lvl1pPr marL="346075" indent="0">
              <a:buNone/>
              <a:defRPr b="1"/>
            </a:lvl1pPr>
          </a:lstStyle>
          <a:p>
            <a:pPr lvl="0"/>
            <a:r>
              <a:rPr lang="en-US" dirty="0" smtClean="0"/>
              <a:t>Click to add Question</a:t>
            </a:r>
            <a:endParaRPr lang="en-US" dirty="0"/>
          </a:p>
        </p:txBody>
      </p:sp>
      <p:sp>
        <p:nvSpPr>
          <p:cNvPr id="9" name="Content Placeholder 8"/>
          <p:cNvSpPr>
            <a:spLocks noGrp="1"/>
          </p:cNvSpPr>
          <p:nvPr>
            <p:ph sz="quarter" idx="11"/>
          </p:nvPr>
        </p:nvSpPr>
        <p:spPr>
          <a:xfrm>
            <a:off x="457200" y="2514600"/>
            <a:ext cx="8534400" cy="3581400"/>
          </a:xfrm>
        </p:spPr>
        <p:txBody>
          <a:bodyPr/>
          <a:lstStyle>
            <a:lvl1pPr marL="346075" indent="0">
              <a:buFont typeface="+mj-lt"/>
              <a:buNone/>
              <a:defRPr/>
            </a:lvl1pPr>
          </a:lstStyle>
          <a:p>
            <a:pPr lvl="0"/>
            <a:r>
              <a:rPr lang="en-US" dirty="0" smtClean="0"/>
              <a:t>Click to edit Master text styles</a:t>
            </a:r>
          </a:p>
        </p:txBody>
      </p:sp>
    </p:spTree>
    <p:extLst>
      <p:ext uri="{BB962C8B-B14F-4D97-AF65-F5344CB8AC3E}">
        <p14:creationId xmlns:p14="http://schemas.microsoft.com/office/powerpoint/2010/main" val="13799585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smtClean="0"/>
              <a:t>Click to answer</a:t>
            </a:r>
            <a:endParaRPr lang="en-US" dirty="0"/>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smtClean="0"/>
              <a:t>Click to edit Master text styles</a:t>
            </a:r>
          </a:p>
        </p:txBody>
      </p:sp>
    </p:spTree>
    <p:extLst>
      <p:ext uri="{BB962C8B-B14F-4D97-AF65-F5344CB8AC3E}">
        <p14:creationId xmlns:p14="http://schemas.microsoft.com/office/powerpoint/2010/main" val="129577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smtClean="0"/>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smtClean="0"/>
              <a:t>Click to edit Master text styles</a:t>
            </a:r>
          </a:p>
        </p:txBody>
      </p:sp>
    </p:spTree>
    <p:extLst>
      <p:ext uri="{BB962C8B-B14F-4D97-AF65-F5344CB8AC3E}">
        <p14:creationId xmlns:p14="http://schemas.microsoft.com/office/powerpoint/2010/main" val="321746396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smtClean="0"/>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smtClean="0"/>
              <a:t>Click to edit Master text styles</a:t>
            </a:r>
          </a:p>
        </p:txBody>
      </p:sp>
    </p:spTree>
    <p:extLst>
      <p:ext uri="{BB962C8B-B14F-4D97-AF65-F5344CB8AC3E}">
        <p14:creationId xmlns:p14="http://schemas.microsoft.com/office/powerpoint/2010/main" val="275710955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a:extLst/>
          </p:cNvPr>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p:cNvPr>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a:extLst/>
          </p:cNvPr>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a:extLst/>
          </p:cNvPr>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a:extLst/>
          </p:cNvPr>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r>
              <a:rPr lang="en-US" dirty="0" smtClean="0">
                <a:solidFill>
                  <a:srgbClr val="7F7F7F"/>
                </a:solidFill>
              </a:rPr>
              <a:t>Copyright © 2020. F.A. Davis Company</a:t>
            </a:r>
            <a:endParaRPr lang="en-US" dirty="0"/>
          </a:p>
        </p:txBody>
      </p:sp>
    </p:spTree>
    <p:extLst>
      <p:ext uri="{BB962C8B-B14F-4D97-AF65-F5344CB8AC3E}">
        <p14:creationId xmlns:p14="http://schemas.microsoft.com/office/powerpoint/2010/main" val="921146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smtClean="0"/>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smtClean="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a:t>
            </a:r>
            <a:r>
              <a:rPr lang="en-US" sz="900" b="1" dirty="0" smtClean="0">
                <a:solidFill>
                  <a:srgbClr val="585858"/>
                </a:solidFill>
              </a:rPr>
              <a:t>©2020 </a:t>
            </a:r>
            <a:r>
              <a:rPr lang="en-US" sz="900" b="1" dirty="0">
                <a:solidFill>
                  <a:srgbClr val="585858"/>
                </a:solidFill>
              </a:rPr>
              <a:t>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smtClean="0"/>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73172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smtClean="0"/>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smtClean="0"/>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smtClean="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smtClean="0">
                <a:solidFill>
                  <a:srgbClr val="585858"/>
                </a:solidFill>
              </a:rPr>
              <a:t>Copyright ©2020 F.A. Davis Company</a:t>
            </a:r>
            <a:endParaRPr lang="en-US" sz="900" b="1" dirty="0">
              <a:solidFill>
                <a:srgbClr val="585858"/>
              </a:solidFill>
            </a:endParaRP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31" name="Group 30"/>
          <p:cNvGrpSpPr/>
          <p:nvPr userDrawn="1"/>
        </p:nvGrpSpPr>
        <p:grpSpPr>
          <a:xfrm>
            <a:off x="850959" y="1053467"/>
            <a:ext cx="7598011" cy="4754881"/>
            <a:chOff x="850958" y="877888"/>
            <a:chExt cx="7598009" cy="3962400"/>
          </a:xfrm>
          <a:effectLst>
            <a:outerShdw blurRad="63500" dist="38100" dir="5400000" algn="t" rotWithShape="0">
              <a:prstClr val="black">
                <a:alpha val="30000"/>
              </a:prstClr>
            </a:outerShdw>
          </a:effectLst>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958" y="877888"/>
              <a:ext cx="2787262" cy="3962400"/>
            </a:xfrm>
            <a:prstGeom prst="rect">
              <a:avLst/>
            </a:prstGeom>
          </p:spPr>
        </p:pic>
        <p:sp>
          <p:nvSpPr>
            <p:cNvPr id="25" name="Rectangle 24"/>
            <p:cNvSpPr/>
            <p:nvPr userDrawn="1"/>
          </p:nvSpPr>
          <p:spPr>
            <a:xfrm>
              <a:off x="3638220" y="877888"/>
              <a:ext cx="4810747" cy="3959225"/>
            </a:xfrm>
            <a:prstGeom prst="rect">
              <a:avLst/>
            </a:prstGeom>
            <a:solidFill>
              <a:srgbClr val="932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3640258" y="3209608"/>
              <a:ext cx="4808709" cy="1630680"/>
            </a:xfrm>
            <a:prstGeom prst="rect">
              <a:avLst/>
            </a:prstGeom>
            <a:solidFill>
              <a:srgbClr val="000000">
                <a:alpha val="7843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userDrawn="1">
            <p:ph type="ctrTitle"/>
          </p:nvPr>
        </p:nvSpPr>
        <p:spPr>
          <a:xfrm>
            <a:off x="3638221" y="1189128"/>
            <a:ext cx="4810747" cy="2502223"/>
          </a:xfrm>
        </p:spPr>
        <p:txBody>
          <a:bodyPr anchor="ctr"/>
          <a:lstStyle>
            <a:lvl1pPr algn="ctr">
              <a:defRPr sz="58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4" name="Date Placeholder 3"/>
          <p:cNvSpPr>
            <a:spLocks noGrp="1"/>
          </p:cNvSpPr>
          <p:nvPr userDrawn="1">
            <p:ph type="dt" sz="half" idx="10"/>
          </p:nvPr>
        </p:nvSpPr>
        <p:spPr>
          <a:xfrm>
            <a:off x="4038599" y="6356354"/>
            <a:ext cx="2057400" cy="365125"/>
          </a:xfrm>
          <a:prstGeom prst="rect">
            <a:avLst/>
          </a:prstGeom>
        </p:spPr>
        <p:txBody>
          <a:bodyPr/>
          <a:lstStyle/>
          <a:p>
            <a:endParaRPr lang="en-US"/>
          </a:p>
        </p:txBody>
      </p:sp>
      <p:sp>
        <p:nvSpPr>
          <p:cNvPr id="5" name="Footer Placeholder 4"/>
          <p:cNvSpPr>
            <a:spLocks noGrp="1"/>
          </p:cNvSpPr>
          <p:nvPr userDrawn="1">
            <p:ph type="ftr" sz="quarter" idx="11"/>
          </p:nvPr>
        </p:nvSpPr>
        <p:spPr>
          <a:xfrm>
            <a:off x="680391" y="6347780"/>
            <a:ext cx="3086101" cy="365125"/>
          </a:xfrm>
          <a:prstGeom prst="rect">
            <a:avLst/>
          </a:prstGeom>
        </p:spPr>
        <p:txBody>
          <a:bodyPr/>
          <a:lstStyle>
            <a:lvl1pPr algn="l">
              <a:defRPr sz="1300"/>
            </a:lvl1pPr>
          </a:lstStyle>
          <a:p>
            <a:r>
              <a:rPr lang="en-US" dirty="0" smtClean="0">
                <a:solidFill>
                  <a:srgbClr val="7F7F7F"/>
                </a:solidFill>
              </a:rPr>
              <a:t>Copyright © 2020. F.A. Davis Company</a:t>
            </a:r>
            <a:endParaRPr lang="en-US" dirty="0"/>
          </a:p>
        </p:txBody>
      </p:sp>
      <p:pic>
        <p:nvPicPr>
          <p:cNvPr id="29" name="Picture 2" descr="D:\VSS\FAD05\Expo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5163" y="6202683"/>
            <a:ext cx="1500188" cy="6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userDrawn="1">
            <p:ph type="subTitle" idx="1"/>
          </p:nvPr>
        </p:nvSpPr>
        <p:spPr>
          <a:xfrm>
            <a:off x="3638221" y="4230095"/>
            <a:ext cx="4805628" cy="1170951"/>
          </a:xfrm>
        </p:spPr>
        <p:txBody>
          <a:bodyPr anchor="ctr">
            <a:normAutofit/>
          </a:bodyPr>
          <a:lstStyle>
            <a:lvl1pPr marL="0" indent="0" algn="ctr">
              <a:buNone/>
              <a:defRPr sz="3000">
                <a:solidFill>
                  <a:schemeClr val="bg1"/>
                </a:solidFill>
              </a:defRPr>
            </a:lvl1pPr>
            <a:lvl2pPr marL="439526" indent="0" algn="ctr">
              <a:buNone/>
              <a:defRPr sz="2000"/>
            </a:lvl2pPr>
            <a:lvl3pPr marL="879049" indent="0" algn="ctr">
              <a:buNone/>
              <a:defRPr sz="1800"/>
            </a:lvl3pPr>
            <a:lvl4pPr marL="1318574" indent="0" algn="ctr">
              <a:buNone/>
              <a:defRPr sz="1500"/>
            </a:lvl4pPr>
            <a:lvl5pPr marL="1758100" indent="0" algn="ctr">
              <a:buNone/>
              <a:defRPr sz="1500"/>
            </a:lvl5pPr>
            <a:lvl6pPr marL="2197623" indent="0" algn="ctr">
              <a:buNone/>
              <a:defRPr sz="1500"/>
            </a:lvl6pPr>
            <a:lvl7pPr marL="2637148" indent="0" algn="ctr">
              <a:buNone/>
              <a:defRPr sz="1500"/>
            </a:lvl7pPr>
            <a:lvl8pPr marL="3076671" indent="0" algn="ctr">
              <a:buNone/>
              <a:defRPr sz="1500"/>
            </a:lvl8pPr>
            <a:lvl9pPr marL="3516197" indent="0" algn="ctr">
              <a:buNone/>
              <a:defRPr sz="1500"/>
            </a:lvl9pPr>
          </a:lstStyle>
          <a:p>
            <a:r>
              <a:rPr lang="en-US" dirty="0"/>
              <a:t>Click to edit Master subtitle style</a:t>
            </a:r>
          </a:p>
        </p:txBody>
      </p:sp>
    </p:spTree>
    <p:extLst>
      <p:ext uri="{BB962C8B-B14F-4D97-AF65-F5344CB8AC3E}">
        <p14:creationId xmlns:p14="http://schemas.microsoft.com/office/powerpoint/2010/main" val="319657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9178648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41148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800600" y="1219200"/>
            <a:ext cx="41148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064697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84582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457200" y="2590800"/>
            <a:ext cx="4114800" cy="3581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idx="11"/>
          </p:nvPr>
        </p:nvSpPr>
        <p:spPr>
          <a:xfrm>
            <a:off x="4800600" y="2590800"/>
            <a:ext cx="4114800" cy="3657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303525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smtClean="0"/>
              <a:t>Click to edit Master text styles</a:t>
            </a:r>
          </a:p>
        </p:txBody>
      </p:sp>
    </p:spTree>
    <p:extLst>
      <p:ext uri="{BB962C8B-B14F-4D97-AF65-F5344CB8AC3E}">
        <p14:creationId xmlns:p14="http://schemas.microsoft.com/office/powerpoint/2010/main" val="8929999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smtClean="0"/>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p:txBody>
      </p:sp>
    </p:spTree>
    <p:extLst>
      <p:ext uri="{BB962C8B-B14F-4D97-AF65-F5344CB8AC3E}">
        <p14:creationId xmlns:p14="http://schemas.microsoft.com/office/powerpoint/2010/main" val="41313231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smtClean="0"/>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556058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smtClean="0">
                <a:solidFill>
                  <a:srgbClr val="585858"/>
                </a:solidFill>
              </a:rPr>
              <a:t>Copyright ©2020 F.A. Davis Company</a:t>
            </a:r>
            <a:endParaRPr lang="en-US" sz="900" b="1" dirty="0">
              <a:solidFill>
                <a:srgbClr val="585858"/>
              </a:solidFill>
            </a:endParaRPr>
          </a:p>
        </p:txBody>
      </p:sp>
      <p:pic>
        <p:nvPicPr>
          <p:cNvPr id="12" name="Picture 13"/>
          <p:cNvPicPr>
            <a:picLocks noChangeAspect="1"/>
          </p:cNvPicPr>
          <p:nvPr/>
        </p:nvPicPr>
        <p:blipFill>
          <a:blip r:embed="rId32" cstate="print">
            <a:clrChange>
              <a:clrFrom>
                <a:srgbClr val="FFFFFE"/>
              </a:clrFrom>
              <a:clrTo>
                <a:srgbClr val="FFFFFE">
                  <a:alpha val="0"/>
                </a:srgbClr>
              </a:clrTo>
            </a:clrChange>
            <a:extLst>
              <a:ext uri="{BEBA8EAE-BF5A-486C-A8C5-ECC9F3942E4B}">
                <a14:imgProps xmlns:a14="http://schemas.microsoft.com/office/drawing/2010/main">
                  <a14:imgLayer r:embed="rId3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4"/>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4"/>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11" r:id="rId5"/>
    <p:sldLayoutId id="2147483712" r:id="rId6"/>
    <p:sldLayoutId id="2147483708" r:id="rId7"/>
    <p:sldLayoutId id="2147483700" r:id="rId8"/>
    <p:sldLayoutId id="2147483696" r:id="rId9"/>
    <p:sldLayoutId id="2147483703" r:id="rId10"/>
    <p:sldLayoutId id="2147483698" r:id="rId11"/>
    <p:sldLayoutId id="2147483684" r:id="rId12"/>
    <p:sldLayoutId id="2147483692" r:id="rId13"/>
    <p:sldLayoutId id="2147483678" r:id="rId14"/>
    <p:sldLayoutId id="2147483679" r:id="rId15"/>
    <p:sldLayoutId id="2147483680" r:id="rId16"/>
    <p:sldLayoutId id="2147483685" r:id="rId17"/>
    <p:sldLayoutId id="2147483686" r:id="rId18"/>
    <p:sldLayoutId id="2147483687" r:id="rId19"/>
    <p:sldLayoutId id="2147483697" r:id="rId20"/>
    <p:sldLayoutId id="2147483688" r:id="rId21"/>
    <p:sldLayoutId id="2147483689" r:id="rId22"/>
    <p:sldLayoutId id="2147483690" r:id="rId23"/>
    <p:sldLayoutId id="2147483704" r:id="rId24"/>
    <p:sldLayoutId id="2147483705" r:id="rId25"/>
    <p:sldLayoutId id="2147483706" r:id="rId26"/>
    <p:sldLayoutId id="2147483707" r:id="rId27"/>
    <p:sldLayoutId id="2147483714" r:id="rId28"/>
    <p:sldLayoutId id="2147483715" r:id="rId29"/>
    <p:sldLayoutId id="2147483716" r:id="rId30"/>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80999" y="1371600"/>
            <a:ext cx="2583237" cy="3337560"/>
          </a:xfrm>
        </p:spPr>
      </p:pic>
      <p:sp>
        <p:nvSpPr>
          <p:cNvPr id="4" name="Text Placeholder 3"/>
          <p:cNvSpPr>
            <a:spLocks noGrp="1"/>
          </p:cNvSpPr>
          <p:nvPr>
            <p:ph type="body" sz="quarter" idx="15"/>
          </p:nvPr>
        </p:nvSpPr>
        <p:spPr/>
        <p:txBody>
          <a:bodyPr/>
          <a:lstStyle/>
          <a:p>
            <a:r>
              <a:rPr lang="en-US" dirty="0" smtClean="0"/>
              <a:t>Chapter 49</a:t>
            </a:r>
          </a:p>
        </p:txBody>
      </p:sp>
      <p:sp>
        <p:nvSpPr>
          <p:cNvPr id="6" name="Text Placeholder 5"/>
          <p:cNvSpPr>
            <a:spLocks noGrp="1"/>
          </p:cNvSpPr>
          <p:nvPr>
            <p:ph type="body" sz="quarter" idx="16"/>
          </p:nvPr>
        </p:nvSpPr>
        <p:spPr>
          <a:xfrm>
            <a:off x="3124200" y="3008008"/>
            <a:ext cx="5709557" cy="1487791"/>
          </a:xfrm>
        </p:spPr>
        <p:txBody>
          <a:bodyPr/>
          <a:lstStyle/>
          <a:p>
            <a:r>
              <a:rPr lang="en-US" dirty="0"/>
              <a:t>Assessment of Integumentary Function</a:t>
            </a:r>
          </a:p>
        </p:txBody>
      </p:sp>
      <p:sp>
        <p:nvSpPr>
          <p:cNvPr id="2" name="Title 1" hidden="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8235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39"/>
            <a:ext cx="8235244" cy="590931"/>
          </a:xfrm>
        </p:spPr>
        <p:txBody>
          <a:bodyPr/>
          <a:lstStyle/>
          <a:p>
            <a:r>
              <a:rPr lang="en-US" dirty="0"/>
              <a:t>Structure of the Nail</a:t>
            </a:r>
          </a:p>
        </p:txBody>
      </p:sp>
      <p:pic>
        <p:nvPicPr>
          <p:cNvPr id="6" name="Content Placeholder 5" descr="Left, A cross-sectional view of the finger. Clockwise, parts labeled are Phalanx (bone of fingertip), Nail bed, Free edge of nail, Nail body, Lunula, Eponychium (cuticle), Nail root, and Nail matrix. Right, a top view of the structure of the nail. Clockwise, parts labeled are the Free edge of nail, Nail body, Lunula, and Eponychium (cuticle).">
            <a:extLst>
              <a:ext uri="{FF2B5EF4-FFF2-40B4-BE49-F238E27FC236}">
                <a16:creationId xmlns="" xmlns:a16="http://schemas.microsoft.com/office/drawing/2014/main" id="{2CC40D99-26FD-45EB-AC44-C23411C539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128" y="2133600"/>
            <a:ext cx="6629672" cy="2497423"/>
          </a:xfrm>
        </p:spPr>
      </p:pic>
    </p:spTree>
    <p:extLst>
      <p:ext uri="{BB962C8B-B14F-4D97-AF65-F5344CB8AC3E}">
        <p14:creationId xmlns:p14="http://schemas.microsoft.com/office/powerpoint/2010/main" val="26153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2AA25B-1765-471A-A322-C28F38029F9E}"/>
              </a:ext>
            </a:extLst>
          </p:cNvPr>
          <p:cNvSpPr>
            <a:spLocks noGrp="1"/>
          </p:cNvSpPr>
          <p:nvPr>
            <p:ph type="title"/>
          </p:nvPr>
        </p:nvSpPr>
        <p:spPr/>
        <p:txBody>
          <a:bodyPr/>
          <a:lstStyle/>
          <a:p>
            <a:r>
              <a:rPr lang="en-US" smtClean="0"/>
              <a:t>Assessment – History </a:t>
            </a:r>
            <a:endParaRPr lang="en-US" dirty="0"/>
          </a:p>
        </p:txBody>
      </p:sp>
      <p:sp>
        <p:nvSpPr>
          <p:cNvPr id="3" name="Content Placeholder 2">
            <a:extLst>
              <a:ext uri="{FF2B5EF4-FFF2-40B4-BE49-F238E27FC236}">
                <a16:creationId xmlns="" xmlns:a16="http://schemas.microsoft.com/office/drawing/2014/main" id="{EFF55392-F6F1-4130-9864-7A8C08EA809A}"/>
              </a:ext>
            </a:extLst>
          </p:cNvPr>
          <p:cNvSpPr>
            <a:spLocks noGrp="1"/>
          </p:cNvSpPr>
          <p:nvPr>
            <p:ph idx="1"/>
          </p:nvPr>
        </p:nvSpPr>
        <p:spPr/>
        <p:txBody>
          <a:bodyPr/>
          <a:lstStyle/>
          <a:p>
            <a:r>
              <a:rPr lang="en-US" dirty="0" smtClean="0"/>
              <a:t>Demographics</a:t>
            </a:r>
          </a:p>
          <a:p>
            <a:r>
              <a:rPr lang="en-US" dirty="0" smtClean="0"/>
              <a:t>Personal history</a:t>
            </a:r>
          </a:p>
          <a:p>
            <a:r>
              <a:rPr lang="en-US" dirty="0" smtClean="0"/>
              <a:t>Medications</a:t>
            </a:r>
          </a:p>
          <a:p>
            <a:r>
              <a:rPr lang="en-US" dirty="0" smtClean="0"/>
              <a:t>Family history</a:t>
            </a:r>
          </a:p>
          <a:p>
            <a:r>
              <a:rPr lang="en-US" dirty="0" smtClean="0"/>
              <a:t>Diet</a:t>
            </a:r>
          </a:p>
          <a:p>
            <a:r>
              <a:rPr lang="en-US" dirty="0" smtClean="0"/>
              <a:t>Environmental factors</a:t>
            </a:r>
            <a:endParaRPr lang="en-US" dirty="0"/>
          </a:p>
        </p:txBody>
      </p:sp>
    </p:spTree>
    <p:extLst>
      <p:ext uri="{BB962C8B-B14F-4D97-AF65-F5344CB8AC3E}">
        <p14:creationId xmlns:p14="http://schemas.microsoft.com/office/powerpoint/2010/main" val="26747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9F107A-578A-426B-80D2-F9767A787208}"/>
              </a:ext>
            </a:extLst>
          </p:cNvPr>
          <p:cNvSpPr>
            <a:spLocks noGrp="1"/>
          </p:cNvSpPr>
          <p:nvPr>
            <p:ph type="title"/>
          </p:nvPr>
        </p:nvSpPr>
        <p:spPr/>
        <p:txBody>
          <a:bodyPr/>
          <a:lstStyle/>
          <a:p>
            <a:r>
              <a:rPr lang="en-US" smtClean="0"/>
              <a:t>Physical Assessment</a:t>
            </a:r>
            <a:endParaRPr lang="en-US" dirty="0"/>
          </a:p>
        </p:txBody>
      </p:sp>
      <p:sp>
        <p:nvSpPr>
          <p:cNvPr id="3" name="Content Placeholder 2">
            <a:extLst>
              <a:ext uri="{FF2B5EF4-FFF2-40B4-BE49-F238E27FC236}">
                <a16:creationId xmlns="" xmlns:a16="http://schemas.microsoft.com/office/drawing/2014/main" id="{20E884E9-D534-46EE-B61E-C8D896DCB809}"/>
              </a:ext>
            </a:extLst>
          </p:cNvPr>
          <p:cNvSpPr>
            <a:spLocks noGrp="1"/>
          </p:cNvSpPr>
          <p:nvPr>
            <p:ph idx="1"/>
          </p:nvPr>
        </p:nvSpPr>
        <p:spPr/>
        <p:txBody>
          <a:bodyPr/>
          <a:lstStyle/>
          <a:p>
            <a:r>
              <a:rPr lang="en-US" dirty="0" smtClean="0"/>
              <a:t>Color and temperature</a:t>
            </a:r>
          </a:p>
          <a:p>
            <a:r>
              <a:rPr lang="en-US" dirty="0" smtClean="0"/>
              <a:t>Moisture</a:t>
            </a:r>
          </a:p>
          <a:p>
            <a:r>
              <a:rPr lang="en-US" dirty="0" smtClean="0"/>
              <a:t>Integrity</a:t>
            </a:r>
          </a:p>
          <a:p>
            <a:r>
              <a:rPr lang="en-US" dirty="0" smtClean="0"/>
              <a:t>Cleanliness</a:t>
            </a:r>
          </a:p>
          <a:p>
            <a:r>
              <a:rPr lang="en-US" dirty="0" smtClean="0"/>
              <a:t>Tissue changes</a:t>
            </a:r>
            <a:endParaRPr lang="en-US" dirty="0"/>
          </a:p>
        </p:txBody>
      </p:sp>
    </p:spTree>
    <p:extLst>
      <p:ext uri="{BB962C8B-B14F-4D97-AF65-F5344CB8AC3E}">
        <p14:creationId xmlns:p14="http://schemas.microsoft.com/office/powerpoint/2010/main" val="102086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56356" y="234539"/>
            <a:ext cx="8235244" cy="590931"/>
          </a:xfrm>
        </p:spPr>
        <p:txBody>
          <a:bodyPr/>
          <a:lstStyle/>
          <a:p>
            <a:r>
              <a:rPr lang="en-US" dirty="0"/>
              <a:t>Physical Assessment (continued_1)</a:t>
            </a:r>
          </a:p>
        </p:txBody>
      </p:sp>
      <p:pic>
        <p:nvPicPr>
          <p:cNvPr id="11" name="Content Placeholder 10" descr="The sinus area with Spider angio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1995" y="1195388"/>
            <a:ext cx="3385210" cy="4068762"/>
          </a:xfrm>
        </p:spPr>
      </p:pic>
      <p:pic>
        <p:nvPicPr>
          <p:cNvPr id="12" name="Content Placeholder 11" descr="A chest area with Cherry angioma."/>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00600" y="2193147"/>
            <a:ext cx="4114800" cy="3071003"/>
          </a:xfrm>
        </p:spPr>
      </p:pic>
    </p:spTree>
    <p:extLst>
      <p:ext uri="{BB962C8B-B14F-4D97-AF65-F5344CB8AC3E}">
        <p14:creationId xmlns:p14="http://schemas.microsoft.com/office/powerpoint/2010/main" val="313155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756356" y="234539"/>
            <a:ext cx="8235244" cy="590931"/>
          </a:xfrm>
        </p:spPr>
        <p:txBody>
          <a:bodyPr/>
          <a:lstStyle/>
          <a:p>
            <a:r>
              <a:rPr lang="en-US" dirty="0"/>
              <a:t>Physical Assessment (</a:t>
            </a:r>
            <a:r>
              <a:rPr lang="en-US" dirty="0" smtClean="0"/>
              <a:t>continued_2)</a:t>
            </a:r>
            <a:endParaRPr lang="en-US" dirty="0"/>
          </a:p>
        </p:txBody>
      </p:sp>
      <p:pic>
        <p:nvPicPr>
          <p:cNvPr id="14" name="Content Placeholder 13" descr="The back of a neck with Port-wine stai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68177"/>
            <a:ext cx="4114800" cy="2725947"/>
          </a:xfrm>
        </p:spPr>
      </p:pic>
      <p:pic>
        <p:nvPicPr>
          <p:cNvPr id="15" name="Content Placeholder 14" descr="Feet and ankles with Petechial rash."/>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00600" y="1513039"/>
            <a:ext cx="4114800" cy="3481085"/>
          </a:xfrm>
        </p:spPr>
      </p:pic>
    </p:spTree>
    <p:extLst>
      <p:ext uri="{BB962C8B-B14F-4D97-AF65-F5344CB8AC3E}">
        <p14:creationId xmlns:p14="http://schemas.microsoft.com/office/powerpoint/2010/main" val="136587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756356" y="234539"/>
            <a:ext cx="8235244" cy="590931"/>
          </a:xfrm>
        </p:spPr>
        <p:txBody>
          <a:bodyPr/>
          <a:lstStyle/>
          <a:p>
            <a:r>
              <a:rPr lang="en-US" dirty="0"/>
              <a:t>Physical Assessment (</a:t>
            </a:r>
            <a:r>
              <a:rPr lang="en-US" dirty="0" smtClean="0"/>
              <a:t>continued_3)</a:t>
            </a:r>
            <a:endParaRPr lang="en-US" dirty="0"/>
          </a:p>
        </p:txBody>
      </p:sp>
      <p:pic>
        <p:nvPicPr>
          <p:cNvPr id="11" name="Content Placeholder 10" descr="A scalp with Alopecia secondary to chemotherap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5992"/>
            <a:ext cx="4114800" cy="2867554"/>
          </a:xfrm>
        </p:spPr>
      </p:pic>
      <p:pic>
        <p:nvPicPr>
          <p:cNvPr id="12" name="Content Placeholder 11" descr="The side of the face with Hirsutism."/>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00600" y="1830263"/>
            <a:ext cx="4114800" cy="2833283"/>
          </a:xfrm>
        </p:spPr>
      </p:pic>
    </p:spTree>
    <p:extLst>
      <p:ext uri="{BB962C8B-B14F-4D97-AF65-F5344CB8AC3E}">
        <p14:creationId xmlns:p14="http://schemas.microsoft.com/office/powerpoint/2010/main" val="244902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56356" y="234539"/>
            <a:ext cx="8235244" cy="590931"/>
          </a:xfrm>
        </p:spPr>
        <p:txBody>
          <a:bodyPr/>
          <a:lstStyle/>
          <a:p>
            <a:r>
              <a:rPr lang="en-US" dirty="0"/>
              <a:t>Physical Assessment (</a:t>
            </a:r>
            <a:r>
              <a:rPr lang="en-US" dirty="0" smtClean="0"/>
              <a:t>continued_4)</a:t>
            </a:r>
            <a:endParaRPr lang="en-US" dirty="0"/>
          </a:p>
        </p:txBody>
      </p:sp>
      <p:pic>
        <p:nvPicPr>
          <p:cNvPr id="10" name="Content Placeholder 9" descr="An arm with Xerosis (dermatiti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987" y="1195388"/>
            <a:ext cx="2715226" cy="4068762"/>
          </a:xfrm>
        </p:spPr>
      </p:pic>
      <p:pic>
        <p:nvPicPr>
          <p:cNvPr id="11" name="Content Placeholder 10" descr="A leg with Eczema."/>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471848" y="1219200"/>
            <a:ext cx="2772303" cy="4068763"/>
          </a:xfrm>
        </p:spPr>
      </p:pic>
    </p:spTree>
    <p:extLst>
      <p:ext uri="{BB962C8B-B14F-4D97-AF65-F5344CB8AC3E}">
        <p14:creationId xmlns:p14="http://schemas.microsoft.com/office/powerpoint/2010/main" val="50679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56356" y="234539"/>
            <a:ext cx="8235244" cy="590931"/>
          </a:xfrm>
        </p:spPr>
        <p:txBody>
          <a:bodyPr/>
          <a:lstStyle/>
          <a:p>
            <a:r>
              <a:rPr lang="en-US" dirty="0"/>
              <a:t>Physical Assessment (</a:t>
            </a:r>
            <a:r>
              <a:rPr lang="en-US" dirty="0" smtClean="0"/>
              <a:t>continued_5)</a:t>
            </a:r>
            <a:endParaRPr lang="en-US" dirty="0"/>
          </a:p>
        </p:txBody>
      </p:sp>
      <p:pic>
        <p:nvPicPr>
          <p:cNvPr id="10" name="Content Placeholder 9" descr="An arm with Psoriasis vulgaris of the elb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1372" y="1195388"/>
            <a:ext cx="2886456" cy="4068762"/>
          </a:xfrm>
        </p:spPr>
      </p:pic>
      <p:pic>
        <p:nvPicPr>
          <p:cNvPr id="11" name="Content Placeholder 10" descr="A stomach with the Varicella-zoster virus infection."/>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00600" y="2847247"/>
            <a:ext cx="4114800" cy="2416903"/>
          </a:xfrm>
        </p:spPr>
      </p:pic>
    </p:spTree>
    <p:extLst>
      <p:ext uri="{BB962C8B-B14F-4D97-AF65-F5344CB8AC3E}">
        <p14:creationId xmlns:p14="http://schemas.microsoft.com/office/powerpoint/2010/main" val="309685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Physical Assessment (</a:t>
            </a:r>
            <a:r>
              <a:rPr lang="en-US" dirty="0" smtClean="0"/>
              <a:t>continued_6)</a:t>
            </a:r>
            <a:endParaRPr lang="en-US" dirty="0"/>
          </a:p>
        </p:txBody>
      </p:sp>
      <p:pic>
        <p:nvPicPr>
          <p:cNvPr id="6" name="Content Placeholder 5" descr="Skin with Cutaneous candidiasis.">
            <a:extLst>
              <a:ext uri="{FF2B5EF4-FFF2-40B4-BE49-F238E27FC236}">
                <a16:creationId xmlns="" xmlns:a16="http://schemas.microsoft.com/office/drawing/2014/main" id="{D4AD3A8B-182B-4DB9-8593-1ECD749CB3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5777" y="1905000"/>
            <a:ext cx="3812445" cy="3628231"/>
          </a:xfrm>
        </p:spPr>
      </p:pic>
    </p:spTree>
    <p:extLst>
      <p:ext uri="{BB962C8B-B14F-4D97-AF65-F5344CB8AC3E}">
        <p14:creationId xmlns:p14="http://schemas.microsoft.com/office/powerpoint/2010/main" val="335423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2E5F8-A80C-4ECA-AB38-65192275BE14}"/>
              </a:ext>
            </a:extLst>
          </p:cNvPr>
          <p:cNvSpPr>
            <a:spLocks noGrp="1"/>
          </p:cNvSpPr>
          <p:nvPr>
            <p:ph type="title"/>
          </p:nvPr>
        </p:nvSpPr>
        <p:spPr/>
        <p:txBody>
          <a:bodyPr/>
          <a:lstStyle/>
          <a:p>
            <a:r>
              <a:rPr lang="en-US" smtClean="0"/>
              <a:t>Braden Scale</a:t>
            </a:r>
            <a:endParaRPr lang="en-US" dirty="0"/>
          </a:p>
        </p:txBody>
      </p:sp>
      <p:sp>
        <p:nvSpPr>
          <p:cNvPr id="3" name="Content Placeholder 2">
            <a:extLst>
              <a:ext uri="{FF2B5EF4-FFF2-40B4-BE49-F238E27FC236}">
                <a16:creationId xmlns="" xmlns:a16="http://schemas.microsoft.com/office/drawing/2014/main" id="{F5BDD9DA-2B8E-4889-885F-DC47DF66195C}"/>
              </a:ext>
            </a:extLst>
          </p:cNvPr>
          <p:cNvSpPr>
            <a:spLocks noGrp="1"/>
          </p:cNvSpPr>
          <p:nvPr>
            <p:ph idx="1"/>
          </p:nvPr>
        </p:nvSpPr>
        <p:spPr/>
        <p:txBody>
          <a:bodyPr/>
          <a:lstStyle/>
          <a:p>
            <a:r>
              <a:rPr lang="en-US" dirty="0" smtClean="0"/>
              <a:t>Assists in identifying patients at risk for pressure injury</a:t>
            </a:r>
          </a:p>
          <a:p>
            <a:pPr lvl="1"/>
            <a:r>
              <a:rPr lang="en-US" dirty="0" smtClean="0"/>
              <a:t>Sensory perception</a:t>
            </a:r>
          </a:p>
          <a:p>
            <a:pPr lvl="1"/>
            <a:r>
              <a:rPr lang="en-US" dirty="0" smtClean="0"/>
              <a:t>Moisture</a:t>
            </a:r>
          </a:p>
          <a:p>
            <a:pPr lvl="1"/>
            <a:r>
              <a:rPr lang="en-US" dirty="0" smtClean="0"/>
              <a:t>Activity/mobility</a:t>
            </a:r>
          </a:p>
          <a:p>
            <a:pPr lvl="1"/>
            <a:r>
              <a:rPr lang="en-US" dirty="0" smtClean="0"/>
              <a:t>Nutrition</a:t>
            </a:r>
          </a:p>
          <a:p>
            <a:pPr lvl="1"/>
            <a:r>
              <a:rPr lang="en-US" dirty="0" smtClean="0"/>
              <a:t>Friction and shear</a:t>
            </a:r>
            <a:endParaRPr lang="en-US" dirty="0"/>
          </a:p>
        </p:txBody>
      </p:sp>
    </p:spTree>
    <p:extLst>
      <p:ext uri="{BB962C8B-B14F-4D97-AF65-F5344CB8AC3E}">
        <p14:creationId xmlns:p14="http://schemas.microsoft.com/office/powerpoint/2010/main" val="115922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9FBD4-23D6-446A-94C9-17A715ABB6BC}"/>
              </a:ext>
            </a:extLst>
          </p:cNvPr>
          <p:cNvSpPr>
            <a:spLocks noGrp="1"/>
          </p:cNvSpPr>
          <p:nvPr>
            <p:ph type="title"/>
          </p:nvPr>
        </p:nvSpPr>
        <p:spPr/>
        <p:txBody>
          <a:bodyPr/>
          <a:lstStyle/>
          <a:p>
            <a:r>
              <a:rPr lang="en-US" dirty="0" smtClean="0"/>
              <a:t>Introduction</a:t>
            </a:r>
            <a:endParaRPr lang="en-US" dirty="0"/>
          </a:p>
        </p:txBody>
      </p:sp>
      <p:sp>
        <p:nvSpPr>
          <p:cNvPr id="3" name="Content Placeholder 2">
            <a:extLst>
              <a:ext uri="{FF2B5EF4-FFF2-40B4-BE49-F238E27FC236}">
                <a16:creationId xmlns="" xmlns:a16="http://schemas.microsoft.com/office/drawing/2014/main" id="{014E9042-D99A-4871-8A5A-25E59A7541B4}"/>
              </a:ext>
            </a:extLst>
          </p:cNvPr>
          <p:cNvSpPr>
            <a:spLocks noGrp="1"/>
          </p:cNvSpPr>
          <p:nvPr>
            <p:ph idx="1"/>
          </p:nvPr>
        </p:nvSpPr>
        <p:spPr/>
        <p:txBody>
          <a:bodyPr/>
          <a:lstStyle/>
          <a:p>
            <a:r>
              <a:rPr lang="en-US" dirty="0"/>
              <a:t>Skin</a:t>
            </a:r>
          </a:p>
          <a:p>
            <a:r>
              <a:rPr lang="en-US" dirty="0"/>
              <a:t>Hair </a:t>
            </a:r>
          </a:p>
          <a:p>
            <a:r>
              <a:rPr lang="en-US" dirty="0" smtClean="0"/>
              <a:t>Nails</a:t>
            </a:r>
            <a:endParaRPr lang="en-US" dirty="0"/>
          </a:p>
        </p:txBody>
      </p:sp>
    </p:spTree>
    <p:extLst>
      <p:ext uri="{BB962C8B-B14F-4D97-AF65-F5344CB8AC3E}">
        <p14:creationId xmlns:p14="http://schemas.microsoft.com/office/powerpoint/2010/main" val="300093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2AE45F-E50E-4524-BF12-F75D4E676C0C}"/>
              </a:ext>
            </a:extLst>
          </p:cNvPr>
          <p:cNvSpPr>
            <a:spLocks noGrp="1"/>
          </p:cNvSpPr>
          <p:nvPr>
            <p:ph type="title"/>
          </p:nvPr>
        </p:nvSpPr>
        <p:spPr/>
        <p:txBody>
          <a:bodyPr/>
          <a:lstStyle/>
          <a:p>
            <a:r>
              <a:rPr lang="en-US" smtClean="0"/>
              <a:t>Hair Assessment</a:t>
            </a:r>
            <a:endParaRPr lang="en-US" dirty="0"/>
          </a:p>
        </p:txBody>
      </p:sp>
      <p:sp>
        <p:nvSpPr>
          <p:cNvPr id="3" name="Content Placeholder 2">
            <a:extLst>
              <a:ext uri="{FF2B5EF4-FFF2-40B4-BE49-F238E27FC236}">
                <a16:creationId xmlns="" xmlns:a16="http://schemas.microsoft.com/office/drawing/2014/main" id="{D4341C78-BD64-4711-99B9-30740DDD4D49}"/>
              </a:ext>
            </a:extLst>
          </p:cNvPr>
          <p:cNvSpPr>
            <a:spLocks noGrp="1"/>
          </p:cNvSpPr>
          <p:nvPr>
            <p:ph idx="1"/>
          </p:nvPr>
        </p:nvSpPr>
        <p:spPr/>
        <p:txBody>
          <a:bodyPr/>
          <a:lstStyle/>
          <a:p>
            <a:r>
              <a:rPr lang="en-US" dirty="0" smtClean="0"/>
              <a:t>Color</a:t>
            </a:r>
          </a:p>
          <a:p>
            <a:r>
              <a:rPr lang="en-US" dirty="0" smtClean="0"/>
              <a:t>Cleanliness</a:t>
            </a:r>
          </a:p>
          <a:p>
            <a:r>
              <a:rPr lang="en-US" dirty="0" smtClean="0"/>
              <a:t>Quantity</a:t>
            </a:r>
          </a:p>
          <a:p>
            <a:r>
              <a:rPr lang="en-US" dirty="0" smtClean="0"/>
              <a:t>Thickness</a:t>
            </a:r>
          </a:p>
          <a:p>
            <a:r>
              <a:rPr lang="en-US" dirty="0" smtClean="0"/>
              <a:t>Texture</a:t>
            </a:r>
          </a:p>
          <a:p>
            <a:r>
              <a:rPr lang="en-US" dirty="0" smtClean="0"/>
              <a:t>Distribution and lubrication</a:t>
            </a:r>
            <a:endParaRPr lang="en-US" dirty="0"/>
          </a:p>
        </p:txBody>
      </p:sp>
    </p:spTree>
    <p:extLst>
      <p:ext uri="{BB962C8B-B14F-4D97-AF65-F5344CB8AC3E}">
        <p14:creationId xmlns:p14="http://schemas.microsoft.com/office/powerpoint/2010/main" val="166517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7BA53-9569-43A7-B99C-422B21938B8D}"/>
              </a:ext>
            </a:extLst>
          </p:cNvPr>
          <p:cNvSpPr>
            <a:spLocks noGrp="1"/>
          </p:cNvSpPr>
          <p:nvPr>
            <p:ph type="title"/>
          </p:nvPr>
        </p:nvSpPr>
        <p:spPr/>
        <p:txBody>
          <a:bodyPr/>
          <a:lstStyle/>
          <a:p>
            <a:r>
              <a:rPr lang="en-US" smtClean="0"/>
              <a:t>Nail Assessment</a:t>
            </a:r>
            <a:endParaRPr lang="en-US" dirty="0"/>
          </a:p>
        </p:txBody>
      </p:sp>
      <p:sp>
        <p:nvSpPr>
          <p:cNvPr id="3" name="Content Placeholder 2">
            <a:extLst>
              <a:ext uri="{FF2B5EF4-FFF2-40B4-BE49-F238E27FC236}">
                <a16:creationId xmlns="" xmlns:a16="http://schemas.microsoft.com/office/drawing/2014/main" id="{0D53F131-8C5A-49FE-BB1B-0CC0E43FBAE6}"/>
              </a:ext>
            </a:extLst>
          </p:cNvPr>
          <p:cNvSpPr>
            <a:spLocks noGrp="1"/>
          </p:cNvSpPr>
          <p:nvPr>
            <p:ph idx="1"/>
          </p:nvPr>
        </p:nvSpPr>
        <p:spPr/>
        <p:txBody>
          <a:bodyPr/>
          <a:lstStyle/>
          <a:p>
            <a:r>
              <a:rPr lang="en-US" dirty="0" smtClean="0"/>
              <a:t>Color</a:t>
            </a:r>
          </a:p>
          <a:p>
            <a:r>
              <a:rPr lang="en-US" dirty="0" smtClean="0"/>
              <a:t>Shape</a:t>
            </a:r>
          </a:p>
          <a:p>
            <a:r>
              <a:rPr lang="en-US" dirty="0" smtClean="0"/>
              <a:t>Consistency</a:t>
            </a:r>
          </a:p>
          <a:p>
            <a:r>
              <a:rPr lang="en-US" dirty="0" smtClean="0"/>
              <a:t>Lesions</a:t>
            </a:r>
            <a:endParaRPr lang="en-US" dirty="0"/>
          </a:p>
        </p:txBody>
      </p:sp>
    </p:spTree>
    <p:extLst>
      <p:ext uri="{BB962C8B-B14F-4D97-AF65-F5344CB8AC3E}">
        <p14:creationId xmlns:p14="http://schemas.microsoft.com/office/powerpoint/2010/main" val="239525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1</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458200" cy="4900651"/>
          </a:xfrm>
        </p:spPr>
        <p:txBody>
          <a:bodyPr/>
          <a:lstStyle/>
          <a:p>
            <a:pPr marL="346075" indent="0">
              <a:buNone/>
            </a:pPr>
            <a:r>
              <a:rPr lang="en-US" dirty="0" smtClean="0"/>
              <a:t>Lacy Bloom is a 72-year-old white female patient who presents to her healthcare provider because of recent skin changes on her anterior chest. She reports itching, burning, redness, and blistering at the site as well as a low-grade fever. The patient reports that she spends a lot of time outdoors working in her garden. Also, she has an allergy to latex but has not had any recent exposures.</a:t>
            </a:r>
            <a:endParaRPr lang="en-US" dirty="0"/>
          </a:p>
        </p:txBody>
      </p:sp>
    </p:spTree>
    <p:extLst>
      <p:ext uri="{BB962C8B-B14F-4D97-AF65-F5344CB8AC3E}">
        <p14:creationId xmlns:p14="http://schemas.microsoft.com/office/powerpoint/2010/main" val="264347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2 </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610600" cy="4976851"/>
          </a:xfrm>
        </p:spPr>
        <p:txBody>
          <a:bodyPr/>
          <a:lstStyle/>
          <a:p>
            <a:pPr marL="346075" indent="0">
              <a:buNone/>
            </a:pPr>
            <a:r>
              <a:rPr lang="en-US" dirty="0" smtClean="0"/>
              <a:t>Because of Ms. Bloom’s advanced age, her skin is at increased risk for dryness caused by the physiological changes associated with aging. The patient reports a latex allergy that causes redness but denies any serious skin reactions in the past. She has struggled with being overweight since her late-30s, and her current BMI is 28 kg/m2. Ms. Bloom denies any recent dietary changes or any travel outside the country. </a:t>
            </a:r>
            <a:endParaRPr lang="en-US" dirty="0"/>
          </a:p>
        </p:txBody>
      </p:sp>
    </p:spTree>
    <p:extLst>
      <p:ext uri="{BB962C8B-B14F-4D97-AF65-F5344CB8AC3E}">
        <p14:creationId xmlns:p14="http://schemas.microsoft.com/office/powerpoint/2010/main" val="24073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2 (continued)</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610600" cy="4976851"/>
          </a:xfrm>
        </p:spPr>
        <p:txBody>
          <a:bodyPr/>
          <a:lstStyle/>
          <a:p>
            <a:pPr marL="346075" indent="0">
              <a:buNone/>
            </a:pPr>
            <a:r>
              <a:rPr lang="en-US" dirty="0" smtClean="0"/>
              <a:t>She lives with her husband, and they are retired. Ms. Bloom reports spending a lot of time working outdoors in her garden, and she regularly wears sunscreen. Her daily skin care regimen includes bathing and moisturizing her skin once a day, and she reports using a new fragrance spray for approximately 2 weeks.</a:t>
            </a:r>
            <a:endParaRPr lang="en-US" dirty="0"/>
          </a:p>
        </p:txBody>
      </p:sp>
    </p:spTree>
    <p:extLst>
      <p:ext uri="{BB962C8B-B14F-4D97-AF65-F5344CB8AC3E}">
        <p14:creationId xmlns:p14="http://schemas.microsoft.com/office/powerpoint/2010/main" val="81924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3</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p:txBody>
          <a:bodyPr/>
          <a:lstStyle/>
          <a:p>
            <a:pPr marL="346075" indent="0">
              <a:buNone/>
            </a:pPr>
            <a:r>
              <a:rPr lang="en-US" dirty="0" smtClean="0"/>
              <a:t>Overall, Ms. Bloom’s skin has a healthy appearance. All of her nail beds are pale pink and display C</a:t>
            </a:r>
            <a:r>
              <a:rPr lang="en-US" sz="100" dirty="0" smtClean="0"/>
              <a:t> </a:t>
            </a:r>
            <a:r>
              <a:rPr lang="en-US" dirty="0" smtClean="0"/>
              <a:t>R</a:t>
            </a:r>
            <a:r>
              <a:rPr lang="en-US" sz="100" dirty="0" smtClean="0"/>
              <a:t> </a:t>
            </a:r>
            <a:r>
              <a:rPr lang="en-US" dirty="0" smtClean="0"/>
              <a:t>T of less than 2 seconds. She appears to have adequate moisture balance as evidenced by the absence of cracks, excessive dryness, or scabs. Skin, hair, and nails are clean and well-groomed. Hair distribution is appropriate on the basis of age and gender.</a:t>
            </a:r>
            <a:endParaRPr lang="en-US" dirty="0"/>
          </a:p>
        </p:txBody>
      </p:sp>
    </p:spTree>
    <p:extLst>
      <p:ext uri="{BB962C8B-B14F-4D97-AF65-F5344CB8AC3E}">
        <p14:creationId xmlns:p14="http://schemas.microsoft.com/office/powerpoint/2010/main" val="118880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3 (continued_1)</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610600" cy="4068763"/>
          </a:xfrm>
        </p:spPr>
        <p:txBody>
          <a:bodyPr/>
          <a:lstStyle/>
          <a:p>
            <a:pPr marL="346075" indent="0">
              <a:buNone/>
            </a:pPr>
            <a:r>
              <a:rPr lang="en-US" spc="-50" dirty="0" smtClean="0"/>
              <a:t>The rash is located below the neck on her anterior chest wall and measures 6 cm × 8 cm × 0 cm, which correlates to the length times width times depth. The site has erythema with a well-defined border and increased warmth in comparison with surrounding skin. </a:t>
            </a:r>
            <a:endParaRPr lang="en-US" spc="-50" dirty="0"/>
          </a:p>
        </p:txBody>
      </p:sp>
    </p:spTree>
    <p:extLst>
      <p:ext uri="{BB962C8B-B14F-4D97-AF65-F5344CB8AC3E}">
        <p14:creationId xmlns:p14="http://schemas.microsoft.com/office/powerpoint/2010/main" val="310569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Episode 3 (continued_2) </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686800" cy="4976851"/>
          </a:xfrm>
        </p:spPr>
        <p:txBody>
          <a:bodyPr/>
          <a:lstStyle/>
          <a:p>
            <a:pPr marL="346075" indent="0">
              <a:buNone/>
            </a:pPr>
            <a:r>
              <a:rPr lang="en-US" dirty="0" smtClean="0"/>
              <a:t>Within the 6 cm × 8 cm × 0 cm erythematous area, there are scattered, serous-filled, intact vesicles that are localized to the chest. The affected area appears to have increased moisture, but there are no localized signs of infection. Ms. Bloom reports a low-grade fever, pruritus, and burning. The provider orders the collection of a sterile swab culture of a vesicle base to rule out an infectious source.</a:t>
            </a:r>
            <a:endParaRPr lang="en-US" dirty="0"/>
          </a:p>
        </p:txBody>
      </p:sp>
    </p:spTree>
    <p:extLst>
      <p:ext uri="{BB962C8B-B14F-4D97-AF65-F5344CB8AC3E}">
        <p14:creationId xmlns:p14="http://schemas.microsoft.com/office/powerpoint/2010/main" val="2322414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Wrap-Up </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idx="1"/>
          </p:nvPr>
        </p:nvSpPr>
        <p:spPr>
          <a:xfrm>
            <a:off x="457200" y="1195349"/>
            <a:ext cx="8686800" cy="5129251"/>
          </a:xfrm>
        </p:spPr>
        <p:txBody>
          <a:bodyPr/>
          <a:lstStyle/>
          <a:p>
            <a:pPr marL="346075" indent="0">
              <a:lnSpc>
                <a:spcPts val="3600"/>
              </a:lnSpc>
              <a:buNone/>
            </a:pPr>
            <a:r>
              <a:rPr lang="en-US" spc="-50" dirty="0" smtClean="0"/>
              <a:t>On the basis of information gathered in the history and physical assessment, this rash is characteristic of an allergic contact dermatitis brought on by the recent change in the patient’s fragrance. The nurse teaches Ms. Bloom to discontinue the new fragrance and explains how the rash may progress. Explaining that the contact with the new spray led to an acute allergic contact dermatitis, the nurse describes that the rash will most likely develop into vesicles opening into erosions that will then crust and eventually flake off.</a:t>
            </a:r>
            <a:endParaRPr lang="en-US" spc="-50" dirty="0"/>
          </a:p>
        </p:txBody>
      </p:sp>
    </p:spTree>
    <p:extLst>
      <p:ext uri="{BB962C8B-B14F-4D97-AF65-F5344CB8AC3E}">
        <p14:creationId xmlns:p14="http://schemas.microsoft.com/office/powerpoint/2010/main" val="1988525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a:t>
            </a:r>
            <a:endParaRPr lang="en-US" dirty="0"/>
          </a:p>
        </p:txBody>
      </p:sp>
      <p:sp>
        <p:nvSpPr>
          <p:cNvPr id="5" name="Text Placeholder 4"/>
          <p:cNvSpPr>
            <a:spLocks noGrp="1"/>
          </p:cNvSpPr>
          <p:nvPr>
            <p:ph type="body" sz="quarter" idx="10"/>
          </p:nvPr>
        </p:nvSpPr>
        <p:spPr/>
        <p:txBody>
          <a:bodyPr/>
          <a:lstStyle/>
          <a:p>
            <a:r>
              <a:rPr lang="en-US" dirty="0" smtClean="0"/>
              <a:t>1. Which skin layers have been affected by Ms. Bloom’s allergic contact dermatitis?</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sz="quarter" idx="11"/>
          </p:nvPr>
        </p:nvSpPr>
        <p:spPr>
          <a:xfrm>
            <a:off x="457200" y="2298700"/>
            <a:ext cx="8534400" cy="3733800"/>
          </a:xfrm>
        </p:spPr>
        <p:txBody>
          <a:bodyPr/>
          <a:lstStyle/>
          <a:p>
            <a:r>
              <a:rPr lang="en-US" dirty="0" smtClean="0">
                <a:solidFill>
                  <a:schemeClr val="tx2"/>
                </a:solidFill>
              </a:rPr>
              <a:t>A. </a:t>
            </a:r>
            <a:r>
              <a:rPr lang="en-US" dirty="0" smtClean="0"/>
              <a:t>Dermis only </a:t>
            </a:r>
          </a:p>
          <a:p>
            <a:r>
              <a:rPr lang="en-US" dirty="0" smtClean="0">
                <a:solidFill>
                  <a:schemeClr val="tx2"/>
                </a:solidFill>
              </a:rPr>
              <a:t>B. </a:t>
            </a:r>
            <a:r>
              <a:rPr lang="en-US" dirty="0" smtClean="0"/>
              <a:t>Epidermis only </a:t>
            </a:r>
          </a:p>
          <a:p>
            <a:r>
              <a:rPr lang="en-US" dirty="0" smtClean="0">
                <a:solidFill>
                  <a:schemeClr val="tx2"/>
                </a:solidFill>
              </a:rPr>
              <a:t>C. </a:t>
            </a:r>
            <a:r>
              <a:rPr lang="en-US" dirty="0" smtClean="0"/>
              <a:t>Both epidermis and dermis </a:t>
            </a:r>
          </a:p>
          <a:p>
            <a:r>
              <a:rPr lang="en-US" dirty="0" smtClean="0">
                <a:solidFill>
                  <a:schemeClr val="tx2"/>
                </a:solidFill>
              </a:rPr>
              <a:t>D. </a:t>
            </a:r>
            <a:r>
              <a:rPr lang="en-US" dirty="0" smtClean="0"/>
              <a:t>Subcutaneous tissue</a:t>
            </a:r>
            <a:endParaRPr lang="en-US" dirty="0"/>
          </a:p>
        </p:txBody>
      </p:sp>
    </p:spTree>
    <p:extLst>
      <p:ext uri="{BB962C8B-B14F-4D97-AF65-F5344CB8AC3E}">
        <p14:creationId xmlns:p14="http://schemas.microsoft.com/office/powerpoint/2010/main" val="212848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3C25F0-4545-4492-A5AD-B8A970E8E4B2}"/>
              </a:ext>
            </a:extLst>
          </p:cNvPr>
          <p:cNvSpPr>
            <a:spLocks noGrp="1"/>
          </p:cNvSpPr>
          <p:nvPr>
            <p:ph type="title"/>
          </p:nvPr>
        </p:nvSpPr>
        <p:spPr>
          <a:xfrm>
            <a:off x="756356" y="-14760"/>
            <a:ext cx="8235244" cy="1089529"/>
          </a:xfrm>
        </p:spPr>
        <p:txBody>
          <a:bodyPr/>
          <a:lstStyle/>
          <a:p>
            <a:r>
              <a:rPr lang="en-US" dirty="0" smtClean="0"/>
              <a:t>Overview of Anatomy, Physiology, and Function</a:t>
            </a:r>
            <a:endParaRPr lang="en-US" dirty="0"/>
          </a:p>
        </p:txBody>
      </p:sp>
      <p:sp>
        <p:nvSpPr>
          <p:cNvPr id="3" name="Content Placeholder 2">
            <a:extLst>
              <a:ext uri="{FF2B5EF4-FFF2-40B4-BE49-F238E27FC236}">
                <a16:creationId xmlns="" xmlns:a16="http://schemas.microsoft.com/office/drawing/2014/main" id="{BCCCF8F2-AFD4-46E6-95FA-002219EC0903}"/>
              </a:ext>
            </a:extLst>
          </p:cNvPr>
          <p:cNvSpPr>
            <a:spLocks noGrp="1"/>
          </p:cNvSpPr>
          <p:nvPr>
            <p:ph idx="1"/>
          </p:nvPr>
        </p:nvSpPr>
        <p:spPr/>
        <p:txBody>
          <a:bodyPr/>
          <a:lstStyle/>
          <a:p>
            <a:r>
              <a:rPr lang="en-US" dirty="0" smtClean="0"/>
              <a:t>Skin</a:t>
            </a:r>
          </a:p>
          <a:p>
            <a:pPr lvl="1"/>
            <a:r>
              <a:rPr lang="en-US" dirty="0" smtClean="0"/>
              <a:t>Protection, temperature regulation, vitamin D metabolism, sensation, excretion</a:t>
            </a:r>
            <a:endParaRPr lang="en-US" dirty="0"/>
          </a:p>
        </p:txBody>
      </p:sp>
    </p:spTree>
    <p:extLst>
      <p:ext uri="{BB962C8B-B14F-4D97-AF65-F5344CB8AC3E}">
        <p14:creationId xmlns:p14="http://schemas.microsoft.com/office/powerpoint/2010/main" val="321330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a:t>Case Study (</a:t>
            </a:r>
            <a:r>
              <a:rPr lang="en-US" dirty="0" smtClean="0"/>
              <a:t>continued_1) </a:t>
            </a:r>
            <a:endParaRPr lang="en-US" dirty="0"/>
          </a:p>
        </p:txBody>
      </p:sp>
      <p:sp>
        <p:nvSpPr>
          <p:cNvPr id="5" name="Text Placeholder 4"/>
          <p:cNvSpPr>
            <a:spLocks noGrp="1"/>
          </p:cNvSpPr>
          <p:nvPr>
            <p:ph type="body" sz="quarter" idx="10"/>
          </p:nvPr>
        </p:nvSpPr>
        <p:spPr>
          <a:xfrm>
            <a:off x="457200" y="1181100"/>
            <a:ext cx="8534400" cy="1409700"/>
          </a:xfrm>
        </p:spPr>
        <p:txBody>
          <a:bodyPr/>
          <a:lstStyle/>
          <a:p>
            <a:r>
              <a:rPr lang="en-US" dirty="0" smtClean="0"/>
              <a:t>2. When a sterile swab specimen is collected, which statement best describes the correct technique?</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sz="quarter" idx="11"/>
          </p:nvPr>
        </p:nvSpPr>
        <p:spPr>
          <a:xfrm>
            <a:off x="457200" y="2743200"/>
            <a:ext cx="8686800" cy="3505200"/>
          </a:xfrm>
        </p:spPr>
        <p:txBody>
          <a:bodyPr/>
          <a:lstStyle/>
          <a:p>
            <a:pPr marL="739775" indent="-393700">
              <a:lnSpc>
                <a:spcPts val="3100"/>
              </a:lnSpc>
            </a:pPr>
            <a:r>
              <a:rPr lang="en-US" sz="2800" dirty="0" smtClean="0">
                <a:solidFill>
                  <a:schemeClr val="tx2"/>
                </a:solidFill>
              </a:rPr>
              <a:t>A. </a:t>
            </a:r>
            <a:r>
              <a:rPr lang="en-US" sz="2800" dirty="0" smtClean="0"/>
              <a:t>Rotate swab with gentle pressure within a 1- to 2-cm2 area of nonviable wound tissue </a:t>
            </a:r>
          </a:p>
          <a:p>
            <a:pPr marL="739775" indent="-393700">
              <a:lnSpc>
                <a:spcPts val="3100"/>
              </a:lnSpc>
            </a:pPr>
            <a:r>
              <a:rPr lang="en-US" sz="2800" dirty="0" smtClean="0">
                <a:solidFill>
                  <a:schemeClr val="tx2"/>
                </a:solidFill>
              </a:rPr>
              <a:t>B. </a:t>
            </a:r>
            <a:r>
              <a:rPr lang="en-US" sz="2800" dirty="0" smtClean="0"/>
              <a:t>Saturate swab with drainage found in the base of the wound </a:t>
            </a:r>
          </a:p>
          <a:p>
            <a:pPr marL="739775" indent="-393700">
              <a:lnSpc>
                <a:spcPts val="3100"/>
              </a:lnSpc>
            </a:pPr>
            <a:r>
              <a:rPr lang="en-US" sz="2800" dirty="0" smtClean="0">
                <a:solidFill>
                  <a:schemeClr val="tx2"/>
                </a:solidFill>
              </a:rPr>
              <a:t>C. </a:t>
            </a:r>
            <a:r>
              <a:rPr lang="en-US" sz="2800" dirty="0" smtClean="0"/>
              <a:t>Rotate swab with gentle pressure within a 1- to 2-cm2 area of clean wound tissue </a:t>
            </a:r>
          </a:p>
          <a:p>
            <a:pPr marL="739775" indent="-393700">
              <a:lnSpc>
                <a:spcPts val="3100"/>
              </a:lnSpc>
            </a:pPr>
            <a:r>
              <a:rPr lang="en-US" sz="2800" dirty="0" smtClean="0">
                <a:solidFill>
                  <a:schemeClr val="tx2"/>
                </a:solidFill>
              </a:rPr>
              <a:t>D. </a:t>
            </a:r>
            <a:r>
              <a:rPr lang="en-US" sz="2800" dirty="0" smtClean="0"/>
              <a:t>Clean the wound with an antiseptic solution before obtaining the specimen</a:t>
            </a:r>
            <a:endParaRPr lang="en-US" sz="2800" dirty="0"/>
          </a:p>
        </p:txBody>
      </p:sp>
    </p:spTree>
    <p:extLst>
      <p:ext uri="{BB962C8B-B14F-4D97-AF65-F5344CB8AC3E}">
        <p14:creationId xmlns:p14="http://schemas.microsoft.com/office/powerpoint/2010/main" val="161038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(continued_2) </a:t>
            </a:r>
            <a:endParaRPr lang="en-US" dirty="0"/>
          </a:p>
        </p:txBody>
      </p:sp>
      <p:sp>
        <p:nvSpPr>
          <p:cNvPr id="5" name="Text Placeholder 4"/>
          <p:cNvSpPr>
            <a:spLocks noGrp="1"/>
          </p:cNvSpPr>
          <p:nvPr>
            <p:ph type="body" sz="quarter" idx="10"/>
          </p:nvPr>
        </p:nvSpPr>
        <p:spPr>
          <a:xfrm>
            <a:off x="457200" y="1181100"/>
            <a:ext cx="8534400" cy="1409700"/>
          </a:xfrm>
        </p:spPr>
        <p:txBody>
          <a:bodyPr/>
          <a:lstStyle/>
          <a:p>
            <a:r>
              <a:rPr lang="en-US" dirty="0" smtClean="0"/>
              <a:t>3. What information is important to include regarding site care instructions for the healing rash?</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sz="quarter" idx="11"/>
          </p:nvPr>
        </p:nvSpPr>
        <p:spPr>
          <a:xfrm>
            <a:off x="457200" y="2743200"/>
            <a:ext cx="8534400" cy="3581400"/>
          </a:xfrm>
        </p:spPr>
        <p:txBody>
          <a:bodyPr/>
          <a:lstStyle/>
          <a:p>
            <a:pPr marL="798513" indent="-452438"/>
            <a:r>
              <a:rPr lang="en-US" dirty="0" smtClean="0">
                <a:solidFill>
                  <a:schemeClr val="tx2"/>
                </a:solidFill>
              </a:rPr>
              <a:t>A. </a:t>
            </a:r>
            <a:r>
              <a:rPr lang="en-US" dirty="0" smtClean="0"/>
              <a:t>Clean skin with an abrasive surface to remove dried substances </a:t>
            </a:r>
          </a:p>
          <a:p>
            <a:pPr marL="798513" indent="-452438"/>
            <a:r>
              <a:rPr lang="en-US" dirty="0" smtClean="0">
                <a:solidFill>
                  <a:schemeClr val="tx2"/>
                </a:solidFill>
              </a:rPr>
              <a:t>B. </a:t>
            </a:r>
            <a:r>
              <a:rPr lang="en-US" dirty="0" smtClean="0"/>
              <a:t>Moisturize the drying rash with emollients to soften and gently remove crusts </a:t>
            </a:r>
          </a:p>
          <a:p>
            <a:r>
              <a:rPr lang="en-US" dirty="0" smtClean="0">
                <a:solidFill>
                  <a:schemeClr val="tx2"/>
                </a:solidFill>
              </a:rPr>
              <a:t>C. </a:t>
            </a:r>
            <a:r>
              <a:rPr lang="en-US" dirty="0" smtClean="0"/>
              <a:t>Manually drain the vesicles </a:t>
            </a:r>
          </a:p>
          <a:p>
            <a:r>
              <a:rPr lang="en-US" dirty="0" smtClean="0">
                <a:solidFill>
                  <a:schemeClr val="tx2"/>
                </a:solidFill>
              </a:rPr>
              <a:t>D. </a:t>
            </a:r>
            <a:r>
              <a:rPr lang="en-US" dirty="0" smtClean="0"/>
              <a:t>Avoid showering while rash persists</a:t>
            </a:r>
            <a:endParaRPr lang="en-US" dirty="0"/>
          </a:p>
        </p:txBody>
      </p:sp>
    </p:spTree>
    <p:extLst>
      <p:ext uri="{BB962C8B-B14F-4D97-AF65-F5344CB8AC3E}">
        <p14:creationId xmlns:p14="http://schemas.microsoft.com/office/powerpoint/2010/main" val="354967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a:t>Case Study (</a:t>
            </a:r>
            <a:r>
              <a:rPr lang="en-US" dirty="0" smtClean="0"/>
              <a:t>continued_3) </a:t>
            </a:r>
            <a:endParaRPr lang="en-US" dirty="0"/>
          </a:p>
        </p:txBody>
      </p:sp>
      <p:sp>
        <p:nvSpPr>
          <p:cNvPr id="5" name="Text Placeholder 4"/>
          <p:cNvSpPr>
            <a:spLocks noGrp="1"/>
          </p:cNvSpPr>
          <p:nvPr>
            <p:ph type="body" sz="quarter" idx="10"/>
          </p:nvPr>
        </p:nvSpPr>
        <p:spPr>
          <a:xfrm>
            <a:off x="457200" y="1181100"/>
            <a:ext cx="8534400" cy="952500"/>
          </a:xfrm>
        </p:spPr>
        <p:txBody>
          <a:bodyPr/>
          <a:lstStyle/>
          <a:p>
            <a:r>
              <a:rPr lang="en-US" dirty="0" smtClean="0"/>
              <a:t>4. The nurse recognizes which description as indicative of a vesicle?</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sz="quarter" idx="11"/>
          </p:nvPr>
        </p:nvSpPr>
        <p:spPr>
          <a:xfrm>
            <a:off x="838200" y="2362200"/>
            <a:ext cx="8153400" cy="3733800"/>
          </a:xfrm>
        </p:spPr>
        <p:txBody>
          <a:bodyPr/>
          <a:lstStyle/>
          <a:p>
            <a:pPr marL="438912" indent="-457200"/>
            <a:r>
              <a:rPr lang="en-US" dirty="0" smtClean="0">
                <a:solidFill>
                  <a:schemeClr val="tx2"/>
                </a:solidFill>
              </a:rPr>
              <a:t>A. </a:t>
            </a:r>
            <a:r>
              <a:rPr lang="en-US" dirty="0" smtClean="0"/>
              <a:t>Less than 1 cm in diameter, circumscribed, elevated, serous-filled </a:t>
            </a:r>
          </a:p>
          <a:p>
            <a:pPr marL="438912" indent="-457200"/>
            <a:r>
              <a:rPr lang="en-US" dirty="0" smtClean="0">
                <a:solidFill>
                  <a:schemeClr val="tx2"/>
                </a:solidFill>
              </a:rPr>
              <a:t>B. </a:t>
            </a:r>
            <a:r>
              <a:rPr lang="en-US" dirty="0" smtClean="0"/>
              <a:t>Size varies, circumscribed, elevated, pus-filled </a:t>
            </a:r>
          </a:p>
          <a:p>
            <a:pPr marL="438912" indent="-457200"/>
            <a:r>
              <a:rPr lang="en-US" dirty="0" smtClean="0">
                <a:solidFill>
                  <a:schemeClr val="tx2"/>
                </a:solidFill>
              </a:rPr>
              <a:t>C. </a:t>
            </a:r>
            <a:r>
              <a:rPr lang="en-US" dirty="0" smtClean="0"/>
              <a:t>Less than 1 cm in diameter, circumscribed, elevated, palpable, firm </a:t>
            </a:r>
          </a:p>
          <a:p>
            <a:pPr marL="438912" indent="-457200"/>
            <a:r>
              <a:rPr lang="en-US" dirty="0" smtClean="0">
                <a:solidFill>
                  <a:schemeClr val="tx2"/>
                </a:solidFill>
              </a:rPr>
              <a:t>D. </a:t>
            </a:r>
            <a:r>
              <a:rPr lang="en-US" dirty="0" smtClean="0"/>
              <a:t>Greater than 1 cm in diameter, flat, elevated, firm, rough</a:t>
            </a:r>
            <a:endParaRPr lang="en-US" dirty="0"/>
          </a:p>
        </p:txBody>
      </p:sp>
    </p:spTree>
    <p:extLst>
      <p:ext uri="{BB962C8B-B14F-4D97-AF65-F5344CB8AC3E}">
        <p14:creationId xmlns:p14="http://schemas.microsoft.com/office/powerpoint/2010/main" val="351346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03B7-F754-4081-8827-CD5A520AD51C}"/>
              </a:ext>
            </a:extLst>
          </p:cNvPr>
          <p:cNvSpPr>
            <a:spLocks noGrp="1"/>
          </p:cNvSpPr>
          <p:nvPr>
            <p:ph type="title"/>
          </p:nvPr>
        </p:nvSpPr>
        <p:spPr/>
        <p:txBody>
          <a:bodyPr/>
          <a:lstStyle/>
          <a:p>
            <a:r>
              <a:rPr lang="en-US" dirty="0" smtClean="0"/>
              <a:t>Case Study </a:t>
            </a:r>
            <a:r>
              <a:rPr lang="en-US" dirty="0"/>
              <a:t>(</a:t>
            </a:r>
            <a:r>
              <a:rPr lang="en-US" dirty="0" smtClean="0"/>
              <a:t>continued_4)</a:t>
            </a:r>
            <a:endParaRPr lang="en-US" dirty="0"/>
          </a:p>
        </p:txBody>
      </p:sp>
      <p:sp>
        <p:nvSpPr>
          <p:cNvPr id="5" name="Text Placeholder 4"/>
          <p:cNvSpPr>
            <a:spLocks noGrp="1"/>
          </p:cNvSpPr>
          <p:nvPr>
            <p:ph type="body" sz="quarter" idx="10"/>
          </p:nvPr>
        </p:nvSpPr>
        <p:spPr>
          <a:xfrm>
            <a:off x="457200" y="1181100"/>
            <a:ext cx="8534400" cy="1409700"/>
          </a:xfrm>
        </p:spPr>
        <p:txBody>
          <a:bodyPr/>
          <a:lstStyle/>
          <a:p>
            <a:r>
              <a:rPr lang="en-US" dirty="0" smtClean="0"/>
              <a:t>5. The nurse correlates which surveillance cell, present in the epidermal layers, as introducing the allergen to the T cells?</a:t>
            </a:r>
            <a:endParaRPr lang="en-US" dirty="0"/>
          </a:p>
        </p:txBody>
      </p:sp>
      <p:sp>
        <p:nvSpPr>
          <p:cNvPr id="3" name="Content Placeholder 2">
            <a:extLst>
              <a:ext uri="{FF2B5EF4-FFF2-40B4-BE49-F238E27FC236}">
                <a16:creationId xmlns="" xmlns:a16="http://schemas.microsoft.com/office/drawing/2014/main" id="{F087D14E-9448-4E6D-963B-C04E6B5924A8}"/>
              </a:ext>
            </a:extLst>
          </p:cNvPr>
          <p:cNvSpPr>
            <a:spLocks noGrp="1"/>
          </p:cNvSpPr>
          <p:nvPr>
            <p:ph sz="quarter" idx="11"/>
          </p:nvPr>
        </p:nvSpPr>
        <p:spPr>
          <a:xfrm>
            <a:off x="457200" y="2819400"/>
            <a:ext cx="8534400" cy="3276600"/>
          </a:xfrm>
        </p:spPr>
        <p:txBody>
          <a:bodyPr/>
          <a:lstStyle/>
          <a:p>
            <a:r>
              <a:rPr lang="en-US" dirty="0" smtClean="0">
                <a:solidFill>
                  <a:schemeClr val="tx2"/>
                </a:solidFill>
              </a:rPr>
              <a:t>A. </a:t>
            </a:r>
            <a:r>
              <a:rPr lang="en-US" dirty="0" smtClean="0"/>
              <a:t>Macrophage </a:t>
            </a:r>
          </a:p>
          <a:p>
            <a:r>
              <a:rPr lang="en-US" dirty="0" smtClean="0">
                <a:solidFill>
                  <a:schemeClr val="tx2"/>
                </a:solidFill>
              </a:rPr>
              <a:t>B. </a:t>
            </a:r>
            <a:r>
              <a:rPr lang="en-US" dirty="0" smtClean="0"/>
              <a:t>Merkel cells </a:t>
            </a:r>
          </a:p>
          <a:p>
            <a:r>
              <a:rPr lang="en-US" dirty="0" smtClean="0">
                <a:solidFill>
                  <a:schemeClr val="tx2"/>
                </a:solidFill>
              </a:rPr>
              <a:t>C. </a:t>
            </a:r>
            <a:r>
              <a:rPr lang="en-US" dirty="0" smtClean="0"/>
              <a:t>Mast cells </a:t>
            </a:r>
          </a:p>
          <a:p>
            <a:r>
              <a:rPr lang="en-US" dirty="0" smtClean="0">
                <a:solidFill>
                  <a:schemeClr val="tx2"/>
                </a:solidFill>
              </a:rPr>
              <a:t>D. </a:t>
            </a:r>
            <a:r>
              <a:rPr lang="en-US" dirty="0" smtClean="0"/>
              <a:t>Langerhans cells</a:t>
            </a:r>
            <a:endParaRPr lang="en-US" dirty="0"/>
          </a:p>
        </p:txBody>
      </p:sp>
    </p:spTree>
    <p:extLst>
      <p:ext uri="{BB962C8B-B14F-4D97-AF65-F5344CB8AC3E}">
        <p14:creationId xmlns:p14="http://schemas.microsoft.com/office/powerpoint/2010/main" val="262710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356" y="234539"/>
            <a:ext cx="8235244" cy="590931"/>
          </a:xfrm>
        </p:spPr>
        <p:txBody>
          <a:bodyPr/>
          <a:lstStyle/>
          <a:p>
            <a:r>
              <a:rPr lang="en-US" dirty="0"/>
              <a:t>Anatomy of the Skin</a:t>
            </a:r>
          </a:p>
        </p:txBody>
      </p:sp>
      <p:pic>
        <p:nvPicPr>
          <p:cNvPr id="6" name="Content Placeholder 5" descr="A cross-sectional view of the anatomy of the skin. Clockwise, parts labeled are the Pore, Epidermis, Dermis, Subcutaneous tissue (Hypodermis), Connective tissue, Vein, Artery, Eccrine sweat gland, Apocrine sweat gland, Adipose tissue, Nerve, Free nerve ending, Receptor for pressure (encapsulated), Hair erector muscle, Hair follicle, Sebaceous gland, Receptor for touch (Encapsulated), Stratum basale, and Stratum corneum.">
            <a:extLst>
              <a:ext uri="{FF2B5EF4-FFF2-40B4-BE49-F238E27FC236}">
                <a16:creationId xmlns="" xmlns:a16="http://schemas.microsoft.com/office/drawing/2014/main" id="{89C42712-075A-4423-9A5F-3B8822AC83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0672" y="1195388"/>
            <a:ext cx="5212128" cy="4443412"/>
          </a:xfrm>
        </p:spPr>
      </p:pic>
    </p:spTree>
    <p:extLst>
      <p:ext uri="{BB962C8B-B14F-4D97-AF65-F5344CB8AC3E}">
        <p14:creationId xmlns:p14="http://schemas.microsoft.com/office/powerpoint/2010/main" val="391521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756356" y="234539"/>
            <a:ext cx="8235244" cy="590931"/>
          </a:xfrm>
        </p:spPr>
        <p:txBody>
          <a:bodyPr/>
          <a:lstStyle/>
          <a:p>
            <a:r>
              <a:rPr lang="en-US" dirty="0"/>
              <a:t>Anatomy of the Skin (continued)</a:t>
            </a:r>
          </a:p>
        </p:txBody>
      </p:sp>
      <p:pic>
        <p:nvPicPr>
          <p:cNvPr id="13" name="Content Placeholder 12" descr="A cross-sectional view of the epidermis and dermis. Clockwise, parts labeled are the Epidermis, Dermis, Sensory neuron, Capillary, Basement membrane, Stratum corneum, Langerhans cell, Melanocyte, and Merkel cel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44360"/>
            <a:ext cx="4114800" cy="1770818"/>
          </a:xfrm>
        </p:spPr>
      </p:pic>
      <p:pic>
        <p:nvPicPr>
          <p:cNvPr id="15" name="Content Placeholder 14" descr="A cross-sectional view of the epidermis and dermis. Clockwise, parts labeled are the Epidermis, Dermis, Epidermal/dermal junction, Rete ridges, Stratum basale, and Stratum corneum."/>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800600" y="2077924"/>
            <a:ext cx="4114800" cy="2351314"/>
          </a:xfrm>
        </p:spPr>
      </p:pic>
    </p:spTree>
    <p:extLst>
      <p:ext uri="{BB962C8B-B14F-4D97-AF65-F5344CB8AC3E}">
        <p14:creationId xmlns:p14="http://schemas.microsoft.com/office/powerpoint/2010/main" val="72523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E122B-5869-4609-B0F4-B8F8191EF163}"/>
              </a:ext>
            </a:extLst>
          </p:cNvPr>
          <p:cNvSpPr>
            <a:spLocks noGrp="1"/>
          </p:cNvSpPr>
          <p:nvPr>
            <p:ph type="title"/>
          </p:nvPr>
        </p:nvSpPr>
        <p:spPr/>
        <p:txBody>
          <a:bodyPr/>
          <a:lstStyle/>
          <a:p>
            <a:r>
              <a:rPr lang="en-US" dirty="0" smtClean="0"/>
              <a:t>Skin</a:t>
            </a:r>
            <a:endParaRPr lang="en-US" dirty="0"/>
          </a:p>
        </p:txBody>
      </p:sp>
      <p:sp>
        <p:nvSpPr>
          <p:cNvPr id="3" name="Content Placeholder 2">
            <a:extLst>
              <a:ext uri="{FF2B5EF4-FFF2-40B4-BE49-F238E27FC236}">
                <a16:creationId xmlns="" xmlns:a16="http://schemas.microsoft.com/office/drawing/2014/main" id="{FCEB85C7-4D03-4CF8-8D5A-AD695543CC1B}"/>
              </a:ext>
            </a:extLst>
          </p:cNvPr>
          <p:cNvSpPr>
            <a:spLocks noGrp="1"/>
          </p:cNvSpPr>
          <p:nvPr>
            <p:ph idx="1"/>
          </p:nvPr>
        </p:nvSpPr>
        <p:spPr/>
        <p:txBody>
          <a:bodyPr/>
          <a:lstStyle/>
          <a:p>
            <a:r>
              <a:rPr lang="en-US" dirty="0"/>
              <a:t>Epidermis</a:t>
            </a:r>
          </a:p>
          <a:p>
            <a:r>
              <a:rPr lang="en-US" dirty="0"/>
              <a:t>Dermis</a:t>
            </a:r>
          </a:p>
          <a:p>
            <a:r>
              <a:rPr lang="en-US" dirty="0"/>
              <a:t>Subcutaneous tissue</a:t>
            </a:r>
          </a:p>
        </p:txBody>
      </p:sp>
    </p:spTree>
    <p:extLst>
      <p:ext uri="{BB962C8B-B14F-4D97-AF65-F5344CB8AC3E}">
        <p14:creationId xmlns:p14="http://schemas.microsoft.com/office/powerpoint/2010/main" val="171292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930D65-FC2B-4521-BCF2-BEFAB257D7B3}"/>
              </a:ext>
            </a:extLst>
          </p:cNvPr>
          <p:cNvSpPr>
            <a:spLocks noGrp="1"/>
          </p:cNvSpPr>
          <p:nvPr>
            <p:ph type="title"/>
          </p:nvPr>
        </p:nvSpPr>
        <p:spPr/>
        <p:txBody>
          <a:bodyPr/>
          <a:lstStyle/>
          <a:p>
            <a:r>
              <a:rPr lang="en-US" dirty="0" smtClean="0"/>
              <a:t>Hair</a:t>
            </a:r>
            <a:endParaRPr lang="en-US" dirty="0"/>
          </a:p>
        </p:txBody>
      </p:sp>
      <p:sp>
        <p:nvSpPr>
          <p:cNvPr id="3" name="Content Placeholder 2">
            <a:extLst>
              <a:ext uri="{FF2B5EF4-FFF2-40B4-BE49-F238E27FC236}">
                <a16:creationId xmlns="" xmlns:a16="http://schemas.microsoft.com/office/drawing/2014/main" id="{0F624533-949D-4A95-928D-072C1D1DD70B}"/>
              </a:ext>
            </a:extLst>
          </p:cNvPr>
          <p:cNvSpPr>
            <a:spLocks noGrp="1"/>
          </p:cNvSpPr>
          <p:nvPr>
            <p:ph idx="1"/>
          </p:nvPr>
        </p:nvSpPr>
        <p:spPr/>
        <p:txBody>
          <a:bodyPr/>
          <a:lstStyle/>
          <a:p>
            <a:r>
              <a:rPr lang="en-US" dirty="0"/>
              <a:t>Reduces heat loss</a:t>
            </a:r>
          </a:p>
          <a:p>
            <a:r>
              <a:rPr lang="en-US" dirty="0"/>
              <a:t>Shields skin from sun</a:t>
            </a:r>
          </a:p>
        </p:txBody>
      </p:sp>
    </p:spTree>
    <p:extLst>
      <p:ext uri="{BB962C8B-B14F-4D97-AF65-F5344CB8AC3E}">
        <p14:creationId xmlns:p14="http://schemas.microsoft.com/office/powerpoint/2010/main" val="164921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356" y="234539"/>
            <a:ext cx="8235244" cy="590931"/>
          </a:xfrm>
        </p:spPr>
        <p:txBody>
          <a:bodyPr/>
          <a:lstStyle/>
          <a:p>
            <a:r>
              <a:rPr lang="en-US" dirty="0"/>
              <a:t>Structure of the Hair Follicle</a:t>
            </a:r>
          </a:p>
        </p:txBody>
      </p:sp>
      <p:pic>
        <p:nvPicPr>
          <p:cNvPr id="6" name="Content Placeholder 5" descr="A cross-sectional view of the structure of a hair follicle. Clockwise, parts labeled are the Hair shaft, Hair root, Medulla, Cortex, Cuticle of the hair, Hair follicle, Epithelial root sheath (Internal and External root sheath), Dermal root sheath, Bulb, Blood vessels, Papilla of the hair, Melanocyte, Hair matrix, Medulla, Cortex, Cuticle of the hair, Epithelial root sheath (Internal and External root sheath), Dermal root sheath, and Sebaceous gland.">
            <a:extLst>
              <a:ext uri="{FF2B5EF4-FFF2-40B4-BE49-F238E27FC236}">
                <a16:creationId xmlns="" xmlns:a16="http://schemas.microsoft.com/office/drawing/2014/main" id="{8D8987BB-215B-469F-9685-A609E5B6C5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7079" y="1371600"/>
            <a:ext cx="6627721" cy="4519244"/>
          </a:xfrm>
        </p:spPr>
      </p:pic>
    </p:spTree>
    <p:extLst>
      <p:ext uri="{BB962C8B-B14F-4D97-AF65-F5344CB8AC3E}">
        <p14:creationId xmlns:p14="http://schemas.microsoft.com/office/powerpoint/2010/main" val="92990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C0C6DF-AFC8-4E95-8AAB-272B395C0ADB}"/>
              </a:ext>
            </a:extLst>
          </p:cNvPr>
          <p:cNvSpPr>
            <a:spLocks noGrp="1"/>
          </p:cNvSpPr>
          <p:nvPr>
            <p:ph type="title"/>
          </p:nvPr>
        </p:nvSpPr>
        <p:spPr/>
        <p:txBody>
          <a:bodyPr/>
          <a:lstStyle/>
          <a:p>
            <a:r>
              <a:rPr lang="en-US" smtClean="0"/>
              <a:t>Nails</a:t>
            </a:r>
            <a:endParaRPr lang="en-US" dirty="0"/>
          </a:p>
        </p:txBody>
      </p:sp>
      <p:sp>
        <p:nvSpPr>
          <p:cNvPr id="3" name="Content Placeholder 2">
            <a:extLst>
              <a:ext uri="{FF2B5EF4-FFF2-40B4-BE49-F238E27FC236}">
                <a16:creationId xmlns="" xmlns:a16="http://schemas.microsoft.com/office/drawing/2014/main" id="{3CEB0D7B-59C6-4FEF-AFFE-E7003DF18F50}"/>
              </a:ext>
            </a:extLst>
          </p:cNvPr>
          <p:cNvSpPr>
            <a:spLocks noGrp="1"/>
          </p:cNvSpPr>
          <p:nvPr>
            <p:ph idx="1"/>
          </p:nvPr>
        </p:nvSpPr>
        <p:spPr/>
        <p:txBody>
          <a:bodyPr/>
          <a:lstStyle/>
          <a:p>
            <a:r>
              <a:rPr lang="en-US" dirty="0" smtClean="0"/>
              <a:t>Protect fingers and toes</a:t>
            </a:r>
            <a:endParaRPr lang="en-US" dirty="0"/>
          </a:p>
        </p:txBody>
      </p:sp>
    </p:spTree>
    <p:extLst>
      <p:ext uri="{BB962C8B-B14F-4D97-AF65-F5344CB8AC3E}">
        <p14:creationId xmlns:p14="http://schemas.microsoft.com/office/powerpoint/2010/main" val="3170184633"/>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939C3-7EE7-4FC7-818E-985D0213E860}">
  <ds:schemaRefs>
    <ds:schemaRef ds:uri="http://schemas.microsoft.com/office/2006/documentManagement/types"/>
    <ds:schemaRef ds:uri="http://purl.org/dc/dcmitype/"/>
    <ds:schemaRef ds:uri="http://schemas.microsoft.com/office/infopath/2007/PartnerControls"/>
    <ds:schemaRef ds:uri="71d46e88-8733-4645-9284-85cf006978cc"/>
    <ds:schemaRef ds:uri="http://purl.org/dc/terms/"/>
    <ds:schemaRef ds:uri="88135b7f-3fab-49b6-8009-71309f2107a8"/>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3.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4.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3384</TotalTime>
  <Words>2639</Words>
  <Application>Microsoft Office PowerPoint</Application>
  <PresentationFormat>On-screen Show (4:3)</PresentationFormat>
  <Paragraphs>207</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FAD_Nursing_Template_Sample</vt:lpstr>
      <vt:lpstr> </vt:lpstr>
      <vt:lpstr>Introduction</vt:lpstr>
      <vt:lpstr>Overview of Anatomy, Physiology, and Function</vt:lpstr>
      <vt:lpstr>Anatomy of the Skin</vt:lpstr>
      <vt:lpstr>Anatomy of the Skin (continued)</vt:lpstr>
      <vt:lpstr>Skin</vt:lpstr>
      <vt:lpstr>Hair</vt:lpstr>
      <vt:lpstr>Structure of the Hair Follicle</vt:lpstr>
      <vt:lpstr>Nails</vt:lpstr>
      <vt:lpstr>Structure of the Nail</vt:lpstr>
      <vt:lpstr>Assessment – History </vt:lpstr>
      <vt:lpstr>Physical Assessment</vt:lpstr>
      <vt:lpstr>Physical Assessment (continued_1)</vt:lpstr>
      <vt:lpstr>Physical Assessment (continued_2)</vt:lpstr>
      <vt:lpstr>Physical Assessment (continued_3)</vt:lpstr>
      <vt:lpstr>Physical Assessment (continued_4)</vt:lpstr>
      <vt:lpstr>Physical Assessment (continued_5)</vt:lpstr>
      <vt:lpstr>Physical Assessment (continued_6)</vt:lpstr>
      <vt:lpstr>Braden Scale</vt:lpstr>
      <vt:lpstr>Hair Assessment</vt:lpstr>
      <vt:lpstr>Nail Assessment</vt:lpstr>
      <vt:lpstr>Case Study: Episode 1</vt:lpstr>
      <vt:lpstr>Case Study: Episode 2 </vt:lpstr>
      <vt:lpstr>Case Study: Episode 2 (continued)</vt:lpstr>
      <vt:lpstr>Case Study: Episode 3</vt:lpstr>
      <vt:lpstr>Case Study: Episode 3 (continued_1)</vt:lpstr>
      <vt:lpstr>Case Study: Episode 3 (continued_2) </vt:lpstr>
      <vt:lpstr>Case Study: Wrap-Up </vt:lpstr>
      <vt:lpstr>Case Study </vt:lpstr>
      <vt:lpstr>Case Study (continued_1) </vt:lpstr>
      <vt:lpstr>Case Study (continued_2) </vt:lpstr>
      <vt:lpstr>Case Study (continued_3) </vt:lpstr>
      <vt:lpstr>Case Study (continued_4)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49:  Assessment of Integumentary Function</dc:title>
  <dc:creator>Hoffman and Sullivan</dc:creator>
  <cp:lastModifiedBy>DGM-Raj</cp:lastModifiedBy>
  <cp:revision>597</cp:revision>
  <dcterms:created xsi:type="dcterms:W3CDTF">2019-04-27T07:23:52Z</dcterms:created>
  <dcterms:modified xsi:type="dcterms:W3CDTF">2019-11-21T12:49:31Z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