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handoutMasterIdLst>
    <p:handoutMasterId r:id="rId42"/>
  </p:handout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92"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93" r:id="rId31"/>
    <p:sldId id="289" r:id="rId32"/>
    <p:sldId id="290" r:id="rId33"/>
    <p:sldId id="282" r:id="rId34"/>
    <p:sldId id="283" r:id="rId35"/>
    <p:sldId id="284" r:id="rId36"/>
    <p:sldId id="285" r:id="rId37"/>
    <p:sldId id="286" r:id="rId38"/>
    <p:sldId id="287" r:id="rId39"/>
    <p:sldId id="28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12" userDrawn="1">
          <p15:clr>
            <a:srgbClr val="A4A3A4"/>
          </p15:clr>
        </p15:guide>
        <p15:guide id="2" pos="2880" userDrawn="1">
          <p15:clr>
            <a:srgbClr val="A4A3A4"/>
          </p15:clr>
        </p15:guide>
        <p15:guide id="3" orient="horz" pos="864">
          <p15:clr>
            <a:srgbClr val="A4A3A4"/>
          </p15:clr>
        </p15:guide>
        <p15:guide id="4" pos="624">
          <p15:clr>
            <a:srgbClr val="A4A3A4"/>
          </p15:clr>
        </p15:guide>
        <p15:guide id="5" pos="587">
          <p15:clr>
            <a:srgbClr val="A4A3A4"/>
          </p15:clr>
        </p15:guide>
        <p15:guide id="6" orient="horz" pos="816">
          <p15:clr>
            <a:srgbClr val="A4A3A4"/>
          </p15:clr>
        </p15:guide>
        <p15:guide id="7" pos="576">
          <p15:clr>
            <a:srgbClr val="A4A3A4"/>
          </p15:clr>
        </p15:guide>
        <p15:guide id="8" orient="horz" pos="1488">
          <p15:clr>
            <a:srgbClr val="A4A3A4"/>
          </p15:clr>
        </p15:guide>
        <p15:guide id="9" orient="horz" pos="432">
          <p15:clr>
            <a:srgbClr val="A4A3A4"/>
          </p15:clr>
        </p15:guide>
        <p15:guide id="10" pos="528">
          <p15:clr>
            <a:srgbClr val="A4A3A4"/>
          </p15:clr>
        </p15:guide>
        <p15:guide id="11" pos="7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angoff"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05C"/>
    <a:srgbClr val="000000"/>
    <a:srgbClr val="737373"/>
    <a:srgbClr val="D99C21"/>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76" autoAdjust="0"/>
  </p:normalViewPr>
  <p:slideViewPr>
    <p:cSldViewPr>
      <p:cViewPr varScale="1">
        <p:scale>
          <a:sx n="95" d="100"/>
          <a:sy n="95" d="100"/>
        </p:scale>
        <p:origin x="1584" y="78"/>
      </p:cViewPr>
      <p:guideLst>
        <p:guide orient="horz" pos="912"/>
        <p:guide pos="2880"/>
        <p:guide orient="horz" pos="864"/>
        <p:guide pos="624"/>
        <p:guide pos="587"/>
        <p:guide orient="horz" pos="816"/>
        <p:guide pos="576"/>
        <p:guide orient="horz" pos="1488"/>
        <p:guide orient="horz" pos="432"/>
        <p:guide pos="528"/>
        <p:guide pos="768"/>
      </p:guideLst>
    </p:cSldViewPr>
  </p:slideViewPr>
  <p:outlineViewPr>
    <p:cViewPr>
      <p:scale>
        <a:sx n="33" d="100"/>
        <a:sy n="33" d="100"/>
      </p:scale>
      <p:origin x="0" y="15432"/>
    </p:cViewPr>
  </p:outlineViewPr>
  <p:notesTextViewPr>
    <p:cViewPr>
      <p:scale>
        <a:sx n="1" d="1"/>
        <a:sy n="1" d="1"/>
      </p:scale>
      <p:origin x="0" y="0"/>
    </p:cViewPr>
  </p:notesTextViewPr>
  <p:sorterViewPr>
    <p:cViewPr>
      <p:scale>
        <a:sx n="100" d="100"/>
        <a:sy n="100" d="100"/>
      </p:scale>
      <p:origin x="0" y="9012"/>
    </p:cViewPr>
  </p:sorterViewPr>
  <p:notesViewPr>
    <p:cSldViewPr>
      <p:cViewPr varScale="1">
        <p:scale>
          <a:sx n="57" d="100"/>
          <a:sy n="57"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1E734-30F1-456B-8B88-B517BAE0A233}" type="datetimeFigureOut">
              <a:rPr lang="en-US" smtClean="0"/>
              <a:t>11/27/2019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1CF74-1493-46D2-9CFB-D9771BD399B9}" type="slidenum">
              <a:rPr lang="en-US" smtClean="0"/>
              <a:t>‹#›</a:t>
            </a:fld>
            <a:endParaRPr lang="en-US"/>
          </a:p>
        </p:txBody>
      </p:sp>
    </p:spTree>
    <p:extLst>
      <p:ext uri="{BB962C8B-B14F-4D97-AF65-F5344CB8AC3E}">
        <p14:creationId xmlns:p14="http://schemas.microsoft.com/office/powerpoint/2010/main" val="423387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6551-8743-415C-B8DC-7E8D559D5B4C}"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E3FD1-3D53-424A-A1AD-A3C30BC928DB}" type="slidenum">
              <a:rPr lang="en-US" smtClean="0"/>
              <a:t>‹#›</a:t>
            </a:fld>
            <a:endParaRPr lang="en-US"/>
          </a:p>
        </p:txBody>
      </p:sp>
    </p:spTree>
    <p:extLst>
      <p:ext uri="{BB962C8B-B14F-4D97-AF65-F5344CB8AC3E}">
        <p14:creationId xmlns:p14="http://schemas.microsoft.com/office/powerpoint/2010/main" val="220728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10"/>
          </p:nvPr>
        </p:nvSpPr>
        <p:spPr/>
        <p:txBody>
          <a:bodyPr/>
          <a:lstStyle/>
          <a:p>
            <a:fld id="{D1FE3FD1-3D53-424A-A1AD-A3C30BC928DB}" type="slidenum">
              <a:rPr lang="en-US" smtClean="0"/>
              <a:t>1</a:t>
            </a:fld>
            <a:endParaRPr lang="en-US"/>
          </a:p>
        </p:txBody>
      </p:sp>
    </p:spTree>
    <p:extLst>
      <p:ext uri="{BB962C8B-B14F-4D97-AF65-F5344CB8AC3E}">
        <p14:creationId xmlns:p14="http://schemas.microsoft.com/office/powerpoint/2010/main" val="362613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52.7 Skeletal muscle movements. A, Supination and pronation; B, Flexion and extension; C, Abduction and adduction; D, Circumduction; E, Inversion and eversion; F, Head rotation; G, Protraction, retraction, elevation, and depression.</a:t>
            </a:r>
          </a:p>
        </p:txBody>
      </p:sp>
      <p:sp>
        <p:nvSpPr>
          <p:cNvPr id="4" name="Slide Number Placeholder 3"/>
          <p:cNvSpPr>
            <a:spLocks noGrp="1"/>
          </p:cNvSpPr>
          <p:nvPr>
            <p:ph type="sldNum" sz="quarter" idx="5"/>
          </p:nvPr>
        </p:nvSpPr>
        <p:spPr/>
        <p:txBody>
          <a:bodyPr/>
          <a:lstStyle/>
          <a:p>
            <a:fld id="{EF179920-1458-462C-8F48-238DD5709C36}" type="slidenum">
              <a:rPr lang="en-US" smtClean="0"/>
              <a:t>10</a:t>
            </a:fld>
            <a:endParaRPr lang="en-US"/>
          </a:p>
        </p:txBody>
      </p:sp>
    </p:spTree>
    <p:extLst>
      <p:ext uri="{BB962C8B-B14F-4D97-AF65-F5344CB8AC3E}">
        <p14:creationId xmlns:p14="http://schemas.microsoft.com/office/powerpoint/2010/main" val="2853181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Joints are defined as a place of union between two or more bones. They permit mobility, provide mechanical support, and are an essential part of the musculoskeletal system. Joints are often referred to as either </a:t>
            </a:r>
            <a:r>
              <a:rPr lang="en-US" dirty="0" err="1"/>
              <a:t>nonsynovial</a:t>
            </a:r>
            <a:r>
              <a:rPr lang="en-US" dirty="0"/>
              <a:t> or synovial.</a:t>
            </a:r>
          </a:p>
          <a:p>
            <a:endParaRPr lang="en-US" dirty="0"/>
          </a:p>
          <a:p>
            <a:r>
              <a:rPr lang="en-US" dirty="0" err="1"/>
              <a:t>Nonsynovial</a:t>
            </a:r>
            <a:r>
              <a:rPr lang="en-US" dirty="0"/>
              <a:t> joints are joined by fibrous tissue or cartilage and are immovable. </a:t>
            </a:r>
          </a:p>
          <a:p>
            <a:endParaRPr lang="en-US" dirty="0"/>
          </a:p>
          <a:p>
            <a:r>
              <a:rPr lang="en-US" dirty="0"/>
              <a:t>Synovial joints are freely moveable because of the lubricating liquid called synovial fluid that fills the joint space. </a:t>
            </a:r>
          </a:p>
          <a:p>
            <a:endParaRPr lang="en-US" dirty="0"/>
          </a:p>
          <a:p>
            <a:r>
              <a:rPr lang="en-US" dirty="0"/>
              <a:t>Cartilage is an avascular structure that receives its necessary nutrients from the synovial fluid while it is circulated during joint movement. The cartilage also provides additional cushion to the joint to allow for unencumbered and comfortable movement. </a:t>
            </a:r>
          </a:p>
        </p:txBody>
      </p:sp>
      <p:sp>
        <p:nvSpPr>
          <p:cNvPr id="4" name="Slide Number Placeholder 3"/>
          <p:cNvSpPr>
            <a:spLocks noGrp="1"/>
          </p:cNvSpPr>
          <p:nvPr>
            <p:ph type="sldNum" sz="quarter" idx="5"/>
          </p:nvPr>
        </p:nvSpPr>
        <p:spPr/>
        <p:txBody>
          <a:bodyPr/>
          <a:lstStyle/>
          <a:p>
            <a:fld id="{EF179920-1458-462C-8F48-238DD5709C36}" type="slidenum">
              <a:rPr lang="en-US" smtClean="0"/>
              <a:t>11</a:t>
            </a:fld>
            <a:endParaRPr lang="en-US"/>
          </a:p>
        </p:txBody>
      </p:sp>
    </p:spTree>
    <p:extLst>
      <p:ext uri="{BB962C8B-B14F-4D97-AF65-F5344CB8AC3E}">
        <p14:creationId xmlns:p14="http://schemas.microsoft.com/office/powerpoint/2010/main" val="103492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52.8 </a:t>
            </a:r>
            <a:r>
              <a:rPr lang="en-US" dirty="0" err="1"/>
              <a:t>Nonsynovial</a:t>
            </a:r>
            <a:r>
              <a:rPr lang="en-US" dirty="0"/>
              <a:t> joint. Example is vertebral body.</a:t>
            </a:r>
          </a:p>
          <a:p>
            <a:r>
              <a:rPr lang="en-US" dirty="0"/>
              <a:t>FIGURE 52.9 Synovial joint. Examples include elbow, wrist, and knee.</a:t>
            </a:r>
          </a:p>
        </p:txBody>
      </p:sp>
      <p:sp>
        <p:nvSpPr>
          <p:cNvPr id="4" name="Slide Number Placeholder 3"/>
          <p:cNvSpPr>
            <a:spLocks noGrp="1"/>
          </p:cNvSpPr>
          <p:nvPr>
            <p:ph type="sldNum" sz="quarter" idx="5"/>
          </p:nvPr>
        </p:nvSpPr>
        <p:spPr/>
        <p:txBody>
          <a:bodyPr/>
          <a:lstStyle/>
          <a:p>
            <a:fld id="{EF179920-1458-462C-8F48-238DD5709C36}" type="slidenum">
              <a:rPr lang="en-US" smtClean="0"/>
              <a:t>12</a:t>
            </a:fld>
            <a:endParaRPr lang="en-US"/>
          </a:p>
        </p:txBody>
      </p:sp>
    </p:spTree>
    <p:extLst>
      <p:ext uri="{BB962C8B-B14F-4D97-AF65-F5344CB8AC3E}">
        <p14:creationId xmlns:p14="http://schemas.microsoft.com/office/powerpoint/2010/main" val="7698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52.10 Bursa provides a cushion between tendons, skin, or ligaments and bones.</a:t>
            </a:r>
          </a:p>
        </p:txBody>
      </p:sp>
      <p:sp>
        <p:nvSpPr>
          <p:cNvPr id="4" name="Slide Number Placeholder 3"/>
          <p:cNvSpPr>
            <a:spLocks noGrp="1"/>
          </p:cNvSpPr>
          <p:nvPr>
            <p:ph type="sldNum" sz="quarter" idx="5"/>
          </p:nvPr>
        </p:nvSpPr>
        <p:spPr/>
        <p:txBody>
          <a:bodyPr/>
          <a:lstStyle/>
          <a:p>
            <a:fld id="{D1FE3FD1-3D53-424A-A1AD-A3C30BC928DB}" type="slidenum">
              <a:rPr lang="en-US" smtClean="0"/>
              <a:t>13</a:t>
            </a:fld>
            <a:endParaRPr lang="en-US"/>
          </a:p>
        </p:txBody>
      </p:sp>
    </p:spTree>
    <p:extLst>
      <p:ext uri="{BB962C8B-B14F-4D97-AF65-F5344CB8AC3E}">
        <p14:creationId xmlns:p14="http://schemas.microsoft.com/office/powerpoint/2010/main" val="331485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Ligaments are fibrous connective tissues present at joints to help provide stability to the joint. These fibrous bands, composed of tough collagen fibers, run directly from one bone to another to reinforce the joint and help prevent undesired directional movements. </a:t>
            </a:r>
          </a:p>
          <a:p>
            <a:endParaRPr lang="en-US" dirty="0"/>
          </a:p>
          <a:p>
            <a:r>
              <a:rPr lang="en-US" dirty="0"/>
              <a:t>Tendons are fibrous connective tissues that connect muscle to bone or structures such as the eye. Where ligaments provide stability, tendons facilitate movement. </a:t>
            </a:r>
          </a:p>
          <a:p>
            <a:endParaRPr lang="en-US" dirty="0"/>
          </a:p>
          <a:p>
            <a:r>
              <a:rPr lang="en-US" dirty="0"/>
              <a:t>Fascia is a layer of interconnected fibers of connective tissue with elastic properties that encloses, stabilizes, and separates muscles and internal organs. </a:t>
            </a:r>
          </a:p>
        </p:txBody>
      </p:sp>
      <p:sp>
        <p:nvSpPr>
          <p:cNvPr id="4" name="Slide Number Placeholder 3"/>
          <p:cNvSpPr>
            <a:spLocks noGrp="1"/>
          </p:cNvSpPr>
          <p:nvPr>
            <p:ph type="sldNum" sz="quarter" idx="5"/>
          </p:nvPr>
        </p:nvSpPr>
        <p:spPr/>
        <p:txBody>
          <a:bodyPr/>
          <a:lstStyle/>
          <a:p>
            <a:fld id="{EF179920-1458-462C-8F48-238DD5709C36}" type="slidenum">
              <a:rPr lang="en-US" smtClean="0"/>
              <a:t>14</a:t>
            </a:fld>
            <a:endParaRPr lang="en-US"/>
          </a:p>
        </p:txBody>
      </p:sp>
    </p:spTree>
    <p:extLst>
      <p:ext uri="{BB962C8B-B14F-4D97-AF65-F5344CB8AC3E}">
        <p14:creationId xmlns:p14="http://schemas.microsoft.com/office/powerpoint/2010/main" val="2061103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52.11 Medial collateral ligament of the knee provides joint stability and protection against undesired directional movement.</a:t>
            </a:r>
          </a:p>
          <a:p>
            <a:r>
              <a:rPr lang="en-US" dirty="0"/>
              <a:t>FIGURE 52.12 Tendons connect muscle to bone and facilitate movement.</a:t>
            </a:r>
          </a:p>
        </p:txBody>
      </p:sp>
      <p:sp>
        <p:nvSpPr>
          <p:cNvPr id="4" name="Slide Number Placeholder 3"/>
          <p:cNvSpPr>
            <a:spLocks noGrp="1"/>
          </p:cNvSpPr>
          <p:nvPr>
            <p:ph type="sldNum" sz="quarter" idx="5"/>
          </p:nvPr>
        </p:nvSpPr>
        <p:spPr/>
        <p:txBody>
          <a:bodyPr/>
          <a:lstStyle/>
          <a:p>
            <a:fld id="{EF179920-1458-462C-8F48-238DD5709C36}" type="slidenum">
              <a:rPr lang="en-US" smtClean="0"/>
              <a:t>15</a:t>
            </a:fld>
            <a:endParaRPr lang="en-US"/>
          </a:p>
        </p:txBody>
      </p:sp>
    </p:spTree>
    <p:extLst>
      <p:ext uri="{BB962C8B-B14F-4D97-AF65-F5344CB8AC3E}">
        <p14:creationId xmlns:p14="http://schemas.microsoft.com/office/powerpoint/2010/main" val="3628433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gathering the history of the present illness or chief complaint is to gain a clear description of the current problem so that proper treatment may be initiated. Interview questions include:</a:t>
            </a:r>
          </a:p>
          <a:p>
            <a:endParaRPr lang="en-US" dirty="0"/>
          </a:p>
          <a:p>
            <a:r>
              <a:rPr lang="en-US" dirty="0"/>
              <a:t>Location of pain including quality of pain (sharp, stabbing, dull, throbbing, continuous); time frame associated with pain (when did the pain start); factors that make the pain better/worse </a:t>
            </a:r>
          </a:p>
          <a:p>
            <a:endParaRPr lang="en-US" dirty="0"/>
          </a:p>
          <a:p>
            <a:r>
              <a:rPr lang="en-US" dirty="0"/>
              <a:t>Presence of swelling? Note time swelling was first noticed and any increase/decrease of swelling. </a:t>
            </a:r>
          </a:p>
          <a:p>
            <a:endParaRPr lang="en-US" dirty="0"/>
          </a:p>
          <a:p>
            <a:r>
              <a:rPr lang="en-US" dirty="0"/>
              <a:t>Stiffness? Note location, duration, and degree of stiffness present. </a:t>
            </a:r>
          </a:p>
          <a:p>
            <a:endParaRPr lang="en-US" dirty="0"/>
          </a:p>
          <a:p>
            <a:r>
              <a:rPr lang="en-US" dirty="0"/>
              <a:t>Deformity? Note any change from the uninjured state of the affected area. </a:t>
            </a:r>
          </a:p>
          <a:p>
            <a:endParaRPr lang="en-US" dirty="0"/>
          </a:p>
          <a:p>
            <a:r>
              <a:rPr lang="en-US" dirty="0"/>
              <a:t>Weakness? Note the presence of weakness and measure the degree of weakness present. Has the weakness increased or resolved since the injury? </a:t>
            </a:r>
          </a:p>
          <a:p>
            <a:endParaRPr lang="en-US" dirty="0"/>
          </a:p>
          <a:p>
            <a:r>
              <a:rPr lang="en-US" dirty="0"/>
              <a:t>Instability of the affected area? Is there instability present? If so, note the degree of instability present by recording the specific current level of functioning of the injured area. </a:t>
            </a:r>
          </a:p>
          <a:p>
            <a:endParaRPr lang="en-US" dirty="0"/>
          </a:p>
          <a:p>
            <a:r>
              <a:rPr lang="en-US" dirty="0"/>
              <a:t>Loss of function? Is there an inability of the affected area to function in a manner that it previously did? </a:t>
            </a:r>
          </a:p>
          <a:p>
            <a:endParaRPr lang="en-US" dirty="0"/>
          </a:p>
          <a:p>
            <a:r>
              <a:rPr lang="en-US" dirty="0"/>
              <a:t>Are there color or temperature changes present with the affected area? </a:t>
            </a:r>
          </a:p>
          <a:p>
            <a:endParaRPr lang="en-US" dirty="0"/>
          </a:p>
          <a:p>
            <a:r>
              <a:rPr lang="en-US" dirty="0"/>
              <a:t>Is there any altered sensation present such as numbness or tingling? </a:t>
            </a:r>
          </a:p>
          <a:p>
            <a:endParaRPr lang="en-US" dirty="0"/>
          </a:p>
          <a:p>
            <a:r>
              <a:rPr lang="en-US" dirty="0"/>
              <a:t>Are there any other associated symptoms or past medical history that could impact the injury? Is there any significant family past medical history related to this type of injury? </a:t>
            </a:r>
          </a:p>
          <a:p>
            <a:endParaRPr lang="en-US" dirty="0"/>
          </a:p>
          <a:p>
            <a:r>
              <a:rPr lang="en-US" dirty="0"/>
              <a:t>How have the symptoms responded (if at all) to any treatment that has been administered?</a:t>
            </a:r>
          </a:p>
        </p:txBody>
      </p:sp>
      <p:sp>
        <p:nvSpPr>
          <p:cNvPr id="4" name="Slide Number Placeholder 3"/>
          <p:cNvSpPr>
            <a:spLocks noGrp="1"/>
          </p:cNvSpPr>
          <p:nvPr>
            <p:ph type="sldNum" sz="quarter" idx="5"/>
          </p:nvPr>
        </p:nvSpPr>
        <p:spPr/>
        <p:txBody>
          <a:bodyPr/>
          <a:lstStyle/>
          <a:p>
            <a:fld id="{EF179920-1458-462C-8F48-238DD5709C36}" type="slidenum">
              <a:rPr lang="en-US" smtClean="0"/>
              <a:t>16</a:t>
            </a:fld>
            <a:endParaRPr lang="en-US"/>
          </a:p>
        </p:txBody>
      </p:sp>
    </p:spTree>
    <p:extLst>
      <p:ext uri="{BB962C8B-B14F-4D97-AF65-F5344CB8AC3E}">
        <p14:creationId xmlns:p14="http://schemas.microsoft.com/office/powerpoint/2010/main" val="1684792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Posture </a:t>
            </a:r>
            <a:r>
              <a:rPr lang="en-US" sz="1200" dirty="0"/>
              <a:t>— </a:t>
            </a:r>
            <a:r>
              <a:rPr lang="en-US" dirty="0"/>
              <a:t>To assess the posture of a patient, the patient should stand comfortably erect as appropriate for age. A plumb line (imaginary or actual) should be drawn through the anterior ear, shoulder, hip, patella, and ankle. Curvature of the spine as well as the length, symmetry, and movement of the extremities should be noted.</a:t>
            </a:r>
          </a:p>
          <a:p>
            <a:pPr lvl="0"/>
            <a:endParaRPr lang="en-US" dirty="0"/>
          </a:p>
          <a:p>
            <a:pPr lvl="0"/>
            <a:r>
              <a:rPr lang="en-US" dirty="0"/>
              <a:t>Gait </a:t>
            </a:r>
            <a:r>
              <a:rPr lang="en-US" sz="1200" dirty="0"/>
              <a:t>— </a:t>
            </a:r>
            <a:r>
              <a:rPr lang="en-US" dirty="0"/>
              <a:t>Gait is described as the patient’s ability to demonstrate an erect stance and swing phase with walking. The stance phase, 60% of the cycle, is when the foot is on the ground. The swing phase is defined as the time when the foot is not on the ground. Assessment of gait must be done by directly observing the patient walking. Normal gait is assessed first by noting the base of the walking movement. The base is said to be as wide as the shoulder width of the patient. Foot placement is accurate, and the walk is smooth, even, and well balanced in a patient with a normal gait. A symmetrical arm swing should also be noted during assessment and observation of a patient’s gait status.</a:t>
            </a:r>
          </a:p>
          <a:p>
            <a:pPr lvl="0"/>
            <a:endParaRPr lang="en-US" dirty="0"/>
          </a:p>
          <a:p>
            <a:pPr lvl="0"/>
            <a:r>
              <a:rPr lang="en-US" dirty="0"/>
              <a:t>Joint mobility </a:t>
            </a:r>
            <a:r>
              <a:rPr lang="en-US" sz="1200" dirty="0"/>
              <a:t>— </a:t>
            </a:r>
            <a:r>
              <a:rPr lang="en-US" dirty="0"/>
              <a:t>Assessment of ROM or joint mobility should be completed while stabilizing the body part proximal to the joint being assessed. Familiarity with each type of joint in the body is essential so that abnormalities may be readily identified. Joint motion is not expected to cause pain or discomfort upon movement. A goniometer is an instrument that is used to measure the angles that a patient is able to achieve with the movement of each specific joint.</a:t>
            </a:r>
          </a:p>
        </p:txBody>
      </p:sp>
      <p:sp>
        <p:nvSpPr>
          <p:cNvPr id="4" name="Slide Number Placeholder 3"/>
          <p:cNvSpPr>
            <a:spLocks noGrp="1"/>
          </p:cNvSpPr>
          <p:nvPr>
            <p:ph type="sldNum" sz="quarter" idx="5"/>
          </p:nvPr>
        </p:nvSpPr>
        <p:spPr/>
        <p:txBody>
          <a:bodyPr/>
          <a:lstStyle/>
          <a:p>
            <a:fld id="{EF179920-1458-462C-8F48-238DD5709C36}" type="slidenum">
              <a:rPr lang="en-US" smtClean="0"/>
              <a:t>17</a:t>
            </a:fld>
            <a:endParaRPr lang="en-US"/>
          </a:p>
        </p:txBody>
      </p:sp>
    </p:spTree>
    <p:extLst>
      <p:ext uri="{BB962C8B-B14F-4D97-AF65-F5344CB8AC3E}">
        <p14:creationId xmlns:p14="http://schemas.microsoft.com/office/powerpoint/2010/main" val="1380137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52.13 Assessing postures. </a:t>
            </a:r>
          </a:p>
        </p:txBody>
      </p:sp>
      <p:sp>
        <p:nvSpPr>
          <p:cNvPr id="4" name="Slide Number Placeholder 3"/>
          <p:cNvSpPr>
            <a:spLocks noGrp="1"/>
          </p:cNvSpPr>
          <p:nvPr>
            <p:ph type="sldNum" sz="quarter" idx="5"/>
          </p:nvPr>
        </p:nvSpPr>
        <p:spPr/>
        <p:txBody>
          <a:bodyPr/>
          <a:lstStyle/>
          <a:p>
            <a:fld id="{EF179920-1458-462C-8F48-238DD5709C36}" type="slidenum">
              <a:rPr lang="en-US" smtClean="0"/>
              <a:t>18</a:t>
            </a:fld>
            <a:endParaRPr lang="en-US"/>
          </a:p>
        </p:txBody>
      </p:sp>
    </p:spTree>
    <p:extLst>
      <p:ext uri="{BB962C8B-B14F-4D97-AF65-F5344CB8AC3E}">
        <p14:creationId xmlns:p14="http://schemas.microsoft.com/office/powerpoint/2010/main" val="549592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52.14 Assessing for normal walking gait.</a:t>
            </a:r>
          </a:p>
        </p:txBody>
      </p:sp>
      <p:sp>
        <p:nvSpPr>
          <p:cNvPr id="4" name="Slide Number Placeholder 3"/>
          <p:cNvSpPr>
            <a:spLocks noGrp="1"/>
          </p:cNvSpPr>
          <p:nvPr>
            <p:ph type="sldNum" sz="quarter" idx="5"/>
          </p:nvPr>
        </p:nvSpPr>
        <p:spPr/>
        <p:txBody>
          <a:bodyPr/>
          <a:lstStyle/>
          <a:p>
            <a:fld id="{EF179920-1458-462C-8F48-238DD5709C36}" type="slidenum">
              <a:rPr lang="en-US" smtClean="0"/>
              <a:t>19</a:t>
            </a:fld>
            <a:endParaRPr lang="en-US"/>
          </a:p>
        </p:txBody>
      </p:sp>
    </p:spTree>
    <p:extLst>
      <p:ext uri="{BB962C8B-B14F-4D97-AF65-F5344CB8AC3E}">
        <p14:creationId xmlns:p14="http://schemas.microsoft.com/office/powerpoint/2010/main" val="230643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Bones are generally classified in two ways, by structure (composition) or by shape. Classification by bone shape includes long bones, short bones, flat bones, irregular bones, and sesamoid bones.</a:t>
            </a:r>
          </a:p>
          <a:p>
            <a:endParaRPr lang="en-US" dirty="0"/>
          </a:p>
          <a:p>
            <a:r>
              <a:rPr lang="en-US" dirty="0"/>
              <a:t>Bones of different shapes contain different portions of osseous tissue known as compact and spongy bone. Compact bone is dense and looks smooth. Microscopically, compact bone contains the canals and passageways that serve as conduits for nerves, blood vessels, and lymphatic vessels. Spongy bone, on the other hand, is composed of small latticelike pieces and therefore has more open space.</a:t>
            </a:r>
          </a:p>
        </p:txBody>
      </p:sp>
      <p:sp>
        <p:nvSpPr>
          <p:cNvPr id="4" name="Slide Number Placeholder 3"/>
          <p:cNvSpPr>
            <a:spLocks noGrp="1"/>
          </p:cNvSpPr>
          <p:nvPr>
            <p:ph type="sldNum" sz="quarter" idx="5"/>
          </p:nvPr>
        </p:nvSpPr>
        <p:spPr/>
        <p:txBody>
          <a:bodyPr/>
          <a:lstStyle/>
          <a:p>
            <a:fld id="{EF179920-1458-462C-8F48-238DD5709C36}" type="slidenum">
              <a:rPr lang="en-US" smtClean="0"/>
              <a:t>2</a:t>
            </a:fld>
            <a:endParaRPr lang="en-US"/>
          </a:p>
        </p:txBody>
      </p:sp>
    </p:spTree>
    <p:extLst>
      <p:ext uri="{BB962C8B-B14F-4D97-AF65-F5344CB8AC3E}">
        <p14:creationId xmlns:p14="http://schemas.microsoft.com/office/powerpoint/2010/main" val="3732335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52.15 Goniometer to assess joint mobility.</a:t>
            </a:r>
          </a:p>
        </p:txBody>
      </p:sp>
      <p:sp>
        <p:nvSpPr>
          <p:cNvPr id="4" name="Slide Number Placeholder 3"/>
          <p:cNvSpPr>
            <a:spLocks noGrp="1"/>
          </p:cNvSpPr>
          <p:nvPr>
            <p:ph type="sldNum" sz="quarter" idx="5"/>
          </p:nvPr>
        </p:nvSpPr>
        <p:spPr/>
        <p:txBody>
          <a:bodyPr/>
          <a:lstStyle/>
          <a:p>
            <a:fld id="{EF179920-1458-462C-8F48-238DD5709C36}" type="slidenum">
              <a:rPr lang="en-US" smtClean="0"/>
              <a:t>20</a:t>
            </a:fld>
            <a:endParaRPr lang="en-US"/>
          </a:p>
        </p:txBody>
      </p:sp>
    </p:spTree>
    <p:extLst>
      <p:ext uri="{BB962C8B-B14F-4D97-AF65-F5344CB8AC3E}">
        <p14:creationId xmlns:p14="http://schemas.microsoft.com/office/powerpoint/2010/main" val="3695361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Sensation </a:t>
            </a:r>
            <a:r>
              <a:rPr lang="en-US" sz="1200" dirty="0"/>
              <a:t>— </a:t>
            </a:r>
            <a:r>
              <a:rPr lang="en-US" dirty="0"/>
              <a:t>Evaluation of sensation is another key indicator regarding skeletal bone function. Numbness or tingling (paresthesia) is an abnormal assessment finding when evaluating the musculoskeletal system. Paresthesia often indicates damage to a sensory nerve by pressure or fracture and often resolves after treatment of the injury has been initiated. Assessing the patient’s ability to determine the presence of a stimulus is also important. The pinprick test may be used. With the use of a paper clip or other specific instrument designed specifically for this purpose, a stimulus is applied to assess whether the patient is able to feel the stimulus equally and symmetrically near the suspected area of injury. The inability to feel sensation is an indicator that sensory nerve damage may be present.</a:t>
            </a:r>
          </a:p>
          <a:p>
            <a:pPr lvl="0"/>
            <a:endParaRPr lang="en-US" dirty="0"/>
          </a:p>
          <a:p>
            <a:pPr lvl="0"/>
            <a:r>
              <a:rPr lang="en-US" dirty="0"/>
              <a:t>Pulses </a:t>
            </a:r>
            <a:r>
              <a:rPr lang="en-US" sz="1200" dirty="0"/>
              <a:t>— </a:t>
            </a:r>
            <a:r>
              <a:rPr lang="en-US" dirty="0"/>
              <a:t>An assessment of pulses in the patient’s extremities is a standard part of the physical examination. It is particularly important to assess the pulses when injury or suspected injury is present. Pulses indicate whether blood flow is adequate to an extremity. Pulse assessment is done using two fingers and avoiding the use of the thumb because it has its own pulse, which may be misleading. It is important to assess the pulse rate, rhythm, depth, and symmetry.</a:t>
            </a:r>
          </a:p>
          <a:p>
            <a:pPr lvl="0"/>
            <a:endParaRPr lang="en-US" dirty="0"/>
          </a:p>
          <a:p>
            <a:pPr lvl="0"/>
            <a:r>
              <a:rPr lang="en-US" dirty="0"/>
              <a:t>Muscle tone and strength </a:t>
            </a:r>
          </a:p>
          <a:p>
            <a:pPr lvl="0"/>
            <a:endParaRPr lang="en-US" dirty="0"/>
          </a:p>
          <a:p>
            <a:pPr lvl="0"/>
            <a:r>
              <a:rPr lang="en-US" dirty="0"/>
              <a:t>Tone is the normal degree of tension (contraction) in voluntary relaxed muscles. Muscle tone may be found to be increased or decreased. Assessing for increased tone is usually a bit easier to detect. Ask the patient to completely relax all muscles, or “go limp.” The practitioner then takes the extremity and moves it through a full ROM. It is expected in a normal examination that the practitioner will note a mild, even resistance to movement. Notations should be made for any extra or involuntary movements of the muscles if they are present.</a:t>
            </a:r>
          </a:p>
          <a:p>
            <a:pPr lvl="0"/>
            <a:endParaRPr lang="en-US" dirty="0"/>
          </a:p>
          <a:p>
            <a:pPr lvl="0"/>
            <a:r>
              <a:rPr lang="en-US" dirty="0"/>
              <a:t>Muscle strength is tested by having the patient resist force as the practitioner attempts to move the patient’s body part against the direction of pull. Muscle strength should be equal bilaterally. Muscle strength is graded on a 0 to 5 scale, with 0 representing no contraction of muscle and 5 representing full ROM against resistance. A grade of “5” is considered to represent normal muscle strength. Oftentimes, it is easier to determine the presence of muscle weakness when there is a normal side present from which to compare.</a:t>
            </a:r>
          </a:p>
        </p:txBody>
      </p:sp>
      <p:sp>
        <p:nvSpPr>
          <p:cNvPr id="4" name="Slide Number Placeholder 3"/>
          <p:cNvSpPr>
            <a:spLocks noGrp="1"/>
          </p:cNvSpPr>
          <p:nvPr>
            <p:ph type="sldNum" sz="quarter" idx="5"/>
          </p:nvPr>
        </p:nvSpPr>
        <p:spPr/>
        <p:txBody>
          <a:bodyPr/>
          <a:lstStyle/>
          <a:p>
            <a:fld id="{EF179920-1458-462C-8F48-238DD5709C36}" type="slidenum">
              <a:rPr lang="en-US" smtClean="0"/>
              <a:t>21</a:t>
            </a:fld>
            <a:endParaRPr lang="en-US"/>
          </a:p>
        </p:txBody>
      </p:sp>
    </p:spTree>
    <p:extLst>
      <p:ext uri="{BB962C8B-B14F-4D97-AF65-F5344CB8AC3E}">
        <p14:creationId xmlns:p14="http://schemas.microsoft.com/office/powerpoint/2010/main" val="2293953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Bones are the major source of calcium in the body. Adequate calcium levels are essential for bone health. Assessing calcium levels through blood tests is an important indicator of bone integrity or density. Low calcium levels are an indicator of increased fracture risk. In addition to calcium, phosphorus and vitamin D levels are all common laboratory values used to assess bone health. Vitamin D works in the body to promote the gastrointestinal absorption of calcium and phosphorus. In a healthy individual, calcium and phosphorus have an inverse relationship, meaning that while calcium levels rise, phosphorus levels decrease. The hormones calcitonin and parathyroid hormone work together to keep the equilibrium of calcium and phosphorus. Estrogens also play an important role in stimulating osteoblast activity. The decrease of estrogens with menopause increases fracture risk. Assessing estrogen levels is primarily done through an analysis of urine.</a:t>
            </a:r>
          </a:p>
        </p:txBody>
      </p:sp>
      <p:sp>
        <p:nvSpPr>
          <p:cNvPr id="4" name="Slide Number Placeholder 3"/>
          <p:cNvSpPr>
            <a:spLocks noGrp="1"/>
          </p:cNvSpPr>
          <p:nvPr>
            <p:ph type="sldNum" sz="quarter" idx="5"/>
          </p:nvPr>
        </p:nvSpPr>
        <p:spPr/>
        <p:txBody>
          <a:bodyPr/>
          <a:lstStyle/>
          <a:p>
            <a:fld id="{EF179920-1458-462C-8F48-238DD5709C36}" type="slidenum">
              <a:rPr lang="en-US" smtClean="0"/>
              <a:t>22</a:t>
            </a:fld>
            <a:endParaRPr lang="en-US"/>
          </a:p>
        </p:txBody>
      </p:sp>
    </p:spTree>
    <p:extLst>
      <p:ext uri="{BB962C8B-B14F-4D97-AF65-F5344CB8AC3E}">
        <p14:creationId xmlns:p14="http://schemas.microsoft.com/office/powerpoint/2010/main" val="264155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X-ray </a:t>
            </a:r>
            <a:r>
              <a:rPr lang="en-US" sz="1200" dirty="0"/>
              <a:t>— </a:t>
            </a:r>
            <a:r>
              <a:rPr lang="en-US" dirty="0"/>
              <a:t>Obtaining images of a part of the musculoskeletal system is often needed to find a specific injury or confirm the presence of an abnormality. These images assist the practitioner in assessing the full extent of the injury/abnormality that is present so that effective treatment may be initiated.</a:t>
            </a:r>
          </a:p>
          <a:p>
            <a:endParaRPr lang="en-US" dirty="0"/>
          </a:p>
          <a:p>
            <a:r>
              <a:rPr lang="en-US" dirty="0"/>
              <a:t>Computed tomography </a:t>
            </a:r>
            <a:r>
              <a:rPr lang="en-US" sz="1200" dirty="0"/>
              <a:t>— </a:t>
            </a:r>
            <a:r>
              <a:rPr lang="en-US" dirty="0"/>
              <a:t>A computed tomography (CT) scan combines a series of x-ray views from different angles to produce cross sectional images of bones and soft tissues within the body. The addition of contrast material can be used to identify blockages or other blood vessel abnormalities.</a:t>
            </a:r>
          </a:p>
          <a:p>
            <a:endParaRPr lang="en-US" dirty="0"/>
          </a:p>
          <a:p>
            <a:r>
              <a:rPr lang="en-US" dirty="0"/>
              <a:t>Magnetic resonance imaging </a:t>
            </a:r>
            <a:r>
              <a:rPr lang="en-US" sz="1200" dirty="0"/>
              <a:t>— </a:t>
            </a:r>
            <a:r>
              <a:rPr lang="en-US" dirty="0"/>
              <a:t>Magnetic resonance imaging is a radiological imaging test that uses a magnetic field and radio wave energy to create pictures of internal structures of the body. The pictures from an MRI often provide more detail than those from other imaging methods. </a:t>
            </a:r>
          </a:p>
          <a:p>
            <a:endParaRPr lang="en-US" dirty="0"/>
          </a:p>
          <a:p>
            <a:r>
              <a:rPr lang="en-US" dirty="0"/>
              <a:t>Arthrogram </a:t>
            </a:r>
            <a:r>
              <a:rPr lang="en-US" sz="1200" dirty="0"/>
              <a:t>— </a:t>
            </a:r>
            <a:r>
              <a:rPr lang="en-US" dirty="0"/>
              <a:t>An arthrogram is a series of images taken of a joint after contrast medium has been injected. After administration of local anesthetic, a radiologist or orthopedic provider uses fluoroscopy or ultrasound to accurately inject the appropriate quantity of contrast into the joint. This procedure allows for visualization of soft tissue structures of a joint: the tendons, ligaments, muscles, cartilage, and joint capsule. </a:t>
            </a:r>
          </a:p>
        </p:txBody>
      </p:sp>
      <p:sp>
        <p:nvSpPr>
          <p:cNvPr id="4" name="Slide Number Placeholder 3"/>
          <p:cNvSpPr>
            <a:spLocks noGrp="1"/>
          </p:cNvSpPr>
          <p:nvPr>
            <p:ph type="sldNum" sz="quarter" idx="5"/>
          </p:nvPr>
        </p:nvSpPr>
        <p:spPr/>
        <p:txBody>
          <a:bodyPr/>
          <a:lstStyle/>
          <a:p>
            <a:fld id="{EF179920-1458-462C-8F48-238DD5709C36}" type="slidenum">
              <a:rPr lang="en-US" smtClean="0"/>
              <a:t>23</a:t>
            </a:fld>
            <a:endParaRPr lang="en-US"/>
          </a:p>
        </p:txBody>
      </p:sp>
    </p:spTree>
    <p:extLst>
      <p:ext uri="{BB962C8B-B14F-4D97-AF65-F5344CB8AC3E}">
        <p14:creationId xmlns:p14="http://schemas.microsoft.com/office/powerpoint/2010/main" val="854797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Bone mineral density studies </a:t>
            </a:r>
            <a:r>
              <a:rPr lang="en-US" sz="1200" dirty="0"/>
              <a:t>— </a:t>
            </a:r>
            <a:r>
              <a:rPr lang="en-US" dirty="0"/>
              <a:t>Radiological examinations using CT scans, dual-energy x-ray absorptiometry (DEXA) scans, and ultrasound can assess bone density or the amount of calcium and other minerals in the bone.</a:t>
            </a:r>
          </a:p>
          <a:p>
            <a:endParaRPr lang="en-US" dirty="0"/>
          </a:p>
          <a:p>
            <a:r>
              <a:rPr lang="en-US" dirty="0"/>
              <a:t>Bone scan </a:t>
            </a:r>
            <a:r>
              <a:rPr lang="en-US" sz="1200" dirty="0"/>
              <a:t>— </a:t>
            </a:r>
            <a:r>
              <a:rPr lang="en-US" dirty="0"/>
              <a:t>A bone scan is a diagnostic scan to find damage to bones, disease (such as cancer), infection, or trauma. A radioactive material, a tracer, is injected IV. The tracer travels through the body and after approximately 3 hours is absorbed into the bones. The bone images are then completed. Areas that show little or no amount of tracer appear as dark or “cold” spots. These areas of “cold” spots define areas with a lack of blood supply to the bone and may indicate the presence of cancer. “Hot spots” are areas where the tracer accumulates in the bone. These spots are often attributed to fractures that are healing, bone infection, or diseases of bone metabolism. Hot spots, as cold spots, may also indicate bone cancer and need further evaluation.</a:t>
            </a:r>
          </a:p>
          <a:p>
            <a:endParaRPr lang="en-US" dirty="0"/>
          </a:p>
          <a:p>
            <a:r>
              <a:rPr lang="en-US" dirty="0"/>
              <a:t>Electromyography </a:t>
            </a:r>
            <a:r>
              <a:rPr lang="en-US" sz="1200" dirty="0"/>
              <a:t>— </a:t>
            </a:r>
            <a:r>
              <a:rPr lang="en-US" dirty="0"/>
              <a:t>Electromyography (EMG) is a diagnostic test that assesses the health of motor neurons and muscle. Motor neurons transmit electrical signals to the muscles that make them contract. Using tiny needle electrodes that are strategically placed on the muscles, the EMG machine translates these signals into graphs or numbers that the practitioner interprets. This test takes approximately 30 to 60 minutes and is done to distinguish nerve dysfunction, muscle dysfunction, or problems with nerve-to-muscle signal transmission.</a:t>
            </a:r>
          </a:p>
          <a:p>
            <a:endParaRPr lang="en-US" dirty="0"/>
          </a:p>
          <a:p>
            <a:r>
              <a:rPr lang="en-US" dirty="0"/>
              <a:t>Arthroscopic examination </a:t>
            </a:r>
            <a:r>
              <a:rPr lang="en-US" sz="1200" dirty="0"/>
              <a:t>— </a:t>
            </a:r>
            <a:r>
              <a:rPr lang="en-US" dirty="0"/>
              <a:t>Arthroscopy is a surgical procedure that allows a practitioner to view the inside of a joint through an instrument called an arthroscope. This procedure is used to diagnose, repair, and remove loose or foreign materials in the joint. </a:t>
            </a:r>
          </a:p>
        </p:txBody>
      </p:sp>
      <p:sp>
        <p:nvSpPr>
          <p:cNvPr id="4" name="Slide Number Placeholder 3"/>
          <p:cNvSpPr>
            <a:spLocks noGrp="1"/>
          </p:cNvSpPr>
          <p:nvPr>
            <p:ph type="sldNum" sz="quarter" idx="5"/>
          </p:nvPr>
        </p:nvSpPr>
        <p:spPr/>
        <p:txBody>
          <a:bodyPr/>
          <a:lstStyle/>
          <a:p>
            <a:fld id="{EF179920-1458-462C-8F48-238DD5709C36}" type="slidenum">
              <a:rPr lang="en-US" smtClean="0"/>
              <a:t>24</a:t>
            </a:fld>
            <a:endParaRPr lang="en-US"/>
          </a:p>
        </p:txBody>
      </p:sp>
    </p:spTree>
    <p:extLst>
      <p:ext uri="{BB962C8B-B14F-4D97-AF65-F5344CB8AC3E}">
        <p14:creationId xmlns:p14="http://schemas.microsoft.com/office/powerpoint/2010/main" val="2469275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52.16 Arthroscopic surgery allows visualization inside of the joint to diagnose, repair, and/or remove loose or foreign materials.</a:t>
            </a:r>
          </a:p>
        </p:txBody>
      </p:sp>
      <p:sp>
        <p:nvSpPr>
          <p:cNvPr id="4" name="Slide Number Placeholder 3"/>
          <p:cNvSpPr>
            <a:spLocks noGrp="1"/>
          </p:cNvSpPr>
          <p:nvPr>
            <p:ph type="sldNum" sz="quarter" idx="5"/>
          </p:nvPr>
        </p:nvSpPr>
        <p:spPr/>
        <p:txBody>
          <a:bodyPr/>
          <a:lstStyle/>
          <a:p>
            <a:fld id="{EF179920-1458-462C-8F48-238DD5709C36}" type="slidenum">
              <a:rPr lang="en-US" smtClean="0"/>
              <a:t>25</a:t>
            </a:fld>
            <a:endParaRPr lang="en-US"/>
          </a:p>
        </p:txBody>
      </p:sp>
    </p:spTree>
    <p:extLst>
      <p:ext uri="{BB962C8B-B14F-4D97-AF65-F5344CB8AC3E}">
        <p14:creationId xmlns:p14="http://schemas.microsoft.com/office/powerpoint/2010/main" val="2458139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52.17 Arthrocentesis; a procedure to aspirate fluid from a joint for diagnostic reasons as well as for pain relief.</a:t>
            </a:r>
          </a:p>
        </p:txBody>
      </p:sp>
      <p:sp>
        <p:nvSpPr>
          <p:cNvPr id="4" name="Slide Number Placeholder 3"/>
          <p:cNvSpPr>
            <a:spLocks noGrp="1"/>
          </p:cNvSpPr>
          <p:nvPr>
            <p:ph type="sldNum" sz="quarter" idx="5"/>
          </p:nvPr>
        </p:nvSpPr>
        <p:spPr/>
        <p:txBody>
          <a:bodyPr/>
          <a:lstStyle/>
          <a:p>
            <a:fld id="{EF179920-1458-462C-8F48-238DD5709C36}" type="slidenum">
              <a:rPr lang="en-US" smtClean="0"/>
              <a:t>26</a:t>
            </a:fld>
            <a:endParaRPr lang="en-US"/>
          </a:p>
        </p:txBody>
      </p:sp>
    </p:spTree>
    <p:extLst>
      <p:ext uri="{BB962C8B-B14F-4D97-AF65-F5344CB8AC3E}">
        <p14:creationId xmlns:p14="http://schemas.microsoft.com/office/powerpoint/2010/main" val="2185124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27</a:t>
            </a:fld>
            <a:endParaRPr lang="en-US"/>
          </a:p>
        </p:txBody>
      </p:sp>
    </p:spTree>
    <p:extLst>
      <p:ext uri="{BB962C8B-B14F-4D97-AF65-F5344CB8AC3E}">
        <p14:creationId xmlns:p14="http://schemas.microsoft.com/office/powerpoint/2010/main" val="1046818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28</a:t>
            </a:fld>
            <a:endParaRPr lang="en-US"/>
          </a:p>
        </p:txBody>
      </p:sp>
    </p:spTree>
    <p:extLst>
      <p:ext uri="{BB962C8B-B14F-4D97-AF65-F5344CB8AC3E}">
        <p14:creationId xmlns:p14="http://schemas.microsoft.com/office/powerpoint/2010/main" val="1046818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Inability to bear weight, not an unsteady</a:t>
            </a:r>
          </a:p>
          <a:p>
            <a:r>
              <a:rPr lang="en-US" sz="1200" b="0" i="0" u="none" strike="noStrike" kern="1200" baseline="0" dirty="0">
                <a:solidFill>
                  <a:schemeClr val="tx1"/>
                </a:solidFill>
                <a:latin typeface="+mn-lt"/>
                <a:ea typeface="+mn-ea"/>
                <a:cs typeface="+mn-cs"/>
              </a:rPr>
              <a:t>gait, is a symptom of acute knee injury. Pain may</a:t>
            </a:r>
          </a:p>
          <a:p>
            <a:r>
              <a:rPr lang="en-US" sz="1200" b="0" i="0" u="none" strike="noStrike" kern="1200" baseline="0" dirty="0">
                <a:solidFill>
                  <a:schemeClr val="tx1"/>
                </a:solidFill>
                <a:latin typeface="+mn-lt"/>
                <a:ea typeface="+mn-ea"/>
                <a:cs typeface="+mn-cs"/>
              </a:rPr>
              <a:t>or may not be transient; pulses should be present.</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31</a:t>
            </a:fld>
            <a:endParaRPr lang="en-US"/>
          </a:p>
        </p:txBody>
      </p:sp>
    </p:spTree>
    <p:extLst>
      <p:ext uri="{BB962C8B-B14F-4D97-AF65-F5344CB8AC3E}">
        <p14:creationId xmlns:p14="http://schemas.microsoft.com/office/powerpoint/2010/main" val="249797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52.1 Long bone. </a:t>
            </a:r>
          </a:p>
        </p:txBody>
      </p:sp>
      <p:sp>
        <p:nvSpPr>
          <p:cNvPr id="4" name="Slide Number Placeholder 3"/>
          <p:cNvSpPr>
            <a:spLocks noGrp="1"/>
          </p:cNvSpPr>
          <p:nvPr>
            <p:ph type="sldNum" sz="quarter" idx="5"/>
          </p:nvPr>
        </p:nvSpPr>
        <p:spPr/>
        <p:txBody>
          <a:bodyPr/>
          <a:lstStyle/>
          <a:p>
            <a:fld id="{EF179920-1458-462C-8F48-238DD5709C36}" type="slidenum">
              <a:rPr lang="en-US" smtClean="0"/>
              <a:t>3</a:t>
            </a:fld>
            <a:endParaRPr lang="en-US"/>
          </a:p>
        </p:txBody>
      </p:sp>
    </p:spTree>
    <p:extLst>
      <p:ext uri="{BB962C8B-B14F-4D97-AF65-F5344CB8AC3E}">
        <p14:creationId xmlns:p14="http://schemas.microsoft.com/office/powerpoint/2010/main" val="2419910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Obtaining x-ray images of a part of</a:t>
            </a:r>
          </a:p>
          <a:p>
            <a:r>
              <a:rPr lang="en-US" sz="1200" b="0" i="0" u="none" strike="noStrike" kern="1200" baseline="0" dirty="0">
                <a:solidFill>
                  <a:schemeClr val="tx1"/>
                </a:solidFill>
                <a:latin typeface="+mn-lt"/>
                <a:ea typeface="+mn-ea"/>
                <a:cs typeface="+mn-cs"/>
              </a:rPr>
              <a:t>the musculoskeletal system is often needed to find</a:t>
            </a:r>
          </a:p>
          <a:p>
            <a:r>
              <a:rPr lang="en-US" sz="1200" b="0" i="0" u="none" strike="noStrike" kern="1200" baseline="0" dirty="0">
                <a:solidFill>
                  <a:schemeClr val="tx1"/>
                </a:solidFill>
                <a:latin typeface="+mn-lt"/>
                <a:ea typeface="+mn-ea"/>
                <a:cs typeface="+mn-cs"/>
              </a:rPr>
              <a:t>a specific injury or confirm the presence of an</a:t>
            </a:r>
          </a:p>
          <a:p>
            <a:r>
              <a:rPr lang="en-US" sz="1200" b="0" i="0" u="none" strike="noStrike" kern="1200" baseline="0" dirty="0">
                <a:solidFill>
                  <a:schemeClr val="tx1"/>
                </a:solidFill>
                <a:latin typeface="+mn-lt"/>
                <a:ea typeface="+mn-ea"/>
                <a:cs typeface="+mn-cs"/>
              </a:rPr>
              <a:t>abnormality. A bone scan is a diagnostic scan to</a:t>
            </a:r>
          </a:p>
          <a:p>
            <a:r>
              <a:rPr lang="en-US" sz="1200" b="0" i="0" u="none" strike="noStrike" kern="1200" baseline="0" dirty="0">
                <a:solidFill>
                  <a:schemeClr val="tx1"/>
                </a:solidFill>
                <a:latin typeface="+mn-lt"/>
                <a:ea typeface="+mn-ea"/>
                <a:cs typeface="+mn-cs"/>
              </a:rPr>
              <a:t>find damage to bones, disease (such as cancer),</a:t>
            </a:r>
          </a:p>
          <a:p>
            <a:r>
              <a:rPr lang="en-US" sz="1200" b="0" i="0" u="none" strike="noStrike" kern="1200" baseline="0" dirty="0">
                <a:solidFill>
                  <a:schemeClr val="tx1"/>
                </a:solidFill>
                <a:latin typeface="+mn-lt"/>
                <a:ea typeface="+mn-ea"/>
                <a:cs typeface="+mn-cs"/>
              </a:rPr>
              <a:t>infection, or trauma. Arthrocentesis is a clinical</a:t>
            </a:r>
          </a:p>
          <a:p>
            <a:r>
              <a:rPr lang="en-US" sz="1200" b="0" i="0" u="none" strike="noStrike" kern="1200" baseline="0" dirty="0">
                <a:solidFill>
                  <a:schemeClr val="tx1"/>
                </a:solidFill>
                <a:latin typeface="+mn-lt"/>
                <a:ea typeface="+mn-ea"/>
                <a:cs typeface="+mn-cs"/>
              </a:rPr>
              <a:t>procedure where fluid is aspirated from a joint. This</a:t>
            </a:r>
          </a:p>
          <a:p>
            <a:r>
              <a:rPr lang="en-US" sz="1200" b="0" i="0" u="none" strike="noStrike" kern="1200" baseline="0" dirty="0">
                <a:solidFill>
                  <a:schemeClr val="tx1"/>
                </a:solidFill>
                <a:latin typeface="+mn-lt"/>
                <a:ea typeface="+mn-ea"/>
                <a:cs typeface="+mn-cs"/>
              </a:rPr>
              <a:t>procedure is done for diagnostic reasons as well as</a:t>
            </a:r>
          </a:p>
          <a:p>
            <a:r>
              <a:rPr lang="en-US" sz="1200" b="0" i="0" u="none" strike="noStrike" kern="1200" baseline="0" dirty="0">
                <a:solidFill>
                  <a:schemeClr val="tx1"/>
                </a:solidFill>
                <a:latin typeface="+mn-lt"/>
                <a:ea typeface="+mn-ea"/>
                <a:cs typeface="+mn-cs"/>
              </a:rPr>
              <a:t>for pain relief. Arthroscopy is a surgical procedure</a:t>
            </a:r>
          </a:p>
          <a:p>
            <a:r>
              <a:rPr lang="en-US" sz="1200" b="0" i="0" u="none" strike="noStrike" kern="1200" baseline="0" dirty="0">
                <a:solidFill>
                  <a:schemeClr val="tx1"/>
                </a:solidFill>
                <a:latin typeface="+mn-lt"/>
                <a:ea typeface="+mn-ea"/>
                <a:cs typeface="+mn-cs"/>
              </a:rPr>
              <a:t>that allows a practitioner to view the inside of a</a:t>
            </a:r>
          </a:p>
          <a:p>
            <a:r>
              <a:rPr lang="en-US" sz="1200" b="0" i="0" u="none" strike="noStrike" kern="1200" baseline="0" dirty="0">
                <a:solidFill>
                  <a:schemeClr val="tx1"/>
                </a:solidFill>
                <a:latin typeface="+mn-lt"/>
                <a:ea typeface="+mn-ea"/>
                <a:cs typeface="+mn-cs"/>
              </a:rPr>
              <a:t>joint through an instrument called an arthroscope.</a:t>
            </a:r>
          </a:p>
          <a:p>
            <a:r>
              <a:rPr lang="en-US" sz="1200" b="0" i="0" u="none" strike="noStrike" kern="1200" baseline="0" dirty="0">
                <a:solidFill>
                  <a:schemeClr val="tx1"/>
                </a:solidFill>
                <a:latin typeface="+mn-lt"/>
                <a:ea typeface="+mn-ea"/>
                <a:cs typeface="+mn-cs"/>
              </a:rPr>
              <a:t>This procedure is used to diagnose, repair, and</a:t>
            </a:r>
          </a:p>
          <a:p>
            <a:r>
              <a:rPr lang="en-US" sz="1200" b="0" i="0" u="none" strike="noStrike" kern="1200" baseline="0" dirty="0">
                <a:solidFill>
                  <a:schemeClr val="tx1"/>
                </a:solidFill>
                <a:latin typeface="+mn-lt"/>
                <a:ea typeface="+mn-ea"/>
                <a:cs typeface="+mn-cs"/>
              </a:rPr>
              <a:t>remove loose or foreign materials in the joint.</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32</a:t>
            </a:fld>
            <a:endParaRPr lang="en-US"/>
          </a:p>
        </p:txBody>
      </p:sp>
    </p:spTree>
    <p:extLst>
      <p:ext uri="{BB962C8B-B14F-4D97-AF65-F5344CB8AC3E}">
        <p14:creationId xmlns:p14="http://schemas.microsoft.com/office/powerpoint/2010/main" val="1956307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C</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The patient should use ice, elevation,</a:t>
            </a:r>
          </a:p>
          <a:p>
            <a:r>
              <a:rPr lang="en-US" sz="1200" b="0" i="0" u="none" strike="noStrike" kern="1200" baseline="0" dirty="0">
                <a:solidFill>
                  <a:schemeClr val="tx1"/>
                </a:solidFill>
                <a:latin typeface="+mn-lt"/>
                <a:ea typeface="+mn-ea"/>
                <a:cs typeface="+mn-cs"/>
              </a:rPr>
              <a:t>and follow-up with an orthopedic surgeon, not the</a:t>
            </a:r>
          </a:p>
          <a:p>
            <a:r>
              <a:rPr lang="en-US" sz="1200" b="0" i="0" u="none" strike="noStrike" kern="1200" baseline="0" dirty="0">
                <a:solidFill>
                  <a:schemeClr val="tx1"/>
                </a:solidFill>
                <a:latin typeface="+mn-lt"/>
                <a:ea typeface="+mn-ea"/>
                <a:cs typeface="+mn-cs"/>
              </a:rPr>
              <a:t>primary care physician, within 48 hours. Immobilization,</a:t>
            </a:r>
          </a:p>
          <a:p>
            <a:r>
              <a:rPr lang="en-US" sz="1200" b="0" i="0" u="none" strike="noStrike" kern="1200" baseline="0" dirty="0">
                <a:solidFill>
                  <a:schemeClr val="tx1"/>
                </a:solidFill>
                <a:latin typeface="+mn-lt"/>
                <a:ea typeface="+mn-ea"/>
                <a:cs typeface="+mn-cs"/>
              </a:rPr>
              <a:t>not exercise, is recommended. Warm packs</a:t>
            </a:r>
          </a:p>
          <a:p>
            <a:r>
              <a:rPr lang="en-US" sz="1200" b="0" i="0" u="none" strike="noStrike" kern="1200" baseline="0" dirty="0">
                <a:solidFill>
                  <a:schemeClr val="tx1"/>
                </a:solidFill>
                <a:latin typeface="+mn-lt"/>
                <a:ea typeface="+mn-ea"/>
                <a:cs typeface="+mn-cs"/>
              </a:rPr>
              <a:t>and a dependent position would increase swelling.</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33</a:t>
            </a:fld>
            <a:endParaRPr lang="en-US"/>
          </a:p>
        </p:txBody>
      </p:sp>
    </p:spTree>
    <p:extLst>
      <p:ext uri="{BB962C8B-B14F-4D97-AF65-F5344CB8AC3E}">
        <p14:creationId xmlns:p14="http://schemas.microsoft.com/office/powerpoint/2010/main" val="1827549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A</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Increased pain may indicate an unstable</a:t>
            </a:r>
          </a:p>
          <a:p>
            <a:r>
              <a:rPr lang="en-US" sz="1200" b="0" i="0" u="none" strike="noStrike" kern="1200" baseline="0" dirty="0">
                <a:solidFill>
                  <a:schemeClr val="tx1"/>
                </a:solidFill>
                <a:latin typeface="+mn-lt"/>
                <a:ea typeface="+mn-ea"/>
                <a:cs typeface="+mn-cs"/>
              </a:rPr>
              <a:t>injury. Nausea may be due to anxiety or medication.</a:t>
            </a:r>
          </a:p>
          <a:p>
            <a:r>
              <a:rPr lang="en-US" sz="1200" b="0" i="0" u="none" strike="noStrike" kern="1200" baseline="0" dirty="0">
                <a:solidFill>
                  <a:schemeClr val="tx1"/>
                </a:solidFill>
                <a:latin typeface="+mn-lt"/>
                <a:ea typeface="+mn-ea"/>
                <a:cs typeface="+mn-cs"/>
              </a:rPr>
              <a:t>Elevating her leg helps decrease swelling. Worry</a:t>
            </a:r>
          </a:p>
          <a:p>
            <a:r>
              <a:rPr lang="en-US" sz="1200" b="0" i="0" u="none" strike="noStrike" kern="1200" baseline="0" dirty="0">
                <a:solidFill>
                  <a:schemeClr val="tx1"/>
                </a:solidFill>
                <a:latin typeface="+mn-lt"/>
                <a:ea typeface="+mn-ea"/>
                <a:cs typeface="+mn-cs"/>
              </a:rPr>
              <a:t>about soccer is not a priority art this time.</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34</a:t>
            </a:fld>
            <a:endParaRPr lang="en-US"/>
          </a:p>
        </p:txBody>
      </p:sp>
    </p:spTree>
    <p:extLst>
      <p:ext uri="{BB962C8B-B14F-4D97-AF65-F5344CB8AC3E}">
        <p14:creationId xmlns:p14="http://schemas.microsoft.com/office/powerpoint/2010/main" val="268267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Immobility is required to avoid further</a:t>
            </a:r>
          </a:p>
          <a:p>
            <a:r>
              <a:rPr lang="en-US" sz="1200" b="0" i="0" u="none" strike="noStrike" kern="1200" baseline="0" dirty="0">
                <a:solidFill>
                  <a:schemeClr val="tx1"/>
                </a:solidFill>
                <a:latin typeface="+mn-lt"/>
                <a:ea typeface="+mn-ea"/>
                <a:cs typeface="+mn-cs"/>
              </a:rPr>
              <a:t>injury.</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35</a:t>
            </a:fld>
            <a:endParaRPr lang="en-US"/>
          </a:p>
        </p:txBody>
      </p:sp>
    </p:spTree>
    <p:extLst>
      <p:ext uri="{BB962C8B-B14F-4D97-AF65-F5344CB8AC3E}">
        <p14:creationId xmlns:p14="http://schemas.microsoft.com/office/powerpoint/2010/main" val="102094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52.2 Short bones. Examples are carpal bones in the wrist.</a:t>
            </a:r>
          </a:p>
          <a:p>
            <a:r>
              <a:rPr lang="en-US" dirty="0"/>
              <a:t>FIGURE 52.3 Flat bones. Examples are the protective bones of the chest and sternum.</a:t>
            </a:r>
          </a:p>
        </p:txBody>
      </p:sp>
      <p:sp>
        <p:nvSpPr>
          <p:cNvPr id="4" name="Slide Number Placeholder 3"/>
          <p:cNvSpPr>
            <a:spLocks noGrp="1"/>
          </p:cNvSpPr>
          <p:nvPr>
            <p:ph type="sldNum" sz="quarter" idx="5"/>
          </p:nvPr>
        </p:nvSpPr>
        <p:spPr/>
        <p:txBody>
          <a:bodyPr/>
          <a:lstStyle/>
          <a:p>
            <a:fld id="{EF179920-1458-462C-8F48-238DD5709C36}" type="slidenum">
              <a:rPr lang="en-US" smtClean="0"/>
              <a:t>4</a:t>
            </a:fld>
            <a:endParaRPr lang="en-US"/>
          </a:p>
        </p:txBody>
      </p:sp>
    </p:spTree>
    <p:extLst>
      <p:ext uri="{BB962C8B-B14F-4D97-AF65-F5344CB8AC3E}">
        <p14:creationId xmlns:p14="http://schemas.microsoft.com/office/powerpoint/2010/main" val="337522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52.4 Irregular bones. Example is the vertebral body.</a:t>
            </a:r>
          </a:p>
          <a:p>
            <a:r>
              <a:rPr lang="en-US" dirty="0"/>
              <a:t>FIGURE 52.5 Sesamoid bone. Example is the patella or “knee cap.”</a:t>
            </a:r>
          </a:p>
        </p:txBody>
      </p:sp>
      <p:sp>
        <p:nvSpPr>
          <p:cNvPr id="4" name="Slide Number Placeholder 3"/>
          <p:cNvSpPr>
            <a:spLocks noGrp="1"/>
          </p:cNvSpPr>
          <p:nvPr>
            <p:ph type="sldNum" sz="quarter" idx="5"/>
          </p:nvPr>
        </p:nvSpPr>
        <p:spPr/>
        <p:txBody>
          <a:bodyPr/>
          <a:lstStyle/>
          <a:p>
            <a:fld id="{EF179920-1458-462C-8F48-238DD5709C36}" type="slidenum">
              <a:rPr lang="en-US" smtClean="0"/>
              <a:t>5</a:t>
            </a:fld>
            <a:endParaRPr lang="en-US"/>
          </a:p>
        </p:txBody>
      </p:sp>
    </p:spTree>
    <p:extLst>
      <p:ext uri="{BB962C8B-B14F-4D97-AF65-F5344CB8AC3E}">
        <p14:creationId xmlns:p14="http://schemas.microsoft.com/office/powerpoint/2010/main" val="393866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hormones have been identified as factors that influence bone growth and loss. The specific hormones and their roles in creating this influence include: </a:t>
            </a:r>
          </a:p>
          <a:p>
            <a:endParaRPr lang="en-US" dirty="0"/>
          </a:p>
          <a:p>
            <a:r>
              <a:rPr lang="en-US" dirty="0"/>
              <a:t>Estrogen: Induces a chemical in osteoclasts that causes them to self-destruct and slow the rate of bone destruction. Menopause with the associated loss of estrogen makes women more prone to bone loss. Asian and Caucasian women are especially vulnerable to this process.</a:t>
            </a:r>
          </a:p>
          <a:p>
            <a:endParaRPr lang="en-US" dirty="0"/>
          </a:p>
          <a:p>
            <a:r>
              <a:rPr lang="en-US" dirty="0"/>
              <a:t>Calcitonin and thyroid-stimulating hormone (TSH): These two hormones inhibit the activity of osteoclasts. Recent research has found that TSH, a hormone produced in the anterior pituitary gland, can promote bone growth independent of its usual thyroid functions. This suggests that TSH or other medications that mimic its effect on bone may be a key factor for possible treatments of osteoporosis or other bone loss conditions. </a:t>
            </a:r>
          </a:p>
          <a:p>
            <a:endParaRPr lang="en-US" dirty="0"/>
          </a:p>
          <a:p>
            <a:r>
              <a:rPr lang="en-US" dirty="0"/>
              <a:t>Parathyroid hormone: Promotes the activity and number of osteoblasts </a:t>
            </a:r>
          </a:p>
          <a:p>
            <a:endParaRPr lang="en-US" dirty="0"/>
          </a:p>
          <a:p>
            <a:r>
              <a:rPr lang="en-US" dirty="0"/>
              <a:t>Growth hormone: Initiates the growth of bone until adult size is achieved</a:t>
            </a:r>
          </a:p>
        </p:txBody>
      </p:sp>
      <p:sp>
        <p:nvSpPr>
          <p:cNvPr id="4" name="Slide Number Placeholder 3"/>
          <p:cNvSpPr>
            <a:spLocks noGrp="1"/>
          </p:cNvSpPr>
          <p:nvPr>
            <p:ph type="sldNum" sz="quarter" idx="5"/>
          </p:nvPr>
        </p:nvSpPr>
        <p:spPr/>
        <p:txBody>
          <a:bodyPr/>
          <a:lstStyle/>
          <a:p>
            <a:fld id="{EF179920-1458-462C-8F48-238DD5709C36}" type="slidenum">
              <a:rPr lang="en-US" smtClean="0"/>
              <a:t>6</a:t>
            </a:fld>
            <a:endParaRPr lang="en-US"/>
          </a:p>
        </p:txBody>
      </p:sp>
    </p:spTree>
    <p:extLst>
      <p:ext uri="{BB962C8B-B14F-4D97-AF65-F5344CB8AC3E}">
        <p14:creationId xmlns:p14="http://schemas.microsoft.com/office/powerpoint/2010/main" val="30357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Muscles are structures that contract and help produce movement.</a:t>
            </a:r>
          </a:p>
          <a:p>
            <a:endParaRPr lang="en-US" dirty="0"/>
          </a:p>
          <a:p>
            <a:r>
              <a:rPr lang="en-US" dirty="0"/>
              <a:t>The main function of skeletal muscles is conscious or voluntary control of movement of the body or its parts.</a:t>
            </a:r>
          </a:p>
          <a:p>
            <a:endParaRPr lang="en-US" dirty="0"/>
          </a:p>
          <a:p>
            <a:r>
              <a:rPr lang="en-US" dirty="0"/>
              <a:t>Smooth muscle, or nonstriated muscle, is involuntary. Smooth muscles are under control of the autonomic nervous system, which controls contractions of organs and blood vessels automatically. This specific muscle tissue is found in the walls of hollow organs such as the stomach, esophagus, blood vessels, and bronchi.</a:t>
            </a:r>
          </a:p>
          <a:p>
            <a:endParaRPr lang="en-US" dirty="0"/>
          </a:p>
          <a:p>
            <a:r>
              <a:rPr lang="en-US" dirty="0"/>
              <a:t>Cardiac muscle is a highly specialized striated muscle that can contract without neural stimulation because of the property of automaticity. Automaticity allows cardiac tissue to set a contraction rhythm through the presence of pacemaker cells. </a:t>
            </a:r>
          </a:p>
        </p:txBody>
      </p:sp>
      <p:sp>
        <p:nvSpPr>
          <p:cNvPr id="4" name="Slide Number Placeholder 3"/>
          <p:cNvSpPr>
            <a:spLocks noGrp="1"/>
          </p:cNvSpPr>
          <p:nvPr>
            <p:ph type="sldNum" sz="quarter" idx="5"/>
          </p:nvPr>
        </p:nvSpPr>
        <p:spPr/>
        <p:txBody>
          <a:bodyPr/>
          <a:lstStyle/>
          <a:p>
            <a:fld id="{EF179920-1458-462C-8F48-238DD5709C36}" type="slidenum">
              <a:rPr lang="en-US" smtClean="0"/>
              <a:t>7</a:t>
            </a:fld>
            <a:endParaRPr lang="en-US"/>
          </a:p>
        </p:txBody>
      </p:sp>
    </p:spTree>
    <p:extLst>
      <p:ext uri="{BB962C8B-B14F-4D97-AF65-F5344CB8AC3E}">
        <p14:creationId xmlns:p14="http://schemas.microsoft.com/office/powerpoint/2010/main" val="362545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52.6 Muscle tissues; cardiac striated muscle, striated skeletal muscle, and smooth muscle.</a:t>
            </a:r>
          </a:p>
        </p:txBody>
      </p:sp>
      <p:sp>
        <p:nvSpPr>
          <p:cNvPr id="4" name="Slide Number Placeholder 3"/>
          <p:cNvSpPr>
            <a:spLocks noGrp="1"/>
          </p:cNvSpPr>
          <p:nvPr>
            <p:ph type="sldNum" sz="quarter" idx="5"/>
          </p:nvPr>
        </p:nvSpPr>
        <p:spPr/>
        <p:txBody>
          <a:bodyPr/>
          <a:lstStyle/>
          <a:p>
            <a:fld id="{EF179920-1458-462C-8F48-238DD5709C36}" type="slidenum">
              <a:rPr lang="en-US" smtClean="0"/>
              <a:t>8</a:t>
            </a:fld>
            <a:endParaRPr lang="en-US"/>
          </a:p>
        </p:txBody>
      </p:sp>
    </p:spTree>
    <p:extLst>
      <p:ext uri="{BB962C8B-B14F-4D97-AF65-F5344CB8AC3E}">
        <p14:creationId xmlns:p14="http://schemas.microsoft.com/office/powerpoint/2010/main" val="425631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52.7 Skeletal muscle movements. A, Supination and pronation; B, Flexion and extension; C, Abduction and adduction; D, Circumduction; E, Inversion and eversion; F, Head rotation; G, Protraction, retraction, elevation, and depression.</a:t>
            </a:r>
          </a:p>
        </p:txBody>
      </p:sp>
      <p:sp>
        <p:nvSpPr>
          <p:cNvPr id="4" name="Slide Number Placeholder 3"/>
          <p:cNvSpPr>
            <a:spLocks noGrp="1"/>
          </p:cNvSpPr>
          <p:nvPr>
            <p:ph type="sldNum" sz="quarter" idx="5"/>
          </p:nvPr>
        </p:nvSpPr>
        <p:spPr/>
        <p:txBody>
          <a:bodyPr/>
          <a:lstStyle/>
          <a:p>
            <a:fld id="{EF179920-1458-462C-8F48-238DD5709C36}" type="slidenum">
              <a:rPr lang="en-US" smtClean="0"/>
              <a:t>9</a:t>
            </a:fld>
            <a:endParaRPr lang="en-US"/>
          </a:p>
        </p:txBody>
      </p:sp>
    </p:spTree>
    <p:extLst>
      <p:ext uri="{BB962C8B-B14F-4D97-AF65-F5344CB8AC3E}">
        <p14:creationId xmlns:p14="http://schemas.microsoft.com/office/powerpoint/2010/main" val="36097957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2689302" y="228600"/>
            <a:ext cx="3733800" cy="4267200"/>
          </a:xfrm>
        </p:spPr>
        <p:txBody>
          <a:bodyPr rtlCol="0">
            <a:normAutofit/>
          </a:bodyPr>
          <a:lstStyle>
            <a:lvl1pPr>
              <a:defRPr/>
            </a:lvl1pPr>
          </a:lstStyle>
          <a:p>
            <a:pPr lvl="0"/>
            <a:r>
              <a:rPr lang="en-US" noProof="0" dirty="0"/>
              <a:t>Click icon to add cover image</a:t>
            </a:r>
          </a:p>
        </p:txBody>
      </p:sp>
      <p:sp>
        <p:nvSpPr>
          <p:cNvPr id="14" name="Rectangle 13"/>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0"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265955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3733800"/>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5560583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3954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8006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9291874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762001" y="1195349"/>
            <a:ext cx="1981199"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2895600" y="1195349"/>
            <a:ext cx="18288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800600" y="1219200"/>
            <a:ext cx="20574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2"/>
          </p:nvPr>
        </p:nvSpPr>
        <p:spPr>
          <a:xfrm>
            <a:off x="7010400" y="1219200"/>
            <a:ext cx="18288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547816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18277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9161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2"/>
          </p:nvPr>
        </p:nvSpPr>
        <p:spPr>
          <a:xfrm>
            <a:off x="457200" y="3886200"/>
            <a:ext cx="8229600" cy="2005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8941078"/>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903463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ulleted Lists with Heads">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5" hasCustomPrompt="1"/>
          </p:nvPr>
        </p:nvSpPr>
        <p:spPr>
          <a:xfrm>
            <a:off x="755650" y="1173163"/>
            <a:ext cx="4044950" cy="639762"/>
          </a:xfrm>
        </p:spPr>
        <p:txBody>
          <a:bodyPr/>
          <a:lstStyle>
            <a:lvl1pPr marL="0" indent="0">
              <a:buNone/>
              <a:defRPr sz="2800" b="1"/>
            </a:lvl1pPr>
          </a:lstStyle>
          <a:p>
            <a:pPr lvl="0"/>
            <a:r>
              <a:rPr lang="en-US" dirty="0"/>
              <a:t>Click to add text</a:t>
            </a:r>
          </a:p>
        </p:txBody>
      </p:sp>
      <p:sp>
        <p:nvSpPr>
          <p:cNvPr id="7" name="Content Placeholder 6"/>
          <p:cNvSpPr>
            <a:spLocks noGrp="1"/>
          </p:cNvSpPr>
          <p:nvPr>
            <p:ph sz="quarter" idx="16"/>
          </p:nvPr>
        </p:nvSpPr>
        <p:spPr>
          <a:xfrm>
            <a:off x="755650" y="1901825"/>
            <a:ext cx="4044950" cy="3962400"/>
          </a:xfrm>
        </p:spPr>
        <p:txBody>
          <a:bodyPr/>
          <a:lstStyle>
            <a:lvl1pPr marL="237744">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7" hasCustomPrompt="1"/>
          </p:nvPr>
        </p:nvSpPr>
        <p:spPr>
          <a:xfrm>
            <a:off x="4953000" y="1181100"/>
            <a:ext cx="4038600" cy="660400"/>
          </a:xfrm>
        </p:spPr>
        <p:txBody>
          <a:bodyPr/>
          <a:lstStyle>
            <a:lvl1pPr marL="0" indent="0">
              <a:buNone/>
              <a:defRPr sz="2800" b="1"/>
            </a:lvl1pPr>
          </a:lstStyle>
          <a:p>
            <a:pPr lvl="0"/>
            <a:r>
              <a:rPr lang="en-US" dirty="0"/>
              <a:t>Click to add text</a:t>
            </a:r>
          </a:p>
        </p:txBody>
      </p:sp>
      <p:sp>
        <p:nvSpPr>
          <p:cNvPr id="13" name="Content Placeholder 12"/>
          <p:cNvSpPr>
            <a:spLocks noGrp="1"/>
          </p:cNvSpPr>
          <p:nvPr>
            <p:ph sz="quarter" idx="18"/>
          </p:nvPr>
        </p:nvSpPr>
        <p:spPr>
          <a:xfrm>
            <a:off x="4953000" y="1901825"/>
            <a:ext cx="4038600" cy="3962400"/>
          </a:xfrm>
        </p:spPr>
        <p:txBody>
          <a:bodyPr/>
          <a:lstStyle>
            <a:lvl1pPr marL="237744" indent="-274320">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8424730"/>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and Figure">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62000" y="12192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219200"/>
            <a:ext cx="3733800" cy="452628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7536767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762000" y="1326995"/>
            <a:ext cx="3505200" cy="4540405"/>
          </a:xfrm>
        </p:spPr>
        <p:txBody>
          <a:bodyPr rtlCol="0">
            <a:normAutofit/>
          </a:bodyPr>
          <a:lstStyle/>
          <a:p>
            <a:pPr lvl="0"/>
            <a:r>
              <a:rPr lang="en-US" noProof="0"/>
              <a:t>Click icon to add picture</a:t>
            </a:r>
            <a:endParaRPr lang="en-US" noProof="0" dirty="0"/>
          </a:p>
        </p:txBody>
      </p:sp>
      <p:sp>
        <p:nvSpPr>
          <p:cNvPr id="6" name="Text Placeholder 5"/>
          <p:cNvSpPr>
            <a:spLocks noGrp="1"/>
          </p:cNvSpPr>
          <p:nvPr>
            <p:ph type="body" sz="quarter" idx="16" hasCustomPrompt="1"/>
          </p:nvPr>
        </p:nvSpPr>
        <p:spPr>
          <a:xfrm>
            <a:off x="4495800" y="3200400"/>
            <a:ext cx="4495800" cy="838200"/>
          </a:xfrm>
        </p:spPr>
        <p:txBody>
          <a:bodyPr/>
          <a:lstStyle>
            <a:lvl1pPr marL="346075" indent="0">
              <a:buNone/>
              <a:defRPr/>
            </a:lvl1pPr>
          </a:lstStyle>
          <a:p>
            <a:pPr lvl="0"/>
            <a:r>
              <a:rPr lang="en-US" dirty="0"/>
              <a:t>Click to add Caption</a:t>
            </a:r>
          </a:p>
        </p:txBody>
      </p:sp>
    </p:spTree>
    <p:extLst>
      <p:ext uri="{BB962C8B-B14F-4D97-AF65-F5344CB8AC3E}">
        <p14:creationId xmlns:p14="http://schemas.microsoft.com/office/powerpoint/2010/main" val="1351710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4858415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and Titl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dirty="0"/>
              <a:t>Chapter #</a:t>
            </a:r>
          </a:p>
        </p:txBody>
      </p:sp>
      <p:sp>
        <p:nvSpPr>
          <p:cNvPr id="2" name="Title 1"/>
          <p:cNvSpPr>
            <a:spLocks noGrp="1"/>
          </p:cNvSpPr>
          <p:nvPr>
            <p:ph type="ctrTitle" hasCustomPrompt="1"/>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dirty="0"/>
              <a:t>Click to add Chapter Title</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320890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4572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057400"/>
            <a:ext cx="8534400" cy="4038600"/>
          </a:xfrm>
        </p:spPr>
        <p:txBody>
          <a:bodyPr/>
          <a:lstStyle>
            <a:lvl1pPr marL="860425" indent="-51435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1757021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10287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514600"/>
            <a:ext cx="8534400" cy="3581400"/>
          </a:xfrm>
        </p:spPr>
        <p:txBody>
          <a:bodyPr/>
          <a:lstStyle>
            <a:lvl1pPr marL="346075" indent="0">
              <a:buFont typeface="+mj-lt"/>
              <a:buNone/>
              <a:defRPr/>
            </a:lvl1pPr>
          </a:lstStyle>
          <a:p>
            <a:pPr lvl="0"/>
            <a:r>
              <a:rPr lang="en-US" dirty="0"/>
              <a:t>Click to edit Master text styles</a:t>
            </a:r>
          </a:p>
        </p:txBody>
      </p:sp>
    </p:spTree>
    <p:extLst>
      <p:ext uri="{BB962C8B-B14F-4D97-AF65-F5344CB8AC3E}">
        <p14:creationId xmlns:p14="http://schemas.microsoft.com/office/powerpoint/2010/main" val="137995851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5"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9" name="Text Placeholder 8"/>
          <p:cNvSpPr>
            <a:spLocks noGrp="1"/>
          </p:cNvSpPr>
          <p:nvPr>
            <p:ph type="body" sz="quarter" idx="10" hasCustomPrompt="1"/>
          </p:nvPr>
        </p:nvSpPr>
        <p:spPr>
          <a:xfrm>
            <a:off x="457200" y="1219200"/>
            <a:ext cx="8534400" cy="609600"/>
          </a:xfrm>
        </p:spPr>
        <p:txBody>
          <a:bodyPr/>
          <a:lstStyle>
            <a:lvl1pPr marL="346075" indent="0">
              <a:buNone/>
              <a:defRPr/>
            </a:lvl1pPr>
          </a:lstStyle>
          <a:p>
            <a:pPr lvl="0"/>
            <a:r>
              <a:rPr lang="en-US" dirty="0"/>
              <a:t>Click to answer</a:t>
            </a:r>
          </a:p>
        </p:txBody>
      </p:sp>
      <p:sp>
        <p:nvSpPr>
          <p:cNvPr id="13" name="Content Placeholder 12"/>
          <p:cNvSpPr>
            <a:spLocks noGrp="1"/>
          </p:cNvSpPr>
          <p:nvPr>
            <p:ph sz="quarter" idx="11"/>
          </p:nvPr>
        </p:nvSpPr>
        <p:spPr>
          <a:xfrm>
            <a:off x="457200" y="2057400"/>
            <a:ext cx="8534400" cy="4038600"/>
          </a:xfrm>
        </p:spPr>
        <p:txBody>
          <a:bodyPr/>
          <a:lstStyle>
            <a:lvl1pPr marL="346075" indent="0">
              <a:buNone/>
              <a:defRPr/>
            </a:lvl1pPr>
          </a:lstStyle>
          <a:p>
            <a:pPr lvl="0"/>
            <a:r>
              <a:rPr lang="en-US" dirty="0"/>
              <a:t>Click to edit Master text styles</a:t>
            </a:r>
          </a:p>
        </p:txBody>
      </p:sp>
    </p:spTree>
    <p:extLst>
      <p:ext uri="{BB962C8B-B14F-4D97-AF65-F5344CB8AC3E}">
        <p14:creationId xmlns:p14="http://schemas.microsoft.com/office/powerpoint/2010/main" val="129577043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ickerCheck">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321746396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lickerChec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275710955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6613" y="2514600"/>
            <a:ext cx="4265612" cy="3962400"/>
          </a:xfrm>
        </p:spPr>
        <p:txBody>
          <a:bodyPr/>
          <a:lstStyle/>
          <a:p>
            <a:pPr lvl="0"/>
            <a:endParaRPr lang="en-US" noProof="0"/>
          </a:p>
        </p:txBody>
      </p:sp>
    </p:spTree>
    <p:extLst>
      <p:ext uri="{BB962C8B-B14F-4D97-AF65-F5344CB8AC3E}">
        <p14:creationId xmlns:p14="http://schemas.microsoft.com/office/powerpoint/2010/main" val="2292314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615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45720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919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035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Rectangle 8"/>
          <p:cNvSpPr/>
          <p:nvPr userDrawn="1"/>
        </p:nvSpPr>
        <p:spPr>
          <a:xfrm>
            <a:off x="190502" y="1168404"/>
            <a:ext cx="8763000" cy="5036187"/>
          </a:xfrm>
          <a:prstGeom prst="rect">
            <a:avLst/>
          </a:prstGeom>
          <a:solidFill>
            <a:schemeClr val="bg1"/>
          </a:solidFill>
          <a:ln>
            <a:noFill/>
          </a:ln>
          <a:effectLst>
            <a:outerShdw blurRad="635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rtlCol="0" anchor="ctr"/>
          <a:lstStyle/>
          <a:p>
            <a:pPr lvl="0" algn="ctr"/>
            <a:endParaRPr lang="en-US" sz="1800"/>
          </a:p>
        </p:txBody>
      </p:sp>
      <p:sp>
        <p:nvSpPr>
          <p:cNvPr id="7" name="Rounded Rectangle 6"/>
          <p:cNvSpPr/>
          <p:nvPr userDrawn="1"/>
        </p:nvSpPr>
        <p:spPr>
          <a:xfrm>
            <a:off x="2" y="0"/>
            <a:ext cx="9144000" cy="1170306"/>
          </a:xfrm>
          <a:prstGeom prst="roundRect">
            <a:avLst>
              <a:gd name="adj" fmla="val 0"/>
            </a:avLst>
          </a:prstGeom>
          <a:solidFill>
            <a:srgbClr val="93272A"/>
          </a:solidFill>
          <a:ln>
            <a:noFill/>
          </a:ln>
          <a:effectLst>
            <a:outerShdw blurRad="63500" dist="254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anchor="ctr"/>
          <a:lstStyle/>
          <a:p>
            <a:pPr algn="ctr">
              <a:defRPr/>
            </a:pPr>
            <a:endParaRPr lang="en-IN" sz="1800" dirty="0"/>
          </a:p>
        </p:txBody>
      </p:sp>
      <p:sp>
        <p:nvSpPr>
          <p:cNvPr id="2" name="Title 1"/>
          <p:cNvSpPr>
            <a:spLocks noGrp="1"/>
          </p:cNvSpPr>
          <p:nvPr>
            <p:ph type="title"/>
          </p:nvPr>
        </p:nvSpPr>
        <p:spPr>
          <a:xfrm>
            <a:off x="365759" y="1"/>
            <a:ext cx="8613141" cy="1156970"/>
          </a:xfrm>
        </p:spPr>
        <p:txBody>
          <a:bodyPr>
            <a:normAutofit/>
          </a:bodyPr>
          <a:lstStyle>
            <a:lvl1pPr>
              <a:defRPr sz="4000" b="0">
                <a:effectLst>
                  <a:outerShdw blurRad="38100" dist="38100" dir="2700000" algn="tl">
                    <a:srgbClr val="000000">
                      <a:alpha val="43137"/>
                    </a:srgbClr>
                  </a:outerShdw>
                </a:effectLst>
                <a:latin typeface="Calibri (Body)"/>
              </a:defRPr>
            </a:lvl1pPr>
          </a:lstStyle>
          <a:p>
            <a:r>
              <a:rPr lang="en-US" dirty="0"/>
              <a:t>Click to edit Master title style</a:t>
            </a:r>
          </a:p>
        </p:txBody>
      </p:sp>
      <p:sp>
        <p:nvSpPr>
          <p:cNvPr id="3" name="Content Placeholder 2"/>
          <p:cNvSpPr>
            <a:spLocks noGrp="1"/>
          </p:cNvSpPr>
          <p:nvPr>
            <p:ph idx="1"/>
          </p:nvPr>
        </p:nvSpPr>
        <p:spPr>
          <a:xfrm>
            <a:off x="365762" y="1554356"/>
            <a:ext cx="8427719" cy="4351339"/>
          </a:xfrm>
        </p:spPr>
        <p:txBody>
          <a:bodyPr>
            <a:noAutofit/>
          </a:bodyPr>
          <a:lstStyle>
            <a:lvl1pPr marL="219763" indent="-219763">
              <a:lnSpc>
                <a:spcPct val="100000"/>
              </a:lnSpc>
              <a:spcBef>
                <a:spcPts val="600"/>
              </a:spcBef>
              <a:buClr>
                <a:srgbClr val="93272A"/>
              </a:buClr>
              <a:buFont typeface="Arial" charset="0"/>
              <a:buChar char="•"/>
              <a:defRPr sz="3600"/>
            </a:lvl1pPr>
            <a:lvl2pPr marL="659286" indent="-219763">
              <a:lnSpc>
                <a:spcPct val="100000"/>
              </a:lnSpc>
              <a:spcBef>
                <a:spcPts val="600"/>
              </a:spcBef>
              <a:buClr>
                <a:srgbClr val="93272A"/>
              </a:buClr>
              <a:buFont typeface="Arial" charset="0"/>
              <a:buChar char="•"/>
              <a:defRPr sz="3200"/>
            </a:lvl2pPr>
            <a:lvl3pPr marL="1098811" indent="-219763">
              <a:lnSpc>
                <a:spcPct val="100000"/>
              </a:lnSpc>
              <a:spcBef>
                <a:spcPts val="600"/>
              </a:spcBef>
              <a:buClr>
                <a:srgbClr val="93272A"/>
              </a:buClr>
              <a:buFont typeface="Arial" charset="0"/>
              <a:buChar char="•"/>
              <a:defRPr sz="2800"/>
            </a:lvl3pPr>
            <a:lvl4pPr marL="1538337" indent="-219763">
              <a:lnSpc>
                <a:spcPct val="100000"/>
              </a:lnSpc>
              <a:spcBef>
                <a:spcPts val="600"/>
              </a:spcBef>
              <a:buClr>
                <a:srgbClr val="93272A"/>
              </a:buClr>
              <a:buFont typeface="Arial" charset="0"/>
              <a:buChar char="•"/>
              <a:defRPr sz="2400"/>
            </a:lvl4pPr>
            <a:lvl5pPr marL="1977860" indent="-219763">
              <a:lnSpc>
                <a:spcPct val="100000"/>
              </a:lnSpc>
              <a:spcBef>
                <a:spcPts val="600"/>
              </a:spcBef>
              <a:buClr>
                <a:srgbClr val="93272A"/>
              </a:buClr>
              <a:buFont typeface="Arial"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240530" y="6336793"/>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89542" y="6356354"/>
            <a:ext cx="463959" cy="365125"/>
          </a:xfrm>
          <a:prstGeom prst="rect">
            <a:avLst/>
          </a:prstGeom>
          <a:solidFill>
            <a:schemeClr val="bg1">
              <a:lumMod val="85000"/>
            </a:schemeClr>
          </a:solidFill>
          <a:ln>
            <a:noFill/>
          </a:ln>
        </p:spPr>
        <p:txBody>
          <a:bodyPr/>
          <a:lstStyle>
            <a:lvl1pPr algn="r">
              <a:defRPr sz="1500">
                <a:solidFill>
                  <a:schemeClr val="tx1"/>
                </a:solidFill>
              </a:defRPr>
            </a:lvl1pPr>
          </a:lstStyle>
          <a:p>
            <a:fld id="{EE098420-75B4-7E4A-BE3D-4B696F999BA0}" type="slidenum">
              <a:rPr lang="en-US" smtClean="0"/>
              <a:pPr/>
              <a:t>‹#›</a:t>
            </a:fld>
            <a:endParaRPr lang="en-US" dirty="0"/>
          </a:p>
        </p:txBody>
      </p:sp>
      <p:sp>
        <p:nvSpPr>
          <p:cNvPr id="12" name="Footer Placeholder 4"/>
          <p:cNvSpPr>
            <a:spLocks noGrp="1"/>
          </p:cNvSpPr>
          <p:nvPr>
            <p:ph type="ftr" sz="quarter" idx="11"/>
          </p:nvPr>
        </p:nvSpPr>
        <p:spPr>
          <a:xfrm>
            <a:off x="190502" y="6347208"/>
            <a:ext cx="3086101" cy="365125"/>
          </a:xfrm>
          <a:prstGeom prst="rect">
            <a:avLst/>
          </a:prstGeom>
        </p:spPr>
        <p:txBody>
          <a:bodyPr/>
          <a:lstStyle>
            <a:lvl1pPr algn="l">
              <a:defRPr sz="1300"/>
            </a:lvl1pPr>
          </a:lstStyle>
          <a:p>
            <a:r>
              <a:rPr lang="en-US" dirty="0">
                <a:solidFill>
                  <a:srgbClr val="7F7F7F"/>
                </a:solidFill>
              </a:rPr>
              <a:t>Copyright © 2020. F.A. Davis Company</a:t>
            </a:r>
            <a:endParaRPr lang="en-US" dirty="0"/>
          </a:p>
        </p:txBody>
      </p:sp>
    </p:spTree>
    <p:extLst>
      <p:ext uri="{BB962C8B-B14F-4D97-AF65-F5344CB8AC3E}">
        <p14:creationId xmlns:p14="http://schemas.microsoft.com/office/powerpoint/2010/main" val="92114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hapter and Titl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1143000"/>
            <a:ext cx="2590800" cy="3568700"/>
          </a:xfrm>
        </p:spPr>
        <p:txBody>
          <a:bodyPr/>
          <a:lstStyle/>
          <a:p>
            <a:r>
              <a:rPr lang="en-US"/>
              <a:t>Click icon to add picture</a:t>
            </a:r>
            <a:endParaRPr lang="en-US" dirty="0"/>
          </a:p>
        </p:txBody>
      </p:sp>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dirty="0"/>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931391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5_Chapter and Title">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
        <p:nvSpPr>
          <p:cNvPr id="7" name="Content Placeholder 6"/>
          <p:cNvSpPr>
            <a:spLocks noGrp="1"/>
          </p:cNvSpPr>
          <p:nvPr>
            <p:ph sz="quarter" idx="17"/>
          </p:nvPr>
        </p:nvSpPr>
        <p:spPr>
          <a:xfrm>
            <a:off x="381000" y="1143000"/>
            <a:ext cx="2590800" cy="3586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73172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9178648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41148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800600" y="1219200"/>
            <a:ext cx="41148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0646977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458200" cy="1243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0"/>
          </p:nvPr>
        </p:nvSpPr>
        <p:spPr>
          <a:xfrm>
            <a:off x="457200" y="2590800"/>
            <a:ext cx="4114800" cy="35814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1"/>
          </p:nvPr>
        </p:nvSpPr>
        <p:spPr>
          <a:xfrm>
            <a:off x="4800600" y="2590800"/>
            <a:ext cx="4114800" cy="3657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3035255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Content Placeholder 2"/>
          <p:cNvSpPr>
            <a:spLocks noGrp="1"/>
          </p:cNvSpPr>
          <p:nvPr>
            <p:ph idx="10"/>
          </p:nvPr>
        </p:nvSpPr>
        <p:spPr>
          <a:xfrm>
            <a:off x="533400" y="1371600"/>
            <a:ext cx="4038600" cy="2387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1"/>
          </p:nvPr>
        </p:nvSpPr>
        <p:spPr>
          <a:xfrm>
            <a:off x="4876800" y="1371600"/>
            <a:ext cx="4038600" cy="24384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idx="12"/>
          </p:nvPr>
        </p:nvSpPr>
        <p:spPr>
          <a:xfrm>
            <a:off x="2819400" y="3962400"/>
            <a:ext cx="4038600" cy="2362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23708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5"/>
          <p:cNvSpPr>
            <a:spLocks noGrp="1"/>
          </p:cNvSpPr>
          <p:nvPr>
            <p:ph type="body" sz="quarter" idx="16"/>
          </p:nvPr>
        </p:nvSpPr>
        <p:spPr>
          <a:xfrm>
            <a:off x="457200" y="5410200"/>
            <a:ext cx="8229600" cy="565150"/>
          </a:xfrm>
        </p:spPr>
        <p:txBody>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89299990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3962400" cy="4202151"/>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
        <p:nvSpPr>
          <p:cNvPr id="5" name="Content Placeholder 2"/>
          <p:cNvSpPr>
            <a:spLocks noGrp="1"/>
          </p:cNvSpPr>
          <p:nvPr>
            <p:ph idx="12"/>
          </p:nvPr>
        </p:nvSpPr>
        <p:spPr>
          <a:xfrm>
            <a:off x="4648200" y="1752600"/>
            <a:ext cx="4191000" cy="4191000"/>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Tree>
    <p:extLst>
      <p:ext uri="{BB962C8B-B14F-4D97-AF65-F5344CB8AC3E}">
        <p14:creationId xmlns:p14="http://schemas.microsoft.com/office/powerpoint/2010/main" val="4131323136"/>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2" name="Picture 13"/>
          <p:cNvPicPr>
            <a:picLocks noChangeAspect="1"/>
          </p:cNvPicPr>
          <p:nvPr/>
        </p:nvPicPr>
        <p:blipFill>
          <a:blip r:embed="rId32" cstate="print">
            <a:clrChange>
              <a:clrFrom>
                <a:srgbClr val="FFFFFE"/>
              </a:clrFrom>
              <a:clrTo>
                <a:srgbClr val="FFFFFE">
                  <a:alpha val="0"/>
                </a:srgbClr>
              </a:clrTo>
            </a:clrChange>
            <a:extLst>
              <a:ext uri="{BEBA8EAE-BF5A-486C-A8C5-ECC9F3942E4B}">
                <a14:imgProps xmlns:a14="http://schemas.microsoft.com/office/drawing/2010/main">
                  <a14:imgLayer r:embed="rId3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34"/>
          <a:stretch>
            <a:fillRect/>
          </a:stretch>
        </p:blipFill>
        <p:spPr>
          <a:xfrm>
            <a:off x="0" y="6434694"/>
            <a:ext cx="9171432" cy="45719"/>
          </a:xfrm>
          <a:prstGeom prst="rect">
            <a:avLst/>
          </a:prstGeom>
        </p:spPr>
      </p:pic>
      <p:sp>
        <p:nvSpPr>
          <p:cNvPr id="1026" name="Title Placeholder 1"/>
          <p:cNvSpPr>
            <a:spLocks noGrp="1"/>
          </p:cNvSpPr>
          <p:nvPr>
            <p:ph type="title"/>
          </p:nvPr>
        </p:nvSpPr>
        <p:spPr bwMode="auto">
          <a:xfrm>
            <a:off x="762000" y="239154"/>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34"/>
          <a:stretch>
            <a:fillRect/>
          </a:stretch>
        </p:blipFill>
        <p:spPr>
          <a:xfrm>
            <a:off x="0" y="6364006"/>
            <a:ext cx="9171432" cy="45719"/>
          </a:xfrm>
          <a:prstGeom prst="rect">
            <a:avLst/>
          </a:prstGeom>
        </p:spPr>
      </p:pic>
      <p:sp>
        <p:nvSpPr>
          <p:cNvPr id="9" name="Rectangle 8"/>
          <p:cNvSpPr/>
          <p:nvPr/>
        </p:nvSpPr>
        <p:spPr>
          <a:xfrm>
            <a:off x="0" y="6400800"/>
            <a:ext cx="9144000" cy="45719"/>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711" r:id="rId5"/>
    <p:sldLayoutId id="2147483712" r:id="rId6"/>
    <p:sldLayoutId id="2147483716" r:id="rId7"/>
    <p:sldLayoutId id="2147483708" r:id="rId8"/>
    <p:sldLayoutId id="2147483700" r:id="rId9"/>
    <p:sldLayoutId id="2147483696" r:id="rId10"/>
    <p:sldLayoutId id="2147483703" r:id="rId11"/>
    <p:sldLayoutId id="2147483698" r:id="rId12"/>
    <p:sldLayoutId id="2147483684" r:id="rId13"/>
    <p:sldLayoutId id="2147483692" r:id="rId14"/>
    <p:sldLayoutId id="2147483678" r:id="rId15"/>
    <p:sldLayoutId id="2147483679" r:id="rId16"/>
    <p:sldLayoutId id="2147483680" r:id="rId17"/>
    <p:sldLayoutId id="2147483685" r:id="rId18"/>
    <p:sldLayoutId id="2147483686" r:id="rId19"/>
    <p:sldLayoutId id="2147483687" r:id="rId20"/>
    <p:sldLayoutId id="2147483697" r:id="rId21"/>
    <p:sldLayoutId id="2147483688" r:id="rId22"/>
    <p:sldLayoutId id="2147483689" r:id="rId23"/>
    <p:sldLayoutId id="2147483690" r:id="rId24"/>
    <p:sldLayoutId id="2147483704" r:id="rId25"/>
    <p:sldLayoutId id="2147483705" r:id="rId26"/>
    <p:sldLayoutId id="2147483706" r:id="rId27"/>
    <p:sldLayoutId id="2147483707" r:id="rId28"/>
    <p:sldLayoutId id="2147483714" r:id="rId29"/>
    <p:sldLayoutId id="2147483715" r:id="rId30"/>
  </p:sldLayoutIdLst>
  <p:hf sldNum="0" hdr="0" ftr="0" dt="0"/>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 cover for Medical-Surgical Nursing: Making Connections to Practice, Second Edition."/>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380999" y="1371600"/>
            <a:ext cx="2583237" cy="3337560"/>
          </a:xfrm>
        </p:spPr>
      </p:pic>
      <p:sp>
        <p:nvSpPr>
          <p:cNvPr id="4" name="Text Placeholder 3"/>
          <p:cNvSpPr>
            <a:spLocks noGrp="1"/>
          </p:cNvSpPr>
          <p:nvPr>
            <p:ph type="body" sz="quarter" idx="15"/>
          </p:nvPr>
        </p:nvSpPr>
        <p:spPr/>
        <p:txBody>
          <a:bodyPr/>
          <a:lstStyle/>
          <a:p>
            <a:r>
              <a:rPr lang="en-US" dirty="0"/>
              <a:t>Chapter 52</a:t>
            </a:r>
          </a:p>
        </p:txBody>
      </p:sp>
      <p:sp>
        <p:nvSpPr>
          <p:cNvPr id="6" name="Text Placeholder 5"/>
          <p:cNvSpPr>
            <a:spLocks noGrp="1"/>
          </p:cNvSpPr>
          <p:nvPr>
            <p:ph type="body" sz="quarter" idx="16"/>
          </p:nvPr>
        </p:nvSpPr>
        <p:spPr>
          <a:xfrm>
            <a:off x="3124200" y="3008008"/>
            <a:ext cx="5709557" cy="1487791"/>
          </a:xfrm>
        </p:spPr>
        <p:txBody>
          <a:bodyPr/>
          <a:lstStyle/>
          <a:p>
            <a:r>
              <a:rPr lang="en-US" dirty="0"/>
              <a:t>Assessment of Musculoskeletal Function</a:t>
            </a:r>
          </a:p>
        </p:txBody>
      </p:sp>
      <p:sp>
        <p:nvSpPr>
          <p:cNvPr id="2" name="Title 1" hidden="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8235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6356" y="234539"/>
            <a:ext cx="8235244" cy="590931"/>
          </a:xfrm>
        </p:spPr>
        <p:txBody>
          <a:bodyPr/>
          <a:lstStyle/>
          <a:p>
            <a:r>
              <a:rPr lang="en-US" dirty="0"/>
              <a:t>Skeletal Muscle Movements (continued)</a:t>
            </a:r>
          </a:p>
        </p:txBody>
      </p:sp>
      <p:pic>
        <p:nvPicPr>
          <p:cNvPr id="13" name="Content Placeholder 12" descr="Inversion and Eversion of the feet. Inversion is pointing the foot into the body. Eversion is pointing the foot out from the body."/>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017014" y="1371600"/>
            <a:ext cx="3071372" cy="2387600"/>
          </a:xfrm>
        </p:spPr>
      </p:pic>
      <p:pic>
        <p:nvPicPr>
          <p:cNvPr id="14" name="Content Placeholder 13" descr="A head during rotation. The head can rotate left or right."/>
          <p:cNvPicPr>
            <a:picLocks noGrp="1" noChangeAspect="1"/>
          </p:cNvPicPr>
          <p:nvPr>
            <p:ph idx="11"/>
          </p:nvPr>
        </p:nvPicPr>
        <p:blipFill>
          <a:blip r:embed="rId4">
            <a:extLst>
              <a:ext uri="{28A0092B-C50C-407E-A947-70E740481C1C}">
                <a14:useLocalDpi xmlns:a14="http://schemas.microsoft.com/office/drawing/2010/main" val="0"/>
              </a:ext>
            </a:extLst>
          </a:blip>
          <a:stretch>
            <a:fillRect/>
          </a:stretch>
        </p:blipFill>
        <p:spPr>
          <a:xfrm>
            <a:off x="5582020" y="1371600"/>
            <a:ext cx="2628159" cy="2438400"/>
          </a:xfrm>
        </p:spPr>
      </p:pic>
      <p:pic>
        <p:nvPicPr>
          <p:cNvPr id="15" name="Content Placeholder 14" descr="Left, a side view of the head with Protraction and Retraction. Protraction is lifting the chin up. Retraction is pointing the chin downward. Right, a side view of the head with Elevation and Depression. Elevation is lifting the head upward. Depression is pointing the head downward."/>
          <p:cNvPicPr>
            <a:picLocks noGrp="1" noChangeAspect="1"/>
          </p:cNvPicPr>
          <p:nvPr>
            <p:ph idx="12"/>
          </p:nvPr>
        </p:nvPicPr>
        <p:blipFill>
          <a:blip r:embed="rId5">
            <a:extLst>
              <a:ext uri="{28A0092B-C50C-407E-A947-70E740481C1C}">
                <a14:useLocalDpi xmlns:a14="http://schemas.microsoft.com/office/drawing/2010/main" val="0"/>
              </a:ext>
            </a:extLst>
          </a:blip>
          <a:stretch>
            <a:fillRect/>
          </a:stretch>
        </p:blipFill>
        <p:spPr>
          <a:xfrm>
            <a:off x="2819400" y="4429278"/>
            <a:ext cx="4038600" cy="1428443"/>
          </a:xfrm>
        </p:spPr>
      </p:pic>
    </p:spTree>
    <p:extLst>
      <p:ext uri="{BB962C8B-B14F-4D97-AF65-F5344CB8AC3E}">
        <p14:creationId xmlns:p14="http://schemas.microsoft.com/office/powerpoint/2010/main" val="140118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FBD4-23D6-446A-94C9-17A715ABB6BC}"/>
              </a:ext>
            </a:extLst>
          </p:cNvPr>
          <p:cNvSpPr>
            <a:spLocks noGrp="1"/>
          </p:cNvSpPr>
          <p:nvPr>
            <p:ph type="title"/>
          </p:nvPr>
        </p:nvSpPr>
        <p:spPr>
          <a:xfrm>
            <a:off x="756356" y="-14760"/>
            <a:ext cx="8235244" cy="1089529"/>
          </a:xfrm>
        </p:spPr>
        <p:txBody>
          <a:bodyPr/>
          <a:lstStyle/>
          <a:p>
            <a:r>
              <a:rPr lang="en-US" dirty="0"/>
              <a:t>Overview of Anatomy and Physiology (continued_3) </a:t>
            </a:r>
          </a:p>
        </p:txBody>
      </p:sp>
      <p:sp>
        <p:nvSpPr>
          <p:cNvPr id="3" name="Content Placeholder 2">
            <a:extLst>
              <a:ext uri="{FF2B5EF4-FFF2-40B4-BE49-F238E27FC236}">
                <a16:creationId xmlns:a16="http://schemas.microsoft.com/office/drawing/2014/main" id="{014E9042-D99A-4871-8A5A-25E59A7541B4}"/>
              </a:ext>
            </a:extLst>
          </p:cNvPr>
          <p:cNvSpPr>
            <a:spLocks noGrp="1"/>
          </p:cNvSpPr>
          <p:nvPr>
            <p:ph idx="1"/>
          </p:nvPr>
        </p:nvSpPr>
        <p:spPr/>
        <p:txBody>
          <a:bodyPr/>
          <a:lstStyle/>
          <a:p>
            <a:r>
              <a:rPr lang="en-US" dirty="0"/>
              <a:t>Joints</a:t>
            </a:r>
          </a:p>
          <a:p>
            <a:pPr lvl="1"/>
            <a:r>
              <a:rPr lang="en-US" dirty="0" err="1"/>
              <a:t>Nonsynovial</a:t>
            </a:r>
            <a:endParaRPr lang="en-US" dirty="0"/>
          </a:p>
          <a:p>
            <a:pPr lvl="1"/>
            <a:r>
              <a:rPr lang="en-US" dirty="0"/>
              <a:t>Synovial </a:t>
            </a:r>
          </a:p>
          <a:p>
            <a:r>
              <a:rPr lang="en-US" dirty="0"/>
              <a:t>Cartilage</a:t>
            </a:r>
          </a:p>
        </p:txBody>
      </p:sp>
    </p:spTree>
    <p:extLst>
      <p:ext uri="{BB962C8B-B14F-4D97-AF65-F5344CB8AC3E}">
        <p14:creationId xmlns:p14="http://schemas.microsoft.com/office/powerpoint/2010/main" val="115284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6356" y="234540"/>
            <a:ext cx="8235244" cy="590931"/>
          </a:xfrm>
        </p:spPr>
        <p:txBody>
          <a:bodyPr/>
          <a:lstStyle/>
          <a:p>
            <a:r>
              <a:rPr lang="en-US" dirty="0"/>
              <a:t>Joints</a:t>
            </a:r>
          </a:p>
        </p:txBody>
      </p:sp>
      <p:pic>
        <p:nvPicPr>
          <p:cNvPr id="11" name="Content Placeholder 10" descr="A side view of the nonsynovial joint in the vertebral body. Clockwise, parts labeled are the Intervertebral fibrocartilage, Interarticular ligament, and Anterior costotransverse liga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pic>
        <p:nvPicPr>
          <p:cNvPr id="12" name="Content Placeholder 11" descr="A cross-sectional view of the synovial joint. Clockwise, parts labeled are the Bone, Synovial membrane, Synovial fluid, Articular cartilage, and Ligament forming fibrous capsule."/>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5197586" y="1219200"/>
            <a:ext cx="3320828" cy="4068763"/>
          </a:xfrm>
        </p:spPr>
      </p:pic>
    </p:spTree>
    <p:extLst>
      <p:ext uri="{BB962C8B-B14F-4D97-AF65-F5344CB8AC3E}">
        <p14:creationId xmlns:p14="http://schemas.microsoft.com/office/powerpoint/2010/main" val="340862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3948-A3CC-444D-B0F8-540E0676E143}"/>
              </a:ext>
            </a:extLst>
          </p:cNvPr>
          <p:cNvSpPr>
            <a:spLocks noGrp="1"/>
          </p:cNvSpPr>
          <p:nvPr>
            <p:ph type="title"/>
          </p:nvPr>
        </p:nvSpPr>
        <p:spPr/>
        <p:txBody>
          <a:bodyPr/>
          <a:lstStyle/>
          <a:p>
            <a:r>
              <a:rPr lang="en-US" dirty="0"/>
              <a:t>Bursa</a:t>
            </a:r>
          </a:p>
        </p:txBody>
      </p:sp>
      <p:pic>
        <p:nvPicPr>
          <p:cNvPr id="4" name="Content Placeholder 13" descr="A cross-sectional view of the shoulder. Clockwise, parts labeled are the Acromion, Clavide, Synovial joint, Scapula, Humerus, Rotator cuff tendons, and Bursa. The bursa provides a cushion between tendons, skin, or ligaments and bones.">
            <a:extLst>
              <a:ext uri="{FF2B5EF4-FFF2-40B4-BE49-F238E27FC236}">
                <a16:creationId xmlns:a16="http://schemas.microsoft.com/office/drawing/2014/main" id="{B570BBC9-B8D8-4F53-8D18-A7B66473887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2855" y="1561512"/>
            <a:ext cx="4118290" cy="3336513"/>
          </a:xfrm>
        </p:spPr>
      </p:pic>
    </p:spTree>
    <p:extLst>
      <p:ext uri="{BB962C8B-B14F-4D97-AF65-F5344CB8AC3E}">
        <p14:creationId xmlns:p14="http://schemas.microsoft.com/office/powerpoint/2010/main" val="423090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4BBC-5207-4621-8D6E-7B1677F4E5AF}"/>
              </a:ext>
            </a:extLst>
          </p:cNvPr>
          <p:cNvSpPr>
            <a:spLocks noGrp="1"/>
          </p:cNvSpPr>
          <p:nvPr>
            <p:ph type="title"/>
          </p:nvPr>
        </p:nvSpPr>
        <p:spPr>
          <a:xfrm>
            <a:off x="756356" y="-14760"/>
            <a:ext cx="8235244" cy="1089529"/>
          </a:xfrm>
        </p:spPr>
        <p:txBody>
          <a:bodyPr/>
          <a:lstStyle/>
          <a:p>
            <a:r>
              <a:rPr lang="en-US" dirty="0"/>
              <a:t>Overview of Anatomy and Physiology (continued_4)</a:t>
            </a:r>
          </a:p>
        </p:txBody>
      </p:sp>
      <p:sp>
        <p:nvSpPr>
          <p:cNvPr id="3" name="Content Placeholder 2">
            <a:extLst>
              <a:ext uri="{FF2B5EF4-FFF2-40B4-BE49-F238E27FC236}">
                <a16:creationId xmlns:a16="http://schemas.microsoft.com/office/drawing/2014/main" id="{7DAA7780-764B-4F5D-87D5-382E3F3518E4}"/>
              </a:ext>
            </a:extLst>
          </p:cNvPr>
          <p:cNvSpPr>
            <a:spLocks noGrp="1"/>
          </p:cNvSpPr>
          <p:nvPr>
            <p:ph idx="1"/>
          </p:nvPr>
        </p:nvSpPr>
        <p:spPr/>
        <p:txBody>
          <a:bodyPr/>
          <a:lstStyle/>
          <a:p>
            <a:r>
              <a:rPr lang="en-US" dirty="0"/>
              <a:t>Ligaments, tendons, and fascia</a:t>
            </a:r>
          </a:p>
          <a:p>
            <a:pPr lvl="1"/>
            <a:r>
              <a:rPr lang="en-US" dirty="0"/>
              <a:t>Ligaments</a:t>
            </a:r>
          </a:p>
          <a:p>
            <a:pPr lvl="1"/>
            <a:r>
              <a:rPr lang="en-US" dirty="0"/>
              <a:t>Tendons</a:t>
            </a:r>
          </a:p>
          <a:p>
            <a:pPr lvl="1"/>
            <a:r>
              <a:rPr lang="en-US" dirty="0"/>
              <a:t>Fascia</a:t>
            </a:r>
          </a:p>
        </p:txBody>
      </p:sp>
    </p:spTree>
    <p:extLst>
      <p:ext uri="{BB962C8B-B14F-4D97-AF65-F5344CB8AC3E}">
        <p14:creationId xmlns:p14="http://schemas.microsoft.com/office/powerpoint/2010/main" val="152936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bwMode="auto">
          <a:xfrm>
            <a:off x="756356" y="234539"/>
            <a:ext cx="8235244" cy="590931"/>
          </a:xfrm>
          <a:prstGeom prst="rect">
            <a:avLst/>
          </a:prstGeom>
          <a:noFill/>
          <a:ln>
            <a:noFill/>
          </a:ln>
        </p:spPr>
        <p:txBody>
          <a:bodyPr wrap="square" anchor="ctr">
            <a:normAutofit/>
          </a:bodyPr>
          <a:lstStyle/>
          <a:p>
            <a:r>
              <a:rPr lang="en-US" dirty="0"/>
              <a:t>Ligaments, Tendons, and Fascia</a:t>
            </a:r>
          </a:p>
        </p:txBody>
      </p:sp>
      <p:pic>
        <p:nvPicPr>
          <p:cNvPr id="15" name="Content Placeholder 14" descr="An anterior view of the knee. Clockwise, parts labeled are the Femur, Patella, Medial collateral ligament, Tibia, and Fibul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1908" y="1195349"/>
            <a:ext cx="2685383" cy="4068763"/>
          </a:xfrm>
          <a:prstGeom prst="rect">
            <a:avLst/>
          </a:prstGeom>
          <a:noFill/>
        </p:spPr>
      </p:pic>
      <p:pic>
        <p:nvPicPr>
          <p:cNvPr id="16" name="Content Placeholder 15" descr="A side view of the arm with bones and muscle highlighted. Clockwise, parts labeled are the Tendons, Bone, Tendon, and Skeletal muscle."/>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5064403" y="1219200"/>
            <a:ext cx="3587194" cy="4068763"/>
          </a:xfrm>
          <a:prstGeom prst="rect">
            <a:avLst/>
          </a:prstGeom>
          <a:noFill/>
        </p:spPr>
      </p:pic>
    </p:spTree>
    <p:extLst>
      <p:ext uri="{BB962C8B-B14F-4D97-AF65-F5344CB8AC3E}">
        <p14:creationId xmlns:p14="http://schemas.microsoft.com/office/powerpoint/2010/main" val="6325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2698-2042-4938-B5F1-5E0705737939}"/>
              </a:ext>
            </a:extLst>
          </p:cNvPr>
          <p:cNvSpPr>
            <a:spLocks noGrp="1"/>
          </p:cNvSpPr>
          <p:nvPr>
            <p:ph type="title"/>
          </p:nvPr>
        </p:nvSpPr>
        <p:spPr/>
        <p:txBody>
          <a:bodyPr/>
          <a:lstStyle/>
          <a:p>
            <a:r>
              <a:rPr lang="en-US"/>
              <a:t>Assessment</a:t>
            </a:r>
            <a:endParaRPr lang="en-US" dirty="0"/>
          </a:p>
        </p:txBody>
      </p:sp>
      <p:sp>
        <p:nvSpPr>
          <p:cNvPr id="3" name="Content Placeholder 2">
            <a:extLst>
              <a:ext uri="{FF2B5EF4-FFF2-40B4-BE49-F238E27FC236}">
                <a16:creationId xmlns:a16="http://schemas.microsoft.com/office/drawing/2014/main" id="{523C0F97-2A24-45D3-B14C-BD769F6475F0}"/>
              </a:ext>
            </a:extLst>
          </p:cNvPr>
          <p:cNvSpPr>
            <a:spLocks noGrp="1"/>
          </p:cNvSpPr>
          <p:nvPr>
            <p:ph idx="1"/>
          </p:nvPr>
        </p:nvSpPr>
        <p:spPr>
          <a:xfrm>
            <a:off x="457200" y="1195349"/>
            <a:ext cx="8229600" cy="938251"/>
          </a:xfrm>
        </p:spPr>
        <p:txBody>
          <a:bodyPr/>
          <a:lstStyle/>
          <a:p>
            <a:r>
              <a:rPr lang="en-US" dirty="0"/>
              <a:t>Past Medical History and History of Present Illness</a:t>
            </a:r>
          </a:p>
        </p:txBody>
      </p:sp>
      <p:sp>
        <p:nvSpPr>
          <p:cNvPr id="8" name="Content Placeholder 7"/>
          <p:cNvSpPr>
            <a:spLocks noGrp="1"/>
          </p:cNvSpPr>
          <p:nvPr>
            <p:ph idx="10"/>
          </p:nvPr>
        </p:nvSpPr>
        <p:spPr>
          <a:xfrm>
            <a:off x="533400" y="2209800"/>
            <a:ext cx="4038600" cy="3581400"/>
          </a:xfrm>
        </p:spPr>
        <p:txBody>
          <a:bodyPr/>
          <a:lstStyle/>
          <a:p>
            <a:pPr lvl="1"/>
            <a:r>
              <a:rPr lang="en-US" dirty="0"/>
              <a:t>Pain</a:t>
            </a:r>
          </a:p>
          <a:p>
            <a:pPr lvl="1"/>
            <a:r>
              <a:rPr lang="en-US" dirty="0"/>
              <a:t>Swelling</a:t>
            </a:r>
          </a:p>
          <a:p>
            <a:pPr lvl="1"/>
            <a:r>
              <a:rPr lang="en-US" dirty="0"/>
              <a:t>Stiffness</a:t>
            </a:r>
          </a:p>
          <a:p>
            <a:pPr lvl="1"/>
            <a:r>
              <a:rPr lang="en-US" dirty="0"/>
              <a:t>Deformity</a:t>
            </a:r>
          </a:p>
          <a:p>
            <a:pPr lvl="1"/>
            <a:r>
              <a:rPr lang="en-US" dirty="0"/>
              <a:t>Weakness</a:t>
            </a:r>
          </a:p>
          <a:p>
            <a:pPr lvl="1"/>
            <a:r>
              <a:rPr lang="en-US" dirty="0"/>
              <a:t>Instability</a:t>
            </a:r>
          </a:p>
          <a:p>
            <a:pPr lvl="1"/>
            <a:r>
              <a:rPr lang="en-US" dirty="0"/>
              <a:t>Loss of function</a:t>
            </a:r>
          </a:p>
        </p:txBody>
      </p:sp>
      <p:sp>
        <p:nvSpPr>
          <p:cNvPr id="9" name="Content Placeholder 8"/>
          <p:cNvSpPr>
            <a:spLocks noGrp="1"/>
          </p:cNvSpPr>
          <p:nvPr>
            <p:ph idx="11"/>
          </p:nvPr>
        </p:nvSpPr>
        <p:spPr>
          <a:xfrm>
            <a:off x="4800600" y="2209800"/>
            <a:ext cx="4038600" cy="3733800"/>
          </a:xfrm>
        </p:spPr>
        <p:txBody>
          <a:bodyPr/>
          <a:lstStyle/>
          <a:p>
            <a:pPr marL="292608" lvl="1"/>
            <a:r>
              <a:rPr lang="en-US" dirty="0"/>
              <a:t>Temperature changes</a:t>
            </a:r>
          </a:p>
          <a:p>
            <a:pPr marL="292608" lvl="1"/>
            <a:r>
              <a:rPr lang="en-US" dirty="0"/>
              <a:t>Altered sensation</a:t>
            </a:r>
          </a:p>
          <a:p>
            <a:pPr marL="292608" lvl="1"/>
            <a:r>
              <a:rPr lang="en-US" dirty="0"/>
              <a:t>Associated symptoms</a:t>
            </a:r>
          </a:p>
          <a:p>
            <a:pPr marL="292608" lvl="1"/>
            <a:r>
              <a:rPr lang="en-US" dirty="0"/>
              <a:t>Responses to treatment</a:t>
            </a:r>
          </a:p>
        </p:txBody>
      </p:sp>
    </p:spTree>
    <p:extLst>
      <p:ext uri="{BB962C8B-B14F-4D97-AF65-F5344CB8AC3E}">
        <p14:creationId xmlns:p14="http://schemas.microsoft.com/office/powerpoint/2010/main" val="2513390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6FD8-2315-4A26-A46F-B589FBA9FF32}"/>
              </a:ext>
            </a:extLst>
          </p:cNvPr>
          <p:cNvSpPr>
            <a:spLocks noGrp="1"/>
          </p:cNvSpPr>
          <p:nvPr>
            <p:ph type="title"/>
          </p:nvPr>
        </p:nvSpPr>
        <p:spPr/>
        <p:txBody>
          <a:bodyPr/>
          <a:lstStyle/>
          <a:p>
            <a:r>
              <a:rPr lang="en-US" dirty="0"/>
              <a:t>Assessment (continued_1)</a:t>
            </a:r>
          </a:p>
        </p:txBody>
      </p:sp>
      <p:sp>
        <p:nvSpPr>
          <p:cNvPr id="3" name="Content Placeholder 2">
            <a:extLst>
              <a:ext uri="{FF2B5EF4-FFF2-40B4-BE49-F238E27FC236}">
                <a16:creationId xmlns:a16="http://schemas.microsoft.com/office/drawing/2014/main" id="{9AEDBADD-B00D-4D26-9DD0-83B86F2139AE}"/>
              </a:ext>
            </a:extLst>
          </p:cNvPr>
          <p:cNvSpPr>
            <a:spLocks noGrp="1"/>
          </p:cNvSpPr>
          <p:nvPr>
            <p:ph idx="1"/>
          </p:nvPr>
        </p:nvSpPr>
        <p:spPr/>
        <p:txBody>
          <a:bodyPr/>
          <a:lstStyle/>
          <a:p>
            <a:r>
              <a:rPr lang="en-US" dirty="0"/>
              <a:t>Physical Assessment</a:t>
            </a:r>
          </a:p>
          <a:p>
            <a:pPr lvl="1"/>
            <a:r>
              <a:rPr lang="en-US" dirty="0"/>
              <a:t>Posture</a:t>
            </a:r>
          </a:p>
          <a:p>
            <a:pPr lvl="1"/>
            <a:r>
              <a:rPr lang="en-US" dirty="0"/>
              <a:t>Gait</a:t>
            </a:r>
          </a:p>
          <a:p>
            <a:pPr lvl="1"/>
            <a:r>
              <a:rPr lang="en-US" dirty="0"/>
              <a:t>Joint mobility</a:t>
            </a:r>
          </a:p>
        </p:txBody>
      </p:sp>
    </p:spTree>
    <p:extLst>
      <p:ext uri="{BB962C8B-B14F-4D97-AF65-F5344CB8AC3E}">
        <p14:creationId xmlns:p14="http://schemas.microsoft.com/office/powerpoint/2010/main" val="136873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6356" y="234539"/>
            <a:ext cx="8235244" cy="590931"/>
          </a:xfrm>
        </p:spPr>
        <p:txBody>
          <a:bodyPr/>
          <a:lstStyle/>
          <a:p>
            <a:r>
              <a:rPr lang="en-US" dirty="0"/>
              <a:t>Assessing Postures</a:t>
            </a:r>
          </a:p>
        </p:txBody>
      </p:sp>
      <p:pic>
        <p:nvPicPr>
          <p:cNvPr id="6" name="Content Placeholder 5" descr="Six postures of the body. From left to right are Good posture, Lordosis, Kyphosis, Forward head, Sway back, and Scoliosis.">
            <a:extLst>
              <a:ext uri="{FF2B5EF4-FFF2-40B4-BE49-F238E27FC236}">
                <a16:creationId xmlns:a16="http://schemas.microsoft.com/office/drawing/2014/main" id="{71849C78-F842-45E4-AD03-49E9DBA774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426660"/>
            <a:ext cx="6400800" cy="4364540"/>
          </a:xfrm>
        </p:spPr>
      </p:pic>
    </p:spTree>
    <p:extLst>
      <p:ext uri="{BB962C8B-B14F-4D97-AF65-F5344CB8AC3E}">
        <p14:creationId xmlns:p14="http://schemas.microsoft.com/office/powerpoint/2010/main" val="53474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6356" y="234539"/>
            <a:ext cx="8235244" cy="590931"/>
          </a:xfrm>
        </p:spPr>
        <p:txBody>
          <a:bodyPr/>
          <a:lstStyle/>
          <a:p>
            <a:r>
              <a:rPr lang="en-US" dirty="0"/>
              <a:t>Normal Walking Gait</a:t>
            </a:r>
          </a:p>
        </p:txBody>
      </p:sp>
      <p:pic>
        <p:nvPicPr>
          <p:cNvPr id="6" name="Content Placeholder 5" descr="Seven phases of assessing a normal walking gait. The stance phase is Heel strike, Foot flat, Mid-stance, and Push-off. Single support phase is the Foot flat, Mid-stance, and Push-off. The Swing phase is Acceleration, Mid-swing, and Deceleration.">
            <a:extLst>
              <a:ext uri="{FF2B5EF4-FFF2-40B4-BE49-F238E27FC236}">
                <a16:creationId xmlns:a16="http://schemas.microsoft.com/office/drawing/2014/main" id="{9C173F33-B3CE-496E-AE82-64B0784AD1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2057400"/>
            <a:ext cx="7087993" cy="2863183"/>
          </a:xfrm>
        </p:spPr>
      </p:pic>
    </p:spTree>
    <p:extLst>
      <p:ext uri="{BB962C8B-B14F-4D97-AF65-F5344CB8AC3E}">
        <p14:creationId xmlns:p14="http://schemas.microsoft.com/office/powerpoint/2010/main" val="98849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FBD4-23D6-446A-94C9-17A715ABB6BC}"/>
              </a:ext>
            </a:extLst>
          </p:cNvPr>
          <p:cNvSpPr>
            <a:spLocks noGrp="1"/>
          </p:cNvSpPr>
          <p:nvPr>
            <p:ph type="title"/>
          </p:nvPr>
        </p:nvSpPr>
        <p:spPr/>
        <p:txBody>
          <a:bodyPr/>
          <a:lstStyle/>
          <a:p>
            <a:r>
              <a:rPr lang="en-US" dirty="0"/>
              <a:t>Overview of Anatomy and Physiology </a:t>
            </a:r>
          </a:p>
        </p:txBody>
      </p:sp>
      <p:sp>
        <p:nvSpPr>
          <p:cNvPr id="3" name="Content Placeholder 2">
            <a:extLst>
              <a:ext uri="{FF2B5EF4-FFF2-40B4-BE49-F238E27FC236}">
                <a16:creationId xmlns:a16="http://schemas.microsoft.com/office/drawing/2014/main" id="{014E9042-D99A-4871-8A5A-25E59A7541B4}"/>
              </a:ext>
            </a:extLst>
          </p:cNvPr>
          <p:cNvSpPr>
            <a:spLocks noGrp="1"/>
          </p:cNvSpPr>
          <p:nvPr>
            <p:ph idx="1"/>
          </p:nvPr>
        </p:nvSpPr>
        <p:spPr/>
        <p:txBody>
          <a:bodyPr/>
          <a:lstStyle/>
          <a:p>
            <a:r>
              <a:rPr lang="en-US" dirty="0"/>
              <a:t>Bones</a:t>
            </a:r>
          </a:p>
          <a:p>
            <a:pPr lvl="1"/>
            <a:r>
              <a:rPr lang="en-US" dirty="0"/>
              <a:t>Structure</a:t>
            </a:r>
          </a:p>
          <a:p>
            <a:pPr lvl="1"/>
            <a:r>
              <a:rPr lang="en-US" dirty="0"/>
              <a:t>Shape</a:t>
            </a:r>
          </a:p>
        </p:txBody>
      </p:sp>
    </p:spTree>
    <p:extLst>
      <p:ext uri="{BB962C8B-B14F-4D97-AF65-F5344CB8AC3E}">
        <p14:creationId xmlns:p14="http://schemas.microsoft.com/office/powerpoint/2010/main" val="317311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6356" y="234539"/>
            <a:ext cx="8235244" cy="590931"/>
          </a:xfrm>
        </p:spPr>
        <p:txBody>
          <a:bodyPr/>
          <a:lstStyle/>
          <a:p>
            <a:r>
              <a:rPr lang="en-US" dirty="0"/>
              <a:t>Goniometer</a:t>
            </a:r>
          </a:p>
        </p:txBody>
      </p:sp>
      <p:pic>
        <p:nvPicPr>
          <p:cNvPr id="6" name="Content Placeholder 5" descr="A leg with a goniometer.">
            <a:extLst>
              <a:ext uri="{FF2B5EF4-FFF2-40B4-BE49-F238E27FC236}">
                <a16:creationId xmlns:a16="http://schemas.microsoft.com/office/drawing/2014/main" id="{76C90A16-83BB-4437-AA21-4C9149703D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599" y="2209800"/>
            <a:ext cx="5169835" cy="3429000"/>
          </a:xfrm>
        </p:spPr>
      </p:pic>
    </p:spTree>
    <p:extLst>
      <p:ext uri="{BB962C8B-B14F-4D97-AF65-F5344CB8AC3E}">
        <p14:creationId xmlns:p14="http://schemas.microsoft.com/office/powerpoint/2010/main" val="194312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6FD8-2315-4A26-A46F-B589FBA9FF32}"/>
              </a:ext>
            </a:extLst>
          </p:cNvPr>
          <p:cNvSpPr>
            <a:spLocks noGrp="1"/>
          </p:cNvSpPr>
          <p:nvPr>
            <p:ph type="title"/>
          </p:nvPr>
        </p:nvSpPr>
        <p:spPr/>
        <p:txBody>
          <a:bodyPr/>
          <a:lstStyle/>
          <a:p>
            <a:r>
              <a:rPr lang="en-US" dirty="0"/>
              <a:t>Assessment (continued_2)</a:t>
            </a:r>
          </a:p>
        </p:txBody>
      </p:sp>
      <p:sp>
        <p:nvSpPr>
          <p:cNvPr id="3" name="Content Placeholder 2">
            <a:extLst>
              <a:ext uri="{FF2B5EF4-FFF2-40B4-BE49-F238E27FC236}">
                <a16:creationId xmlns:a16="http://schemas.microsoft.com/office/drawing/2014/main" id="{9AEDBADD-B00D-4D26-9DD0-83B86F2139AE}"/>
              </a:ext>
            </a:extLst>
          </p:cNvPr>
          <p:cNvSpPr>
            <a:spLocks noGrp="1"/>
          </p:cNvSpPr>
          <p:nvPr>
            <p:ph idx="1"/>
          </p:nvPr>
        </p:nvSpPr>
        <p:spPr/>
        <p:txBody>
          <a:bodyPr/>
          <a:lstStyle/>
          <a:p>
            <a:r>
              <a:rPr lang="en-US" dirty="0"/>
              <a:t>Physical Assessment</a:t>
            </a:r>
          </a:p>
          <a:p>
            <a:pPr lvl="1"/>
            <a:r>
              <a:rPr lang="en-US" dirty="0"/>
              <a:t>Sensation </a:t>
            </a:r>
          </a:p>
          <a:p>
            <a:pPr lvl="1"/>
            <a:r>
              <a:rPr lang="en-US" dirty="0"/>
              <a:t>Pulses</a:t>
            </a:r>
          </a:p>
          <a:p>
            <a:pPr lvl="1"/>
            <a:r>
              <a:rPr lang="en-US" dirty="0"/>
              <a:t>Muscle tone and strength</a:t>
            </a:r>
          </a:p>
        </p:txBody>
      </p:sp>
    </p:spTree>
    <p:extLst>
      <p:ext uri="{BB962C8B-B14F-4D97-AF65-F5344CB8AC3E}">
        <p14:creationId xmlns:p14="http://schemas.microsoft.com/office/powerpoint/2010/main" val="17781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8772-2B15-49DE-A635-6979D920A116}"/>
              </a:ext>
            </a:extLst>
          </p:cNvPr>
          <p:cNvSpPr>
            <a:spLocks noGrp="1"/>
          </p:cNvSpPr>
          <p:nvPr>
            <p:ph type="title"/>
          </p:nvPr>
        </p:nvSpPr>
        <p:spPr/>
        <p:txBody>
          <a:bodyPr/>
          <a:lstStyle/>
          <a:p>
            <a:r>
              <a:rPr lang="en-US"/>
              <a:t>Diagnostic Studies</a:t>
            </a:r>
            <a:endParaRPr lang="en-US" dirty="0"/>
          </a:p>
        </p:txBody>
      </p:sp>
      <p:sp>
        <p:nvSpPr>
          <p:cNvPr id="3" name="Content Placeholder 2">
            <a:extLst>
              <a:ext uri="{FF2B5EF4-FFF2-40B4-BE49-F238E27FC236}">
                <a16:creationId xmlns:a16="http://schemas.microsoft.com/office/drawing/2014/main" id="{C4A9A379-D1E7-4C55-947D-01FDBBCB6EA4}"/>
              </a:ext>
            </a:extLst>
          </p:cNvPr>
          <p:cNvSpPr>
            <a:spLocks noGrp="1"/>
          </p:cNvSpPr>
          <p:nvPr>
            <p:ph idx="1"/>
          </p:nvPr>
        </p:nvSpPr>
        <p:spPr/>
        <p:txBody>
          <a:bodyPr/>
          <a:lstStyle/>
          <a:p>
            <a:r>
              <a:rPr lang="en-US" dirty="0"/>
              <a:t>Laboratory studies</a:t>
            </a:r>
          </a:p>
          <a:p>
            <a:pPr lvl="1"/>
            <a:r>
              <a:rPr lang="en-US" dirty="0"/>
              <a:t>Calcium</a:t>
            </a:r>
          </a:p>
          <a:p>
            <a:pPr lvl="1"/>
            <a:r>
              <a:rPr lang="en-US" dirty="0"/>
              <a:t>Vitamin D</a:t>
            </a:r>
          </a:p>
          <a:p>
            <a:pPr lvl="1"/>
            <a:r>
              <a:rPr lang="en-US" dirty="0"/>
              <a:t>Hormones</a:t>
            </a:r>
          </a:p>
        </p:txBody>
      </p:sp>
    </p:spTree>
    <p:extLst>
      <p:ext uri="{BB962C8B-B14F-4D97-AF65-F5344CB8AC3E}">
        <p14:creationId xmlns:p14="http://schemas.microsoft.com/office/powerpoint/2010/main" val="2118824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A255-D9B2-45DF-80AD-995F2DFDC87B}"/>
              </a:ext>
            </a:extLst>
          </p:cNvPr>
          <p:cNvSpPr>
            <a:spLocks noGrp="1"/>
          </p:cNvSpPr>
          <p:nvPr>
            <p:ph type="title"/>
          </p:nvPr>
        </p:nvSpPr>
        <p:spPr/>
        <p:txBody>
          <a:bodyPr/>
          <a:lstStyle/>
          <a:p>
            <a:r>
              <a:rPr lang="en-US"/>
              <a:t>Imaging Studies</a:t>
            </a:r>
            <a:endParaRPr lang="en-US" dirty="0"/>
          </a:p>
        </p:txBody>
      </p:sp>
      <p:sp>
        <p:nvSpPr>
          <p:cNvPr id="3" name="Content Placeholder 2">
            <a:extLst>
              <a:ext uri="{FF2B5EF4-FFF2-40B4-BE49-F238E27FC236}">
                <a16:creationId xmlns:a16="http://schemas.microsoft.com/office/drawing/2014/main" id="{361533F0-CB0A-4803-8104-5457173031F4}"/>
              </a:ext>
            </a:extLst>
          </p:cNvPr>
          <p:cNvSpPr>
            <a:spLocks noGrp="1"/>
          </p:cNvSpPr>
          <p:nvPr>
            <p:ph idx="1"/>
          </p:nvPr>
        </p:nvSpPr>
        <p:spPr/>
        <p:txBody>
          <a:bodyPr/>
          <a:lstStyle/>
          <a:p>
            <a:r>
              <a:rPr lang="en-US" dirty="0"/>
              <a:t>X-ray</a:t>
            </a:r>
          </a:p>
          <a:p>
            <a:r>
              <a:rPr lang="en-US" dirty="0"/>
              <a:t>Computed tomography</a:t>
            </a:r>
          </a:p>
          <a:p>
            <a:r>
              <a:rPr lang="en-US" dirty="0"/>
              <a:t>Magnetic resonance imaging</a:t>
            </a:r>
          </a:p>
          <a:p>
            <a:r>
              <a:rPr lang="en-US" dirty="0" err="1"/>
              <a:t>Arthrogram</a:t>
            </a:r>
            <a:endParaRPr lang="en-US" dirty="0"/>
          </a:p>
        </p:txBody>
      </p:sp>
    </p:spTree>
    <p:extLst>
      <p:ext uri="{BB962C8B-B14F-4D97-AF65-F5344CB8AC3E}">
        <p14:creationId xmlns:p14="http://schemas.microsoft.com/office/powerpoint/2010/main" val="2062011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9622-7217-4897-B843-2D2451855DA1}"/>
              </a:ext>
            </a:extLst>
          </p:cNvPr>
          <p:cNvSpPr>
            <a:spLocks noGrp="1"/>
          </p:cNvSpPr>
          <p:nvPr>
            <p:ph type="title"/>
          </p:nvPr>
        </p:nvSpPr>
        <p:spPr/>
        <p:txBody>
          <a:bodyPr/>
          <a:lstStyle/>
          <a:p>
            <a:r>
              <a:rPr lang="en-US" dirty="0"/>
              <a:t>Imaging Studies (continued_1)</a:t>
            </a:r>
          </a:p>
        </p:txBody>
      </p:sp>
      <p:sp>
        <p:nvSpPr>
          <p:cNvPr id="3" name="Content Placeholder 2">
            <a:extLst>
              <a:ext uri="{FF2B5EF4-FFF2-40B4-BE49-F238E27FC236}">
                <a16:creationId xmlns:a16="http://schemas.microsoft.com/office/drawing/2014/main" id="{76F8A6EE-17A2-4885-B8EE-205A3215BD08}"/>
              </a:ext>
            </a:extLst>
          </p:cNvPr>
          <p:cNvSpPr>
            <a:spLocks noGrp="1"/>
          </p:cNvSpPr>
          <p:nvPr>
            <p:ph idx="1"/>
          </p:nvPr>
        </p:nvSpPr>
        <p:spPr/>
        <p:txBody>
          <a:bodyPr/>
          <a:lstStyle/>
          <a:p>
            <a:r>
              <a:rPr lang="en-US" dirty="0"/>
              <a:t>Bone mineral density studies</a:t>
            </a:r>
          </a:p>
          <a:p>
            <a:r>
              <a:rPr lang="en-US" dirty="0"/>
              <a:t>Bone scan </a:t>
            </a:r>
          </a:p>
          <a:p>
            <a:r>
              <a:rPr lang="en-US" dirty="0"/>
              <a:t>Electromyography</a:t>
            </a:r>
          </a:p>
          <a:p>
            <a:r>
              <a:rPr lang="en-US" dirty="0"/>
              <a:t>Arthroscopic examination arthroscopy</a:t>
            </a:r>
          </a:p>
        </p:txBody>
      </p:sp>
    </p:spTree>
    <p:extLst>
      <p:ext uri="{BB962C8B-B14F-4D97-AF65-F5344CB8AC3E}">
        <p14:creationId xmlns:p14="http://schemas.microsoft.com/office/powerpoint/2010/main" val="261804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bwMode="auto">
          <a:xfrm>
            <a:off x="756356" y="234539"/>
            <a:ext cx="8235244" cy="590931"/>
          </a:xfrm>
          <a:prstGeom prst="rect">
            <a:avLst/>
          </a:prstGeom>
          <a:noFill/>
          <a:ln>
            <a:noFill/>
          </a:ln>
        </p:spPr>
        <p:txBody>
          <a:bodyPr wrap="square" anchor="ctr">
            <a:normAutofit/>
          </a:bodyPr>
          <a:lstStyle/>
          <a:p>
            <a:r>
              <a:rPr lang="en-US" dirty="0"/>
              <a:t>Imaging Studies (continued_2)</a:t>
            </a:r>
          </a:p>
        </p:txBody>
      </p:sp>
      <p:pic>
        <p:nvPicPr>
          <p:cNvPr id="11" name="Content Placeholder 10" descr="A view of the knee during arthroscopic surgery. Clockwise, parts labeled are the Cannula, Arthroscopic instrument, and Arthroscopic (camera and light sour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2235" y="1394618"/>
            <a:ext cx="4483486" cy="4068763"/>
          </a:xfrm>
          <a:prstGeom prst="rect">
            <a:avLst/>
          </a:prstGeom>
          <a:noFill/>
        </p:spPr>
      </p:pic>
    </p:spTree>
    <p:extLst>
      <p:ext uri="{BB962C8B-B14F-4D97-AF65-F5344CB8AC3E}">
        <p14:creationId xmlns:p14="http://schemas.microsoft.com/office/powerpoint/2010/main" val="4002363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bwMode="auto">
          <a:xfrm>
            <a:off x="756356" y="234539"/>
            <a:ext cx="8235244" cy="590931"/>
          </a:xfrm>
          <a:prstGeom prst="rect">
            <a:avLst/>
          </a:prstGeom>
          <a:noFill/>
          <a:ln>
            <a:noFill/>
          </a:ln>
        </p:spPr>
        <p:txBody>
          <a:bodyPr wrap="square" anchor="ctr">
            <a:normAutofit/>
          </a:bodyPr>
          <a:lstStyle/>
          <a:p>
            <a:r>
              <a:rPr lang="en-US" dirty="0"/>
              <a:t>Arthrocentesis</a:t>
            </a:r>
          </a:p>
        </p:txBody>
      </p:sp>
      <p:pic>
        <p:nvPicPr>
          <p:cNvPr id="12" name="Content Placeholder 11" descr="A view of the knee bones during arthrocentesis. Clockwise, parts labeled are the Cartilage, Synovium, Synovial fluid, and Bo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0025" y="1394618"/>
            <a:ext cx="3783950" cy="4068763"/>
          </a:xfrm>
          <a:prstGeom prst="rect">
            <a:avLst/>
          </a:prstGeom>
          <a:noFill/>
        </p:spPr>
      </p:pic>
    </p:spTree>
    <p:extLst>
      <p:ext uri="{BB962C8B-B14F-4D97-AF65-F5344CB8AC3E}">
        <p14:creationId xmlns:p14="http://schemas.microsoft.com/office/powerpoint/2010/main" val="352990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A45D-B81B-45DE-B8B7-9BAFCA41A9B9}"/>
              </a:ext>
            </a:extLst>
          </p:cNvPr>
          <p:cNvSpPr>
            <a:spLocks noGrp="1"/>
          </p:cNvSpPr>
          <p:nvPr>
            <p:ph type="title"/>
          </p:nvPr>
        </p:nvSpPr>
        <p:spPr/>
        <p:txBody>
          <a:bodyPr/>
          <a:lstStyle/>
          <a:p>
            <a:r>
              <a:rPr lang="en-US" dirty="0"/>
              <a:t>Case Study: Episode 1</a:t>
            </a:r>
          </a:p>
        </p:txBody>
      </p:sp>
      <p:sp>
        <p:nvSpPr>
          <p:cNvPr id="3" name="Content Placeholder 2">
            <a:extLst>
              <a:ext uri="{FF2B5EF4-FFF2-40B4-BE49-F238E27FC236}">
                <a16:creationId xmlns:a16="http://schemas.microsoft.com/office/drawing/2014/main" id="{838BEACF-3819-4AAF-938D-2494FD4A52B5}"/>
              </a:ext>
            </a:extLst>
          </p:cNvPr>
          <p:cNvSpPr>
            <a:spLocks noGrp="1"/>
          </p:cNvSpPr>
          <p:nvPr>
            <p:ph idx="1"/>
          </p:nvPr>
        </p:nvSpPr>
        <p:spPr>
          <a:xfrm>
            <a:off x="457200" y="1195349"/>
            <a:ext cx="8686800" cy="5053051"/>
          </a:xfrm>
        </p:spPr>
        <p:txBody>
          <a:bodyPr/>
          <a:lstStyle/>
          <a:p>
            <a:pPr marL="346075" indent="0">
              <a:buNone/>
            </a:pPr>
            <a:r>
              <a:rPr lang="en-US" dirty="0"/>
              <a:t>Twenty-four-year-old Abby Ridgeway recently graduated from a prestigious Midwestern college where she was a 4-year scholar athlete on the school’s championship women’s soccer team. Since graduation, Abby has been playing on a weekly intermural coeducational soccer team with a talented and competitive group of young adults. Last Tuesday evening during one of the games, Abby, in uncontested pursuit of the ball, extended her left leg to keep the ball in play.</a:t>
            </a:r>
          </a:p>
        </p:txBody>
      </p:sp>
    </p:spTree>
    <p:extLst>
      <p:ext uri="{BB962C8B-B14F-4D97-AF65-F5344CB8AC3E}">
        <p14:creationId xmlns:p14="http://schemas.microsoft.com/office/powerpoint/2010/main" val="3060407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A45D-B81B-45DE-B8B7-9BAFCA41A9B9}"/>
              </a:ext>
            </a:extLst>
          </p:cNvPr>
          <p:cNvSpPr>
            <a:spLocks noGrp="1"/>
          </p:cNvSpPr>
          <p:nvPr>
            <p:ph type="title"/>
          </p:nvPr>
        </p:nvSpPr>
        <p:spPr/>
        <p:txBody>
          <a:bodyPr/>
          <a:lstStyle/>
          <a:p>
            <a:r>
              <a:rPr lang="en-US" dirty="0"/>
              <a:t>Case Study: Episode 1 (continued)</a:t>
            </a:r>
          </a:p>
        </p:txBody>
      </p:sp>
      <p:sp>
        <p:nvSpPr>
          <p:cNvPr id="3" name="Content Placeholder 2">
            <a:extLst>
              <a:ext uri="{FF2B5EF4-FFF2-40B4-BE49-F238E27FC236}">
                <a16:creationId xmlns:a16="http://schemas.microsoft.com/office/drawing/2014/main" id="{838BEACF-3819-4AAF-938D-2494FD4A52B5}"/>
              </a:ext>
            </a:extLst>
          </p:cNvPr>
          <p:cNvSpPr>
            <a:spLocks noGrp="1"/>
          </p:cNvSpPr>
          <p:nvPr>
            <p:ph idx="1"/>
          </p:nvPr>
        </p:nvSpPr>
        <p:spPr>
          <a:xfrm>
            <a:off x="457200" y="1195349"/>
            <a:ext cx="8534400" cy="5053051"/>
          </a:xfrm>
        </p:spPr>
        <p:txBody>
          <a:bodyPr/>
          <a:lstStyle/>
          <a:p>
            <a:pPr marL="346075" indent="0">
              <a:buNone/>
            </a:pPr>
            <a:r>
              <a:rPr lang="en-US" dirty="0"/>
              <a:t>Almost as soon as she extended her leg, she felt a “pop” followed by instant unyielding pain, the kind that every soccer player dreads. After being assisted to a standing position, Abby was unable to bear any weight on the injured left leg. Assisted by teammates, Abby was taken to the closest emergency department (E</a:t>
            </a:r>
            <a:r>
              <a:rPr lang="en-US" sz="100" dirty="0"/>
              <a:t> </a:t>
            </a:r>
            <a:r>
              <a:rPr lang="en-US" dirty="0"/>
              <a:t>D) for medical evaluation.</a:t>
            </a:r>
          </a:p>
        </p:txBody>
      </p:sp>
    </p:spTree>
    <p:extLst>
      <p:ext uri="{BB962C8B-B14F-4D97-AF65-F5344CB8AC3E}">
        <p14:creationId xmlns:p14="http://schemas.microsoft.com/office/powerpoint/2010/main" val="474821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A45D-B81B-45DE-B8B7-9BAFCA41A9B9}"/>
              </a:ext>
            </a:extLst>
          </p:cNvPr>
          <p:cNvSpPr>
            <a:spLocks noGrp="1"/>
          </p:cNvSpPr>
          <p:nvPr>
            <p:ph type="title"/>
          </p:nvPr>
        </p:nvSpPr>
        <p:spPr/>
        <p:txBody>
          <a:bodyPr/>
          <a:lstStyle/>
          <a:p>
            <a:r>
              <a:rPr lang="en-US"/>
              <a:t>Case Study: Episode 2</a:t>
            </a:r>
            <a:endParaRPr lang="en-US" dirty="0"/>
          </a:p>
        </p:txBody>
      </p:sp>
      <p:sp>
        <p:nvSpPr>
          <p:cNvPr id="3" name="Content Placeholder 2">
            <a:extLst>
              <a:ext uri="{FF2B5EF4-FFF2-40B4-BE49-F238E27FC236}">
                <a16:creationId xmlns:a16="http://schemas.microsoft.com/office/drawing/2014/main" id="{838BEACF-3819-4AAF-938D-2494FD4A52B5}"/>
              </a:ext>
            </a:extLst>
          </p:cNvPr>
          <p:cNvSpPr>
            <a:spLocks noGrp="1"/>
          </p:cNvSpPr>
          <p:nvPr>
            <p:ph idx="1"/>
          </p:nvPr>
        </p:nvSpPr>
        <p:spPr>
          <a:xfrm>
            <a:off x="457200" y="1195349"/>
            <a:ext cx="8686800" cy="5053051"/>
          </a:xfrm>
        </p:spPr>
        <p:txBody>
          <a:bodyPr/>
          <a:lstStyle/>
          <a:p>
            <a:pPr marL="346075" indent="0">
              <a:buNone/>
            </a:pPr>
            <a:r>
              <a:rPr lang="en-US" dirty="0"/>
              <a:t>Shortly after arriving at the local E</a:t>
            </a:r>
            <a:r>
              <a:rPr lang="en-US" sz="100" dirty="0"/>
              <a:t> </a:t>
            </a:r>
            <a:r>
              <a:rPr lang="en-US" dirty="0"/>
              <a:t>D, Abby is seen by the department’s nurse practitioner. The nurse practitioner completes a thorough history and a modified physical examination of Abby’s left leg. Pain prevents Abby from completing a full range of motion (R</a:t>
            </a:r>
            <a:r>
              <a:rPr lang="en-US" sz="100" dirty="0"/>
              <a:t> </a:t>
            </a:r>
            <a:r>
              <a:rPr lang="en-US" dirty="0"/>
              <a:t>O</a:t>
            </a:r>
            <a:r>
              <a:rPr lang="en-US" sz="100" dirty="0"/>
              <a:t> </a:t>
            </a:r>
            <a:r>
              <a:rPr lang="en-US" dirty="0"/>
              <a:t>M) evaluation. After an initial x-ray, the practitioner decides to send Abby to the radiology department for magnetic resonance imaging (M</a:t>
            </a:r>
            <a:r>
              <a:rPr lang="en-US" sz="100" dirty="0"/>
              <a:t> </a:t>
            </a:r>
            <a:r>
              <a:rPr lang="en-US" dirty="0"/>
              <a:t>R</a:t>
            </a:r>
            <a:r>
              <a:rPr lang="en-US" sz="100" dirty="0"/>
              <a:t> </a:t>
            </a:r>
            <a:r>
              <a:rPr lang="en-US" dirty="0"/>
              <a:t>I) of her left knee.</a:t>
            </a:r>
          </a:p>
        </p:txBody>
      </p:sp>
    </p:spTree>
    <p:extLst>
      <p:ext uri="{BB962C8B-B14F-4D97-AF65-F5344CB8AC3E}">
        <p14:creationId xmlns:p14="http://schemas.microsoft.com/office/powerpoint/2010/main" val="273907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6356" y="234539"/>
            <a:ext cx="8235244" cy="590931"/>
          </a:xfrm>
        </p:spPr>
        <p:txBody>
          <a:bodyPr/>
          <a:lstStyle/>
          <a:p>
            <a:r>
              <a:rPr lang="en-US" dirty="0"/>
              <a:t>Bones</a:t>
            </a:r>
          </a:p>
        </p:txBody>
      </p:sp>
      <p:pic>
        <p:nvPicPr>
          <p:cNvPr id="6" name="Content Placeholder 5" descr="A cross-sectional view of the long bone. Clockwise, parts labeled are the Articular cartilage, Spongy bone (spaces contain red bone marrow), Epiphyseal line, Periosteum, Medullary cavity, Compact bone, Yellow bone marrow, Endosteum, Distal epiphysis, Diaphysis, and Proximal epiphysis. A close-up of the spongy bone shows compact bone and articular cartilage.">
            <a:extLst>
              <a:ext uri="{FF2B5EF4-FFF2-40B4-BE49-F238E27FC236}">
                <a16:creationId xmlns:a16="http://schemas.microsoft.com/office/drawing/2014/main" id="{35F23C58-05B8-45E9-907E-64B4522EEB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447800"/>
            <a:ext cx="5364048" cy="4310983"/>
          </a:xfrm>
        </p:spPr>
      </p:pic>
    </p:spTree>
    <p:extLst>
      <p:ext uri="{BB962C8B-B14F-4D97-AF65-F5344CB8AC3E}">
        <p14:creationId xmlns:p14="http://schemas.microsoft.com/office/powerpoint/2010/main" val="7182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A45D-B81B-45DE-B8B7-9BAFCA41A9B9}"/>
              </a:ext>
            </a:extLst>
          </p:cNvPr>
          <p:cNvSpPr>
            <a:spLocks noGrp="1"/>
          </p:cNvSpPr>
          <p:nvPr>
            <p:ph type="title"/>
          </p:nvPr>
        </p:nvSpPr>
        <p:spPr/>
        <p:txBody>
          <a:bodyPr/>
          <a:lstStyle/>
          <a:p>
            <a:r>
              <a:rPr lang="en-US" dirty="0"/>
              <a:t>Case Study: Wrap-Up</a:t>
            </a:r>
          </a:p>
        </p:txBody>
      </p:sp>
      <p:sp>
        <p:nvSpPr>
          <p:cNvPr id="3" name="Content Placeholder 2">
            <a:extLst>
              <a:ext uri="{FF2B5EF4-FFF2-40B4-BE49-F238E27FC236}">
                <a16:creationId xmlns:a16="http://schemas.microsoft.com/office/drawing/2014/main" id="{838BEACF-3819-4AAF-938D-2494FD4A52B5}"/>
              </a:ext>
            </a:extLst>
          </p:cNvPr>
          <p:cNvSpPr>
            <a:spLocks noGrp="1"/>
          </p:cNvSpPr>
          <p:nvPr>
            <p:ph idx="1"/>
          </p:nvPr>
        </p:nvSpPr>
        <p:spPr/>
        <p:txBody>
          <a:bodyPr/>
          <a:lstStyle/>
          <a:p>
            <a:pPr marL="346075" indent="0">
              <a:buNone/>
            </a:pPr>
            <a:r>
              <a:rPr lang="en-US" dirty="0"/>
              <a:t>Abby returns to the E</a:t>
            </a:r>
            <a:r>
              <a:rPr lang="en-US" sz="100" dirty="0"/>
              <a:t> </a:t>
            </a:r>
            <a:r>
              <a:rPr lang="en-US" dirty="0"/>
              <a:t>D after her MRI. Results are returned shortly and confirm that Abby has a medial meniscus tear of her left knee. She is promptly fitted for crutches and is given detailed instructions for care at home that include ice, elevation, and immobilization as well as strict follow-up instructions to see an orthopedic surgeon in the next 48 hours.</a:t>
            </a:r>
          </a:p>
        </p:txBody>
      </p:sp>
    </p:spTree>
    <p:extLst>
      <p:ext uri="{BB962C8B-B14F-4D97-AF65-F5344CB8AC3E}">
        <p14:creationId xmlns:p14="http://schemas.microsoft.com/office/powerpoint/2010/main" val="831829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A45D-B81B-45DE-B8B7-9BAFCA41A9B9}"/>
              </a:ext>
            </a:extLst>
          </p:cNvPr>
          <p:cNvSpPr>
            <a:spLocks noGrp="1"/>
          </p:cNvSpPr>
          <p:nvPr>
            <p:ph type="title"/>
          </p:nvPr>
        </p:nvSpPr>
        <p:spPr/>
        <p:txBody>
          <a:bodyPr/>
          <a:lstStyle/>
          <a:p>
            <a:r>
              <a:rPr lang="en-US" dirty="0"/>
              <a:t>Case Study</a:t>
            </a:r>
          </a:p>
        </p:txBody>
      </p:sp>
      <p:sp>
        <p:nvSpPr>
          <p:cNvPr id="8" name="Text Placeholder 7"/>
          <p:cNvSpPr>
            <a:spLocks noGrp="1"/>
          </p:cNvSpPr>
          <p:nvPr>
            <p:ph type="body" sz="quarter" idx="10"/>
          </p:nvPr>
        </p:nvSpPr>
        <p:spPr/>
        <p:txBody>
          <a:bodyPr/>
          <a:lstStyle/>
          <a:p>
            <a:r>
              <a:rPr lang="en-US" dirty="0"/>
              <a:t>1. Signs and symptoms of an acute knee injury include which of the following?</a:t>
            </a:r>
          </a:p>
        </p:txBody>
      </p:sp>
      <p:sp>
        <p:nvSpPr>
          <p:cNvPr id="3" name="Content Placeholder 2">
            <a:extLst>
              <a:ext uri="{FF2B5EF4-FFF2-40B4-BE49-F238E27FC236}">
                <a16:creationId xmlns:a16="http://schemas.microsoft.com/office/drawing/2014/main" id="{838BEACF-3819-4AAF-938D-2494FD4A52B5}"/>
              </a:ext>
            </a:extLst>
          </p:cNvPr>
          <p:cNvSpPr>
            <a:spLocks noGrp="1"/>
          </p:cNvSpPr>
          <p:nvPr>
            <p:ph sz="quarter" idx="11"/>
          </p:nvPr>
        </p:nvSpPr>
        <p:spPr>
          <a:xfrm>
            <a:off x="457200" y="2362200"/>
            <a:ext cx="8534400" cy="3733800"/>
          </a:xfrm>
        </p:spPr>
        <p:txBody>
          <a:bodyPr/>
          <a:lstStyle/>
          <a:p>
            <a:r>
              <a:rPr lang="en-US" dirty="0">
                <a:solidFill>
                  <a:schemeClr val="tx2"/>
                </a:solidFill>
              </a:rPr>
              <a:t>A. </a:t>
            </a:r>
            <a:r>
              <a:rPr lang="en-US" dirty="0"/>
              <a:t>Pain that is transient </a:t>
            </a:r>
          </a:p>
          <a:p>
            <a:r>
              <a:rPr lang="en-US" dirty="0">
                <a:solidFill>
                  <a:schemeClr val="tx2"/>
                </a:solidFill>
              </a:rPr>
              <a:t>B. </a:t>
            </a:r>
            <a:r>
              <a:rPr lang="en-US" dirty="0"/>
              <a:t>Inability to bear weight </a:t>
            </a:r>
          </a:p>
          <a:p>
            <a:r>
              <a:rPr lang="en-US" dirty="0">
                <a:solidFill>
                  <a:schemeClr val="tx2"/>
                </a:solidFill>
              </a:rPr>
              <a:t>C. </a:t>
            </a:r>
            <a:r>
              <a:rPr lang="en-US" dirty="0"/>
              <a:t>Loss of popliteal pulse </a:t>
            </a:r>
          </a:p>
          <a:p>
            <a:r>
              <a:rPr lang="en-US" dirty="0">
                <a:solidFill>
                  <a:schemeClr val="tx2"/>
                </a:solidFill>
              </a:rPr>
              <a:t>D. </a:t>
            </a:r>
            <a:r>
              <a:rPr lang="en-US" dirty="0"/>
              <a:t>An unsteady gait</a:t>
            </a:r>
          </a:p>
        </p:txBody>
      </p:sp>
    </p:spTree>
    <p:extLst>
      <p:ext uri="{BB962C8B-B14F-4D97-AF65-F5344CB8AC3E}">
        <p14:creationId xmlns:p14="http://schemas.microsoft.com/office/powerpoint/2010/main" val="3670122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A45D-B81B-45DE-B8B7-9BAFCA41A9B9}"/>
              </a:ext>
            </a:extLst>
          </p:cNvPr>
          <p:cNvSpPr>
            <a:spLocks noGrp="1"/>
          </p:cNvSpPr>
          <p:nvPr>
            <p:ph type="title"/>
          </p:nvPr>
        </p:nvSpPr>
        <p:spPr/>
        <p:txBody>
          <a:bodyPr/>
          <a:lstStyle/>
          <a:p>
            <a:r>
              <a:rPr lang="en-US" dirty="0"/>
              <a:t>Case Study (continued_1)</a:t>
            </a:r>
          </a:p>
        </p:txBody>
      </p:sp>
      <p:sp>
        <p:nvSpPr>
          <p:cNvPr id="8" name="Text Placeholder 7"/>
          <p:cNvSpPr>
            <a:spLocks noGrp="1"/>
          </p:cNvSpPr>
          <p:nvPr>
            <p:ph type="body" sz="quarter" idx="10"/>
          </p:nvPr>
        </p:nvSpPr>
        <p:spPr>
          <a:xfrm>
            <a:off x="457200" y="1181100"/>
            <a:ext cx="8534400" cy="1409700"/>
          </a:xfrm>
        </p:spPr>
        <p:txBody>
          <a:bodyPr/>
          <a:lstStyle/>
          <a:p>
            <a:r>
              <a:rPr lang="en-US" dirty="0"/>
              <a:t>2. The ED nurse anticipates the orthopedic surgeon will perform which diagnostic procedure for further analysis of Abby’s injury?</a:t>
            </a:r>
          </a:p>
        </p:txBody>
      </p:sp>
      <p:sp>
        <p:nvSpPr>
          <p:cNvPr id="3" name="Content Placeholder 2">
            <a:extLst>
              <a:ext uri="{FF2B5EF4-FFF2-40B4-BE49-F238E27FC236}">
                <a16:creationId xmlns:a16="http://schemas.microsoft.com/office/drawing/2014/main" id="{838BEACF-3819-4AAF-938D-2494FD4A52B5}"/>
              </a:ext>
            </a:extLst>
          </p:cNvPr>
          <p:cNvSpPr>
            <a:spLocks noGrp="1"/>
          </p:cNvSpPr>
          <p:nvPr>
            <p:ph sz="quarter" idx="11"/>
          </p:nvPr>
        </p:nvSpPr>
        <p:spPr>
          <a:xfrm>
            <a:off x="457200" y="2819400"/>
            <a:ext cx="8534400" cy="3276600"/>
          </a:xfrm>
        </p:spPr>
        <p:txBody>
          <a:bodyPr/>
          <a:lstStyle/>
          <a:p>
            <a:r>
              <a:rPr lang="en-US" dirty="0">
                <a:solidFill>
                  <a:schemeClr val="tx2"/>
                </a:solidFill>
              </a:rPr>
              <a:t>A. </a:t>
            </a:r>
            <a:r>
              <a:rPr lang="en-US" dirty="0"/>
              <a:t>Bone scan </a:t>
            </a:r>
          </a:p>
          <a:p>
            <a:r>
              <a:rPr lang="en-US" dirty="0">
                <a:solidFill>
                  <a:schemeClr val="tx2"/>
                </a:solidFill>
              </a:rPr>
              <a:t>B. </a:t>
            </a:r>
            <a:r>
              <a:rPr lang="en-US" dirty="0"/>
              <a:t>X-ray </a:t>
            </a:r>
          </a:p>
          <a:p>
            <a:r>
              <a:rPr lang="en-US" dirty="0">
                <a:solidFill>
                  <a:schemeClr val="tx2"/>
                </a:solidFill>
              </a:rPr>
              <a:t>C. </a:t>
            </a:r>
            <a:r>
              <a:rPr lang="en-US" dirty="0"/>
              <a:t>Arthroscopy </a:t>
            </a:r>
          </a:p>
          <a:p>
            <a:r>
              <a:rPr lang="en-US" dirty="0">
                <a:solidFill>
                  <a:schemeClr val="tx2"/>
                </a:solidFill>
              </a:rPr>
              <a:t>D. </a:t>
            </a:r>
            <a:r>
              <a:rPr lang="en-US" dirty="0" err="1"/>
              <a:t>Arthrocentesis</a:t>
            </a:r>
            <a:endParaRPr lang="en-US" dirty="0"/>
          </a:p>
        </p:txBody>
      </p:sp>
    </p:spTree>
    <p:extLst>
      <p:ext uri="{BB962C8B-B14F-4D97-AF65-F5344CB8AC3E}">
        <p14:creationId xmlns:p14="http://schemas.microsoft.com/office/powerpoint/2010/main" val="2757756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A45D-B81B-45DE-B8B7-9BAFCA41A9B9}"/>
              </a:ext>
            </a:extLst>
          </p:cNvPr>
          <p:cNvSpPr>
            <a:spLocks noGrp="1"/>
          </p:cNvSpPr>
          <p:nvPr>
            <p:ph type="title"/>
          </p:nvPr>
        </p:nvSpPr>
        <p:spPr/>
        <p:txBody>
          <a:bodyPr/>
          <a:lstStyle/>
          <a:p>
            <a:r>
              <a:rPr lang="en-US" dirty="0"/>
              <a:t>Case </a:t>
            </a:r>
            <a:r>
              <a:rPr lang="en-US"/>
              <a:t>Study (</a:t>
            </a:r>
            <a:r>
              <a:rPr lang="en-US" dirty="0"/>
              <a:t>continued_2)</a:t>
            </a:r>
          </a:p>
        </p:txBody>
      </p:sp>
      <p:sp>
        <p:nvSpPr>
          <p:cNvPr id="8" name="Text Placeholder 7"/>
          <p:cNvSpPr>
            <a:spLocks noGrp="1"/>
          </p:cNvSpPr>
          <p:nvPr>
            <p:ph type="body" sz="quarter" idx="10"/>
          </p:nvPr>
        </p:nvSpPr>
        <p:spPr>
          <a:xfrm>
            <a:off x="457200" y="1181100"/>
            <a:ext cx="8686800" cy="952500"/>
          </a:xfrm>
        </p:spPr>
        <p:txBody>
          <a:bodyPr/>
          <a:lstStyle/>
          <a:p>
            <a:r>
              <a:rPr lang="en-US" dirty="0"/>
              <a:t>3. Abby’s nurse in the ED provides discharge instructions that include which of the following?</a:t>
            </a:r>
          </a:p>
        </p:txBody>
      </p:sp>
      <p:sp>
        <p:nvSpPr>
          <p:cNvPr id="3" name="Content Placeholder 2">
            <a:extLst>
              <a:ext uri="{FF2B5EF4-FFF2-40B4-BE49-F238E27FC236}">
                <a16:creationId xmlns:a16="http://schemas.microsoft.com/office/drawing/2014/main" id="{838BEACF-3819-4AAF-938D-2494FD4A52B5}"/>
              </a:ext>
            </a:extLst>
          </p:cNvPr>
          <p:cNvSpPr>
            <a:spLocks noGrp="1"/>
          </p:cNvSpPr>
          <p:nvPr>
            <p:ph sz="quarter" idx="11"/>
          </p:nvPr>
        </p:nvSpPr>
        <p:spPr>
          <a:xfrm>
            <a:off x="838200" y="2362200"/>
            <a:ext cx="8153400" cy="3733800"/>
          </a:xfrm>
        </p:spPr>
        <p:txBody>
          <a:bodyPr/>
          <a:lstStyle/>
          <a:p>
            <a:pPr marL="411480" indent="-457200"/>
            <a:r>
              <a:rPr lang="en-US" dirty="0">
                <a:solidFill>
                  <a:schemeClr val="tx2"/>
                </a:solidFill>
              </a:rPr>
              <a:t>A. </a:t>
            </a:r>
            <a:r>
              <a:rPr lang="en-US" dirty="0"/>
              <a:t>Exercise the joint as tolerated </a:t>
            </a:r>
          </a:p>
          <a:p>
            <a:pPr marL="411480" indent="-457200"/>
            <a:r>
              <a:rPr lang="en-US" dirty="0">
                <a:solidFill>
                  <a:schemeClr val="tx2"/>
                </a:solidFill>
              </a:rPr>
              <a:t>B. </a:t>
            </a:r>
            <a:r>
              <a:rPr lang="en-US" dirty="0"/>
              <a:t>Follow-up with her primary care doctor after swelling has decreased </a:t>
            </a:r>
          </a:p>
          <a:p>
            <a:pPr marL="411480" indent="-457200"/>
            <a:r>
              <a:rPr lang="en-US" dirty="0">
                <a:solidFill>
                  <a:schemeClr val="tx2"/>
                </a:solidFill>
              </a:rPr>
              <a:t>C. </a:t>
            </a:r>
            <a:r>
              <a:rPr lang="en-US" dirty="0"/>
              <a:t>Ice, elevation, and follow-up with an orthopedic surgeon within 48 hours </a:t>
            </a:r>
          </a:p>
          <a:p>
            <a:pPr marL="411480" indent="-457200"/>
            <a:r>
              <a:rPr lang="en-US" spc="-50" dirty="0">
                <a:solidFill>
                  <a:schemeClr val="tx2"/>
                </a:solidFill>
              </a:rPr>
              <a:t>D. </a:t>
            </a:r>
            <a:r>
              <a:rPr lang="en-US" spc="-50" dirty="0"/>
              <a:t>Application of warm packs and keeping the leg in a dependent position as often as possible</a:t>
            </a:r>
          </a:p>
        </p:txBody>
      </p:sp>
    </p:spTree>
    <p:extLst>
      <p:ext uri="{BB962C8B-B14F-4D97-AF65-F5344CB8AC3E}">
        <p14:creationId xmlns:p14="http://schemas.microsoft.com/office/powerpoint/2010/main" val="1734154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Study (continued_3)</a:t>
            </a:r>
          </a:p>
        </p:txBody>
      </p:sp>
      <p:sp>
        <p:nvSpPr>
          <p:cNvPr id="8" name="Text Placeholder 7"/>
          <p:cNvSpPr>
            <a:spLocks noGrp="1"/>
          </p:cNvSpPr>
          <p:nvPr>
            <p:ph type="body" sz="quarter" idx="10"/>
          </p:nvPr>
        </p:nvSpPr>
        <p:spPr/>
        <p:txBody>
          <a:bodyPr/>
          <a:lstStyle/>
          <a:p>
            <a:r>
              <a:rPr lang="en-US" dirty="0"/>
              <a:t>4. The nurse should intervene if she notices that Abby has which of the following?</a:t>
            </a:r>
          </a:p>
        </p:txBody>
      </p:sp>
      <p:sp>
        <p:nvSpPr>
          <p:cNvPr id="3" name="Content Placeholder 2">
            <a:extLst>
              <a:ext uri="{FF2B5EF4-FFF2-40B4-BE49-F238E27FC236}">
                <a16:creationId xmlns:a16="http://schemas.microsoft.com/office/drawing/2014/main" id="{838BEACF-3819-4AAF-938D-2494FD4A52B5}"/>
              </a:ext>
            </a:extLst>
          </p:cNvPr>
          <p:cNvSpPr>
            <a:spLocks noGrp="1"/>
          </p:cNvSpPr>
          <p:nvPr>
            <p:ph sz="quarter" idx="11"/>
          </p:nvPr>
        </p:nvSpPr>
        <p:spPr>
          <a:xfrm>
            <a:off x="838200" y="2362200"/>
            <a:ext cx="8001000" cy="3733800"/>
          </a:xfrm>
        </p:spPr>
        <p:txBody>
          <a:bodyPr/>
          <a:lstStyle/>
          <a:p>
            <a:pPr marL="411480" indent="-457200"/>
            <a:r>
              <a:rPr lang="en-US" dirty="0">
                <a:solidFill>
                  <a:schemeClr val="tx2"/>
                </a:solidFill>
              </a:rPr>
              <a:t>A. </a:t>
            </a:r>
            <a:r>
              <a:rPr lang="en-US" dirty="0"/>
              <a:t>Increased pain after immobilization and ice application </a:t>
            </a:r>
          </a:p>
          <a:p>
            <a:pPr marL="411480" indent="-457200"/>
            <a:r>
              <a:rPr lang="en-US" dirty="0">
                <a:solidFill>
                  <a:schemeClr val="tx2"/>
                </a:solidFill>
              </a:rPr>
              <a:t>B. </a:t>
            </a:r>
            <a:r>
              <a:rPr lang="en-US" dirty="0"/>
              <a:t>Worry about her soccer career </a:t>
            </a:r>
          </a:p>
          <a:p>
            <a:pPr marL="411480" indent="-457200"/>
            <a:r>
              <a:rPr lang="en-US" dirty="0">
                <a:solidFill>
                  <a:schemeClr val="tx2"/>
                </a:solidFill>
              </a:rPr>
              <a:t>C. </a:t>
            </a:r>
            <a:r>
              <a:rPr lang="en-US" dirty="0"/>
              <a:t>Her leg elevated above the level of her heart </a:t>
            </a:r>
          </a:p>
          <a:p>
            <a:pPr marL="411480" indent="-457200"/>
            <a:r>
              <a:rPr lang="en-US" dirty="0">
                <a:solidFill>
                  <a:schemeClr val="tx2"/>
                </a:solidFill>
              </a:rPr>
              <a:t>D. </a:t>
            </a:r>
            <a:r>
              <a:rPr lang="en-US" dirty="0"/>
              <a:t>Developed some nausea</a:t>
            </a:r>
          </a:p>
        </p:txBody>
      </p:sp>
    </p:spTree>
    <p:extLst>
      <p:ext uri="{BB962C8B-B14F-4D97-AF65-F5344CB8AC3E}">
        <p14:creationId xmlns:p14="http://schemas.microsoft.com/office/powerpoint/2010/main" val="2019152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A45D-B81B-45DE-B8B7-9BAFCA41A9B9}"/>
              </a:ext>
            </a:extLst>
          </p:cNvPr>
          <p:cNvSpPr>
            <a:spLocks noGrp="1"/>
          </p:cNvSpPr>
          <p:nvPr>
            <p:ph type="title"/>
          </p:nvPr>
        </p:nvSpPr>
        <p:spPr/>
        <p:txBody>
          <a:bodyPr/>
          <a:lstStyle/>
          <a:p>
            <a:r>
              <a:rPr lang="en-US" dirty="0"/>
              <a:t>Case Study (continued_4)</a:t>
            </a:r>
          </a:p>
        </p:txBody>
      </p:sp>
      <p:sp>
        <p:nvSpPr>
          <p:cNvPr id="8" name="Text Placeholder 7"/>
          <p:cNvSpPr>
            <a:spLocks noGrp="1"/>
          </p:cNvSpPr>
          <p:nvPr>
            <p:ph type="body" sz="quarter" idx="10"/>
          </p:nvPr>
        </p:nvSpPr>
        <p:spPr/>
        <p:txBody>
          <a:bodyPr/>
          <a:lstStyle/>
          <a:p>
            <a:r>
              <a:rPr lang="en-US" dirty="0"/>
              <a:t>5. Which statement by Abby indicates that the discharge teaching has been ineffective? </a:t>
            </a:r>
          </a:p>
          <a:p>
            <a:endParaRPr lang="en-US" b="0" dirty="0"/>
          </a:p>
        </p:txBody>
      </p:sp>
      <p:sp>
        <p:nvSpPr>
          <p:cNvPr id="3" name="Content Placeholder 2">
            <a:extLst>
              <a:ext uri="{FF2B5EF4-FFF2-40B4-BE49-F238E27FC236}">
                <a16:creationId xmlns:a16="http://schemas.microsoft.com/office/drawing/2014/main" id="{838BEACF-3819-4AAF-938D-2494FD4A52B5}"/>
              </a:ext>
            </a:extLst>
          </p:cNvPr>
          <p:cNvSpPr>
            <a:spLocks noGrp="1"/>
          </p:cNvSpPr>
          <p:nvPr>
            <p:ph sz="quarter" idx="11"/>
          </p:nvPr>
        </p:nvSpPr>
        <p:spPr>
          <a:xfrm>
            <a:off x="457200" y="2311400"/>
            <a:ext cx="8686800" cy="3733800"/>
          </a:xfrm>
        </p:spPr>
        <p:txBody>
          <a:bodyPr/>
          <a:lstStyle/>
          <a:p>
            <a:pPr marL="800100" indent="-454025"/>
            <a:r>
              <a:rPr lang="en-US" spc="-30" dirty="0">
                <a:solidFill>
                  <a:schemeClr val="tx2"/>
                </a:solidFill>
              </a:rPr>
              <a:t>A. </a:t>
            </a:r>
            <a:r>
              <a:rPr lang="en-US" spc="-30" dirty="0"/>
              <a:t>“Elevation and application of ice to the knee will help decrease swelling.” </a:t>
            </a:r>
          </a:p>
          <a:p>
            <a:pPr marL="800100" indent="-454025"/>
            <a:r>
              <a:rPr lang="en-US" spc="-30" dirty="0">
                <a:solidFill>
                  <a:schemeClr val="tx2"/>
                </a:solidFill>
              </a:rPr>
              <a:t>B. </a:t>
            </a:r>
            <a:r>
              <a:rPr lang="en-US" spc="-30" dirty="0"/>
              <a:t>“Crutches are optional and should be used only if needed.” </a:t>
            </a:r>
          </a:p>
          <a:p>
            <a:pPr marL="800100" indent="-454025"/>
            <a:r>
              <a:rPr lang="en-US" spc="-30" dirty="0">
                <a:solidFill>
                  <a:schemeClr val="tx2"/>
                </a:solidFill>
              </a:rPr>
              <a:t>C. </a:t>
            </a:r>
            <a:r>
              <a:rPr lang="en-US" spc="-30" dirty="0"/>
              <a:t>“Follow-up with an orthopedic surgeon within 48 hours is essential.” </a:t>
            </a:r>
          </a:p>
          <a:p>
            <a:r>
              <a:rPr lang="en-US" spc="-30" dirty="0">
                <a:solidFill>
                  <a:schemeClr val="tx2"/>
                </a:solidFill>
              </a:rPr>
              <a:t>D. </a:t>
            </a:r>
            <a:r>
              <a:rPr lang="en-US" spc="-30" dirty="0"/>
              <a:t>“Take pain medication and immobilize the leg.”</a:t>
            </a:r>
          </a:p>
        </p:txBody>
      </p:sp>
    </p:spTree>
    <p:extLst>
      <p:ext uri="{BB962C8B-B14F-4D97-AF65-F5344CB8AC3E}">
        <p14:creationId xmlns:p14="http://schemas.microsoft.com/office/powerpoint/2010/main" val="327971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6356" y="234539"/>
            <a:ext cx="8235244" cy="590931"/>
          </a:xfrm>
        </p:spPr>
        <p:txBody>
          <a:bodyPr/>
          <a:lstStyle/>
          <a:p>
            <a:r>
              <a:rPr lang="en-US" dirty="0"/>
              <a:t>Bones (continued_1)</a:t>
            </a:r>
          </a:p>
        </p:txBody>
      </p:sp>
      <p:pic>
        <p:nvPicPr>
          <p:cNvPr id="14" name="Content Placeholder 13" descr="A hand with the short bones labeled. The wrist has the Radius and Ulna. Clockwise, bones labeled are the Hamate, Triquetrum, Pisiform, Lunate, Capitate, Scaphoid, Trapezium, and Trapezo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0045" y="1195388"/>
            <a:ext cx="3589110" cy="4068762"/>
          </a:xfrm>
        </p:spPr>
      </p:pic>
      <p:pic>
        <p:nvPicPr>
          <p:cNvPr id="12" name="Content Placeholder 11" descr="An anterior view of the flat bones. The ribs are labeled from 1 to 12. 11 and 12 are the floating ribs. The sternum is in the middle of the chest."/>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823618" y="1219200"/>
            <a:ext cx="4068763" cy="4068763"/>
          </a:xfrm>
        </p:spPr>
      </p:pic>
    </p:spTree>
    <p:extLst>
      <p:ext uri="{BB962C8B-B14F-4D97-AF65-F5344CB8AC3E}">
        <p14:creationId xmlns:p14="http://schemas.microsoft.com/office/powerpoint/2010/main" val="290920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Bones (continued_2)</a:t>
            </a:r>
          </a:p>
        </p:txBody>
      </p:sp>
      <p:pic>
        <p:nvPicPr>
          <p:cNvPr id="11" name="Content Placeholder 10" descr="A side view of the irregular bones in the vertebral body. Clockwise, parts labeled are the Spinal canal, Intervertebral disc, Body, Transverse process, and Spinous proces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2135"/>
            <a:ext cx="4114800" cy="3175268"/>
          </a:xfrm>
        </p:spPr>
      </p:pic>
      <p:pic>
        <p:nvPicPr>
          <p:cNvPr id="12" name="Content Placeholder 11" descr="A knee cap with sesamoid bones highlighted. Clockwise, parts labeled are the Femur, Quadriceps tendon, Patella, Patellar tendon, Fibula, and Tibia."/>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973563" y="1219200"/>
            <a:ext cx="3768874" cy="4068763"/>
          </a:xfrm>
        </p:spPr>
      </p:pic>
    </p:spTree>
    <p:extLst>
      <p:ext uri="{BB962C8B-B14F-4D97-AF65-F5344CB8AC3E}">
        <p14:creationId xmlns:p14="http://schemas.microsoft.com/office/powerpoint/2010/main" val="88414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FBD4-23D6-446A-94C9-17A715ABB6BC}"/>
              </a:ext>
            </a:extLst>
          </p:cNvPr>
          <p:cNvSpPr>
            <a:spLocks noGrp="1"/>
          </p:cNvSpPr>
          <p:nvPr>
            <p:ph type="title"/>
          </p:nvPr>
        </p:nvSpPr>
        <p:spPr>
          <a:xfrm>
            <a:off x="756356" y="-14760"/>
            <a:ext cx="8235244" cy="1089529"/>
          </a:xfrm>
        </p:spPr>
        <p:txBody>
          <a:bodyPr/>
          <a:lstStyle/>
          <a:p>
            <a:r>
              <a:rPr lang="en-US" dirty="0"/>
              <a:t>Overview of Anatomy and Physiology (continued_1)</a:t>
            </a:r>
          </a:p>
        </p:txBody>
      </p:sp>
      <p:sp>
        <p:nvSpPr>
          <p:cNvPr id="3" name="Content Placeholder 2">
            <a:extLst>
              <a:ext uri="{FF2B5EF4-FFF2-40B4-BE49-F238E27FC236}">
                <a16:creationId xmlns:a16="http://schemas.microsoft.com/office/drawing/2014/main" id="{014E9042-D99A-4871-8A5A-25E59A7541B4}"/>
              </a:ext>
            </a:extLst>
          </p:cNvPr>
          <p:cNvSpPr>
            <a:spLocks noGrp="1"/>
          </p:cNvSpPr>
          <p:nvPr>
            <p:ph idx="1"/>
          </p:nvPr>
        </p:nvSpPr>
        <p:spPr/>
        <p:txBody>
          <a:bodyPr/>
          <a:lstStyle/>
          <a:p>
            <a:r>
              <a:rPr lang="en-US" dirty="0"/>
              <a:t>Bones</a:t>
            </a:r>
          </a:p>
          <a:p>
            <a:pPr lvl="1"/>
            <a:r>
              <a:rPr lang="en-US" dirty="0"/>
              <a:t>Hormonal influences</a:t>
            </a:r>
          </a:p>
          <a:p>
            <a:pPr lvl="2"/>
            <a:r>
              <a:rPr lang="en-US" dirty="0"/>
              <a:t>Estrogen</a:t>
            </a:r>
          </a:p>
          <a:p>
            <a:pPr lvl="2"/>
            <a:r>
              <a:rPr lang="en-US" dirty="0"/>
              <a:t>Calcitonin</a:t>
            </a:r>
          </a:p>
          <a:p>
            <a:pPr lvl="2"/>
            <a:r>
              <a:rPr lang="en-US" dirty="0"/>
              <a:t>Parathyroid hormone</a:t>
            </a:r>
          </a:p>
          <a:p>
            <a:pPr lvl="2"/>
            <a:r>
              <a:rPr lang="en-US" dirty="0"/>
              <a:t>Growth hormone</a:t>
            </a:r>
          </a:p>
        </p:txBody>
      </p:sp>
    </p:spTree>
    <p:extLst>
      <p:ext uri="{BB962C8B-B14F-4D97-AF65-F5344CB8AC3E}">
        <p14:creationId xmlns:p14="http://schemas.microsoft.com/office/powerpoint/2010/main" val="182244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FBD4-23D6-446A-94C9-17A715ABB6BC}"/>
              </a:ext>
            </a:extLst>
          </p:cNvPr>
          <p:cNvSpPr>
            <a:spLocks noGrp="1"/>
          </p:cNvSpPr>
          <p:nvPr>
            <p:ph type="title"/>
          </p:nvPr>
        </p:nvSpPr>
        <p:spPr>
          <a:xfrm>
            <a:off x="756356" y="-14760"/>
            <a:ext cx="8235244" cy="1089529"/>
          </a:xfrm>
        </p:spPr>
        <p:txBody>
          <a:bodyPr/>
          <a:lstStyle/>
          <a:p>
            <a:r>
              <a:rPr lang="en-US" dirty="0"/>
              <a:t>Overview of Anatomy and Physiology (continued_2)</a:t>
            </a:r>
          </a:p>
        </p:txBody>
      </p:sp>
      <p:sp>
        <p:nvSpPr>
          <p:cNvPr id="3" name="Content Placeholder 2">
            <a:extLst>
              <a:ext uri="{FF2B5EF4-FFF2-40B4-BE49-F238E27FC236}">
                <a16:creationId xmlns:a16="http://schemas.microsoft.com/office/drawing/2014/main" id="{014E9042-D99A-4871-8A5A-25E59A7541B4}"/>
              </a:ext>
            </a:extLst>
          </p:cNvPr>
          <p:cNvSpPr>
            <a:spLocks noGrp="1"/>
          </p:cNvSpPr>
          <p:nvPr>
            <p:ph idx="1"/>
          </p:nvPr>
        </p:nvSpPr>
        <p:spPr/>
        <p:txBody>
          <a:bodyPr/>
          <a:lstStyle/>
          <a:p>
            <a:r>
              <a:rPr lang="en-US" dirty="0"/>
              <a:t>Muscles</a:t>
            </a:r>
          </a:p>
          <a:p>
            <a:pPr lvl="1"/>
            <a:r>
              <a:rPr lang="en-US" dirty="0"/>
              <a:t>Skeletal muscle</a:t>
            </a:r>
          </a:p>
          <a:p>
            <a:pPr lvl="1"/>
            <a:r>
              <a:rPr lang="en-US" dirty="0"/>
              <a:t>Smooth muscle</a:t>
            </a:r>
          </a:p>
          <a:p>
            <a:pPr lvl="1"/>
            <a:r>
              <a:rPr lang="en-US" dirty="0"/>
              <a:t>Cardiac muscle</a:t>
            </a:r>
          </a:p>
        </p:txBody>
      </p:sp>
    </p:spTree>
    <p:extLst>
      <p:ext uri="{BB962C8B-B14F-4D97-AF65-F5344CB8AC3E}">
        <p14:creationId xmlns:p14="http://schemas.microsoft.com/office/powerpoint/2010/main" val="315134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6356" y="234539"/>
            <a:ext cx="8235244" cy="590931"/>
          </a:xfrm>
        </p:spPr>
        <p:txBody>
          <a:bodyPr/>
          <a:lstStyle/>
          <a:p>
            <a:pPr>
              <a:tabLst>
                <a:tab pos="5257800" algn="l"/>
              </a:tabLst>
            </a:pPr>
            <a:r>
              <a:rPr lang="en-US" dirty="0"/>
              <a:t>Muscle Tissues</a:t>
            </a:r>
          </a:p>
        </p:txBody>
      </p:sp>
      <p:pic>
        <p:nvPicPr>
          <p:cNvPr id="6" name="Content Placeholder 5" descr="Left, a close-up of cardiac muscle tissue of the heart with striations labeled. Middle, a close-up of the smooth muscle of the stomach. Right, a close-up of the skeletal muscle with striations labeled.">
            <a:extLst>
              <a:ext uri="{FF2B5EF4-FFF2-40B4-BE49-F238E27FC236}">
                <a16:creationId xmlns:a16="http://schemas.microsoft.com/office/drawing/2014/main" id="{BFF32761-2E60-42B4-A4A1-96D04A4EA2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1100" y="1447800"/>
            <a:ext cx="6781800" cy="4450140"/>
          </a:xfrm>
        </p:spPr>
      </p:pic>
    </p:spTree>
    <p:extLst>
      <p:ext uri="{BB962C8B-B14F-4D97-AF65-F5344CB8AC3E}">
        <p14:creationId xmlns:p14="http://schemas.microsoft.com/office/powerpoint/2010/main" val="46014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6356" y="234539"/>
            <a:ext cx="8235244" cy="590931"/>
          </a:xfrm>
        </p:spPr>
        <p:txBody>
          <a:bodyPr/>
          <a:lstStyle/>
          <a:p>
            <a:r>
              <a:rPr lang="en-US" dirty="0"/>
              <a:t>Skeletal Muscle Movements</a:t>
            </a:r>
          </a:p>
        </p:txBody>
      </p:sp>
      <p:pic>
        <p:nvPicPr>
          <p:cNvPr id="23" name="Content Placeholder 22" descr="Supination and pronation of the wrist. Supination is turning the wrist upward with an open palm. Pronation is turning the wrist downwa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044" y="2617840"/>
            <a:ext cx="2796456" cy="2103120"/>
          </a:xfrm>
        </p:spPr>
      </p:pic>
      <p:pic>
        <p:nvPicPr>
          <p:cNvPr id="24" name="Content Placeholder 23" descr="Flexion and Extension of the arm. Flexion is moving the arm upward into the chest. Extension is releasing the arm downward toward the floo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2895600" y="2418027"/>
            <a:ext cx="1828800" cy="2302933"/>
          </a:xfrm>
        </p:spPr>
      </p:pic>
      <p:pic>
        <p:nvPicPr>
          <p:cNvPr id="25" name="Content Placeholder 24" descr="Abduction and Adduction of the arm. Abduction lifts the arm away from the side of the body. Adduction is releasing the arm down to the side of the body."/>
          <p:cNvPicPr>
            <a:picLocks noGrp="1" noChangeAspect="1"/>
          </p:cNvPicPr>
          <p:nvPr>
            <p:ph idx="11"/>
          </p:nvPr>
        </p:nvPicPr>
        <p:blipFill>
          <a:blip r:embed="rId5">
            <a:extLst>
              <a:ext uri="{28A0092B-C50C-407E-A947-70E740481C1C}">
                <a14:useLocalDpi xmlns:a14="http://schemas.microsoft.com/office/drawing/2010/main" val="0"/>
              </a:ext>
            </a:extLst>
          </a:blip>
          <a:stretch>
            <a:fillRect/>
          </a:stretch>
        </p:blipFill>
        <p:spPr>
          <a:xfrm>
            <a:off x="4876800" y="2590800"/>
            <a:ext cx="2057400" cy="2042756"/>
          </a:xfrm>
        </p:spPr>
      </p:pic>
      <p:pic>
        <p:nvPicPr>
          <p:cNvPr id="26" name="Content Placeholder 25" descr="Circumduction of the arm. The arm rotates in a circular motion."/>
          <p:cNvPicPr>
            <a:picLocks noGrp="1" noChangeAspect="1"/>
          </p:cNvPicPr>
          <p:nvPr>
            <p:ph idx="12"/>
          </p:nvPr>
        </p:nvPicPr>
        <p:blipFill>
          <a:blip r:embed="rId6">
            <a:extLst>
              <a:ext uri="{28A0092B-C50C-407E-A947-70E740481C1C}">
                <a14:useLocalDpi xmlns:a14="http://schemas.microsoft.com/office/drawing/2010/main" val="0"/>
              </a:ext>
            </a:extLst>
          </a:blip>
          <a:stretch>
            <a:fillRect/>
          </a:stretch>
        </p:blipFill>
        <p:spPr>
          <a:xfrm>
            <a:off x="7010400" y="2515277"/>
            <a:ext cx="1828800" cy="2156059"/>
          </a:xfrm>
        </p:spPr>
      </p:pic>
    </p:spTree>
    <p:extLst>
      <p:ext uri="{BB962C8B-B14F-4D97-AF65-F5344CB8AC3E}">
        <p14:creationId xmlns:p14="http://schemas.microsoft.com/office/powerpoint/2010/main" val="591568928"/>
      </p:ext>
    </p:extLst>
  </p:cSld>
  <p:clrMapOvr>
    <a:masterClrMapping/>
  </p:clrMapOvr>
</p:sld>
</file>

<file path=ppt/theme/theme1.xml><?xml version="1.0" encoding="utf-8"?>
<a:theme xmlns:a="http://schemas.openxmlformats.org/drawingml/2006/main" name="FAD_Nursing_Template_Sampl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91B66E46-3F3C-49C2-9025-2800839DEA96}" vid="{348BD038-7B76-4A48-9886-575F33252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ategory xmlns="88135b7f-3fab-49b6-8009-71309f2107a8">F.A. Davis</Category>
    <v7hm xmlns="88135b7f-3fab-49b6-8009-71309f2107a8" xsi:nil="true"/>
    <Tertiary_x0020_Category xmlns="88135b7f-3fab-49b6-8009-71309f2107a8" xsi:nil="true"/>
    <Sub_x002d_Category xmlns="88135b7f-3fab-49b6-8009-71309f2107a8">FAD PowerPoint Presentations</Sub_x002d_Category>
    <SortOrder xmlns="88135b7f-3fab-49b6-8009-71309f2107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74F316A9D19642AFB347C36D63796C" ma:contentTypeVersion="5" ma:contentTypeDescription="Create a new document." ma:contentTypeScope="" ma:versionID="cad381adda5b2ce407c58584fcfb8d10">
  <xsd:schema xmlns:xsd="http://www.w3.org/2001/XMLSchema" xmlns:xs="http://www.w3.org/2001/XMLSchema" xmlns:p="http://schemas.microsoft.com/office/2006/metadata/properties" xmlns:ns2="71d46e88-8733-4645-9284-85cf006978cc" xmlns:ns3="88135b7f-3fab-49b6-8009-71309f2107a8" targetNamespace="http://schemas.microsoft.com/office/2006/metadata/properties" ma:root="true" ma:fieldsID="8417b20f22cd2cb04f08b6ff97a2b690" ns2:_="" ns3:_="">
    <xsd:import namespace="71d46e88-8733-4645-9284-85cf006978cc"/>
    <xsd:import namespace="88135b7f-3fab-49b6-8009-71309f2107a8"/>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Sub_x002d_Category" minOccurs="0"/>
                <xsd:element ref="ns3:SortOrder" minOccurs="0"/>
                <xsd:element ref="ns3:v7hm" minOccurs="0"/>
                <xsd:element ref="ns3:Tertiary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6e88-8733-4645-9284-85cf006978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35b7f-3fab-49b6-8009-71309f2107a8"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union memberTypes="dms:Text">
          <xsd:simpleType>
            <xsd:restriction base="dms:Choice">
              <xsd:enumeration value="Additional Images"/>
              <xsd:enumeration value="DavisAdvantage"/>
              <xsd:enumeration value="DavisEdge"/>
              <xsd:enumeration value="DavisForward - internal use only"/>
              <xsd:enumeration value="DavisPlus"/>
              <xsd:enumeration value="Dental Care Decisions"/>
              <xsd:enumeration value="Dosage Calc"/>
              <xsd:enumeration value="F.A. Davis"/>
              <xsd:enumeration value="Fitness Decisions"/>
              <xsd:enumeration value="Kines in Action"/>
              <xsd:enumeration value="Medical Coding Lab"/>
              <xsd:enumeration value="Medical Language Lab"/>
              <xsd:enumeration value="Tabers"/>
            </xsd:restriction>
          </xsd:simpleType>
        </xsd:union>
      </xsd:simpleType>
    </xsd:element>
    <xsd:element name="Sub_x002d_Category" ma:index="12" nillable="true" ma:displayName="Sub-Category" ma:format="Dropdown" ma:internalName="Sub_x002d_Category">
      <xsd:simpleType>
        <xsd:union memberTypes="dms:Text">
          <xsd:simpleType>
            <xsd:restriction base="dms:Choice">
              <xsd:enumeration value="Branding Guide (attachment)"/>
              <xsd:enumeration value="DA Logos"/>
              <xsd:enumeration value="DA Powerpoint Presentation"/>
              <xsd:enumeration value="DC Logo"/>
              <xsd:enumeration value="DC Powerpoint Presentation"/>
              <xsd:enumeration value="DCD Logo"/>
              <xsd:enumeration value="DCD Powerpoint Presentation"/>
              <xsd:enumeration value="DE Logos"/>
              <xsd:enumeration value="DE Powerpoint Presentation"/>
              <xsd:enumeration value="DF Logo"/>
              <xsd:enumeration value="DF Powerpoint Presentation"/>
              <xsd:enumeration value="DP Homepage image"/>
              <xsd:enumeration value="DP Logo"/>
              <xsd:enumeration value="Electronic Devices"/>
              <xsd:enumeration value="FAD Digital Logos"/>
              <xsd:enumeration value="FAD Powerpiont Presentations"/>
              <xsd:enumeration value="FAD Print Logos"/>
              <xsd:enumeration value="FD Logo"/>
              <xsd:enumeration value="FD Powerpoint Presentation"/>
              <xsd:enumeration value="KIA Logo"/>
              <xsd:enumeration value="KIA Powerpoint Presentation"/>
              <xsd:enumeration value="MCL Logo"/>
              <xsd:enumeration value="MCL Powerpoint Presentation"/>
              <xsd:enumeration value="MLL 2.0 Logo"/>
              <xsd:enumeration value="MLL Logo"/>
              <xsd:enumeration value="MLL Powerpoint Presentation"/>
              <xsd:enumeration value="MTC Logo"/>
              <xsd:enumeration value="Taber’s 22"/>
              <xsd:enumeration value="Taber’s 22 with tagline"/>
              <xsd:enumeration value="Tabers Logo"/>
              <xsd:enumeration value="Tabers.com Homepage screen"/>
              <xsd:enumeration value="Useful Images"/>
            </xsd:restriction>
          </xsd:simpleType>
        </xsd:union>
      </xsd:simpleType>
    </xsd:element>
    <xsd:element name="SortOrder" ma:index="13" nillable="true" ma:displayName="SortOrder" ma:internalName="SortOrder">
      <xsd:simpleType>
        <xsd:restriction base="dms:Number"/>
      </xsd:simpleType>
    </xsd:element>
    <xsd:element name="v7hm" ma:index="14" nillable="true" ma:displayName="Tert" ma:internalName="v7hm">
      <xsd:simpleType>
        <xsd:restriction base="dms:Number"/>
      </xsd:simpleType>
    </xsd:element>
    <xsd:element name="Tertiary_x0020_Category" ma:index="15" nillable="true" ma:displayName="Tertiary Category" ma:internalName="Tertiary_x0020_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8C97C-1C07-4631-B50A-E80D18B785BB}">
  <ds:schemaRefs>
    <ds:schemaRef ds:uri="http://schemas.microsoft.com/sharepoint/events"/>
  </ds:schemaRefs>
</ds:datastoreItem>
</file>

<file path=customXml/itemProps2.xml><?xml version="1.0" encoding="utf-8"?>
<ds:datastoreItem xmlns:ds="http://schemas.openxmlformats.org/officeDocument/2006/customXml" ds:itemID="{8CC939C3-7EE7-4FC7-818E-985D0213E860}">
  <ds:schemaRefs>
    <ds:schemaRef ds:uri="http://purl.org/dc/dcmitype/"/>
    <ds:schemaRef ds:uri="http://schemas.microsoft.com/office/2006/documentManagement/types"/>
    <ds:schemaRef ds:uri="http://purl.org/dc/terms/"/>
    <ds:schemaRef ds:uri="71d46e88-8733-4645-9284-85cf006978cc"/>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88135b7f-3fab-49b6-8009-71309f2107a8"/>
    <ds:schemaRef ds:uri="http://www.w3.org/XML/1998/namespace"/>
  </ds:schemaRefs>
</ds:datastoreItem>
</file>

<file path=customXml/itemProps3.xml><?xml version="1.0" encoding="utf-8"?>
<ds:datastoreItem xmlns:ds="http://schemas.openxmlformats.org/officeDocument/2006/customXml" ds:itemID="{B8860857-213E-449D-9D68-31992611C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46e88-8733-4645-9284-85cf006978cc"/>
    <ds:schemaRef ds:uri="88135b7f-3fab-49b6-8009-71309f210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23EB0E3-5915-4E57-8F39-28F926E76D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3735</Words>
  <Application>Microsoft Office PowerPoint</Application>
  <PresentationFormat>On-screen Show (4:3)</PresentationFormat>
  <Paragraphs>285</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(Body)</vt:lpstr>
      <vt:lpstr>Wingdings</vt:lpstr>
      <vt:lpstr>FAD_Nursing_Template_Sample</vt:lpstr>
      <vt:lpstr> </vt:lpstr>
      <vt:lpstr>Overview of Anatomy and Physiology </vt:lpstr>
      <vt:lpstr>Bones</vt:lpstr>
      <vt:lpstr>Bones (continued_1)</vt:lpstr>
      <vt:lpstr>Bones (continued_2)</vt:lpstr>
      <vt:lpstr>Overview of Anatomy and Physiology (continued_1)</vt:lpstr>
      <vt:lpstr>Overview of Anatomy and Physiology (continued_2)</vt:lpstr>
      <vt:lpstr>Muscle Tissues</vt:lpstr>
      <vt:lpstr>Skeletal Muscle Movements</vt:lpstr>
      <vt:lpstr>Skeletal Muscle Movements (continued)</vt:lpstr>
      <vt:lpstr>Overview of Anatomy and Physiology (continued_3) </vt:lpstr>
      <vt:lpstr>Joints</vt:lpstr>
      <vt:lpstr>Bursa</vt:lpstr>
      <vt:lpstr>Overview of Anatomy and Physiology (continued_4)</vt:lpstr>
      <vt:lpstr>Ligaments, Tendons, and Fascia</vt:lpstr>
      <vt:lpstr>Assessment</vt:lpstr>
      <vt:lpstr>Assessment (continued_1)</vt:lpstr>
      <vt:lpstr>Assessing Postures</vt:lpstr>
      <vt:lpstr>Normal Walking Gait</vt:lpstr>
      <vt:lpstr>Goniometer</vt:lpstr>
      <vt:lpstr>Assessment (continued_2)</vt:lpstr>
      <vt:lpstr>Diagnostic Studies</vt:lpstr>
      <vt:lpstr>Imaging Studies</vt:lpstr>
      <vt:lpstr>Imaging Studies (continued_1)</vt:lpstr>
      <vt:lpstr>Imaging Studies (continued_2)</vt:lpstr>
      <vt:lpstr>Arthrocentesis</vt:lpstr>
      <vt:lpstr>Case Study: Episode 1</vt:lpstr>
      <vt:lpstr>Case Study: Episode 1 (continued)</vt:lpstr>
      <vt:lpstr>Case Study: Episode 2</vt:lpstr>
      <vt:lpstr>Case Study: Wrap-Up</vt:lpstr>
      <vt:lpstr>Case Study</vt:lpstr>
      <vt:lpstr>Case Study (continued_1)</vt:lpstr>
      <vt:lpstr>Case Study (continued_2)</vt:lpstr>
      <vt:lpstr>Case Study (continued_3)</vt:lpstr>
      <vt:lpstr>Case Study (continued_4)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Adrienne Simon</dc:creator>
  <cp:lastModifiedBy>Adrienne Simon</cp:lastModifiedBy>
  <cp:revision>2</cp:revision>
  <dcterms:created xsi:type="dcterms:W3CDTF">2019-11-27T16:04:19Z</dcterms:created>
  <dcterms:modified xsi:type="dcterms:W3CDTF">2019-11-27T16:06:44Z</dcterms:modified>
</cp:coreProperties>
</file>