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6"/>
  </p:notesMasterIdLst>
  <p:handoutMasterIdLst>
    <p:handoutMasterId r:id="rId27"/>
  </p:handoutMasterIdLst>
  <p:sldIdLst>
    <p:sldId id="284" r:id="rId6"/>
    <p:sldId id="285" r:id="rId7"/>
    <p:sldId id="302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305" r:id="rId16"/>
    <p:sldId id="303" r:id="rId17"/>
    <p:sldId id="294" r:id="rId18"/>
    <p:sldId id="295" r:id="rId19"/>
    <p:sldId id="296" r:id="rId20"/>
    <p:sldId id="297" r:id="rId21"/>
    <p:sldId id="298" r:id="rId22"/>
    <p:sldId id="304" r:id="rId23"/>
    <p:sldId id="300" r:id="rId24"/>
    <p:sldId id="301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" userDrawn="1">
          <p15:clr>
            <a:srgbClr val="A4A3A4"/>
          </p15:clr>
        </p15:guide>
        <p15:guide id="2" pos="624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805C"/>
    <a:srgbClr val="D99C21"/>
    <a:srgbClr val="585858"/>
    <a:srgbClr val="737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31" autoAdjust="0"/>
    <p:restoredTop sz="94676" autoAdjust="0"/>
  </p:normalViewPr>
  <p:slideViewPr>
    <p:cSldViewPr>
      <p:cViewPr>
        <p:scale>
          <a:sx n="90" d="100"/>
          <a:sy n="90" d="100"/>
        </p:scale>
        <p:origin x="-1200" y="-66"/>
      </p:cViewPr>
      <p:guideLst>
        <p:guide orient="horz" pos="288"/>
        <p:guide pos="624"/>
      </p:guideLst>
    </p:cSldViewPr>
  </p:slideViewPr>
  <p:outlineViewPr>
    <p:cViewPr>
      <p:scale>
        <a:sx n="33" d="100"/>
        <a:sy n="33" d="100"/>
      </p:scale>
      <p:origin x="0" y="126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169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1E734-30F1-456B-8B88-B517BAE0A233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1CF74-1493-46D2-9CFB-D9771BD39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74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A6551-8743-415C-B8DC-7E8D559D5B4C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E3FD1-3D53-424A-A1AD-A3C30BC92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89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E3FD1-3D53-424A-A1AD-A3C30BC928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77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E3FD1-3D53-424A-A1AD-A3C30BC928D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9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E3FD1-3D53-424A-A1AD-A3C30BC928D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23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E3FD1-3D53-424A-A1AD-A3C30BC928D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8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2689302" y="228600"/>
            <a:ext cx="3733800" cy="4267200"/>
          </a:xfrm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noProof="0" dirty="0" smtClean="0"/>
              <a:t>Click icon to add cover image</a:t>
            </a:r>
            <a:endParaRPr lang="en-US" noProof="0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6356350"/>
            <a:ext cx="9144000" cy="507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01599" y="6470650"/>
            <a:ext cx="2422525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rgbClr val="585858"/>
                </a:solidFill>
              </a:rPr>
              <a:t>Copyright </a:t>
            </a:r>
            <a:r>
              <a:rPr lang="en-US" sz="900" b="1" dirty="0" smtClean="0">
                <a:solidFill>
                  <a:srgbClr val="585858"/>
                </a:solidFill>
              </a:rPr>
              <a:t>©2019 </a:t>
            </a:r>
            <a:r>
              <a:rPr lang="en-US" sz="900" b="1" dirty="0">
                <a:solidFill>
                  <a:srgbClr val="585858"/>
                </a:solidFill>
              </a:rPr>
              <a:t>F.A. Davis Company</a:t>
            </a:r>
          </a:p>
        </p:txBody>
      </p:sp>
      <p:pic>
        <p:nvPicPr>
          <p:cNvPr id="10" name="Picture 13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294" y="6492183"/>
            <a:ext cx="1005840" cy="35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4728898"/>
            <a:ext cx="9144000" cy="1708150"/>
          </a:xfrm>
          <a:prstGeom prst="rect">
            <a:avLst/>
          </a:prstGeom>
          <a:solidFill>
            <a:srgbClr val="288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728898"/>
            <a:ext cx="9144000" cy="0"/>
          </a:xfrm>
          <a:prstGeom prst="line">
            <a:avLst/>
          </a:prstGeom>
          <a:ln w="50800">
            <a:solidFill>
              <a:srgbClr val="D99C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426743"/>
            <a:ext cx="9169400" cy="48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551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762000" y="1326995"/>
            <a:ext cx="3505200" cy="4540405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495800" y="3200400"/>
            <a:ext cx="4495800" cy="838200"/>
          </a:xfrm>
        </p:spPr>
        <p:txBody>
          <a:bodyPr/>
          <a:lstStyle>
            <a:lvl1pPr marL="346075" indent="0">
              <a:buNone/>
              <a:defRPr/>
            </a:lvl1pPr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710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able Placeholder 7"/>
          <p:cNvSpPr>
            <a:spLocks noGrp="1"/>
          </p:cNvSpPr>
          <p:nvPr>
            <p:ph type="tbl" sz="quarter" idx="14"/>
          </p:nvPr>
        </p:nvSpPr>
        <p:spPr>
          <a:xfrm>
            <a:off x="762000" y="1338147"/>
            <a:ext cx="7620000" cy="4572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858415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181100"/>
            <a:ext cx="8534400" cy="457200"/>
          </a:xfrm>
        </p:spPr>
        <p:txBody>
          <a:bodyPr/>
          <a:lstStyle>
            <a:lvl1pPr marL="346075" indent="0">
              <a:buNone/>
              <a:defRPr b="1"/>
            </a:lvl1pPr>
          </a:lstStyle>
          <a:p>
            <a:pPr lvl="0"/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457200" y="2057400"/>
            <a:ext cx="8534400" cy="4038600"/>
          </a:xfrm>
        </p:spPr>
        <p:txBody>
          <a:bodyPr/>
          <a:lstStyle>
            <a:lvl1pPr marL="860425" indent="-514350">
              <a:buFont typeface="+mj-lt"/>
              <a:buAutoNum type="alphaUcPeriod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570216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1008" userDrawn="1">
          <p15:clr>
            <a:srgbClr val="FBAE40"/>
          </p15:clr>
        </p15:guide>
        <p15:guide id="2" pos="288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219200"/>
            <a:ext cx="8534400" cy="381000"/>
          </a:xfrm>
        </p:spPr>
        <p:txBody>
          <a:bodyPr/>
          <a:lstStyle>
            <a:lvl1pPr marL="346075" indent="0">
              <a:buNone/>
              <a:defRPr/>
            </a:lvl1pPr>
          </a:lstStyle>
          <a:p>
            <a:pPr lvl="0"/>
            <a:r>
              <a:rPr lang="en-US" dirty="0" smtClean="0"/>
              <a:t>Click to answer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/>
          </p:nvPr>
        </p:nvSpPr>
        <p:spPr>
          <a:xfrm>
            <a:off x="457200" y="2057400"/>
            <a:ext cx="8534400" cy="4038600"/>
          </a:xfrm>
        </p:spPr>
        <p:txBody>
          <a:bodyPr/>
          <a:lstStyle>
            <a:lvl1pPr marL="346075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577043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1008" userDrawn="1">
          <p15:clr>
            <a:srgbClr val="FBAE40"/>
          </p15:clr>
        </p15:guide>
        <p15:guide id="2" pos="288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ickerCh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295400"/>
            <a:ext cx="8229600" cy="381000"/>
          </a:xfrm>
        </p:spPr>
        <p:txBody>
          <a:bodyPr anchor="ctr">
            <a:noAutofit/>
          </a:bodyPr>
          <a:lstStyle>
            <a:lvl1pPr marL="346075" indent="0">
              <a:buFontTx/>
              <a:buNone/>
              <a:defRPr sz="32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3751"/>
            <a:ext cx="8229600" cy="4068763"/>
          </a:xfrm>
        </p:spPr>
        <p:txBody>
          <a:bodyPr/>
          <a:lstStyle>
            <a:lvl1pPr marL="860425" indent="-514350">
              <a:buFont typeface="+mj-lt"/>
              <a:buAutoNum type="alphaUcPeriod"/>
              <a:defRPr/>
            </a:lvl1pPr>
            <a:lvl2pPr marL="914400" indent="-290513">
              <a:defRPr/>
            </a:lvl2pPr>
            <a:lvl3pPr marL="1260475" indent="-290513">
              <a:defRPr sz="2000"/>
            </a:lvl3pPr>
            <a:lvl4pPr marL="1600200" indent="-228600">
              <a:buFont typeface="Wingdings" panose="05000000000000000000" pitchFamily="2" charset="2"/>
              <a:buChar char="§"/>
              <a:defRPr sz="1800">
                <a:solidFill>
                  <a:srgbClr val="737373"/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746396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lickerCh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295400"/>
            <a:ext cx="8229600" cy="381000"/>
          </a:xfrm>
        </p:spPr>
        <p:txBody>
          <a:bodyPr anchor="ctr">
            <a:noAutofit/>
          </a:bodyPr>
          <a:lstStyle>
            <a:lvl1pPr marL="346075" indent="0">
              <a:buFontTx/>
              <a:buNone/>
              <a:defRPr sz="32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3751"/>
            <a:ext cx="8229600" cy="4068763"/>
          </a:xfrm>
        </p:spPr>
        <p:txBody>
          <a:bodyPr/>
          <a:lstStyle>
            <a:lvl1pPr marL="346075" indent="0">
              <a:buFontTx/>
              <a:buNone/>
              <a:defRPr/>
            </a:lvl1pPr>
            <a:lvl2pPr marL="914400" indent="-290513">
              <a:defRPr/>
            </a:lvl2pPr>
            <a:lvl3pPr marL="1260475" indent="-290513">
              <a:defRPr sz="2000"/>
            </a:lvl3pPr>
            <a:lvl4pPr marL="1600200" indent="-228600">
              <a:buFont typeface="Wingdings" panose="05000000000000000000" pitchFamily="2" charset="2"/>
              <a:buChar char="§"/>
              <a:defRPr sz="1800">
                <a:solidFill>
                  <a:srgbClr val="737373"/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710955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790700" y="1828800"/>
            <a:ext cx="5562600" cy="457200"/>
          </a:xfrm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3200"/>
            </a:lvl1pPr>
            <a:lvl2pPr marL="623887" indent="0">
              <a:buFontTx/>
              <a:buNone/>
              <a:defRPr/>
            </a:lvl2pPr>
            <a:lvl3pPr marL="969962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Chapter #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831169"/>
            <a:ext cx="7772400" cy="646331"/>
          </a:xfrm>
        </p:spPr>
        <p:txBody>
          <a:bodyPr/>
          <a:lstStyle>
            <a:lvl1pPr marL="0" algn="ctr" defTabSz="914400" rtl="0" eaLnBrk="1" latinLnBrk="0" hangingPunct="1">
              <a:defRPr lang="en-US" sz="4000" kern="1200" dirty="0">
                <a:solidFill>
                  <a:srgbClr val="737373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add Chapter Title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6356350"/>
            <a:ext cx="9144000" cy="507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 txBox="1">
            <a:spLocks/>
          </p:cNvSpPr>
          <p:nvPr userDrawn="1"/>
        </p:nvSpPr>
        <p:spPr>
          <a:xfrm>
            <a:off x="101599" y="6470650"/>
            <a:ext cx="2422525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rgbClr val="585858"/>
                </a:solidFill>
              </a:rPr>
              <a:t>Copyright </a:t>
            </a:r>
            <a:r>
              <a:rPr lang="en-US" sz="900" b="1" dirty="0" smtClean="0">
                <a:solidFill>
                  <a:srgbClr val="585858"/>
                </a:solidFill>
              </a:rPr>
              <a:t>©2019 </a:t>
            </a:r>
            <a:r>
              <a:rPr lang="en-US" sz="900" b="1" dirty="0">
                <a:solidFill>
                  <a:srgbClr val="585858"/>
                </a:solidFill>
              </a:rPr>
              <a:t>F.A. Davis Company</a:t>
            </a:r>
          </a:p>
        </p:txBody>
      </p:sp>
      <p:pic>
        <p:nvPicPr>
          <p:cNvPr id="18" name="Picture 13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294" y="6492183"/>
            <a:ext cx="1005840" cy="35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4728898"/>
            <a:ext cx="9144000" cy="1708150"/>
          </a:xfrm>
          <a:prstGeom prst="rect">
            <a:avLst/>
          </a:prstGeom>
          <a:solidFill>
            <a:srgbClr val="288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4728898"/>
            <a:ext cx="9144000" cy="0"/>
          </a:xfrm>
          <a:prstGeom prst="line">
            <a:avLst/>
          </a:prstGeom>
          <a:ln w="50800">
            <a:solidFill>
              <a:srgbClr val="D99C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426743"/>
            <a:ext cx="9169400" cy="48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90419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hapter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81000" y="1143000"/>
            <a:ext cx="2590800" cy="35687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429000" y="2362200"/>
            <a:ext cx="5410200" cy="565150"/>
          </a:xfrm>
        </p:spPr>
        <p:txBody>
          <a:bodyPr/>
          <a:lstStyle>
            <a:lvl1pPr marL="0" indent="0" algn="r">
              <a:buNone/>
              <a:defRPr sz="3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3423557" y="3168650"/>
            <a:ext cx="5410200" cy="565150"/>
          </a:xfrm>
        </p:spPr>
        <p:txBody>
          <a:bodyPr/>
          <a:lstStyle>
            <a:lvl1pPr marL="0" indent="0" algn="r">
              <a:buNone/>
              <a:defRPr sz="3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6356350"/>
            <a:ext cx="9144000" cy="507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 txBox="1">
            <a:spLocks/>
          </p:cNvSpPr>
          <p:nvPr userDrawn="1"/>
        </p:nvSpPr>
        <p:spPr>
          <a:xfrm>
            <a:off x="101599" y="6470650"/>
            <a:ext cx="2422525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rgbClr val="585858"/>
                </a:solidFill>
              </a:rPr>
              <a:t>Copyright </a:t>
            </a:r>
            <a:r>
              <a:rPr lang="en-US" sz="900" b="1" dirty="0" smtClean="0">
                <a:solidFill>
                  <a:srgbClr val="585858"/>
                </a:solidFill>
              </a:rPr>
              <a:t>©2019 </a:t>
            </a:r>
            <a:r>
              <a:rPr lang="en-US" sz="900" b="1" dirty="0">
                <a:solidFill>
                  <a:srgbClr val="585858"/>
                </a:solidFill>
              </a:rPr>
              <a:t>F.A. Davis Company</a:t>
            </a:r>
          </a:p>
        </p:txBody>
      </p:sp>
      <p:pic>
        <p:nvPicPr>
          <p:cNvPr id="18" name="Picture 13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294" y="6492183"/>
            <a:ext cx="1005840" cy="35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4728898"/>
            <a:ext cx="9144000" cy="1708150"/>
          </a:xfrm>
          <a:prstGeom prst="rect">
            <a:avLst/>
          </a:prstGeom>
          <a:solidFill>
            <a:srgbClr val="288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4728898"/>
            <a:ext cx="9144000" cy="0"/>
          </a:xfrm>
          <a:prstGeom prst="line">
            <a:avLst/>
          </a:prstGeom>
          <a:ln w="50800">
            <a:solidFill>
              <a:srgbClr val="D99C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426743"/>
            <a:ext cx="9169400" cy="48773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81000" y="163941"/>
            <a:ext cx="570653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lang="en-US" sz="3600" dirty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3916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95349"/>
            <a:ext cx="8229600" cy="4068763"/>
          </a:xfrm>
        </p:spPr>
        <p:txBody>
          <a:bodyPr/>
          <a:lstStyle>
            <a:lvl2pPr marL="914400" indent="-290513"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 marL="1260475" indent="-290513">
              <a:defRPr sz="2400">
                <a:solidFill>
                  <a:schemeClr val="tx1">
                    <a:lumMod val="7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</a:schemeClr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59178648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1008" userDrawn="1">
          <p15:clr>
            <a:srgbClr val="FBAE40"/>
          </p15:clr>
        </p15:guide>
        <p15:guide id="2" pos="4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ead-in Head,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295400"/>
            <a:ext cx="8229600" cy="381000"/>
          </a:xfrm>
        </p:spPr>
        <p:txBody>
          <a:bodyPr anchor="ctr">
            <a:noAutofit/>
          </a:bodyPr>
          <a:lstStyle>
            <a:lvl1pPr marL="346075" indent="0">
              <a:buNone/>
              <a:defRPr sz="3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1449"/>
            <a:ext cx="8229600" cy="4068763"/>
          </a:xfrm>
        </p:spPr>
        <p:txBody>
          <a:bodyPr/>
          <a:lstStyle>
            <a:lvl2pPr marL="914400" indent="-290513"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 marL="1260475" indent="-290513">
              <a:defRPr sz="2400">
                <a:solidFill>
                  <a:schemeClr val="tx1">
                    <a:lumMod val="7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</a:schemeClr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35182776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, Lead-in Head,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295400"/>
            <a:ext cx="8229600" cy="381000"/>
          </a:xfrm>
        </p:spPr>
        <p:txBody>
          <a:bodyPr anchor="ctr">
            <a:noAutofit/>
          </a:bodyPr>
          <a:lstStyle>
            <a:lvl1pPr marL="346075" indent="0">
              <a:buNone/>
              <a:defRPr sz="3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1449"/>
            <a:ext cx="8229600" cy="1916151"/>
          </a:xfrm>
        </p:spPr>
        <p:txBody>
          <a:bodyPr/>
          <a:lstStyle>
            <a:lvl2pPr marL="914400" indent="-290513"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 marL="1260475" indent="-290513">
              <a:defRPr sz="2400">
                <a:solidFill>
                  <a:schemeClr val="tx1">
                    <a:lumMod val="7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</a:schemeClr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2"/>
          </p:nvPr>
        </p:nvSpPr>
        <p:spPr>
          <a:xfrm>
            <a:off x="457200" y="3886200"/>
            <a:ext cx="8229600" cy="2005051"/>
          </a:xfrm>
        </p:spPr>
        <p:txBody>
          <a:bodyPr/>
          <a:lstStyle>
            <a:lvl2pPr marL="914400" indent="-290513"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 marL="1260475" indent="-290513">
              <a:defRPr sz="2400">
                <a:solidFill>
                  <a:schemeClr val="tx1">
                    <a:lumMod val="7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</a:schemeClr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17894107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1008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ulleted Li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4038600" cy="4525963"/>
          </a:xfrm>
        </p:spPr>
        <p:txBody>
          <a:bodyPr>
            <a:normAutofit/>
          </a:bodyPr>
          <a:lstStyle>
            <a:lvl1pPr marL="290513" indent="-290513">
              <a:defRPr sz="2800">
                <a:solidFill>
                  <a:schemeClr val="tx1">
                    <a:lumMod val="75000"/>
                  </a:schemeClr>
                </a:solidFill>
              </a:defRPr>
            </a:lvl1pPr>
            <a:lvl2pPr marL="512763" indent="-222250"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 marL="803275" indent="-290513">
              <a:tabLst>
                <a:tab pos="803275" algn="l"/>
                <a:tab pos="858838" algn="l"/>
              </a:tabLst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 marL="1081088" indent="-277813"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219200"/>
            <a:ext cx="4038600" cy="4525963"/>
          </a:xfrm>
        </p:spPr>
        <p:txBody>
          <a:bodyPr>
            <a:normAutofit/>
          </a:bodyPr>
          <a:lstStyle>
            <a:lvl1pPr marL="282575" indent="-282575">
              <a:defRPr lang="en-US" sz="2800" kern="200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1175" indent="-220663">
              <a:defRPr lang="en-US" sz="2400" kern="120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4863" indent="-293688">
              <a:defRPr lang="en-US" sz="2000" kern="1200" baseline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89025" indent="-285750">
              <a:buFont typeface="Wingdings" panose="05000000000000000000" pitchFamily="2" charset="2"/>
              <a:buChar char="§"/>
              <a:defRPr lang="en-US" sz="1800" kern="120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5903463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ulleted Lists with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55650" y="1173163"/>
            <a:ext cx="4044950" cy="639762"/>
          </a:xfrm>
        </p:spPr>
        <p:txBody>
          <a:bodyPr/>
          <a:lstStyle>
            <a:lvl1pPr marL="0" indent="0">
              <a:buNone/>
              <a:defRPr sz="2800" b="1"/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/>
          </p:nvPr>
        </p:nvSpPr>
        <p:spPr>
          <a:xfrm>
            <a:off x="755650" y="1901825"/>
            <a:ext cx="4044950" cy="3962400"/>
          </a:xfrm>
        </p:spPr>
        <p:txBody>
          <a:bodyPr/>
          <a:lstStyle>
            <a:lvl1pPr marL="237744">
              <a:defRPr sz="2800"/>
            </a:lvl1pPr>
            <a:lvl2pPr marL="457200" indent="-219456">
              <a:defRPr sz="2400"/>
            </a:lvl2pPr>
            <a:lvl3pPr marL="685800" indent="-237744"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953000" y="1181100"/>
            <a:ext cx="4038600" cy="660400"/>
          </a:xfrm>
        </p:spPr>
        <p:txBody>
          <a:bodyPr/>
          <a:lstStyle>
            <a:lvl1pPr marL="0" indent="0">
              <a:buNone/>
              <a:defRPr sz="2800" b="1"/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8"/>
          </p:nvPr>
        </p:nvSpPr>
        <p:spPr>
          <a:xfrm>
            <a:off x="4953000" y="1901825"/>
            <a:ext cx="4038600" cy="3962400"/>
          </a:xfrm>
        </p:spPr>
        <p:txBody>
          <a:bodyPr/>
          <a:lstStyle>
            <a:lvl1pPr marL="237744" indent="-274320">
              <a:defRPr sz="2800"/>
            </a:lvl1pPr>
            <a:lvl2pPr marL="457200" indent="-219456">
              <a:defRPr sz="2400"/>
            </a:lvl2pPr>
            <a:lvl3pPr marL="685800" indent="-237744"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3842473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and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4038600" cy="4525963"/>
          </a:xfrm>
        </p:spPr>
        <p:txBody>
          <a:bodyPr>
            <a:normAutofit/>
          </a:bodyPr>
          <a:lstStyle>
            <a:lvl1pPr marL="290513" indent="-290513">
              <a:defRPr sz="2800">
                <a:solidFill>
                  <a:schemeClr val="tx1">
                    <a:lumMod val="75000"/>
                  </a:schemeClr>
                </a:solidFill>
              </a:defRPr>
            </a:lvl1pPr>
            <a:lvl2pPr marL="512763" indent="-222250"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 marL="803275" indent="-290513">
              <a:tabLst>
                <a:tab pos="803275" algn="l"/>
                <a:tab pos="858838" algn="l"/>
              </a:tabLst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 marL="1081088" indent="-277813"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4953000" y="1219200"/>
            <a:ext cx="3733800" cy="452628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53676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356350"/>
            <a:ext cx="9144000" cy="507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/>
          <p:cNvSpPr txBox="1">
            <a:spLocks/>
          </p:cNvSpPr>
          <p:nvPr/>
        </p:nvSpPr>
        <p:spPr>
          <a:xfrm>
            <a:off x="101599" y="6470650"/>
            <a:ext cx="2422525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rgbClr val="585858"/>
                </a:solidFill>
              </a:rPr>
              <a:t>Copyright </a:t>
            </a:r>
            <a:r>
              <a:rPr lang="en-US" sz="900" b="1" dirty="0" smtClean="0">
                <a:solidFill>
                  <a:srgbClr val="585858"/>
                </a:solidFill>
              </a:rPr>
              <a:t>©2019 </a:t>
            </a:r>
            <a:r>
              <a:rPr lang="en-US" sz="900" b="1" dirty="0">
                <a:solidFill>
                  <a:srgbClr val="585858"/>
                </a:solidFill>
              </a:rPr>
              <a:t>F.A. Davis Company</a:t>
            </a:r>
          </a:p>
        </p:txBody>
      </p:sp>
      <p:pic>
        <p:nvPicPr>
          <p:cNvPr id="12" name="Picture 13"/>
          <p:cNvPicPr>
            <a:picLocks noChangeAspect="1"/>
          </p:cNvPicPr>
          <p:nvPr/>
        </p:nvPicPr>
        <p:blipFill>
          <a:blip r:embed="rId17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294" y="6492183"/>
            <a:ext cx="1005840" cy="35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 preferRelativeResize="0">
            <a:picLocks/>
          </p:cNvPicPr>
          <p:nvPr/>
        </p:nvPicPr>
        <p:blipFill>
          <a:blip r:embed="rId19"/>
          <a:stretch>
            <a:fillRect/>
          </a:stretch>
        </p:blipFill>
        <p:spPr>
          <a:xfrm>
            <a:off x="0" y="6434694"/>
            <a:ext cx="9171432" cy="45719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276225"/>
            <a:ext cx="82296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endParaRPr lang="en-US" altLang="en-US" dirty="0"/>
          </a:p>
          <a:p>
            <a:pPr lvl="2"/>
            <a:endParaRPr lang="en-US" alt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  <a:ln w="12700">
            <a:solidFill>
              <a:srgbClr val="D99C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 preferRelativeResize="0">
            <a:picLocks/>
          </p:cNvPicPr>
          <p:nvPr/>
        </p:nvPicPr>
        <p:blipFill>
          <a:blip r:embed="rId19"/>
          <a:stretch>
            <a:fillRect/>
          </a:stretch>
        </p:blipFill>
        <p:spPr>
          <a:xfrm>
            <a:off x="0" y="6364006"/>
            <a:ext cx="9171432" cy="4571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400800"/>
            <a:ext cx="9144000" cy="45719"/>
          </a:xfrm>
          <a:prstGeom prst="rect">
            <a:avLst/>
          </a:prstGeom>
          <a:solidFill>
            <a:srgbClr val="288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95" r:id="rId3"/>
    <p:sldLayoutId id="2147483683" r:id="rId4"/>
    <p:sldLayoutId id="2147483684" r:id="rId5"/>
    <p:sldLayoutId id="2147483692" r:id="rId6"/>
    <p:sldLayoutId id="2147483678" r:id="rId7"/>
    <p:sldLayoutId id="2147483679" r:id="rId8"/>
    <p:sldLayoutId id="2147483680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en-US" sz="3600" kern="1200">
          <a:solidFill>
            <a:srgbClr val="D99C21"/>
          </a:solidFill>
          <a:latin typeface="+mn-lt"/>
          <a:ea typeface="+mn-ea"/>
          <a:cs typeface="+mn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9pPr>
    </p:titleStyle>
    <p:bodyStyle>
      <a:lvl1pPr marL="623888" indent="-277813" algn="l" rtl="0" eaLnBrk="1" fontAlgn="base" hangingPunct="1">
        <a:spcBef>
          <a:spcPct val="20000"/>
        </a:spcBef>
        <a:spcAft>
          <a:spcPct val="0"/>
        </a:spcAft>
        <a:buClr>
          <a:srgbClr val="28805C"/>
        </a:buClr>
        <a:buFont typeface="Wingdings" panose="05000000000000000000" pitchFamily="2" charset="2"/>
        <a:buChar char="§"/>
        <a:defRPr lang="en-US" sz="3200" kern="2000" dirty="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914400" indent="-290513" algn="l" rtl="0" eaLnBrk="1" fontAlgn="base" hangingPunct="1">
        <a:spcBef>
          <a:spcPct val="20000"/>
        </a:spcBef>
        <a:spcAft>
          <a:spcPct val="0"/>
        </a:spcAft>
        <a:buClr>
          <a:srgbClr val="D99C21"/>
        </a:buClr>
        <a:buFont typeface="Arial" panose="020B0604020202020204" pitchFamily="34" charset="0"/>
        <a:buChar char="•"/>
        <a:defRPr lang="en-US" sz="2800" kern="1200" dirty="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2pPr>
      <a:lvl3pPr marL="1260475" indent="-290513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Font typeface="Calibri" panose="020F0502020204030204" pitchFamily="34" charset="0"/>
        <a:buChar char="‒"/>
        <a:tabLst>
          <a:tab pos="858838" algn="l"/>
        </a:tabLst>
        <a:defRPr sz="2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" descr="Book cover for Pediatric Nursing, second edition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4" r="2954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3200" dirty="0" smtClean="0"/>
              <a:t>Chapter 3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3048000" y="3034538"/>
            <a:ext cx="6019800" cy="1537462"/>
          </a:xfrm>
        </p:spPr>
        <p:txBody>
          <a:bodyPr/>
          <a:lstStyle/>
          <a:p>
            <a:r>
              <a:rPr lang="en-US" sz="3200" dirty="0"/>
              <a:t>Family Dynamics and Communicating with Children and Families</a:t>
            </a:r>
          </a:p>
        </p:txBody>
      </p:sp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73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Question </a:t>
            </a:r>
            <a:endParaRPr lang="en-US" altLang="en-US" dirty="0"/>
          </a:p>
        </p:txBody>
      </p:sp>
      <p:sp>
        <p:nvSpPr>
          <p:cNvPr id="2355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181100"/>
            <a:ext cx="8610600" cy="1028700"/>
          </a:xfrm>
        </p:spPr>
        <p:txBody>
          <a:bodyPr/>
          <a:lstStyle/>
          <a:p>
            <a:r>
              <a:rPr lang="en-US" altLang="en-US" dirty="0" smtClean="0"/>
              <a:t>Which of the following describes Duvall’s family development theory?</a:t>
            </a:r>
            <a:endParaRPr lang="en-US" alt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1"/>
          </p:nvPr>
        </p:nvSpPr>
        <p:spPr>
          <a:xfrm>
            <a:off x="866505" y="2440575"/>
            <a:ext cx="8201295" cy="3276600"/>
          </a:xfrm>
        </p:spPr>
        <p:txBody>
          <a:bodyPr/>
          <a:lstStyle/>
          <a:p>
            <a:pPr marL="438912" indent="-457200">
              <a:buNone/>
            </a:pPr>
            <a:r>
              <a:rPr lang="en-US" dirty="0" smtClean="0">
                <a:solidFill>
                  <a:srgbClr val="28805C"/>
                </a:solidFill>
              </a:rPr>
              <a:t>A.</a:t>
            </a:r>
            <a:r>
              <a:rPr lang="en-US" dirty="0" smtClean="0"/>
              <a:t> The family is a target that should be assessed and to which nursing interventions should then be applied.</a:t>
            </a:r>
            <a:endParaRPr lang="en-US" altLang="en-US" dirty="0" smtClean="0"/>
          </a:p>
          <a:p>
            <a:pPr marL="438912" indent="-457200">
              <a:buNone/>
            </a:pPr>
            <a:r>
              <a:rPr lang="en-US" dirty="0" smtClean="0">
                <a:solidFill>
                  <a:srgbClr val="28805C"/>
                </a:solidFill>
              </a:rPr>
              <a:t>B.</a:t>
            </a:r>
            <a:r>
              <a:rPr lang="en-US" dirty="0" smtClean="0"/>
              <a:t> A child receives the best quality care when healthcare providers work with the parents and family.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6639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(continued)</a:t>
            </a:r>
            <a:endParaRPr lang="en-US" alt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1"/>
          </p:nvPr>
        </p:nvSpPr>
        <p:spPr>
          <a:xfrm>
            <a:off x="892626" y="1166869"/>
            <a:ext cx="8098974" cy="2590800"/>
          </a:xfrm>
        </p:spPr>
        <p:txBody>
          <a:bodyPr/>
          <a:lstStyle/>
          <a:p>
            <a:pPr marL="438912" indent="-457200">
              <a:buNone/>
            </a:pPr>
            <a:r>
              <a:rPr lang="en-US" dirty="0" smtClean="0">
                <a:solidFill>
                  <a:srgbClr val="28805C"/>
                </a:solidFill>
              </a:rPr>
              <a:t>C.</a:t>
            </a:r>
            <a:r>
              <a:rPr lang="en-US" dirty="0" smtClean="0"/>
              <a:t> The family’s life-cycle stages are based on changes in the structure, function, and roles within the unit. </a:t>
            </a:r>
            <a:endParaRPr lang="en-US" altLang="en-US" dirty="0" smtClean="0"/>
          </a:p>
          <a:p>
            <a:pPr marL="438912" indent="-457200">
              <a:buNone/>
            </a:pPr>
            <a:r>
              <a:rPr lang="en-US" dirty="0" smtClean="0">
                <a:solidFill>
                  <a:srgbClr val="28805C"/>
                </a:solidFill>
              </a:rPr>
              <a:t>D.</a:t>
            </a:r>
            <a:r>
              <a:rPr lang="en-US" dirty="0" smtClean="0"/>
              <a:t> The family is a unit in which members are emotionally connected and interdependent.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081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Answer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57200" y="1219200"/>
            <a:ext cx="8534400" cy="533400"/>
          </a:xfrm>
        </p:spPr>
        <p:txBody>
          <a:bodyPr/>
          <a:lstStyle/>
          <a:p>
            <a:r>
              <a:rPr lang="en-US" altLang="en-US" dirty="0"/>
              <a:t>Correct Answer: </a:t>
            </a:r>
            <a:r>
              <a:rPr lang="en-US" altLang="en-US" dirty="0">
                <a:solidFill>
                  <a:srgbClr val="28805C"/>
                </a:solidFill>
              </a:rPr>
              <a:t>C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/>
          </p:nvPr>
        </p:nvSpPr>
        <p:spPr>
          <a:xfrm>
            <a:off x="457200" y="1850136"/>
            <a:ext cx="8534400" cy="4038600"/>
          </a:xfrm>
        </p:spPr>
        <p:txBody>
          <a:bodyPr/>
          <a:lstStyle/>
          <a:p>
            <a:r>
              <a:rPr lang="en-US" altLang="en-US" dirty="0"/>
              <a:t>Duvall’s theory states that t</a:t>
            </a:r>
            <a:r>
              <a:rPr lang="en-US" dirty="0"/>
              <a:t>he family’s life-cycle stages are based on changes in the structure, function, and roles within the unit. Understanding a family’s current stage of development can assist the nurse in identifying areas where education and anticipatory guidance may be needed.</a:t>
            </a:r>
          </a:p>
        </p:txBody>
      </p:sp>
    </p:spTree>
    <p:extLst>
      <p:ext uri="{BB962C8B-B14F-4D97-AF65-F5344CB8AC3E}">
        <p14:creationId xmlns:p14="http://schemas.microsoft.com/office/powerpoint/2010/main" val="146655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Assessment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Family size and shape</a:t>
            </a:r>
          </a:p>
          <a:p>
            <a:pPr lvl="0"/>
            <a:r>
              <a:rPr lang="en-US" smtClean="0"/>
              <a:t>Parenting styles</a:t>
            </a:r>
          </a:p>
          <a:p>
            <a:pPr lvl="0"/>
            <a:r>
              <a:rPr lang="en-US" smtClean="0"/>
              <a:t>Roles and relationships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64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Assessment (continued)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Tools for assessment</a:t>
            </a:r>
          </a:p>
          <a:p>
            <a:pPr lvl="1"/>
            <a:r>
              <a:rPr lang="en-US" dirty="0" smtClean="0"/>
              <a:t>Genogram</a:t>
            </a:r>
          </a:p>
          <a:p>
            <a:pPr lvl="1"/>
            <a:r>
              <a:rPr lang="en-US" dirty="0" smtClean="0"/>
              <a:t>Kinetic family drawing</a:t>
            </a:r>
          </a:p>
          <a:p>
            <a:pPr lvl="1"/>
            <a:r>
              <a:rPr lang="en-US" dirty="0" smtClean="0"/>
              <a:t>Structural family assessment</a:t>
            </a:r>
          </a:p>
          <a:p>
            <a:pPr lvl="1"/>
            <a:r>
              <a:rPr lang="en-US" dirty="0" smtClean="0"/>
              <a:t>Functional family assessment</a:t>
            </a:r>
          </a:p>
          <a:p>
            <a:pPr lvl="1"/>
            <a:r>
              <a:rPr lang="en-US" dirty="0" smtClean="0"/>
              <a:t>Family A P G A R five-item questionnaire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21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Communicating with Children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Communicating with infants</a:t>
            </a:r>
          </a:p>
          <a:p>
            <a:pPr lvl="0"/>
            <a:r>
              <a:rPr lang="en-US" smtClean="0"/>
              <a:t>Communicating with toddlers and preschoolers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62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Communicating with Children (continued)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Communicating with school-age children</a:t>
            </a:r>
          </a:p>
          <a:p>
            <a:pPr lvl="0"/>
            <a:r>
              <a:rPr lang="en-US" smtClean="0"/>
              <a:t>Communicating with adolescent children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49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 </a:t>
            </a:r>
            <a:endParaRPr lang="en-US" altLang="en-US" dirty="0"/>
          </a:p>
        </p:txBody>
      </p:sp>
      <p:sp>
        <p:nvSpPr>
          <p:cNvPr id="2355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181100"/>
            <a:ext cx="8534400" cy="1028700"/>
          </a:xfrm>
        </p:spPr>
        <p:txBody>
          <a:bodyPr/>
          <a:lstStyle/>
          <a:p>
            <a:r>
              <a:rPr lang="en-US" altLang="en-US" dirty="0" smtClean="0"/>
              <a:t>Which of the following is an appropriate method for communication with infants?</a:t>
            </a:r>
            <a:endParaRPr lang="en-US" alt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1"/>
          </p:nvPr>
        </p:nvSpPr>
        <p:spPr>
          <a:xfrm>
            <a:off x="774192" y="2345051"/>
            <a:ext cx="8141208" cy="3903349"/>
          </a:xfrm>
        </p:spPr>
        <p:txBody>
          <a:bodyPr/>
          <a:lstStyle/>
          <a:p>
            <a:pPr marL="457200" indent="-457200">
              <a:buNone/>
            </a:pPr>
            <a:r>
              <a:rPr lang="en-US" dirty="0" smtClean="0">
                <a:solidFill>
                  <a:srgbClr val="28805C"/>
                </a:solidFill>
              </a:rPr>
              <a:t>A.</a:t>
            </a:r>
            <a:r>
              <a:rPr lang="en-US" dirty="0" smtClean="0"/>
              <a:t> Label the patient’s emotions to validate feelings of fear and anxiety.</a:t>
            </a:r>
            <a:endParaRPr lang="en-US" altLang="en-US" dirty="0" smtClean="0"/>
          </a:p>
          <a:p>
            <a:pPr marL="457200" indent="-457200">
              <a:buNone/>
            </a:pPr>
            <a:r>
              <a:rPr lang="en-US" dirty="0" smtClean="0">
                <a:solidFill>
                  <a:srgbClr val="28805C"/>
                </a:solidFill>
              </a:rPr>
              <a:t>B.</a:t>
            </a:r>
            <a:r>
              <a:rPr lang="en-US" dirty="0" smtClean="0"/>
              <a:t> Use music and sounds to assist in soothing the patient.</a:t>
            </a:r>
            <a:endParaRPr lang="en-US" altLang="en-US" dirty="0" smtClean="0"/>
          </a:p>
          <a:p>
            <a:pPr marL="457200" indent="-457200">
              <a:buNone/>
            </a:pPr>
            <a:r>
              <a:rPr lang="en-US" dirty="0" smtClean="0">
                <a:solidFill>
                  <a:srgbClr val="28805C"/>
                </a:solidFill>
              </a:rPr>
              <a:t>C.</a:t>
            </a:r>
            <a:r>
              <a:rPr lang="en-US" dirty="0" smtClean="0"/>
              <a:t> Use statements such as “good job” instead of “good boy/girl.”</a:t>
            </a:r>
          </a:p>
          <a:p>
            <a:pPr marL="457200" indent="-457200">
              <a:buNone/>
            </a:pPr>
            <a:r>
              <a:rPr lang="en-US" dirty="0" smtClean="0">
                <a:solidFill>
                  <a:srgbClr val="28805C"/>
                </a:solidFill>
              </a:rPr>
              <a:t>D.</a:t>
            </a:r>
            <a:r>
              <a:rPr lang="en-US" dirty="0" smtClean="0"/>
              <a:t> Explain the limits of confidentiality.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4807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219200"/>
            <a:ext cx="8534400" cy="533400"/>
          </a:xfrm>
        </p:spPr>
        <p:txBody>
          <a:bodyPr/>
          <a:lstStyle/>
          <a:p>
            <a:r>
              <a:rPr lang="en-US" altLang="en-US" dirty="0"/>
              <a:t>Correct Answer: </a:t>
            </a:r>
            <a:r>
              <a:rPr lang="en-US" altLang="en-US" dirty="0">
                <a:solidFill>
                  <a:srgbClr val="28805C"/>
                </a:solidFill>
              </a:rPr>
              <a:t>B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457200" y="1874520"/>
            <a:ext cx="8534400" cy="4038600"/>
          </a:xfrm>
        </p:spPr>
        <p:txBody>
          <a:bodyPr/>
          <a:lstStyle/>
          <a:p>
            <a:r>
              <a:rPr lang="en-US" altLang="en-US" dirty="0"/>
              <a:t>Music and sounds can help to sooth an infant during your examination.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98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756356" y="123693"/>
            <a:ext cx="8235244" cy="923739"/>
          </a:xfrm>
        </p:spPr>
        <p:txBody>
          <a:bodyPr/>
          <a:lstStyle/>
          <a:p>
            <a:r>
              <a:rPr lang="en-US" dirty="0" smtClean="0"/>
              <a:t>Communicating with the Altered Family Unit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Substance abuse</a:t>
            </a:r>
          </a:p>
          <a:p>
            <a:pPr lvl="0"/>
            <a:r>
              <a:rPr lang="en-US" smtClean="0"/>
              <a:t>Coercive family processes</a:t>
            </a:r>
          </a:p>
          <a:p>
            <a:pPr lvl="0"/>
            <a:r>
              <a:rPr lang="en-US" smtClean="0"/>
              <a:t>Physical, emotional, or sexual abuse</a:t>
            </a:r>
          </a:p>
          <a:p>
            <a:pPr lvl="0"/>
            <a:r>
              <a:rPr lang="en-US" smtClean="0"/>
              <a:t>Chronic physical or mental illness</a:t>
            </a:r>
          </a:p>
          <a:p>
            <a:pPr lvl="0"/>
            <a:r>
              <a:rPr lang="en-US" smtClean="0"/>
              <a:t>Hospitalization</a:t>
            </a:r>
          </a:p>
          <a:p>
            <a:r>
              <a:rPr lang="en-US" smtClean="0"/>
              <a:t>Death of a family member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87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Learning Objectives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Describe the process of normal communication.</a:t>
            </a:r>
          </a:p>
          <a:p>
            <a:pPr lvl="0"/>
            <a:r>
              <a:rPr lang="en-US" dirty="0" smtClean="0"/>
              <a:t>Describe the patterns of family communication.</a:t>
            </a:r>
          </a:p>
          <a:p>
            <a:pPr lvl="0"/>
            <a:r>
              <a:rPr lang="en-US" dirty="0" smtClean="0"/>
              <a:t>Describe family dynamics.</a:t>
            </a:r>
          </a:p>
          <a:p>
            <a:pPr lvl="0"/>
            <a:r>
              <a:rPr lang="en-US" dirty="0" smtClean="0"/>
              <a:t>Describe family theories.</a:t>
            </a:r>
          </a:p>
          <a:p>
            <a:pPr lvl="0"/>
            <a:r>
              <a:rPr lang="en-US" dirty="0" smtClean="0"/>
              <a:t>Identify family function roles.</a:t>
            </a:r>
          </a:p>
        </p:txBody>
      </p:sp>
    </p:spTree>
    <p:extLst>
      <p:ext uri="{BB962C8B-B14F-4D97-AF65-F5344CB8AC3E}">
        <p14:creationId xmlns:p14="http://schemas.microsoft.com/office/powerpoint/2010/main" val="324362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Summary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>
          <a:xfrm>
            <a:off x="457200" y="1195349"/>
            <a:ext cx="8229600" cy="4214851"/>
          </a:xfrm>
        </p:spPr>
        <p:txBody>
          <a:bodyPr/>
          <a:lstStyle/>
          <a:p>
            <a:r>
              <a:rPr lang="en-US" altLang="en-US" dirty="0" smtClean="0"/>
              <a:t>In this chapter, we covered:</a:t>
            </a:r>
          </a:p>
          <a:p>
            <a:pPr lvl="1"/>
            <a:r>
              <a:rPr lang="en-US" dirty="0" smtClean="0"/>
              <a:t>Communication and families</a:t>
            </a:r>
          </a:p>
          <a:p>
            <a:pPr lvl="1"/>
            <a:r>
              <a:rPr lang="en-US" dirty="0" smtClean="0"/>
              <a:t>Definition of a family</a:t>
            </a:r>
          </a:p>
          <a:p>
            <a:pPr lvl="1"/>
            <a:r>
              <a:rPr lang="en-US" dirty="0" smtClean="0"/>
              <a:t>Communication theory</a:t>
            </a:r>
          </a:p>
          <a:p>
            <a:pPr lvl="1"/>
            <a:r>
              <a:rPr lang="en-US" dirty="0" smtClean="0"/>
              <a:t>Family theory</a:t>
            </a:r>
          </a:p>
          <a:p>
            <a:pPr lvl="1"/>
            <a:r>
              <a:rPr lang="en-US" dirty="0" smtClean="0"/>
              <a:t>Family assessment</a:t>
            </a:r>
          </a:p>
          <a:p>
            <a:pPr lvl="1"/>
            <a:r>
              <a:rPr lang="en-US" dirty="0" smtClean="0"/>
              <a:t>Communicating with children</a:t>
            </a:r>
          </a:p>
          <a:p>
            <a:pPr lvl="1"/>
            <a:r>
              <a:rPr lang="en-US" dirty="0" smtClean="0"/>
              <a:t>Communicating with the altered family 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67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Learning Objectives </a:t>
            </a:r>
            <a:r>
              <a:rPr lang="en-US" altLang="en-US" dirty="0" smtClean="0"/>
              <a:t>(continued_1)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Describe family structures and the approaches to communication within each structure.</a:t>
            </a:r>
          </a:p>
          <a:p>
            <a:pPr lvl="0"/>
            <a:r>
              <a:rPr lang="en-US" dirty="0" smtClean="0"/>
              <a:t>Identify age-specific approaches for communicating with parents, families, toddlers, school-age children, and adolescents.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45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Learning Objectives (continued_2)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>
          <a:xfrm>
            <a:off x="457200" y="1195349"/>
            <a:ext cx="8229600" cy="4748251"/>
          </a:xfrm>
        </p:spPr>
        <p:txBody>
          <a:bodyPr/>
          <a:lstStyle/>
          <a:p>
            <a:pPr lvl="0"/>
            <a:r>
              <a:rPr lang="en-US" smtClean="0"/>
              <a:t>Explain various influences in communication, including body language, tone, pitch, and environment.</a:t>
            </a:r>
          </a:p>
          <a:p>
            <a:pPr lvl="0"/>
            <a:r>
              <a:rPr lang="en-US" smtClean="0"/>
              <a:t>Describe strategies for incorporating communication into assessment.</a:t>
            </a:r>
          </a:p>
          <a:p>
            <a:pPr lvl="0"/>
            <a:r>
              <a:rPr lang="en-US" smtClean="0"/>
              <a:t>Describe communication with families during periods of emergency care.</a:t>
            </a:r>
          </a:p>
          <a:p>
            <a:pPr lvl="0"/>
            <a:r>
              <a:rPr lang="en-US" smtClean="0"/>
              <a:t>Identify the role of family-centered care in caring for the hospitalized child.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381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Introduction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Principles, process, and patterns of family communication</a:t>
            </a:r>
          </a:p>
          <a:p>
            <a:pPr lvl="0"/>
            <a:r>
              <a:rPr lang="en-US" smtClean="0"/>
              <a:t>Components of the communication process</a:t>
            </a:r>
          </a:p>
          <a:p>
            <a:pPr lvl="0"/>
            <a:r>
              <a:rPr lang="en-US" smtClean="0"/>
              <a:t>Health and communication</a:t>
            </a:r>
          </a:p>
          <a:p>
            <a:pPr lvl="0"/>
            <a:r>
              <a:rPr lang="en-US" smtClean="0"/>
              <a:t>Barriers to effective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12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a Family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Family types and functions</a:t>
            </a:r>
          </a:p>
          <a:p>
            <a:pPr lvl="0"/>
            <a:r>
              <a:rPr lang="en-US" smtClean="0"/>
              <a:t>Roles and developmental tasks</a:t>
            </a:r>
          </a:p>
          <a:p>
            <a:pPr lvl="0"/>
            <a:r>
              <a:rPr lang="en-US" smtClean="0"/>
              <a:t>Family dynamics</a:t>
            </a:r>
          </a:p>
          <a:p>
            <a:pPr lvl="0"/>
            <a:r>
              <a:rPr lang="en-US" smtClean="0"/>
              <a:t>Stressors</a:t>
            </a:r>
          </a:p>
          <a:p>
            <a:pPr lvl="0"/>
            <a:r>
              <a:rPr lang="en-US" smtClean="0"/>
              <a:t>Reaction to a child’s illness</a:t>
            </a:r>
          </a:p>
          <a:p>
            <a:pPr lvl="0"/>
            <a:r>
              <a:rPr lang="en-US" smtClean="0"/>
              <a:t>Nursing interventions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16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Theory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Healthy families</a:t>
            </a:r>
          </a:p>
          <a:p>
            <a:pPr lvl="0"/>
            <a:r>
              <a:rPr lang="en-US" smtClean="0"/>
              <a:t>Unhealthy families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02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Theory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Family systems theory</a:t>
            </a:r>
          </a:p>
          <a:p>
            <a:pPr lvl="0"/>
            <a:r>
              <a:rPr lang="en-US" smtClean="0"/>
              <a:t>Resiliency model of family stress, adjustment, and adaptation</a:t>
            </a:r>
          </a:p>
          <a:p>
            <a:pPr lvl="0"/>
            <a:r>
              <a:rPr lang="en-US" smtClean="0"/>
              <a:t>Murray Bowen and family system theory</a:t>
            </a:r>
          </a:p>
          <a:p>
            <a:pPr lvl="0"/>
            <a:r>
              <a:rPr lang="en-US" smtClean="0"/>
              <a:t>Virginia Satir and family therapy</a:t>
            </a:r>
          </a:p>
          <a:p>
            <a:pPr lvl="0"/>
            <a:r>
              <a:rPr lang="en-US" smtClean="0"/>
              <a:t>Duvall and family development 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06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Theory (continued)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Neuman’s system theory</a:t>
            </a:r>
          </a:p>
          <a:p>
            <a:pPr lvl="0"/>
            <a:r>
              <a:rPr lang="en-US" smtClean="0"/>
              <a:t>Family-focused care</a:t>
            </a:r>
          </a:p>
          <a:p>
            <a:pPr lvl="0"/>
            <a:r>
              <a:rPr lang="en-US" smtClean="0"/>
              <a:t>Structural-functional theory</a:t>
            </a:r>
          </a:p>
          <a:p>
            <a:pPr lvl="0"/>
            <a:r>
              <a:rPr lang="en-US" smtClean="0"/>
              <a:t>King’s theory of goal attainment</a:t>
            </a:r>
          </a:p>
          <a:p>
            <a:pPr lvl="0"/>
            <a:r>
              <a:rPr lang="en-US" smtClean="0"/>
              <a:t>Roy adaptation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8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D_Nursing_Template_Sample">
  <a:themeElements>
    <a:clrScheme name="FAD Nursing">
      <a:dk1>
        <a:srgbClr val="737373"/>
      </a:dk1>
      <a:lt1>
        <a:sysClr val="window" lastClr="FFFFFF"/>
      </a:lt1>
      <a:dk2>
        <a:srgbClr val="28805C"/>
      </a:dk2>
      <a:lt2>
        <a:srgbClr val="FFFFFF"/>
      </a:lt2>
      <a:accent1>
        <a:srgbClr val="28805C"/>
      </a:accent1>
      <a:accent2>
        <a:srgbClr val="737373"/>
      </a:accent2>
      <a:accent3>
        <a:srgbClr val="D99C21"/>
      </a:accent3>
      <a:accent4>
        <a:srgbClr val="C00000"/>
      </a:accent4>
      <a:accent5>
        <a:srgbClr val="BFBFBF"/>
      </a:accent5>
      <a:accent6>
        <a:srgbClr val="C2ECDB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D_Nursing_Template_Sample.potx" id="{5181244E-E369-41F3-903B-B434326AAFEF}" vid="{C3F2F43F-912D-43BA-AEF6-B5CD9FA383B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74F316A9D19642AFB347C36D63796C" ma:contentTypeVersion="5" ma:contentTypeDescription="Create a new document." ma:contentTypeScope="" ma:versionID="cad381adda5b2ce407c58584fcfb8d10">
  <xsd:schema xmlns:xsd="http://www.w3.org/2001/XMLSchema" xmlns:xs="http://www.w3.org/2001/XMLSchema" xmlns:p="http://schemas.microsoft.com/office/2006/metadata/properties" xmlns:ns2="71d46e88-8733-4645-9284-85cf006978cc" xmlns:ns3="88135b7f-3fab-49b6-8009-71309f2107a8" targetNamespace="http://schemas.microsoft.com/office/2006/metadata/properties" ma:root="true" ma:fieldsID="8417b20f22cd2cb04f08b6ff97a2b690" ns2:_="" ns3:_="">
    <xsd:import namespace="71d46e88-8733-4645-9284-85cf006978cc"/>
    <xsd:import namespace="88135b7f-3fab-49b6-8009-71309f2107a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Category" minOccurs="0"/>
                <xsd:element ref="ns3:Sub_x002d_Category" minOccurs="0"/>
                <xsd:element ref="ns3:SortOrder" minOccurs="0"/>
                <xsd:element ref="ns3:v7hm" minOccurs="0"/>
                <xsd:element ref="ns3:Tertiary_x0020_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d46e88-8733-4645-9284-85cf006978c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135b7f-3fab-49b6-8009-71309f2107a8" elementFormDefault="qualified">
    <xsd:import namespace="http://schemas.microsoft.com/office/2006/documentManagement/types"/>
    <xsd:import namespace="http://schemas.microsoft.com/office/infopath/2007/PartnerControls"/>
    <xsd:element name="Category" ma:index="11" nillable="true" ma:displayName="Category" ma:format="Dropdown" ma:internalName="Category">
      <xsd:simpleType>
        <xsd:union memberTypes="dms:Text">
          <xsd:simpleType>
            <xsd:restriction base="dms:Choice">
              <xsd:enumeration value="Additional Images"/>
              <xsd:enumeration value="DavisAdvantage"/>
              <xsd:enumeration value="DavisEdge"/>
              <xsd:enumeration value="DavisForward - internal use only"/>
              <xsd:enumeration value="DavisPlus"/>
              <xsd:enumeration value="Dental Care Decisions"/>
              <xsd:enumeration value="Dosage Calc"/>
              <xsd:enumeration value="F.A. Davis"/>
              <xsd:enumeration value="Fitness Decisions"/>
              <xsd:enumeration value="Kines in Action"/>
              <xsd:enumeration value="Medical Coding Lab"/>
              <xsd:enumeration value="Medical Language Lab"/>
              <xsd:enumeration value="Tabers"/>
            </xsd:restriction>
          </xsd:simpleType>
        </xsd:union>
      </xsd:simpleType>
    </xsd:element>
    <xsd:element name="Sub_x002d_Category" ma:index="12" nillable="true" ma:displayName="Sub-Category" ma:format="Dropdown" ma:internalName="Sub_x002d_Category">
      <xsd:simpleType>
        <xsd:union memberTypes="dms:Text">
          <xsd:simpleType>
            <xsd:restriction base="dms:Choice">
              <xsd:enumeration value="Branding Guide (attachment)"/>
              <xsd:enumeration value="DA Logos"/>
              <xsd:enumeration value="DA Powerpoint Presentation"/>
              <xsd:enumeration value="DC Logo"/>
              <xsd:enumeration value="DC Powerpoint Presentation"/>
              <xsd:enumeration value="DCD Logo"/>
              <xsd:enumeration value="DCD Powerpoint Presentation"/>
              <xsd:enumeration value="DE Logos"/>
              <xsd:enumeration value="DE Powerpoint Presentation"/>
              <xsd:enumeration value="DF Logo"/>
              <xsd:enumeration value="DF Powerpoint Presentation"/>
              <xsd:enumeration value="DP Homepage image"/>
              <xsd:enumeration value="DP Logo"/>
              <xsd:enumeration value="Electronic Devices"/>
              <xsd:enumeration value="FAD Digital Logos"/>
              <xsd:enumeration value="FAD Powerpiont Presentations"/>
              <xsd:enumeration value="FAD Print Logos"/>
              <xsd:enumeration value="FD Logo"/>
              <xsd:enumeration value="FD Powerpoint Presentation"/>
              <xsd:enumeration value="KIA Logo"/>
              <xsd:enumeration value="KIA Powerpoint Presentation"/>
              <xsd:enumeration value="MCL Logo"/>
              <xsd:enumeration value="MCL Powerpoint Presentation"/>
              <xsd:enumeration value="MLL 2.0 Logo"/>
              <xsd:enumeration value="MLL Logo"/>
              <xsd:enumeration value="MLL Powerpoint Presentation"/>
              <xsd:enumeration value="MTC Logo"/>
              <xsd:enumeration value="Taber’s 22"/>
              <xsd:enumeration value="Taber’s 22 with tagline"/>
              <xsd:enumeration value="Tabers Logo"/>
              <xsd:enumeration value="Tabers.com Homepage screen"/>
              <xsd:enumeration value="Useful Images"/>
            </xsd:restriction>
          </xsd:simpleType>
        </xsd:union>
      </xsd:simpleType>
    </xsd:element>
    <xsd:element name="SortOrder" ma:index="13" nillable="true" ma:displayName="SortOrder" ma:internalName="SortOrder">
      <xsd:simpleType>
        <xsd:restriction base="dms:Number"/>
      </xsd:simpleType>
    </xsd:element>
    <xsd:element name="v7hm" ma:index="14" nillable="true" ma:displayName="Tert" ma:internalName="v7hm">
      <xsd:simpleType>
        <xsd:restriction base="dms:Number"/>
      </xsd:simpleType>
    </xsd:element>
    <xsd:element name="Tertiary_x0020_Category" ma:index="15" nillable="true" ma:displayName="Tertiary Category" ma:internalName="Tertiary_x0020_Category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88135b7f-3fab-49b6-8009-71309f2107a8">F.A. Davis</Category>
    <v7hm xmlns="88135b7f-3fab-49b6-8009-71309f2107a8" xsi:nil="true"/>
    <Tertiary_x0020_Category xmlns="88135b7f-3fab-49b6-8009-71309f2107a8" xsi:nil="true"/>
    <Sub_x002d_Category xmlns="88135b7f-3fab-49b6-8009-71309f2107a8">FAD PowerPoint Presentations</Sub_x002d_Category>
    <SortOrder xmlns="88135b7f-3fab-49b6-8009-71309f2107a8" xsi:nil="true"/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860857-213E-449D-9D68-31992611CF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d46e88-8733-4645-9284-85cf006978cc"/>
    <ds:schemaRef ds:uri="88135b7f-3fab-49b6-8009-71309f2107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C939C3-7EE7-4FC7-818E-985D0213E860}">
  <ds:schemaRefs>
    <ds:schemaRef ds:uri="http://purl.org/dc/elements/1.1/"/>
    <ds:schemaRef ds:uri="http://schemas.microsoft.com/office/2006/documentManagement/types"/>
    <ds:schemaRef ds:uri="88135b7f-3fab-49b6-8009-71309f2107a8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71d46e88-8733-4645-9284-85cf006978cc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E28C97C-1C07-4631-B50A-E80D18B785B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523EB0E3-5915-4E57-8F39-28F926E76D4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FAD_Nursing_Template_Sample</Template>
  <TotalTime>30</TotalTime>
  <Words>582</Words>
  <Application>Microsoft Office PowerPoint</Application>
  <PresentationFormat>On-screen Show (4:3)</PresentationFormat>
  <Paragraphs>100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FAD_Nursing_Template_Sample</vt:lpstr>
      <vt:lpstr> </vt:lpstr>
      <vt:lpstr>Learning Objectives</vt:lpstr>
      <vt:lpstr>Learning Objectives (continued_1)</vt:lpstr>
      <vt:lpstr>Learning Objectives (continued_2)</vt:lpstr>
      <vt:lpstr>Introduction</vt:lpstr>
      <vt:lpstr>Definition of a Family</vt:lpstr>
      <vt:lpstr>Communication Theory</vt:lpstr>
      <vt:lpstr>Family Theory</vt:lpstr>
      <vt:lpstr>Family Theory (continued)</vt:lpstr>
      <vt:lpstr>Question </vt:lpstr>
      <vt:lpstr>Question (continued)</vt:lpstr>
      <vt:lpstr>Answer</vt:lpstr>
      <vt:lpstr>Family Assessment</vt:lpstr>
      <vt:lpstr>Family Assessment (continued)</vt:lpstr>
      <vt:lpstr>Communicating with Children</vt:lpstr>
      <vt:lpstr>Communicating with Children (continued)</vt:lpstr>
      <vt:lpstr>Question  </vt:lpstr>
      <vt:lpstr>Answer </vt:lpstr>
      <vt:lpstr>Communicating with the Altered Family Unit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Family Dynamics and Communicating with Children and Families</dc:title>
  <dc:creator>Rudd and Kocisko</dc:creator>
  <cp:lastModifiedBy>Mohamed Aslam</cp:lastModifiedBy>
  <cp:revision>46</cp:revision>
  <dcterms:created xsi:type="dcterms:W3CDTF">2018-07-19T05:32:00Z</dcterms:created>
  <dcterms:modified xsi:type="dcterms:W3CDTF">2018-07-21T06:13:53Z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0x010100D074F316A9D19642AFB347C36D63796C</vt:lpwstr>
  </property>
  <property fmtid="{D5CDD505-2E9C-101B-9397-08002B2CF9AE}" pid="3" name="_dlc_DocIdItemGuid">
    <vt:lpwstr>647463b2-28f5-46c6-8d1e-a6b9b2370ab9</vt:lpwstr>
  </property>
  <property fmtid="{D5CDD505-2E9C-101B-9397-08002B2CF9AE}" pid="4" name="Category">
    <vt:lpwstr>.F.A. Davis</vt:lpwstr>
  </property>
  <property fmtid="{D5CDD505-2E9C-101B-9397-08002B2CF9AE}" pid="5" name="v7hm">
    <vt:lpwstr/>
  </property>
  <property fmtid="{D5CDD505-2E9C-101B-9397-08002B2CF9AE}" pid="6" name="Sub-Category">
    <vt:lpwstr>FAD Powerpiont Presentations</vt:lpwstr>
  </property>
  <property fmtid="{D5CDD505-2E9C-101B-9397-08002B2CF9AE}" pid="7" name="SortOrder">
    <vt:lpwstr/>
  </property>
  <property fmtid="{D5CDD505-2E9C-101B-9397-08002B2CF9AE}" pid="8" name="_dlc_DocId">
    <vt:lpwstr>HESUHV4WET5P-708-25</vt:lpwstr>
  </property>
  <property fmtid="{D5CDD505-2E9C-101B-9397-08002B2CF9AE}" pid="9" name="_dlc_DocIdUrl">
    <vt:lpwstr>http://portal.fadavis.com/marketing/_layouts/15/DocIdRedir.aspx?ID=HESUHV4WET5P-708-25, HESUHV4WET5P-708-25</vt:lpwstr>
  </property>
  <property fmtid="{D5CDD505-2E9C-101B-9397-08002B2CF9AE}" pid="10" name="Tertiary Category">
    <vt:lpwstr/>
  </property>
</Properties>
</file>