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302" r:id="rId16"/>
    <p:sldId id="295" r:id="rId17"/>
    <p:sldId id="296" r:id="rId18"/>
    <p:sldId id="297" r:id="rId19"/>
    <p:sldId id="298" r:id="rId20"/>
    <p:sldId id="299" r:id="rId21"/>
    <p:sldId id="303" r:id="rId22"/>
    <p:sldId id="30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05C"/>
    <a:srgbClr val="D99C21"/>
    <a:srgbClr val="585858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2" autoAdjust="0"/>
    <p:restoredTop sz="86475" autoAdjust="0"/>
  </p:normalViewPr>
  <p:slideViewPr>
    <p:cSldViewPr>
      <p:cViewPr varScale="1">
        <p:scale>
          <a:sx n="85" d="100"/>
          <a:sy n="85" d="100"/>
        </p:scale>
        <p:origin x="108" y="330"/>
      </p:cViewPr>
      <p:guideLst>
        <p:guide orient="horz" pos="912"/>
        <p:guide pos="2880"/>
      </p:guideLst>
    </p:cSldViewPr>
  </p:slideViewPr>
  <p:outlineViewPr>
    <p:cViewPr>
      <p:scale>
        <a:sx n="33" d="100"/>
        <a:sy n="33" d="100"/>
      </p:scale>
      <p:origin x="0" y="64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69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E734-30F1-456B-8B88-B517BAE0A233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CF74-1493-46D2-9CFB-D9771BD39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7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A6551-8743-415C-B8DC-7E8D559D5B4C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3FD1-3D53-424A-A1AD-A3C30BC9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04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3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2689302" y="228600"/>
            <a:ext cx="3733800" cy="42672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/>
              <a:t>Click icon to add cover image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©2019 F.A. Davis Company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5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62000" y="1326995"/>
            <a:ext cx="3505200" cy="4540405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495800" y="3200400"/>
            <a:ext cx="4495800" cy="8382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</p:spTree>
    <p:extLst>
      <p:ext uri="{BB962C8B-B14F-4D97-AF65-F5344CB8AC3E}">
        <p14:creationId xmlns:p14="http://schemas.microsoft.com/office/powerpoint/2010/main" val="135171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4"/>
          </p:nvPr>
        </p:nvSpPr>
        <p:spPr>
          <a:xfrm>
            <a:off x="762000" y="1338147"/>
            <a:ext cx="76200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5841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81100"/>
            <a:ext cx="8534400" cy="457200"/>
          </a:xfrm>
        </p:spPr>
        <p:txBody>
          <a:bodyPr/>
          <a:lstStyle>
            <a:lvl1pPr marL="346075" indent="0">
              <a:buNone/>
              <a:defRPr b="1"/>
            </a:lvl1pPr>
          </a:lstStyle>
          <a:p>
            <a:pPr lvl="0"/>
            <a:r>
              <a:rPr lang="en-US" dirty="0"/>
              <a:t>Click to add Question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7021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19200"/>
            <a:ext cx="8534400" cy="3810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/>
              <a:t>Click to answer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7704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4639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346075" indent="0">
              <a:buFontTx/>
              <a:buNone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1095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790700" y="1828800"/>
            <a:ext cx="5562600" cy="4572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200"/>
            </a:lvl1pPr>
            <a:lvl2pPr marL="623887" indent="0">
              <a:buFontTx/>
              <a:buNone/>
              <a:defRPr/>
            </a:lvl2pPr>
            <a:lvl3pPr marL="969962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31169"/>
            <a:ext cx="7772400" cy="646331"/>
          </a:xfrm>
        </p:spPr>
        <p:txBody>
          <a:bodyPr/>
          <a:lstStyle>
            <a:lvl1pPr marL="0" algn="ctr" defTabSz="914400" rtl="0" eaLnBrk="1" latinLnBrk="0" hangingPunct="1">
              <a:defRPr lang="en-US" sz="4000" kern="1200" dirty="0">
                <a:solidFill>
                  <a:srgbClr val="737373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add Chapter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©2019 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0419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81000" y="1143000"/>
            <a:ext cx="2590800" cy="3568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©2019 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163941"/>
            <a:ext cx="570653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lang="en-US" sz="3600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9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917864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4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51827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19161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57200" y="3886200"/>
            <a:ext cx="8229600" cy="20050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789410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038600" cy="4525963"/>
          </a:xfrm>
        </p:spPr>
        <p:txBody>
          <a:bodyPr>
            <a:normAutofit/>
          </a:bodyPr>
          <a:lstStyle>
            <a:lvl1pPr marL="282575" indent="-282575">
              <a:defRPr lang="en-US" sz="2800" kern="20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1175" indent="-220663">
              <a:defRPr lang="en-US" sz="2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4863" indent="-293688">
              <a:defRPr lang="en-US" sz="20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9025" indent="-285750"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0346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ed List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173163"/>
            <a:ext cx="4044950" cy="639762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755650" y="1901825"/>
            <a:ext cx="4044950" cy="3962400"/>
          </a:xfrm>
        </p:spPr>
        <p:txBody>
          <a:bodyPr/>
          <a:lstStyle>
            <a:lvl1pPr marL="237744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0" y="1181100"/>
            <a:ext cx="4038600" cy="660400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4953000" y="1901825"/>
            <a:ext cx="4038600" cy="3962400"/>
          </a:xfrm>
        </p:spPr>
        <p:txBody>
          <a:bodyPr/>
          <a:lstStyle>
            <a:lvl1pPr marL="237744" indent="-274320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84247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953000" y="1219200"/>
            <a:ext cx="3733800" cy="452628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6767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©2019 F.A. Davis Company</a:t>
            </a:r>
          </a:p>
        </p:txBody>
      </p:sp>
      <p:pic>
        <p:nvPicPr>
          <p:cNvPr id="12" name="Picture 13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434694"/>
            <a:ext cx="9171432" cy="45719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6225"/>
            <a:ext cx="8229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27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364006"/>
            <a:ext cx="9171432" cy="457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00800"/>
            <a:ext cx="9144000" cy="45719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5" r:id="rId3"/>
    <p:sldLayoutId id="2147483683" r:id="rId4"/>
    <p:sldLayoutId id="2147483684" r:id="rId5"/>
    <p:sldLayoutId id="2147483692" r:id="rId6"/>
    <p:sldLayoutId id="2147483678" r:id="rId7"/>
    <p:sldLayoutId id="2147483679" r:id="rId8"/>
    <p:sldLayoutId id="2147483680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600" kern="1200">
          <a:solidFill>
            <a:srgbClr val="D99C21"/>
          </a:solidFill>
          <a:latin typeface="+mn-lt"/>
          <a:ea typeface="+mn-ea"/>
          <a:cs typeface="+mn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9pPr>
    </p:titleStyle>
    <p:bodyStyle>
      <a:lvl1pPr marL="623888" indent="-277813" algn="l" rtl="0" eaLnBrk="1" fontAlgn="base" hangingPunct="1">
        <a:spcBef>
          <a:spcPct val="20000"/>
        </a:spcBef>
        <a:spcAft>
          <a:spcPct val="0"/>
        </a:spcAft>
        <a:buClr>
          <a:srgbClr val="28805C"/>
        </a:buClr>
        <a:buFont typeface="Wingdings" panose="05000000000000000000" pitchFamily="2" charset="2"/>
        <a:buChar char="§"/>
        <a:defRPr lang="en-US" sz="3200" kern="20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914400" indent="-290513" algn="l" rtl="0" eaLnBrk="1" fontAlgn="base" hangingPunct="1">
        <a:spcBef>
          <a:spcPct val="20000"/>
        </a:spcBef>
        <a:spcAft>
          <a:spcPct val="0"/>
        </a:spcAft>
        <a:buClr>
          <a:srgbClr val="D99C21"/>
        </a:buClr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260475" indent="-290513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Font typeface="Calibri" panose="020F0502020204030204" pitchFamily="34" charset="0"/>
        <a:buChar char="‒"/>
        <a:tabLst>
          <a:tab pos="858838" algn="l"/>
        </a:tabLst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Book cover for Pediatric Nursing, second edition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r="295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 anchor="ctr"/>
          <a:lstStyle/>
          <a:p>
            <a:r>
              <a:rPr lang="en-US" sz="3200" dirty="0"/>
              <a:t>Chapter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3184654" y="3058922"/>
            <a:ext cx="5644243" cy="1513078"/>
          </a:xfrm>
        </p:spPr>
        <p:txBody>
          <a:bodyPr/>
          <a:lstStyle/>
          <a:p>
            <a:r>
              <a:rPr lang="en-US" sz="3200" dirty="0"/>
              <a:t>Cultural, Spiritual, and Environmental Influences on the Child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2737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2355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028700"/>
          </a:xfrm>
        </p:spPr>
        <p:txBody>
          <a:bodyPr/>
          <a:lstStyle/>
          <a:p>
            <a:r>
              <a:rPr lang="en-US" altLang="en-US" dirty="0"/>
              <a:t>Which of the following best practices is related to effective communication?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1"/>
          </p:nvPr>
        </p:nvSpPr>
        <p:spPr>
          <a:xfrm>
            <a:off x="774192" y="2335164"/>
            <a:ext cx="8065008" cy="3346704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>
                <a:solidFill>
                  <a:srgbClr val="28805C"/>
                </a:solidFill>
              </a:rPr>
              <a:t>A.</a:t>
            </a:r>
            <a:r>
              <a:rPr lang="en-US" dirty="0"/>
              <a:t> Know who is responsible for making health decisions for the patient.</a:t>
            </a:r>
            <a:endParaRPr lang="en-US" altLang="en-US" dirty="0"/>
          </a:p>
          <a:p>
            <a:pPr marL="457200" indent="-457200">
              <a:buNone/>
            </a:pPr>
            <a:r>
              <a:rPr lang="en-US" dirty="0">
                <a:solidFill>
                  <a:srgbClr val="28805C"/>
                </a:solidFill>
              </a:rPr>
              <a:t>B.</a:t>
            </a:r>
            <a:r>
              <a:rPr lang="en-US" dirty="0"/>
              <a:t> Respect differences of opinion.</a:t>
            </a:r>
            <a:endParaRPr lang="en-US" altLang="en-US" dirty="0"/>
          </a:p>
          <a:p>
            <a:pPr marL="457200" indent="-457200">
              <a:buNone/>
            </a:pPr>
            <a:r>
              <a:rPr lang="en-US" dirty="0">
                <a:solidFill>
                  <a:srgbClr val="28805C"/>
                </a:solidFill>
              </a:rPr>
              <a:t>C.</a:t>
            </a:r>
            <a:r>
              <a:rPr lang="en-US" dirty="0"/>
              <a:t> Recognize appropriate boundaries and maintain those boundaries.</a:t>
            </a:r>
          </a:p>
          <a:p>
            <a:pPr marL="457200" indent="-457200">
              <a:buNone/>
            </a:pPr>
            <a:r>
              <a:rPr lang="en-US" altLang="en-US" dirty="0">
                <a:solidFill>
                  <a:srgbClr val="28805C"/>
                </a:solidFill>
              </a:rPr>
              <a:t>D.</a:t>
            </a:r>
            <a:r>
              <a:rPr lang="en-US" altLang="en-US" dirty="0"/>
              <a:t> 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835271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dirty="0"/>
              <a:t>Answer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5334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A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886712"/>
            <a:ext cx="8534400" cy="4038600"/>
          </a:xfrm>
        </p:spPr>
        <p:txBody>
          <a:bodyPr/>
          <a:lstStyle/>
          <a:p>
            <a:r>
              <a:rPr lang="en-US" altLang="en-US" dirty="0"/>
              <a:t>While all of the options are best practices a nurse should employ, k</a:t>
            </a:r>
            <a:r>
              <a:rPr lang="en-US" dirty="0"/>
              <a:t>nowing who is responsible for making health decisions for the patient</a:t>
            </a:r>
            <a:r>
              <a:rPr lang="en-US" altLang="en-US" dirty="0"/>
              <a:t> relates specifically to effective communication. How might communication be hindered if the nurse doesn’t know who is responsible for making health decisions for the patient?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5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Assessments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Mechanism through which the nurse gathers subjective data to identify beliefs and values associated with the patient’s culture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0878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Assessments 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214851"/>
          </a:xfrm>
        </p:spPr>
        <p:txBody>
          <a:bodyPr/>
          <a:lstStyle/>
          <a:p>
            <a:pPr lvl="0"/>
            <a:r>
              <a:rPr lang="en-US" dirty="0"/>
              <a:t>Giger and </a:t>
            </a:r>
            <a:r>
              <a:rPr lang="en-US" dirty="0" err="1"/>
              <a:t>Davidhizar’s</a:t>
            </a:r>
            <a:r>
              <a:rPr lang="en-US" dirty="0"/>
              <a:t> transcultural assessment model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Space</a:t>
            </a:r>
          </a:p>
          <a:p>
            <a:pPr lvl="1"/>
            <a:r>
              <a:rPr lang="en-US" dirty="0"/>
              <a:t>Biological variation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Control</a:t>
            </a:r>
          </a:p>
          <a:p>
            <a:pPr lvl="1"/>
            <a:r>
              <a:rPr lang="en-US" dirty="0"/>
              <a:t>Social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799703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Assessments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Spirituality</a:t>
            </a:r>
          </a:p>
          <a:p>
            <a:r>
              <a:rPr lang="en-US" altLang="en-US"/>
              <a:t>Respecting religion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5477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Assessments (continued_3)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 I C A assessment tool</a:t>
            </a:r>
          </a:p>
          <a:p>
            <a:pPr lvl="1"/>
            <a:r>
              <a:rPr lang="en-US" dirty="0"/>
              <a:t>Faith and belief</a:t>
            </a:r>
          </a:p>
          <a:p>
            <a:pPr lvl="1"/>
            <a:r>
              <a:rPr lang="en-US" dirty="0"/>
              <a:t>Importance</a:t>
            </a:r>
          </a:p>
          <a:p>
            <a:pPr lvl="1"/>
            <a:r>
              <a:rPr lang="en-US" dirty="0"/>
              <a:t>Community</a:t>
            </a:r>
          </a:p>
          <a:p>
            <a:pPr lvl="1"/>
            <a:r>
              <a:rPr lang="en-US" dirty="0"/>
              <a:t>Address in care</a:t>
            </a:r>
          </a:p>
        </p:txBody>
      </p:sp>
    </p:spTree>
    <p:extLst>
      <p:ext uri="{BB962C8B-B14F-4D97-AF65-F5344CB8AC3E}">
        <p14:creationId xmlns:p14="http://schemas.microsoft.com/office/powerpoint/2010/main" val="3902862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 </a:t>
            </a:r>
          </a:p>
        </p:txBody>
      </p:sp>
      <p:sp>
        <p:nvSpPr>
          <p:cNvPr id="2355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046988"/>
          </a:xfrm>
        </p:spPr>
        <p:txBody>
          <a:bodyPr/>
          <a:lstStyle/>
          <a:p>
            <a:r>
              <a:rPr lang="en-US" dirty="0"/>
              <a:t>A cultural assessment should evaluate which of the following areas?</a:t>
            </a:r>
            <a:endParaRPr lang="en-US" alt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1"/>
          </p:nvPr>
        </p:nvSpPr>
        <p:spPr>
          <a:xfrm>
            <a:off x="457200" y="2304288"/>
            <a:ext cx="8534400" cy="2877312"/>
          </a:xfrm>
        </p:spPr>
        <p:txBody>
          <a:bodyPr/>
          <a:lstStyle/>
          <a:p>
            <a:pPr marL="346075" indent="0">
              <a:buNone/>
            </a:pPr>
            <a:r>
              <a:rPr lang="en-US" altLang="en-US" dirty="0">
                <a:solidFill>
                  <a:srgbClr val="28805C"/>
                </a:solidFill>
              </a:rPr>
              <a:t>A.</a:t>
            </a:r>
            <a:r>
              <a:rPr lang="en-US" altLang="en-US" dirty="0"/>
              <a:t> Religious beliefs</a:t>
            </a:r>
          </a:p>
          <a:p>
            <a:pPr marL="346075" indent="0">
              <a:buNone/>
            </a:pPr>
            <a:r>
              <a:rPr lang="en-US" altLang="en-US" dirty="0">
                <a:solidFill>
                  <a:srgbClr val="28805C"/>
                </a:solidFill>
              </a:rPr>
              <a:t>B.</a:t>
            </a:r>
            <a:r>
              <a:rPr lang="en-US" altLang="en-US" dirty="0"/>
              <a:t> Food preferences</a:t>
            </a:r>
          </a:p>
          <a:p>
            <a:pPr marL="346075" indent="0">
              <a:buNone/>
            </a:pPr>
            <a:r>
              <a:rPr lang="en-US" altLang="en-US" dirty="0">
                <a:solidFill>
                  <a:srgbClr val="28805C"/>
                </a:solidFill>
              </a:rPr>
              <a:t>C.</a:t>
            </a:r>
            <a:r>
              <a:rPr lang="en-US" altLang="en-US" dirty="0"/>
              <a:t> Typical daily schedule</a:t>
            </a:r>
          </a:p>
          <a:p>
            <a:pPr marL="346075" indent="0">
              <a:buNone/>
            </a:pPr>
            <a:r>
              <a:rPr lang="en-US" altLang="en-US" dirty="0">
                <a:solidFill>
                  <a:srgbClr val="28805C"/>
                </a:solidFill>
              </a:rPr>
              <a:t>D.</a:t>
            </a:r>
            <a:r>
              <a:rPr lang="en-US" altLang="en-US" dirty="0"/>
              <a:t>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64562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dirty="0"/>
              <a:t>Answer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6096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D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898904"/>
            <a:ext cx="8534400" cy="4038600"/>
          </a:xfrm>
        </p:spPr>
        <p:txBody>
          <a:bodyPr/>
          <a:lstStyle/>
          <a:p>
            <a:r>
              <a:rPr lang="en-US" dirty="0"/>
              <a:t>All of these impact health care and may differ by culture.</a:t>
            </a:r>
          </a:p>
        </p:txBody>
      </p:sp>
    </p:spTree>
    <p:extLst>
      <p:ext uri="{BB962C8B-B14F-4D97-AF65-F5344CB8AC3E}">
        <p14:creationId xmlns:p14="http://schemas.microsoft.com/office/powerpoint/2010/main" val="1284367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this chapter, we covered:</a:t>
            </a:r>
          </a:p>
          <a:p>
            <a:pPr lvl="1"/>
            <a:r>
              <a:rPr lang="en-US"/>
              <a:t>Culturally competent care</a:t>
            </a:r>
          </a:p>
          <a:p>
            <a:pPr lvl="1"/>
            <a:r>
              <a:rPr lang="en-US"/>
              <a:t>Cross-cultural communication</a:t>
            </a:r>
          </a:p>
          <a:p>
            <a:pPr lvl="1"/>
            <a:r>
              <a:rPr lang="en-US"/>
              <a:t>Cultural assessments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508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382000" cy="5053051"/>
          </a:xfrm>
        </p:spPr>
        <p:txBody>
          <a:bodyPr anchor="ctr"/>
          <a:lstStyle/>
          <a:p>
            <a:pPr lvl="0">
              <a:lnSpc>
                <a:spcPts val="3400"/>
              </a:lnSpc>
            </a:pPr>
            <a:r>
              <a:rPr lang="en-US" dirty="0"/>
              <a:t>Identify individual cultural bias.</a:t>
            </a:r>
          </a:p>
          <a:p>
            <a:pPr lvl="0">
              <a:lnSpc>
                <a:spcPts val="3400"/>
              </a:lnSpc>
            </a:pPr>
            <a:r>
              <a:rPr lang="en-US" dirty="0"/>
              <a:t>Discuss </a:t>
            </a:r>
            <a:r>
              <a:rPr lang="en-US" dirty="0" err="1"/>
              <a:t>Leininger’s</a:t>
            </a:r>
            <a:r>
              <a:rPr lang="en-US" dirty="0"/>
              <a:t> theory and how it can be used to plan patient care.</a:t>
            </a:r>
          </a:p>
          <a:p>
            <a:pPr lvl="0">
              <a:lnSpc>
                <a:spcPts val="3400"/>
              </a:lnSpc>
            </a:pPr>
            <a:r>
              <a:rPr lang="en-US" dirty="0"/>
              <a:t>Identify effective cross-cultural communication, body language, nurse-patient relationships, and multidisciplinary relationships between the caregiver, family, and the pediatric patient.</a:t>
            </a:r>
          </a:p>
          <a:p>
            <a:pPr lvl="0">
              <a:lnSpc>
                <a:spcPts val="3400"/>
              </a:lnSpc>
            </a:pPr>
            <a:r>
              <a:rPr lang="en-US" dirty="0"/>
              <a:t>Identify strategies for overcoming language barriers and describe the importance of doing so.</a:t>
            </a:r>
          </a:p>
        </p:txBody>
      </p:sp>
    </p:spTree>
    <p:extLst>
      <p:ext uri="{BB962C8B-B14F-4D97-AF65-F5344CB8AC3E}">
        <p14:creationId xmlns:p14="http://schemas.microsoft.com/office/powerpoint/2010/main" val="281028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 (continued)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824451"/>
          </a:xfrm>
        </p:spPr>
        <p:txBody>
          <a:bodyPr/>
          <a:lstStyle/>
          <a:p>
            <a:pPr lvl="0"/>
            <a:r>
              <a:rPr lang="en-US" dirty="0"/>
              <a:t>Identify and describe the characteristics that are determined by culture.</a:t>
            </a:r>
          </a:p>
          <a:p>
            <a:pPr lvl="0"/>
            <a:r>
              <a:rPr lang="en-US" dirty="0"/>
              <a:t>Describe the components involved in a cultural assessment.</a:t>
            </a:r>
          </a:p>
          <a:p>
            <a:pPr lvl="0"/>
            <a:r>
              <a:rPr lang="en-US" dirty="0"/>
              <a:t>Discuss how spiritual beliefs influence the care of a child and family.</a:t>
            </a:r>
          </a:p>
          <a:p>
            <a:pPr lvl="0"/>
            <a:r>
              <a:rPr lang="en-US" dirty="0"/>
              <a:t>Identify environmental and societal considerations when caring for the pediatric patient and family.</a:t>
            </a:r>
          </a:p>
        </p:txBody>
      </p:sp>
    </p:spTree>
    <p:extLst>
      <p:ext uri="{BB962C8B-B14F-4D97-AF65-F5344CB8AC3E}">
        <p14:creationId xmlns:p14="http://schemas.microsoft.com/office/powerpoint/2010/main" val="239423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Culturally Competent Care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Cultural competence</a:t>
            </a:r>
          </a:p>
          <a:p>
            <a:pPr lvl="0"/>
            <a:r>
              <a:rPr lang="en-US"/>
              <a:t>Template for evaluating psychosocial needs</a:t>
            </a:r>
          </a:p>
          <a:p>
            <a:pPr lvl="0"/>
            <a:r>
              <a:rPr lang="en-US"/>
              <a:t>Cultural 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6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Culturally Competent Care 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Environmental considerations</a:t>
            </a:r>
          </a:p>
          <a:p>
            <a:pPr lvl="0"/>
            <a:r>
              <a:rPr lang="en-US"/>
              <a:t>Health disparities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3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Culturally Competent Care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976851"/>
          </a:xfrm>
        </p:spPr>
        <p:txBody>
          <a:bodyPr/>
          <a:lstStyle/>
          <a:p>
            <a:r>
              <a:rPr lang="en-US" dirty="0"/>
              <a:t>2020 projected ethnicity breakdown</a:t>
            </a:r>
          </a:p>
          <a:p>
            <a:pPr lvl="1"/>
            <a:r>
              <a:rPr lang="en-US" sz="2200" dirty="0"/>
              <a:t>White, non-Hispanic: &lt;50%</a:t>
            </a:r>
          </a:p>
          <a:p>
            <a:pPr lvl="1"/>
            <a:r>
              <a:rPr lang="en-US" sz="2200" dirty="0"/>
              <a:t>Hispanic: 26%</a:t>
            </a:r>
          </a:p>
          <a:p>
            <a:pPr lvl="1"/>
            <a:r>
              <a:rPr lang="en-US" sz="2200" dirty="0"/>
              <a:t>Black, non-Hispanic: 14%</a:t>
            </a:r>
          </a:p>
          <a:p>
            <a:pPr lvl="1"/>
            <a:r>
              <a:rPr lang="en-US" sz="2200" dirty="0"/>
              <a:t>Asian, non-Hispanic: 5%</a:t>
            </a:r>
          </a:p>
          <a:p>
            <a:pPr lvl="1"/>
            <a:r>
              <a:rPr lang="en-US" sz="2200" dirty="0"/>
              <a:t>Non-Hispanic children who represent two or more races: 5%</a:t>
            </a:r>
          </a:p>
          <a:p>
            <a:pPr lvl="1"/>
            <a:r>
              <a:rPr lang="en-US" sz="2200" dirty="0"/>
              <a:t>American Indian and Alaska Native, non-Hispanic: 0.8%</a:t>
            </a:r>
          </a:p>
          <a:p>
            <a:pPr lvl="1"/>
            <a:r>
              <a:rPr lang="en-US" sz="2200" dirty="0"/>
              <a:t>Native Hawaiian and Other Pacific Islander, non-Hispanic: 0.2%</a:t>
            </a:r>
          </a:p>
          <a:p>
            <a:pPr marL="623887" lvl="1" indent="0">
              <a:spcBef>
                <a:spcPts val="1200"/>
              </a:spcBef>
              <a:buNone/>
            </a:pPr>
            <a:r>
              <a:rPr lang="en-US" sz="2200" dirty="0"/>
              <a:t>	Source: Projection for America’s children in 2020. Data are from America’s Children in Brief: Key National Indicators of Well-Being, 2016 (Federal Interagency Forum on Child and Family Statistics, 2016).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Cross-Cultural Communication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Best practices</a:t>
            </a:r>
          </a:p>
          <a:p>
            <a:pPr lvl="0"/>
            <a:r>
              <a:rPr lang="en-US"/>
              <a:t>Body language and touch awareness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43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/>
              <a:t>Cross-Cultural Communication 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Nurse-patient relationship</a:t>
            </a:r>
          </a:p>
          <a:p>
            <a:pPr lvl="0"/>
            <a:r>
              <a:rPr lang="en-US"/>
              <a:t>Language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12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22311"/>
            <a:ext cx="8235244" cy="1089529"/>
          </a:xfrm>
        </p:spPr>
        <p:txBody>
          <a:bodyPr/>
          <a:lstStyle/>
          <a:p>
            <a:r>
              <a:rPr lang="en-US" dirty="0"/>
              <a:t>Cross-Cultural Communication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Characteristics and behaviors determined by culture</a:t>
            </a:r>
          </a:p>
          <a:p>
            <a:pPr lvl="1"/>
            <a:r>
              <a:rPr lang="en-US"/>
              <a:t>Personal space</a:t>
            </a:r>
          </a:p>
          <a:p>
            <a:pPr lvl="1"/>
            <a:r>
              <a:rPr lang="en-US"/>
              <a:t>Eye contact</a:t>
            </a:r>
          </a:p>
          <a:p>
            <a:pPr lvl="1"/>
            <a:r>
              <a:rPr lang="en-US"/>
              <a:t>Diet</a:t>
            </a:r>
          </a:p>
          <a:p>
            <a:pPr lvl="1"/>
            <a:r>
              <a:rPr lang="en-US"/>
              <a:t>Time</a:t>
            </a:r>
          </a:p>
          <a:p>
            <a:pPr lvl="1"/>
            <a:r>
              <a:rPr lang="en-US"/>
              <a:t>Touch</a:t>
            </a:r>
          </a:p>
          <a:p>
            <a:pPr lvl="1"/>
            <a:r>
              <a:rPr lang="en-US"/>
              <a:t>Family use of alternative 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20070"/>
      </p:ext>
    </p:extLst>
  </p:cSld>
  <p:clrMapOvr>
    <a:masterClrMapping/>
  </p:clrMapOvr>
</p:sld>
</file>

<file path=ppt/theme/theme1.xml><?xml version="1.0" encoding="utf-8"?>
<a:theme xmlns:a="http://schemas.openxmlformats.org/drawingml/2006/main" name="FAD_Nursing_Template_Sample">
  <a:themeElements>
    <a:clrScheme name="FAD Nursing">
      <a:dk1>
        <a:srgbClr val="737373"/>
      </a:dk1>
      <a:lt1>
        <a:sysClr val="window" lastClr="FFFFFF"/>
      </a:lt1>
      <a:dk2>
        <a:srgbClr val="28805C"/>
      </a:dk2>
      <a:lt2>
        <a:srgbClr val="FFFFFF"/>
      </a:lt2>
      <a:accent1>
        <a:srgbClr val="28805C"/>
      </a:accent1>
      <a:accent2>
        <a:srgbClr val="737373"/>
      </a:accent2>
      <a:accent3>
        <a:srgbClr val="D99C21"/>
      </a:accent3>
      <a:accent4>
        <a:srgbClr val="C00000"/>
      </a:accent4>
      <a:accent5>
        <a:srgbClr val="BFBFBF"/>
      </a:accent5>
      <a:accent6>
        <a:srgbClr val="C2EC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_Nursing_Template_Sample.potx" id="{5181244E-E369-41F3-903B-B434326AAFEF}" vid="{C3F2F43F-912D-43BA-AEF6-B5CD9FA383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8135b7f-3fab-49b6-8009-71309f2107a8">F.A. Davis</Category>
    <v7hm xmlns="88135b7f-3fab-49b6-8009-71309f2107a8" xsi:nil="true"/>
    <Tertiary_x0020_Category xmlns="88135b7f-3fab-49b6-8009-71309f2107a8" xsi:nil="true"/>
    <Sub_x002d_Category xmlns="88135b7f-3fab-49b6-8009-71309f2107a8">FAD PowerPoint Presentations</Sub_x002d_Category>
    <SortOrder xmlns="88135b7f-3fab-49b6-8009-71309f2107a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74F316A9D19642AFB347C36D63796C" ma:contentTypeVersion="5" ma:contentTypeDescription="Create a new document." ma:contentTypeScope="" ma:versionID="cad381adda5b2ce407c58584fcfb8d10">
  <xsd:schema xmlns:xsd="http://www.w3.org/2001/XMLSchema" xmlns:xs="http://www.w3.org/2001/XMLSchema" xmlns:p="http://schemas.microsoft.com/office/2006/metadata/properties" xmlns:ns2="71d46e88-8733-4645-9284-85cf006978cc" xmlns:ns3="88135b7f-3fab-49b6-8009-71309f2107a8" targetNamespace="http://schemas.microsoft.com/office/2006/metadata/properties" ma:root="true" ma:fieldsID="8417b20f22cd2cb04f08b6ff97a2b690" ns2:_="" ns3:_="">
    <xsd:import namespace="71d46e88-8733-4645-9284-85cf006978cc"/>
    <xsd:import namespace="88135b7f-3fab-49b6-8009-71309f2107a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3:Sub_x002d_Category" minOccurs="0"/>
                <xsd:element ref="ns3:SortOrder" minOccurs="0"/>
                <xsd:element ref="ns3:v7hm" minOccurs="0"/>
                <xsd:element ref="ns3:Tertiary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6e88-8733-4645-9284-85cf006978c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35b7f-3fab-49b6-8009-71309f2107a8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Additional Images"/>
              <xsd:enumeration value="DavisAdvantage"/>
              <xsd:enumeration value="DavisEdge"/>
              <xsd:enumeration value="DavisForward - internal use only"/>
              <xsd:enumeration value="DavisPlus"/>
              <xsd:enumeration value="Dental Care Decisions"/>
              <xsd:enumeration value="Dosage Calc"/>
              <xsd:enumeration value="F.A. Davis"/>
              <xsd:enumeration value="Fitness Decisions"/>
              <xsd:enumeration value="Kines in Action"/>
              <xsd:enumeration value="Medical Coding Lab"/>
              <xsd:enumeration value="Medical Language Lab"/>
              <xsd:enumeration value="Tabers"/>
            </xsd:restriction>
          </xsd:simpleType>
        </xsd:union>
      </xsd:simpleType>
    </xsd:element>
    <xsd:element name="Sub_x002d_Category" ma:index="1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Branding Guide (attachment)"/>
              <xsd:enumeration value="DA Logos"/>
              <xsd:enumeration value="DA Powerpoint Presentation"/>
              <xsd:enumeration value="DC Logo"/>
              <xsd:enumeration value="DC Powerpoint Presentation"/>
              <xsd:enumeration value="DCD Logo"/>
              <xsd:enumeration value="DCD Powerpoint Presentation"/>
              <xsd:enumeration value="DE Logos"/>
              <xsd:enumeration value="DE Powerpoint Presentation"/>
              <xsd:enumeration value="DF Logo"/>
              <xsd:enumeration value="DF Powerpoint Presentation"/>
              <xsd:enumeration value="DP Homepage image"/>
              <xsd:enumeration value="DP Logo"/>
              <xsd:enumeration value="Electronic Devices"/>
              <xsd:enumeration value="FAD Digital Logos"/>
              <xsd:enumeration value="FAD Powerpiont Presentations"/>
              <xsd:enumeration value="FAD Print Logos"/>
              <xsd:enumeration value="FD Logo"/>
              <xsd:enumeration value="FD Powerpoint Presentation"/>
              <xsd:enumeration value="KIA Logo"/>
              <xsd:enumeration value="KIA Powerpoint Presentation"/>
              <xsd:enumeration value="MCL Logo"/>
              <xsd:enumeration value="MCL Powerpoint Presentation"/>
              <xsd:enumeration value="MLL 2.0 Logo"/>
              <xsd:enumeration value="MLL Logo"/>
              <xsd:enumeration value="MLL Powerpoint Presentation"/>
              <xsd:enumeration value="MTC Logo"/>
              <xsd:enumeration value="Taber’s 22"/>
              <xsd:enumeration value="Taber’s 22 with tagline"/>
              <xsd:enumeration value="Tabers Logo"/>
              <xsd:enumeration value="Tabers.com Homepage screen"/>
              <xsd:enumeration value="Useful Images"/>
            </xsd:restriction>
          </xsd:simpleType>
        </xsd:union>
      </xsd:simpleType>
    </xsd:element>
    <xsd:element name="SortOrder" ma:index="13" nillable="true" ma:displayName="SortOrder" ma:internalName="SortOrder">
      <xsd:simpleType>
        <xsd:restriction base="dms:Number"/>
      </xsd:simpleType>
    </xsd:element>
    <xsd:element name="v7hm" ma:index="14" nillable="true" ma:displayName="Tert" ma:internalName="v7hm">
      <xsd:simpleType>
        <xsd:restriction base="dms:Number"/>
      </xsd:simpleType>
    </xsd:element>
    <xsd:element name="Tertiary_x0020_Category" ma:index="15" nillable="true" ma:displayName="Tertiary Category" ma:internalName="Tertiary_x0020_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CC939C3-7EE7-4FC7-818E-985D0213E860}">
  <ds:schemaRefs>
    <ds:schemaRef ds:uri="http://purl.org/dc/elements/1.1/"/>
    <ds:schemaRef ds:uri="88135b7f-3fab-49b6-8009-71309f2107a8"/>
    <ds:schemaRef ds:uri="http://schemas.microsoft.com/office/2006/metadata/properties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71d46e88-8733-4645-9284-85cf006978cc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8860857-213E-449D-9D68-31992611C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46e88-8733-4645-9284-85cf006978cc"/>
    <ds:schemaRef ds:uri="88135b7f-3fab-49b6-8009-71309f210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3EB0E3-5915-4E57-8F39-28F926E76D4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E28C97C-1C07-4631-B50A-E80D18B785B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FAD_Nursing_Template_Sample</Template>
  <TotalTime>26</TotalTime>
  <Words>505</Words>
  <Application>Microsoft Office PowerPoint</Application>
  <PresentationFormat>On-screen Show (4:3)</PresentationFormat>
  <Paragraphs>88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FAD_Nursing_Template_Sample</vt:lpstr>
      <vt:lpstr> </vt:lpstr>
      <vt:lpstr>Learning Objectives</vt:lpstr>
      <vt:lpstr>Learning Objectives (continued)</vt:lpstr>
      <vt:lpstr>Culturally Competent Care</vt:lpstr>
      <vt:lpstr>Culturally Competent Care (continued_1)</vt:lpstr>
      <vt:lpstr>Culturally Competent Care (continued_2)</vt:lpstr>
      <vt:lpstr>Cross-Cultural Communication</vt:lpstr>
      <vt:lpstr>Cross-Cultural Communication (continued_1)</vt:lpstr>
      <vt:lpstr>Cross-Cultural Communication (continued_2)</vt:lpstr>
      <vt:lpstr>Question</vt:lpstr>
      <vt:lpstr>Answer</vt:lpstr>
      <vt:lpstr>Cultural Assessments</vt:lpstr>
      <vt:lpstr>Cultural Assessments (continued_1)</vt:lpstr>
      <vt:lpstr>Cultural Assessments (continued_2)</vt:lpstr>
      <vt:lpstr>Cultural Assessments (continued_3)</vt:lpstr>
      <vt:lpstr>Question </vt:lpstr>
      <vt:lpstr>Answer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Cultural, Spiritual, and Environmental Influences on the Child</dc:title>
  <dc:creator>Rudd and Kocisko</dc:creator>
  <cp:lastModifiedBy>Darby Campbell</cp:lastModifiedBy>
  <cp:revision>40</cp:revision>
  <dcterms:created xsi:type="dcterms:W3CDTF">2018-07-19T05:32:00Z</dcterms:created>
  <dcterms:modified xsi:type="dcterms:W3CDTF">2018-08-16T15:12:41Z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0x010100D074F316A9D19642AFB347C36D63796C</vt:lpwstr>
  </property>
  <property fmtid="{D5CDD505-2E9C-101B-9397-08002B2CF9AE}" pid="3" name="_dlc_DocIdItemGuid">
    <vt:lpwstr>647463b2-28f5-46c6-8d1e-a6b9b2370ab9</vt:lpwstr>
  </property>
  <property fmtid="{D5CDD505-2E9C-101B-9397-08002B2CF9AE}" pid="4" name="Category">
    <vt:lpwstr>.F.A. Davis</vt:lpwstr>
  </property>
  <property fmtid="{D5CDD505-2E9C-101B-9397-08002B2CF9AE}" pid="5" name="v7hm">
    <vt:lpwstr/>
  </property>
  <property fmtid="{D5CDD505-2E9C-101B-9397-08002B2CF9AE}" pid="6" name="Sub-Category">
    <vt:lpwstr>FAD Powerpiont Presentations</vt:lpwstr>
  </property>
  <property fmtid="{D5CDD505-2E9C-101B-9397-08002B2CF9AE}" pid="7" name="SortOrder">
    <vt:lpwstr/>
  </property>
  <property fmtid="{D5CDD505-2E9C-101B-9397-08002B2CF9AE}" pid="8" name="_dlc_DocId">
    <vt:lpwstr>HESUHV4WET5P-708-25</vt:lpwstr>
  </property>
  <property fmtid="{D5CDD505-2E9C-101B-9397-08002B2CF9AE}" pid="9" name="_dlc_DocIdUrl">
    <vt:lpwstr>http://portal.fadavis.com/marketing/_layouts/15/DocIdRedir.aspx?ID=HESUHV4WET5P-708-25, HESUHV4WET5P-708-25</vt:lpwstr>
  </property>
  <property fmtid="{D5CDD505-2E9C-101B-9397-08002B2CF9AE}" pid="10" name="Tertiary Category">
    <vt:lpwstr/>
  </property>
</Properties>
</file>