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5"/>
  </p:notesMasterIdLst>
  <p:handoutMasterIdLst>
    <p:handoutMasterId r:id="rId26"/>
  </p:handoutMasterIdLst>
  <p:sldIdLst>
    <p:sldId id="284" r:id="rId6"/>
    <p:sldId id="285" r:id="rId7"/>
    <p:sldId id="302" r:id="rId8"/>
    <p:sldId id="286" r:id="rId9"/>
    <p:sldId id="287" r:id="rId10"/>
    <p:sldId id="288" r:id="rId11"/>
    <p:sldId id="289" r:id="rId12"/>
    <p:sldId id="290" r:id="rId13"/>
    <p:sldId id="291" r:id="rId14"/>
    <p:sldId id="303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4" r:id="rId23"/>
    <p:sldId id="30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1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805C"/>
    <a:srgbClr val="D99C21"/>
    <a:srgbClr val="585858"/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9" autoAdjust="0"/>
    <p:restoredTop sz="94737" autoAdjust="0"/>
  </p:normalViewPr>
  <p:slideViewPr>
    <p:cSldViewPr>
      <p:cViewPr varScale="1">
        <p:scale>
          <a:sx n="71" d="100"/>
          <a:sy n="71" d="100"/>
        </p:scale>
        <p:origin x="1038" y="66"/>
      </p:cViewPr>
      <p:guideLst>
        <p:guide orient="horz" pos="9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69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1E734-30F1-456B-8B88-B517BAE0A233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1CF74-1493-46D2-9CFB-D9771BD39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74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A6551-8743-415C-B8DC-7E8D559D5B4C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E3FD1-3D53-424A-A1AD-A3C30BC9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8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3FD1-3D53-424A-A1AD-A3C30BC928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08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3FD1-3D53-424A-A1AD-A3C30BC928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34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3FD1-3D53-424A-A1AD-A3C30BC928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10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3FD1-3D53-424A-A1AD-A3C30BC928D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3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2689302" y="228600"/>
            <a:ext cx="3733800" cy="4267200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icon to add cover image</a:t>
            </a:r>
            <a:endParaRPr lang="en-US" noProof="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0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728898"/>
            <a:ext cx="9144000" cy="0"/>
          </a:xfrm>
          <a:prstGeom prst="line">
            <a:avLst/>
          </a:prstGeom>
          <a:ln w="508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26743"/>
            <a:ext cx="9169400" cy="4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551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62000" y="1326995"/>
            <a:ext cx="3505200" cy="454040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495800" y="3200400"/>
            <a:ext cx="4495800" cy="838200"/>
          </a:xfrm>
        </p:spPr>
        <p:txBody>
          <a:bodyPr/>
          <a:lstStyle>
            <a:lvl1pPr marL="346075" indent="0">
              <a:buNone/>
              <a:defRPr/>
            </a:lvl1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10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4"/>
          </p:nvPr>
        </p:nvSpPr>
        <p:spPr>
          <a:xfrm>
            <a:off x="762000" y="1338147"/>
            <a:ext cx="7620000" cy="4572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85841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181100"/>
            <a:ext cx="8534400" cy="457200"/>
          </a:xfrm>
        </p:spPr>
        <p:txBody>
          <a:bodyPr/>
          <a:lstStyle>
            <a:lvl1pPr marL="346075" indent="0">
              <a:buNone/>
              <a:defRPr b="1"/>
            </a:lvl1pPr>
          </a:lstStyle>
          <a:p>
            <a:pPr lvl="0"/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2057400"/>
            <a:ext cx="8534400" cy="4038600"/>
          </a:xfrm>
        </p:spPr>
        <p:txBody>
          <a:bodyPr/>
          <a:lstStyle>
            <a:lvl1pPr marL="860425" indent="-514350">
              <a:buFont typeface="+mj-lt"/>
              <a:buAutoNum type="alphaU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7021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219200"/>
            <a:ext cx="8534400" cy="381000"/>
          </a:xfrm>
        </p:spPr>
        <p:txBody>
          <a:bodyPr/>
          <a:lstStyle>
            <a:lvl1pPr marL="346075" indent="0">
              <a:buNone/>
              <a:defRPr/>
            </a:lvl1pPr>
          </a:lstStyle>
          <a:p>
            <a:pPr lvl="0"/>
            <a:r>
              <a:rPr lang="en-US" dirty="0" smtClean="0"/>
              <a:t>Click to answer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/>
          </p:nvPr>
        </p:nvSpPr>
        <p:spPr>
          <a:xfrm>
            <a:off x="457200" y="2057400"/>
            <a:ext cx="8534400" cy="4038600"/>
          </a:xfrm>
        </p:spPr>
        <p:txBody>
          <a:bodyPr/>
          <a:lstStyle>
            <a:lvl1pPr marL="346075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577043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cker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FontTx/>
              <a:buNone/>
              <a:defRPr sz="32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3751"/>
            <a:ext cx="8229600" cy="4068763"/>
          </a:xfrm>
        </p:spPr>
        <p:txBody>
          <a:bodyPr/>
          <a:lstStyle>
            <a:lvl1pPr marL="860425" indent="-514350">
              <a:buFont typeface="+mj-lt"/>
              <a:buAutoNum type="alphaUcPeriod"/>
              <a:defRPr/>
            </a:lvl1pPr>
            <a:lvl2pPr marL="914400" indent="-290513">
              <a:defRPr/>
            </a:lvl2pPr>
            <a:lvl3pPr marL="1260475" indent="-290513"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rgbClr val="737373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74639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icker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FontTx/>
              <a:buNone/>
              <a:defRPr sz="32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3751"/>
            <a:ext cx="8229600" cy="4068763"/>
          </a:xfrm>
        </p:spPr>
        <p:txBody>
          <a:bodyPr/>
          <a:lstStyle>
            <a:lvl1pPr marL="346075" indent="0">
              <a:buFontTx/>
              <a:buNone/>
              <a:defRPr/>
            </a:lvl1pPr>
            <a:lvl2pPr marL="914400" indent="-290513">
              <a:defRPr/>
            </a:lvl2pPr>
            <a:lvl3pPr marL="1260475" indent="-290513"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rgbClr val="737373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10955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790700" y="1828800"/>
            <a:ext cx="5562600" cy="457200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3200"/>
            </a:lvl1pPr>
            <a:lvl2pPr marL="623887" indent="0">
              <a:buFontTx/>
              <a:buNone/>
              <a:defRPr/>
            </a:lvl2pPr>
            <a:lvl3pPr marL="969962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Chapter #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31169"/>
            <a:ext cx="7772400" cy="646331"/>
          </a:xfrm>
        </p:spPr>
        <p:txBody>
          <a:bodyPr/>
          <a:lstStyle>
            <a:lvl1pPr marL="0" algn="ctr" defTabSz="914400" rtl="0" eaLnBrk="1" latinLnBrk="0" hangingPunct="1">
              <a:defRPr lang="en-US" sz="4000" kern="1200" dirty="0">
                <a:solidFill>
                  <a:srgbClr val="737373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add Chapter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8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728898"/>
            <a:ext cx="9144000" cy="0"/>
          </a:xfrm>
          <a:prstGeom prst="line">
            <a:avLst/>
          </a:prstGeom>
          <a:ln w="508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26743"/>
            <a:ext cx="9169400" cy="4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9041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hapter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81000" y="1143000"/>
            <a:ext cx="2590800" cy="35687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29000" y="2362200"/>
            <a:ext cx="5410200" cy="565150"/>
          </a:xfrm>
        </p:spPr>
        <p:txBody>
          <a:bodyPr/>
          <a:lstStyle>
            <a:lvl1pPr marL="0" indent="0" algn="r">
              <a:buNone/>
              <a:defRPr sz="3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423557" y="3168650"/>
            <a:ext cx="5410200" cy="565150"/>
          </a:xfrm>
        </p:spPr>
        <p:txBody>
          <a:bodyPr/>
          <a:lstStyle>
            <a:lvl1pPr marL="0" indent="0" algn="r">
              <a:buNone/>
              <a:defRPr sz="3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8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728898"/>
            <a:ext cx="9144000" cy="0"/>
          </a:xfrm>
          <a:prstGeom prst="line">
            <a:avLst/>
          </a:prstGeom>
          <a:ln w="508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26743"/>
            <a:ext cx="9169400" cy="48773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163941"/>
            <a:ext cx="570653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lang="en-US" sz="3600" dirty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91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229600" cy="4068763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917864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4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ead-in 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None/>
              <a:defRPr sz="3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1449"/>
            <a:ext cx="8229600" cy="4068763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518277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Lead-in 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None/>
              <a:defRPr sz="3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1449"/>
            <a:ext cx="8229600" cy="1916151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2"/>
          </p:nvPr>
        </p:nvSpPr>
        <p:spPr>
          <a:xfrm>
            <a:off x="457200" y="3886200"/>
            <a:ext cx="8229600" cy="2005051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789410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ulleted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4038600" cy="4525963"/>
          </a:xfrm>
        </p:spPr>
        <p:txBody>
          <a:bodyPr>
            <a:normAutofit/>
          </a:bodyPr>
          <a:lstStyle>
            <a:lvl1pPr marL="290513" indent="-290513">
              <a:defRPr sz="2800">
                <a:solidFill>
                  <a:schemeClr val="tx1">
                    <a:lumMod val="75000"/>
                  </a:schemeClr>
                </a:solidFill>
              </a:defRPr>
            </a:lvl1pPr>
            <a:lvl2pPr marL="512763" indent="-222250"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 marL="803275" indent="-290513">
              <a:tabLst>
                <a:tab pos="803275" algn="l"/>
                <a:tab pos="858838" algn="l"/>
              </a:tabLst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 marL="1081088" indent="-277813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4038600" cy="4525963"/>
          </a:xfrm>
        </p:spPr>
        <p:txBody>
          <a:bodyPr>
            <a:normAutofit/>
          </a:bodyPr>
          <a:lstStyle>
            <a:lvl1pPr marL="282575" indent="-282575">
              <a:defRPr lang="en-US" sz="2800" kern="20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1175" indent="-220663">
              <a:defRPr lang="en-US" sz="2400" kern="12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4863" indent="-293688">
              <a:defRPr lang="en-US" sz="2000" kern="1200" baseline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89025" indent="-285750">
              <a:buFont typeface="Wingdings" panose="05000000000000000000" pitchFamily="2" charset="2"/>
              <a:buChar char="§"/>
              <a:defRPr lang="en-US" sz="1800" kern="12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5903463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ulleted Lists with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55650" y="1173163"/>
            <a:ext cx="4044950" cy="639762"/>
          </a:xfrm>
        </p:spPr>
        <p:txBody>
          <a:bodyPr/>
          <a:lstStyle>
            <a:lvl1pPr marL="0" indent="0">
              <a:buNone/>
              <a:defRPr sz="2800" b="1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755650" y="1901825"/>
            <a:ext cx="4044950" cy="3962400"/>
          </a:xfrm>
        </p:spPr>
        <p:txBody>
          <a:bodyPr/>
          <a:lstStyle>
            <a:lvl1pPr marL="237744">
              <a:defRPr sz="2800"/>
            </a:lvl1pPr>
            <a:lvl2pPr marL="457200" indent="-219456">
              <a:defRPr sz="2400"/>
            </a:lvl2pPr>
            <a:lvl3pPr marL="685800" indent="-237744"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953000" y="1181100"/>
            <a:ext cx="4038600" cy="660400"/>
          </a:xfrm>
        </p:spPr>
        <p:txBody>
          <a:bodyPr/>
          <a:lstStyle>
            <a:lvl1pPr marL="0" indent="0">
              <a:buNone/>
              <a:defRPr sz="2800" b="1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8"/>
          </p:nvPr>
        </p:nvSpPr>
        <p:spPr>
          <a:xfrm>
            <a:off x="4953000" y="1901825"/>
            <a:ext cx="4038600" cy="3962400"/>
          </a:xfrm>
        </p:spPr>
        <p:txBody>
          <a:bodyPr/>
          <a:lstStyle>
            <a:lvl1pPr marL="237744" indent="-274320">
              <a:defRPr sz="2800"/>
            </a:lvl1pPr>
            <a:lvl2pPr marL="457200" indent="-219456">
              <a:defRPr sz="2400"/>
            </a:lvl2pPr>
            <a:lvl3pPr marL="685800" indent="-237744"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3842473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and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4038600" cy="4525963"/>
          </a:xfrm>
        </p:spPr>
        <p:txBody>
          <a:bodyPr>
            <a:normAutofit/>
          </a:bodyPr>
          <a:lstStyle>
            <a:lvl1pPr marL="290513" indent="-290513">
              <a:defRPr sz="2800">
                <a:solidFill>
                  <a:schemeClr val="tx1">
                    <a:lumMod val="75000"/>
                  </a:schemeClr>
                </a:solidFill>
              </a:defRPr>
            </a:lvl1pPr>
            <a:lvl2pPr marL="512763" indent="-222250"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 marL="803275" indent="-290513">
              <a:tabLst>
                <a:tab pos="803275" algn="l"/>
                <a:tab pos="858838" algn="l"/>
              </a:tabLst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 marL="1081088" indent="-277813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953000" y="1219200"/>
            <a:ext cx="3733800" cy="452628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53676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2" name="Picture 13"/>
          <p:cNvPicPr>
            <a:picLocks noChangeAspect="1"/>
          </p:cNvPicPr>
          <p:nvPr/>
        </p:nvPicPr>
        <p:blipFill>
          <a:blip r:embed="rId1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 preferRelativeResize="0">
            <a:picLocks/>
          </p:cNvPicPr>
          <p:nvPr/>
        </p:nvPicPr>
        <p:blipFill>
          <a:blip r:embed="rId19"/>
          <a:stretch>
            <a:fillRect/>
          </a:stretch>
        </p:blipFill>
        <p:spPr>
          <a:xfrm>
            <a:off x="0" y="6434694"/>
            <a:ext cx="9171432" cy="45719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6225"/>
            <a:ext cx="8229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endParaRPr lang="en-US" altLang="en-US" dirty="0"/>
          </a:p>
          <a:p>
            <a:pPr lvl="2"/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127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 preferRelativeResize="0">
            <a:picLocks/>
          </p:cNvPicPr>
          <p:nvPr/>
        </p:nvPicPr>
        <p:blipFill>
          <a:blip r:embed="rId19"/>
          <a:stretch>
            <a:fillRect/>
          </a:stretch>
        </p:blipFill>
        <p:spPr>
          <a:xfrm>
            <a:off x="0" y="6364006"/>
            <a:ext cx="9171432" cy="4571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00800"/>
            <a:ext cx="9144000" cy="45719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95" r:id="rId3"/>
    <p:sldLayoutId id="2147483683" r:id="rId4"/>
    <p:sldLayoutId id="2147483684" r:id="rId5"/>
    <p:sldLayoutId id="2147483692" r:id="rId6"/>
    <p:sldLayoutId id="2147483678" r:id="rId7"/>
    <p:sldLayoutId id="2147483679" r:id="rId8"/>
    <p:sldLayoutId id="2147483680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3600" kern="1200">
          <a:solidFill>
            <a:srgbClr val="D99C21"/>
          </a:solidFill>
          <a:latin typeface="+mn-lt"/>
          <a:ea typeface="+mn-ea"/>
          <a:cs typeface="+mn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9pPr>
    </p:titleStyle>
    <p:bodyStyle>
      <a:lvl1pPr marL="623888" indent="-277813" algn="l" rtl="0" eaLnBrk="1" fontAlgn="base" hangingPunct="1">
        <a:spcBef>
          <a:spcPct val="20000"/>
        </a:spcBef>
        <a:spcAft>
          <a:spcPct val="0"/>
        </a:spcAft>
        <a:buClr>
          <a:srgbClr val="28805C"/>
        </a:buClr>
        <a:buFont typeface="Wingdings" panose="05000000000000000000" pitchFamily="2" charset="2"/>
        <a:buChar char="§"/>
        <a:defRPr lang="en-US" sz="3200" kern="2000" dirty="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914400" indent="-290513" algn="l" rtl="0" eaLnBrk="1" fontAlgn="base" hangingPunct="1">
        <a:spcBef>
          <a:spcPct val="20000"/>
        </a:spcBef>
        <a:spcAft>
          <a:spcPct val="0"/>
        </a:spcAft>
        <a:buClr>
          <a:srgbClr val="D99C21"/>
        </a:buClr>
        <a:buFont typeface="Arial" panose="020B0604020202020204" pitchFamily="34" charset="0"/>
        <a:buChar char="•"/>
        <a:defRPr lang="en-US" sz="2800" kern="1200" dirty="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260475" indent="-290513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Font typeface="Calibri" panose="020F0502020204030204" pitchFamily="34" charset="0"/>
        <a:buChar char="‒"/>
        <a:tabLst>
          <a:tab pos="858838" algn="l"/>
        </a:tabLst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 descr="Book cover for Pediatric Nursing, second edition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7" r="2917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3200" dirty="0" smtClean="0"/>
              <a:t>Chapter 11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3200" dirty="0" smtClean="0"/>
              <a:t>Respiratory </a:t>
            </a:r>
            <a:r>
              <a:rPr lang="en-US" sz="3200" dirty="0"/>
              <a:t>Disorders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3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</p:spPr>
        <p:txBody>
          <a:bodyPr/>
          <a:lstStyle/>
          <a:p>
            <a:r>
              <a:rPr lang="en-US" altLang="en-US" dirty="0" smtClean="0"/>
              <a:t>Answer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219200"/>
            <a:ext cx="8534400" cy="533400"/>
          </a:xfrm>
        </p:spPr>
        <p:txBody>
          <a:bodyPr/>
          <a:lstStyle/>
          <a:p>
            <a:r>
              <a:rPr lang="en-US" altLang="en-US" dirty="0"/>
              <a:t>Correct Answer: </a:t>
            </a:r>
            <a:r>
              <a:rPr lang="en-US" altLang="en-US" dirty="0">
                <a:solidFill>
                  <a:srgbClr val="28805C"/>
                </a:solidFill>
              </a:rPr>
              <a:t>A</a:t>
            </a:r>
            <a:endParaRPr lang="en-US" dirty="0">
              <a:solidFill>
                <a:srgbClr val="28805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57200" y="1825752"/>
            <a:ext cx="8534400" cy="4038600"/>
          </a:xfrm>
        </p:spPr>
        <p:txBody>
          <a:bodyPr/>
          <a:lstStyle/>
          <a:p>
            <a:r>
              <a:rPr lang="en-US" altLang="en-US" dirty="0" err="1"/>
              <a:t>Rales</a:t>
            </a:r>
            <a:r>
              <a:rPr lang="en-US" altLang="en-US" dirty="0"/>
              <a:t> are</a:t>
            </a:r>
            <a:r>
              <a:rPr lang="en-US" dirty="0"/>
              <a:t> fine cracking noises heard on inspiration. The other options refer to rhonchi, stridor, and wheezes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13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Upper Airway Noninfectious Disorders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Esophageal atresia (E A) and </a:t>
            </a:r>
            <a:r>
              <a:rPr lang="en-US" dirty="0" err="1" smtClean="0"/>
              <a:t>tracheoesophogeal</a:t>
            </a:r>
            <a:r>
              <a:rPr lang="en-US" dirty="0" smtClean="0"/>
              <a:t> fistula (T E F)</a:t>
            </a:r>
          </a:p>
          <a:p>
            <a:pPr lvl="0"/>
            <a:r>
              <a:rPr lang="en-US" dirty="0" err="1" smtClean="0"/>
              <a:t>Laryngomalacia</a:t>
            </a:r>
            <a:endParaRPr lang="en-US" dirty="0" smtClean="0"/>
          </a:p>
          <a:p>
            <a:pPr lvl="0"/>
            <a:r>
              <a:rPr lang="en-US" dirty="0" smtClean="0"/>
              <a:t>Subglottic stenosis</a:t>
            </a:r>
          </a:p>
          <a:p>
            <a:pPr lvl="0"/>
            <a:r>
              <a:rPr lang="en-US" dirty="0" smtClean="0"/>
              <a:t>Croup syndromes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1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Infections of Lower Airways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Bronchitis</a:t>
            </a:r>
          </a:p>
          <a:p>
            <a:pPr lvl="0"/>
            <a:r>
              <a:rPr lang="en-US" smtClean="0"/>
              <a:t>Bronchiolitis</a:t>
            </a:r>
          </a:p>
          <a:p>
            <a:pPr lvl="0"/>
            <a:r>
              <a:rPr lang="en-US" smtClean="0"/>
              <a:t>Pneumonia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04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Infections of Lower Airways (continued)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Pertussis (whooping cough)</a:t>
            </a:r>
          </a:p>
          <a:p>
            <a:pPr lvl="0"/>
            <a:r>
              <a:rPr lang="en-US" smtClean="0"/>
              <a:t>Tuberculosis</a:t>
            </a:r>
          </a:p>
          <a:p>
            <a:pPr lvl="1"/>
            <a:r>
              <a:rPr lang="en-US" smtClean="0"/>
              <a:t>Latent, active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58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Noninfectious Disorders of Lower Airway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Respiratory distress syndrome </a:t>
            </a:r>
          </a:p>
          <a:p>
            <a:pPr lvl="0"/>
            <a:r>
              <a:rPr lang="en-US" dirty="0" smtClean="0"/>
              <a:t>Congenital diaphragmatic hernia</a:t>
            </a:r>
          </a:p>
          <a:p>
            <a:pPr lvl="0"/>
            <a:r>
              <a:rPr lang="en-US" dirty="0" smtClean="0"/>
              <a:t>Cystic fibrosis (</a:t>
            </a:r>
            <a:r>
              <a:rPr lang="en-US" dirty="0" smtClean="0"/>
              <a:t>C F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Asthma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51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Noninfectious Disorders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Foreign body aspiration</a:t>
            </a:r>
          </a:p>
          <a:p>
            <a:pPr lvl="0"/>
            <a:r>
              <a:rPr lang="en-US" dirty="0" smtClean="0"/>
              <a:t>Bronchopulmonary dysplasia (</a:t>
            </a:r>
            <a:r>
              <a:rPr lang="en-US" dirty="0" smtClean="0"/>
              <a:t>B P D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Apnea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03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Noninfectious Disorders (continued)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Apparent life-threatening event (A L T E) </a:t>
            </a:r>
          </a:p>
          <a:p>
            <a:pPr lvl="0"/>
            <a:r>
              <a:rPr lang="en-US" dirty="0" smtClean="0"/>
              <a:t>Pneumothorax</a:t>
            </a:r>
          </a:p>
          <a:p>
            <a:pPr lvl="0"/>
            <a:r>
              <a:rPr lang="en-US" dirty="0" smtClean="0"/>
              <a:t>Sudden infant death syndrome (S I D 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0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</a:t>
            </a:r>
            <a:endParaRPr lang="en-US" alt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="" xmlns:a16="http://schemas.microsoft.com/office/drawing/2014/main" id="{F8707DDC-B87D-45A8-8525-874FF760B6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dirty="0" smtClean="0"/>
              <a:t>What is s</a:t>
            </a:r>
            <a:r>
              <a:rPr lang="en-US" dirty="0" smtClean="0"/>
              <a:t>ubglottic stenosis?</a:t>
            </a:r>
            <a:endParaRPr lang="en-US" alt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BCEA2EC4-28FB-4D5B-8A08-DD30E47818F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74192" y="1825752"/>
            <a:ext cx="7912608" cy="4346448"/>
          </a:xfrm>
        </p:spPr>
        <p:txBody>
          <a:bodyPr/>
          <a:lstStyle/>
          <a:p>
            <a:pPr marL="457200" indent="-457200">
              <a:lnSpc>
                <a:spcPts val="3500"/>
              </a:lnSpc>
              <a:buNone/>
            </a:pPr>
            <a:r>
              <a:rPr lang="en-US" dirty="0" smtClean="0">
                <a:solidFill>
                  <a:srgbClr val="28805C"/>
                </a:solidFill>
              </a:rPr>
              <a:t>A.</a:t>
            </a:r>
            <a:r>
              <a:rPr lang="en-US" dirty="0" smtClean="0"/>
              <a:t> A congenital laryngeal cartilage abnormality in which the tissue is soft and floppy, collapsing in on itself </a:t>
            </a:r>
          </a:p>
          <a:p>
            <a:pPr marL="457200" indent="-457200">
              <a:lnSpc>
                <a:spcPts val="3500"/>
              </a:lnSpc>
              <a:buNone/>
            </a:pPr>
            <a:r>
              <a:rPr lang="en-US" dirty="0" smtClean="0">
                <a:solidFill>
                  <a:srgbClr val="28805C"/>
                </a:solidFill>
              </a:rPr>
              <a:t>B.</a:t>
            </a:r>
            <a:r>
              <a:rPr lang="en-US" dirty="0" smtClean="0"/>
              <a:t> Viral inflammation of the glottis and subglottic region</a:t>
            </a:r>
            <a:endParaRPr lang="en-US" altLang="en-US" dirty="0" smtClean="0"/>
          </a:p>
          <a:p>
            <a:pPr marL="457200" indent="-457200">
              <a:lnSpc>
                <a:spcPts val="3500"/>
              </a:lnSpc>
              <a:buNone/>
            </a:pPr>
            <a:r>
              <a:rPr lang="en-US" dirty="0" smtClean="0">
                <a:solidFill>
                  <a:srgbClr val="28805C"/>
                </a:solidFill>
              </a:rPr>
              <a:t>C.</a:t>
            </a:r>
            <a:r>
              <a:rPr lang="en-US" dirty="0" smtClean="0"/>
              <a:t> The narrowing of the airway within the rigid cricoid cartilage </a:t>
            </a:r>
          </a:p>
          <a:p>
            <a:pPr marL="457200" indent="-457200">
              <a:lnSpc>
                <a:spcPts val="3500"/>
              </a:lnSpc>
              <a:buNone/>
            </a:pPr>
            <a:r>
              <a:rPr lang="en-US" dirty="0" smtClean="0">
                <a:solidFill>
                  <a:srgbClr val="28805C"/>
                </a:solidFill>
              </a:rPr>
              <a:t>D.</a:t>
            </a:r>
            <a:r>
              <a:rPr lang="en-US" dirty="0" smtClean="0"/>
              <a:t> The rapidly progressing inflammation of the larynx and epiglottis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10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219200"/>
            <a:ext cx="8534400" cy="457200"/>
          </a:xfrm>
        </p:spPr>
        <p:txBody>
          <a:bodyPr/>
          <a:lstStyle/>
          <a:p>
            <a:r>
              <a:rPr lang="en-US" altLang="en-US" dirty="0"/>
              <a:t>Correct Answer: </a:t>
            </a:r>
            <a:r>
              <a:rPr lang="en-US" altLang="en-US" dirty="0">
                <a:solidFill>
                  <a:srgbClr val="28805C"/>
                </a:solidFill>
              </a:rPr>
              <a:t>C</a:t>
            </a:r>
            <a:endParaRPr lang="en-US" dirty="0">
              <a:solidFill>
                <a:srgbClr val="28805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57200" y="1789176"/>
            <a:ext cx="8534400" cy="4038600"/>
          </a:xfrm>
        </p:spPr>
        <p:txBody>
          <a:bodyPr/>
          <a:lstStyle/>
          <a:p>
            <a:r>
              <a:rPr lang="en-US" dirty="0"/>
              <a:t>Subglottic stenosis is the narrowing of the airway within the rigid cricoid cartilage. The other options refer to </a:t>
            </a:r>
            <a:r>
              <a:rPr lang="en-US" dirty="0" err="1"/>
              <a:t>laryngomalacia</a:t>
            </a:r>
            <a:r>
              <a:rPr lang="en-US" dirty="0"/>
              <a:t>, </a:t>
            </a:r>
            <a:r>
              <a:rPr lang="en-US" dirty="0" err="1"/>
              <a:t>laryngotracheitis</a:t>
            </a:r>
            <a:r>
              <a:rPr lang="en-US" dirty="0"/>
              <a:t>, and epiglottitis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5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Anatomy and physiology of the respiratory system</a:t>
            </a:r>
          </a:p>
          <a:p>
            <a:pPr lvl="1"/>
            <a:r>
              <a:rPr lang="en-US" smtClean="0"/>
              <a:t>Developmental differences </a:t>
            </a:r>
          </a:p>
          <a:p>
            <a:r>
              <a:rPr lang="en-US" smtClean="0"/>
              <a:t>Respiratory disorders</a:t>
            </a:r>
          </a:p>
          <a:p>
            <a:pPr lvl="1"/>
            <a:r>
              <a:rPr lang="en-US" smtClean="0"/>
              <a:t>Upper airway, lower airway</a:t>
            </a:r>
          </a:p>
          <a:p>
            <a:pPr lvl="1"/>
            <a:r>
              <a:rPr lang="en-US" smtClean="0"/>
              <a:t>Infectious, non-infectious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64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Learning Objectives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Identify normal assessment of anatomy and physiology of the pediatric respiratory system.</a:t>
            </a:r>
          </a:p>
          <a:p>
            <a:pPr lvl="0"/>
            <a:r>
              <a:rPr lang="en-US" dirty="0" smtClean="0"/>
              <a:t>Identify differences in the anatomy and physiology of the pediatric and adult patient.</a:t>
            </a:r>
          </a:p>
          <a:p>
            <a:pPr lvl="0"/>
            <a:r>
              <a:rPr lang="en-US" dirty="0" smtClean="0"/>
              <a:t>Identify the clinical presentation and nursing care of the pediatric patient with respiratory disorders.</a:t>
            </a:r>
          </a:p>
        </p:txBody>
      </p:sp>
    </p:spTree>
    <p:extLst>
      <p:ext uri="{BB962C8B-B14F-4D97-AF65-F5344CB8AC3E}">
        <p14:creationId xmlns:p14="http://schemas.microsoft.com/office/powerpoint/2010/main" val="278717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Learning Objectives (continued)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Describe common tests used in the diagnosing and treating pediatric respiratory disorders.</a:t>
            </a:r>
          </a:p>
          <a:p>
            <a:r>
              <a:rPr lang="en-US" dirty="0" smtClean="0"/>
              <a:t>Identify areas of education for caregiver of a child with a respiratory disorder.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96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Introduction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Anatomy and physiology</a:t>
            </a:r>
          </a:p>
          <a:p>
            <a:r>
              <a:rPr lang="en-US" smtClean="0"/>
              <a:t>Developmental differences in respiratory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4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Respiratory Disorders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General history</a:t>
            </a:r>
          </a:p>
          <a:p>
            <a:pPr lvl="0"/>
            <a:r>
              <a:rPr lang="en-US" smtClean="0"/>
              <a:t>Physical assessment</a:t>
            </a:r>
          </a:p>
          <a:p>
            <a:pPr lvl="1"/>
            <a:r>
              <a:rPr lang="en-US" smtClean="0"/>
              <a:t>Barrel chest, skin color</a:t>
            </a:r>
          </a:p>
          <a:p>
            <a:pPr lvl="0"/>
            <a:r>
              <a:rPr lang="en-US" smtClean="0"/>
              <a:t>Auscultation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10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Disorders (continued)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Percussion</a:t>
            </a:r>
          </a:p>
          <a:p>
            <a:pPr lvl="0"/>
            <a:r>
              <a:rPr lang="en-US" smtClean="0"/>
              <a:t>Palpation</a:t>
            </a:r>
          </a:p>
          <a:p>
            <a:pPr lvl="0"/>
            <a:r>
              <a:rPr lang="en-US" smtClean="0"/>
              <a:t>Diagnostic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68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Upper Airway Infectious Disorders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7772400" cy="4068763"/>
          </a:xfrm>
        </p:spPr>
        <p:txBody>
          <a:bodyPr/>
          <a:lstStyle/>
          <a:p>
            <a:pPr lvl="0"/>
            <a:r>
              <a:rPr lang="en-US" dirty="0" smtClean="0"/>
              <a:t>Otitis </a:t>
            </a:r>
          </a:p>
          <a:p>
            <a:pPr lvl="1"/>
            <a:r>
              <a:rPr lang="en-US" dirty="0" smtClean="0"/>
              <a:t>Otitis media (O M), otitis media with effusion (O M E), otitis externa (O E) </a:t>
            </a:r>
          </a:p>
          <a:p>
            <a:pPr lvl="0"/>
            <a:r>
              <a:rPr lang="en-US" dirty="0" smtClean="0"/>
              <a:t>Sinusitis</a:t>
            </a:r>
          </a:p>
          <a:p>
            <a:pPr lvl="0"/>
            <a:r>
              <a:rPr lang="en-US" dirty="0" smtClean="0"/>
              <a:t>Pharyngitis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51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756356" y="22311"/>
            <a:ext cx="8235244" cy="1089529"/>
          </a:xfrm>
        </p:spPr>
        <p:txBody>
          <a:bodyPr/>
          <a:lstStyle/>
          <a:p>
            <a:r>
              <a:rPr lang="en-US" dirty="0" smtClean="0"/>
              <a:t>Upper Airway Infectious Disorders (continued)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Nasopharyngitis</a:t>
            </a:r>
          </a:p>
          <a:p>
            <a:pPr lvl="0"/>
            <a:r>
              <a:rPr lang="en-US" smtClean="0"/>
              <a:t>Influenza </a:t>
            </a:r>
          </a:p>
          <a:p>
            <a:pPr lvl="0"/>
            <a:r>
              <a:rPr lang="en-US" smtClean="0"/>
              <a:t>Tonsillitis</a:t>
            </a:r>
          </a:p>
          <a:p>
            <a:pPr lvl="0"/>
            <a:r>
              <a:rPr lang="en-US" smtClean="0"/>
              <a:t>Tracheitis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6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</a:t>
            </a:r>
            <a:endParaRPr lang="en-US" alt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="" xmlns:a16="http://schemas.microsoft.com/office/drawing/2014/main" id="{F8707DDC-B87D-45A8-8525-874FF760B6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dirty="0" smtClean="0"/>
              <a:t>What are </a:t>
            </a:r>
            <a:r>
              <a:rPr lang="en-US" altLang="en-US" dirty="0" err="1" smtClean="0"/>
              <a:t>rales</a:t>
            </a:r>
            <a:r>
              <a:rPr lang="en-US" altLang="en-US" dirty="0" smtClean="0"/>
              <a:t>?</a:t>
            </a:r>
            <a:endParaRPr lang="en-US" alt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BCEA2EC4-28FB-4D5B-8A08-DD30E47818F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74192" y="1825752"/>
            <a:ext cx="7912608" cy="40386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rgbClr val="28805C"/>
                </a:solidFill>
              </a:rPr>
              <a:t>A.</a:t>
            </a:r>
            <a:r>
              <a:rPr lang="en-US" dirty="0" smtClean="0"/>
              <a:t> Fine cracking noises heard on inspiration</a:t>
            </a:r>
          </a:p>
          <a:p>
            <a:pPr marL="457200" indent="-457200">
              <a:buNone/>
            </a:pPr>
            <a:r>
              <a:rPr lang="en-US" dirty="0" smtClean="0">
                <a:solidFill>
                  <a:srgbClr val="28805C"/>
                </a:solidFill>
              </a:rPr>
              <a:t>B.</a:t>
            </a:r>
            <a:r>
              <a:rPr lang="en-US" dirty="0" smtClean="0"/>
              <a:t> Low-pitched sounds heard throughout respiration</a:t>
            </a:r>
          </a:p>
          <a:p>
            <a:pPr marL="457200" indent="-457200">
              <a:buNone/>
            </a:pPr>
            <a:r>
              <a:rPr lang="en-US" dirty="0" smtClean="0">
                <a:solidFill>
                  <a:srgbClr val="28805C"/>
                </a:solidFill>
              </a:rPr>
              <a:t>C.</a:t>
            </a:r>
            <a:r>
              <a:rPr lang="en-US" dirty="0" smtClean="0"/>
              <a:t> High-pitched sounds heard on inspiration in the upper airway </a:t>
            </a:r>
            <a:endParaRPr lang="en-US" altLang="en-US" dirty="0" smtClean="0"/>
          </a:p>
          <a:p>
            <a:pPr marL="457200" indent="-457200">
              <a:buNone/>
            </a:pPr>
            <a:r>
              <a:rPr lang="en-US" dirty="0" smtClean="0">
                <a:solidFill>
                  <a:srgbClr val="28805C"/>
                </a:solidFill>
              </a:rPr>
              <a:t>D.</a:t>
            </a:r>
            <a:r>
              <a:rPr lang="en-US" dirty="0" smtClean="0"/>
              <a:t> High-pitched musical sounds heard throughout respiration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987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D_Nursing_Template_Sample">
  <a:themeElements>
    <a:clrScheme name="FAD Nursing">
      <a:dk1>
        <a:srgbClr val="737373"/>
      </a:dk1>
      <a:lt1>
        <a:sysClr val="window" lastClr="FFFFFF"/>
      </a:lt1>
      <a:dk2>
        <a:srgbClr val="28805C"/>
      </a:dk2>
      <a:lt2>
        <a:srgbClr val="FFFFFF"/>
      </a:lt2>
      <a:accent1>
        <a:srgbClr val="28805C"/>
      </a:accent1>
      <a:accent2>
        <a:srgbClr val="737373"/>
      </a:accent2>
      <a:accent3>
        <a:srgbClr val="D99C21"/>
      </a:accent3>
      <a:accent4>
        <a:srgbClr val="C00000"/>
      </a:accent4>
      <a:accent5>
        <a:srgbClr val="BFBFBF"/>
      </a:accent5>
      <a:accent6>
        <a:srgbClr val="C2ECD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D_Nursing_Template_Sample.potx" id="{5181244E-E369-41F3-903B-B434326AAFEF}" vid="{C3F2F43F-912D-43BA-AEF6-B5CD9FA383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8135b7f-3fab-49b6-8009-71309f2107a8">F.A. Davis</Category>
    <v7hm xmlns="88135b7f-3fab-49b6-8009-71309f2107a8" xsi:nil="true"/>
    <Tertiary_x0020_Category xmlns="88135b7f-3fab-49b6-8009-71309f2107a8" xsi:nil="true"/>
    <Sub_x002d_Category xmlns="88135b7f-3fab-49b6-8009-71309f2107a8">FAD PowerPoint Presentations</Sub_x002d_Category>
    <SortOrder xmlns="88135b7f-3fab-49b6-8009-71309f2107a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74F316A9D19642AFB347C36D63796C" ma:contentTypeVersion="5" ma:contentTypeDescription="Create a new document." ma:contentTypeScope="" ma:versionID="cad381adda5b2ce407c58584fcfb8d10">
  <xsd:schema xmlns:xsd="http://www.w3.org/2001/XMLSchema" xmlns:xs="http://www.w3.org/2001/XMLSchema" xmlns:p="http://schemas.microsoft.com/office/2006/metadata/properties" xmlns:ns2="71d46e88-8733-4645-9284-85cf006978cc" xmlns:ns3="88135b7f-3fab-49b6-8009-71309f2107a8" targetNamespace="http://schemas.microsoft.com/office/2006/metadata/properties" ma:root="true" ma:fieldsID="8417b20f22cd2cb04f08b6ff97a2b690" ns2:_="" ns3:_="">
    <xsd:import namespace="71d46e88-8733-4645-9284-85cf006978cc"/>
    <xsd:import namespace="88135b7f-3fab-49b6-8009-71309f2107a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Category" minOccurs="0"/>
                <xsd:element ref="ns3:Sub_x002d_Category" minOccurs="0"/>
                <xsd:element ref="ns3:SortOrder" minOccurs="0"/>
                <xsd:element ref="ns3:v7hm" minOccurs="0"/>
                <xsd:element ref="ns3:Tertiary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46e88-8733-4645-9284-85cf006978c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35b7f-3fab-49b6-8009-71309f2107a8" elementFormDefault="qualified">
    <xsd:import namespace="http://schemas.microsoft.com/office/2006/documentManagement/types"/>
    <xsd:import namespace="http://schemas.microsoft.com/office/infopath/2007/PartnerControls"/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Additional Images"/>
              <xsd:enumeration value="DavisAdvantage"/>
              <xsd:enumeration value="DavisEdge"/>
              <xsd:enumeration value="DavisForward - internal use only"/>
              <xsd:enumeration value="DavisPlus"/>
              <xsd:enumeration value="Dental Care Decisions"/>
              <xsd:enumeration value="Dosage Calc"/>
              <xsd:enumeration value="F.A. Davis"/>
              <xsd:enumeration value="Fitness Decisions"/>
              <xsd:enumeration value="Kines in Action"/>
              <xsd:enumeration value="Medical Coding Lab"/>
              <xsd:enumeration value="Medical Language Lab"/>
              <xsd:enumeration value="Tabers"/>
            </xsd:restriction>
          </xsd:simpleType>
        </xsd:union>
      </xsd:simpleType>
    </xsd:element>
    <xsd:element name="Sub_x002d_Category" ma:index="12" nillable="true" ma:displayName="Sub-Category" ma:format="Dropdown" ma:internalName="Sub_x002d_Category">
      <xsd:simpleType>
        <xsd:union memberTypes="dms:Text">
          <xsd:simpleType>
            <xsd:restriction base="dms:Choice">
              <xsd:enumeration value="Branding Guide (attachment)"/>
              <xsd:enumeration value="DA Logos"/>
              <xsd:enumeration value="DA Powerpoint Presentation"/>
              <xsd:enumeration value="DC Logo"/>
              <xsd:enumeration value="DC Powerpoint Presentation"/>
              <xsd:enumeration value="DCD Logo"/>
              <xsd:enumeration value="DCD Powerpoint Presentation"/>
              <xsd:enumeration value="DE Logos"/>
              <xsd:enumeration value="DE Powerpoint Presentation"/>
              <xsd:enumeration value="DF Logo"/>
              <xsd:enumeration value="DF Powerpoint Presentation"/>
              <xsd:enumeration value="DP Homepage image"/>
              <xsd:enumeration value="DP Logo"/>
              <xsd:enumeration value="Electronic Devices"/>
              <xsd:enumeration value="FAD Digital Logos"/>
              <xsd:enumeration value="FAD Powerpiont Presentations"/>
              <xsd:enumeration value="FAD Print Logos"/>
              <xsd:enumeration value="FD Logo"/>
              <xsd:enumeration value="FD Powerpoint Presentation"/>
              <xsd:enumeration value="KIA Logo"/>
              <xsd:enumeration value="KIA Powerpoint Presentation"/>
              <xsd:enumeration value="MCL Logo"/>
              <xsd:enumeration value="MCL Powerpoint Presentation"/>
              <xsd:enumeration value="MLL 2.0 Logo"/>
              <xsd:enumeration value="MLL Logo"/>
              <xsd:enumeration value="MLL Powerpoint Presentation"/>
              <xsd:enumeration value="MTC Logo"/>
              <xsd:enumeration value="Taber’s 22"/>
              <xsd:enumeration value="Taber’s 22 with tagline"/>
              <xsd:enumeration value="Tabers Logo"/>
              <xsd:enumeration value="Tabers.com Homepage screen"/>
              <xsd:enumeration value="Useful Images"/>
            </xsd:restriction>
          </xsd:simpleType>
        </xsd:union>
      </xsd:simpleType>
    </xsd:element>
    <xsd:element name="SortOrder" ma:index="13" nillable="true" ma:displayName="SortOrder" ma:internalName="SortOrder">
      <xsd:simpleType>
        <xsd:restriction base="dms:Number"/>
      </xsd:simpleType>
    </xsd:element>
    <xsd:element name="v7hm" ma:index="14" nillable="true" ma:displayName="Tert" ma:internalName="v7hm">
      <xsd:simpleType>
        <xsd:restriction base="dms:Number"/>
      </xsd:simpleType>
    </xsd:element>
    <xsd:element name="Tertiary_x0020_Category" ma:index="15" nillable="true" ma:displayName="Tertiary Category" ma:internalName="Tertiary_x0020_Categor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28C97C-1C07-4631-B50A-E80D18B785B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CC939C3-7EE7-4FC7-818E-985D0213E860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terms/"/>
    <ds:schemaRef ds:uri="71d46e88-8733-4645-9284-85cf006978cc"/>
    <ds:schemaRef ds:uri="88135b7f-3fab-49b6-8009-71309f2107a8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8860857-213E-449D-9D68-31992611CF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d46e88-8733-4645-9284-85cf006978cc"/>
    <ds:schemaRef ds:uri="88135b7f-3fab-49b6-8009-71309f2107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23EB0E3-5915-4E57-8F39-28F926E76D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FAD_Nursing_Template_Sample</Template>
  <TotalTime>17</TotalTime>
  <Words>431</Words>
  <Application>Microsoft Office PowerPoint</Application>
  <PresentationFormat>On-screen Show (4:3)</PresentationFormat>
  <Paragraphs>86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FAD_Nursing_Template_Sample</vt:lpstr>
      <vt:lpstr> </vt:lpstr>
      <vt:lpstr>Learning Objectives</vt:lpstr>
      <vt:lpstr>Learning Objectives (continued)</vt:lpstr>
      <vt:lpstr>Introduction</vt:lpstr>
      <vt:lpstr>Respiratory Disorders</vt:lpstr>
      <vt:lpstr>Respiratory Disorders (continued)</vt:lpstr>
      <vt:lpstr>Upper Airway Infectious Disorders</vt:lpstr>
      <vt:lpstr>Upper Airway Infectious Disorders (continued)</vt:lpstr>
      <vt:lpstr>Question</vt:lpstr>
      <vt:lpstr>Answer</vt:lpstr>
      <vt:lpstr>Upper Airway Noninfectious Disorders</vt:lpstr>
      <vt:lpstr>Infections of Lower Airways</vt:lpstr>
      <vt:lpstr>Infections of Lower Airways (continued)</vt:lpstr>
      <vt:lpstr>Noninfectious Disorders of Lower Airway</vt:lpstr>
      <vt:lpstr>Noninfectious Disorders</vt:lpstr>
      <vt:lpstr>Noninfectious Disorders (continued)</vt:lpstr>
      <vt:lpstr>Question </vt:lpstr>
      <vt:lpstr>Answer 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Respiratory Disorders</dc:title>
  <dc:creator>Rudd and Kocisko</dc:creator>
  <cp:lastModifiedBy>Rajarajan</cp:lastModifiedBy>
  <cp:revision>31</cp:revision>
  <dcterms:created xsi:type="dcterms:W3CDTF">2018-07-19T05:32:00Z</dcterms:created>
  <dcterms:modified xsi:type="dcterms:W3CDTF">2018-07-25T09:54:48Z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0x010100D074F316A9D19642AFB347C36D63796C</vt:lpwstr>
  </property>
  <property fmtid="{D5CDD505-2E9C-101B-9397-08002B2CF9AE}" pid="3" name="_dlc_DocIdItemGuid">
    <vt:lpwstr>647463b2-28f5-46c6-8d1e-a6b9b2370ab9</vt:lpwstr>
  </property>
  <property fmtid="{D5CDD505-2E9C-101B-9397-08002B2CF9AE}" pid="4" name="Category">
    <vt:lpwstr>.F.A. Davis</vt:lpwstr>
  </property>
  <property fmtid="{D5CDD505-2E9C-101B-9397-08002B2CF9AE}" pid="5" name="v7hm">
    <vt:lpwstr/>
  </property>
  <property fmtid="{D5CDD505-2E9C-101B-9397-08002B2CF9AE}" pid="6" name="Sub-Category">
    <vt:lpwstr>FAD Powerpiont Presentations</vt:lpwstr>
  </property>
  <property fmtid="{D5CDD505-2E9C-101B-9397-08002B2CF9AE}" pid="7" name="SortOrder">
    <vt:lpwstr/>
  </property>
  <property fmtid="{D5CDD505-2E9C-101B-9397-08002B2CF9AE}" pid="8" name="_dlc_DocId">
    <vt:lpwstr>HESUHV4WET5P-708-25</vt:lpwstr>
  </property>
  <property fmtid="{D5CDD505-2E9C-101B-9397-08002B2CF9AE}" pid="9" name="_dlc_DocIdUrl">
    <vt:lpwstr>http://portal.fadavis.com/marketing/_layouts/15/DocIdRedir.aspx?ID=HESUHV4WET5P-708-25, HESUHV4WET5P-708-25</vt:lpwstr>
  </property>
  <property fmtid="{D5CDD505-2E9C-101B-9397-08002B2CF9AE}" pid="10" name="Tertiary Category">
    <vt:lpwstr/>
  </property>
</Properties>
</file>