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6"/>
  </p:notesMasterIdLst>
  <p:handoutMasterIdLst>
    <p:handoutMasterId r:id="rId27"/>
  </p:handoutMasterIdLst>
  <p:sldIdLst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304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5" r:id="rId23"/>
    <p:sldId id="302" r:id="rId24"/>
    <p:sldId id="30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05C"/>
    <a:srgbClr val="D99C21"/>
    <a:srgbClr val="585858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9" autoAdjust="0"/>
    <p:restoredTop sz="94737" autoAdjust="0"/>
  </p:normalViewPr>
  <p:slideViewPr>
    <p:cSldViewPr>
      <p:cViewPr varScale="1">
        <p:scale>
          <a:sx n="71" d="100"/>
          <a:sy n="71" d="100"/>
        </p:scale>
        <p:origin x="1038" y="66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69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1E734-30F1-456B-8B88-B517BAE0A233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1CF74-1493-46D2-9CFB-D9771BD39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74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A6551-8743-415C-B8DC-7E8D559D5B4C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3FD1-3D53-424A-A1AD-A3C30BC9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5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2689302" y="228600"/>
            <a:ext cx="3733800" cy="426720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icon to add cover image</a:t>
            </a:r>
            <a:endParaRPr lang="en-US" noProof="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51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62000" y="1326995"/>
            <a:ext cx="3505200" cy="454040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495800" y="3200400"/>
            <a:ext cx="4495800" cy="8382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1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4"/>
          </p:nvPr>
        </p:nvSpPr>
        <p:spPr>
          <a:xfrm>
            <a:off x="762000" y="1338147"/>
            <a:ext cx="7620000" cy="4572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5841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81100"/>
            <a:ext cx="8534400" cy="457200"/>
          </a:xfrm>
        </p:spPr>
        <p:txBody>
          <a:bodyPr/>
          <a:lstStyle>
            <a:lvl1pPr marL="346075" indent="0">
              <a:buNone/>
              <a:defRPr b="1"/>
            </a:lvl1pPr>
          </a:lstStyle>
          <a:p>
            <a:pPr lvl="0"/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7021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219200"/>
            <a:ext cx="8534400" cy="3810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answer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7704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4639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346075" indent="0">
              <a:buFontTx/>
              <a:buNone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1095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790700" y="1828800"/>
            <a:ext cx="5562600" cy="45720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3200"/>
            </a:lvl1pPr>
            <a:lvl2pPr marL="623887" indent="0">
              <a:buFontTx/>
              <a:buNone/>
              <a:defRPr/>
            </a:lvl2pPr>
            <a:lvl3pPr marL="969962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Chapter #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31169"/>
            <a:ext cx="7772400" cy="646331"/>
          </a:xfrm>
        </p:spPr>
        <p:txBody>
          <a:bodyPr/>
          <a:lstStyle>
            <a:lvl1pPr marL="0" algn="ctr" defTabSz="914400" rtl="0" eaLnBrk="1" latinLnBrk="0" hangingPunct="1">
              <a:defRPr lang="en-US" sz="4000" kern="1200" dirty="0">
                <a:solidFill>
                  <a:srgbClr val="737373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add Chapter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041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81000" y="1143000"/>
            <a:ext cx="2590800" cy="35687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29000" y="236220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23557" y="316865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163941"/>
            <a:ext cx="570653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lang="en-US" sz="3600" dirty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91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917864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4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518277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19161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457200" y="3886200"/>
            <a:ext cx="8229600" cy="20050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789410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ed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4038600" cy="4525963"/>
          </a:xfrm>
        </p:spPr>
        <p:txBody>
          <a:bodyPr>
            <a:normAutofit/>
          </a:bodyPr>
          <a:lstStyle>
            <a:lvl1pPr marL="282575" indent="-282575">
              <a:defRPr lang="en-US" sz="2800" kern="20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1175" indent="-220663">
              <a:defRPr lang="en-US" sz="24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4863" indent="-293688">
              <a:defRPr lang="en-US" sz="2000" kern="1200" baseline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9025" indent="-285750">
              <a:buFont typeface="Wingdings" panose="05000000000000000000" pitchFamily="2" charset="2"/>
              <a:buChar char="§"/>
              <a:defRPr lang="en-US" sz="18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590346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ulleted Lists with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1173163"/>
            <a:ext cx="4044950" cy="639762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755650" y="1901825"/>
            <a:ext cx="4044950" cy="3962400"/>
          </a:xfrm>
        </p:spPr>
        <p:txBody>
          <a:bodyPr/>
          <a:lstStyle>
            <a:lvl1pPr marL="237744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953000" y="1181100"/>
            <a:ext cx="4038600" cy="660400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4953000" y="1901825"/>
            <a:ext cx="4038600" cy="3962400"/>
          </a:xfrm>
        </p:spPr>
        <p:txBody>
          <a:bodyPr/>
          <a:lstStyle>
            <a:lvl1pPr marL="237744" indent="-274320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384247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953000" y="1219200"/>
            <a:ext cx="3733800" cy="452628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3676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2" name="Picture 13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434694"/>
            <a:ext cx="9171432" cy="45719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6225"/>
            <a:ext cx="8229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127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364006"/>
            <a:ext cx="9171432" cy="457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00800"/>
            <a:ext cx="9144000" cy="45719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95" r:id="rId3"/>
    <p:sldLayoutId id="2147483683" r:id="rId4"/>
    <p:sldLayoutId id="2147483684" r:id="rId5"/>
    <p:sldLayoutId id="2147483692" r:id="rId6"/>
    <p:sldLayoutId id="2147483678" r:id="rId7"/>
    <p:sldLayoutId id="2147483679" r:id="rId8"/>
    <p:sldLayoutId id="2147483680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3600" kern="1200">
          <a:solidFill>
            <a:srgbClr val="D99C21"/>
          </a:solidFill>
          <a:latin typeface="+mn-lt"/>
          <a:ea typeface="+mn-ea"/>
          <a:cs typeface="+mn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9pPr>
    </p:titleStyle>
    <p:bodyStyle>
      <a:lvl1pPr marL="623888" indent="-277813" algn="l" rtl="0" eaLnBrk="1" fontAlgn="base" hangingPunct="1">
        <a:spcBef>
          <a:spcPct val="20000"/>
        </a:spcBef>
        <a:spcAft>
          <a:spcPct val="0"/>
        </a:spcAft>
        <a:buClr>
          <a:srgbClr val="28805C"/>
        </a:buClr>
        <a:buFont typeface="Wingdings" panose="05000000000000000000" pitchFamily="2" charset="2"/>
        <a:buChar char="§"/>
        <a:defRPr lang="en-US" sz="3200" kern="20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914400" indent="-290513" algn="l" rtl="0" eaLnBrk="1" fontAlgn="base" hangingPunct="1">
        <a:spcBef>
          <a:spcPct val="20000"/>
        </a:spcBef>
        <a:spcAft>
          <a:spcPct val="0"/>
        </a:spcAft>
        <a:buClr>
          <a:srgbClr val="D99C21"/>
        </a:buClr>
        <a:buFont typeface="Arial" panose="020B0604020202020204" pitchFamily="34" charset="0"/>
        <a:buChar char="•"/>
        <a:defRPr lang="en-US" sz="2800" kern="12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260475" indent="-290513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Font typeface="Calibri" panose="020F0502020204030204" pitchFamily="34" charset="0"/>
        <a:buChar char="‒"/>
        <a:tabLst>
          <a:tab pos="858838" algn="l"/>
        </a:tabLst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Book cover for Pediatric Nursing, second edition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r="2917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3200" dirty="0" smtClean="0"/>
              <a:t>Chapter 12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3200" dirty="0" smtClean="0"/>
              <a:t>Cardiovascular </a:t>
            </a:r>
            <a:r>
              <a:rPr lang="en-US" sz="3200" dirty="0"/>
              <a:t>Disorders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</p:spPr>
        <p:txBody>
          <a:bodyPr/>
          <a:lstStyle/>
          <a:p>
            <a:r>
              <a:rPr lang="en-US" altLang="en-US" dirty="0" smtClean="0"/>
              <a:t>Answer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584775"/>
          </a:xfrm>
        </p:spPr>
        <p:txBody>
          <a:bodyPr>
            <a:spAutoFit/>
          </a:bodyPr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B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879092"/>
            <a:ext cx="8534400" cy="2554545"/>
          </a:xfrm>
        </p:spPr>
        <p:txBody>
          <a:bodyPr>
            <a:spAutoFit/>
          </a:bodyPr>
          <a:lstStyle/>
          <a:p>
            <a:r>
              <a:rPr lang="en-US" dirty="0"/>
              <a:t>Chest pain is a rare symptom in the pediatric cardiac client and is often due to other conditions, such as </a:t>
            </a:r>
            <a:r>
              <a:rPr lang="en-US" dirty="0" err="1"/>
              <a:t>costochondritis</a:t>
            </a:r>
            <a:r>
              <a:rPr lang="en-US" dirty="0"/>
              <a:t>, musculoskeletal discomforts, skin conditions, or pleural pain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9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153915"/>
            <a:ext cx="8235244" cy="871390"/>
          </a:xfrm>
        </p:spPr>
        <p:txBody>
          <a:bodyPr/>
          <a:lstStyle/>
          <a:p>
            <a:r>
              <a:rPr lang="en-US" dirty="0" smtClean="0"/>
              <a:t>Congenital Heart Disease with Obstructive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2948499"/>
          </a:xfrm>
        </p:spPr>
        <p:txBody>
          <a:bodyPr>
            <a:spAutoFit/>
          </a:bodyPr>
          <a:lstStyle/>
          <a:p>
            <a:pPr lvl="0"/>
            <a:r>
              <a:rPr lang="en-US" dirty="0" err="1" smtClean="0"/>
              <a:t>Coarctation</a:t>
            </a:r>
            <a:r>
              <a:rPr lang="en-US" dirty="0" smtClean="0"/>
              <a:t> of the aorta</a:t>
            </a:r>
          </a:p>
          <a:p>
            <a:pPr lvl="0"/>
            <a:r>
              <a:rPr lang="en-US" dirty="0" smtClean="0"/>
              <a:t>Aortic stenosis</a:t>
            </a:r>
          </a:p>
          <a:p>
            <a:pPr lvl="0"/>
            <a:r>
              <a:rPr lang="en-US" dirty="0" smtClean="0"/>
              <a:t>Pulmonary stenosis</a:t>
            </a:r>
          </a:p>
          <a:p>
            <a:pPr lvl="0"/>
            <a:r>
              <a:rPr lang="en-US" dirty="0" smtClean="0"/>
              <a:t>Pulmonary atresia</a:t>
            </a:r>
          </a:p>
          <a:p>
            <a:pPr lvl="0"/>
            <a:r>
              <a:rPr lang="en-US" dirty="0" smtClean="0"/>
              <a:t>Tetralogy of </a:t>
            </a:r>
            <a:r>
              <a:rPr lang="en-US" dirty="0" err="1" smtClean="0"/>
              <a:t>fallot</a:t>
            </a:r>
            <a:r>
              <a:rPr lang="en-US" dirty="0" smtClean="0"/>
              <a:t> with pulmonary atresia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4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153918"/>
            <a:ext cx="8235244" cy="871390"/>
          </a:xfrm>
        </p:spPr>
        <p:txBody>
          <a:bodyPr/>
          <a:lstStyle/>
          <a:p>
            <a:r>
              <a:rPr lang="en-US" dirty="0" smtClean="0"/>
              <a:t>Congenital Heart Disease with Mixed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3440942"/>
          </a:xfrm>
        </p:spPr>
        <p:txBody>
          <a:bodyPr>
            <a:spAutoFit/>
          </a:bodyPr>
          <a:lstStyle/>
          <a:p>
            <a:pPr lvl="0"/>
            <a:r>
              <a:rPr lang="en-US" dirty="0" smtClean="0"/>
              <a:t>Transposition of the great vessels</a:t>
            </a:r>
          </a:p>
          <a:p>
            <a:pPr lvl="0"/>
            <a:r>
              <a:rPr lang="en-US" dirty="0" smtClean="0"/>
              <a:t>Truncus arteriosus</a:t>
            </a:r>
          </a:p>
          <a:p>
            <a:pPr lvl="0"/>
            <a:r>
              <a:rPr lang="en-US" dirty="0" smtClean="0"/>
              <a:t>Total anomalous pulmonary venous return (</a:t>
            </a:r>
            <a:r>
              <a:rPr lang="en-US" dirty="0" smtClean="0"/>
              <a:t>T A P V R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Hypoplastic</a:t>
            </a:r>
            <a:r>
              <a:rPr lang="en-US" dirty="0" smtClean="0"/>
              <a:t> left heart</a:t>
            </a:r>
          </a:p>
          <a:p>
            <a:pPr lvl="0"/>
            <a:r>
              <a:rPr lang="en-US" dirty="0" err="1" smtClean="0"/>
              <a:t>Ebstein’s</a:t>
            </a:r>
            <a:r>
              <a:rPr lang="en-US" dirty="0" smtClean="0"/>
              <a:t> anomaly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8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Acquired Heart Disease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Cardiomyopathy</a:t>
            </a:r>
          </a:p>
          <a:p>
            <a:pPr lvl="0"/>
            <a:r>
              <a:rPr lang="en-US" dirty="0" smtClean="0"/>
              <a:t>Congestive heart failure (</a:t>
            </a:r>
            <a:r>
              <a:rPr lang="en-US" dirty="0" smtClean="0"/>
              <a:t>C H F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Cardiac Dysrhythmias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Tachycardia</a:t>
            </a:r>
          </a:p>
          <a:p>
            <a:pPr lvl="0"/>
            <a:r>
              <a:rPr lang="en-US" dirty="0" err="1" smtClean="0"/>
              <a:t>Torsades</a:t>
            </a:r>
            <a:r>
              <a:rPr lang="en-US" dirty="0" smtClean="0"/>
              <a:t> de pointes</a:t>
            </a:r>
          </a:p>
          <a:p>
            <a:pPr lvl="0"/>
            <a:r>
              <a:rPr lang="en-US" dirty="0" smtClean="0"/>
              <a:t>Bradycardia</a:t>
            </a:r>
          </a:p>
          <a:p>
            <a:pPr lvl="0"/>
            <a:r>
              <a:rPr lang="en-US" dirty="0" smtClean="0"/>
              <a:t>Wolf-Parkinson-White (</a:t>
            </a:r>
            <a:r>
              <a:rPr lang="en-US" dirty="0" smtClean="0"/>
              <a:t>W P W</a:t>
            </a:r>
            <a:r>
              <a:rPr lang="en-US" dirty="0" smtClean="0"/>
              <a:t>)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Hyperlipidemia</a:t>
            </a:r>
          </a:p>
          <a:p>
            <a:pPr lvl="0"/>
            <a:r>
              <a:rPr lang="en-US" smtClean="0"/>
              <a:t>Hypertension </a:t>
            </a:r>
          </a:p>
          <a:p>
            <a:pPr lvl="0"/>
            <a:r>
              <a:rPr lang="en-US" smtClean="0"/>
              <a:t>Rheumatic heart disease</a:t>
            </a:r>
          </a:p>
          <a:p>
            <a:pPr lvl="0"/>
            <a:r>
              <a:rPr lang="en-US" smtClean="0"/>
              <a:t>Subacute bacterial endocarditis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Disorders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Kawasaki disease</a:t>
            </a:r>
          </a:p>
          <a:p>
            <a:pPr lvl="0"/>
            <a:r>
              <a:rPr lang="en-US" smtClean="0"/>
              <a:t>Heart transplantation</a:t>
            </a:r>
          </a:p>
          <a:p>
            <a:pPr lvl="0"/>
            <a:r>
              <a:rPr lang="en-US" smtClean="0"/>
              <a:t>Shock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7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</a:t>
            </a:r>
            <a:endParaRPr lang="en-US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F8707DDC-B87D-45A8-8525-874FF760B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534400" cy="1562100"/>
          </a:xfrm>
        </p:spPr>
        <p:txBody>
          <a:bodyPr/>
          <a:lstStyle/>
          <a:p>
            <a:r>
              <a:rPr lang="en-US" altLang="en-US" dirty="0" smtClean="0"/>
              <a:t>Which of the following is the leading cause of acquired heart disease in children in the developed world?</a:t>
            </a:r>
            <a:endParaRPr lang="en-US" alt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BCEA2EC4-28FB-4D5B-8A08-DD30E47818F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2825496"/>
            <a:ext cx="8534400" cy="2737104"/>
          </a:xfrm>
        </p:spPr>
        <p:txBody>
          <a:bodyPr/>
          <a:lstStyle/>
          <a:p>
            <a:pPr marL="346075" indent="0">
              <a:buNone/>
            </a:pPr>
            <a:r>
              <a:rPr lang="en-US" dirty="0" smtClean="0">
                <a:solidFill>
                  <a:srgbClr val="28805C"/>
                </a:solidFill>
              </a:rPr>
              <a:t>A.</a:t>
            </a:r>
            <a:r>
              <a:rPr lang="en-US" dirty="0" smtClean="0"/>
              <a:t> Hyperlipidemia</a:t>
            </a:r>
            <a:endParaRPr lang="en-US" altLang="en-US" dirty="0" smtClean="0"/>
          </a:p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B.</a:t>
            </a:r>
            <a:r>
              <a:rPr lang="en-US" altLang="en-US" dirty="0" smtClean="0"/>
              <a:t> Hypertension</a:t>
            </a:r>
          </a:p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C.</a:t>
            </a:r>
            <a:r>
              <a:rPr lang="en-US" altLang="en-US" dirty="0" smtClean="0"/>
              <a:t> Rheumatism</a:t>
            </a:r>
          </a:p>
          <a:p>
            <a:pPr marL="346075" indent="0">
              <a:buNone/>
            </a:pPr>
            <a:r>
              <a:rPr lang="en-US" dirty="0" smtClean="0">
                <a:solidFill>
                  <a:srgbClr val="28805C"/>
                </a:solidFill>
              </a:rPr>
              <a:t>D.</a:t>
            </a:r>
            <a:r>
              <a:rPr lang="en-US" dirty="0" smtClean="0"/>
              <a:t> Kawasaki disease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416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4572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D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776984"/>
            <a:ext cx="8534400" cy="4038600"/>
          </a:xfrm>
        </p:spPr>
        <p:txBody>
          <a:bodyPr/>
          <a:lstStyle/>
          <a:p>
            <a:r>
              <a:rPr lang="en-US" dirty="0"/>
              <a:t>Kawasaki disease, also known as </a:t>
            </a:r>
            <a:r>
              <a:rPr lang="en-US" dirty="0" err="1"/>
              <a:t>mucocutaneous</a:t>
            </a:r>
            <a:r>
              <a:rPr lang="en-US" dirty="0"/>
              <a:t> lymph node syndrome, is the leading cause of acquired heart disease in children in the developed world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2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this chapter, we covered: </a:t>
            </a:r>
          </a:p>
          <a:p>
            <a:pPr lvl="1"/>
            <a:r>
              <a:rPr lang="en-US" smtClean="0"/>
              <a:t>Heart Anatomy and Physiology</a:t>
            </a:r>
          </a:p>
          <a:p>
            <a:pPr lvl="1"/>
            <a:r>
              <a:rPr lang="en-US" smtClean="0"/>
              <a:t>Congenital or Acquired Heart Defects</a:t>
            </a:r>
          </a:p>
          <a:p>
            <a:pPr lvl="1"/>
            <a:r>
              <a:rPr lang="en-US" smtClean="0"/>
              <a:t>Assessment</a:t>
            </a:r>
          </a:p>
          <a:p>
            <a:pPr lvl="1"/>
            <a:r>
              <a:rPr lang="en-US" smtClean="0"/>
              <a:t>Congenital Heart Disease with Increased Pulmonary Blood Flow</a:t>
            </a:r>
          </a:p>
          <a:p>
            <a:pPr lvl="1"/>
            <a:r>
              <a:rPr lang="en-US" smtClean="0"/>
              <a:t>Congenital Heart Disease with Decreased Pulmonary Blood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Learning Objectives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458200" cy="5129251"/>
          </a:xfrm>
        </p:spPr>
        <p:txBody>
          <a:bodyPr/>
          <a:lstStyle/>
          <a:p>
            <a:pPr lvl="0"/>
            <a:r>
              <a:rPr lang="en-US" smtClean="0"/>
              <a:t>Identify the normal assessment of the anatomy and physiology of the pediatric cardiovascular system.</a:t>
            </a:r>
          </a:p>
          <a:p>
            <a:pPr lvl="0"/>
            <a:r>
              <a:rPr lang="en-US" smtClean="0"/>
              <a:t>Identify the physical assessment components of pediatric clients with cardiovascular disease.</a:t>
            </a:r>
          </a:p>
          <a:p>
            <a:pPr lvl="0"/>
            <a:r>
              <a:rPr lang="en-US" smtClean="0"/>
              <a:t>Identify the anatomic features, clinical presentation, stabilization, emergent, and long-term care of the pediatric client with cardiovascular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6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Summary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this chapter, we covered: </a:t>
            </a:r>
          </a:p>
          <a:p>
            <a:pPr lvl="1"/>
            <a:r>
              <a:rPr lang="en-US" smtClean="0"/>
              <a:t>Congenital Heart Disease with Obstructive Disorders</a:t>
            </a:r>
          </a:p>
          <a:p>
            <a:pPr lvl="1"/>
            <a:r>
              <a:rPr lang="en-US" smtClean="0"/>
              <a:t>Congenital Heart Disease with Mixed Disorders</a:t>
            </a:r>
          </a:p>
          <a:p>
            <a:pPr lvl="1"/>
            <a:r>
              <a:rPr lang="en-US" smtClean="0"/>
              <a:t>Acquired Congenital Heart Disease</a:t>
            </a:r>
          </a:p>
          <a:p>
            <a:pPr lvl="1"/>
            <a:r>
              <a:rPr lang="en-US" smtClean="0"/>
              <a:t>Cardiac Dysrhythmias </a:t>
            </a:r>
          </a:p>
          <a:p>
            <a:pPr lvl="1"/>
            <a:r>
              <a:rPr lang="en-US" smtClean="0"/>
              <a:t>Additional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 (continued)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214851"/>
          </a:xfrm>
        </p:spPr>
        <p:txBody>
          <a:bodyPr/>
          <a:lstStyle/>
          <a:p>
            <a:pPr lvl="0"/>
            <a:r>
              <a:rPr lang="en-US" smtClean="0"/>
              <a:t>Identify the nursing interventions necessary to educate the caregiver to care for a child with cardiovascular disease.</a:t>
            </a:r>
          </a:p>
          <a:p>
            <a:pPr lvl="0"/>
            <a:r>
              <a:rPr lang="en-US" dirty="0" smtClean="0"/>
              <a:t>Describe the common diagnostic tests used in diagnosing and treating cardiovascular diseases in the pediatric population.</a:t>
            </a:r>
          </a:p>
          <a:p>
            <a:pPr lvl="0"/>
            <a:r>
              <a:rPr lang="en-US" dirty="0" smtClean="0"/>
              <a:t>Develop a nursing care plan for a child with a cardiac condition.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3224251"/>
          </a:xfrm>
        </p:spPr>
        <p:txBody>
          <a:bodyPr/>
          <a:lstStyle/>
          <a:p>
            <a:pPr lvl="0"/>
            <a:r>
              <a:rPr lang="en-US" dirty="0" smtClean="0"/>
              <a:t>Heart anatomy and physiology</a:t>
            </a:r>
          </a:p>
          <a:p>
            <a:pPr lvl="1"/>
            <a:r>
              <a:rPr lang="en-US" dirty="0" smtClean="0"/>
              <a:t>Heart valves</a:t>
            </a:r>
          </a:p>
          <a:p>
            <a:pPr lvl="1"/>
            <a:r>
              <a:rPr lang="en-US" dirty="0" smtClean="0"/>
              <a:t>Heart vessels</a:t>
            </a:r>
          </a:p>
          <a:p>
            <a:pPr lvl="1"/>
            <a:r>
              <a:rPr lang="en-US" dirty="0" smtClean="0"/>
              <a:t>Normal blood flow</a:t>
            </a:r>
          </a:p>
          <a:p>
            <a:pPr lvl="1"/>
            <a:r>
              <a:rPr lang="en-US" dirty="0" smtClean="0"/>
              <a:t>Electrical conduction</a:t>
            </a:r>
          </a:p>
          <a:p>
            <a:pPr lvl="1"/>
            <a:r>
              <a:rPr lang="en-US" dirty="0" smtClean="0"/>
              <a:t>Fetal circulation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Congenital or Acquired Heart Defects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Classifications of congenital heart defects </a:t>
            </a:r>
          </a:p>
          <a:p>
            <a:pPr lvl="0"/>
            <a:r>
              <a:rPr lang="en-US" smtClean="0"/>
              <a:t>Acquired heart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Assessment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General history</a:t>
            </a:r>
          </a:p>
          <a:p>
            <a:pPr lvl="0"/>
            <a:r>
              <a:rPr lang="en-US" smtClean="0"/>
              <a:t>Physical examination</a:t>
            </a:r>
          </a:p>
          <a:p>
            <a:pPr lvl="0"/>
            <a:r>
              <a:rPr lang="en-US" smtClean="0"/>
              <a:t>Diagnostic tests</a:t>
            </a:r>
          </a:p>
          <a:p>
            <a:pPr lvl="0"/>
            <a:r>
              <a:rPr lang="en-US" smtClean="0"/>
              <a:t>Caregiver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103583"/>
            <a:ext cx="8235244" cy="998142"/>
          </a:xfrm>
        </p:spPr>
        <p:txBody>
          <a:bodyPr/>
          <a:lstStyle/>
          <a:p>
            <a:r>
              <a:rPr lang="en-US" dirty="0" smtClean="0"/>
              <a:t>Congenital Heart Disease with Increased Pulmonary Blood Flow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Patent ductus </a:t>
            </a:r>
            <a:r>
              <a:rPr lang="en-US" dirty="0" err="1" smtClean="0"/>
              <a:t>arteriosis</a:t>
            </a:r>
            <a:endParaRPr lang="en-US" dirty="0" smtClean="0"/>
          </a:p>
          <a:p>
            <a:pPr lvl="0"/>
            <a:r>
              <a:rPr lang="en-US" dirty="0" smtClean="0"/>
              <a:t>Atrial septal defect (</a:t>
            </a:r>
            <a:r>
              <a:rPr lang="en-US" dirty="0" smtClean="0"/>
              <a:t>A S D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Ventricular septal defect (</a:t>
            </a:r>
            <a:r>
              <a:rPr lang="en-US" dirty="0" smtClean="0"/>
              <a:t>V S 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115816"/>
            <a:ext cx="8235244" cy="989084"/>
          </a:xfrm>
        </p:spPr>
        <p:txBody>
          <a:bodyPr/>
          <a:lstStyle/>
          <a:p>
            <a:r>
              <a:rPr lang="en-US" dirty="0" smtClean="0"/>
              <a:t>Congenital Heart Disease with Decreased Pulmonary Blood Flow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Tetralogy of fallot</a:t>
            </a:r>
          </a:p>
          <a:p>
            <a:pPr lvl="0"/>
            <a:r>
              <a:rPr lang="en-US" smtClean="0"/>
              <a:t>Tricuspid atresia</a:t>
            </a:r>
          </a:p>
          <a:p>
            <a:pPr lvl="0"/>
            <a:r>
              <a:rPr lang="en-US" smtClean="0"/>
              <a:t>Eisenmenger’s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</a:t>
            </a:r>
            <a:endParaRPr lang="en-US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F8707DDC-B87D-45A8-8525-874FF760B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534400" cy="1028700"/>
          </a:xfrm>
        </p:spPr>
        <p:txBody>
          <a:bodyPr/>
          <a:lstStyle/>
          <a:p>
            <a:r>
              <a:rPr lang="en-US" dirty="0" smtClean="0"/>
              <a:t>Chest pain is a(n) _____ symptom in the pediatric cardiac client.</a:t>
            </a:r>
            <a:endParaRPr lang="en-US" alt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BCEA2EC4-28FB-4D5B-8A08-DD30E47818F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2303272"/>
            <a:ext cx="8534400" cy="3157728"/>
          </a:xfrm>
        </p:spPr>
        <p:txBody>
          <a:bodyPr/>
          <a:lstStyle/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A.</a:t>
            </a:r>
            <a:r>
              <a:rPr lang="en-US" altLang="en-US" dirty="0" smtClean="0"/>
              <a:t> common</a:t>
            </a:r>
          </a:p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B.</a:t>
            </a:r>
            <a:r>
              <a:rPr lang="en-US" altLang="en-US" dirty="0" smtClean="0"/>
              <a:t> rare</a:t>
            </a:r>
          </a:p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C.</a:t>
            </a:r>
            <a:r>
              <a:rPr lang="en-US" altLang="en-US" dirty="0" smtClean="0"/>
              <a:t> permanent</a:t>
            </a:r>
          </a:p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D.</a:t>
            </a:r>
            <a:r>
              <a:rPr lang="en-US" altLang="en-US" dirty="0" smtClean="0"/>
              <a:t> imagined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52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_Nursing_Template_Sample">
  <a:themeElements>
    <a:clrScheme name="FAD Nursing">
      <a:dk1>
        <a:srgbClr val="737373"/>
      </a:dk1>
      <a:lt1>
        <a:sysClr val="window" lastClr="FFFFFF"/>
      </a:lt1>
      <a:dk2>
        <a:srgbClr val="28805C"/>
      </a:dk2>
      <a:lt2>
        <a:srgbClr val="FFFFFF"/>
      </a:lt2>
      <a:accent1>
        <a:srgbClr val="28805C"/>
      </a:accent1>
      <a:accent2>
        <a:srgbClr val="737373"/>
      </a:accent2>
      <a:accent3>
        <a:srgbClr val="D99C21"/>
      </a:accent3>
      <a:accent4>
        <a:srgbClr val="C00000"/>
      </a:accent4>
      <a:accent5>
        <a:srgbClr val="BFBFBF"/>
      </a:accent5>
      <a:accent6>
        <a:srgbClr val="C2EC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_Nursing_Template_Sample.potx" id="{5181244E-E369-41F3-903B-B434326AAFEF}" vid="{C3F2F43F-912D-43BA-AEF6-B5CD9FA383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8135b7f-3fab-49b6-8009-71309f2107a8">F.A. Davis</Category>
    <v7hm xmlns="88135b7f-3fab-49b6-8009-71309f2107a8" xsi:nil="true"/>
    <Tertiary_x0020_Category xmlns="88135b7f-3fab-49b6-8009-71309f2107a8" xsi:nil="true"/>
    <Sub_x002d_Category xmlns="88135b7f-3fab-49b6-8009-71309f2107a8">FAD PowerPoint Presentations</Sub_x002d_Category>
    <SortOrder xmlns="88135b7f-3fab-49b6-8009-71309f2107a8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74F316A9D19642AFB347C36D63796C" ma:contentTypeVersion="5" ma:contentTypeDescription="Create a new document." ma:contentTypeScope="" ma:versionID="cad381adda5b2ce407c58584fcfb8d10">
  <xsd:schema xmlns:xsd="http://www.w3.org/2001/XMLSchema" xmlns:xs="http://www.w3.org/2001/XMLSchema" xmlns:p="http://schemas.microsoft.com/office/2006/metadata/properties" xmlns:ns2="71d46e88-8733-4645-9284-85cf006978cc" xmlns:ns3="88135b7f-3fab-49b6-8009-71309f2107a8" targetNamespace="http://schemas.microsoft.com/office/2006/metadata/properties" ma:root="true" ma:fieldsID="8417b20f22cd2cb04f08b6ff97a2b690" ns2:_="" ns3:_="">
    <xsd:import namespace="71d46e88-8733-4645-9284-85cf006978cc"/>
    <xsd:import namespace="88135b7f-3fab-49b6-8009-71309f2107a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ategory" minOccurs="0"/>
                <xsd:element ref="ns3:Sub_x002d_Category" minOccurs="0"/>
                <xsd:element ref="ns3:SortOrder" minOccurs="0"/>
                <xsd:element ref="ns3:v7hm" minOccurs="0"/>
                <xsd:element ref="ns3:Tertiary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6e88-8733-4645-9284-85cf006978c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35b7f-3fab-49b6-8009-71309f2107a8" elementFormDefault="qualified">
    <xsd:import namespace="http://schemas.microsoft.com/office/2006/documentManagement/types"/>
    <xsd:import namespace="http://schemas.microsoft.com/office/infopath/2007/PartnerControls"/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Additional Images"/>
              <xsd:enumeration value="DavisAdvantage"/>
              <xsd:enumeration value="DavisEdge"/>
              <xsd:enumeration value="DavisForward - internal use only"/>
              <xsd:enumeration value="DavisPlus"/>
              <xsd:enumeration value="Dental Care Decisions"/>
              <xsd:enumeration value="Dosage Calc"/>
              <xsd:enumeration value="F.A. Davis"/>
              <xsd:enumeration value="Fitness Decisions"/>
              <xsd:enumeration value="Kines in Action"/>
              <xsd:enumeration value="Medical Coding Lab"/>
              <xsd:enumeration value="Medical Language Lab"/>
              <xsd:enumeration value="Tabers"/>
            </xsd:restriction>
          </xsd:simpleType>
        </xsd:union>
      </xsd:simpleType>
    </xsd:element>
    <xsd:element name="Sub_x002d_Category" ma:index="12" nillable="true" ma:displayName="Sub-Category" ma:format="Dropdown" ma:internalName="Sub_x002d_Category">
      <xsd:simpleType>
        <xsd:union memberTypes="dms:Text">
          <xsd:simpleType>
            <xsd:restriction base="dms:Choice">
              <xsd:enumeration value="Branding Guide (attachment)"/>
              <xsd:enumeration value="DA Logos"/>
              <xsd:enumeration value="DA Powerpoint Presentation"/>
              <xsd:enumeration value="DC Logo"/>
              <xsd:enumeration value="DC Powerpoint Presentation"/>
              <xsd:enumeration value="DCD Logo"/>
              <xsd:enumeration value="DCD Powerpoint Presentation"/>
              <xsd:enumeration value="DE Logos"/>
              <xsd:enumeration value="DE Powerpoint Presentation"/>
              <xsd:enumeration value="DF Logo"/>
              <xsd:enumeration value="DF Powerpoint Presentation"/>
              <xsd:enumeration value="DP Homepage image"/>
              <xsd:enumeration value="DP Logo"/>
              <xsd:enumeration value="Electronic Devices"/>
              <xsd:enumeration value="FAD Digital Logos"/>
              <xsd:enumeration value="FAD Powerpiont Presentations"/>
              <xsd:enumeration value="FAD Print Logos"/>
              <xsd:enumeration value="FD Logo"/>
              <xsd:enumeration value="FD Powerpoint Presentation"/>
              <xsd:enumeration value="KIA Logo"/>
              <xsd:enumeration value="KIA Powerpoint Presentation"/>
              <xsd:enumeration value="MCL Logo"/>
              <xsd:enumeration value="MCL Powerpoint Presentation"/>
              <xsd:enumeration value="MLL 2.0 Logo"/>
              <xsd:enumeration value="MLL Logo"/>
              <xsd:enumeration value="MLL Powerpoint Presentation"/>
              <xsd:enumeration value="MTC Logo"/>
              <xsd:enumeration value="Taber’s 22"/>
              <xsd:enumeration value="Taber’s 22 with tagline"/>
              <xsd:enumeration value="Tabers Logo"/>
              <xsd:enumeration value="Tabers.com Homepage screen"/>
              <xsd:enumeration value="Useful Images"/>
            </xsd:restriction>
          </xsd:simpleType>
        </xsd:union>
      </xsd:simpleType>
    </xsd:element>
    <xsd:element name="SortOrder" ma:index="13" nillable="true" ma:displayName="SortOrder" ma:internalName="SortOrder">
      <xsd:simpleType>
        <xsd:restriction base="dms:Number"/>
      </xsd:simpleType>
    </xsd:element>
    <xsd:element name="v7hm" ma:index="14" nillable="true" ma:displayName="Tert" ma:internalName="v7hm">
      <xsd:simpleType>
        <xsd:restriction base="dms:Number"/>
      </xsd:simpleType>
    </xsd:element>
    <xsd:element name="Tertiary_x0020_Category" ma:index="15" nillable="true" ma:displayName="Tertiary Category" ma:internalName="Tertiary_x0020_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3EB0E3-5915-4E57-8F39-28F926E76D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28C97C-1C07-4631-B50A-E80D18B785B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CC939C3-7EE7-4FC7-818E-985D0213E860}">
  <ds:schemaRefs>
    <ds:schemaRef ds:uri="71d46e88-8733-4645-9284-85cf006978cc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88135b7f-3fab-49b6-8009-71309f2107a8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B8860857-213E-449D-9D68-31992611C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d46e88-8733-4645-9284-85cf006978cc"/>
    <ds:schemaRef ds:uri="88135b7f-3fab-49b6-8009-71309f210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FAD_Nursing_Template_Sample</Template>
  <TotalTime>21</TotalTime>
  <Words>482</Words>
  <Application>Microsoft Office PowerPoint</Application>
  <PresentationFormat>On-screen Show (4:3)</PresentationFormat>
  <Paragraphs>96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FAD_Nursing_Template_Sample</vt:lpstr>
      <vt:lpstr> </vt:lpstr>
      <vt:lpstr>Learning Objectives</vt:lpstr>
      <vt:lpstr>Learning Objectives (continued)</vt:lpstr>
      <vt:lpstr>Introduction</vt:lpstr>
      <vt:lpstr>Congenital or Acquired Heart Defects</vt:lpstr>
      <vt:lpstr>Assessment</vt:lpstr>
      <vt:lpstr>Congenital Heart Disease with Increased Pulmonary Blood Flow</vt:lpstr>
      <vt:lpstr>Congenital Heart Disease with Decreased Pulmonary Blood Flow</vt:lpstr>
      <vt:lpstr>Question</vt:lpstr>
      <vt:lpstr>Answer</vt:lpstr>
      <vt:lpstr>Congenital Heart Disease with Obstructive Disorders</vt:lpstr>
      <vt:lpstr>Congenital Heart Disease with Mixed Disorders</vt:lpstr>
      <vt:lpstr>Acquired Heart Disease</vt:lpstr>
      <vt:lpstr>Cardiac Dysrhythmias</vt:lpstr>
      <vt:lpstr>Additional Disorders</vt:lpstr>
      <vt:lpstr>Additional Disorders (continued)</vt:lpstr>
      <vt:lpstr>Question </vt:lpstr>
      <vt:lpstr>Answer </vt:lpstr>
      <vt:lpstr>Summary</vt:lpstr>
      <vt:lpstr>Summary (continued)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Cardiovascular Disorders</dc:title>
  <dc:creator>Rudd and Kocisko</dc:creator>
  <cp:lastModifiedBy>Rajarajan</cp:lastModifiedBy>
  <cp:revision>35</cp:revision>
  <dcterms:created xsi:type="dcterms:W3CDTF">2018-07-19T05:32:00Z</dcterms:created>
  <dcterms:modified xsi:type="dcterms:W3CDTF">2018-07-25T09:55:37Z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0x010100D074F316A9D19642AFB347C36D63796C</vt:lpwstr>
  </property>
  <property fmtid="{D5CDD505-2E9C-101B-9397-08002B2CF9AE}" pid="3" name="_dlc_DocIdItemGuid">
    <vt:lpwstr>647463b2-28f5-46c6-8d1e-a6b9b2370ab9</vt:lpwstr>
  </property>
  <property fmtid="{D5CDD505-2E9C-101B-9397-08002B2CF9AE}" pid="4" name="Category">
    <vt:lpwstr>.F.A. Davis</vt:lpwstr>
  </property>
  <property fmtid="{D5CDD505-2E9C-101B-9397-08002B2CF9AE}" pid="5" name="v7hm">
    <vt:lpwstr/>
  </property>
  <property fmtid="{D5CDD505-2E9C-101B-9397-08002B2CF9AE}" pid="6" name="Sub-Category">
    <vt:lpwstr>FAD Powerpiont Presentations</vt:lpwstr>
  </property>
  <property fmtid="{D5CDD505-2E9C-101B-9397-08002B2CF9AE}" pid="7" name="SortOrder">
    <vt:lpwstr/>
  </property>
  <property fmtid="{D5CDD505-2E9C-101B-9397-08002B2CF9AE}" pid="8" name="_dlc_DocId">
    <vt:lpwstr>HESUHV4WET5P-708-25</vt:lpwstr>
  </property>
  <property fmtid="{D5CDD505-2E9C-101B-9397-08002B2CF9AE}" pid="9" name="_dlc_DocIdUrl">
    <vt:lpwstr>http://portal.fadavis.com/marketing/_layouts/15/DocIdRedir.aspx?ID=HESUHV4WET5P-708-25, HESUHV4WET5P-708-25</vt:lpwstr>
  </property>
  <property fmtid="{D5CDD505-2E9C-101B-9397-08002B2CF9AE}" pid="10" name="Tertiary Category">
    <vt:lpwstr/>
  </property>
</Properties>
</file>