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3"/>
  </p:notesMasterIdLst>
  <p:handoutMasterIdLst>
    <p:handoutMasterId r:id="rId34"/>
  </p:handoutMasterIdLst>
  <p:sldIdLst>
    <p:sldId id="284" r:id="rId6"/>
    <p:sldId id="285" r:id="rId7"/>
    <p:sldId id="286" r:id="rId8"/>
    <p:sldId id="308" r:id="rId9"/>
    <p:sldId id="309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310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11" r:id="rId30"/>
    <p:sldId id="307" r:id="rId31"/>
    <p:sldId id="312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805C"/>
    <a:srgbClr val="D99C21"/>
    <a:srgbClr val="585858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707" autoAdjust="0"/>
  </p:normalViewPr>
  <p:slideViewPr>
    <p:cSldViewPr>
      <p:cViewPr varScale="1">
        <p:scale>
          <a:sx n="71" d="100"/>
          <a:sy n="71" d="100"/>
        </p:scale>
        <p:origin x="1038" y="66"/>
      </p:cViewPr>
      <p:guideLst>
        <p:guide orient="horz" pos="28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69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1E734-30F1-456B-8B88-B517BAE0A233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1CF74-1493-46D2-9CFB-D9771BD399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7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A6551-8743-415C-B8DC-7E8D559D5B4C}" type="datetimeFigureOut">
              <a:rPr lang="en-US" smtClean="0"/>
              <a:t>7/25/2018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3FD1-3D53-424A-A1AD-A3C30BC92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8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92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E3FD1-3D53-424A-A1AD-A3C30BC928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2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2689302" y="228600"/>
            <a:ext cx="3733800" cy="4267200"/>
          </a:xfrm>
        </p:spPr>
        <p:txBody>
          <a:bodyPr rtlCol="0">
            <a:normAutofit/>
          </a:bodyPr>
          <a:lstStyle>
            <a:lvl1pPr>
              <a:defRPr/>
            </a:lvl1pPr>
          </a:lstStyle>
          <a:p>
            <a:pPr lvl="0"/>
            <a:r>
              <a:rPr lang="en-US" noProof="0" dirty="0" smtClean="0"/>
              <a:t>Click icon to add cover image</a:t>
            </a:r>
            <a:endParaRPr lang="en-US" noProof="0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0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51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62000" y="1326995"/>
            <a:ext cx="3505200" cy="4540405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495800" y="3200400"/>
            <a:ext cx="4495800" cy="8382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10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4"/>
          </p:nvPr>
        </p:nvSpPr>
        <p:spPr>
          <a:xfrm>
            <a:off x="762000" y="1338147"/>
            <a:ext cx="7620000" cy="45720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5841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181100"/>
            <a:ext cx="8534400" cy="457200"/>
          </a:xfrm>
        </p:spPr>
        <p:txBody>
          <a:bodyPr/>
          <a:lstStyle>
            <a:lvl1pPr marL="346075" indent="0">
              <a:buNone/>
              <a:defRPr b="1"/>
            </a:lvl1pPr>
          </a:lstStyle>
          <a:p>
            <a:pPr lvl="0"/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7021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219200"/>
            <a:ext cx="8534400" cy="3810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dirty="0" smtClean="0"/>
              <a:t>Click to answer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1"/>
          </p:nvPr>
        </p:nvSpPr>
        <p:spPr>
          <a:xfrm>
            <a:off x="457200" y="2057400"/>
            <a:ext cx="8534400" cy="4038600"/>
          </a:xfrm>
        </p:spPr>
        <p:txBody>
          <a:bodyPr/>
          <a:lstStyle>
            <a:lvl1pPr marL="346075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7704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860425" indent="-514350">
              <a:buFont typeface="+mj-lt"/>
              <a:buAutoNum type="alphaUcPeriod"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74639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icker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FontTx/>
              <a:buNone/>
              <a:defRPr sz="32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3751"/>
            <a:ext cx="8229600" cy="4068763"/>
          </a:xfrm>
        </p:spPr>
        <p:txBody>
          <a:bodyPr/>
          <a:lstStyle>
            <a:lvl1pPr marL="346075" indent="0">
              <a:buFontTx/>
              <a:buNone/>
              <a:defRPr/>
            </a:lvl1pPr>
            <a:lvl2pPr marL="914400" indent="-290513">
              <a:defRPr/>
            </a:lvl2pPr>
            <a:lvl3pPr marL="1260475" indent="-290513"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>
                <a:solidFill>
                  <a:srgbClr val="737373"/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1095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790700" y="1828800"/>
            <a:ext cx="5562600" cy="457200"/>
          </a:xfrm>
        </p:spPr>
        <p:txBody>
          <a:bodyPr anchor="ctr">
            <a:noAutofit/>
          </a:bodyPr>
          <a:lstStyle>
            <a:lvl1pPr marL="0" indent="0" algn="ctr">
              <a:buFontTx/>
              <a:buNone/>
              <a:defRPr sz="3200"/>
            </a:lvl1pPr>
            <a:lvl2pPr marL="623887" indent="0">
              <a:buFontTx/>
              <a:buNone/>
              <a:defRPr/>
            </a:lvl2pPr>
            <a:lvl3pPr marL="969962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Chapter #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831169"/>
            <a:ext cx="7772400" cy="646331"/>
          </a:xfrm>
        </p:spPr>
        <p:txBody>
          <a:bodyPr/>
          <a:lstStyle>
            <a:lvl1pPr marL="0" algn="ctr" defTabSz="914400" rtl="0" eaLnBrk="1" latinLnBrk="0" hangingPunct="1">
              <a:defRPr lang="en-US" sz="4000" kern="1200" dirty="0">
                <a:solidFill>
                  <a:srgbClr val="737373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add Chapter Title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9041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hapter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81000" y="1143000"/>
            <a:ext cx="2590800" cy="35687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23557" y="3168650"/>
            <a:ext cx="5410200" cy="565150"/>
          </a:xfrm>
        </p:spPr>
        <p:txBody>
          <a:bodyPr/>
          <a:lstStyle>
            <a:lvl1pPr marL="0" indent="0" algn="r">
              <a:buNone/>
              <a:defRPr sz="3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8" name="Picture 13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4728898"/>
            <a:ext cx="9144000" cy="1708150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4728898"/>
            <a:ext cx="9144000" cy="0"/>
          </a:xfrm>
          <a:prstGeom prst="line">
            <a:avLst/>
          </a:prstGeom>
          <a:ln w="508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426743"/>
            <a:ext cx="9169400" cy="48773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1000" y="163941"/>
            <a:ext cx="570653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3600" dirty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91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5917864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4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4068763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51827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Lead-in 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57200" y="1295400"/>
            <a:ext cx="8229600" cy="381000"/>
          </a:xfrm>
        </p:spPr>
        <p:txBody>
          <a:bodyPr anchor="ctr">
            <a:noAutofit/>
          </a:bodyPr>
          <a:lstStyle>
            <a:lvl1pPr marL="346075" indent="0">
              <a:buNone/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1449"/>
            <a:ext cx="8229600" cy="19161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457200" y="3886200"/>
            <a:ext cx="8229600" cy="2005051"/>
          </a:xfrm>
        </p:spPr>
        <p:txBody>
          <a:bodyPr/>
          <a:lstStyle>
            <a:lvl2pPr marL="914400" indent="-290513">
              <a:defRPr>
                <a:solidFill>
                  <a:schemeClr val="tx1">
                    <a:lumMod val="75000"/>
                  </a:schemeClr>
                </a:solidFill>
              </a:defRPr>
            </a:lvl2pPr>
            <a:lvl3pPr marL="1260475" indent="-290513">
              <a:defRPr sz="2400">
                <a:solidFill>
                  <a:schemeClr val="tx1">
                    <a:lumMod val="75000"/>
                  </a:schemeClr>
                </a:solidFill>
              </a:defRPr>
            </a:lvl3pPr>
            <a:lvl4pPr marL="1600200" indent="-228600">
              <a:buFont typeface="Wingdings" panose="05000000000000000000" pitchFamily="2" charset="2"/>
              <a:buChar char="§"/>
              <a:defRPr sz="2000">
                <a:solidFill>
                  <a:schemeClr val="tx1">
                    <a:lumMod val="75000"/>
                  </a:schemeClr>
                </a:solidFill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789410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Bulleted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219200"/>
            <a:ext cx="4038600" cy="4525963"/>
          </a:xfrm>
        </p:spPr>
        <p:txBody>
          <a:bodyPr>
            <a:normAutofit/>
          </a:bodyPr>
          <a:lstStyle>
            <a:lvl1pPr marL="282575" indent="-282575">
              <a:defRPr lang="en-US" sz="2800" kern="20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1175" indent="-220663">
              <a:defRPr lang="en-US" sz="24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4863" indent="-293688">
              <a:defRPr lang="en-US" sz="2000" kern="1200" baseline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89025" indent="-285750">
              <a:buFont typeface="Wingdings" panose="05000000000000000000" pitchFamily="2" charset="2"/>
              <a:buChar char="§"/>
              <a:defRPr lang="en-US" sz="1800" kern="120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903463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ulleted Lists with Hea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55650" y="1173163"/>
            <a:ext cx="4044950" cy="639762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6"/>
          </p:nvPr>
        </p:nvSpPr>
        <p:spPr>
          <a:xfrm>
            <a:off x="755650" y="1901825"/>
            <a:ext cx="4044950" cy="3962400"/>
          </a:xfrm>
        </p:spPr>
        <p:txBody>
          <a:bodyPr/>
          <a:lstStyle>
            <a:lvl1pPr marL="237744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 hasCustomPrompt="1"/>
          </p:nvPr>
        </p:nvSpPr>
        <p:spPr>
          <a:xfrm>
            <a:off x="4953000" y="1181100"/>
            <a:ext cx="4038600" cy="660400"/>
          </a:xfrm>
        </p:spPr>
        <p:txBody>
          <a:bodyPr/>
          <a:lstStyle>
            <a:lvl1pPr marL="0" indent="0">
              <a:buNone/>
              <a:defRPr sz="2800" b="1"/>
            </a:lvl1pPr>
          </a:lstStyle>
          <a:p>
            <a:pPr lvl="0"/>
            <a:r>
              <a:rPr lang="en-US" dirty="0" smtClean="0"/>
              <a:t>Click to add text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8"/>
          </p:nvPr>
        </p:nvSpPr>
        <p:spPr>
          <a:xfrm>
            <a:off x="4953000" y="1901825"/>
            <a:ext cx="4038600" cy="3962400"/>
          </a:xfrm>
        </p:spPr>
        <p:txBody>
          <a:bodyPr/>
          <a:lstStyle>
            <a:lvl1pPr marL="237744" indent="-274320">
              <a:defRPr sz="2800"/>
            </a:lvl1pPr>
            <a:lvl2pPr marL="457200" indent="-219456">
              <a:defRPr sz="2400"/>
            </a:lvl2pPr>
            <a:lvl3pPr marL="685800" indent="-237744"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384247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lang="en-US" dirty="0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4038600" cy="4525963"/>
          </a:xfrm>
        </p:spPr>
        <p:txBody>
          <a:bodyPr>
            <a:normAutofit/>
          </a:bodyPr>
          <a:lstStyle>
            <a:lvl1pPr marL="290513" indent="-290513">
              <a:defRPr sz="2800">
                <a:solidFill>
                  <a:schemeClr val="tx1">
                    <a:lumMod val="75000"/>
                  </a:schemeClr>
                </a:solidFill>
              </a:defRPr>
            </a:lvl1pPr>
            <a:lvl2pPr marL="512763" indent="-222250">
              <a:defRPr sz="2400">
                <a:solidFill>
                  <a:schemeClr val="tx1">
                    <a:lumMod val="75000"/>
                  </a:schemeClr>
                </a:solidFill>
              </a:defRPr>
            </a:lvl2pPr>
            <a:lvl3pPr marL="803275" indent="-290513">
              <a:tabLst>
                <a:tab pos="803275" algn="l"/>
                <a:tab pos="858838" algn="l"/>
              </a:tabLst>
              <a:defRPr sz="2000">
                <a:solidFill>
                  <a:schemeClr val="tx1">
                    <a:lumMod val="75000"/>
                  </a:schemeClr>
                </a:solidFill>
              </a:defRPr>
            </a:lvl3pPr>
            <a:lvl4pPr marL="1081088" indent="-277813"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75000"/>
                  </a:schemeClr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953000" y="1219200"/>
            <a:ext cx="3733800" cy="452628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5367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08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356350"/>
            <a:ext cx="9144000" cy="5072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3"/>
          <p:cNvSpPr txBox="1">
            <a:spLocks/>
          </p:cNvSpPr>
          <p:nvPr/>
        </p:nvSpPr>
        <p:spPr>
          <a:xfrm>
            <a:off x="101599" y="6470650"/>
            <a:ext cx="2422525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b="1" dirty="0">
                <a:solidFill>
                  <a:srgbClr val="585858"/>
                </a:solidFill>
              </a:rPr>
              <a:t>Copyright </a:t>
            </a:r>
            <a:r>
              <a:rPr lang="en-US" sz="900" b="1" dirty="0" smtClean="0">
                <a:solidFill>
                  <a:srgbClr val="585858"/>
                </a:solidFill>
              </a:rPr>
              <a:t>©2019 </a:t>
            </a:r>
            <a:r>
              <a:rPr lang="en-US" sz="900" b="1" dirty="0">
                <a:solidFill>
                  <a:srgbClr val="585858"/>
                </a:solidFill>
              </a:rPr>
              <a:t>F.A. Davis Company</a:t>
            </a:r>
          </a:p>
        </p:txBody>
      </p:sp>
      <p:pic>
        <p:nvPicPr>
          <p:cNvPr id="12" name="Picture 13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294" y="6492183"/>
            <a:ext cx="1005840" cy="35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434694"/>
            <a:ext cx="9171432" cy="45719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276225"/>
            <a:ext cx="82296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endParaRPr lang="en-US" altLang="en-US" dirty="0"/>
          </a:p>
          <a:p>
            <a:pPr lvl="2"/>
            <a:endParaRPr lang="en-US" alt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  <a:ln w="12700">
            <a:solidFill>
              <a:srgbClr val="D99C2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 preferRelativeResize="0">
            <a:picLocks/>
          </p:cNvPicPr>
          <p:nvPr/>
        </p:nvPicPr>
        <p:blipFill>
          <a:blip r:embed="rId19"/>
          <a:stretch>
            <a:fillRect/>
          </a:stretch>
        </p:blipFill>
        <p:spPr>
          <a:xfrm>
            <a:off x="0" y="6364006"/>
            <a:ext cx="9171432" cy="4571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400800"/>
            <a:ext cx="9144000" cy="45719"/>
          </a:xfrm>
          <a:prstGeom prst="rect">
            <a:avLst/>
          </a:prstGeom>
          <a:solidFill>
            <a:srgbClr val="2880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95" r:id="rId3"/>
    <p:sldLayoutId id="2147483683" r:id="rId4"/>
    <p:sldLayoutId id="2147483684" r:id="rId5"/>
    <p:sldLayoutId id="2147483692" r:id="rId6"/>
    <p:sldLayoutId id="2147483678" r:id="rId7"/>
    <p:sldLayoutId id="2147483679" r:id="rId8"/>
    <p:sldLayoutId id="2147483680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3600" kern="1200">
          <a:solidFill>
            <a:srgbClr val="D99C21"/>
          </a:solidFill>
          <a:latin typeface="+mn-lt"/>
          <a:ea typeface="+mn-ea"/>
          <a:cs typeface="+mn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5pPr>
      <a:lvl6pPr marL="4572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6pPr>
      <a:lvl7pPr marL="9144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7pPr>
      <a:lvl8pPr marL="13716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8pPr>
      <a:lvl9pPr marL="1828800"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rgbClr val="D99C21"/>
          </a:solidFill>
          <a:latin typeface="Calibri" panose="020F0502020204030204" pitchFamily="34" charset="0"/>
        </a:defRPr>
      </a:lvl9pPr>
    </p:titleStyle>
    <p:bodyStyle>
      <a:lvl1pPr marL="623888" indent="-277813" algn="l" rtl="0" eaLnBrk="1" fontAlgn="base" hangingPunct="1">
        <a:spcBef>
          <a:spcPct val="20000"/>
        </a:spcBef>
        <a:spcAft>
          <a:spcPct val="0"/>
        </a:spcAft>
        <a:buClr>
          <a:srgbClr val="28805C"/>
        </a:buClr>
        <a:buFont typeface="Wingdings" panose="05000000000000000000" pitchFamily="2" charset="2"/>
        <a:buChar char="§"/>
        <a:defRPr lang="en-US" sz="3200" kern="20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914400" indent="-290513" algn="l" rtl="0" eaLnBrk="1" fontAlgn="base" hangingPunct="1">
        <a:spcBef>
          <a:spcPct val="20000"/>
        </a:spcBef>
        <a:spcAft>
          <a:spcPct val="0"/>
        </a:spcAft>
        <a:buClr>
          <a:srgbClr val="D99C21"/>
        </a:buClr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260475" indent="-290513" algn="l" rtl="0" eaLnBrk="1" fontAlgn="base" hangingPunct="1">
        <a:spcBef>
          <a:spcPct val="20000"/>
        </a:spcBef>
        <a:spcAft>
          <a:spcPct val="0"/>
        </a:spcAft>
        <a:buClr>
          <a:srgbClr val="737373"/>
        </a:buClr>
        <a:buFont typeface="Calibri" panose="020F0502020204030204" pitchFamily="34" charset="0"/>
        <a:buChar char="‒"/>
        <a:tabLst>
          <a:tab pos="858838" algn="l"/>
        </a:tabLst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Placeholder 1" descr="Book cover for Pediatric Nursing, second edition"/>
          <p:cNvPicPr>
            <a:picLocks noGrp="1" noChangeAspect="1"/>
          </p:cNvPicPr>
          <p:nvPr>
            <p:ph type="pic"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7" r="291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429000" y="2362200"/>
            <a:ext cx="5410200" cy="609600"/>
          </a:xfrm>
        </p:spPr>
        <p:txBody>
          <a:bodyPr/>
          <a:lstStyle/>
          <a:p>
            <a:r>
              <a:rPr lang="en-US" sz="3200" dirty="0" smtClean="0"/>
              <a:t>Chapter 14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3200" dirty="0" smtClean="0"/>
              <a:t>Mental </a:t>
            </a:r>
            <a:r>
              <a:rPr lang="en-US" sz="3200" dirty="0"/>
              <a:t>Health Disorders</a:t>
            </a:r>
          </a:p>
        </p:txBody>
      </p:sp>
      <p:sp>
        <p:nvSpPr>
          <p:cNvPr id="3" name="Title 2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7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Impaired Executive Functioning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Symptoms of impaired executive functioning</a:t>
            </a:r>
          </a:p>
          <a:p>
            <a:pPr lvl="0"/>
            <a:r>
              <a:rPr lang="en-US" smtClean="0"/>
              <a:t>Nursing interventions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3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Attachment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Primal wound theory of attachment disorders</a:t>
            </a:r>
          </a:p>
          <a:p>
            <a:pPr lvl="0"/>
            <a:r>
              <a:rPr lang="en-US" smtClean="0"/>
              <a:t>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3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Mood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Depression</a:t>
            </a:r>
          </a:p>
          <a:p>
            <a:pPr lvl="0"/>
            <a:r>
              <a:rPr lang="en-US" smtClean="0"/>
              <a:t>Bipolar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Anxiety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Chronic anxiety</a:t>
            </a:r>
          </a:p>
          <a:p>
            <a:pPr lvl="0"/>
            <a:r>
              <a:rPr lang="en-US" dirty="0" smtClean="0"/>
              <a:t>Obsessive-compulsive disorder (</a:t>
            </a:r>
            <a:r>
              <a:rPr lang="en-US" dirty="0" smtClean="0"/>
              <a:t>O C D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Phobia</a:t>
            </a:r>
          </a:p>
          <a:p>
            <a:pPr lvl="0"/>
            <a:r>
              <a:rPr lang="en-US" dirty="0" smtClean="0"/>
              <a:t>Panic disorder</a:t>
            </a:r>
          </a:p>
          <a:p>
            <a:pPr lvl="0"/>
            <a:r>
              <a:rPr lang="en-US" dirty="0" smtClean="0"/>
              <a:t>Post-traumatic stress disorder (</a:t>
            </a:r>
            <a:r>
              <a:rPr lang="en-US" dirty="0" smtClean="0"/>
              <a:t>P T S 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68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485900"/>
          </a:xfrm>
        </p:spPr>
        <p:txBody>
          <a:bodyPr/>
          <a:lstStyle/>
          <a:p>
            <a:r>
              <a:rPr lang="en-US" altLang="en-US" dirty="0" smtClean="0"/>
              <a:t>What theory of personality disorders describes the patient as stuck at a developmental age of about 7 years old? 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2752344"/>
            <a:ext cx="8534400" cy="2810256"/>
          </a:xfrm>
        </p:spPr>
        <p:txBody>
          <a:bodyPr/>
          <a:lstStyle/>
          <a:p>
            <a:pPr marL="346075" indent="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A.</a:t>
            </a:r>
            <a:r>
              <a:rPr lang="en-US" altLang="en-US" dirty="0" smtClean="0"/>
              <a:t> Biological/</a:t>
            </a:r>
            <a:r>
              <a:rPr lang="en-US" dirty="0" smtClean="0"/>
              <a:t>neurochemical</a:t>
            </a:r>
            <a:endParaRPr lang="en-US" altLang="en-US" dirty="0" smtClean="0"/>
          </a:p>
          <a:p>
            <a:pPr marL="346075" indent="0"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Determined/intentional </a:t>
            </a:r>
          </a:p>
          <a:p>
            <a:pPr marL="346075" indent="0">
              <a:buNone/>
            </a:pPr>
            <a:r>
              <a:rPr lang="en-US" dirty="0" smtClean="0">
                <a:solidFill>
                  <a:srgbClr val="28805C"/>
                </a:solidFill>
              </a:rPr>
              <a:t>C.</a:t>
            </a:r>
            <a:r>
              <a:rPr lang="en-US" dirty="0" smtClean="0"/>
              <a:t> Cognitive/behavioral</a:t>
            </a:r>
          </a:p>
          <a:p>
            <a:pPr marL="346075" indent="0">
              <a:buNone/>
            </a:pPr>
            <a:r>
              <a:rPr lang="en-US" dirty="0" smtClean="0">
                <a:solidFill>
                  <a:srgbClr val="28805C"/>
                </a:solidFill>
              </a:rPr>
              <a:t>D.</a:t>
            </a:r>
            <a:r>
              <a:rPr lang="en-US" dirty="0" smtClean="0"/>
              <a:t> Psychodynamic/developmental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443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 smtClean="0"/>
              <a:t>Answer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D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8534400" cy="3938016"/>
          </a:xfrm>
        </p:spPr>
        <p:txBody>
          <a:bodyPr/>
          <a:lstStyle/>
          <a:p>
            <a:r>
              <a:rPr lang="en-US" dirty="0"/>
              <a:t>Psychodynamic/developmental theory describes someone with a personality disorder as stuck in a developmental age of about 7 years old.</a:t>
            </a:r>
          </a:p>
        </p:txBody>
      </p:sp>
    </p:spTree>
    <p:extLst>
      <p:ext uri="{BB962C8B-B14F-4D97-AF65-F5344CB8AC3E}">
        <p14:creationId xmlns:p14="http://schemas.microsoft.com/office/powerpoint/2010/main" val="357619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Dissociative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Dissociative amnesia</a:t>
            </a:r>
          </a:p>
          <a:p>
            <a:pPr lvl="0"/>
            <a:r>
              <a:rPr lang="en-US" smtClean="0"/>
              <a:t>Dissociative fugue</a:t>
            </a:r>
          </a:p>
          <a:p>
            <a:pPr lvl="0"/>
            <a:r>
              <a:rPr lang="en-US" smtClean="0"/>
              <a:t>Depersonalization disorder</a:t>
            </a:r>
          </a:p>
          <a:p>
            <a:pPr lvl="0"/>
            <a:r>
              <a:rPr lang="en-US" smtClean="0"/>
              <a:t>Dissociative identity disorder </a:t>
            </a:r>
          </a:p>
          <a:p>
            <a:pPr lvl="0"/>
            <a:r>
              <a:rPr lang="en-US" smtClean="0"/>
              <a:t>Dissociative disorder not otherwise specified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Disruptive Disorders in Children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7620000" cy="4068763"/>
          </a:xfrm>
        </p:spPr>
        <p:txBody>
          <a:bodyPr/>
          <a:lstStyle/>
          <a:p>
            <a:pPr lvl="0"/>
            <a:r>
              <a:rPr lang="en-US" dirty="0" smtClean="0"/>
              <a:t>Attention-deficit hyperactivity disorder (</a:t>
            </a:r>
            <a:r>
              <a:rPr lang="en-US" dirty="0" smtClean="0"/>
              <a:t>A D H D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Oppositional defiant disorder (O D D)</a:t>
            </a:r>
          </a:p>
          <a:p>
            <a:pPr lvl="0"/>
            <a:r>
              <a:rPr lang="en-US" dirty="0" smtClean="0"/>
              <a:t>Conduct disorder (C 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1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Impulse-Control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Kleptomania</a:t>
            </a:r>
          </a:p>
          <a:p>
            <a:pPr lvl="0"/>
            <a:r>
              <a:rPr lang="en-US" smtClean="0"/>
              <a:t>Pyromania</a:t>
            </a:r>
          </a:p>
          <a:p>
            <a:pPr lvl="0"/>
            <a:r>
              <a:rPr lang="en-US" smtClean="0"/>
              <a:t>Intermittent explosive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2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Schizophrenia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Causes</a:t>
            </a:r>
          </a:p>
          <a:p>
            <a:pPr lvl="0"/>
            <a:r>
              <a:rPr lang="en-US" dirty="0" smtClean="0"/>
              <a:t>Related disorders</a:t>
            </a:r>
          </a:p>
          <a:p>
            <a:pPr lvl="0"/>
            <a:r>
              <a:rPr lang="en-US" dirty="0" smtClean="0"/>
              <a:t>Risk factors for other disorders</a:t>
            </a:r>
          </a:p>
          <a:p>
            <a:pPr lvl="0"/>
            <a:r>
              <a:rPr lang="en-US" dirty="0" smtClean="0"/>
              <a:t>Symptoms of schizophrenia in children</a:t>
            </a:r>
          </a:p>
          <a:p>
            <a:pPr lvl="0"/>
            <a:r>
              <a:rPr lang="en-US" dirty="0" smtClean="0"/>
              <a:t>Effects on thought processes and content</a:t>
            </a:r>
          </a:p>
          <a:p>
            <a:pPr lvl="0"/>
            <a:r>
              <a:rPr lang="en-US" dirty="0" smtClean="0"/>
              <a:t>Sensory and perceptual disturbances</a:t>
            </a:r>
          </a:p>
          <a:p>
            <a:pPr lvl="0"/>
            <a:r>
              <a:rPr lang="en-US" dirty="0" smtClean="0"/>
              <a:t>Treatments and side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8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Learning Objectives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214851"/>
          </a:xfrm>
        </p:spPr>
        <p:txBody>
          <a:bodyPr/>
          <a:lstStyle/>
          <a:p>
            <a:pPr lvl="0"/>
            <a:r>
              <a:rPr lang="en-US" dirty="0" smtClean="0"/>
              <a:t>Discuss three current trends in pediatric psychiatry. </a:t>
            </a:r>
          </a:p>
          <a:p>
            <a:pPr lvl="0"/>
            <a:r>
              <a:rPr lang="en-US" dirty="0" smtClean="0"/>
              <a:t>Describe components of mental health assessment in children and adolescents. </a:t>
            </a:r>
          </a:p>
          <a:p>
            <a:pPr lvl="0"/>
            <a:r>
              <a:rPr lang="en-US" dirty="0" smtClean="0"/>
              <a:t>Describe learning disabilities and recommended treatments.</a:t>
            </a:r>
          </a:p>
          <a:p>
            <a:pPr lvl="0"/>
            <a:r>
              <a:rPr lang="en-US" dirty="0" smtClean="0"/>
              <a:t>Discuss reactive attachment disorder and its treatments.</a:t>
            </a:r>
          </a:p>
        </p:txBody>
      </p:sp>
    </p:spTree>
    <p:extLst>
      <p:ext uri="{BB962C8B-B14F-4D97-AF65-F5344CB8AC3E}">
        <p14:creationId xmlns:p14="http://schemas.microsoft.com/office/powerpoint/2010/main" val="395154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Autism Spectrum Disorder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Characteristics</a:t>
            </a:r>
          </a:p>
          <a:p>
            <a:pPr lvl="0"/>
            <a:r>
              <a:rPr lang="en-US" smtClean="0"/>
              <a:t>Incidence</a:t>
            </a:r>
          </a:p>
          <a:p>
            <a:pPr lvl="0"/>
            <a:r>
              <a:rPr lang="en-US" smtClean="0"/>
              <a:t>Screening</a:t>
            </a:r>
          </a:p>
          <a:p>
            <a:pPr lvl="0"/>
            <a:r>
              <a:rPr lang="en-US" smtClean="0"/>
              <a:t>Nursing interventions</a:t>
            </a:r>
          </a:p>
          <a:p>
            <a:pPr lvl="0"/>
            <a:r>
              <a:rPr lang="en-US" smtClean="0"/>
              <a:t>Sensory processing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2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Eating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Anorexia nervosa</a:t>
            </a:r>
          </a:p>
          <a:p>
            <a:pPr lvl="0"/>
            <a:r>
              <a:rPr lang="en-US" smtClean="0"/>
              <a:t>Bulimia nervosa</a:t>
            </a:r>
          </a:p>
          <a:p>
            <a:pPr lvl="0"/>
            <a:r>
              <a:rPr lang="en-US" smtClean="0"/>
              <a:t>Compulsive overeating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55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Substance-Related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595851"/>
          </a:xfrm>
        </p:spPr>
        <p:txBody>
          <a:bodyPr/>
          <a:lstStyle/>
          <a:p>
            <a:pPr lvl="0"/>
            <a:r>
              <a:rPr lang="en-US" dirty="0" smtClean="0"/>
              <a:t>Alcoholism</a:t>
            </a:r>
          </a:p>
          <a:p>
            <a:pPr lvl="0"/>
            <a:r>
              <a:rPr lang="en-US" dirty="0" smtClean="0"/>
              <a:t>Marijuana (cannabis)</a:t>
            </a:r>
          </a:p>
          <a:p>
            <a:pPr lvl="0"/>
            <a:r>
              <a:rPr lang="en-US" dirty="0" smtClean="0"/>
              <a:t>Hallucinogens (</a:t>
            </a:r>
            <a:r>
              <a:rPr lang="en-US" dirty="0" smtClean="0"/>
              <a:t>L S D</a:t>
            </a:r>
            <a:r>
              <a:rPr lang="en-US" dirty="0" smtClean="0"/>
              <a:t>, </a:t>
            </a:r>
            <a:r>
              <a:rPr lang="en-US" dirty="0" smtClean="0"/>
              <a:t>P C P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Cocaine/crack cocaine</a:t>
            </a:r>
          </a:p>
          <a:p>
            <a:pPr lvl="0"/>
            <a:r>
              <a:rPr lang="en-US" dirty="0" smtClean="0"/>
              <a:t>Prescription drug abuse</a:t>
            </a:r>
          </a:p>
          <a:p>
            <a:pPr lvl="0"/>
            <a:r>
              <a:rPr lang="en-US" dirty="0" smtClean="0"/>
              <a:t>Tobacco/nicotine</a:t>
            </a:r>
          </a:p>
          <a:p>
            <a:pPr lvl="0"/>
            <a:r>
              <a:rPr lang="en-US" dirty="0" smtClean="0"/>
              <a:t>Caffeine</a:t>
            </a:r>
          </a:p>
          <a:p>
            <a:pPr lvl="0"/>
            <a:r>
              <a:rPr lang="en-US" dirty="0" smtClean="0"/>
              <a:t>Inhalants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9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Childhood Abuse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Risk factors</a:t>
            </a:r>
          </a:p>
          <a:p>
            <a:pPr lvl="0"/>
            <a:r>
              <a:rPr lang="en-US" smtClean="0"/>
              <a:t>Sexual abuse</a:t>
            </a:r>
          </a:p>
          <a:p>
            <a:pPr lvl="0"/>
            <a:r>
              <a:rPr lang="en-US" smtClean="0"/>
              <a:t>Evaluation</a:t>
            </a:r>
          </a:p>
          <a:p>
            <a:pPr lvl="0"/>
            <a:r>
              <a:rPr lang="en-US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0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</a:t>
            </a:r>
            <a:endParaRPr lang="en-US" alt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xmlns="" id="{F8707DDC-B87D-45A8-8525-874FF760B68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181100"/>
            <a:ext cx="8534400" cy="1046988"/>
          </a:xfrm>
        </p:spPr>
        <p:txBody>
          <a:bodyPr/>
          <a:lstStyle/>
          <a:p>
            <a:r>
              <a:rPr lang="en-US" altLang="en-US" dirty="0" smtClean="0"/>
              <a:t>Which of the following is an appropriate nursing intervention for a patient with </a:t>
            </a:r>
            <a:r>
              <a:rPr lang="en-US" altLang="en-US" dirty="0" smtClean="0"/>
              <a:t>O C D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BCEA2EC4-28FB-4D5B-8A08-DD30E47818F3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74192" y="2349111"/>
            <a:ext cx="8065008" cy="3867912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A.</a:t>
            </a:r>
            <a:r>
              <a:rPr lang="en-US" dirty="0" smtClean="0"/>
              <a:t> Interrupt the child’s ritual to slow increasing anxiety</a:t>
            </a:r>
            <a:endParaRPr lang="en-US" altLang="en-US" dirty="0" smtClean="0"/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B.</a:t>
            </a:r>
            <a:r>
              <a:rPr lang="en-US" dirty="0" smtClean="0"/>
              <a:t> Instruct the child on how to complete thought stopping</a:t>
            </a:r>
            <a:endParaRPr lang="en-US" altLang="en-US" dirty="0" smtClean="0"/>
          </a:p>
          <a:p>
            <a:pPr marL="457200" indent="-457200">
              <a:buNone/>
            </a:pPr>
            <a:r>
              <a:rPr lang="en-US" dirty="0" smtClean="0">
                <a:solidFill>
                  <a:srgbClr val="28805C"/>
                </a:solidFill>
              </a:rPr>
              <a:t>C. </a:t>
            </a:r>
            <a:r>
              <a:rPr lang="en-US" dirty="0" smtClean="0"/>
              <a:t>Refer for cognitive-behavioral or exposure therapy </a:t>
            </a:r>
          </a:p>
          <a:p>
            <a:pPr marL="457200" indent="-457200">
              <a:buNone/>
            </a:pPr>
            <a:r>
              <a:rPr lang="en-US" altLang="en-US" dirty="0" smtClean="0">
                <a:solidFill>
                  <a:srgbClr val="28805C"/>
                </a:solidFill>
              </a:rPr>
              <a:t>D. </a:t>
            </a:r>
            <a:r>
              <a:rPr lang="en-US" altLang="en-US" dirty="0" smtClean="0"/>
              <a:t>Reassure the child that you will not leave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56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6356" y="271610"/>
            <a:ext cx="8235244" cy="590931"/>
          </a:xfrm>
        </p:spPr>
        <p:txBody>
          <a:bodyPr/>
          <a:lstStyle/>
          <a:p>
            <a:r>
              <a:rPr lang="en-US" altLang="en-US" dirty="0" smtClean="0"/>
              <a:t>Answer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19200"/>
            <a:ext cx="8534400" cy="457200"/>
          </a:xfrm>
        </p:spPr>
        <p:txBody>
          <a:bodyPr/>
          <a:lstStyle/>
          <a:p>
            <a:r>
              <a:rPr lang="en-US" altLang="en-US" dirty="0"/>
              <a:t>Correct Answer: </a:t>
            </a:r>
            <a:r>
              <a:rPr lang="en-US" altLang="en-US" dirty="0">
                <a:solidFill>
                  <a:srgbClr val="28805C"/>
                </a:solidFill>
              </a:rPr>
              <a:t>B</a:t>
            </a:r>
            <a:endParaRPr lang="en-US" dirty="0">
              <a:solidFill>
                <a:srgbClr val="28805C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457200" y="1780749"/>
            <a:ext cx="8534400" cy="4507992"/>
          </a:xfrm>
        </p:spPr>
        <p:txBody>
          <a:bodyPr/>
          <a:lstStyle/>
          <a:p>
            <a:r>
              <a:rPr lang="en-US" altLang="en-US" dirty="0"/>
              <a:t>Appropriate nursing interventions for a child with obsessive-compulsive disorder include: </a:t>
            </a:r>
          </a:p>
          <a:p>
            <a:pPr marL="803275" lvl="0" indent="-457200">
              <a:lnSpc>
                <a:spcPts val="3500"/>
              </a:lnSpc>
              <a:buFont typeface="Wingdings" pitchFamily="2" charset="2"/>
              <a:buChar char="§"/>
            </a:pPr>
            <a:r>
              <a:rPr lang="en-US" dirty="0"/>
              <a:t>Do not interrupt the ritual, as this will make the child more anxious.</a:t>
            </a:r>
          </a:p>
          <a:p>
            <a:pPr marL="803275" lvl="0" indent="-457200">
              <a:lnSpc>
                <a:spcPts val="3500"/>
              </a:lnSpc>
              <a:buFont typeface="Wingdings" pitchFamily="2" charset="2"/>
              <a:buChar char="§"/>
            </a:pPr>
            <a:r>
              <a:rPr lang="en-US" dirty="0"/>
              <a:t>Instruct the child on how to complete thought stopping—child becomes aware of the thoughts and tries to stop them</a:t>
            </a:r>
          </a:p>
          <a:p>
            <a:pPr marL="803275" lvl="0" indent="-457200">
              <a:lnSpc>
                <a:spcPts val="3500"/>
              </a:lnSpc>
              <a:buFont typeface="Wingdings" pitchFamily="2" charset="2"/>
              <a:buChar char="§"/>
            </a:pPr>
            <a:r>
              <a:rPr lang="en-US" dirty="0"/>
              <a:t>Relaxation techniques</a:t>
            </a:r>
          </a:p>
          <a:p>
            <a:pPr marL="803275" lvl="0" indent="-457200">
              <a:lnSpc>
                <a:spcPts val="3500"/>
              </a:lnSpc>
              <a:buFont typeface="Wingdings" pitchFamily="2" charset="2"/>
              <a:buChar char="§"/>
            </a:pPr>
            <a:r>
              <a:rPr lang="en-US" dirty="0"/>
              <a:t>Cue cards</a:t>
            </a:r>
          </a:p>
        </p:txBody>
      </p:sp>
    </p:spTree>
    <p:extLst>
      <p:ext uri="{BB962C8B-B14F-4D97-AF65-F5344CB8AC3E}">
        <p14:creationId xmlns:p14="http://schemas.microsoft.com/office/powerpoint/2010/main" val="33381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</a:t>
            </a:r>
            <a:endParaRPr lang="en-US" alt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5"/>
          </p:nvPr>
        </p:nvSpPr>
        <p:spPr>
          <a:xfrm>
            <a:off x="755650" y="1173163"/>
            <a:ext cx="6026150" cy="639762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altLang="en-US" sz="3200" dirty="0" smtClean="0"/>
              <a:t>In this chapter, we covered:</a:t>
            </a:r>
            <a:endParaRPr 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sz="quarter" idx="16"/>
          </p:nvPr>
        </p:nvSpPr>
        <p:spPr>
          <a:xfrm>
            <a:off x="755650" y="1901824"/>
            <a:ext cx="4349750" cy="4194175"/>
          </a:xfrm>
        </p:spPr>
        <p:txBody>
          <a:bodyPr/>
          <a:lstStyle/>
          <a:p>
            <a:pPr lvl="1"/>
            <a:r>
              <a:rPr lang="en-US" sz="2800" dirty="0" smtClean="0"/>
              <a:t>What Mental Illness Is</a:t>
            </a:r>
          </a:p>
          <a:p>
            <a:pPr lvl="1"/>
            <a:r>
              <a:rPr lang="en-US" sz="2800" dirty="0" smtClean="0"/>
              <a:t>Etiology of Mental Illness in Children</a:t>
            </a:r>
          </a:p>
          <a:p>
            <a:pPr lvl="1"/>
            <a:r>
              <a:rPr lang="en-US" sz="2800" dirty="0" smtClean="0"/>
              <a:t>Trends in Pediatric Mental Health</a:t>
            </a:r>
          </a:p>
          <a:p>
            <a:pPr lvl="1"/>
            <a:r>
              <a:rPr lang="en-US" sz="2800" dirty="0" smtClean="0"/>
              <a:t>Assessment</a:t>
            </a:r>
          </a:p>
          <a:p>
            <a:pPr lvl="1"/>
            <a:r>
              <a:rPr lang="en-US" sz="2800" dirty="0"/>
              <a:t>Settings of Care, Therapeutic Approaches, and Schools</a:t>
            </a:r>
          </a:p>
          <a:p>
            <a:pPr lvl="1"/>
            <a:endParaRPr lang="en-US" sz="2800" dirty="0" smtClean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8"/>
          </p:nvPr>
        </p:nvSpPr>
        <p:spPr>
          <a:xfrm>
            <a:off x="5212535" y="1901825"/>
            <a:ext cx="3886200" cy="3962400"/>
          </a:xfrm>
        </p:spPr>
        <p:txBody>
          <a:bodyPr/>
          <a:lstStyle/>
          <a:p>
            <a:pPr lvl="1"/>
            <a:r>
              <a:rPr lang="en-US" sz="2800" dirty="0" smtClean="0"/>
              <a:t>Learning </a:t>
            </a:r>
            <a:r>
              <a:rPr lang="en-US" sz="2800" dirty="0"/>
              <a:t>Disabilities, Behavioral Challenges, and </a:t>
            </a:r>
            <a:r>
              <a:rPr lang="en-US" sz="2800" dirty="0" smtClean="0"/>
              <a:t>Stress</a:t>
            </a:r>
          </a:p>
          <a:p>
            <a:pPr lvl="1"/>
            <a:r>
              <a:rPr lang="en-US" sz="2800" dirty="0" smtClean="0"/>
              <a:t>Personality Disorders</a:t>
            </a:r>
          </a:p>
          <a:p>
            <a:pPr lvl="1"/>
            <a:r>
              <a:rPr lang="en-US" sz="2800" dirty="0" smtClean="0"/>
              <a:t>Impaired Executive Functioning</a:t>
            </a:r>
          </a:p>
          <a:p>
            <a:pPr lvl="1"/>
            <a:r>
              <a:rPr lang="en-US" sz="2800" dirty="0" smtClean="0"/>
              <a:t>Attachment Disorders</a:t>
            </a:r>
          </a:p>
        </p:txBody>
      </p:sp>
    </p:spTree>
    <p:extLst>
      <p:ext uri="{BB962C8B-B14F-4D97-AF65-F5344CB8AC3E}">
        <p14:creationId xmlns:p14="http://schemas.microsoft.com/office/powerpoint/2010/main" val="206575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Summary (continued)</a:t>
            </a:r>
            <a:endParaRPr lang="en-US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6"/>
          </p:nvPr>
        </p:nvSpPr>
        <p:spPr>
          <a:xfrm>
            <a:off x="755650" y="1267840"/>
            <a:ext cx="4044950" cy="4751959"/>
          </a:xfrm>
        </p:spPr>
        <p:txBody>
          <a:bodyPr/>
          <a:lstStyle/>
          <a:p>
            <a:pPr lvl="1"/>
            <a:r>
              <a:rPr lang="en-US" sz="2800" dirty="0"/>
              <a:t>Mood Disorders</a:t>
            </a:r>
          </a:p>
          <a:p>
            <a:pPr lvl="1"/>
            <a:r>
              <a:rPr lang="en-US" sz="2800" dirty="0"/>
              <a:t>Anxiety Disorders</a:t>
            </a:r>
          </a:p>
          <a:p>
            <a:pPr lvl="1"/>
            <a:r>
              <a:rPr lang="en-US" sz="2800" dirty="0"/>
              <a:t>Dissociative Disorders</a:t>
            </a:r>
          </a:p>
          <a:p>
            <a:pPr lvl="1"/>
            <a:r>
              <a:rPr lang="en-US" sz="2800" dirty="0" smtClean="0"/>
              <a:t>Disruptive </a:t>
            </a:r>
            <a:r>
              <a:rPr lang="en-US" sz="2800" dirty="0"/>
              <a:t>Disorders in Children</a:t>
            </a:r>
          </a:p>
          <a:p>
            <a:pPr lvl="1"/>
            <a:r>
              <a:rPr lang="en-US" sz="2800" dirty="0"/>
              <a:t>Impulse-Control </a:t>
            </a:r>
            <a:r>
              <a:rPr lang="en-US" sz="2800" dirty="0" smtClean="0"/>
              <a:t>Disorders</a:t>
            </a:r>
            <a:endParaRPr lang="en-US" sz="2800" dirty="0"/>
          </a:p>
        </p:txBody>
      </p:sp>
      <p:sp>
        <p:nvSpPr>
          <p:cNvPr id="8" name="Content Placeholder 1"/>
          <p:cNvSpPr>
            <a:spLocks noGrp="1"/>
          </p:cNvSpPr>
          <p:nvPr>
            <p:ph sz="quarter" idx="16"/>
          </p:nvPr>
        </p:nvSpPr>
        <p:spPr>
          <a:xfrm>
            <a:off x="4946650" y="1257285"/>
            <a:ext cx="4044950" cy="4751959"/>
          </a:xfrm>
        </p:spPr>
        <p:txBody>
          <a:bodyPr/>
          <a:lstStyle/>
          <a:p>
            <a:pPr lvl="1"/>
            <a:r>
              <a:rPr lang="en-US" sz="2800" dirty="0" smtClean="0"/>
              <a:t>Autism </a:t>
            </a:r>
            <a:r>
              <a:rPr lang="en-US" sz="2800" dirty="0"/>
              <a:t>Spectrum Disorder </a:t>
            </a:r>
          </a:p>
          <a:p>
            <a:pPr lvl="1"/>
            <a:r>
              <a:rPr lang="en-US" sz="2800" dirty="0"/>
              <a:t>Eating Disorders</a:t>
            </a:r>
          </a:p>
          <a:p>
            <a:pPr lvl="1"/>
            <a:r>
              <a:rPr lang="en-US" sz="2800" dirty="0"/>
              <a:t>Substance-Related Disorders</a:t>
            </a:r>
          </a:p>
          <a:p>
            <a:pPr lvl="1"/>
            <a:r>
              <a:rPr lang="en-US" sz="2800" dirty="0"/>
              <a:t>Childhood </a:t>
            </a:r>
            <a:r>
              <a:rPr lang="en-US" sz="2800" dirty="0" smtClean="0"/>
              <a:t>Abuse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4866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(continued_1)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195349"/>
            <a:ext cx="8229600" cy="4672051"/>
          </a:xfrm>
        </p:spPr>
        <p:txBody>
          <a:bodyPr/>
          <a:lstStyle/>
          <a:p>
            <a:pPr lvl="0"/>
            <a:r>
              <a:rPr lang="en-US" dirty="0"/>
              <a:t>Explain two mood disorders diagnosed in children and their recommended treatments.</a:t>
            </a:r>
          </a:p>
          <a:p>
            <a:pPr lvl="0"/>
            <a:r>
              <a:rPr lang="en-US" dirty="0"/>
              <a:t>Explain five anxiety disorders diagnosed in children and their recommended treatments.</a:t>
            </a:r>
          </a:p>
          <a:p>
            <a:pPr lvl="0"/>
            <a:r>
              <a:rPr lang="en-US" dirty="0"/>
              <a:t>Identify three disruptive disorders diagnosed in children and their recommended treatments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22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(continued_2)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Discuss impulse-control disorder and its recommended treatments.</a:t>
            </a:r>
          </a:p>
          <a:p>
            <a:pPr lvl="0"/>
            <a:r>
              <a:rPr lang="en-US" dirty="0" smtClean="0"/>
              <a:t>Discuss schizophrenia in children.</a:t>
            </a:r>
          </a:p>
          <a:p>
            <a:pPr lvl="0"/>
            <a:r>
              <a:rPr lang="en-US" dirty="0" smtClean="0"/>
              <a:t>Describe autism spectrum disorders.</a:t>
            </a:r>
          </a:p>
          <a:p>
            <a:pPr lvl="0"/>
            <a:r>
              <a:rPr lang="en-US" dirty="0" smtClean="0"/>
              <a:t>Identify three eating disorders diagnosed in children and their recommended treatments.</a:t>
            </a:r>
          </a:p>
        </p:txBody>
      </p:sp>
    </p:spTree>
    <p:extLst>
      <p:ext uri="{BB962C8B-B14F-4D97-AF65-F5344CB8AC3E}">
        <p14:creationId xmlns:p14="http://schemas.microsoft.com/office/powerpoint/2010/main" val="85844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Learning Objectives (continued_3)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Describe three current treatment modalities in pediatric substance abuse treatment.</a:t>
            </a:r>
          </a:p>
          <a:p>
            <a:pPr lvl="0"/>
            <a:r>
              <a:rPr lang="en-US" dirty="0" smtClean="0"/>
              <a:t>Describe dual diagnosis in children.</a:t>
            </a:r>
          </a:p>
          <a:p>
            <a:pPr lvl="0"/>
            <a:r>
              <a:rPr lang="en-US" dirty="0" smtClean="0"/>
              <a:t>Discuss child abuse assessment, diagnosis, and recommended treatments.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2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What is mental illness?</a:t>
            </a:r>
          </a:p>
          <a:p>
            <a:pPr lvl="0"/>
            <a:r>
              <a:rPr lang="en-US" smtClean="0"/>
              <a:t>Etiology of mental illness in children</a:t>
            </a:r>
          </a:p>
          <a:p>
            <a:pPr lvl="0"/>
            <a:r>
              <a:rPr lang="en-US" smtClean="0"/>
              <a:t>Trends in pediatric mental health</a:t>
            </a:r>
          </a:p>
          <a:p>
            <a:pPr lvl="0"/>
            <a:r>
              <a:rPr lang="en-US" smtClean="0"/>
              <a:t>Assessment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25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22631"/>
            <a:ext cx="8235244" cy="903828"/>
          </a:xfrm>
        </p:spPr>
        <p:txBody>
          <a:bodyPr/>
          <a:lstStyle/>
          <a:p>
            <a:r>
              <a:rPr lang="en-US" dirty="0" smtClean="0"/>
              <a:t>Settings of Care, Therapeutic Approaches, and Schools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Variety of settings of care</a:t>
            </a:r>
          </a:p>
          <a:p>
            <a:pPr lvl="0"/>
            <a:r>
              <a:rPr lang="en-US" smtClean="0"/>
              <a:t>Inpatient psychiatric therapy</a:t>
            </a:r>
          </a:p>
          <a:p>
            <a:pPr lvl="0"/>
            <a:r>
              <a:rPr lang="en-US" smtClean="0"/>
              <a:t>Therapeutic approaches</a:t>
            </a:r>
          </a:p>
          <a:p>
            <a:pPr lvl="0"/>
            <a:r>
              <a:rPr lang="en-US" smtClean="0"/>
              <a:t>School for children with mental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2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756356" y="110246"/>
            <a:ext cx="8235244" cy="956554"/>
          </a:xfrm>
        </p:spPr>
        <p:txBody>
          <a:bodyPr/>
          <a:lstStyle/>
          <a:p>
            <a:r>
              <a:rPr lang="en-US" dirty="0" smtClean="0"/>
              <a:t>Learning Disabilities, Behavioral Challenges, and Stress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Factors involved in learning disabilities</a:t>
            </a:r>
          </a:p>
          <a:p>
            <a:pPr lvl="0"/>
            <a:r>
              <a:rPr lang="en-US" smtClean="0"/>
              <a:t>Behavior problems</a:t>
            </a:r>
          </a:p>
          <a:p>
            <a:pPr lvl="0"/>
            <a:r>
              <a:rPr lang="en-US" smtClean="0"/>
              <a:t>Stress and children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63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Personality Disorders</a:t>
            </a:r>
            <a:endParaRPr lang="en-US" altLang="en-US" dirty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Theories of personality disorders </a:t>
            </a:r>
          </a:p>
          <a:p>
            <a:pPr lvl="0"/>
            <a:r>
              <a:rPr lang="en-US" smtClean="0"/>
              <a:t>MacDonald triad</a:t>
            </a:r>
          </a:p>
          <a:p>
            <a:pPr lvl="0"/>
            <a:r>
              <a:rPr lang="en-US" smtClean="0"/>
              <a:t>Borderline personality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4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D_Nursing_Template_Sample">
  <a:themeElements>
    <a:clrScheme name="FAD Nursing">
      <a:dk1>
        <a:srgbClr val="737373"/>
      </a:dk1>
      <a:lt1>
        <a:sysClr val="window" lastClr="FFFFFF"/>
      </a:lt1>
      <a:dk2>
        <a:srgbClr val="28805C"/>
      </a:dk2>
      <a:lt2>
        <a:srgbClr val="FFFFFF"/>
      </a:lt2>
      <a:accent1>
        <a:srgbClr val="28805C"/>
      </a:accent1>
      <a:accent2>
        <a:srgbClr val="737373"/>
      </a:accent2>
      <a:accent3>
        <a:srgbClr val="D99C21"/>
      </a:accent3>
      <a:accent4>
        <a:srgbClr val="C00000"/>
      </a:accent4>
      <a:accent5>
        <a:srgbClr val="BFBFBF"/>
      </a:accent5>
      <a:accent6>
        <a:srgbClr val="C2ECDB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D_Nursing_Template_Sample.potx" id="{5181244E-E369-41F3-903B-B434326AAFEF}" vid="{C3F2F43F-912D-43BA-AEF6-B5CD9FA383B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8135b7f-3fab-49b6-8009-71309f2107a8">F.A. Davis</Category>
    <v7hm xmlns="88135b7f-3fab-49b6-8009-71309f2107a8" xsi:nil="true"/>
    <Tertiary_x0020_Category xmlns="88135b7f-3fab-49b6-8009-71309f2107a8" xsi:nil="true"/>
    <Sub_x002d_Category xmlns="88135b7f-3fab-49b6-8009-71309f2107a8">FAD PowerPoint Presentations</Sub_x002d_Category>
    <SortOrder xmlns="88135b7f-3fab-49b6-8009-71309f2107a8" xsi:nil="true"/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74F316A9D19642AFB347C36D63796C" ma:contentTypeVersion="5" ma:contentTypeDescription="Create a new document." ma:contentTypeScope="" ma:versionID="cad381adda5b2ce407c58584fcfb8d10">
  <xsd:schema xmlns:xsd="http://www.w3.org/2001/XMLSchema" xmlns:xs="http://www.w3.org/2001/XMLSchema" xmlns:p="http://schemas.microsoft.com/office/2006/metadata/properties" xmlns:ns2="71d46e88-8733-4645-9284-85cf006978cc" xmlns:ns3="88135b7f-3fab-49b6-8009-71309f2107a8" targetNamespace="http://schemas.microsoft.com/office/2006/metadata/properties" ma:root="true" ma:fieldsID="8417b20f22cd2cb04f08b6ff97a2b690" ns2:_="" ns3:_="">
    <xsd:import namespace="71d46e88-8733-4645-9284-85cf006978cc"/>
    <xsd:import namespace="88135b7f-3fab-49b6-8009-71309f2107a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Category" minOccurs="0"/>
                <xsd:element ref="ns3:Sub_x002d_Category" minOccurs="0"/>
                <xsd:element ref="ns3:SortOrder" minOccurs="0"/>
                <xsd:element ref="ns3:v7hm" minOccurs="0"/>
                <xsd:element ref="ns3:Tertiary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d46e88-8733-4645-9284-85cf006978c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135b7f-3fab-49b6-8009-71309f2107a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format="Dropdown" ma:internalName="Category">
      <xsd:simpleType>
        <xsd:union memberTypes="dms:Text">
          <xsd:simpleType>
            <xsd:restriction base="dms:Choice">
              <xsd:enumeration value="Additional Images"/>
              <xsd:enumeration value="DavisAdvantage"/>
              <xsd:enumeration value="DavisEdge"/>
              <xsd:enumeration value="DavisForward - internal use only"/>
              <xsd:enumeration value="DavisPlus"/>
              <xsd:enumeration value="Dental Care Decisions"/>
              <xsd:enumeration value="Dosage Calc"/>
              <xsd:enumeration value="F.A. Davis"/>
              <xsd:enumeration value="Fitness Decisions"/>
              <xsd:enumeration value="Kines in Action"/>
              <xsd:enumeration value="Medical Coding Lab"/>
              <xsd:enumeration value="Medical Language Lab"/>
              <xsd:enumeration value="Tabers"/>
            </xsd:restriction>
          </xsd:simpleType>
        </xsd:union>
      </xsd:simpleType>
    </xsd:element>
    <xsd:element name="Sub_x002d_Category" ma:index="12" nillable="true" ma:displayName="Sub-Category" ma:format="Dropdown" ma:internalName="Sub_x002d_Category">
      <xsd:simpleType>
        <xsd:union memberTypes="dms:Text">
          <xsd:simpleType>
            <xsd:restriction base="dms:Choice">
              <xsd:enumeration value="Branding Guide (attachment)"/>
              <xsd:enumeration value="DA Logos"/>
              <xsd:enumeration value="DA Powerpoint Presentation"/>
              <xsd:enumeration value="DC Logo"/>
              <xsd:enumeration value="DC Powerpoint Presentation"/>
              <xsd:enumeration value="DCD Logo"/>
              <xsd:enumeration value="DCD Powerpoint Presentation"/>
              <xsd:enumeration value="DE Logos"/>
              <xsd:enumeration value="DE Powerpoint Presentation"/>
              <xsd:enumeration value="DF Logo"/>
              <xsd:enumeration value="DF Powerpoint Presentation"/>
              <xsd:enumeration value="DP Homepage image"/>
              <xsd:enumeration value="DP Logo"/>
              <xsd:enumeration value="Electronic Devices"/>
              <xsd:enumeration value="FAD Digital Logos"/>
              <xsd:enumeration value="FAD Powerpiont Presentations"/>
              <xsd:enumeration value="FAD Print Logos"/>
              <xsd:enumeration value="FD Logo"/>
              <xsd:enumeration value="FD Powerpoint Presentation"/>
              <xsd:enumeration value="KIA Logo"/>
              <xsd:enumeration value="KIA Powerpoint Presentation"/>
              <xsd:enumeration value="MCL Logo"/>
              <xsd:enumeration value="MCL Powerpoint Presentation"/>
              <xsd:enumeration value="MLL 2.0 Logo"/>
              <xsd:enumeration value="MLL Logo"/>
              <xsd:enumeration value="MLL Powerpoint Presentation"/>
              <xsd:enumeration value="MTC Logo"/>
              <xsd:enumeration value="Taber’s 22"/>
              <xsd:enumeration value="Taber’s 22 with tagline"/>
              <xsd:enumeration value="Tabers Logo"/>
              <xsd:enumeration value="Tabers.com Homepage screen"/>
              <xsd:enumeration value="Useful Images"/>
            </xsd:restriction>
          </xsd:simpleType>
        </xsd:union>
      </xsd:simpleType>
    </xsd:element>
    <xsd:element name="SortOrder" ma:index="13" nillable="true" ma:displayName="SortOrder" ma:internalName="SortOrder">
      <xsd:simpleType>
        <xsd:restriction base="dms:Number"/>
      </xsd:simpleType>
    </xsd:element>
    <xsd:element name="v7hm" ma:index="14" nillable="true" ma:displayName="Tert" ma:internalName="v7hm">
      <xsd:simpleType>
        <xsd:restriction base="dms:Number"/>
      </xsd:simpleType>
    </xsd:element>
    <xsd:element name="Tertiary_x0020_Category" ma:index="15" nillable="true" ma:displayName="Tertiary Category" ma:internalName="Tertiary_x0020_Category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CC939C3-7EE7-4FC7-818E-985D0213E860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71d46e88-8733-4645-9284-85cf006978cc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88135b7f-3fab-49b6-8009-71309f2107a8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E28C97C-1C07-4631-B50A-E80D18B785BB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23EB0E3-5915-4E57-8F39-28F926E76D4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8860857-213E-449D-9D68-31992611CF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d46e88-8733-4645-9284-85cf006978cc"/>
    <ds:schemaRef ds:uri="88135b7f-3fab-49b6-8009-71309f2107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FAD_Nursing_Template_Sample</Template>
  <TotalTime>62</TotalTime>
  <Words>644</Words>
  <Application>Microsoft Office PowerPoint</Application>
  <PresentationFormat>On-screen Show (4:3)</PresentationFormat>
  <Paragraphs>145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FAD_Nursing_Template_Sample</vt:lpstr>
      <vt:lpstr> </vt:lpstr>
      <vt:lpstr>Learning Objectives</vt:lpstr>
      <vt:lpstr>Learning Objectives (continued_1)</vt:lpstr>
      <vt:lpstr>Learning Objectives (continued_2)</vt:lpstr>
      <vt:lpstr>Learning Objectives (continued_3)</vt:lpstr>
      <vt:lpstr>Introduction</vt:lpstr>
      <vt:lpstr>Settings of Care, Therapeutic Approaches, and Schools</vt:lpstr>
      <vt:lpstr>Learning Disabilities, Behavioral Challenges, and Stress</vt:lpstr>
      <vt:lpstr>Personality Disorders</vt:lpstr>
      <vt:lpstr>Impaired Executive Functioning</vt:lpstr>
      <vt:lpstr>Attachment Disorders</vt:lpstr>
      <vt:lpstr>Mood Disorders</vt:lpstr>
      <vt:lpstr>Anxiety Disorders</vt:lpstr>
      <vt:lpstr>Question</vt:lpstr>
      <vt:lpstr>Answer</vt:lpstr>
      <vt:lpstr>Dissociative Disorders</vt:lpstr>
      <vt:lpstr>Disruptive Disorders in Children</vt:lpstr>
      <vt:lpstr>Impulse-Control Disorders</vt:lpstr>
      <vt:lpstr>Schizophrenia</vt:lpstr>
      <vt:lpstr>Autism Spectrum Disorder</vt:lpstr>
      <vt:lpstr>Eating Disorders</vt:lpstr>
      <vt:lpstr>Substance-Related Disorders</vt:lpstr>
      <vt:lpstr>Childhood Abuse</vt:lpstr>
      <vt:lpstr>Question </vt:lpstr>
      <vt:lpstr>Answer </vt:lpstr>
      <vt:lpstr>Summary</vt:lpstr>
      <vt:lpstr>Summary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 Mental Health Disorders</dc:title>
  <dc:creator>Rudd and Kocisko</dc:creator>
  <cp:lastModifiedBy>Rajarajan</cp:lastModifiedBy>
  <cp:revision>35</cp:revision>
  <dcterms:created xsi:type="dcterms:W3CDTF">2018-07-19T05:32:00Z</dcterms:created>
  <dcterms:modified xsi:type="dcterms:W3CDTF">2018-07-25T09:57:17Z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0x010100D074F316A9D19642AFB347C36D63796C</vt:lpwstr>
  </property>
  <property fmtid="{D5CDD505-2E9C-101B-9397-08002B2CF9AE}" pid="3" name="_dlc_DocIdItemGuid">
    <vt:lpwstr>647463b2-28f5-46c6-8d1e-a6b9b2370ab9</vt:lpwstr>
  </property>
  <property fmtid="{D5CDD505-2E9C-101B-9397-08002B2CF9AE}" pid="4" name="Category">
    <vt:lpwstr>.F.A. Davis</vt:lpwstr>
  </property>
  <property fmtid="{D5CDD505-2E9C-101B-9397-08002B2CF9AE}" pid="5" name="v7hm">
    <vt:lpwstr/>
  </property>
  <property fmtid="{D5CDD505-2E9C-101B-9397-08002B2CF9AE}" pid="6" name="Sub-Category">
    <vt:lpwstr>FAD Powerpiont Presentations</vt:lpwstr>
  </property>
  <property fmtid="{D5CDD505-2E9C-101B-9397-08002B2CF9AE}" pid="7" name="SortOrder">
    <vt:lpwstr/>
  </property>
  <property fmtid="{D5CDD505-2E9C-101B-9397-08002B2CF9AE}" pid="8" name="_dlc_DocId">
    <vt:lpwstr>HESUHV4WET5P-708-25</vt:lpwstr>
  </property>
  <property fmtid="{D5CDD505-2E9C-101B-9397-08002B2CF9AE}" pid="9" name="_dlc_DocIdUrl">
    <vt:lpwstr>http://portal.fadavis.com/marketing/_layouts/15/DocIdRedir.aspx?ID=HESUHV4WET5P-708-25, HESUHV4WET5P-708-25</vt:lpwstr>
  </property>
  <property fmtid="{D5CDD505-2E9C-101B-9397-08002B2CF9AE}" pid="10" name="Tertiary Category">
    <vt:lpwstr/>
  </property>
</Properties>
</file>