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5"/>
  </p:notesMasterIdLst>
  <p:handoutMasterIdLst>
    <p:handoutMasterId r:id="rId26"/>
  </p:handoutMasterIdLst>
  <p:sldIdLst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30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4" r:id="rId23"/>
    <p:sldId id="302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12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805C"/>
    <a:srgbClr val="D99C21"/>
    <a:srgbClr val="585858"/>
    <a:srgbClr val="737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98" autoAdjust="0"/>
    <p:restoredTop sz="86475" autoAdjust="0"/>
  </p:normalViewPr>
  <p:slideViewPr>
    <p:cSldViewPr>
      <p:cViewPr varScale="1">
        <p:scale>
          <a:sx n="85" d="100"/>
          <a:sy n="85" d="100"/>
        </p:scale>
        <p:origin x="-1578" y="-78"/>
      </p:cViewPr>
      <p:guideLst>
        <p:guide orient="horz" pos="912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169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1E734-30F1-456B-8B88-B517BAE0A233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1CF74-1493-46D2-9CFB-D9771BD39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74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6A6551-8743-415C-B8DC-7E8D559D5B4C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E3FD1-3D53-424A-A1AD-A3C30BC92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89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E3FD1-3D53-424A-A1AD-A3C30BC928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7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E3FD1-3D53-424A-A1AD-A3C30BC928D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01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E3FD1-3D53-424A-A1AD-A3C30BC928D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47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1"/>
          <p:cNvSpPr>
            <a:spLocks noGrp="1"/>
          </p:cNvSpPr>
          <p:nvPr>
            <p:ph type="pic" sz="quarter" idx="13" hasCustomPrompt="1"/>
          </p:nvPr>
        </p:nvSpPr>
        <p:spPr>
          <a:xfrm>
            <a:off x="2689302" y="228600"/>
            <a:ext cx="3733800" cy="4267200"/>
          </a:xfrm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en-US" noProof="0" dirty="0" smtClean="0"/>
              <a:t>Click icon to add cover image</a:t>
            </a:r>
            <a:endParaRPr lang="en-US" noProof="0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6356350"/>
            <a:ext cx="9144000" cy="5072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01599" y="6470650"/>
            <a:ext cx="2422525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rgbClr val="585858"/>
                </a:solidFill>
              </a:rPr>
              <a:t>Copyright </a:t>
            </a:r>
            <a:r>
              <a:rPr lang="en-US" sz="900" b="1" dirty="0" smtClean="0">
                <a:solidFill>
                  <a:srgbClr val="585858"/>
                </a:solidFill>
              </a:rPr>
              <a:t>©2019 </a:t>
            </a:r>
            <a:r>
              <a:rPr lang="en-US" sz="900" b="1" dirty="0">
                <a:solidFill>
                  <a:srgbClr val="585858"/>
                </a:solidFill>
              </a:rPr>
              <a:t>F.A. Davis Company</a:t>
            </a:r>
          </a:p>
        </p:txBody>
      </p:sp>
      <p:pic>
        <p:nvPicPr>
          <p:cNvPr id="10" name="Picture 13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294" y="6492183"/>
            <a:ext cx="1005840" cy="35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4728898"/>
            <a:ext cx="9144000" cy="1708150"/>
          </a:xfrm>
          <a:prstGeom prst="rect">
            <a:avLst/>
          </a:prstGeom>
          <a:solidFill>
            <a:srgbClr val="288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4728898"/>
            <a:ext cx="9144000" cy="0"/>
          </a:xfrm>
          <a:prstGeom prst="line">
            <a:avLst/>
          </a:prstGeom>
          <a:ln w="50800">
            <a:solidFill>
              <a:srgbClr val="D99C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426743"/>
            <a:ext cx="9169400" cy="48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551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762000" y="1326995"/>
            <a:ext cx="3505200" cy="4540405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4495800" y="3200400"/>
            <a:ext cx="4495800" cy="838200"/>
          </a:xfrm>
        </p:spPr>
        <p:txBody>
          <a:bodyPr/>
          <a:lstStyle>
            <a:lvl1pPr marL="346075" indent="0">
              <a:buNone/>
              <a:defRPr/>
            </a:lvl1pPr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710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able Placeholder 7"/>
          <p:cNvSpPr>
            <a:spLocks noGrp="1"/>
          </p:cNvSpPr>
          <p:nvPr>
            <p:ph type="tbl" sz="quarter" idx="14"/>
          </p:nvPr>
        </p:nvSpPr>
        <p:spPr>
          <a:xfrm>
            <a:off x="762000" y="1338147"/>
            <a:ext cx="7620000" cy="45720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858415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100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181100"/>
            <a:ext cx="8534400" cy="457200"/>
          </a:xfrm>
        </p:spPr>
        <p:txBody>
          <a:bodyPr/>
          <a:lstStyle>
            <a:lvl1pPr marL="346075" indent="0">
              <a:buNone/>
              <a:defRPr b="1"/>
            </a:lvl1pPr>
          </a:lstStyle>
          <a:p>
            <a:pPr lvl="0"/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>
          <a:xfrm>
            <a:off x="457200" y="2057400"/>
            <a:ext cx="8534400" cy="4038600"/>
          </a:xfrm>
        </p:spPr>
        <p:txBody>
          <a:bodyPr/>
          <a:lstStyle>
            <a:lvl1pPr marL="860425" indent="-514350">
              <a:buFont typeface="+mj-lt"/>
              <a:buAutoNum type="alphaUcPeriod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570216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1008" userDrawn="1">
          <p15:clr>
            <a:srgbClr val="FBAE40"/>
          </p15:clr>
        </p15:guide>
        <p15:guide id="2" pos="288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219200"/>
            <a:ext cx="8534400" cy="381000"/>
          </a:xfrm>
        </p:spPr>
        <p:txBody>
          <a:bodyPr/>
          <a:lstStyle>
            <a:lvl1pPr marL="346075" indent="0">
              <a:buNone/>
              <a:defRPr/>
            </a:lvl1pPr>
          </a:lstStyle>
          <a:p>
            <a:pPr lvl="0"/>
            <a:r>
              <a:rPr lang="en-US" dirty="0" smtClean="0"/>
              <a:t>Click to answer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1"/>
          </p:nvPr>
        </p:nvSpPr>
        <p:spPr>
          <a:xfrm>
            <a:off x="457200" y="2057400"/>
            <a:ext cx="8534400" cy="4038600"/>
          </a:xfrm>
        </p:spPr>
        <p:txBody>
          <a:bodyPr/>
          <a:lstStyle>
            <a:lvl1pPr marL="346075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577043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1008" userDrawn="1">
          <p15:clr>
            <a:srgbClr val="FBAE40"/>
          </p15:clr>
        </p15:guide>
        <p15:guide id="2" pos="288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ickerCh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1295400"/>
            <a:ext cx="8229600" cy="381000"/>
          </a:xfrm>
        </p:spPr>
        <p:txBody>
          <a:bodyPr anchor="ctr">
            <a:noAutofit/>
          </a:bodyPr>
          <a:lstStyle>
            <a:lvl1pPr marL="346075" indent="0">
              <a:buFontTx/>
              <a:buNone/>
              <a:defRPr sz="3200" b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3751"/>
            <a:ext cx="8229600" cy="4068763"/>
          </a:xfrm>
        </p:spPr>
        <p:txBody>
          <a:bodyPr/>
          <a:lstStyle>
            <a:lvl1pPr marL="860425" indent="-514350">
              <a:buFont typeface="+mj-lt"/>
              <a:buAutoNum type="alphaUcPeriod"/>
              <a:defRPr/>
            </a:lvl1pPr>
            <a:lvl2pPr marL="914400" indent="-290513">
              <a:defRPr/>
            </a:lvl2pPr>
            <a:lvl3pPr marL="1260475" indent="-290513">
              <a:defRPr sz="2000"/>
            </a:lvl3pPr>
            <a:lvl4pPr marL="1600200" indent="-228600">
              <a:buFont typeface="Wingdings" panose="05000000000000000000" pitchFamily="2" charset="2"/>
              <a:buChar char="§"/>
              <a:defRPr sz="1800">
                <a:solidFill>
                  <a:srgbClr val="737373"/>
                </a:solidFill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746396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100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lickerCh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1295400"/>
            <a:ext cx="8229600" cy="381000"/>
          </a:xfrm>
        </p:spPr>
        <p:txBody>
          <a:bodyPr anchor="ctr">
            <a:noAutofit/>
          </a:bodyPr>
          <a:lstStyle>
            <a:lvl1pPr marL="346075" indent="0">
              <a:buFontTx/>
              <a:buNone/>
              <a:defRPr sz="3200" b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3751"/>
            <a:ext cx="8229600" cy="4068763"/>
          </a:xfrm>
        </p:spPr>
        <p:txBody>
          <a:bodyPr/>
          <a:lstStyle>
            <a:lvl1pPr marL="346075" indent="0">
              <a:buFontTx/>
              <a:buNone/>
              <a:defRPr/>
            </a:lvl1pPr>
            <a:lvl2pPr marL="914400" indent="-290513">
              <a:defRPr/>
            </a:lvl2pPr>
            <a:lvl3pPr marL="1260475" indent="-290513">
              <a:defRPr sz="2000"/>
            </a:lvl3pPr>
            <a:lvl4pPr marL="1600200" indent="-228600">
              <a:buFont typeface="Wingdings" panose="05000000000000000000" pitchFamily="2" charset="2"/>
              <a:buChar char="§"/>
              <a:defRPr sz="1800">
                <a:solidFill>
                  <a:srgbClr val="737373"/>
                </a:solidFill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710955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100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790700" y="1828800"/>
            <a:ext cx="5562600" cy="457200"/>
          </a:xfrm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3200"/>
            </a:lvl1pPr>
            <a:lvl2pPr marL="623887" indent="0">
              <a:buFontTx/>
              <a:buNone/>
              <a:defRPr/>
            </a:lvl2pPr>
            <a:lvl3pPr marL="969962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Chapter #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831169"/>
            <a:ext cx="7772400" cy="646331"/>
          </a:xfrm>
        </p:spPr>
        <p:txBody>
          <a:bodyPr/>
          <a:lstStyle>
            <a:lvl1pPr marL="0" algn="ctr" defTabSz="914400" rtl="0" eaLnBrk="1" latinLnBrk="0" hangingPunct="1">
              <a:defRPr lang="en-US" sz="4000" kern="1200" dirty="0">
                <a:solidFill>
                  <a:srgbClr val="737373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add Chapter Title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6356350"/>
            <a:ext cx="9144000" cy="5072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ate Placeholder 3"/>
          <p:cNvSpPr txBox="1">
            <a:spLocks/>
          </p:cNvSpPr>
          <p:nvPr userDrawn="1"/>
        </p:nvSpPr>
        <p:spPr>
          <a:xfrm>
            <a:off x="101599" y="6470650"/>
            <a:ext cx="2422525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rgbClr val="585858"/>
                </a:solidFill>
              </a:rPr>
              <a:t>Copyright </a:t>
            </a:r>
            <a:r>
              <a:rPr lang="en-US" sz="900" b="1" dirty="0" smtClean="0">
                <a:solidFill>
                  <a:srgbClr val="585858"/>
                </a:solidFill>
              </a:rPr>
              <a:t>©2019 </a:t>
            </a:r>
            <a:r>
              <a:rPr lang="en-US" sz="900" b="1" dirty="0">
                <a:solidFill>
                  <a:srgbClr val="585858"/>
                </a:solidFill>
              </a:rPr>
              <a:t>F.A. Davis Company</a:t>
            </a:r>
          </a:p>
        </p:txBody>
      </p:sp>
      <p:pic>
        <p:nvPicPr>
          <p:cNvPr id="18" name="Picture 13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294" y="6492183"/>
            <a:ext cx="1005840" cy="35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4728898"/>
            <a:ext cx="9144000" cy="1708150"/>
          </a:xfrm>
          <a:prstGeom prst="rect">
            <a:avLst/>
          </a:prstGeom>
          <a:solidFill>
            <a:srgbClr val="288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4728898"/>
            <a:ext cx="9144000" cy="0"/>
          </a:xfrm>
          <a:prstGeom prst="line">
            <a:avLst/>
          </a:prstGeom>
          <a:ln w="50800">
            <a:solidFill>
              <a:srgbClr val="D99C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426743"/>
            <a:ext cx="9169400" cy="48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90419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hapter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381000" y="1143000"/>
            <a:ext cx="2590800" cy="35687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429000" y="2362200"/>
            <a:ext cx="5410200" cy="565150"/>
          </a:xfrm>
        </p:spPr>
        <p:txBody>
          <a:bodyPr/>
          <a:lstStyle>
            <a:lvl1pPr marL="0" indent="0" algn="r">
              <a:buNone/>
              <a:defRPr sz="3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3423557" y="3168650"/>
            <a:ext cx="5410200" cy="565150"/>
          </a:xfrm>
        </p:spPr>
        <p:txBody>
          <a:bodyPr/>
          <a:lstStyle>
            <a:lvl1pPr marL="0" indent="0" algn="r">
              <a:buNone/>
              <a:defRPr sz="3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6356350"/>
            <a:ext cx="9144000" cy="5072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ate Placeholder 3"/>
          <p:cNvSpPr txBox="1">
            <a:spLocks/>
          </p:cNvSpPr>
          <p:nvPr userDrawn="1"/>
        </p:nvSpPr>
        <p:spPr>
          <a:xfrm>
            <a:off x="101599" y="6470650"/>
            <a:ext cx="2422525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rgbClr val="585858"/>
                </a:solidFill>
              </a:rPr>
              <a:t>Copyright </a:t>
            </a:r>
            <a:r>
              <a:rPr lang="en-US" sz="900" b="1" dirty="0" smtClean="0">
                <a:solidFill>
                  <a:srgbClr val="585858"/>
                </a:solidFill>
              </a:rPr>
              <a:t>©2019 </a:t>
            </a:r>
            <a:r>
              <a:rPr lang="en-US" sz="900" b="1" dirty="0">
                <a:solidFill>
                  <a:srgbClr val="585858"/>
                </a:solidFill>
              </a:rPr>
              <a:t>F.A. Davis Company</a:t>
            </a:r>
          </a:p>
        </p:txBody>
      </p:sp>
      <p:pic>
        <p:nvPicPr>
          <p:cNvPr id="18" name="Picture 13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294" y="6492183"/>
            <a:ext cx="1005840" cy="35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4728898"/>
            <a:ext cx="9144000" cy="1708150"/>
          </a:xfrm>
          <a:prstGeom prst="rect">
            <a:avLst/>
          </a:prstGeom>
          <a:solidFill>
            <a:srgbClr val="288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4728898"/>
            <a:ext cx="9144000" cy="0"/>
          </a:xfrm>
          <a:prstGeom prst="line">
            <a:avLst/>
          </a:prstGeom>
          <a:ln w="50800">
            <a:solidFill>
              <a:srgbClr val="D99C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426743"/>
            <a:ext cx="9169400" cy="48773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81000" y="163941"/>
            <a:ext cx="570653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lang="en-US" sz="3600" dirty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3916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95349"/>
            <a:ext cx="8229600" cy="4068763"/>
          </a:xfrm>
        </p:spPr>
        <p:txBody>
          <a:bodyPr/>
          <a:lstStyle>
            <a:lvl2pPr marL="914400" indent="-290513"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 marL="1260475" indent="-290513">
              <a:defRPr sz="2400">
                <a:solidFill>
                  <a:schemeClr val="tx1">
                    <a:lumMod val="75000"/>
                  </a:schemeClr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75000"/>
                  </a:schemeClr>
                </a:solidFill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59178648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1008" userDrawn="1">
          <p15:clr>
            <a:srgbClr val="FBAE40"/>
          </p15:clr>
        </p15:guide>
        <p15:guide id="2" pos="4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Lead-in Head,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1295400"/>
            <a:ext cx="8229600" cy="381000"/>
          </a:xfrm>
        </p:spPr>
        <p:txBody>
          <a:bodyPr anchor="ctr">
            <a:noAutofit/>
          </a:bodyPr>
          <a:lstStyle>
            <a:lvl1pPr marL="346075" indent="0">
              <a:buNone/>
              <a:defRPr sz="3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1449"/>
            <a:ext cx="8229600" cy="4068763"/>
          </a:xfrm>
        </p:spPr>
        <p:txBody>
          <a:bodyPr/>
          <a:lstStyle>
            <a:lvl2pPr marL="914400" indent="-290513"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 marL="1260475" indent="-290513">
              <a:defRPr sz="2400">
                <a:solidFill>
                  <a:schemeClr val="tx1">
                    <a:lumMod val="75000"/>
                  </a:schemeClr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75000"/>
                  </a:schemeClr>
                </a:solidFill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35182776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100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, Lead-in Head,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1295400"/>
            <a:ext cx="8229600" cy="381000"/>
          </a:xfrm>
        </p:spPr>
        <p:txBody>
          <a:bodyPr anchor="ctr">
            <a:noAutofit/>
          </a:bodyPr>
          <a:lstStyle>
            <a:lvl1pPr marL="346075" indent="0">
              <a:buNone/>
              <a:defRPr sz="3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1449"/>
            <a:ext cx="8229600" cy="1916151"/>
          </a:xfrm>
        </p:spPr>
        <p:txBody>
          <a:bodyPr/>
          <a:lstStyle>
            <a:lvl2pPr marL="914400" indent="-290513"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 marL="1260475" indent="-290513">
              <a:defRPr sz="2400">
                <a:solidFill>
                  <a:schemeClr val="tx1">
                    <a:lumMod val="75000"/>
                  </a:schemeClr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75000"/>
                  </a:schemeClr>
                </a:solidFill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2"/>
          </p:nvPr>
        </p:nvSpPr>
        <p:spPr>
          <a:xfrm>
            <a:off x="457200" y="3886200"/>
            <a:ext cx="8229600" cy="2005051"/>
          </a:xfrm>
        </p:spPr>
        <p:txBody>
          <a:bodyPr/>
          <a:lstStyle>
            <a:lvl2pPr marL="914400" indent="-290513"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 marL="1260475" indent="-290513">
              <a:defRPr sz="2400">
                <a:solidFill>
                  <a:schemeClr val="tx1">
                    <a:lumMod val="75000"/>
                  </a:schemeClr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75000"/>
                  </a:schemeClr>
                </a:solidFill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17894107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1008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ulleted Li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19200"/>
            <a:ext cx="4038600" cy="4525963"/>
          </a:xfrm>
        </p:spPr>
        <p:txBody>
          <a:bodyPr>
            <a:normAutofit/>
          </a:bodyPr>
          <a:lstStyle>
            <a:lvl1pPr marL="290513" indent="-290513">
              <a:defRPr sz="2800">
                <a:solidFill>
                  <a:schemeClr val="tx1">
                    <a:lumMod val="75000"/>
                  </a:schemeClr>
                </a:solidFill>
              </a:defRPr>
            </a:lvl1pPr>
            <a:lvl2pPr marL="512763" indent="-222250"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 marL="803275" indent="-290513">
              <a:tabLst>
                <a:tab pos="803275" algn="l"/>
                <a:tab pos="858838" algn="l"/>
              </a:tabLst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 marL="1081088" indent="-277813"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219200"/>
            <a:ext cx="4038600" cy="4525963"/>
          </a:xfrm>
        </p:spPr>
        <p:txBody>
          <a:bodyPr>
            <a:normAutofit/>
          </a:bodyPr>
          <a:lstStyle>
            <a:lvl1pPr marL="282575" indent="-282575">
              <a:defRPr lang="en-US" sz="2800" kern="200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1175" indent="-220663">
              <a:defRPr lang="en-US" sz="2400" kern="120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4863" indent="-293688">
              <a:defRPr lang="en-US" sz="2000" kern="1200" baseline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89025" indent="-285750">
              <a:buFont typeface="Wingdings" panose="05000000000000000000" pitchFamily="2" charset="2"/>
              <a:buChar char="§"/>
              <a:defRPr lang="en-US" sz="1800" kern="120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05903463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100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ulleted Lists with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755650" y="1173163"/>
            <a:ext cx="4044950" cy="639762"/>
          </a:xfrm>
        </p:spPr>
        <p:txBody>
          <a:bodyPr/>
          <a:lstStyle>
            <a:lvl1pPr marL="0" indent="0">
              <a:buNone/>
              <a:defRPr sz="2800" b="1"/>
            </a:lvl1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/>
          </p:nvPr>
        </p:nvSpPr>
        <p:spPr>
          <a:xfrm>
            <a:off x="755650" y="1901825"/>
            <a:ext cx="4044950" cy="3962400"/>
          </a:xfrm>
        </p:spPr>
        <p:txBody>
          <a:bodyPr/>
          <a:lstStyle>
            <a:lvl1pPr marL="237744">
              <a:defRPr sz="2800"/>
            </a:lvl1pPr>
            <a:lvl2pPr marL="457200" indent="-219456">
              <a:defRPr sz="2400"/>
            </a:lvl2pPr>
            <a:lvl3pPr marL="685800" indent="-237744"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953000" y="1181100"/>
            <a:ext cx="4038600" cy="660400"/>
          </a:xfrm>
        </p:spPr>
        <p:txBody>
          <a:bodyPr/>
          <a:lstStyle>
            <a:lvl1pPr marL="0" indent="0">
              <a:buNone/>
              <a:defRPr sz="2800" b="1"/>
            </a:lvl1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8"/>
          </p:nvPr>
        </p:nvSpPr>
        <p:spPr>
          <a:xfrm>
            <a:off x="4953000" y="1901825"/>
            <a:ext cx="4038600" cy="3962400"/>
          </a:xfrm>
        </p:spPr>
        <p:txBody>
          <a:bodyPr/>
          <a:lstStyle>
            <a:lvl1pPr marL="237744" indent="-274320">
              <a:defRPr sz="2800"/>
            </a:lvl1pPr>
            <a:lvl2pPr marL="457200" indent="-219456">
              <a:defRPr sz="2400"/>
            </a:lvl2pPr>
            <a:lvl3pPr marL="685800" indent="-237744"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3842473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100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and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19200"/>
            <a:ext cx="4038600" cy="4525963"/>
          </a:xfrm>
        </p:spPr>
        <p:txBody>
          <a:bodyPr>
            <a:normAutofit/>
          </a:bodyPr>
          <a:lstStyle>
            <a:lvl1pPr marL="290513" indent="-290513">
              <a:defRPr sz="2800">
                <a:solidFill>
                  <a:schemeClr val="tx1">
                    <a:lumMod val="75000"/>
                  </a:schemeClr>
                </a:solidFill>
              </a:defRPr>
            </a:lvl1pPr>
            <a:lvl2pPr marL="512763" indent="-222250"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 marL="803275" indent="-290513">
              <a:tabLst>
                <a:tab pos="803275" algn="l"/>
                <a:tab pos="858838" algn="l"/>
              </a:tabLst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 marL="1081088" indent="-277813"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4953000" y="1219200"/>
            <a:ext cx="3733800" cy="452628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53676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100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356350"/>
            <a:ext cx="9144000" cy="5072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3"/>
          <p:cNvSpPr txBox="1">
            <a:spLocks/>
          </p:cNvSpPr>
          <p:nvPr/>
        </p:nvSpPr>
        <p:spPr>
          <a:xfrm>
            <a:off x="101599" y="6470650"/>
            <a:ext cx="2422525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rgbClr val="585858"/>
                </a:solidFill>
              </a:rPr>
              <a:t>Copyright </a:t>
            </a:r>
            <a:r>
              <a:rPr lang="en-US" sz="900" b="1" dirty="0" smtClean="0">
                <a:solidFill>
                  <a:srgbClr val="585858"/>
                </a:solidFill>
              </a:rPr>
              <a:t>©2019 </a:t>
            </a:r>
            <a:r>
              <a:rPr lang="en-US" sz="900" b="1" dirty="0">
                <a:solidFill>
                  <a:srgbClr val="585858"/>
                </a:solidFill>
              </a:rPr>
              <a:t>F.A. Davis Company</a:t>
            </a:r>
          </a:p>
        </p:txBody>
      </p:sp>
      <p:pic>
        <p:nvPicPr>
          <p:cNvPr id="12" name="Picture 13"/>
          <p:cNvPicPr>
            <a:picLocks noChangeAspect="1"/>
          </p:cNvPicPr>
          <p:nvPr/>
        </p:nvPicPr>
        <p:blipFill>
          <a:blip r:embed="rId17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294" y="6492183"/>
            <a:ext cx="1005840" cy="35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 preferRelativeResize="0">
            <a:picLocks/>
          </p:cNvPicPr>
          <p:nvPr/>
        </p:nvPicPr>
        <p:blipFill>
          <a:blip r:embed="rId19"/>
          <a:stretch>
            <a:fillRect/>
          </a:stretch>
        </p:blipFill>
        <p:spPr>
          <a:xfrm>
            <a:off x="0" y="6434694"/>
            <a:ext cx="9171432" cy="45719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276225"/>
            <a:ext cx="82296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endParaRPr lang="en-US" altLang="en-US" dirty="0"/>
          </a:p>
          <a:p>
            <a:pPr lvl="2"/>
            <a:endParaRPr lang="en-US" alt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990600"/>
            <a:ext cx="9144000" cy="0"/>
          </a:xfrm>
          <a:prstGeom prst="line">
            <a:avLst/>
          </a:prstGeom>
          <a:ln w="12700">
            <a:solidFill>
              <a:srgbClr val="D99C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 preferRelativeResize="0">
            <a:picLocks/>
          </p:cNvPicPr>
          <p:nvPr/>
        </p:nvPicPr>
        <p:blipFill>
          <a:blip r:embed="rId19"/>
          <a:stretch>
            <a:fillRect/>
          </a:stretch>
        </p:blipFill>
        <p:spPr>
          <a:xfrm>
            <a:off x="0" y="6364006"/>
            <a:ext cx="9171432" cy="4571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400800"/>
            <a:ext cx="9144000" cy="45719"/>
          </a:xfrm>
          <a:prstGeom prst="rect">
            <a:avLst/>
          </a:prstGeom>
          <a:solidFill>
            <a:srgbClr val="288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95" r:id="rId3"/>
    <p:sldLayoutId id="2147483683" r:id="rId4"/>
    <p:sldLayoutId id="2147483684" r:id="rId5"/>
    <p:sldLayoutId id="2147483692" r:id="rId6"/>
    <p:sldLayoutId id="2147483678" r:id="rId7"/>
    <p:sldLayoutId id="2147483679" r:id="rId8"/>
    <p:sldLayoutId id="2147483680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en-US" sz="3600" kern="1200">
          <a:solidFill>
            <a:srgbClr val="D99C21"/>
          </a:solidFill>
          <a:latin typeface="+mn-lt"/>
          <a:ea typeface="+mn-ea"/>
          <a:cs typeface="+mn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9pPr>
    </p:titleStyle>
    <p:bodyStyle>
      <a:lvl1pPr marL="623888" indent="-277813" algn="l" rtl="0" eaLnBrk="1" fontAlgn="base" hangingPunct="1">
        <a:spcBef>
          <a:spcPct val="20000"/>
        </a:spcBef>
        <a:spcAft>
          <a:spcPct val="0"/>
        </a:spcAft>
        <a:buClr>
          <a:srgbClr val="28805C"/>
        </a:buClr>
        <a:buFont typeface="Wingdings" panose="05000000000000000000" pitchFamily="2" charset="2"/>
        <a:buChar char="§"/>
        <a:defRPr lang="en-US" sz="3200" kern="2000" dirty="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914400" indent="-290513" algn="l" rtl="0" eaLnBrk="1" fontAlgn="base" hangingPunct="1">
        <a:spcBef>
          <a:spcPct val="20000"/>
        </a:spcBef>
        <a:spcAft>
          <a:spcPct val="0"/>
        </a:spcAft>
        <a:buClr>
          <a:srgbClr val="D99C21"/>
        </a:buClr>
        <a:buFont typeface="Arial" panose="020B0604020202020204" pitchFamily="34" charset="0"/>
        <a:buChar char="•"/>
        <a:defRPr lang="en-US" sz="2800" kern="1200" dirty="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2pPr>
      <a:lvl3pPr marL="1260475" indent="-290513" algn="l" rtl="0" eaLnBrk="1" fontAlgn="base" hangingPunct="1">
        <a:spcBef>
          <a:spcPct val="20000"/>
        </a:spcBef>
        <a:spcAft>
          <a:spcPct val="0"/>
        </a:spcAft>
        <a:buClr>
          <a:srgbClr val="737373"/>
        </a:buClr>
        <a:buFont typeface="Calibri" panose="020F0502020204030204" pitchFamily="34" charset="0"/>
        <a:buChar char="‒"/>
        <a:tabLst>
          <a:tab pos="858838" algn="l"/>
        </a:tabLst>
        <a:defRPr sz="28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" descr="Book cover for Pediatric Nursing, second edition"/>
          <p:cNvPicPr>
            <a:picLocks noGrp="1" noChangeAspect="1"/>
          </p:cNvPicPr>
          <p:nvPr>
            <p:ph type="pic"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7" r="2917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3200" dirty="0" smtClean="0"/>
              <a:t>Chapter 18</a:t>
            </a:r>
            <a:endParaRPr lang="en-US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3423557" y="3168650"/>
            <a:ext cx="5410200" cy="1098550"/>
          </a:xfrm>
        </p:spPr>
        <p:txBody>
          <a:bodyPr/>
          <a:lstStyle/>
          <a:p>
            <a:r>
              <a:rPr lang="en-US" sz="3200" dirty="0"/>
              <a:t>Reproductive and Genetic Disorders</a:t>
            </a:r>
          </a:p>
        </p:txBody>
      </p:sp>
      <p:sp>
        <p:nvSpPr>
          <p:cNvPr id="3" name="Title 2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73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Answer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1219200"/>
            <a:ext cx="8534400" cy="457200"/>
          </a:xfrm>
        </p:spPr>
        <p:txBody>
          <a:bodyPr/>
          <a:lstStyle/>
          <a:p>
            <a:r>
              <a:rPr lang="en-US" altLang="en-US" dirty="0"/>
              <a:t>Correct Answer: </a:t>
            </a:r>
            <a:r>
              <a:rPr lang="en-US" altLang="en-US" dirty="0">
                <a:solidFill>
                  <a:srgbClr val="28805C"/>
                </a:solidFill>
              </a:rPr>
              <a:t>C</a:t>
            </a:r>
            <a:endParaRPr lang="en-US" dirty="0">
              <a:solidFill>
                <a:srgbClr val="28805C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457200" y="1740408"/>
            <a:ext cx="8534400" cy="4038600"/>
          </a:xfrm>
        </p:spPr>
        <p:txBody>
          <a:bodyPr/>
          <a:lstStyle/>
          <a:p>
            <a:r>
              <a:rPr lang="en-US" dirty="0"/>
              <a:t>Menorrhagia is characterized by menstrual flow of excessive duration, greater than 7 days, and/or heavy volume, greater than 80 </a:t>
            </a:r>
            <a:r>
              <a:rPr lang="en-US" dirty="0" smtClean="0"/>
              <a:t>milliliters/cycle.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451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Genetics and Genetic Disorders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>
          <a:xfrm>
            <a:off x="457200" y="1195349"/>
            <a:ext cx="8229600" cy="4443451"/>
          </a:xfrm>
        </p:spPr>
        <p:txBody>
          <a:bodyPr/>
          <a:lstStyle/>
          <a:p>
            <a:pPr lvl="0"/>
            <a:r>
              <a:rPr lang="en-US" smtClean="0"/>
              <a:t>Genetic inheritance</a:t>
            </a:r>
          </a:p>
          <a:p>
            <a:pPr lvl="0"/>
            <a:r>
              <a:rPr lang="en-US" smtClean="0"/>
              <a:t>Genetic errors</a:t>
            </a:r>
          </a:p>
          <a:p>
            <a:pPr lvl="0"/>
            <a:r>
              <a:rPr lang="en-US" smtClean="0"/>
              <a:t>Meiosis</a:t>
            </a:r>
          </a:p>
          <a:p>
            <a:pPr lvl="1"/>
            <a:r>
              <a:rPr lang="en-US" smtClean="0"/>
              <a:t>Oocyte</a:t>
            </a:r>
          </a:p>
          <a:p>
            <a:pPr lvl="1"/>
            <a:r>
              <a:rPr lang="en-US" smtClean="0"/>
              <a:t>Spermatocyte</a:t>
            </a:r>
          </a:p>
          <a:p>
            <a:pPr lvl="0"/>
            <a:r>
              <a:rPr lang="en-US" smtClean="0"/>
              <a:t>Reproduction</a:t>
            </a:r>
          </a:p>
          <a:p>
            <a:pPr lvl="0"/>
            <a:r>
              <a:rPr lang="en-US" smtClean="0"/>
              <a:t>Alterations in chromosomes and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69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756356" y="22311"/>
            <a:ext cx="8235244" cy="1089529"/>
          </a:xfrm>
        </p:spPr>
        <p:txBody>
          <a:bodyPr/>
          <a:lstStyle/>
          <a:p>
            <a:r>
              <a:rPr lang="en-US" dirty="0" smtClean="0"/>
              <a:t>Genetics and Genetic Disorders (continued_1)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Trisomy 21 (Down Syndrome)</a:t>
            </a:r>
          </a:p>
          <a:p>
            <a:pPr lvl="0"/>
            <a:r>
              <a:rPr lang="en-US" smtClean="0"/>
              <a:t>Trisomy 18 (Edward’s Syndrome)</a:t>
            </a:r>
          </a:p>
          <a:p>
            <a:pPr lvl="0"/>
            <a:r>
              <a:rPr lang="en-US" smtClean="0"/>
              <a:t>Trisomy 13 (Patau Syndrome)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055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756356" y="22311"/>
            <a:ext cx="8235244" cy="1089529"/>
          </a:xfrm>
        </p:spPr>
        <p:txBody>
          <a:bodyPr/>
          <a:lstStyle/>
          <a:p>
            <a:r>
              <a:rPr lang="en-US" dirty="0" smtClean="0"/>
              <a:t>Genetics and Genetic Disorders (continued_2)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Turner syndrome</a:t>
            </a:r>
          </a:p>
          <a:p>
            <a:pPr lvl="0"/>
            <a:r>
              <a:rPr lang="en-US" smtClean="0"/>
              <a:t>Cri-Du-Chat syndrome</a:t>
            </a:r>
          </a:p>
          <a:p>
            <a:pPr lvl="0"/>
            <a:r>
              <a:rPr lang="en-US" smtClean="0"/>
              <a:t>Williams syndrome</a:t>
            </a:r>
          </a:p>
          <a:p>
            <a:pPr lvl="0"/>
            <a:r>
              <a:rPr lang="en-US" smtClean="0"/>
              <a:t>Velocardial facial syndrome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690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756356" y="22311"/>
            <a:ext cx="8235244" cy="1089529"/>
          </a:xfrm>
        </p:spPr>
        <p:txBody>
          <a:bodyPr/>
          <a:lstStyle/>
          <a:p>
            <a:r>
              <a:rPr lang="en-US" dirty="0" smtClean="0"/>
              <a:t>Genetics and Genetic Disorders (continued_3)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>
          <a:xfrm>
            <a:off x="457200" y="1195349"/>
            <a:ext cx="8534400" cy="4068763"/>
          </a:xfrm>
        </p:spPr>
        <p:txBody>
          <a:bodyPr/>
          <a:lstStyle/>
          <a:p>
            <a:pPr lvl="0"/>
            <a:r>
              <a:rPr lang="en-US" dirty="0" smtClean="0"/>
              <a:t>Phenylketonuria (P K U)</a:t>
            </a:r>
          </a:p>
          <a:p>
            <a:pPr lvl="0"/>
            <a:r>
              <a:rPr lang="en-US" dirty="0" smtClean="0"/>
              <a:t>Neurofibromatosis, Type 1 (Von Recklinghausen’s Disease)</a:t>
            </a:r>
          </a:p>
          <a:p>
            <a:pPr lvl="0"/>
            <a:r>
              <a:rPr lang="en-US" dirty="0" smtClean="0"/>
              <a:t>Neurofibromatosis, Type 2 (N F-2)</a:t>
            </a:r>
          </a:p>
          <a:p>
            <a:pPr lvl="0"/>
            <a:r>
              <a:rPr lang="en-US" dirty="0" smtClean="0"/>
              <a:t>Tuberous Sclerosis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161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756356" y="22311"/>
            <a:ext cx="8235244" cy="1089529"/>
          </a:xfrm>
        </p:spPr>
        <p:txBody>
          <a:bodyPr/>
          <a:lstStyle/>
          <a:p>
            <a:r>
              <a:rPr lang="en-US" dirty="0" smtClean="0"/>
              <a:t>Genetics and Genetic Disorders (continued_4)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Sturge-Weber syndrome</a:t>
            </a:r>
          </a:p>
          <a:p>
            <a:pPr lvl="0"/>
            <a:r>
              <a:rPr lang="en-US" smtClean="0"/>
              <a:t>Charcot-Marie-Tooth disease</a:t>
            </a:r>
          </a:p>
          <a:p>
            <a:pPr lvl="0"/>
            <a:r>
              <a:rPr lang="en-US" smtClean="0"/>
              <a:t>Achondroplasia</a:t>
            </a:r>
          </a:p>
          <a:p>
            <a:pPr lvl="0"/>
            <a:r>
              <a:rPr lang="en-US" smtClean="0"/>
              <a:t>X-Linked hydrocephalus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4767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756356" y="22311"/>
            <a:ext cx="8235244" cy="1089529"/>
          </a:xfrm>
        </p:spPr>
        <p:txBody>
          <a:bodyPr/>
          <a:lstStyle/>
          <a:p>
            <a:r>
              <a:rPr lang="en-US" dirty="0" smtClean="0"/>
              <a:t>Genetics and Genetic Disorders (continued_5)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Fragile X syndrome</a:t>
            </a:r>
          </a:p>
          <a:p>
            <a:pPr lvl="0"/>
            <a:r>
              <a:rPr lang="en-US" smtClean="0"/>
              <a:t>Prader-Willi syndrome</a:t>
            </a:r>
          </a:p>
          <a:p>
            <a:pPr lvl="0"/>
            <a:r>
              <a:rPr lang="en-US" smtClean="0"/>
              <a:t>Angelman syndrome</a:t>
            </a:r>
          </a:p>
          <a:p>
            <a:pPr lvl="0"/>
            <a:r>
              <a:rPr lang="en-US" smtClean="0"/>
              <a:t>Fetal alcohol spectrum disorder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8430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</a:t>
            </a:r>
            <a:endParaRPr lang="en-US" alt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="" xmlns:a16="http://schemas.microsoft.com/office/drawing/2014/main" id="{F8707DDC-B87D-45A8-8525-874FF760B68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200" y="1181100"/>
            <a:ext cx="8534400" cy="1028700"/>
          </a:xfrm>
        </p:spPr>
        <p:txBody>
          <a:bodyPr/>
          <a:lstStyle/>
          <a:p>
            <a:r>
              <a:rPr lang="en-US" altLang="en-US" dirty="0" smtClean="0"/>
              <a:t>In Edward’s syndrome, each chromosome has ____ copies of chromosome ____.</a:t>
            </a:r>
            <a:endParaRPr lang="en-US" alt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BCEA2EC4-28FB-4D5B-8A08-DD30E47818F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200" y="2337816"/>
            <a:ext cx="8534400" cy="2538984"/>
          </a:xfrm>
        </p:spPr>
        <p:txBody>
          <a:bodyPr/>
          <a:lstStyle/>
          <a:p>
            <a:pPr marL="346075" indent="0">
              <a:buNone/>
            </a:pPr>
            <a:r>
              <a:rPr lang="en-US" altLang="en-US" dirty="0" smtClean="0">
                <a:solidFill>
                  <a:srgbClr val="28805C"/>
                </a:solidFill>
              </a:rPr>
              <a:t>A.</a:t>
            </a:r>
            <a:r>
              <a:rPr lang="en-US" altLang="en-US" dirty="0" smtClean="0"/>
              <a:t> three, 18</a:t>
            </a:r>
          </a:p>
          <a:p>
            <a:pPr marL="346075" indent="0">
              <a:buNone/>
            </a:pPr>
            <a:r>
              <a:rPr lang="en-US" altLang="en-US" dirty="0" smtClean="0">
                <a:solidFill>
                  <a:srgbClr val="28805C"/>
                </a:solidFill>
              </a:rPr>
              <a:t>B.</a:t>
            </a:r>
            <a:r>
              <a:rPr lang="en-US" altLang="en-US" dirty="0" smtClean="0"/>
              <a:t> two, 18 </a:t>
            </a:r>
          </a:p>
          <a:p>
            <a:pPr marL="346075" indent="0">
              <a:buNone/>
            </a:pPr>
            <a:r>
              <a:rPr lang="en-US" altLang="en-US" dirty="0" smtClean="0">
                <a:solidFill>
                  <a:srgbClr val="28805C"/>
                </a:solidFill>
              </a:rPr>
              <a:t>C.</a:t>
            </a:r>
            <a:r>
              <a:rPr lang="en-US" altLang="en-US" dirty="0" smtClean="0"/>
              <a:t> three, 13</a:t>
            </a:r>
          </a:p>
          <a:p>
            <a:pPr marL="346075" indent="0">
              <a:buNone/>
            </a:pPr>
            <a:r>
              <a:rPr lang="en-US" altLang="en-US" dirty="0" smtClean="0">
                <a:solidFill>
                  <a:srgbClr val="28805C"/>
                </a:solidFill>
              </a:rPr>
              <a:t>D.</a:t>
            </a:r>
            <a:r>
              <a:rPr lang="en-US" altLang="en-US" dirty="0" smtClean="0"/>
              <a:t> two, 13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70855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</p:spPr>
        <p:txBody>
          <a:bodyPr/>
          <a:lstStyle/>
          <a:p>
            <a:r>
              <a:rPr lang="en-US" altLang="en-US" smtClean="0"/>
              <a:t>Answer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1219200"/>
            <a:ext cx="8534400" cy="533400"/>
          </a:xfrm>
        </p:spPr>
        <p:txBody>
          <a:bodyPr/>
          <a:lstStyle/>
          <a:p>
            <a:r>
              <a:rPr lang="en-US" altLang="en-US" dirty="0"/>
              <a:t>Correct Answer: </a:t>
            </a:r>
            <a:r>
              <a:rPr lang="en-US" altLang="en-US" dirty="0">
                <a:solidFill>
                  <a:srgbClr val="28805C"/>
                </a:solidFill>
              </a:rPr>
              <a:t>A</a:t>
            </a:r>
            <a:endParaRPr lang="en-US" dirty="0">
              <a:solidFill>
                <a:srgbClr val="28805C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457200" y="1825752"/>
            <a:ext cx="8534400" cy="4038600"/>
          </a:xfrm>
        </p:spPr>
        <p:txBody>
          <a:bodyPr/>
          <a:lstStyle/>
          <a:p>
            <a:r>
              <a:rPr lang="en-US" altLang="en-US" dirty="0"/>
              <a:t>In trisomy 18 (Edward’s syndrome), each chromosome has three copies of chromosome 18. It is c</a:t>
            </a:r>
            <a:r>
              <a:rPr lang="en-US" dirty="0"/>
              <a:t>haracterized by prenatal growth deficiency, craniofacial features, characteristic hand gestures with overriding fingers, nail hypoplasia, and short sternum.</a:t>
            </a:r>
          </a:p>
        </p:txBody>
      </p:sp>
    </p:spTree>
    <p:extLst>
      <p:ext uri="{BB962C8B-B14F-4D97-AF65-F5344CB8AC3E}">
        <p14:creationId xmlns:p14="http://schemas.microsoft.com/office/powerpoint/2010/main" val="338861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Summary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In this chapter, we covered: </a:t>
            </a:r>
          </a:p>
          <a:p>
            <a:pPr lvl="1"/>
            <a:r>
              <a:rPr lang="en-US" smtClean="0"/>
              <a:t>Female Anatomy and Physiology</a:t>
            </a:r>
          </a:p>
          <a:p>
            <a:pPr lvl="1"/>
            <a:r>
              <a:rPr lang="en-US" smtClean="0"/>
              <a:t>Male Anatomy and Physiology</a:t>
            </a:r>
          </a:p>
          <a:p>
            <a:pPr lvl="1"/>
            <a:r>
              <a:rPr lang="en-US" smtClean="0"/>
              <a:t>Sexually Transmitted Infections</a:t>
            </a:r>
          </a:p>
          <a:p>
            <a:pPr lvl="1"/>
            <a:r>
              <a:rPr lang="en-US" smtClean="0"/>
              <a:t>Genetics and Genetic Disorders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675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Learning Objectives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>
          <a:xfrm>
            <a:off x="457200" y="1195349"/>
            <a:ext cx="8229600" cy="4291051"/>
          </a:xfrm>
        </p:spPr>
        <p:txBody>
          <a:bodyPr/>
          <a:lstStyle/>
          <a:p>
            <a:pPr lvl="0"/>
            <a:r>
              <a:rPr lang="en-US" dirty="0" smtClean="0"/>
              <a:t>Identify the anatomy of the male and female reproductive systems.</a:t>
            </a:r>
          </a:p>
          <a:p>
            <a:pPr lvl="0"/>
            <a:r>
              <a:rPr lang="en-US" dirty="0" smtClean="0"/>
              <a:t>Discuss common pediatric reproductive health concerns.</a:t>
            </a:r>
          </a:p>
          <a:p>
            <a:pPr lvl="0"/>
            <a:r>
              <a:rPr lang="en-US" dirty="0" smtClean="0"/>
              <a:t>Describe the signs and symptoms and interventions for common sexually transmitted infections.</a:t>
            </a:r>
          </a:p>
          <a:p>
            <a:pPr lvl="0"/>
            <a:r>
              <a:rPr lang="en-US" dirty="0" smtClean="0"/>
              <a:t>Explain the human genome and its function.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29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Learning Objectives (continued)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>
          <a:xfrm>
            <a:off x="457200" y="1237684"/>
            <a:ext cx="8534400" cy="4976851"/>
          </a:xfrm>
        </p:spPr>
        <p:txBody>
          <a:bodyPr/>
          <a:lstStyle/>
          <a:p>
            <a:pPr lvl="0">
              <a:lnSpc>
                <a:spcPts val="3300"/>
              </a:lnSpc>
            </a:pPr>
            <a:r>
              <a:rPr lang="en-US" dirty="0" smtClean="0"/>
              <a:t>Describe errors in reproduction, including mitosis, meiosis, and their contribution to genetic disorders.</a:t>
            </a:r>
          </a:p>
          <a:p>
            <a:pPr lvl="0">
              <a:lnSpc>
                <a:spcPts val="3300"/>
              </a:lnSpc>
            </a:pPr>
            <a:r>
              <a:rPr lang="en-US" dirty="0" smtClean="0"/>
              <a:t>Explain differences and similarities among autosomal dominant, recessive, and X-linked disorders.</a:t>
            </a:r>
          </a:p>
          <a:p>
            <a:pPr lvl="0">
              <a:lnSpc>
                <a:spcPts val="3300"/>
              </a:lnSpc>
            </a:pPr>
            <a:r>
              <a:rPr lang="en-US" dirty="0" smtClean="0"/>
              <a:t>Describe a variety of common genetic syndromes.</a:t>
            </a:r>
          </a:p>
          <a:p>
            <a:pPr lvl="0">
              <a:lnSpc>
                <a:spcPts val="3300"/>
              </a:lnSpc>
            </a:pPr>
            <a:r>
              <a:rPr lang="en-US" dirty="0" smtClean="0"/>
              <a:t>Explain the recommended age-appropriate care and pediatric surveillance for common genetic syndromes.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53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Introduction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Female anatomy and physiology</a:t>
            </a:r>
          </a:p>
          <a:p>
            <a:r>
              <a:rPr lang="en-US" smtClean="0"/>
              <a:t>Pubertal changes in girls</a:t>
            </a:r>
          </a:p>
          <a:p>
            <a:r>
              <a:rPr lang="en-US" smtClean="0"/>
              <a:t>Common pediatric problems of the female genital tract</a:t>
            </a:r>
          </a:p>
          <a:p>
            <a:r>
              <a:rPr lang="en-US" smtClean="0"/>
              <a:t>Adolescent vaginal complaints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92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Introduction (continued)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Male anatomy and physiology</a:t>
            </a:r>
          </a:p>
          <a:p>
            <a:r>
              <a:rPr lang="en-US" smtClean="0"/>
              <a:t>Puberty in boys</a:t>
            </a:r>
          </a:p>
          <a:p>
            <a:r>
              <a:rPr lang="en-US" smtClean="0"/>
              <a:t>Common pediatric and adolescent problems of the male genital tract</a:t>
            </a:r>
          </a:p>
          <a:p>
            <a:r>
              <a:rPr lang="en-US" smtClean="0"/>
              <a:t>Development of the testis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6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Sexually Transmitted Infections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Risk factors for S T I's</a:t>
            </a:r>
          </a:p>
          <a:p>
            <a:pPr lvl="0"/>
            <a:r>
              <a:rPr lang="en-US" dirty="0" smtClean="0"/>
              <a:t>Screening for S T I's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33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756356" y="22311"/>
            <a:ext cx="8235244" cy="1089529"/>
          </a:xfrm>
        </p:spPr>
        <p:txBody>
          <a:bodyPr/>
          <a:lstStyle/>
          <a:p>
            <a:r>
              <a:rPr lang="en-US" dirty="0" smtClean="0"/>
              <a:t>Sexually Transmitted Infections (continued_1)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Pelvic inflammatory disease (P I D)</a:t>
            </a:r>
          </a:p>
          <a:p>
            <a:pPr lvl="0"/>
            <a:r>
              <a:rPr lang="en-US" dirty="0" err="1" smtClean="0"/>
              <a:t>Trichomoniasis</a:t>
            </a:r>
            <a:endParaRPr lang="en-US" dirty="0" smtClean="0"/>
          </a:p>
          <a:p>
            <a:pPr lvl="0"/>
            <a:r>
              <a:rPr lang="en-US" dirty="0" smtClean="0"/>
              <a:t>Gonorrhea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94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756356" y="22311"/>
            <a:ext cx="8235244" cy="1089529"/>
          </a:xfrm>
        </p:spPr>
        <p:txBody>
          <a:bodyPr/>
          <a:lstStyle/>
          <a:p>
            <a:r>
              <a:rPr lang="en-US" dirty="0" smtClean="0"/>
              <a:t>Sexually Transmitted Infections (continued_2)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Chlamydia</a:t>
            </a:r>
          </a:p>
          <a:p>
            <a:pPr lvl="0"/>
            <a:r>
              <a:rPr lang="en-US" smtClean="0"/>
              <a:t>Syphilis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24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</a:t>
            </a:r>
            <a:endParaRPr lang="en-US" alt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="" xmlns:a16="http://schemas.microsoft.com/office/drawing/2014/main" id="{F8707DDC-B87D-45A8-8525-874FF760B68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200" y="1181100"/>
            <a:ext cx="8534400" cy="571500"/>
          </a:xfrm>
        </p:spPr>
        <p:txBody>
          <a:bodyPr/>
          <a:lstStyle/>
          <a:p>
            <a:r>
              <a:rPr lang="en-US" altLang="en-US" dirty="0" smtClean="0"/>
              <a:t>What is m</a:t>
            </a:r>
            <a:r>
              <a:rPr lang="en-US" dirty="0" smtClean="0"/>
              <a:t>enorrhagia?</a:t>
            </a:r>
            <a:endParaRPr lang="en-US" alt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BCEA2EC4-28FB-4D5B-8A08-DD30E47818F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774192" y="1838960"/>
            <a:ext cx="7836408" cy="4038600"/>
          </a:xfrm>
        </p:spPr>
        <p:txBody>
          <a:bodyPr/>
          <a:lstStyle/>
          <a:p>
            <a:pPr marL="457200" lvl="0" indent="-457200">
              <a:buNone/>
            </a:pPr>
            <a:r>
              <a:rPr lang="en-US" dirty="0" smtClean="0">
                <a:solidFill>
                  <a:srgbClr val="28805C"/>
                </a:solidFill>
              </a:rPr>
              <a:t>A.</a:t>
            </a:r>
            <a:r>
              <a:rPr lang="en-US" dirty="0" smtClean="0"/>
              <a:t> Secondary non-</a:t>
            </a:r>
            <a:r>
              <a:rPr lang="en-US" dirty="0" err="1" smtClean="0"/>
              <a:t>retractability</a:t>
            </a:r>
            <a:r>
              <a:rPr lang="en-US" dirty="0" smtClean="0"/>
              <a:t> of the foreskin after </a:t>
            </a:r>
            <a:r>
              <a:rPr lang="en-US" dirty="0" err="1" smtClean="0"/>
              <a:t>retractability</a:t>
            </a:r>
            <a:r>
              <a:rPr lang="en-US" dirty="0" smtClean="0"/>
              <a:t> at an earlier age</a:t>
            </a:r>
          </a:p>
          <a:p>
            <a:pPr marL="457200" indent="-457200">
              <a:buNone/>
            </a:pPr>
            <a:r>
              <a:rPr lang="en-US" dirty="0" smtClean="0">
                <a:solidFill>
                  <a:srgbClr val="28805C"/>
                </a:solidFill>
              </a:rPr>
              <a:t>B.</a:t>
            </a:r>
            <a:r>
              <a:rPr lang="en-US" dirty="0" smtClean="0"/>
              <a:t> Failure of the testis to descend into the scrotum</a:t>
            </a:r>
          </a:p>
          <a:p>
            <a:pPr marL="457200" indent="-457200">
              <a:buNone/>
            </a:pPr>
            <a:r>
              <a:rPr lang="en-US" dirty="0" smtClean="0">
                <a:solidFill>
                  <a:srgbClr val="28805C"/>
                </a:solidFill>
              </a:rPr>
              <a:t>C.</a:t>
            </a:r>
            <a:r>
              <a:rPr lang="en-US" dirty="0" smtClean="0"/>
              <a:t> Menstrual flow of excessive duration and/or heavy volume</a:t>
            </a:r>
          </a:p>
          <a:p>
            <a:pPr marL="457200" indent="-457200">
              <a:buNone/>
            </a:pPr>
            <a:r>
              <a:rPr lang="en-US" dirty="0" smtClean="0">
                <a:solidFill>
                  <a:srgbClr val="28805C"/>
                </a:solidFill>
              </a:rPr>
              <a:t>D.</a:t>
            </a:r>
            <a:r>
              <a:rPr lang="en-US" dirty="0" smtClean="0"/>
              <a:t> The absence of monthly menses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60805384"/>
      </p:ext>
    </p:extLst>
  </p:cSld>
  <p:clrMapOvr>
    <a:masterClrMapping/>
  </p:clrMapOvr>
</p:sld>
</file>

<file path=ppt/theme/theme1.xml><?xml version="1.0" encoding="utf-8"?>
<a:theme xmlns:a="http://schemas.openxmlformats.org/drawingml/2006/main" name="FAD_Nursing_Template_Sample">
  <a:themeElements>
    <a:clrScheme name="FAD Nursing">
      <a:dk1>
        <a:srgbClr val="737373"/>
      </a:dk1>
      <a:lt1>
        <a:sysClr val="window" lastClr="FFFFFF"/>
      </a:lt1>
      <a:dk2>
        <a:srgbClr val="28805C"/>
      </a:dk2>
      <a:lt2>
        <a:srgbClr val="FFFFFF"/>
      </a:lt2>
      <a:accent1>
        <a:srgbClr val="28805C"/>
      </a:accent1>
      <a:accent2>
        <a:srgbClr val="737373"/>
      </a:accent2>
      <a:accent3>
        <a:srgbClr val="D99C21"/>
      </a:accent3>
      <a:accent4>
        <a:srgbClr val="C00000"/>
      </a:accent4>
      <a:accent5>
        <a:srgbClr val="BFBFBF"/>
      </a:accent5>
      <a:accent6>
        <a:srgbClr val="C2ECDB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D_Nursing_Template_Sample.potx" id="{5181244E-E369-41F3-903B-B434326AAFEF}" vid="{C3F2F43F-912D-43BA-AEF6-B5CD9FA383B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88135b7f-3fab-49b6-8009-71309f2107a8">F.A. Davis</Category>
    <v7hm xmlns="88135b7f-3fab-49b6-8009-71309f2107a8" xsi:nil="true"/>
    <Tertiary_x0020_Category xmlns="88135b7f-3fab-49b6-8009-71309f2107a8" xsi:nil="true"/>
    <Sub_x002d_Category xmlns="88135b7f-3fab-49b6-8009-71309f2107a8">FAD PowerPoint Presentations</Sub_x002d_Category>
    <SortOrder xmlns="88135b7f-3fab-49b6-8009-71309f2107a8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74F316A9D19642AFB347C36D63796C" ma:contentTypeVersion="5" ma:contentTypeDescription="Create a new document." ma:contentTypeScope="" ma:versionID="cad381adda5b2ce407c58584fcfb8d10">
  <xsd:schema xmlns:xsd="http://www.w3.org/2001/XMLSchema" xmlns:xs="http://www.w3.org/2001/XMLSchema" xmlns:p="http://schemas.microsoft.com/office/2006/metadata/properties" xmlns:ns2="71d46e88-8733-4645-9284-85cf006978cc" xmlns:ns3="88135b7f-3fab-49b6-8009-71309f2107a8" targetNamespace="http://schemas.microsoft.com/office/2006/metadata/properties" ma:root="true" ma:fieldsID="8417b20f22cd2cb04f08b6ff97a2b690" ns2:_="" ns3:_="">
    <xsd:import namespace="71d46e88-8733-4645-9284-85cf006978cc"/>
    <xsd:import namespace="88135b7f-3fab-49b6-8009-71309f2107a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Category" minOccurs="0"/>
                <xsd:element ref="ns3:Sub_x002d_Category" minOccurs="0"/>
                <xsd:element ref="ns3:SortOrder" minOccurs="0"/>
                <xsd:element ref="ns3:v7hm" minOccurs="0"/>
                <xsd:element ref="ns3:Tertiary_x0020_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d46e88-8733-4645-9284-85cf006978c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135b7f-3fab-49b6-8009-71309f2107a8" elementFormDefault="qualified">
    <xsd:import namespace="http://schemas.microsoft.com/office/2006/documentManagement/types"/>
    <xsd:import namespace="http://schemas.microsoft.com/office/infopath/2007/PartnerControls"/>
    <xsd:element name="Category" ma:index="11" nillable="true" ma:displayName="Category" ma:format="Dropdown" ma:internalName="Category">
      <xsd:simpleType>
        <xsd:union memberTypes="dms:Text">
          <xsd:simpleType>
            <xsd:restriction base="dms:Choice">
              <xsd:enumeration value="Additional Images"/>
              <xsd:enumeration value="DavisAdvantage"/>
              <xsd:enumeration value="DavisEdge"/>
              <xsd:enumeration value="DavisForward - internal use only"/>
              <xsd:enumeration value="DavisPlus"/>
              <xsd:enumeration value="Dental Care Decisions"/>
              <xsd:enumeration value="Dosage Calc"/>
              <xsd:enumeration value="F.A. Davis"/>
              <xsd:enumeration value="Fitness Decisions"/>
              <xsd:enumeration value="Kines in Action"/>
              <xsd:enumeration value="Medical Coding Lab"/>
              <xsd:enumeration value="Medical Language Lab"/>
              <xsd:enumeration value="Tabers"/>
            </xsd:restriction>
          </xsd:simpleType>
        </xsd:union>
      </xsd:simpleType>
    </xsd:element>
    <xsd:element name="Sub_x002d_Category" ma:index="12" nillable="true" ma:displayName="Sub-Category" ma:format="Dropdown" ma:internalName="Sub_x002d_Category">
      <xsd:simpleType>
        <xsd:union memberTypes="dms:Text">
          <xsd:simpleType>
            <xsd:restriction base="dms:Choice">
              <xsd:enumeration value="Branding Guide (attachment)"/>
              <xsd:enumeration value="DA Logos"/>
              <xsd:enumeration value="DA Powerpoint Presentation"/>
              <xsd:enumeration value="DC Logo"/>
              <xsd:enumeration value="DC Powerpoint Presentation"/>
              <xsd:enumeration value="DCD Logo"/>
              <xsd:enumeration value="DCD Powerpoint Presentation"/>
              <xsd:enumeration value="DE Logos"/>
              <xsd:enumeration value="DE Powerpoint Presentation"/>
              <xsd:enumeration value="DF Logo"/>
              <xsd:enumeration value="DF Powerpoint Presentation"/>
              <xsd:enumeration value="DP Homepage image"/>
              <xsd:enumeration value="DP Logo"/>
              <xsd:enumeration value="Electronic Devices"/>
              <xsd:enumeration value="FAD Digital Logos"/>
              <xsd:enumeration value="FAD Powerpiont Presentations"/>
              <xsd:enumeration value="FAD Print Logos"/>
              <xsd:enumeration value="FD Logo"/>
              <xsd:enumeration value="FD Powerpoint Presentation"/>
              <xsd:enumeration value="KIA Logo"/>
              <xsd:enumeration value="KIA Powerpoint Presentation"/>
              <xsd:enumeration value="MCL Logo"/>
              <xsd:enumeration value="MCL Powerpoint Presentation"/>
              <xsd:enumeration value="MLL 2.0 Logo"/>
              <xsd:enumeration value="MLL Logo"/>
              <xsd:enumeration value="MLL Powerpoint Presentation"/>
              <xsd:enumeration value="MTC Logo"/>
              <xsd:enumeration value="Taber’s 22"/>
              <xsd:enumeration value="Taber’s 22 with tagline"/>
              <xsd:enumeration value="Tabers Logo"/>
              <xsd:enumeration value="Tabers.com Homepage screen"/>
              <xsd:enumeration value="Useful Images"/>
            </xsd:restriction>
          </xsd:simpleType>
        </xsd:union>
      </xsd:simpleType>
    </xsd:element>
    <xsd:element name="SortOrder" ma:index="13" nillable="true" ma:displayName="SortOrder" ma:internalName="SortOrder">
      <xsd:simpleType>
        <xsd:restriction base="dms:Number"/>
      </xsd:simpleType>
    </xsd:element>
    <xsd:element name="v7hm" ma:index="14" nillable="true" ma:displayName="Tert" ma:internalName="v7hm">
      <xsd:simpleType>
        <xsd:restriction base="dms:Number"/>
      </xsd:simpleType>
    </xsd:element>
    <xsd:element name="Tertiary_x0020_Category" ma:index="15" nillable="true" ma:displayName="Tertiary Category" ma:internalName="Tertiary_x0020_Category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3EB0E3-5915-4E57-8F39-28F926E76D4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28C97C-1C07-4631-B50A-E80D18B785BB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8CC939C3-7EE7-4FC7-818E-985D0213E860}">
  <ds:schemaRefs>
    <ds:schemaRef ds:uri="http://schemas.microsoft.com/office/2006/metadata/properties"/>
    <ds:schemaRef ds:uri="88135b7f-3fab-49b6-8009-71309f2107a8"/>
    <ds:schemaRef ds:uri="http://purl.org/dc/elements/1.1/"/>
    <ds:schemaRef ds:uri="http://schemas.microsoft.com/office/infopath/2007/PartnerControls"/>
    <ds:schemaRef ds:uri="http://purl.org/dc/dcmitype/"/>
    <ds:schemaRef ds:uri="71d46e88-8733-4645-9284-85cf006978cc"/>
    <ds:schemaRef ds:uri="http://schemas.microsoft.com/office/2006/documentManagement/types"/>
    <ds:schemaRef ds:uri="http://www.w3.org/XML/1998/namespace"/>
    <ds:schemaRef ds:uri="http://purl.org/dc/terms/"/>
    <ds:schemaRef ds:uri="http://schemas.openxmlformats.org/package/2006/metadata/core-properties"/>
  </ds:schemaRefs>
</ds:datastoreItem>
</file>

<file path=customXml/itemProps4.xml><?xml version="1.0" encoding="utf-8"?>
<ds:datastoreItem xmlns:ds="http://schemas.openxmlformats.org/officeDocument/2006/customXml" ds:itemID="{B8860857-213E-449D-9D68-31992611CF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d46e88-8733-4645-9284-85cf006978cc"/>
    <ds:schemaRef ds:uri="88135b7f-3fab-49b6-8009-71309f2107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FAD_Nursing_Template_Sample</Template>
  <TotalTime>20</TotalTime>
  <Words>490</Words>
  <Application>Microsoft Office PowerPoint</Application>
  <PresentationFormat>On-screen Show (4:3)</PresentationFormat>
  <Paragraphs>92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FAD_Nursing_Template_Sample</vt:lpstr>
      <vt:lpstr> </vt:lpstr>
      <vt:lpstr>Learning Objectives</vt:lpstr>
      <vt:lpstr>Learning Objectives (continued)</vt:lpstr>
      <vt:lpstr>Introduction</vt:lpstr>
      <vt:lpstr>Introduction (continued)</vt:lpstr>
      <vt:lpstr>Sexually Transmitted Infections</vt:lpstr>
      <vt:lpstr>Sexually Transmitted Infections (continued_1)</vt:lpstr>
      <vt:lpstr>Sexually Transmitted Infections (continued_2)</vt:lpstr>
      <vt:lpstr>Question</vt:lpstr>
      <vt:lpstr>Answer</vt:lpstr>
      <vt:lpstr>Genetics and Genetic Disorders</vt:lpstr>
      <vt:lpstr>Genetics and Genetic Disorders (continued_1)</vt:lpstr>
      <vt:lpstr>Genetics and Genetic Disorders (continued_2)</vt:lpstr>
      <vt:lpstr>Genetics and Genetic Disorders (continued_3)</vt:lpstr>
      <vt:lpstr>Genetics and Genetic Disorders (continued_4)</vt:lpstr>
      <vt:lpstr>Genetics and Genetic Disorders (continued_5)</vt:lpstr>
      <vt:lpstr>Question </vt:lpstr>
      <vt:lpstr>Answer 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18 Reproductive and Genetic Disorders</dc:title>
  <dc:creator>Rudd and Kocisko</dc:creator>
  <cp:lastModifiedBy>Aravindhan C.</cp:lastModifiedBy>
  <cp:revision>36</cp:revision>
  <dcterms:created xsi:type="dcterms:W3CDTF">2018-07-19T05:32:00Z</dcterms:created>
  <dcterms:modified xsi:type="dcterms:W3CDTF">2018-08-28T06:27:12Z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0x010100D074F316A9D19642AFB347C36D63796C</vt:lpwstr>
  </property>
  <property fmtid="{D5CDD505-2E9C-101B-9397-08002B2CF9AE}" pid="3" name="_dlc_DocIdItemGuid">
    <vt:lpwstr>647463b2-28f5-46c6-8d1e-a6b9b2370ab9</vt:lpwstr>
  </property>
  <property fmtid="{D5CDD505-2E9C-101B-9397-08002B2CF9AE}" pid="4" name="Category">
    <vt:lpwstr>.F.A. Davis</vt:lpwstr>
  </property>
  <property fmtid="{D5CDD505-2E9C-101B-9397-08002B2CF9AE}" pid="5" name="v7hm">
    <vt:lpwstr/>
  </property>
  <property fmtid="{D5CDD505-2E9C-101B-9397-08002B2CF9AE}" pid="6" name="Sub-Category">
    <vt:lpwstr>FAD Powerpiont Presentations</vt:lpwstr>
  </property>
  <property fmtid="{D5CDD505-2E9C-101B-9397-08002B2CF9AE}" pid="7" name="SortOrder">
    <vt:lpwstr/>
  </property>
  <property fmtid="{D5CDD505-2E9C-101B-9397-08002B2CF9AE}" pid="8" name="_dlc_DocId">
    <vt:lpwstr>HESUHV4WET5P-708-25</vt:lpwstr>
  </property>
  <property fmtid="{D5CDD505-2E9C-101B-9397-08002B2CF9AE}" pid="9" name="_dlc_DocIdUrl">
    <vt:lpwstr>http://portal.fadavis.com/marketing/_layouts/15/DocIdRedir.aspx?ID=HESUHV4WET5P-708-25, HESUHV4WET5P-708-25</vt:lpwstr>
  </property>
  <property fmtid="{D5CDD505-2E9C-101B-9397-08002B2CF9AE}" pid="10" name="Tertiary Category">
    <vt:lpwstr/>
  </property>
</Properties>
</file>