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25"/>
  </p:notesMasterIdLst>
  <p:handoutMasterIdLst>
    <p:handoutMasterId r:id="rId26"/>
  </p:handoutMasterIdLst>
  <p:sldIdLst>
    <p:sldId id="284" r:id="rId6"/>
    <p:sldId id="285" r:id="rId7"/>
    <p:sldId id="302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303" r:id="rId16"/>
    <p:sldId id="294" r:id="rId17"/>
    <p:sldId id="295" r:id="rId18"/>
    <p:sldId id="296" r:id="rId19"/>
    <p:sldId id="297" r:id="rId20"/>
    <p:sldId id="298" r:id="rId21"/>
    <p:sldId id="299" r:id="rId22"/>
    <p:sldId id="304" r:id="rId23"/>
    <p:sldId id="301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12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805C"/>
    <a:srgbClr val="D99C21"/>
    <a:srgbClr val="585858"/>
    <a:srgbClr val="737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67" autoAdjust="0"/>
    <p:restoredTop sz="86475" autoAdjust="0"/>
  </p:normalViewPr>
  <p:slideViewPr>
    <p:cSldViewPr>
      <p:cViewPr varScale="1">
        <p:scale>
          <a:sx n="75" d="100"/>
          <a:sy n="75" d="100"/>
        </p:scale>
        <p:origin x="1350" y="66"/>
      </p:cViewPr>
      <p:guideLst>
        <p:guide orient="horz" pos="912"/>
        <p:guide pos="2880"/>
      </p:guideLst>
    </p:cSldViewPr>
  </p:slideViewPr>
  <p:outlineViewPr>
    <p:cViewPr>
      <p:scale>
        <a:sx n="33" d="100"/>
        <a:sy n="33" d="100"/>
      </p:scale>
      <p:origin x="258" y="9642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169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61E734-30F1-456B-8B88-B517BAE0A233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D1CF74-1493-46D2-9CFB-D9771BD39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874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6A6551-8743-415C-B8DC-7E8D559D5B4C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FE3FD1-3D53-424A-A1AD-A3C30BC92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289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E3FD1-3D53-424A-A1AD-A3C30BC928D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186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1"/>
          <p:cNvSpPr>
            <a:spLocks noGrp="1"/>
          </p:cNvSpPr>
          <p:nvPr>
            <p:ph type="pic" sz="quarter" idx="13" hasCustomPrompt="1"/>
          </p:nvPr>
        </p:nvSpPr>
        <p:spPr>
          <a:xfrm>
            <a:off x="2689302" y="228600"/>
            <a:ext cx="3733800" cy="4267200"/>
          </a:xfrm>
        </p:spPr>
        <p:txBody>
          <a:bodyPr rtlCol="0">
            <a:normAutofit/>
          </a:bodyPr>
          <a:lstStyle>
            <a:lvl1pPr>
              <a:defRPr/>
            </a:lvl1pPr>
          </a:lstStyle>
          <a:p>
            <a:pPr lvl="0"/>
            <a:r>
              <a:rPr lang="en-US" noProof="0" dirty="0" smtClean="0"/>
              <a:t>Click icon to add cover image</a:t>
            </a:r>
            <a:endParaRPr lang="en-US" noProof="0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0" y="6356350"/>
            <a:ext cx="9144000" cy="5072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101599" y="6470650"/>
            <a:ext cx="2422525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>
                <a:solidFill>
                  <a:srgbClr val="585858"/>
                </a:solidFill>
              </a:rPr>
              <a:t>Copyright </a:t>
            </a:r>
            <a:r>
              <a:rPr lang="en-US" sz="900" b="1" dirty="0" smtClean="0">
                <a:solidFill>
                  <a:srgbClr val="585858"/>
                </a:solidFill>
              </a:rPr>
              <a:t>©2019 </a:t>
            </a:r>
            <a:r>
              <a:rPr lang="en-US" sz="900" b="1" dirty="0">
                <a:solidFill>
                  <a:srgbClr val="585858"/>
                </a:solidFill>
              </a:rPr>
              <a:t>F.A. Davis Company</a:t>
            </a:r>
          </a:p>
        </p:txBody>
      </p:sp>
      <p:pic>
        <p:nvPicPr>
          <p:cNvPr id="10" name="Picture 13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7294" y="6492183"/>
            <a:ext cx="1005840" cy="354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0" y="4728898"/>
            <a:ext cx="9144000" cy="1708150"/>
          </a:xfrm>
          <a:prstGeom prst="rect">
            <a:avLst/>
          </a:prstGeom>
          <a:solidFill>
            <a:srgbClr val="288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4728898"/>
            <a:ext cx="9144000" cy="0"/>
          </a:xfrm>
          <a:prstGeom prst="line">
            <a:avLst/>
          </a:prstGeom>
          <a:ln w="50800">
            <a:solidFill>
              <a:srgbClr val="D99C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426743"/>
            <a:ext cx="9169400" cy="48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551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762000" y="1326995"/>
            <a:ext cx="3505200" cy="4540405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4495800" y="3200400"/>
            <a:ext cx="4495800" cy="838200"/>
          </a:xfrm>
        </p:spPr>
        <p:txBody>
          <a:bodyPr/>
          <a:lstStyle>
            <a:lvl1pPr marL="346075" indent="0">
              <a:buNone/>
              <a:defRPr/>
            </a:lvl1pPr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710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Table Placeholder 7"/>
          <p:cNvSpPr>
            <a:spLocks noGrp="1"/>
          </p:cNvSpPr>
          <p:nvPr>
            <p:ph type="tbl" sz="quarter" idx="14"/>
          </p:nvPr>
        </p:nvSpPr>
        <p:spPr>
          <a:xfrm>
            <a:off x="762000" y="1338147"/>
            <a:ext cx="7620000" cy="4572000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4858415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008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56356" y="271610"/>
            <a:ext cx="8235244" cy="59093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1181100"/>
            <a:ext cx="8534400" cy="457200"/>
          </a:xfrm>
        </p:spPr>
        <p:txBody>
          <a:bodyPr/>
          <a:lstStyle>
            <a:lvl1pPr marL="346075" indent="0">
              <a:buNone/>
              <a:defRPr b="1"/>
            </a:lvl1pPr>
          </a:lstStyle>
          <a:p>
            <a:pPr lvl="0"/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1"/>
          </p:nvPr>
        </p:nvSpPr>
        <p:spPr>
          <a:xfrm>
            <a:off x="457200" y="2057400"/>
            <a:ext cx="8534400" cy="4038600"/>
          </a:xfrm>
        </p:spPr>
        <p:txBody>
          <a:bodyPr/>
          <a:lstStyle>
            <a:lvl1pPr marL="860425" indent="-514350">
              <a:buFont typeface="+mj-lt"/>
              <a:buAutoNum type="alphaUcPeriod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7570216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008" userDrawn="1">
          <p15:clr>
            <a:srgbClr val="FBAE40"/>
          </p15:clr>
        </p15:guide>
        <p15:guide id="2" pos="288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56356" y="271610"/>
            <a:ext cx="8235244" cy="59093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1219200"/>
            <a:ext cx="8534400" cy="381000"/>
          </a:xfrm>
        </p:spPr>
        <p:txBody>
          <a:bodyPr/>
          <a:lstStyle>
            <a:lvl1pPr marL="346075" indent="0">
              <a:buNone/>
              <a:defRPr/>
            </a:lvl1pPr>
          </a:lstStyle>
          <a:p>
            <a:pPr lvl="0"/>
            <a:r>
              <a:rPr lang="en-US" dirty="0" smtClean="0"/>
              <a:t>Click to answer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1"/>
          </p:nvPr>
        </p:nvSpPr>
        <p:spPr>
          <a:xfrm>
            <a:off x="457200" y="2057400"/>
            <a:ext cx="8534400" cy="4038600"/>
          </a:xfrm>
        </p:spPr>
        <p:txBody>
          <a:bodyPr/>
          <a:lstStyle>
            <a:lvl1pPr marL="346075" indent="0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577043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008" userDrawn="1">
          <p15:clr>
            <a:srgbClr val="FBAE40"/>
          </p15:clr>
        </p15:guide>
        <p15:guide id="2" pos="288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ickerCh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56356" y="271610"/>
            <a:ext cx="8235244" cy="59093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1295400"/>
            <a:ext cx="8229600" cy="381000"/>
          </a:xfrm>
        </p:spPr>
        <p:txBody>
          <a:bodyPr anchor="ctr">
            <a:noAutofit/>
          </a:bodyPr>
          <a:lstStyle>
            <a:lvl1pPr marL="346075" indent="0">
              <a:buFontTx/>
              <a:buNone/>
              <a:defRPr sz="3200" b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3751"/>
            <a:ext cx="8229600" cy="4068763"/>
          </a:xfrm>
        </p:spPr>
        <p:txBody>
          <a:bodyPr/>
          <a:lstStyle>
            <a:lvl1pPr marL="860425" indent="-514350">
              <a:buFont typeface="+mj-lt"/>
              <a:buAutoNum type="alphaUcPeriod"/>
              <a:defRPr/>
            </a:lvl1pPr>
            <a:lvl2pPr marL="914400" indent="-290513">
              <a:defRPr/>
            </a:lvl2pPr>
            <a:lvl3pPr marL="1260475" indent="-290513">
              <a:defRPr sz="2000"/>
            </a:lvl3pPr>
            <a:lvl4pPr marL="1600200" indent="-228600">
              <a:buFont typeface="Wingdings" panose="05000000000000000000" pitchFamily="2" charset="2"/>
              <a:buChar char="§"/>
              <a:defRPr sz="1800">
                <a:solidFill>
                  <a:srgbClr val="737373"/>
                </a:solidFill>
              </a:defRPr>
            </a:lvl4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1746396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008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lickerCh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1295400"/>
            <a:ext cx="8229600" cy="381000"/>
          </a:xfrm>
        </p:spPr>
        <p:txBody>
          <a:bodyPr anchor="ctr">
            <a:noAutofit/>
          </a:bodyPr>
          <a:lstStyle>
            <a:lvl1pPr marL="346075" indent="0">
              <a:buFontTx/>
              <a:buNone/>
              <a:defRPr sz="3200" b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3751"/>
            <a:ext cx="8229600" cy="4068763"/>
          </a:xfrm>
        </p:spPr>
        <p:txBody>
          <a:bodyPr/>
          <a:lstStyle>
            <a:lvl1pPr marL="346075" indent="0">
              <a:buFontTx/>
              <a:buNone/>
              <a:defRPr/>
            </a:lvl1pPr>
            <a:lvl2pPr marL="914400" indent="-290513">
              <a:defRPr/>
            </a:lvl2pPr>
            <a:lvl3pPr marL="1260475" indent="-290513">
              <a:defRPr sz="2000"/>
            </a:lvl3pPr>
            <a:lvl4pPr marL="1600200" indent="-228600">
              <a:buFont typeface="Wingdings" panose="05000000000000000000" pitchFamily="2" charset="2"/>
              <a:buChar char="§"/>
              <a:defRPr sz="1800">
                <a:solidFill>
                  <a:srgbClr val="737373"/>
                </a:solidFill>
              </a:defRPr>
            </a:lvl4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5710955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008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and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1790700" y="1828800"/>
            <a:ext cx="5562600" cy="457200"/>
          </a:xfrm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3200"/>
            </a:lvl1pPr>
            <a:lvl2pPr marL="623887" indent="0">
              <a:buFontTx/>
              <a:buNone/>
              <a:defRPr/>
            </a:lvl2pPr>
            <a:lvl3pPr marL="969962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Chapter #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831169"/>
            <a:ext cx="7772400" cy="646331"/>
          </a:xfrm>
        </p:spPr>
        <p:txBody>
          <a:bodyPr/>
          <a:lstStyle>
            <a:lvl1pPr marL="0" algn="ctr" defTabSz="914400" rtl="0" eaLnBrk="1" latinLnBrk="0" hangingPunct="1">
              <a:defRPr lang="en-US" sz="4000" kern="1200" dirty="0">
                <a:solidFill>
                  <a:srgbClr val="737373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add Chapter Title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6356350"/>
            <a:ext cx="9144000" cy="5072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Date Placeholder 3"/>
          <p:cNvSpPr txBox="1">
            <a:spLocks/>
          </p:cNvSpPr>
          <p:nvPr userDrawn="1"/>
        </p:nvSpPr>
        <p:spPr>
          <a:xfrm>
            <a:off x="101599" y="6470650"/>
            <a:ext cx="2422525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>
                <a:solidFill>
                  <a:srgbClr val="585858"/>
                </a:solidFill>
              </a:rPr>
              <a:t>Copyright </a:t>
            </a:r>
            <a:r>
              <a:rPr lang="en-US" sz="900" b="1" dirty="0" smtClean="0">
                <a:solidFill>
                  <a:srgbClr val="585858"/>
                </a:solidFill>
              </a:rPr>
              <a:t>©2019 </a:t>
            </a:r>
            <a:r>
              <a:rPr lang="en-US" sz="900" b="1" dirty="0">
                <a:solidFill>
                  <a:srgbClr val="585858"/>
                </a:solidFill>
              </a:rPr>
              <a:t>F.A. Davis Company</a:t>
            </a:r>
          </a:p>
        </p:txBody>
      </p:sp>
      <p:pic>
        <p:nvPicPr>
          <p:cNvPr id="18" name="Picture 13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7294" y="6492183"/>
            <a:ext cx="1005840" cy="354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0" y="4728898"/>
            <a:ext cx="9144000" cy="1708150"/>
          </a:xfrm>
          <a:prstGeom prst="rect">
            <a:avLst/>
          </a:prstGeom>
          <a:solidFill>
            <a:srgbClr val="288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4728898"/>
            <a:ext cx="9144000" cy="0"/>
          </a:xfrm>
          <a:prstGeom prst="line">
            <a:avLst/>
          </a:prstGeom>
          <a:ln w="50800">
            <a:solidFill>
              <a:srgbClr val="D99C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426743"/>
            <a:ext cx="9169400" cy="48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90419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Chapter and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381000" y="1143000"/>
            <a:ext cx="2590800" cy="35687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3429000" y="2362200"/>
            <a:ext cx="5410200" cy="565150"/>
          </a:xfrm>
        </p:spPr>
        <p:txBody>
          <a:bodyPr/>
          <a:lstStyle>
            <a:lvl1pPr marL="0" indent="0" algn="r">
              <a:buNone/>
              <a:defRPr sz="36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3423557" y="3168650"/>
            <a:ext cx="5410200" cy="565150"/>
          </a:xfrm>
        </p:spPr>
        <p:txBody>
          <a:bodyPr/>
          <a:lstStyle>
            <a:lvl1pPr marL="0" indent="0" algn="r">
              <a:buNone/>
              <a:defRPr sz="36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0" y="6356350"/>
            <a:ext cx="9144000" cy="5072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Date Placeholder 3"/>
          <p:cNvSpPr txBox="1">
            <a:spLocks/>
          </p:cNvSpPr>
          <p:nvPr userDrawn="1"/>
        </p:nvSpPr>
        <p:spPr>
          <a:xfrm>
            <a:off x="101599" y="6470650"/>
            <a:ext cx="2422525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>
                <a:solidFill>
                  <a:srgbClr val="585858"/>
                </a:solidFill>
              </a:rPr>
              <a:t>Copyright </a:t>
            </a:r>
            <a:r>
              <a:rPr lang="en-US" sz="900" b="1" dirty="0" smtClean="0">
                <a:solidFill>
                  <a:srgbClr val="585858"/>
                </a:solidFill>
              </a:rPr>
              <a:t>©2019 </a:t>
            </a:r>
            <a:r>
              <a:rPr lang="en-US" sz="900" b="1" dirty="0">
                <a:solidFill>
                  <a:srgbClr val="585858"/>
                </a:solidFill>
              </a:rPr>
              <a:t>F.A. Davis Company</a:t>
            </a:r>
          </a:p>
        </p:txBody>
      </p:sp>
      <p:pic>
        <p:nvPicPr>
          <p:cNvPr id="18" name="Picture 13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7294" y="6492183"/>
            <a:ext cx="1005840" cy="354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0" y="4728898"/>
            <a:ext cx="9144000" cy="1708150"/>
          </a:xfrm>
          <a:prstGeom prst="rect">
            <a:avLst/>
          </a:prstGeom>
          <a:solidFill>
            <a:srgbClr val="288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4728898"/>
            <a:ext cx="9144000" cy="0"/>
          </a:xfrm>
          <a:prstGeom prst="line">
            <a:avLst/>
          </a:prstGeom>
          <a:ln w="50800">
            <a:solidFill>
              <a:srgbClr val="D99C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426743"/>
            <a:ext cx="9169400" cy="48773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81000" y="163941"/>
            <a:ext cx="5706534" cy="59093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r">
              <a:defRPr lang="en-US" sz="3600" dirty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3916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356" y="271610"/>
            <a:ext cx="8235244" cy="59093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95349"/>
            <a:ext cx="8229600" cy="4068763"/>
          </a:xfrm>
        </p:spPr>
        <p:txBody>
          <a:bodyPr/>
          <a:lstStyle>
            <a:lvl2pPr marL="914400" indent="-290513">
              <a:defRPr>
                <a:solidFill>
                  <a:schemeClr val="tx1">
                    <a:lumMod val="75000"/>
                  </a:schemeClr>
                </a:solidFill>
              </a:defRPr>
            </a:lvl2pPr>
            <a:lvl3pPr marL="1260475" indent="-290513">
              <a:defRPr sz="2400">
                <a:solidFill>
                  <a:schemeClr val="tx1">
                    <a:lumMod val="75000"/>
                  </a:schemeClr>
                </a:solidFill>
              </a:defRPr>
            </a:lvl3pPr>
            <a:lvl4pPr marL="1600200" indent="-228600">
              <a:buFont typeface="Wingdings" panose="05000000000000000000" pitchFamily="2" charset="2"/>
              <a:buChar char="§"/>
              <a:defRPr sz="2000">
                <a:solidFill>
                  <a:schemeClr val="tx1">
                    <a:lumMod val="75000"/>
                  </a:schemeClr>
                </a:solidFill>
              </a:defRPr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59178648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008" userDrawn="1">
          <p15:clr>
            <a:srgbClr val="FBAE40"/>
          </p15:clr>
        </p15:guide>
        <p15:guide id="2" pos="48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Lead-in Head, and 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56356" y="271610"/>
            <a:ext cx="8235244" cy="59093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1295400"/>
            <a:ext cx="8229600" cy="381000"/>
          </a:xfrm>
        </p:spPr>
        <p:txBody>
          <a:bodyPr anchor="ctr">
            <a:noAutofit/>
          </a:bodyPr>
          <a:lstStyle>
            <a:lvl1pPr marL="346075" indent="0">
              <a:buNone/>
              <a:defRPr sz="32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41449"/>
            <a:ext cx="8229600" cy="4068763"/>
          </a:xfrm>
        </p:spPr>
        <p:txBody>
          <a:bodyPr/>
          <a:lstStyle>
            <a:lvl2pPr marL="914400" indent="-290513">
              <a:defRPr>
                <a:solidFill>
                  <a:schemeClr val="tx1">
                    <a:lumMod val="75000"/>
                  </a:schemeClr>
                </a:solidFill>
              </a:defRPr>
            </a:lvl2pPr>
            <a:lvl3pPr marL="1260475" indent="-290513">
              <a:defRPr sz="2400">
                <a:solidFill>
                  <a:schemeClr val="tx1">
                    <a:lumMod val="75000"/>
                  </a:schemeClr>
                </a:solidFill>
              </a:defRPr>
            </a:lvl3pPr>
            <a:lvl4pPr marL="1600200" indent="-228600">
              <a:buFont typeface="Wingdings" panose="05000000000000000000" pitchFamily="2" charset="2"/>
              <a:buChar char="§"/>
              <a:defRPr sz="2000">
                <a:solidFill>
                  <a:schemeClr val="tx1">
                    <a:lumMod val="75000"/>
                  </a:schemeClr>
                </a:solidFill>
              </a:defRPr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35182776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008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, Lead-in Head, and 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56356" y="271610"/>
            <a:ext cx="8235244" cy="59093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1295400"/>
            <a:ext cx="8229600" cy="381000"/>
          </a:xfrm>
        </p:spPr>
        <p:txBody>
          <a:bodyPr anchor="ctr">
            <a:noAutofit/>
          </a:bodyPr>
          <a:lstStyle>
            <a:lvl1pPr marL="346075" indent="0">
              <a:buNone/>
              <a:defRPr sz="32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41449"/>
            <a:ext cx="8229600" cy="1916151"/>
          </a:xfrm>
        </p:spPr>
        <p:txBody>
          <a:bodyPr/>
          <a:lstStyle>
            <a:lvl2pPr marL="914400" indent="-290513">
              <a:defRPr>
                <a:solidFill>
                  <a:schemeClr val="tx1">
                    <a:lumMod val="75000"/>
                  </a:schemeClr>
                </a:solidFill>
              </a:defRPr>
            </a:lvl2pPr>
            <a:lvl3pPr marL="1260475" indent="-290513">
              <a:defRPr sz="2400">
                <a:solidFill>
                  <a:schemeClr val="tx1">
                    <a:lumMod val="75000"/>
                  </a:schemeClr>
                </a:solidFill>
              </a:defRPr>
            </a:lvl3pPr>
            <a:lvl4pPr marL="1600200" indent="-228600">
              <a:buFont typeface="Wingdings" panose="05000000000000000000" pitchFamily="2" charset="2"/>
              <a:buChar char="§"/>
              <a:defRPr sz="2000">
                <a:solidFill>
                  <a:schemeClr val="tx1">
                    <a:lumMod val="75000"/>
                  </a:schemeClr>
                </a:solidFill>
              </a:defRPr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2"/>
          </p:nvPr>
        </p:nvSpPr>
        <p:spPr>
          <a:xfrm>
            <a:off x="457200" y="3886200"/>
            <a:ext cx="8229600" cy="2005051"/>
          </a:xfrm>
        </p:spPr>
        <p:txBody>
          <a:bodyPr/>
          <a:lstStyle>
            <a:lvl2pPr marL="914400" indent="-290513">
              <a:defRPr>
                <a:solidFill>
                  <a:schemeClr val="tx1">
                    <a:lumMod val="75000"/>
                  </a:schemeClr>
                </a:solidFill>
              </a:defRPr>
            </a:lvl2pPr>
            <a:lvl3pPr marL="1260475" indent="-290513">
              <a:defRPr sz="2400">
                <a:solidFill>
                  <a:schemeClr val="tx1">
                    <a:lumMod val="75000"/>
                  </a:schemeClr>
                </a:solidFill>
              </a:defRPr>
            </a:lvl3pPr>
            <a:lvl4pPr marL="1600200" indent="-228600">
              <a:buFont typeface="Wingdings" panose="05000000000000000000" pitchFamily="2" charset="2"/>
              <a:buChar char="§"/>
              <a:defRPr sz="2000">
                <a:solidFill>
                  <a:schemeClr val="tx1">
                    <a:lumMod val="75000"/>
                  </a:schemeClr>
                </a:solidFill>
              </a:defRPr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17894107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008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ulleted Li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56356" y="271610"/>
            <a:ext cx="8235244" cy="59093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219200"/>
            <a:ext cx="4038600" cy="4525963"/>
          </a:xfrm>
        </p:spPr>
        <p:txBody>
          <a:bodyPr>
            <a:normAutofit/>
          </a:bodyPr>
          <a:lstStyle>
            <a:lvl1pPr marL="290513" indent="-290513">
              <a:defRPr sz="2800">
                <a:solidFill>
                  <a:schemeClr val="tx1">
                    <a:lumMod val="75000"/>
                  </a:schemeClr>
                </a:solidFill>
              </a:defRPr>
            </a:lvl1pPr>
            <a:lvl2pPr marL="512763" indent="-222250">
              <a:defRPr sz="2400">
                <a:solidFill>
                  <a:schemeClr val="tx1">
                    <a:lumMod val="75000"/>
                  </a:schemeClr>
                </a:solidFill>
              </a:defRPr>
            </a:lvl2pPr>
            <a:lvl3pPr marL="803275" indent="-290513">
              <a:tabLst>
                <a:tab pos="803275" algn="l"/>
                <a:tab pos="858838" algn="l"/>
              </a:tabLst>
              <a:defRPr sz="2000">
                <a:solidFill>
                  <a:schemeClr val="tx1">
                    <a:lumMod val="75000"/>
                  </a:schemeClr>
                </a:solidFill>
              </a:defRPr>
            </a:lvl3pPr>
            <a:lvl4pPr marL="1081088" indent="-277813"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219200"/>
            <a:ext cx="4038600" cy="4525963"/>
          </a:xfrm>
        </p:spPr>
        <p:txBody>
          <a:bodyPr>
            <a:normAutofit/>
          </a:bodyPr>
          <a:lstStyle>
            <a:lvl1pPr marL="282575" indent="-282575">
              <a:defRPr lang="en-US" sz="2800" kern="200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11175" indent="-220663">
              <a:defRPr lang="en-US" sz="2400" kern="120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4863" indent="-293688">
              <a:defRPr lang="en-US" sz="2000" kern="1200" baseline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89025" indent="-285750">
              <a:buFont typeface="Wingdings" panose="05000000000000000000" pitchFamily="2" charset="2"/>
              <a:buChar char="§"/>
              <a:defRPr lang="en-US" sz="1800" kern="120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05903463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008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ulleted Lists with Hea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56356" y="271610"/>
            <a:ext cx="8235244" cy="59093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755650" y="1173163"/>
            <a:ext cx="4044950" cy="639762"/>
          </a:xfrm>
        </p:spPr>
        <p:txBody>
          <a:bodyPr/>
          <a:lstStyle>
            <a:lvl1pPr marL="0" indent="0">
              <a:buNone/>
              <a:defRPr sz="2800" b="1"/>
            </a:lvl1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6"/>
          </p:nvPr>
        </p:nvSpPr>
        <p:spPr>
          <a:xfrm>
            <a:off x="755650" y="1901825"/>
            <a:ext cx="4044950" cy="3962400"/>
          </a:xfrm>
        </p:spPr>
        <p:txBody>
          <a:bodyPr/>
          <a:lstStyle>
            <a:lvl1pPr marL="237744">
              <a:defRPr sz="2800"/>
            </a:lvl1pPr>
            <a:lvl2pPr marL="457200" indent="-219456">
              <a:defRPr sz="2400"/>
            </a:lvl2pPr>
            <a:lvl3pPr marL="685800" indent="-237744">
              <a:defRPr sz="20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 hasCustomPrompt="1"/>
          </p:nvPr>
        </p:nvSpPr>
        <p:spPr>
          <a:xfrm>
            <a:off x="4953000" y="1181100"/>
            <a:ext cx="4038600" cy="660400"/>
          </a:xfrm>
        </p:spPr>
        <p:txBody>
          <a:bodyPr/>
          <a:lstStyle>
            <a:lvl1pPr marL="0" indent="0">
              <a:buNone/>
              <a:defRPr sz="2800" b="1"/>
            </a:lvl1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8"/>
          </p:nvPr>
        </p:nvSpPr>
        <p:spPr>
          <a:xfrm>
            <a:off x="4953000" y="1901825"/>
            <a:ext cx="4038600" cy="3962400"/>
          </a:xfrm>
        </p:spPr>
        <p:txBody>
          <a:bodyPr/>
          <a:lstStyle>
            <a:lvl1pPr marL="237744" indent="-274320">
              <a:defRPr sz="2800"/>
            </a:lvl1pPr>
            <a:lvl2pPr marL="457200" indent="-219456">
              <a:defRPr sz="2400"/>
            </a:lvl2pPr>
            <a:lvl3pPr marL="685800" indent="-237744">
              <a:defRPr sz="20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73842473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008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 and 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56356" y="271610"/>
            <a:ext cx="8235244" cy="59093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219200"/>
            <a:ext cx="4038600" cy="4525963"/>
          </a:xfrm>
        </p:spPr>
        <p:txBody>
          <a:bodyPr>
            <a:normAutofit/>
          </a:bodyPr>
          <a:lstStyle>
            <a:lvl1pPr marL="290513" indent="-290513">
              <a:defRPr sz="2800">
                <a:solidFill>
                  <a:schemeClr val="tx1">
                    <a:lumMod val="75000"/>
                  </a:schemeClr>
                </a:solidFill>
              </a:defRPr>
            </a:lvl1pPr>
            <a:lvl2pPr marL="512763" indent="-222250">
              <a:defRPr sz="2400">
                <a:solidFill>
                  <a:schemeClr val="tx1">
                    <a:lumMod val="75000"/>
                  </a:schemeClr>
                </a:solidFill>
              </a:defRPr>
            </a:lvl2pPr>
            <a:lvl3pPr marL="803275" indent="-290513">
              <a:tabLst>
                <a:tab pos="803275" algn="l"/>
                <a:tab pos="858838" algn="l"/>
              </a:tabLst>
              <a:defRPr sz="2000">
                <a:solidFill>
                  <a:schemeClr val="tx1">
                    <a:lumMod val="75000"/>
                  </a:schemeClr>
                </a:solidFill>
              </a:defRPr>
            </a:lvl3pPr>
            <a:lvl4pPr marL="1081088" indent="-277813"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2"/>
          </p:nvPr>
        </p:nvSpPr>
        <p:spPr>
          <a:xfrm>
            <a:off x="4953000" y="1219200"/>
            <a:ext cx="3733800" cy="4526280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7536767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008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microsoft.com/office/2007/relationships/hdphoto" Target="../media/hdphoto1.wdp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6356350"/>
            <a:ext cx="9144000" cy="5072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Date Placeholder 3"/>
          <p:cNvSpPr txBox="1">
            <a:spLocks/>
          </p:cNvSpPr>
          <p:nvPr/>
        </p:nvSpPr>
        <p:spPr>
          <a:xfrm>
            <a:off x="101599" y="6470650"/>
            <a:ext cx="2422525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>
                <a:solidFill>
                  <a:srgbClr val="585858"/>
                </a:solidFill>
              </a:rPr>
              <a:t>Copyright </a:t>
            </a:r>
            <a:r>
              <a:rPr lang="en-US" sz="900" b="1" dirty="0" smtClean="0">
                <a:solidFill>
                  <a:srgbClr val="585858"/>
                </a:solidFill>
              </a:rPr>
              <a:t>©2019 </a:t>
            </a:r>
            <a:r>
              <a:rPr lang="en-US" sz="900" b="1" dirty="0">
                <a:solidFill>
                  <a:srgbClr val="585858"/>
                </a:solidFill>
              </a:rPr>
              <a:t>F.A. Davis Company</a:t>
            </a:r>
          </a:p>
        </p:txBody>
      </p:sp>
      <p:pic>
        <p:nvPicPr>
          <p:cNvPr id="12" name="Picture 13"/>
          <p:cNvPicPr>
            <a:picLocks noChangeAspect="1"/>
          </p:cNvPicPr>
          <p:nvPr/>
        </p:nvPicPr>
        <p:blipFill>
          <a:blip r:embed="rId17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7294" y="6492183"/>
            <a:ext cx="1005840" cy="354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/>
          <p:cNvPicPr preferRelativeResize="0">
            <a:picLocks/>
          </p:cNvPicPr>
          <p:nvPr/>
        </p:nvPicPr>
        <p:blipFill>
          <a:blip r:embed="rId19"/>
          <a:stretch>
            <a:fillRect/>
          </a:stretch>
        </p:blipFill>
        <p:spPr>
          <a:xfrm>
            <a:off x="0" y="6434694"/>
            <a:ext cx="9171432" cy="45719"/>
          </a:xfrm>
          <a:prstGeom prst="rect">
            <a:avLst/>
          </a:prstGeom>
        </p:spPr>
      </p:pic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276225"/>
            <a:ext cx="82296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954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endParaRPr lang="en-US" altLang="en-US" dirty="0"/>
          </a:p>
          <a:p>
            <a:pPr lvl="2"/>
            <a:endParaRPr lang="en-US" alt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990600"/>
            <a:ext cx="9144000" cy="0"/>
          </a:xfrm>
          <a:prstGeom prst="line">
            <a:avLst/>
          </a:prstGeom>
          <a:ln w="12700">
            <a:solidFill>
              <a:srgbClr val="D99C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 preferRelativeResize="0">
            <a:picLocks/>
          </p:cNvPicPr>
          <p:nvPr/>
        </p:nvPicPr>
        <p:blipFill>
          <a:blip r:embed="rId19"/>
          <a:stretch>
            <a:fillRect/>
          </a:stretch>
        </p:blipFill>
        <p:spPr>
          <a:xfrm>
            <a:off x="0" y="6364006"/>
            <a:ext cx="9171432" cy="45719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400800"/>
            <a:ext cx="9144000" cy="45719"/>
          </a:xfrm>
          <a:prstGeom prst="rect">
            <a:avLst/>
          </a:prstGeom>
          <a:solidFill>
            <a:srgbClr val="288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95" r:id="rId3"/>
    <p:sldLayoutId id="2147483683" r:id="rId4"/>
    <p:sldLayoutId id="2147483684" r:id="rId5"/>
    <p:sldLayoutId id="2147483692" r:id="rId6"/>
    <p:sldLayoutId id="2147483678" r:id="rId7"/>
    <p:sldLayoutId id="2147483679" r:id="rId8"/>
    <p:sldLayoutId id="2147483680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en-US" sz="3600" kern="1200">
          <a:solidFill>
            <a:srgbClr val="D99C21"/>
          </a:solidFill>
          <a:latin typeface="+mn-lt"/>
          <a:ea typeface="+mn-ea"/>
          <a:cs typeface="+mn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D99C21"/>
          </a:solidFill>
          <a:latin typeface="Calibri" panose="020F0502020204030204" pitchFamily="34" charset="0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D99C21"/>
          </a:solidFill>
          <a:latin typeface="Calibri" panose="020F0502020204030204" pitchFamily="34" charset="0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D99C21"/>
          </a:solidFill>
          <a:latin typeface="Calibri" panose="020F0502020204030204" pitchFamily="34" charset="0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D99C21"/>
          </a:solidFill>
          <a:latin typeface="Calibri" panose="020F0502020204030204" pitchFamily="34" charset="0"/>
        </a:defRPr>
      </a:lvl5pPr>
      <a:lvl6pPr marL="4572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D99C21"/>
          </a:solidFill>
          <a:latin typeface="Calibri" panose="020F0502020204030204" pitchFamily="34" charset="0"/>
        </a:defRPr>
      </a:lvl6pPr>
      <a:lvl7pPr marL="9144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D99C21"/>
          </a:solidFill>
          <a:latin typeface="Calibri" panose="020F0502020204030204" pitchFamily="34" charset="0"/>
        </a:defRPr>
      </a:lvl7pPr>
      <a:lvl8pPr marL="13716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D99C21"/>
          </a:solidFill>
          <a:latin typeface="Calibri" panose="020F0502020204030204" pitchFamily="34" charset="0"/>
        </a:defRPr>
      </a:lvl8pPr>
      <a:lvl9pPr marL="18288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D99C21"/>
          </a:solidFill>
          <a:latin typeface="Calibri" panose="020F0502020204030204" pitchFamily="34" charset="0"/>
        </a:defRPr>
      </a:lvl9pPr>
    </p:titleStyle>
    <p:bodyStyle>
      <a:lvl1pPr marL="623888" indent="-277813" algn="l" rtl="0" eaLnBrk="1" fontAlgn="base" hangingPunct="1">
        <a:spcBef>
          <a:spcPct val="20000"/>
        </a:spcBef>
        <a:spcAft>
          <a:spcPct val="0"/>
        </a:spcAft>
        <a:buClr>
          <a:srgbClr val="28805C"/>
        </a:buClr>
        <a:buFont typeface="Wingdings" panose="05000000000000000000" pitchFamily="2" charset="2"/>
        <a:buChar char="§"/>
        <a:defRPr lang="en-US" sz="3200" kern="2000" dirty="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1pPr>
      <a:lvl2pPr marL="914400" indent="-290513" algn="l" rtl="0" eaLnBrk="1" fontAlgn="base" hangingPunct="1">
        <a:spcBef>
          <a:spcPct val="20000"/>
        </a:spcBef>
        <a:spcAft>
          <a:spcPct val="0"/>
        </a:spcAft>
        <a:buClr>
          <a:srgbClr val="D99C21"/>
        </a:buClr>
        <a:buFont typeface="Arial" panose="020B0604020202020204" pitchFamily="34" charset="0"/>
        <a:buChar char="•"/>
        <a:defRPr lang="en-US" sz="2800" kern="1200" dirty="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2pPr>
      <a:lvl3pPr marL="1260475" indent="-290513" algn="l" rtl="0" eaLnBrk="1" fontAlgn="base" hangingPunct="1">
        <a:spcBef>
          <a:spcPct val="20000"/>
        </a:spcBef>
        <a:spcAft>
          <a:spcPct val="0"/>
        </a:spcAft>
        <a:buClr>
          <a:srgbClr val="737373"/>
        </a:buClr>
        <a:buFont typeface="Calibri" panose="020F0502020204030204" pitchFamily="34" charset="0"/>
        <a:buChar char="‒"/>
        <a:tabLst>
          <a:tab pos="858838" algn="l"/>
        </a:tabLst>
        <a:defRPr sz="28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Placeholder 1" descr="Book cover for Pediatric Nursing, second edition"/>
          <p:cNvPicPr>
            <a:picLocks noGrp="1" noChangeAspect="1"/>
          </p:cNvPicPr>
          <p:nvPr>
            <p:ph type="pic"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7" r="2917"/>
          <a:stretch>
            <a:fillRect/>
          </a:stretch>
        </p:blipFill>
        <p:spPr/>
      </p:pic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3429000" y="2362200"/>
            <a:ext cx="5410200" cy="609600"/>
          </a:xfrm>
        </p:spPr>
        <p:txBody>
          <a:bodyPr/>
          <a:lstStyle/>
          <a:p>
            <a:r>
              <a:rPr lang="en-US" sz="3200" dirty="0" smtClean="0"/>
              <a:t>Chapter 19</a:t>
            </a:r>
            <a:endParaRPr lang="en-US" sz="32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3423557" y="3168650"/>
            <a:ext cx="5410200" cy="1098550"/>
          </a:xfrm>
        </p:spPr>
        <p:txBody>
          <a:bodyPr/>
          <a:lstStyle/>
          <a:p>
            <a:r>
              <a:rPr lang="en-US" sz="3200" dirty="0"/>
              <a:t>Hematologic, Immunologic, and Neoplastic Disorders</a:t>
            </a:r>
          </a:p>
        </p:txBody>
      </p:sp>
      <p:sp>
        <p:nvSpPr>
          <p:cNvPr id="3" name="Title 2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73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Question</a:t>
            </a:r>
            <a:endParaRPr lang="en-US" altLang="en-US" dirty="0"/>
          </a:p>
        </p:txBody>
      </p:sp>
      <p:sp>
        <p:nvSpPr>
          <p:cNvPr id="9" name="Text Placeholder 3">
            <a:extLst>
              <a:ext uri="{FF2B5EF4-FFF2-40B4-BE49-F238E27FC236}">
                <a16:creationId xmlns="" xmlns:a16="http://schemas.microsoft.com/office/drawing/2014/main" id="{F8707DDC-B87D-45A8-8525-874FF760B68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57200" y="1181100"/>
            <a:ext cx="8534400" cy="952500"/>
          </a:xfrm>
        </p:spPr>
        <p:txBody>
          <a:bodyPr/>
          <a:lstStyle/>
          <a:p>
            <a:r>
              <a:rPr lang="en-US" dirty="0" smtClean="0"/>
              <a:t>Iron deficiency anemia is characterized by what?</a:t>
            </a:r>
            <a:endParaRPr lang="en-US" alt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="" xmlns:a16="http://schemas.microsoft.com/office/drawing/2014/main" id="{BCEA2EC4-28FB-4D5B-8A08-DD30E47818F3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762000" y="2215896"/>
            <a:ext cx="8077200" cy="3956304"/>
          </a:xfrm>
        </p:spPr>
        <p:txBody>
          <a:bodyPr/>
          <a:lstStyle/>
          <a:p>
            <a:pPr marL="457200" indent="-457200">
              <a:lnSpc>
                <a:spcPts val="3600"/>
              </a:lnSpc>
              <a:buNone/>
            </a:pPr>
            <a:r>
              <a:rPr lang="en-US" altLang="en-US" dirty="0" smtClean="0">
                <a:solidFill>
                  <a:srgbClr val="28805C"/>
                </a:solidFill>
              </a:rPr>
              <a:t>A.</a:t>
            </a:r>
            <a:r>
              <a:rPr lang="en-US" altLang="en-US" dirty="0" smtClean="0"/>
              <a:t> Small, pale </a:t>
            </a:r>
            <a:r>
              <a:rPr lang="en-US" altLang="en-US" dirty="0" smtClean="0"/>
              <a:t>R B C's </a:t>
            </a:r>
            <a:r>
              <a:rPr lang="en-US" altLang="en-US" dirty="0" smtClean="0"/>
              <a:t>and </a:t>
            </a:r>
            <a:r>
              <a:rPr lang="en-US" dirty="0" smtClean="0"/>
              <a:t>decrease in bone marrow erythropoiesis</a:t>
            </a:r>
            <a:endParaRPr lang="en-US" altLang="en-US" dirty="0" smtClean="0"/>
          </a:p>
          <a:p>
            <a:pPr marL="457200" indent="-457200">
              <a:lnSpc>
                <a:spcPts val="3600"/>
              </a:lnSpc>
              <a:buNone/>
            </a:pPr>
            <a:r>
              <a:rPr lang="en-US" altLang="en-US" dirty="0" smtClean="0">
                <a:solidFill>
                  <a:srgbClr val="28805C"/>
                </a:solidFill>
              </a:rPr>
              <a:t>B.</a:t>
            </a:r>
            <a:r>
              <a:rPr lang="en-US" altLang="en-US" dirty="0" smtClean="0"/>
              <a:t> Large, pale </a:t>
            </a:r>
            <a:r>
              <a:rPr lang="en-US" altLang="en-US" dirty="0" smtClean="0"/>
              <a:t>R B C's </a:t>
            </a:r>
            <a:r>
              <a:rPr lang="en-US" altLang="en-US" dirty="0" smtClean="0"/>
              <a:t>and dangerous increase</a:t>
            </a:r>
            <a:r>
              <a:rPr lang="en-US" dirty="0" smtClean="0"/>
              <a:t> in bone marrow erythropoiesis</a:t>
            </a:r>
            <a:endParaRPr lang="en-US" altLang="en-US" dirty="0" smtClean="0"/>
          </a:p>
          <a:p>
            <a:pPr marL="457200" indent="-457200">
              <a:lnSpc>
                <a:spcPts val="3600"/>
              </a:lnSpc>
              <a:buNone/>
            </a:pPr>
            <a:r>
              <a:rPr lang="en-US" altLang="en-US" dirty="0" smtClean="0">
                <a:solidFill>
                  <a:srgbClr val="28805C"/>
                </a:solidFill>
              </a:rPr>
              <a:t>C.</a:t>
            </a:r>
            <a:r>
              <a:rPr lang="en-US" altLang="en-US" dirty="0" smtClean="0"/>
              <a:t> Platelet count decrease and spontaneous bleeding</a:t>
            </a:r>
          </a:p>
          <a:p>
            <a:pPr marL="457200" indent="-457200">
              <a:lnSpc>
                <a:spcPts val="3600"/>
              </a:lnSpc>
              <a:buNone/>
            </a:pPr>
            <a:r>
              <a:rPr lang="en-US" altLang="en-US" dirty="0" smtClean="0">
                <a:solidFill>
                  <a:srgbClr val="28805C"/>
                </a:solidFill>
              </a:rPr>
              <a:t>D.</a:t>
            </a:r>
            <a:r>
              <a:rPr lang="en-US" altLang="en-US" dirty="0" smtClean="0"/>
              <a:t> Platelet count increase and blood in mucous membranes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6085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6356" y="271610"/>
            <a:ext cx="8235244" cy="590931"/>
          </a:xfrm>
        </p:spPr>
        <p:txBody>
          <a:bodyPr/>
          <a:lstStyle/>
          <a:p>
            <a:r>
              <a:rPr lang="en-US" altLang="en-US" dirty="0" smtClean="0"/>
              <a:t>Answer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57200" y="1219200"/>
            <a:ext cx="8534400" cy="457200"/>
          </a:xfrm>
        </p:spPr>
        <p:txBody>
          <a:bodyPr/>
          <a:lstStyle/>
          <a:p>
            <a:r>
              <a:rPr lang="en-US" altLang="en-US" dirty="0"/>
              <a:t>Correct Answer: </a:t>
            </a:r>
            <a:r>
              <a:rPr lang="en-US" altLang="en-US" dirty="0">
                <a:solidFill>
                  <a:srgbClr val="28805C"/>
                </a:solidFill>
              </a:rPr>
              <a:t>A</a:t>
            </a:r>
            <a:endParaRPr lang="en-US" dirty="0">
              <a:solidFill>
                <a:srgbClr val="28805C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>
          <a:xfrm>
            <a:off x="457200" y="1828800"/>
            <a:ext cx="8534400" cy="3901440"/>
          </a:xfrm>
        </p:spPr>
        <p:txBody>
          <a:bodyPr/>
          <a:lstStyle/>
          <a:p>
            <a:r>
              <a:rPr lang="en-US" dirty="0"/>
              <a:t>Iron deficiency anemia is characterized by small, pale </a:t>
            </a:r>
            <a:r>
              <a:rPr lang="en-US" dirty="0" smtClean="0"/>
              <a:t>R B C's </a:t>
            </a:r>
            <a:r>
              <a:rPr lang="en-US" dirty="0"/>
              <a:t>and depleted iron stores, with subsequent decrease in bone marrow </a:t>
            </a:r>
            <a:r>
              <a:rPr lang="en-US" dirty="0" smtClean="0"/>
              <a:t>erythropoiesis.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8635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Immunological Disorders</a:t>
            </a:r>
            <a:endParaRPr lang="en-US" altLang="en-US" dirty="0"/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Acquired immunodeficiency syndrome</a:t>
            </a:r>
          </a:p>
          <a:p>
            <a:pPr lvl="1"/>
            <a:r>
              <a:rPr lang="en-US" dirty="0" smtClean="0"/>
              <a:t>Develops from </a:t>
            </a:r>
            <a:r>
              <a:rPr lang="en-US" dirty="0" smtClean="0"/>
              <a:t>H I V </a:t>
            </a:r>
            <a:r>
              <a:rPr lang="en-US" dirty="0" smtClean="0"/>
              <a:t>infection</a:t>
            </a:r>
          </a:p>
          <a:p>
            <a:pPr lvl="1"/>
            <a:r>
              <a:rPr lang="en-US" dirty="0" smtClean="0"/>
              <a:t>Most common when transmitted in utero from mother with </a:t>
            </a:r>
            <a:r>
              <a:rPr lang="en-US" dirty="0" smtClean="0"/>
              <a:t>H I 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7908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Oncologic Disorders</a:t>
            </a:r>
            <a:endParaRPr lang="en-US" altLang="en-US" dirty="0"/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Neoplasm</a:t>
            </a:r>
          </a:p>
          <a:p>
            <a:pPr lvl="1"/>
            <a:r>
              <a:rPr lang="en-US" smtClean="0"/>
              <a:t>Uncontrolled abnormal cell growth</a:t>
            </a:r>
          </a:p>
          <a:p>
            <a:pPr lvl="1"/>
            <a:r>
              <a:rPr lang="en-US" smtClean="0"/>
              <a:t>Oncology emergencies</a:t>
            </a:r>
          </a:p>
          <a:p>
            <a:pPr lvl="1"/>
            <a:r>
              <a:rPr lang="en-US" smtClean="0"/>
              <a:t>Side effects of radiation therapy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7811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Oncologic Disorders (continued_1)</a:t>
            </a:r>
            <a:endParaRPr lang="en-US" altLang="en-US" dirty="0"/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Leukemia</a:t>
            </a:r>
          </a:p>
          <a:p>
            <a:pPr lvl="1"/>
            <a:r>
              <a:rPr lang="en-US" smtClean="0"/>
              <a:t>Group of malignant diseases of the bone marrow and lymphatic system</a:t>
            </a:r>
          </a:p>
          <a:p>
            <a:pPr lvl="0"/>
            <a:r>
              <a:rPr lang="en-US" smtClean="0"/>
              <a:t>Lymphomas</a:t>
            </a:r>
          </a:p>
          <a:p>
            <a:pPr lvl="1"/>
            <a:r>
              <a:rPr lang="en-US" smtClean="0"/>
              <a:t>Hodgkin’s lymphoma </a:t>
            </a:r>
          </a:p>
          <a:p>
            <a:pPr lvl="1"/>
            <a:r>
              <a:rPr lang="en-US" smtClean="0"/>
              <a:t>Non-Hodgkin’s lymphoma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8164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Oncologic Disorders (continued_2)</a:t>
            </a:r>
            <a:endParaRPr lang="en-US" altLang="en-US" dirty="0"/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Brain Tumors</a:t>
            </a:r>
          </a:p>
          <a:p>
            <a:pPr lvl="1"/>
            <a:r>
              <a:rPr lang="en-US" smtClean="0"/>
              <a:t>Can arise from any cell in cranium </a:t>
            </a:r>
          </a:p>
          <a:p>
            <a:pPr lvl="1"/>
            <a:r>
              <a:rPr lang="en-US" smtClean="0"/>
              <a:t>Classified by location of origin</a:t>
            </a:r>
          </a:p>
          <a:p>
            <a:pPr lvl="0"/>
            <a:r>
              <a:rPr lang="en-US" smtClean="0"/>
              <a:t>Wilms Tumor</a:t>
            </a:r>
          </a:p>
          <a:p>
            <a:pPr lvl="1"/>
            <a:r>
              <a:rPr lang="en-US" smtClean="0"/>
              <a:t>Originates in fetal development</a:t>
            </a:r>
          </a:p>
          <a:p>
            <a:pPr lvl="1"/>
            <a:r>
              <a:rPr lang="en-US" smtClean="0"/>
              <a:t>Tumor typically found on kidneys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7243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Hematopoietic Stem Cell Transplantation</a:t>
            </a:r>
            <a:endParaRPr lang="en-US" altLang="en-US" dirty="0"/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Lethal dose of chemotherapy </a:t>
            </a:r>
          </a:p>
          <a:p>
            <a:pPr lvl="0"/>
            <a:r>
              <a:rPr lang="en-US" dirty="0" smtClean="0"/>
              <a:t>Body resupplied with stem cells </a:t>
            </a:r>
          </a:p>
          <a:p>
            <a:pPr lvl="0"/>
            <a:r>
              <a:rPr lang="en-US" dirty="0" smtClean="0"/>
              <a:t>Disease-free marrow replaces cancerous marrow</a:t>
            </a:r>
          </a:p>
          <a:p>
            <a:pPr lvl="0"/>
            <a:r>
              <a:rPr lang="en-US" dirty="0" smtClean="0"/>
              <a:t>P S C 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2857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Question </a:t>
            </a:r>
            <a:endParaRPr lang="en-US" altLang="en-US" dirty="0"/>
          </a:p>
        </p:txBody>
      </p:sp>
      <p:sp>
        <p:nvSpPr>
          <p:cNvPr id="9" name="Text Placeholder 3">
            <a:extLst>
              <a:ext uri="{FF2B5EF4-FFF2-40B4-BE49-F238E27FC236}">
                <a16:creationId xmlns="" xmlns:a16="http://schemas.microsoft.com/office/drawing/2014/main" id="{F8707DDC-B87D-45A8-8525-874FF760B68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57200" y="1181100"/>
            <a:ext cx="8534400" cy="1562100"/>
          </a:xfrm>
        </p:spPr>
        <p:txBody>
          <a:bodyPr/>
          <a:lstStyle/>
          <a:p>
            <a:r>
              <a:rPr lang="en-US" altLang="en-US" dirty="0" smtClean="0"/>
              <a:t>Which type of lymphoma </a:t>
            </a:r>
            <a:r>
              <a:rPr lang="en-US" dirty="0" smtClean="0"/>
              <a:t>occurs in the peripheral lymph nodes and spreads to tissues throughout the body?</a:t>
            </a:r>
            <a:endParaRPr lang="en-US" alt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="" xmlns:a16="http://schemas.microsoft.com/office/drawing/2014/main" id="{BCEA2EC4-28FB-4D5B-8A08-DD30E47818F3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57200" y="2825496"/>
            <a:ext cx="8534400" cy="1289304"/>
          </a:xfrm>
        </p:spPr>
        <p:txBody>
          <a:bodyPr/>
          <a:lstStyle/>
          <a:p>
            <a:pPr marL="346075" indent="0">
              <a:buNone/>
            </a:pPr>
            <a:r>
              <a:rPr lang="en-US" altLang="en-US" dirty="0" smtClean="0">
                <a:solidFill>
                  <a:srgbClr val="28805C"/>
                </a:solidFill>
              </a:rPr>
              <a:t>A.</a:t>
            </a:r>
            <a:r>
              <a:rPr lang="en-US" altLang="en-US" dirty="0" smtClean="0"/>
              <a:t> Hodgkin’s lymphoma</a:t>
            </a:r>
          </a:p>
          <a:p>
            <a:pPr marL="346075" indent="0">
              <a:buNone/>
            </a:pPr>
            <a:r>
              <a:rPr lang="en-US" altLang="en-US" dirty="0" smtClean="0">
                <a:solidFill>
                  <a:srgbClr val="28805C"/>
                </a:solidFill>
              </a:rPr>
              <a:t>B.</a:t>
            </a:r>
            <a:r>
              <a:rPr lang="en-US" altLang="en-US" dirty="0" smtClean="0"/>
              <a:t> Non-Hodgkin’s lymphoma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857259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6356" y="271610"/>
            <a:ext cx="8235244" cy="590931"/>
          </a:xfrm>
        </p:spPr>
        <p:txBody>
          <a:bodyPr/>
          <a:lstStyle/>
          <a:p>
            <a:r>
              <a:rPr lang="en-US" altLang="en-US" smtClean="0"/>
              <a:t>Answer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57200" y="1219200"/>
            <a:ext cx="8534400" cy="457200"/>
          </a:xfrm>
        </p:spPr>
        <p:txBody>
          <a:bodyPr/>
          <a:lstStyle/>
          <a:p>
            <a:r>
              <a:rPr lang="en-US" altLang="en-US" dirty="0"/>
              <a:t>Correct Answer: </a:t>
            </a:r>
            <a:r>
              <a:rPr lang="en-US" altLang="en-US" dirty="0" smtClean="0">
                <a:solidFill>
                  <a:srgbClr val="28805C"/>
                </a:solidFill>
              </a:rPr>
              <a:t>B</a:t>
            </a:r>
            <a:endParaRPr lang="en-US" dirty="0">
              <a:solidFill>
                <a:srgbClr val="28805C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>
          <a:xfrm>
            <a:off x="457200" y="1813560"/>
            <a:ext cx="8534400" cy="4038600"/>
          </a:xfrm>
        </p:spPr>
        <p:txBody>
          <a:bodyPr/>
          <a:lstStyle/>
          <a:p>
            <a:r>
              <a:rPr lang="en-US" dirty="0" smtClean="0"/>
              <a:t>Non-Hodgkin’s </a:t>
            </a:r>
            <a:r>
              <a:rPr lang="en-US" dirty="0"/>
              <a:t>lymphoma occurs in the peripheral lymph nodes and spreads to tissues throughout the body.</a:t>
            </a:r>
          </a:p>
        </p:txBody>
      </p:sp>
    </p:spTree>
    <p:extLst>
      <p:ext uri="{BB962C8B-B14F-4D97-AF65-F5344CB8AC3E}">
        <p14:creationId xmlns:p14="http://schemas.microsoft.com/office/powerpoint/2010/main" val="10056630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Summary</a:t>
            </a:r>
            <a:endParaRPr lang="en-US" altLang="en-US" dirty="0"/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In this chapter, we covered: </a:t>
            </a:r>
          </a:p>
          <a:p>
            <a:pPr lvl="1"/>
            <a:r>
              <a:rPr lang="en-US" smtClean="0"/>
              <a:t>Hematologic Disorders</a:t>
            </a:r>
          </a:p>
          <a:p>
            <a:pPr lvl="1"/>
            <a:r>
              <a:rPr lang="en-US" smtClean="0"/>
              <a:t>Immunologic Disorders</a:t>
            </a:r>
          </a:p>
          <a:p>
            <a:pPr lvl="1"/>
            <a:r>
              <a:rPr lang="en-US" smtClean="0"/>
              <a:t>Neoplastic Disorders</a:t>
            </a:r>
          </a:p>
          <a:p>
            <a:pPr lvl="1"/>
            <a:r>
              <a:rPr lang="en-US" smtClean="0"/>
              <a:t>Hematopoietic Stem Cell Transplantation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0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Learning Objectives</a:t>
            </a:r>
            <a:endParaRPr lang="en-US" altLang="en-US" dirty="0"/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>
          <a:xfrm>
            <a:off x="457200" y="1195349"/>
            <a:ext cx="8458200" cy="4443451"/>
          </a:xfrm>
        </p:spPr>
        <p:txBody>
          <a:bodyPr/>
          <a:lstStyle/>
          <a:p>
            <a:pPr lvl="0"/>
            <a:r>
              <a:rPr lang="en-US" dirty="0" smtClean="0"/>
              <a:t>Identify the classifications of anemia.</a:t>
            </a:r>
          </a:p>
          <a:p>
            <a:pPr lvl="0"/>
            <a:r>
              <a:rPr lang="en-US" dirty="0" smtClean="0"/>
              <a:t>Compare iron deficiency and sickle cell anemia.</a:t>
            </a:r>
          </a:p>
          <a:p>
            <a:pPr lvl="0"/>
            <a:r>
              <a:rPr lang="en-US" dirty="0" smtClean="0"/>
              <a:t>Identify the major pathophysiology associated with the care of the child with cancer.</a:t>
            </a:r>
          </a:p>
          <a:p>
            <a:pPr lvl="0"/>
            <a:r>
              <a:rPr lang="en-US" dirty="0" smtClean="0"/>
              <a:t>Identify nursing assessments and interventions that promote health during the care of children with cancer and their families.</a:t>
            </a:r>
          </a:p>
        </p:txBody>
      </p:sp>
    </p:spTree>
    <p:extLst>
      <p:ext uri="{BB962C8B-B14F-4D97-AF65-F5344CB8AC3E}">
        <p14:creationId xmlns:p14="http://schemas.microsoft.com/office/powerpoint/2010/main" val="101605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Learning Objectives (continued)</a:t>
            </a:r>
            <a:endParaRPr lang="en-US" altLang="en-US" dirty="0"/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>
          <a:xfrm>
            <a:off x="457200" y="1195349"/>
            <a:ext cx="8458200" cy="4976851"/>
          </a:xfrm>
        </p:spPr>
        <p:txBody>
          <a:bodyPr/>
          <a:lstStyle/>
          <a:p>
            <a:pPr lvl="0">
              <a:lnSpc>
                <a:spcPts val="3600"/>
              </a:lnSpc>
            </a:pPr>
            <a:r>
              <a:rPr lang="en-US" dirty="0" smtClean="0"/>
              <a:t>Develop a nursing care plan for the child with cancer experiencing pain.</a:t>
            </a:r>
          </a:p>
          <a:p>
            <a:pPr lvl="0">
              <a:lnSpc>
                <a:spcPts val="3600"/>
              </a:lnSpc>
            </a:pPr>
            <a:r>
              <a:rPr lang="en-US" dirty="0" smtClean="0"/>
              <a:t>Develop a caregiver education plan for high-risk oncology clients.</a:t>
            </a:r>
          </a:p>
          <a:p>
            <a:pPr lvl="0">
              <a:lnSpc>
                <a:spcPts val="3600"/>
              </a:lnSpc>
            </a:pPr>
            <a:r>
              <a:rPr lang="en-US" dirty="0" smtClean="0"/>
              <a:t>Demonstrate an understanding of the pathophysiology of and nursing interventions for the child with immunodeficiency disorders.</a:t>
            </a:r>
          </a:p>
          <a:p>
            <a:pPr lvl="0">
              <a:lnSpc>
                <a:spcPts val="3600"/>
              </a:lnSpc>
            </a:pPr>
            <a:r>
              <a:rPr lang="en-US" dirty="0" smtClean="0"/>
              <a:t>Identify the categories of hematopoietic stem cell transplant.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11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Introduction</a:t>
            </a:r>
            <a:endParaRPr lang="en-US" altLang="en-US" dirty="0"/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Hematologic disorders</a:t>
            </a:r>
          </a:p>
          <a:p>
            <a:pPr lvl="0"/>
            <a:r>
              <a:rPr lang="en-US" smtClean="0"/>
              <a:t>Immunologic disorders</a:t>
            </a:r>
          </a:p>
          <a:p>
            <a:pPr lvl="0"/>
            <a:r>
              <a:rPr lang="en-US" smtClean="0"/>
              <a:t>Neoplastic disorders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29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Hematologic Disorders</a:t>
            </a:r>
            <a:endParaRPr lang="en-US" altLang="en-US" dirty="0"/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Iron-deficiency anemia</a:t>
            </a:r>
          </a:p>
          <a:p>
            <a:pPr lvl="1"/>
            <a:r>
              <a:rPr lang="en-US" dirty="0" smtClean="0"/>
              <a:t>Most common type of anemia</a:t>
            </a:r>
          </a:p>
          <a:p>
            <a:pPr lvl="1"/>
            <a:r>
              <a:rPr lang="en-US" dirty="0" smtClean="0"/>
              <a:t>Not enough healthy </a:t>
            </a:r>
            <a:r>
              <a:rPr lang="en-US" dirty="0" smtClean="0"/>
              <a:t>R B C's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12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Hematologic Disorders (continued_1)</a:t>
            </a:r>
            <a:endParaRPr lang="en-US" altLang="en-US" dirty="0"/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Acquired thrombocytopenia (</a:t>
            </a:r>
            <a:r>
              <a:rPr lang="en-US" dirty="0" smtClean="0"/>
              <a:t>A T P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Platelet counts decrease </a:t>
            </a:r>
          </a:p>
          <a:p>
            <a:pPr lvl="1"/>
            <a:r>
              <a:rPr lang="en-US" dirty="0" smtClean="0"/>
              <a:t>Infection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58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Hematologic Disorders (continued_2)</a:t>
            </a:r>
            <a:endParaRPr lang="en-US" altLang="en-US" dirty="0"/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Sickle cell disease</a:t>
            </a:r>
          </a:p>
          <a:p>
            <a:pPr lvl="1"/>
            <a:r>
              <a:rPr lang="en-US" smtClean="0"/>
              <a:t>Most common genetic condition</a:t>
            </a:r>
          </a:p>
          <a:p>
            <a:pPr lvl="1"/>
            <a:r>
              <a:rPr lang="en-US" smtClean="0"/>
              <a:t>Deformed cell changes from round to sickle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47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Hematologic Disorders (continued_3)</a:t>
            </a:r>
            <a:endParaRPr lang="en-US" altLang="en-US" dirty="0"/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Aplastic anemia</a:t>
            </a:r>
          </a:p>
          <a:p>
            <a:pPr lvl="1"/>
            <a:r>
              <a:rPr lang="en-US" smtClean="0"/>
              <a:t>Deficiency of the formation of blood elements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72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Hematologic Disorders (continued_4)</a:t>
            </a:r>
            <a:endParaRPr lang="en-US" altLang="en-US" dirty="0"/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Hemophilia</a:t>
            </a:r>
          </a:p>
          <a:p>
            <a:pPr lvl="1"/>
            <a:r>
              <a:rPr lang="en-US" dirty="0" smtClean="0"/>
              <a:t>Commonly a deficiency of factor EIGHT</a:t>
            </a:r>
          </a:p>
          <a:p>
            <a:pPr lvl="1"/>
            <a:r>
              <a:rPr lang="en-US" dirty="0" smtClean="0"/>
              <a:t>Types A and B</a:t>
            </a:r>
          </a:p>
          <a:p>
            <a:pPr lvl="0"/>
            <a:r>
              <a:rPr lang="en-US" dirty="0" smtClean="0"/>
              <a:t>Lead poisoning</a:t>
            </a:r>
          </a:p>
          <a:p>
            <a:pPr lvl="1"/>
            <a:r>
              <a:rPr lang="en-US" dirty="0" smtClean="0"/>
              <a:t>Chronic ingestion or inhalation of materials containing lead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30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D_Nursing_Template_Sample">
  <a:themeElements>
    <a:clrScheme name="FAD Nursing">
      <a:dk1>
        <a:srgbClr val="737373"/>
      </a:dk1>
      <a:lt1>
        <a:sysClr val="window" lastClr="FFFFFF"/>
      </a:lt1>
      <a:dk2>
        <a:srgbClr val="28805C"/>
      </a:dk2>
      <a:lt2>
        <a:srgbClr val="FFFFFF"/>
      </a:lt2>
      <a:accent1>
        <a:srgbClr val="28805C"/>
      </a:accent1>
      <a:accent2>
        <a:srgbClr val="737373"/>
      </a:accent2>
      <a:accent3>
        <a:srgbClr val="D99C21"/>
      </a:accent3>
      <a:accent4>
        <a:srgbClr val="C00000"/>
      </a:accent4>
      <a:accent5>
        <a:srgbClr val="BFBFBF"/>
      </a:accent5>
      <a:accent6>
        <a:srgbClr val="C2ECDB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D_Nursing_Template_Sample.potx" id="{5181244E-E369-41F3-903B-B434326AAFEF}" vid="{C3F2F43F-912D-43BA-AEF6-B5CD9FA383B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88135b7f-3fab-49b6-8009-71309f2107a8">F.A. Davis</Category>
    <v7hm xmlns="88135b7f-3fab-49b6-8009-71309f2107a8" xsi:nil="true"/>
    <Tertiary_x0020_Category xmlns="88135b7f-3fab-49b6-8009-71309f2107a8" xsi:nil="true"/>
    <Sub_x002d_Category xmlns="88135b7f-3fab-49b6-8009-71309f2107a8">FAD PowerPoint Presentations</Sub_x002d_Category>
    <SortOrder xmlns="88135b7f-3fab-49b6-8009-71309f2107a8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74F316A9D19642AFB347C36D63796C" ma:contentTypeVersion="5" ma:contentTypeDescription="Create a new document." ma:contentTypeScope="" ma:versionID="cad381adda5b2ce407c58584fcfb8d10">
  <xsd:schema xmlns:xsd="http://www.w3.org/2001/XMLSchema" xmlns:xs="http://www.w3.org/2001/XMLSchema" xmlns:p="http://schemas.microsoft.com/office/2006/metadata/properties" xmlns:ns2="71d46e88-8733-4645-9284-85cf006978cc" xmlns:ns3="88135b7f-3fab-49b6-8009-71309f2107a8" targetNamespace="http://schemas.microsoft.com/office/2006/metadata/properties" ma:root="true" ma:fieldsID="8417b20f22cd2cb04f08b6ff97a2b690" ns2:_="" ns3:_="">
    <xsd:import namespace="71d46e88-8733-4645-9284-85cf006978cc"/>
    <xsd:import namespace="88135b7f-3fab-49b6-8009-71309f2107a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Category" minOccurs="0"/>
                <xsd:element ref="ns3:Sub_x002d_Category" minOccurs="0"/>
                <xsd:element ref="ns3:SortOrder" minOccurs="0"/>
                <xsd:element ref="ns3:v7hm" minOccurs="0"/>
                <xsd:element ref="ns3:Tertiary_x0020_Categor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d46e88-8733-4645-9284-85cf006978c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135b7f-3fab-49b6-8009-71309f2107a8" elementFormDefault="qualified">
    <xsd:import namespace="http://schemas.microsoft.com/office/2006/documentManagement/types"/>
    <xsd:import namespace="http://schemas.microsoft.com/office/infopath/2007/PartnerControls"/>
    <xsd:element name="Category" ma:index="11" nillable="true" ma:displayName="Category" ma:format="Dropdown" ma:internalName="Category">
      <xsd:simpleType>
        <xsd:union memberTypes="dms:Text">
          <xsd:simpleType>
            <xsd:restriction base="dms:Choice">
              <xsd:enumeration value="Additional Images"/>
              <xsd:enumeration value="DavisAdvantage"/>
              <xsd:enumeration value="DavisEdge"/>
              <xsd:enumeration value="DavisForward - internal use only"/>
              <xsd:enumeration value="DavisPlus"/>
              <xsd:enumeration value="Dental Care Decisions"/>
              <xsd:enumeration value="Dosage Calc"/>
              <xsd:enumeration value="F.A. Davis"/>
              <xsd:enumeration value="Fitness Decisions"/>
              <xsd:enumeration value="Kines in Action"/>
              <xsd:enumeration value="Medical Coding Lab"/>
              <xsd:enumeration value="Medical Language Lab"/>
              <xsd:enumeration value="Tabers"/>
            </xsd:restriction>
          </xsd:simpleType>
        </xsd:union>
      </xsd:simpleType>
    </xsd:element>
    <xsd:element name="Sub_x002d_Category" ma:index="12" nillable="true" ma:displayName="Sub-Category" ma:format="Dropdown" ma:internalName="Sub_x002d_Category">
      <xsd:simpleType>
        <xsd:union memberTypes="dms:Text">
          <xsd:simpleType>
            <xsd:restriction base="dms:Choice">
              <xsd:enumeration value="Branding Guide (attachment)"/>
              <xsd:enumeration value="DA Logos"/>
              <xsd:enumeration value="DA Powerpoint Presentation"/>
              <xsd:enumeration value="DC Logo"/>
              <xsd:enumeration value="DC Powerpoint Presentation"/>
              <xsd:enumeration value="DCD Logo"/>
              <xsd:enumeration value="DCD Powerpoint Presentation"/>
              <xsd:enumeration value="DE Logos"/>
              <xsd:enumeration value="DE Powerpoint Presentation"/>
              <xsd:enumeration value="DF Logo"/>
              <xsd:enumeration value="DF Powerpoint Presentation"/>
              <xsd:enumeration value="DP Homepage image"/>
              <xsd:enumeration value="DP Logo"/>
              <xsd:enumeration value="Electronic Devices"/>
              <xsd:enumeration value="FAD Digital Logos"/>
              <xsd:enumeration value="FAD Powerpiont Presentations"/>
              <xsd:enumeration value="FAD Print Logos"/>
              <xsd:enumeration value="FD Logo"/>
              <xsd:enumeration value="FD Powerpoint Presentation"/>
              <xsd:enumeration value="KIA Logo"/>
              <xsd:enumeration value="KIA Powerpoint Presentation"/>
              <xsd:enumeration value="MCL Logo"/>
              <xsd:enumeration value="MCL Powerpoint Presentation"/>
              <xsd:enumeration value="MLL 2.0 Logo"/>
              <xsd:enumeration value="MLL Logo"/>
              <xsd:enumeration value="MLL Powerpoint Presentation"/>
              <xsd:enumeration value="MTC Logo"/>
              <xsd:enumeration value="Taber’s 22"/>
              <xsd:enumeration value="Taber’s 22 with tagline"/>
              <xsd:enumeration value="Tabers Logo"/>
              <xsd:enumeration value="Tabers.com Homepage screen"/>
              <xsd:enumeration value="Useful Images"/>
            </xsd:restriction>
          </xsd:simpleType>
        </xsd:union>
      </xsd:simpleType>
    </xsd:element>
    <xsd:element name="SortOrder" ma:index="13" nillable="true" ma:displayName="SortOrder" ma:internalName="SortOrder">
      <xsd:simpleType>
        <xsd:restriction base="dms:Number"/>
      </xsd:simpleType>
    </xsd:element>
    <xsd:element name="v7hm" ma:index="14" nillable="true" ma:displayName="Tert" ma:internalName="v7hm">
      <xsd:simpleType>
        <xsd:restriction base="dms:Number"/>
      </xsd:simpleType>
    </xsd:element>
    <xsd:element name="Tertiary_x0020_Category" ma:index="15" nillable="true" ma:displayName="Tertiary Category" ma:internalName="Tertiary_x0020_Category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E28C97C-1C07-4631-B50A-E80D18B785BB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8CC939C3-7EE7-4FC7-818E-985D0213E860}">
  <ds:schemaRefs>
    <ds:schemaRef ds:uri="http://www.w3.org/XML/1998/namespace"/>
    <ds:schemaRef ds:uri="http://purl.org/dc/elements/1.1/"/>
    <ds:schemaRef ds:uri="http://schemas.microsoft.com/office/2006/documentManagement/types"/>
    <ds:schemaRef ds:uri="71d46e88-8733-4645-9284-85cf006978cc"/>
    <ds:schemaRef ds:uri="http://purl.org/dc/dcmitype/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88135b7f-3fab-49b6-8009-71309f2107a8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B8860857-213E-449D-9D68-31992611CF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d46e88-8733-4645-9284-85cf006978cc"/>
    <ds:schemaRef ds:uri="88135b7f-3fab-49b6-8009-71309f2107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523EB0E3-5915-4E57-8F39-28F926E76D4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FAD_Nursing_Template_Sample</Template>
  <TotalTime>21</TotalTime>
  <Words>474</Words>
  <Application>Microsoft Office PowerPoint</Application>
  <PresentationFormat>On-screen Show (4:3)</PresentationFormat>
  <Paragraphs>88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Wingdings</vt:lpstr>
      <vt:lpstr>FAD_Nursing_Template_Sample</vt:lpstr>
      <vt:lpstr> </vt:lpstr>
      <vt:lpstr>Learning Objectives</vt:lpstr>
      <vt:lpstr>Learning Objectives (continued)</vt:lpstr>
      <vt:lpstr>Introduction</vt:lpstr>
      <vt:lpstr>Hematologic Disorders</vt:lpstr>
      <vt:lpstr>Hematologic Disorders (continued_1)</vt:lpstr>
      <vt:lpstr>Hematologic Disorders (continued_2)</vt:lpstr>
      <vt:lpstr>Hematologic Disorders (continued_3)</vt:lpstr>
      <vt:lpstr>Hematologic Disorders (continued_4)</vt:lpstr>
      <vt:lpstr>Question</vt:lpstr>
      <vt:lpstr>Answer</vt:lpstr>
      <vt:lpstr>Immunological Disorders</vt:lpstr>
      <vt:lpstr>Oncologic Disorders</vt:lpstr>
      <vt:lpstr>Oncologic Disorders (continued_1)</vt:lpstr>
      <vt:lpstr>Oncologic Disorders (continued_2)</vt:lpstr>
      <vt:lpstr>Hematopoietic Stem Cell Transplantation</vt:lpstr>
      <vt:lpstr>Question </vt:lpstr>
      <vt:lpstr>Answer 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19 Hematologic, Immunologic, and Neoplastic Disorders</dc:title>
  <dc:creator>Rudd and Kocisko</dc:creator>
  <cp:lastModifiedBy>Rajarajan</cp:lastModifiedBy>
  <cp:revision>36</cp:revision>
  <dcterms:created xsi:type="dcterms:W3CDTF">2018-07-19T05:32:00Z</dcterms:created>
  <dcterms:modified xsi:type="dcterms:W3CDTF">2018-07-25T10:01:31Z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0x010100D074F316A9D19642AFB347C36D63796C</vt:lpwstr>
  </property>
  <property fmtid="{D5CDD505-2E9C-101B-9397-08002B2CF9AE}" pid="3" name="_dlc_DocIdItemGuid">
    <vt:lpwstr>647463b2-28f5-46c6-8d1e-a6b9b2370ab9</vt:lpwstr>
  </property>
  <property fmtid="{D5CDD505-2E9C-101B-9397-08002B2CF9AE}" pid="4" name="Category">
    <vt:lpwstr>.F.A. Davis</vt:lpwstr>
  </property>
  <property fmtid="{D5CDD505-2E9C-101B-9397-08002B2CF9AE}" pid="5" name="v7hm">
    <vt:lpwstr/>
  </property>
  <property fmtid="{D5CDD505-2E9C-101B-9397-08002B2CF9AE}" pid="6" name="Sub-Category">
    <vt:lpwstr>FAD Powerpiont Presentations</vt:lpwstr>
  </property>
  <property fmtid="{D5CDD505-2E9C-101B-9397-08002B2CF9AE}" pid="7" name="SortOrder">
    <vt:lpwstr/>
  </property>
  <property fmtid="{D5CDD505-2E9C-101B-9397-08002B2CF9AE}" pid="8" name="_dlc_DocId">
    <vt:lpwstr>HESUHV4WET5P-708-25</vt:lpwstr>
  </property>
  <property fmtid="{D5CDD505-2E9C-101B-9397-08002B2CF9AE}" pid="9" name="_dlc_DocIdUrl">
    <vt:lpwstr>http://portal.fadavis.com/marketing/_layouts/15/DocIdRedir.aspx?ID=HESUHV4WET5P-708-25, HESUHV4WET5P-708-25</vt:lpwstr>
  </property>
  <property fmtid="{D5CDD505-2E9C-101B-9397-08002B2CF9AE}" pid="10" name="Tertiary Category">
    <vt:lpwstr/>
  </property>
</Properties>
</file>