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76" r:id="rId5"/>
    <p:sldId id="257" r:id="rId6"/>
    <p:sldId id="258" r:id="rId7"/>
    <p:sldId id="260" r:id="rId8"/>
    <p:sldId id="267" r:id="rId9"/>
    <p:sldId id="277" r:id="rId10"/>
    <p:sldId id="263" r:id="rId11"/>
    <p:sldId id="264" r:id="rId12"/>
    <p:sldId id="259" r:id="rId13"/>
    <p:sldId id="266" r:id="rId14"/>
    <p:sldId id="270" r:id="rId15"/>
    <p:sldId id="268" r:id="rId16"/>
    <p:sldId id="265" r:id="rId17"/>
    <p:sldId id="271" r:id="rId18"/>
    <p:sldId id="278" r:id="rId19"/>
    <p:sldId id="279" r:id="rId20"/>
    <p:sldId id="280" r:id="rId21"/>
    <p:sldId id="282" r:id="rId22"/>
    <p:sldId id="283" r:id="rId23"/>
    <p:sldId id="284" r:id="rId24"/>
    <p:sldId id="285" r:id="rId25"/>
    <p:sldId id="286" r:id="rId26"/>
    <p:sldId id="287" r:id="rId27"/>
    <p:sldId id="28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03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C21BAE-9F6B-4C98-BBAC-5A2302519FBB}"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C21BAE-9F6B-4C98-BBAC-5A2302519FBB}"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C21BAE-9F6B-4C98-BBAC-5A2302519FBB}"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C21BAE-9F6B-4C98-BBAC-5A2302519FBB}"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C21BAE-9F6B-4C98-BBAC-5A2302519FBB}" type="datetimeFigureOut">
              <a:rPr lang="en-US" smtClean="0"/>
              <a:pPr/>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C21BAE-9F6B-4C98-BBAC-5A2302519FBB}" type="datetimeFigureOut">
              <a:rPr lang="en-US" smtClean="0"/>
              <a:pPr/>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C21BAE-9F6B-4C98-BBAC-5A2302519FBB}" type="datetimeFigureOut">
              <a:rPr lang="en-US" smtClean="0"/>
              <a:pPr/>
              <a:t>8/12/2020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C21BAE-9F6B-4C98-BBAC-5A2302519FBB}" type="datetimeFigureOut">
              <a:rPr lang="en-US" smtClean="0"/>
              <a:pPr/>
              <a:t>8/12/2020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C21BAE-9F6B-4C98-BBAC-5A2302519FBB}" type="datetimeFigureOut">
              <a:rPr lang="en-US" smtClean="0"/>
              <a:pPr/>
              <a:t>8/12/2020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C21BAE-9F6B-4C98-BBAC-5A2302519FBB}" type="datetimeFigureOut">
              <a:rPr lang="en-US" smtClean="0"/>
              <a:pPr/>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C21BAE-9F6B-4C98-BBAC-5A2302519FBB}" type="datetimeFigureOut">
              <a:rPr lang="en-US" smtClean="0"/>
              <a:pPr/>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E5F95-3E8E-4A44-8FEC-D329FBD222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21BAE-9F6B-4C98-BBAC-5A2302519FBB}" type="datetimeFigureOut">
              <a:rPr lang="en-US" smtClean="0"/>
              <a:pPr/>
              <a:t>8/12/2020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E5F95-3E8E-4A44-8FEC-D329FBD222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 The Cellular Basis of Inheritance</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Independent assortment</a:t>
            </a:r>
            <a:endParaRPr lang="en-US" dirty="0"/>
          </a:p>
        </p:txBody>
      </p:sp>
      <p:sp>
        <p:nvSpPr>
          <p:cNvPr id="3" name="Content Placeholder 2"/>
          <p:cNvSpPr>
            <a:spLocks noGrp="1"/>
          </p:cNvSpPr>
          <p:nvPr>
            <p:ph idx="1"/>
          </p:nvPr>
        </p:nvSpPr>
        <p:spPr/>
        <p:txBody>
          <a:bodyPr/>
          <a:lstStyle/>
          <a:p>
            <a:pPr lvl="0"/>
            <a:r>
              <a:rPr lang="en-US" dirty="0"/>
              <a:t>During </a:t>
            </a:r>
            <a:r>
              <a:rPr lang="en-US" b="1" dirty="0"/>
              <a:t>independent assortment</a:t>
            </a:r>
            <a:r>
              <a:rPr lang="en-US" dirty="0"/>
              <a:t>, the homologous chromosomes separate independently or in a random manner. </a:t>
            </a:r>
          </a:p>
          <a:p>
            <a:endParaRPr lang="en-US" dirty="0"/>
          </a:p>
        </p:txBody>
      </p:sp>
      <p:pic>
        <p:nvPicPr>
          <p:cNvPr id="4" name="Picture 3" descr="mad25502_10_04"/>
          <p:cNvPicPr>
            <a:picLocks noChangeAspect="1" noChangeArrowheads="1"/>
          </p:cNvPicPr>
          <p:nvPr/>
        </p:nvPicPr>
        <p:blipFill>
          <a:blip r:embed="rId2" cstate="print"/>
          <a:srcRect/>
          <a:stretch>
            <a:fillRect/>
          </a:stretch>
        </p:blipFill>
        <p:spPr bwMode="auto">
          <a:xfrm>
            <a:off x="0" y="3505200"/>
            <a:ext cx="9144000" cy="2819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genetic variation</a:t>
            </a:r>
            <a:endParaRPr lang="en-US" dirty="0"/>
          </a:p>
        </p:txBody>
      </p:sp>
      <p:sp>
        <p:nvSpPr>
          <p:cNvPr id="3" name="Content Placeholder 2"/>
          <p:cNvSpPr>
            <a:spLocks noGrp="1"/>
          </p:cNvSpPr>
          <p:nvPr>
            <p:ph idx="1"/>
          </p:nvPr>
        </p:nvSpPr>
        <p:spPr/>
        <p:txBody>
          <a:bodyPr>
            <a:normAutofit fontScale="70000" lnSpcReduction="20000"/>
          </a:bodyPr>
          <a:lstStyle/>
          <a:p>
            <a:pPr lvl="0"/>
            <a:r>
              <a:rPr lang="en-US" dirty="0"/>
              <a:t>In humans who have 23 pairs of chromosomes, the combinations possible from independent assortment alone are 2</a:t>
            </a:r>
            <a:r>
              <a:rPr lang="en-US" baseline="30000" dirty="0"/>
              <a:t>23</a:t>
            </a:r>
            <a:r>
              <a:rPr lang="en-US" dirty="0"/>
              <a:t> or 8,388,608.</a:t>
            </a:r>
          </a:p>
          <a:p>
            <a:pPr lvl="0"/>
            <a:r>
              <a:rPr lang="en-US" dirty="0"/>
              <a:t>When gametes fuse at </a:t>
            </a:r>
            <a:r>
              <a:rPr lang="en-US" b="1" dirty="0"/>
              <a:t>fertilization,</a:t>
            </a:r>
            <a:r>
              <a:rPr lang="en-US" dirty="0"/>
              <a:t> chromosomes donated by parents combine.</a:t>
            </a:r>
          </a:p>
          <a:p>
            <a:pPr lvl="0"/>
            <a:r>
              <a:rPr lang="en-US" dirty="0"/>
              <a:t>The chromosomally different zygotes from same parents have (2</a:t>
            </a:r>
            <a:r>
              <a:rPr lang="en-US" baseline="30000" dirty="0"/>
              <a:t>23</a:t>
            </a:r>
            <a:r>
              <a:rPr lang="en-US" dirty="0"/>
              <a:t>)</a:t>
            </a:r>
            <a:r>
              <a:rPr lang="en-US" baseline="30000" dirty="0"/>
              <a:t>2</a:t>
            </a:r>
            <a:r>
              <a:rPr lang="en-US" dirty="0"/>
              <a:t> or 70,368,744,000,000 combinations possible without crossing-over.</a:t>
            </a:r>
          </a:p>
          <a:p>
            <a:pPr lvl="0"/>
            <a:r>
              <a:rPr lang="en-US" dirty="0"/>
              <a:t>If crossing-over occurs once, then (4</a:t>
            </a:r>
            <a:r>
              <a:rPr lang="en-US" baseline="30000" dirty="0"/>
              <a:t>23</a:t>
            </a:r>
            <a:r>
              <a:rPr lang="en-US" dirty="0"/>
              <a:t>)</a:t>
            </a:r>
            <a:r>
              <a:rPr lang="en-US" baseline="30000" dirty="0"/>
              <a:t>2</a:t>
            </a:r>
            <a:r>
              <a:rPr lang="en-US" dirty="0"/>
              <a:t> or 4,951,760,200,000,000,000,000,000,000 genetically different zygotes are possible for one couple.</a:t>
            </a:r>
          </a:p>
          <a:p>
            <a:r>
              <a:rPr lang="en-US" dirty="0" smtClean="0"/>
              <a:t>A </a:t>
            </a:r>
            <a:r>
              <a:rPr lang="en-US" dirty="0"/>
              <a:t>successful parent in a particular environment can reproduce asexually and produce offspring adapted to that environment.</a:t>
            </a:r>
          </a:p>
          <a:p>
            <a:r>
              <a:rPr lang="en-US" dirty="0" smtClean="0"/>
              <a:t>If </a:t>
            </a:r>
            <a:r>
              <a:rPr lang="en-US" dirty="0"/>
              <a:t>the environment changes, differences among offspring provide the offspring of sexually reproducing parents with much improved chances of survival. </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 I</a:t>
            </a:r>
            <a:endParaRPr lang="en-US" dirty="0"/>
          </a:p>
        </p:txBody>
      </p:sp>
      <p:sp>
        <p:nvSpPr>
          <p:cNvPr id="3" name="Content Placeholder 2"/>
          <p:cNvSpPr>
            <a:spLocks noGrp="1"/>
          </p:cNvSpPr>
          <p:nvPr>
            <p:ph idx="1"/>
          </p:nvPr>
        </p:nvSpPr>
        <p:spPr/>
        <p:txBody>
          <a:bodyPr/>
          <a:lstStyle/>
          <a:p>
            <a:r>
              <a:rPr lang="en-US" dirty="0" smtClean="0"/>
              <a:t>Two unique and consecutive cell divisions</a:t>
            </a:r>
          </a:p>
          <a:p>
            <a:pPr lvl="1"/>
            <a:r>
              <a:rPr lang="en-US" dirty="0" smtClean="0"/>
              <a:t>DNA is replicated in the S phase of Meiosis I but not in Meiosis II-both contain a prophase, metaphase, anaphase and </a:t>
            </a:r>
            <a:r>
              <a:rPr lang="en-US" dirty="0" err="1" smtClean="0"/>
              <a:t>telophase</a:t>
            </a:r>
            <a:endParaRPr lang="en-US" dirty="0" smtClean="0"/>
          </a:p>
          <a:p>
            <a:r>
              <a:rPr lang="en-US" dirty="0" smtClean="0"/>
              <a:t>Prophase I</a:t>
            </a:r>
          </a:p>
          <a:p>
            <a:pPr lvl="1"/>
            <a:r>
              <a:rPr lang="en-US" dirty="0" smtClean="0"/>
              <a:t>Pairing of homologous chromosomes</a:t>
            </a:r>
          </a:p>
          <a:p>
            <a:r>
              <a:rPr lang="en-US" dirty="0" smtClean="0"/>
              <a:t>Metaphase I</a:t>
            </a:r>
          </a:p>
          <a:p>
            <a:pPr lvl="1"/>
            <a:r>
              <a:rPr lang="en-US" dirty="0" smtClean="0"/>
              <a:t>Bivalents (tetrads) at metaphase plate</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US" dirty="0" smtClean="0"/>
              <a:t>Anaphase I</a:t>
            </a:r>
          </a:p>
          <a:p>
            <a:pPr lvl="1"/>
            <a:r>
              <a:rPr lang="en-US" dirty="0" smtClean="0"/>
              <a:t>Homologues of each bivalent separate and duplicated chromosomes move toward the poles</a:t>
            </a:r>
          </a:p>
          <a:p>
            <a:r>
              <a:rPr lang="en-US" dirty="0" err="1" smtClean="0"/>
              <a:t>Telophase</a:t>
            </a:r>
            <a:r>
              <a:rPr lang="en-US" dirty="0" smtClean="0"/>
              <a:t> I</a:t>
            </a:r>
          </a:p>
          <a:p>
            <a:pPr lvl="1"/>
            <a:r>
              <a:rPr lang="en-US" dirty="0" smtClean="0"/>
              <a:t>Two haploid daughter cells, NOT identical to the parent cell</a:t>
            </a:r>
          </a:p>
          <a:p>
            <a:pPr>
              <a:buNone/>
            </a:pPr>
            <a:r>
              <a:rPr lang="en-US" b="1" dirty="0" err="1"/>
              <a:t>Interkinesis</a:t>
            </a:r>
            <a:r>
              <a:rPr lang="en-US" dirty="0"/>
              <a:t> between meiosis I and II is similar to the interphase between mitotic divisions; </a:t>
            </a:r>
            <a:r>
              <a:rPr lang="en-US" dirty="0" smtClean="0"/>
              <a:t>however:</a:t>
            </a:r>
          </a:p>
          <a:p>
            <a:pPr lvl="1"/>
            <a:r>
              <a:rPr lang="en-US" dirty="0" smtClean="0"/>
              <a:t>Usually much shorter</a:t>
            </a:r>
          </a:p>
          <a:p>
            <a:pPr lvl="1"/>
            <a:r>
              <a:rPr lang="en-US" dirty="0"/>
              <a:t>N</a:t>
            </a:r>
            <a:r>
              <a:rPr lang="en-US" dirty="0" smtClean="0"/>
              <a:t>o </a:t>
            </a:r>
            <a:r>
              <a:rPr lang="en-US" dirty="0"/>
              <a:t>DNA replication occurs (the chromosomes are already duplicated</a:t>
            </a:r>
            <a:r>
              <a:rPr lang="en-US" dirty="0" smtClean="0"/>
              <a: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d25502_t10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54013"/>
            <a:ext cx="7775575"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 II</a:t>
            </a:r>
            <a:endParaRPr lang="en-US" dirty="0"/>
          </a:p>
        </p:txBody>
      </p:sp>
      <p:sp>
        <p:nvSpPr>
          <p:cNvPr id="3" name="Content Placeholder 2"/>
          <p:cNvSpPr>
            <a:spLocks noGrp="1"/>
          </p:cNvSpPr>
          <p:nvPr>
            <p:ph idx="1"/>
          </p:nvPr>
        </p:nvSpPr>
        <p:spPr/>
        <p:txBody>
          <a:bodyPr>
            <a:normAutofit fontScale="85000" lnSpcReduction="10000"/>
          </a:bodyPr>
          <a:lstStyle/>
          <a:p>
            <a:r>
              <a:rPr lang="en-US" sz="3300" dirty="0" smtClean="0"/>
              <a:t>In meiosis II, the </a:t>
            </a:r>
            <a:r>
              <a:rPr lang="en-US" sz="3300" dirty="0" err="1" smtClean="0"/>
              <a:t>centromeres</a:t>
            </a:r>
            <a:r>
              <a:rPr lang="en-US" sz="3300" dirty="0" smtClean="0"/>
              <a:t> divide and daughter chromosomes (derived as sister </a:t>
            </a:r>
            <a:r>
              <a:rPr lang="en-US" sz="3300" dirty="0" err="1" smtClean="0"/>
              <a:t>chromatids</a:t>
            </a:r>
            <a:r>
              <a:rPr lang="en-US" sz="3300" dirty="0" smtClean="0"/>
              <a:t>) separate.</a:t>
            </a:r>
          </a:p>
          <a:p>
            <a:pPr lvl="1"/>
            <a:r>
              <a:rPr lang="en-US" sz="3300" dirty="0" smtClean="0"/>
              <a:t>No replication of DNA is needed between meiosis I and II because chromosomes are already doubled (DNA replication occurred prior to meiosis I).</a:t>
            </a:r>
          </a:p>
          <a:p>
            <a:pPr lvl="1"/>
            <a:r>
              <a:rPr lang="en-US" sz="3300" dirty="0" smtClean="0"/>
              <a:t>Chromosomes in the four daughter cells have only one </a:t>
            </a:r>
            <a:r>
              <a:rPr lang="en-US" sz="3300" dirty="0" err="1" smtClean="0"/>
              <a:t>chromatid</a:t>
            </a:r>
            <a:r>
              <a:rPr lang="en-US" sz="3300" dirty="0" smtClean="0"/>
              <a:t>.</a:t>
            </a:r>
          </a:p>
          <a:p>
            <a:pPr lvl="1"/>
            <a:r>
              <a:rPr lang="en-US" sz="3300" dirty="0" smtClean="0"/>
              <a:t>Fertilization restores the diploid number in cells.</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Meiosis II and Gamete Formation</a:t>
            </a:r>
          </a:p>
        </p:txBody>
      </p:sp>
      <p:sp>
        <p:nvSpPr>
          <p:cNvPr id="3" name="Content Placeholder 2"/>
          <p:cNvSpPr>
            <a:spLocks noGrp="1"/>
          </p:cNvSpPr>
          <p:nvPr>
            <p:ph idx="1"/>
          </p:nvPr>
        </p:nvSpPr>
        <p:spPr/>
        <p:txBody>
          <a:bodyPr>
            <a:normAutofit fontScale="92500" lnSpcReduction="20000"/>
          </a:bodyPr>
          <a:lstStyle/>
          <a:p>
            <a:r>
              <a:rPr lang="en-US" dirty="0" smtClean="0"/>
              <a:t>During </a:t>
            </a:r>
            <a:r>
              <a:rPr lang="en-US" dirty="0"/>
              <a:t>metaphase II</a:t>
            </a:r>
            <a:r>
              <a:rPr lang="en-US" b="1" dirty="0"/>
              <a:t>,</a:t>
            </a:r>
            <a:r>
              <a:rPr lang="en-US" dirty="0"/>
              <a:t> the haploid number of chromosomes align at the metaphase plate.</a:t>
            </a:r>
          </a:p>
          <a:p>
            <a:r>
              <a:rPr lang="en-US" dirty="0" smtClean="0"/>
              <a:t>During </a:t>
            </a:r>
            <a:r>
              <a:rPr lang="en-US" dirty="0"/>
              <a:t>anaphase II</a:t>
            </a:r>
            <a:r>
              <a:rPr lang="en-US" b="1" dirty="0"/>
              <a:t>,</a:t>
            </a:r>
            <a:r>
              <a:rPr lang="en-US" dirty="0"/>
              <a:t> the sister </a:t>
            </a:r>
            <a:r>
              <a:rPr lang="en-US" dirty="0" err="1"/>
              <a:t>chromatids</a:t>
            </a:r>
            <a:r>
              <a:rPr lang="en-US" dirty="0"/>
              <a:t> separate at the </a:t>
            </a:r>
            <a:r>
              <a:rPr lang="en-US" dirty="0" err="1"/>
              <a:t>centromeres</a:t>
            </a:r>
            <a:r>
              <a:rPr lang="en-US" dirty="0"/>
              <a:t>; the two </a:t>
            </a:r>
            <a:r>
              <a:rPr lang="en-US" i="1" dirty="0"/>
              <a:t>daughter chromosomes</a:t>
            </a:r>
            <a:r>
              <a:rPr lang="en-US" dirty="0"/>
              <a:t> move toward the poles.</a:t>
            </a:r>
          </a:p>
          <a:p>
            <a:r>
              <a:rPr lang="en-US" dirty="0" smtClean="0"/>
              <a:t>Due </a:t>
            </a:r>
            <a:r>
              <a:rPr lang="en-US" dirty="0"/>
              <a:t>to crossing-over, each gamete can contain chromosomes with different types of genes.</a:t>
            </a:r>
          </a:p>
          <a:p>
            <a:r>
              <a:rPr lang="en-US" dirty="0" smtClean="0"/>
              <a:t>At </a:t>
            </a:r>
            <a:r>
              <a:rPr lang="en-US" dirty="0"/>
              <a:t>the end of </a:t>
            </a:r>
            <a:r>
              <a:rPr lang="en-US" dirty="0" err="1"/>
              <a:t>telophase</a:t>
            </a:r>
            <a:r>
              <a:rPr lang="en-US" dirty="0"/>
              <a:t> II and </a:t>
            </a:r>
            <a:r>
              <a:rPr lang="en-US" dirty="0" err="1"/>
              <a:t>cytokinesis</a:t>
            </a:r>
            <a:r>
              <a:rPr lang="en-US" dirty="0"/>
              <a:t>, there are four haploid cells.</a:t>
            </a:r>
          </a:p>
          <a:p>
            <a:r>
              <a:rPr lang="en-US" dirty="0" smtClean="0"/>
              <a:t>In </a:t>
            </a:r>
            <a:r>
              <a:rPr lang="en-US" dirty="0"/>
              <a:t>animals, the haploid cells mature and develop into gametes.</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d25502_t10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25" y="411163"/>
            <a:ext cx="762635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884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 Errors in Meiosis</a:t>
            </a:r>
            <a:endParaRPr lang="en-US" dirty="0"/>
          </a:p>
        </p:txBody>
      </p:sp>
      <p:sp>
        <p:nvSpPr>
          <p:cNvPr id="3" name="Content Placeholder 2"/>
          <p:cNvSpPr>
            <a:spLocks noGrp="1"/>
          </p:cNvSpPr>
          <p:nvPr>
            <p:ph idx="1"/>
          </p:nvPr>
        </p:nvSpPr>
        <p:spPr/>
        <p:txBody>
          <a:bodyPr/>
          <a:lstStyle/>
          <a:p>
            <a:r>
              <a:rPr lang="en-US" dirty="0" smtClean="0"/>
              <a:t>Disorders in Chromosome Number</a:t>
            </a:r>
          </a:p>
          <a:p>
            <a:pPr lvl="1"/>
            <a:r>
              <a:rPr lang="en-US" dirty="0"/>
              <a:t>Although meiosis almost always proceeds normally, failure of chromosomes to separate, or </a:t>
            </a:r>
            <a:r>
              <a:rPr lang="en-US" b="1" dirty="0"/>
              <a:t>nondisjunction</a:t>
            </a:r>
            <a:r>
              <a:rPr lang="en-US" dirty="0"/>
              <a:t>, may occur, resulting in gain or loss of chromosomes.</a:t>
            </a:r>
          </a:p>
          <a:p>
            <a:pPr lvl="1"/>
            <a:r>
              <a:rPr lang="en-US" dirty="0"/>
              <a:t>Also referred to as aneuploidy </a:t>
            </a:r>
          </a:p>
          <a:p>
            <a:endParaRPr lang="en-US" dirty="0"/>
          </a:p>
        </p:txBody>
      </p:sp>
    </p:spTree>
    <p:extLst>
      <p:ext uri="{BB962C8B-B14F-4D97-AF65-F5344CB8AC3E}">
        <p14:creationId xmlns:p14="http://schemas.microsoft.com/office/powerpoint/2010/main" val="607421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Nondisjunctions</a:t>
            </a:r>
            <a:r>
              <a:rPr lang="en-US" dirty="0" smtClean="0"/>
              <a:t>, Duplications, and Deletions</a:t>
            </a:r>
            <a:endParaRPr lang="en-US"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r>
              <a:rPr lang="en-US" sz="3300" dirty="0"/>
              <a:t>Chromosomal mutations are changes in chromosome number or structure.</a:t>
            </a:r>
          </a:p>
          <a:p>
            <a:r>
              <a:rPr lang="en-US" sz="3300" dirty="0"/>
              <a:t>Mutations, along with crossing-over, recombination of chromosomes during meiosis, and gamete fusion during fertilization, increase the amount of variation among offspring.</a:t>
            </a:r>
          </a:p>
          <a:p>
            <a:r>
              <a:rPr lang="en-US" sz="3300" dirty="0"/>
              <a:t>The correct number of chromosomes in a species is called </a:t>
            </a:r>
            <a:r>
              <a:rPr lang="en-US" sz="3300" b="1" dirty="0" err="1"/>
              <a:t>euploidy</a:t>
            </a:r>
            <a:r>
              <a:rPr lang="en-US" sz="3300" b="1" dirty="0"/>
              <a:t>;</a:t>
            </a:r>
            <a:r>
              <a:rPr lang="en-US" sz="3300" dirty="0"/>
              <a:t> changes in chromosome number resulting from nondisjunction during meiosis is called </a:t>
            </a:r>
            <a:r>
              <a:rPr lang="en-US" sz="3300" b="1" dirty="0"/>
              <a:t>aneuploidy.</a:t>
            </a:r>
            <a:endParaRPr lang="en-US" sz="3300" dirty="0"/>
          </a:p>
          <a:p>
            <a:pPr lvl="0"/>
            <a:r>
              <a:rPr lang="en-US" sz="3300" b="1" dirty="0"/>
              <a:t>Monosomy</a:t>
            </a:r>
            <a:r>
              <a:rPr lang="en-US" sz="3300" dirty="0"/>
              <a:t> (2n – 1) occurs when an individual has only </a:t>
            </a:r>
            <a:r>
              <a:rPr lang="en-US" sz="3300" i="1" dirty="0"/>
              <a:t>one</a:t>
            </a:r>
            <a:r>
              <a:rPr lang="en-US" sz="3300" dirty="0"/>
              <a:t> of a particular type of chromosome.</a:t>
            </a:r>
          </a:p>
          <a:p>
            <a:pPr lvl="0"/>
            <a:r>
              <a:rPr lang="en-US" sz="3300" b="1" dirty="0"/>
              <a:t>Trisomy</a:t>
            </a:r>
            <a:r>
              <a:rPr lang="en-US" sz="3300" dirty="0"/>
              <a:t> (2n + 1) occurs when an individual has </a:t>
            </a:r>
            <a:r>
              <a:rPr lang="en-US" sz="3300" i="1" dirty="0"/>
              <a:t>three</a:t>
            </a:r>
            <a:r>
              <a:rPr lang="en-US" sz="3300" dirty="0"/>
              <a:t> of a particular type of chromosome.</a:t>
            </a:r>
          </a:p>
          <a:p>
            <a:pPr lvl="0"/>
            <a:r>
              <a:rPr lang="en-US" sz="3300" dirty="0"/>
              <a:t>In nondisjunction both members of the homologous pair go into the same gamete.</a:t>
            </a:r>
          </a:p>
          <a:p>
            <a:pPr lvl="1"/>
            <a:r>
              <a:rPr lang="en-US" sz="3300" i="1" dirty="0"/>
              <a:t>Primary nondisjunction</a:t>
            </a:r>
            <a:r>
              <a:rPr lang="en-US" sz="3300" dirty="0"/>
              <a:t> occurs during meiosis I when both members of a homologous pair go into the same daughter cell</a:t>
            </a:r>
          </a:p>
          <a:p>
            <a:pPr lvl="1"/>
            <a:r>
              <a:rPr lang="en-US" sz="3300" i="1" dirty="0"/>
              <a:t>Secondary nondisjunction</a:t>
            </a:r>
            <a:r>
              <a:rPr lang="en-US" sz="3300" dirty="0"/>
              <a:t> occurs during meiosis II when the sister chromatids fail to separate and both daughter chromosomes go into the same gamete.</a:t>
            </a:r>
          </a:p>
          <a:p>
            <a:pPr lvl="0"/>
            <a:r>
              <a:rPr lang="en-US" sz="3300" dirty="0"/>
              <a:t>Monosomy and trisomy occur in plants and animals; in autosomes of animals, it is generally lethal.</a:t>
            </a:r>
          </a:p>
          <a:p>
            <a:pPr lvl="0"/>
            <a:r>
              <a:rPr lang="en-US" sz="3300" i="1" dirty="0"/>
              <a:t>Trisomy 21</a:t>
            </a:r>
            <a:r>
              <a:rPr lang="en-US" sz="3300" dirty="0"/>
              <a:t> is the most common autosomal trisomy in humans.</a:t>
            </a:r>
          </a:p>
          <a:p>
            <a:endParaRPr lang="en-US" dirty="0"/>
          </a:p>
        </p:txBody>
      </p:sp>
    </p:spTree>
    <p:extLst>
      <p:ext uri="{BB962C8B-B14F-4D97-AF65-F5344CB8AC3E}">
        <p14:creationId xmlns:p14="http://schemas.microsoft.com/office/powerpoint/2010/main" val="167903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7.1 Sexual Reproduction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a:t>Sexual reproduction is the production by parents of haploid cells and the fusion of a haploid cell from each parent to form a single, unique diploid cell.</a:t>
            </a:r>
          </a:p>
          <a:p>
            <a:r>
              <a:rPr lang="en-US" dirty="0"/>
              <a:t>In multicellular organisms, the new diploid cell undergoes mitotic cell divisions to develop into an adult organism.</a:t>
            </a:r>
          </a:p>
          <a:p>
            <a:r>
              <a:rPr lang="en-US" dirty="0"/>
              <a:t>Meiosis and fertilization introduce variations into offspring.</a:t>
            </a:r>
          </a:p>
          <a:p>
            <a:r>
              <a:rPr lang="en-US" dirty="0"/>
              <a:t>Meiosis is the division of the contents of the nucleus that divides the chromosomes among gametes. Variation is introduced during meiosis.</a:t>
            </a:r>
          </a:p>
          <a:p>
            <a:endParaRPr lang="en-US" dirty="0"/>
          </a:p>
        </p:txBody>
      </p:sp>
    </p:spTree>
    <p:extLst>
      <p:ext uri="{BB962C8B-B14F-4D97-AF65-F5344CB8AC3E}">
        <p14:creationId xmlns:p14="http://schemas.microsoft.com/office/powerpoint/2010/main" val="945529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mad25502_10_09"/>
          <p:cNvPicPr>
            <a:picLocks noChangeAspect="1" noChangeArrowheads="1"/>
          </p:cNvPicPr>
          <p:nvPr/>
        </p:nvPicPr>
        <p:blipFill>
          <a:blip r:embed="rId2" cstate="print"/>
          <a:srcRect/>
          <a:stretch>
            <a:fillRect/>
          </a:stretch>
        </p:blipFill>
        <p:spPr bwMode="auto">
          <a:xfrm>
            <a:off x="228600" y="0"/>
            <a:ext cx="8686800" cy="6858000"/>
          </a:xfrm>
          <a:prstGeom prst="rect">
            <a:avLst/>
          </a:prstGeom>
          <a:noFill/>
          <a:ln w="9525">
            <a:noFill/>
            <a:miter lim="800000"/>
            <a:headEnd/>
            <a:tailEnd/>
          </a:ln>
        </p:spPr>
      </p:pic>
    </p:spTree>
    <p:extLst>
      <p:ext uri="{BB962C8B-B14F-4D97-AF65-F5344CB8AC3E}">
        <p14:creationId xmlns:p14="http://schemas.microsoft.com/office/powerpoint/2010/main" val="358718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Trisomy</a:t>
            </a:r>
            <a:r>
              <a:rPr lang="en-US" dirty="0" smtClean="0"/>
              <a:t> 21-Down’s Syndrome</a:t>
            </a:r>
            <a:endParaRPr lang="en-US" dirty="0"/>
          </a:p>
        </p:txBody>
      </p:sp>
      <p:sp>
        <p:nvSpPr>
          <p:cNvPr id="3" name="Content Placeholder 2"/>
          <p:cNvSpPr>
            <a:spLocks noGrp="1"/>
          </p:cNvSpPr>
          <p:nvPr>
            <p:ph idx="1"/>
          </p:nvPr>
        </p:nvSpPr>
        <p:spPr>
          <a:xfrm>
            <a:off x="457200" y="1600200"/>
            <a:ext cx="4038600" cy="4876800"/>
          </a:xfrm>
        </p:spPr>
        <p:txBody>
          <a:bodyPr>
            <a:normAutofit fontScale="62500" lnSpcReduction="20000"/>
          </a:bodyPr>
          <a:lstStyle/>
          <a:p>
            <a:r>
              <a:rPr lang="en-US" dirty="0" err="1" smtClean="0"/>
              <a:t>Trisomy</a:t>
            </a:r>
            <a:r>
              <a:rPr lang="en-US" dirty="0" smtClean="0"/>
              <a:t> </a:t>
            </a:r>
            <a:r>
              <a:rPr lang="en-US" dirty="0"/>
              <a:t>21 (also called </a:t>
            </a:r>
            <a:r>
              <a:rPr lang="en-US" i="1" dirty="0"/>
              <a:t>Down syndrome</a:t>
            </a:r>
            <a:r>
              <a:rPr lang="en-US" dirty="0"/>
              <a:t>) occurs when three copies of chromosome 21 are present.</a:t>
            </a:r>
          </a:p>
          <a:p>
            <a:r>
              <a:rPr lang="en-US" dirty="0" smtClean="0"/>
              <a:t>Usually </a:t>
            </a:r>
            <a:r>
              <a:rPr lang="en-US" dirty="0"/>
              <a:t>two copies of chromosome 21 are contributed by the egg; in 23% of the cases, the sperm had the extra chromosome 21.</a:t>
            </a:r>
          </a:p>
          <a:p>
            <a:r>
              <a:rPr lang="en-US" dirty="0" smtClean="0"/>
              <a:t>Chances </a:t>
            </a:r>
            <a:r>
              <a:rPr lang="en-US" dirty="0"/>
              <a:t>of a woman having a Down syndrome child increase with </a:t>
            </a:r>
            <a:r>
              <a:rPr lang="en-US" dirty="0" smtClean="0"/>
              <a:t>age (AMA).</a:t>
            </a:r>
            <a:endParaRPr lang="en-US" dirty="0"/>
          </a:p>
          <a:p>
            <a:r>
              <a:rPr lang="en-US" dirty="0" smtClean="0"/>
              <a:t>A </a:t>
            </a:r>
            <a:r>
              <a:rPr lang="en-US" b="1" dirty="0" err="1"/>
              <a:t>karyotype</a:t>
            </a:r>
            <a:r>
              <a:rPr lang="en-US" b="1" dirty="0"/>
              <a:t>,</a:t>
            </a:r>
            <a:r>
              <a:rPr lang="en-US" dirty="0"/>
              <a:t> a visual display of the chromosomes arranged by shape, size, and banding pattern, may be performed to identify babies with Down syndrome and other </a:t>
            </a:r>
            <a:r>
              <a:rPr lang="en-US" dirty="0" err="1"/>
              <a:t>aneuploid</a:t>
            </a:r>
            <a:r>
              <a:rPr lang="en-US" dirty="0"/>
              <a:t> conditions.</a:t>
            </a:r>
          </a:p>
        </p:txBody>
      </p:sp>
      <p:pic>
        <p:nvPicPr>
          <p:cNvPr id="1026" name="Picture 2" descr="down syndrome karyotype"/>
          <p:cNvPicPr>
            <a:picLocks noChangeAspect="1" noChangeArrowheads="1"/>
          </p:cNvPicPr>
          <p:nvPr/>
        </p:nvPicPr>
        <p:blipFill>
          <a:blip r:embed="rId2" cstate="print"/>
          <a:srcRect/>
          <a:stretch>
            <a:fillRect/>
          </a:stretch>
        </p:blipFill>
        <p:spPr bwMode="auto">
          <a:xfrm>
            <a:off x="4419600" y="1295400"/>
            <a:ext cx="2438400" cy="2806738"/>
          </a:xfrm>
          <a:prstGeom prst="rect">
            <a:avLst/>
          </a:prstGeom>
          <a:noFill/>
        </p:spPr>
      </p:pic>
      <p:pic>
        <p:nvPicPr>
          <p:cNvPr id="1028" name="Picture 4" descr="child with downs syndrome"/>
          <p:cNvPicPr>
            <a:picLocks noChangeAspect="1" noChangeArrowheads="1"/>
          </p:cNvPicPr>
          <p:nvPr/>
        </p:nvPicPr>
        <p:blipFill>
          <a:blip r:embed="rId3" cstate="print"/>
          <a:srcRect/>
          <a:stretch>
            <a:fillRect/>
          </a:stretch>
        </p:blipFill>
        <p:spPr bwMode="auto">
          <a:xfrm>
            <a:off x="6705600" y="3429000"/>
            <a:ext cx="2209800" cy="3267965"/>
          </a:xfrm>
          <a:prstGeom prst="rect">
            <a:avLst/>
          </a:prstGeom>
          <a:noFill/>
        </p:spPr>
      </p:pic>
    </p:spTree>
    <p:extLst>
      <p:ext uri="{BB962C8B-B14F-4D97-AF65-F5344CB8AC3E}">
        <p14:creationId xmlns:p14="http://schemas.microsoft.com/office/powerpoint/2010/main" val="390073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nondisjunction</a:t>
            </a:r>
            <a:endParaRPr lang="en-US" dirty="0"/>
          </a:p>
        </p:txBody>
      </p:sp>
      <p:sp>
        <p:nvSpPr>
          <p:cNvPr id="3" name="Content Placeholder 2"/>
          <p:cNvSpPr>
            <a:spLocks noGrp="1"/>
          </p:cNvSpPr>
          <p:nvPr>
            <p:ph idx="1"/>
          </p:nvPr>
        </p:nvSpPr>
        <p:spPr/>
        <p:txBody>
          <a:bodyPr/>
          <a:lstStyle/>
          <a:p>
            <a:r>
              <a:rPr lang="en-US" dirty="0"/>
              <a:t>Nondisjunction during oogenesis can result in too few or too many X chromosomes; nondisjunction during spermatogenesis can result in missing or too many Y chromosomes.</a:t>
            </a:r>
          </a:p>
          <a:p>
            <a:r>
              <a:rPr lang="en-US" dirty="0"/>
              <a:t>Any additional X chromosomes become an inactive mass called a </a:t>
            </a:r>
            <a:r>
              <a:rPr lang="en-US" b="1" dirty="0"/>
              <a:t>Barr body</a:t>
            </a:r>
            <a:r>
              <a:rPr lang="en-US" dirty="0"/>
              <a:t>.</a:t>
            </a:r>
          </a:p>
          <a:p>
            <a:endParaRPr lang="en-US" dirty="0"/>
          </a:p>
        </p:txBody>
      </p:sp>
    </p:spTree>
    <p:extLst>
      <p:ext uri="{BB962C8B-B14F-4D97-AF65-F5344CB8AC3E}">
        <p14:creationId xmlns:p14="http://schemas.microsoft.com/office/powerpoint/2010/main" val="1413009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Chromosome Structural Rearrangements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a:t>Environmental factors including radiation, chemicals, and viruses, can cause chromosomes to break; if the broken ends do not rejoin in the same pattern, this causes a change in chromosomal structure.</a:t>
            </a:r>
          </a:p>
          <a:p>
            <a:r>
              <a:rPr lang="en-US" dirty="0" smtClean="0"/>
              <a:t>A </a:t>
            </a:r>
            <a:r>
              <a:rPr lang="en-US" b="1" dirty="0"/>
              <a:t>deletion </a:t>
            </a:r>
            <a:r>
              <a:rPr lang="en-US" dirty="0"/>
              <a:t>occurs when an end of a chromosome breaks off or when two simultaneous breaks lead to the loss of an internal segment.</a:t>
            </a:r>
          </a:p>
          <a:p>
            <a:r>
              <a:rPr lang="en-US" dirty="0" smtClean="0"/>
              <a:t>A </a:t>
            </a:r>
            <a:r>
              <a:rPr lang="en-US" b="1" dirty="0"/>
              <a:t>duplication</a:t>
            </a:r>
            <a:r>
              <a:rPr lang="en-US" dirty="0"/>
              <a:t> is the presence of a chromosomal segment more than once in the same chromosome.</a:t>
            </a:r>
          </a:p>
          <a:p>
            <a:endParaRPr lang="en-US" dirty="0"/>
          </a:p>
        </p:txBody>
      </p:sp>
    </p:spTree>
    <p:extLst>
      <p:ext uri="{BB962C8B-B14F-4D97-AF65-F5344CB8AC3E}">
        <p14:creationId xmlns:p14="http://schemas.microsoft.com/office/powerpoint/2010/main" val="2287661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d25502_10_12"/>
          <p:cNvPicPr>
            <a:picLocks noChangeAspect="1" noChangeArrowheads="1"/>
          </p:cNvPicPr>
          <p:nvPr/>
        </p:nvPicPr>
        <p:blipFill>
          <a:blip r:embed="rId2" cstate="print"/>
          <a:srcRect b="46589"/>
          <a:stretch>
            <a:fillRect/>
          </a:stretch>
        </p:blipFill>
        <p:spPr bwMode="auto">
          <a:xfrm>
            <a:off x="228600" y="228600"/>
            <a:ext cx="8686800" cy="6400800"/>
          </a:xfrm>
          <a:prstGeom prst="rect">
            <a:avLst/>
          </a:prstGeom>
          <a:noFill/>
          <a:ln w="9525">
            <a:noFill/>
            <a:miter lim="800000"/>
            <a:headEnd/>
            <a:tailEnd/>
          </a:ln>
        </p:spPr>
      </p:pic>
    </p:spTree>
    <p:extLst>
      <p:ext uri="{BB962C8B-B14F-4D97-AF65-F5344CB8AC3E}">
        <p14:creationId xmlns:p14="http://schemas.microsoft.com/office/powerpoint/2010/main" val="2119093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lvl="0"/>
            <a:r>
              <a:rPr lang="en-US" dirty="0"/>
              <a:t>A duplication may also involve an </a:t>
            </a:r>
            <a:r>
              <a:rPr lang="en-US" b="1" dirty="0"/>
              <a:t>inversion</a:t>
            </a:r>
            <a:r>
              <a:rPr lang="en-US" dirty="0"/>
              <a:t> where a segment that has become separated from the chromosome is reinserted at the same place but in reverse; the position and sequence of genes are altered.</a:t>
            </a:r>
          </a:p>
          <a:p>
            <a:r>
              <a:rPr lang="en-US" dirty="0" smtClean="0"/>
              <a:t>A </a:t>
            </a:r>
            <a:r>
              <a:rPr lang="en-US" b="1" dirty="0"/>
              <a:t>translocation </a:t>
            </a:r>
            <a:r>
              <a:rPr lang="en-US" dirty="0"/>
              <a:t>is the movement of a chromosomal segment from one chromosome and inserted into another </a:t>
            </a:r>
            <a:r>
              <a:rPr lang="en-US" dirty="0" err="1"/>
              <a:t>nonhomologous</a:t>
            </a:r>
            <a:r>
              <a:rPr lang="en-US" dirty="0"/>
              <a:t> chromosome; in Down syndrome, 5% of cases are due to a translocation between chromosome 21 and 14, a situation that runs in the family of the father or mother. </a:t>
            </a:r>
          </a:p>
          <a:p>
            <a:endParaRPr lang="en-US" dirty="0"/>
          </a:p>
        </p:txBody>
      </p:sp>
    </p:spTree>
    <p:extLst>
      <p:ext uri="{BB962C8B-B14F-4D97-AF65-F5344CB8AC3E}">
        <p14:creationId xmlns:p14="http://schemas.microsoft.com/office/powerpoint/2010/main" val="3514238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d25502_10_12"/>
          <p:cNvPicPr>
            <a:picLocks noChangeAspect="1" noChangeArrowheads="1"/>
          </p:cNvPicPr>
          <p:nvPr/>
        </p:nvPicPr>
        <p:blipFill>
          <a:blip r:embed="rId2" cstate="print"/>
          <a:srcRect t="52242"/>
          <a:stretch>
            <a:fillRect/>
          </a:stretch>
        </p:blipFill>
        <p:spPr bwMode="auto">
          <a:xfrm>
            <a:off x="304800" y="304800"/>
            <a:ext cx="8458200" cy="6324600"/>
          </a:xfrm>
          <a:prstGeom prst="rect">
            <a:avLst/>
          </a:prstGeom>
          <a:noFill/>
          <a:ln w="9525">
            <a:noFill/>
            <a:miter lim="800000"/>
            <a:headEnd/>
            <a:tailEnd/>
          </a:ln>
        </p:spPr>
      </p:pic>
    </p:spTree>
    <p:extLst>
      <p:ext uri="{BB962C8B-B14F-4D97-AF65-F5344CB8AC3E}">
        <p14:creationId xmlns:p14="http://schemas.microsoft.com/office/powerpoint/2010/main" val="3773246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Structural rearrangements in humans:</a:t>
            </a:r>
            <a:endParaRPr lang="en-US" dirty="0"/>
          </a:p>
        </p:txBody>
      </p:sp>
      <p:sp>
        <p:nvSpPr>
          <p:cNvPr id="3" name="Content Placeholder 2"/>
          <p:cNvSpPr>
            <a:spLocks noGrp="1"/>
          </p:cNvSpPr>
          <p:nvPr>
            <p:ph idx="1"/>
          </p:nvPr>
        </p:nvSpPr>
        <p:spPr>
          <a:xfrm>
            <a:off x="457200" y="1600200"/>
            <a:ext cx="4419600" cy="4525963"/>
          </a:xfrm>
        </p:spPr>
        <p:txBody>
          <a:bodyPr>
            <a:normAutofit fontScale="92500" lnSpcReduction="10000"/>
          </a:bodyPr>
          <a:lstStyle/>
          <a:p>
            <a:r>
              <a:rPr lang="en-US" i="1" dirty="0"/>
              <a:t>Cri du chat syndrome</a:t>
            </a:r>
            <a:r>
              <a:rPr lang="en-US" dirty="0"/>
              <a:t> (“cry of the cat”) is a deletion in which an individual has a small head, is mentally retarded, has facial abnormalities, and an abnormal glottis and larynx resulting in a cry resembling that of a cat.</a:t>
            </a:r>
          </a:p>
          <a:p>
            <a:endParaRPr lang="en-US" dirty="0"/>
          </a:p>
        </p:txBody>
      </p:sp>
      <p:pic>
        <p:nvPicPr>
          <p:cNvPr id="4" name="Figure" descr="Photo shows boy with cri-du-chat syndrome at four different ages (ages two, four, nine, and twelve)."/>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59215" y="1349291"/>
            <a:ext cx="3777778" cy="5027779"/>
          </a:xfrm>
          <a:prstGeom prst="rect">
            <a:avLst/>
          </a:prstGeom>
        </p:spPr>
      </p:pic>
    </p:spTree>
    <p:extLst>
      <p:ext uri="{BB962C8B-B14F-4D97-AF65-F5344CB8AC3E}">
        <p14:creationId xmlns:p14="http://schemas.microsoft.com/office/powerpoint/2010/main" val="407798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Cycles</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r>
              <a:rPr lang="en-US" sz="2600" dirty="0"/>
              <a:t>Fertilization and meiosis alternate in sexual life cycles.</a:t>
            </a:r>
          </a:p>
          <a:p>
            <a:r>
              <a:rPr lang="en-US" sz="2600" dirty="0"/>
              <a:t>Meiosis reduces the resulting gamete’s chromosome number by half. Fertilization restores the diploid condition.</a:t>
            </a:r>
          </a:p>
          <a:p>
            <a:r>
              <a:rPr lang="en-US" sz="2600" dirty="0"/>
              <a:t>3 main categories of life cycles:</a:t>
            </a:r>
          </a:p>
          <a:p>
            <a:pPr marL="628650" lvl="1" indent="-171450">
              <a:buFont typeface="Arial" panose="020B0604020202020204" pitchFamily="34" charset="0"/>
              <a:buChar char="•"/>
            </a:pPr>
            <a:r>
              <a:rPr lang="en-US" sz="2100" dirty="0"/>
              <a:t>Diploid-dominant</a:t>
            </a:r>
          </a:p>
          <a:p>
            <a:pPr marL="1085850" lvl="2" indent="-171450"/>
            <a:r>
              <a:rPr lang="en-US" sz="1500" dirty="0"/>
              <a:t>Multicellular diploid stage is most obvious stage</a:t>
            </a:r>
          </a:p>
          <a:p>
            <a:pPr marL="1085850" lvl="2" indent="-171450"/>
            <a:r>
              <a:rPr lang="en-US" sz="1500" dirty="0"/>
              <a:t>Most animals, including humans</a:t>
            </a:r>
          </a:p>
          <a:p>
            <a:pPr marL="628650" lvl="1" indent="-171450">
              <a:buFont typeface="Arial" panose="020B0604020202020204" pitchFamily="34" charset="0"/>
              <a:buChar char="•"/>
            </a:pPr>
            <a:r>
              <a:rPr lang="en-US" sz="2100" dirty="0"/>
              <a:t>Haploid–dominant</a:t>
            </a:r>
          </a:p>
          <a:p>
            <a:pPr marL="1085850" lvl="2" indent="-171450"/>
            <a:r>
              <a:rPr lang="en-US" sz="1500" dirty="0"/>
              <a:t>Multicellular haploid stage is most obvious</a:t>
            </a:r>
          </a:p>
          <a:p>
            <a:pPr marL="1085850" lvl="2" indent="-171450"/>
            <a:r>
              <a:rPr lang="en-US" sz="1500" dirty="0"/>
              <a:t>Specialized haploid cells from two individuals join to form a diploid zygote that undergoes meiosis to form four haploid cells called spores.</a:t>
            </a:r>
          </a:p>
          <a:p>
            <a:pPr marL="1085850" lvl="2" indent="-171450"/>
            <a:r>
              <a:rPr lang="en-US" sz="1500" dirty="0"/>
              <a:t>Fungi and some algae</a:t>
            </a:r>
          </a:p>
          <a:p>
            <a:pPr marL="628650" lvl="1" indent="-171450">
              <a:buFont typeface="Arial" panose="020B0604020202020204" pitchFamily="34" charset="0"/>
              <a:buChar char="•"/>
            </a:pPr>
            <a:r>
              <a:rPr lang="en-US" sz="2100" dirty="0"/>
              <a:t>Alternation of Generations</a:t>
            </a:r>
          </a:p>
          <a:p>
            <a:pPr marL="1085850" lvl="2" indent="-171450"/>
            <a:r>
              <a:rPr lang="en-US" sz="1500" dirty="0"/>
              <a:t>Haploid and diploid are apparent to some degree</a:t>
            </a:r>
          </a:p>
          <a:p>
            <a:pPr marL="1085850" lvl="2" indent="-171450"/>
            <a:r>
              <a:rPr lang="en-US" sz="1500" dirty="0"/>
              <a:t>Gametophytes – fertilization between the gametes forms a diploid zygote which undergoes many rounds of mitosis to form a sporophyte. Cells of sporophyte undergoes meiosis to produce haploid spores which form gametophytes.</a:t>
            </a:r>
          </a:p>
          <a:p>
            <a:pPr marL="1085850" lvl="2" indent="-171450"/>
            <a:r>
              <a:rPr lang="en-US" sz="1500" dirty="0"/>
              <a:t>Plants and some algae</a:t>
            </a:r>
          </a:p>
          <a:p>
            <a:r>
              <a:rPr lang="en-US" sz="2600" dirty="0"/>
              <a:t>Nearly all animals employ a diploid-dominant life cycle. The gametes are produced from diploid germ cells, a special cell that only produces gametes. Fertilization occurs with the fusion of two gametes.</a:t>
            </a:r>
          </a:p>
          <a:p>
            <a:endParaRPr lang="en-US" dirty="0"/>
          </a:p>
        </p:txBody>
      </p:sp>
    </p:spTree>
    <p:extLst>
      <p:ext uri="{BB962C8B-B14F-4D97-AF65-F5344CB8AC3E}">
        <p14:creationId xmlns:p14="http://schemas.microsoft.com/office/powerpoint/2010/main" val="3081935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 cycles of sexually reproducing organisms</a:t>
            </a:r>
            <a:endParaRPr lang="en-US" dirty="0"/>
          </a:p>
        </p:txBody>
      </p:sp>
      <p:sp>
        <p:nvSpPr>
          <p:cNvPr id="3" name="Content Placeholder 2"/>
          <p:cNvSpPr>
            <a:spLocks noGrp="1"/>
          </p:cNvSpPr>
          <p:nvPr>
            <p:ph idx="1"/>
          </p:nvPr>
        </p:nvSpPr>
        <p:spPr>
          <a:xfrm>
            <a:off x="457200" y="1600200"/>
            <a:ext cx="3048000" cy="4525963"/>
          </a:xfrm>
        </p:spPr>
        <p:txBody>
          <a:bodyPr>
            <a:normAutofit fontScale="62500" lnSpcReduction="20000"/>
          </a:bodyPr>
          <a:lstStyle/>
          <a:p>
            <a:pPr>
              <a:buAutoNum type="alphaLcParenBoth"/>
            </a:pPr>
            <a:r>
              <a:rPr lang="en-US" dirty="0">
                <a:solidFill>
                  <a:srgbClr val="000000"/>
                </a:solidFill>
              </a:rPr>
              <a:t>In animals, sexually reproducing adults form haploid gametes from diploid germ cells.</a:t>
            </a:r>
          </a:p>
          <a:p>
            <a:pPr>
              <a:buAutoNum type="alphaLcParenBoth"/>
            </a:pPr>
            <a:r>
              <a:rPr lang="en-US" dirty="0">
                <a:solidFill>
                  <a:srgbClr val="000000"/>
                </a:solidFill>
              </a:rPr>
              <a:t>Fungi, such as black bread mold (</a:t>
            </a:r>
            <a:r>
              <a:rPr lang="en-US" i="1" dirty="0" err="1">
                <a:solidFill>
                  <a:srgbClr val="000000"/>
                </a:solidFill>
              </a:rPr>
              <a:t>Rhizopus</a:t>
            </a:r>
            <a:r>
              <a:rPr lang="en-US" i="1" dirty="0">
                <a:solidFill>
                  <a:srgbClr val="000000"/>
                </a:solidFill>
              </a:rPr>
              <a:t> </a:t>
            </a:r>
            <a:r>
              <a:rPr lang="en-US" i="1" dirty="0" err="1">
                <a:solidFill>
                  <a:srgbClr val="000000"/>
                </a:solidFill>
              </a:rPr>
              <a:t>nigricans</a:t>
            </a:r>
            <a:r>
              <a:rPr lang="en-US" dirty="0">
                <a:solidFill>
                  <a:srgbClr val="000000"/>
                </a:solidFill>
              </a:rPr>
              <a:t>), have haploid-dominant life cycles.</a:t>
            </a:r>
          </a:p>
          <a:p>
            <a:pPr>
              <a:buAutoNum type="alphaLcParenBoth"/>
            </a:pPr>
            <a:r>
              <a:rPr lang="en-US" dirty="0">
                <a:solidFill>
                  <a:srgbClr val="000000"/>
                </a:solidFill>
              </a:rPr>
              <a:t>Plants have a life cycle that alternates between a multicellular haploid organism and a multicellular diploid organism.</a:t>
            </a:r>
            <a:endParaRPr lang="en-US" dirty="0"/>
          </a:p>
        </p:txBody>
      </p:sp>
      <p:pic>
        <p:nvPicPr>
          <p:cNvPr id="4" name="Picture 3" descr="Part a shows the life cycle of animals. Through meiosis, adult males produce haploid (1n) sperm, and adult females produce haploid eggs. Upon fertilization, a diploid (2n) zygote forms, which grows into an adult through mitosis and cell division. Part b shows the life cycle of fungi. In fungi, the diploid (2n) zygospore undergoes meiosis to form haploid (1n) spores. Mitosis of the spores occurs to form hyphae. Hyphae can undergo asexual reproduction to form more spores, or they form plus and minus mating types that undergo nuclear fusion to form a zygospore. Part c shows the life cycle of fern plants. The diploid (2n) zygote undergoes mitosis to produce the sphorophyte, which is the familiar, leafy plant. Sporangia form on the underside of the leaves of the sphorophyte. Sporangia undergo meiosis to form haploid (1n) spores. The spores germinate and undergo mitosis to form a multicellular, leafy gametophyte. The gametophyte produces eggs and sperm. Upon fertilization, the egg and sperm form a diploid zygote.">
            <a:extLst>
              <a:ext uri="{FF2B5EF4-FFF2-40B4-BE49-F238E27FC236}">
                <a16:creationId xmlns:a16="http://schemas.microsoft.com/office/drawing/2014/main" id="{7B36794C-18EB-EF4C-95B9-F566FEDCD9B6}"/>
              </a:ext>
            </a:extLst>
          </p:cNvPr>
          <p:cNvPicPr>
            <a:picLocks noChangeAspect="1"/>
          </p:cNvPicPr>
          <p:nvPr/>
        </p:nvPicPr>
        <p:blipFill>
          <a:blip r:embed="rId2"/>
          <a:stretch>
            <a:fillRect/>
          </a:stretch>
        </p:blipFill>
        <p:spPr>
          <a:xfrm>
            <a:off x="6096000" y="1234845"/>
            <a:ext cx="2507991" cy="5256672"/>
          </a:xfrm>
          <a:prstGeom prst="rect">
            <a:avLst/>
          </a:prstGeom>
        </p:spPr>
      </p:pic>
    </p:spTree>
    <p:extLst>
      <p:ext uri="{BB962C8B-B14F-4D97-AF65-F5344CB8AC3E}">
        <p14:creationId xmlns:p14="http://schemas.microsoft.com/office/powerpoint/2010/main" val="1061470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7.2 Meiosis</a:t>
            </a:r>
            <a:endParaRPr lang="en-US" dirty="0"/>
          </a:p>
        </p:txBody>
      </p:sp>
      <p:sp>
        <p:nvSpPr>
          <p:cNvPr id="3" name="Content Placeholder 2"/>
          <p:cNvSpPr>
            <a:spLocks noGrp="1"/>
          </p:cNvSpPr>
          <p:nvPr>
            <p:ph idx="1"/>
          </p:nvPr>
        </p:nvSpPr>
        <p:spPr/>
        <p:txBody>
          <a:bodyPr>
            <a:normAutofit lnSpcReduction="10000"/>
          </a:bodyPr>
          <a:lstStyle/>
          <a:p>
            <a:r>
              <a:rPr lang="en-US" b="1" dirty="0" smtClean="0"/>
              <a:t>Meiosis</a:t>
            </a:r>
            <a:r>
              <a:rPr lang="en-US" dirty="0" smtClean="0"/>
              <a:t>-type of nuclear division that reduces the chromosome number from </a:t>
            </a:r>
            <a:r>
              <a:rPr lang="en-US" i="1" dirty="0" smtClean="0"/>
              <a:t>diploid</a:t>
            </a:r>
            <a:r>
              <a:rPr lang="en-US" dirty="0" smtClean="0"/>
              <a:t> (2n) to </a:t>
            </a:r>
            <a:r>
              <a:rPr lang="en-US" i="1" dirty="0" smtClean="0"/>
              <a:t>haploid</a:t>
            </a:r>
            <a:r>
              <a:rPr lang="en-US" dirty="0" smtClean="0"/>
              <a:t> (n)</a:t>
            </a:r>
          </a:p>
          <a:p>
            <a:pPr lvl="1"/>
            <a:r>
              <a:rPr lang="en-US" dirty="0" smtClean="0"/>
              <a:t>These terms refer to total chromosome number</a:t>
            </a:r>
          </a:p>
          <a:p>
            <a:r>
              <a:rPr lang="en-US" b="1" dirty="0" smtClean="0"/>
              <a:t>Gametes</a:t>
            </a:r>
            <a:r>
              <a:rPr lang="en-US" dirty="0" smtClean="0"/>
              <a:t>-reproductive cells (sperm and egg)</a:t>
            </a:r>
          </a:p>
          <a:p>
            <a:pPr lvl="1"/>
            <a:r>
              <a:rPr lang="en-US" dirty="0" smtClean="0"/>
              <a:t>Haploid</a:t>
            </a:r>
          </a:p>
          <a:p>
            <a:r>
              <a:rPr lang="en-US" dirty="0" smtClean="0"/>
              <a:t>In sexual reproduction, gametes are produced during meiosis</a:t>
            </a:r>
          </a:p>
          <a:p>
            <a:pPr lvl="1"/>
            <a:r>
              <a:rPr lang="en-US" b="1" dirty="0" smtClean="0"/>
              <a:t>zygote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Homologous pairs of chromosomes</a:t>
            </a:r>
            <a:endParaRPr lang="en-US" dirty="0"/>
          </a:p>
        </p:txBody>
      </p:sp>
      <p:sp>
        <p:nvSpPr>
          <p:cNvPr id="3" name="Content Placeholder 2"/>
          <p:cNvSpPr>
            <a:spLocks noGrp="1"/>
          </p:cNvSpPr>
          <p:nvPr>
            <p:ph idx="1"/>
          </p:nvPr>
        </p:nvSpPr>
        <p:spPr/>
        <p:txBody>
          <a:bodyPr/>
          <a:lstStyle/>
          <a:p>
            <a:r>
              <a:rPr lang="en-US" dirty="0" smtClean="0"/>
              <a:t>Also called, </a:t>
            </a:r>
            <a:r>
              <a:rPr lang="en-US" i="1" dirty="0" smtClean="0"/>
              <a:t>homologues</a:t>
            </a:r>
          </a:p>
          <a:p>
            <a:pPr lvl="1"/>
            <a:r>
              <a:rPr lang="en-US" dirty="0" smtClean="0"/>
              <a:t>Similar banding patterns, length, </a:t>
            </a:r>
            <a:r>
              <a:rPr lang="en-US" dirty="0" err="1" smtClean="0"/>
              <a:t>centromere</a:t>
            </a:r>
            <a:r>
              <a:rPr lang="en-US" dirty="0" smtClean="0"/>
              <a:t> location, etc.</a:t>
            </a:r>
          </a:p>
          <a:p>
            <a:r>
              <a:rPr lang="en-US" dirty="0" smtClean="0"/>
              <a:t>Have genes for the same traits, but alternate forms of that trait</a:t>
            </a:r>
          </a:p>
          <a:p>
            <a:pPr lvl="1"/>
            <a:r>
              <a:rPr lang="en-US" dirty="0" smtClean="0"/>
              <a:t>Hence the genes are referred to as </a:t>
            </a:r>
            <a:r>
              <a:rPr lang="en-US" i="1" dirty="0" smtClean="0"/>
              <a:t>alleles</a:t>
            </a:r>
          </a:p>
          <a:p>
            <a:pPr lvl="2"/>
            <a:r>
              <a:rPr lang="en-US" dirty="0" smtClean="0"/>
              <a:t>Highly similar, but different enough to produce alternative physical traits</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Meiosis</a:t>
            </a:r>
            <a:endParaRPr lang="en-US" dirty="0"/>
          </a:p>
        </p:txBody>
      </p:sp>
      <p:sp>
        <p:nvSpPr>
          <p:cNvPr id="3" name="Content Placeholder 2"/>
          <p:cNvSpPr>
            <a:spLocks noGrp="1"/>
          </p:cNvSpPr>
          <p:nvPr>
            <p:ph idx="1"/>
          </p:nvPr>
        </p:nvSpPr>
        <p:spPr>
          <a:xfrm>
            <a:off x="457200" y="1219200"/>
            <a:ext cx="8229600" cy="5638800"/>
          </a:xfrm>
        </p:spPr>
        <p:txBody>
          <a:bodyPr>
            <a:normAutofit/>
          </a:bodyPr>
          <a:lstStyle/>
          <a:p>
            <a:r>
              <a:rPr lang="en-US" sz="3300" dirty="0" smtClean="0"/>
              <a:t>Meiosis </a:t>
            </a:r>
            <a:r>
              <a:rPr lang="en-US" sz="3300" dirty="0"/>
              <a:t>involves two nuclear divisions and produces four haploid daughter cells. </a:t>
            </a:r>
          </a:p>
          <a:p>
            <a:r>
              <a:rPr lang="en-US" sz="3300" dirty="0" smtClean="0"/>
              <a:t>Each </a:t>
            </a:r>
            <a:r>
              <a:rPr lang="en-US" sz="3300" dirty="0"/>
              <a:t>daughter cell has half the number of chromosomes found in the diploid parent nucleus.</a:t>
            </a:r>
          </a:p>
          <a:p>
            <a:pPr>
              <a:buNone/>
            </a:pPr>
            <a:endParaRPr lang="en-US"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 I</a:t>
            </a:r>
            <a:endParaRPr lang="en-US" dirty="0"/>
          </a:p>
        </p:txBody>
      </p:sp>
      <p:sp>
        <p:nvSpPr>
          <p:cNvPr id="3" name="Content Placeholder 2"/>
          <p:cNvSpPr>
            <a:spLocks noGrp="1"/>
          </p:cNvSpPr>
          <p:nvPr>
            <p:ph idx="1"/>
          </p:nvPr>
        </p:nvSpPr>
        <p:spPr/>
        <p:txBody>
          <a:bodyPr>
            <a:normAutofit fontScale="92500" lnSpcReduction="20000"/>
          </a:bodyPr>
          <a:lstStyle/>
          <a:p>
            <a:r>
              <a:rPr lang="en-US" sz="3300" dirty="0" smtClean="0"/>
              <a:t>Meiosis I is the first nuclear division.</a:t>
            </a:r>
          </a:p>
          <a:p>
            <a:pPr lvl="1"/>
            <a:r>
              <a:rPr lang="en-US" sz="3300" dirty="0" smtClean="0"/>
              <a:t>Prior to meiosis I, DNA replication occurs, each chromosome thus has two sister </a:t>
            </a:r>
            <a:r>
              <a:rPr lang="en-US" sz="3300" dirty="0" err="1" smtClean="0"/>
              <a:t>chromatids</a:t>
            </a:r>
            <a:r>
              <a:rPr lang="en-US" sz="3300" dirty="0" smtClean="0"/>
              <a:t>.</a:t>
            </a:r>
          </a:p>
          <a:p>
            <a:pPr lvl="1"/>
            <a:r>
              <a:rPr lang="en-US" sz="3300" dirty="0" smtClean="0"/>
              <a:t>During meiosis I, homologous chromosomes pair forming a </a:t>
            </a:r>
            <a:r>
              <a:rPr lang="en-US" sz="3300" b="1" dirty="0" err="1" smtClean="0"/>
              <a:t>synaptonemal</a:t>
            </a:r>
            <a:r>
              <a:rPr lang="en-US" sz="3300" b="1" dirty="0" smtClean="0"/>
              <a:t> complex</a:t>
            </a:r>
            <a:r>
              <a:rPr lang="en-US" sz="3300" dirty="0" smtClean="0"/>
              <a:t>; this process is called </a:t>
            </a:r>
            <a:r>
              <a:rPr lang="en-US" sz="3300" b="1" dirty="0" err="1" smtClean="0"/>
              <a:t>synapsis</a:t>
            </a:r>
            <a:r>
              <a:rPr lang="en-US" sz="3300" b="1" dirty="0" smtClean="0"/>
              <a:t>.</a:t>
            </a:r>
            <a:endParaRPr lang="en-US" sz="3300" dirty="0" smtClean="0"/>
          </a:p>
          <a:p>
            <a:pPr lvl="1"/>
            <a:r>
              <a:rPr lang="en-US" sz="3300" dirty="0" smtClean="0"/>
              <a:t>During synapsis, the two sets of paired chromosomes lay alongside each other as a </a:t>
            </a:r>
            <a:r>
              <a:rPr lang="en-US" sz="3300" b="1" dirty="0" smtClean="0"/>
              <a:t>tetrad</a:t>
            </a:r>
            <a:r>
              <a:rPr lang="en-US" sz="3300" dirty="0" smtClean="0"/>
              <a:t> </a:t>
            </a:r>
            <a:r>
              <a:rPr lang="en-US" sz="3300" dirty="0" smtClean="0"/>
              <a:t>(sometimes called a </a:t>
            </a:r>
            <a:r>
              <a:rPr lang="en-US" sz="3300" dirty="0" smtClean="0"/>
              <a:t>bivalent).</a:t>
            </a:r>
            <a:endParaRPr lang="en-US" sz="3300"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Meiosis I</a:t>
            </a:r>
            <a:endParaRPr lang="en-US" dirty="0"/>
          </a:p>
        </p:txBody>
      </p:sp>
      <p:sp>
        <p:nvSpPr>
          <p:cNvPr id="3" name="Content Placeholder 2"/>
          <p:cNvSpPr>
            <a:spLocks noGrp="1"/>
          </p:cNvSpPr>
          <p:nvPr>
            <p:ph idx="1"/>
          </p:nvPr>
        </p:nvSpPr>
        <p:spPr>
          <a:xfrm>
            <a:off x="457200" y="1600200"/>
            <a:ext cx="3733800" cy="4525963"/>
          </a:xfrm>
        </p:spPr>
        <p:txBody>
          <a:bodyPr>
            <a:normAutofit fontScale="92500" lnSpcReduction="20000"/>
          </a:bodyPr>
          <a:lstStyle/>
          <a:p>
            <a:pPr marL="628650" lvl="1" indent="-171450">
              <a:buFont typeface="Arial" panose="020B0604020202020204" pitchFamily="34" charset="0"/>
              <a:buChar char="•"/>
            </a:pPr>
            <a:r>
              <a:rPr lang="en-US" sz="1600" dirty="0"/>
              <a:t>In synapsis, the genes on the chromatids of the homologous chromosomes align precisely with each other.</a:t>
            </a:r>
          </a:p>
          <a:p>
            <a:pPr marL="628650" lvl="1" indent="-171450">
              <a:buFont typeface="Arial" panose="020B0604020202020204" pitchFamily="34" charset="0"/>
              <a:buChar char="•"/>
            </a:pPr>
            <a:r>
              <a:rPr lang="en-US" sz="1600" dirty="0"/>
              <a:t>Crossing over occurs – exchange of chromosome segments between non-sister homologous chromatids.  Revealed as chiasmata.</a:t>
            </a:r>
          </a:p>
          <a:p>
            <a:pPr marL="628650" lvl="1" indent="-171450">
              <a:buFont typeface="Arial" panose="020B0604020202020204" pitchFamily="34" charset="0"/>
              <a:buChar char="•"/>
            </a:pPr>
            <a:r>
              <a:rPr lang="en-US" sz="1600" dirty="0"/>
              <a:t>At the end of prophase I, the pairs are held together only at chiasmata and are called tetrads because the four sister chromatids of each pair of homologous chromosomes are visible.</a:t>
            </a:r>
          </a:p>
          <a:p>
            <a:pPr marL="628650" lvl="1" indent="-171450">
              <a:buFont typeface="Arial" panose="020B0604020202020204" pitchFamily="34" charset="0"/>
              <a:buChar char="•"/>
            </a:pPr>
            <a:r>
              <a:rPr lang="en-US" sz="1600" dirty="0"/>
              <a:t>A single crossover event between homologous non-sister chromatids leads to a reciprocal exchange of equivalent DNA between a maternal chromosome and a paternal chromosome.  The recombinant sister chromatid has a combination of maternal and paternal genes.</a:t>
            </a:r>
          </a:p>
          <a:p>
            <a:endParaRPr lang="en-US" dirty="0"/>
          </a:p>
        </p:txBody>
      </p:sp>
      <p:pic>
        <p:nvPicPr>
          <p:cNvPr id="4" name="Figure" descr="This illustration shows a pair of homologous chromosomes that are aligned. the ends of two non-sister chromatids of the homologous chromosomes cross over, and genetic material is exchanged. the non-sister chromatids between which genetic material was exchanged are called recombinant chromosomes. the other pair of non-sister chromatids that did not exchange genetic material are called non-recombinant chromosomes."/>
          <p:cNvPicPr>
            <a:picLocks noChangeAspect="1"/>
          </p:cNvPicPr>
          <p:nvPr/>
        </p:nvPicPr>
        <p:blipFill>
          <a:blip r:embed="rId2" cstate="email">
            <a:extLst>
              <a:ext uri="{28A0092B-C50C-407E-A947-70E740481C1C}">
                <a14:useLocalDpi xmlns:a14="http://schemas.microsoft.com/office/drawing/2010/main" val="0"/>
              </a:ext>
            </a:extLst>
          </a:blip>
          <a:srcRect l="-3727" r="-3727"/>
          <a:stretch>
            <a:fillRect/>
          </a:stretch>
        </p:blipFill>
        <p:spPr>
          <a:xfrm>
            <a:off x="4577862" y="1235074"/>
            <a:ext cx="4030663" cy="5256213"/>
          </a:xfrm>
          <a:prstGeom prst="rect">
            <a:avLst/>
          </a:prstGeom>
        </p:spPr>
      </p:pic>
    </p:spTree>
    <p:extLst>
      <p:ext uri="{BB962C8B-B14F-4D97-AF65-F5344CB8AC3E}">
        <p14:creationId xmlns:p14="http://schemas.microsoft.com/office/powerpoint/2010/main" val="2453741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1582</Words>
  <Application>Microsoft Office PowerPoint</Application>
  <PresentationFormat>On-screen Show (4:3)</PresentationFormat>
  <Paragraphs>117</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7: The Cellular Basis of Inheritance</vt:lpstr>
      <vt:lpstr>7.1 Sexual Reproduction</vt:lpstr>
      <vt:lpstr>Life Cycles</vt:lpstr>
      <vt:lpstr>Life cycles of sexually reproducing organisms</vt:lpstr>
      <vt:lpstr>7.2 Meiosis</vt:lpstr>
      <vt:lpstr>Homologous pairs of chromosomes</vt:lpstr>
      <vt:lpstr>Overview of Meiosis</vt:lpstr>
      <vt:lpstr>Meiosis I</vt:lpstr>
      <vt:lpstr>Meiosis I</vt:lpstr>
      <vt:lpstr>Independent assortment</vt:lpstr>
      <vt:lpstr>Significance of genetic variation</vt:lpstr>
      <vt:lpstr>Meiosis I</vt:lpstr>
      <vt:lpstr>PowerPoint Presentation</vt:lpstr>
      <vt:lpstr>PowerPoint Presentation</vt:lpstr>
      <vt:lpstr>Meiosis II</vt:lpstr>
      <vt:lpstr>Meiosis II and Gamete Formation</vt:lpstr>
      <vt:lpstr>PowerPoint Presentation</vt:lpstr>
      <vt:lpstr>7.3 Errors in Meiosis</vt:lpstr>
      <vt:lpstr>Nondisjunctions, Duplications, and Deletions</vt:lpstr>
      <vt:lpstr>PowerPoint Presentation</vt:lpstr>
      <vt:lpstr>Trisomy 21-Down’s Syndrome</vt:lpstr>
      <vt:lpstr>More nondisjunction</vt:lpstr>
      <vt:lpstr>Chromosome Structural Rearrangements</vt:lpstr>
      <vt:lpstr>PowerPoint Presentation</vt:lpstr>
      <vt:lpstr>PowerPoint Presentation</vt:lpstr>
      <vt:lpstr>PowerPoint Presentation</vt:lpstr>
      <vt:lpstr>Structural rearrangements in humans: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Meiosis and Sexual Reproduction</dc:title>
  <dc:creator>emoore</dc:creator>
  <cp:lastModifiedBy>Dr. Erica Harrison</cp:lastModifiedBy>
  <cp:revision>29</cp:revision>
  <dcterms:created xsi:type="dcterms:W3CDTF">2014-03-25T12:53:41Z</dcterms:created>
  <dcterms:modified xsi:type="dcterms:W3CDTF">2020-08-12T15:15:50Z</dcterms:modified>
</cp:coreProperties>
</file>