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37D6-D0CA-494A-B8C2-453EEF84133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E42A-F284-45EA-AEC2-D2D0E5DFE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11-Mendelian Patterns of 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Mendel’s cross, the parents were true-breeding; each parent had two identical alleles for a trait–they were </a:t>
            </a:r>
            <a:r>
              <a:rPr lang="en-US" b="1" dirty="0" smtClean="0"/>
              <a:t>homozygous,</a:t>
            </a:r>
            <a:r>
              <a:rPr lang="en-US" dirty="0" smtClean="0"/>
              <a:t> indicating they possess two identical alleles for a trait.</a:t>
            </a:r>
            <a:endParaRPr lang="en-US" i="1" dirty="0" smtClean="0"/>
          </a:p>
          <a:p>
            <a:pPr lvl="0"/>
            <a:r>
              <a:rPr lang="en-US" i="1" dirty="0" smtClean="0"/>
              <a:t>Homozygous </a:t>
            </a:r>
            <a:r>
              <a:rPr lang="en-US" i="1" dirty="0"/>
              <a:t>dominant</a:t>
            </a:r>
            <a:r>
              <a:rPr lang="en-US" dirty="0"/>
              <a:t> genotypes possess two dominant alleles for a trait. </a:t>
            </a:r>
          </a:p>
          <a:p>
            <a:pPr lvl="0"/>
            <a:r>
              <a:rPr lang="en-US" i="1" dirty="0"/>
              <a:t>Homozygous recessive</a:t>
            </a:r>
            <a:r>
              <a:rPr lang="en-US" dirty="0"/>
              <a:t> genotypes possess two recessive alleles for a trait.</a:t>
            </a:r>
          </a:p>
          <a:p>
            <a:pPr lvl="0"/>
            <a:r>
              <a:rPr lang="en-US" dirty="0"/>
              <a:t>After cross-pollination, all individuals of the F</a:t>
            </a:r>
            <a:r>
              <a:rPr lang="en-US" baseline="-25000" dirty="0"/>
              <a:t>1</a:t>
            </a:r>
            <a:r>
              <a:rPr lang="en-US" dirty="0"/>
              <a:t> generation had one of each type of allele.</a:t>
            </a:r>
          </a:p>
          <a:p>
            <a:pPr lvl="0"/>
            <a:r>
              <a:rPr lang="en-US" b="1" dirty="0"/>
              <a:t>Heterozygous</a:t>
            </a:r>
            <a:r>
              <a:rPr lang="en-US" dirty="0"/>
              <a:t> genotypes possess one of each allele for a particular trait. </a:t>
            </a:r>
          </a:p>
          <a:p>
            <a:pPr lvl="0"/>
            <a:r>
              <a:rPr lang="en-US" dirty="0"/>
              <a:t>The allele not expressed in a heterozygote is a recessive allele.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Genotype Versus Phenotype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organisms with different allele combinations can have the same outward appearance (e.g., </a:t>
            </a:r>
            <a:r>
              <a:rPr lang="en-US" i="1" dirty="0"/>
              <a:t>TT</a:t>
            </a:r>
            <a:r>
              <a:rPr lang="en-US" dirty="0"/>
              <a:t> and </a:t>
            </a:r>
            <a:r>
              <a:rPr lang="en-US" i="1" dirty="0" err="1"/>
              <a:t>Tt</a:t>
            </a:r>
            <a:r>
              <a:rPr lang="en-US" dirty="0"/>
              <a:t> pea plants are both tall; therefore, it is necessary to distinguish between alleles present and the appearance of the organism).</a:t>
            </a:r>
          </a:p>
          <a:p>
            <a:pPr lvl="1"/>
            <a:r>
              <a:rPr lang="en-US" b="1" dirty="0" smtClean="0"/>
              <a:t>Genotype</a:t>
            </a:r>
            <a:r>
              <a:rPr lang="en-US" dirty="0" smtClean="0"/>
              <a:t> </a:t>
            </a:r>
            <a:r>
              <a:rPr lang="en-US" dirty="0"/>
              <a:t>refers to the alleles an individual receives at fertilization (dominant, recessive).</a:t>
            </a:r>
          </a:p>
          <a:p>
            <a:pPr lvl="1"/>
            <a:r>
              <a:rPr lang="en-US" b="1" dirty="0" smtClean="0"/>
              <a:t>Phenotype</a:t>
            </a:r>
            <a:r>
              <a:rPr lang="en-US" dirty="0" smtClean="0"/>
              <a:t> </a:t>
            </a:r>
            <a:r>
              <a:rPr lang="en-US" dirty="0"/>
              <a:t>refers to the physical appearance of the individual (tall, short, etc.).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Law of Independent Assortment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 err="1"/>
              <a:t>dihybrid</a:t>
            </a:r>
            <a:r>
              <a:rPr lang="en-US" dirty="0"/>
              <a:t> </a:t>
            </a:r>
            <a:r>
              <a:rPr lang="en-US" b="1" dirty="0"/>
              <a:t>cross</a:t>
            </a:r>
            <a:r>
              <a:rPr lang="en-US" dirty="0"/>
              <a:t> is between two parent organisms that are true-breeding for different forms of </a:t>
            </a:r>
            <a:r>
              <a:rPr lang="en-US" i="1" dirty="0"/>
              <a:t>two</a:t>
            </a:r>
            <a:r>
              <a:rPr lang="en-US" dirty="0"/>
              <a:t> traits; it produces offspring </a:t>
            </a:r>
            <a:r>
              <a:rPr lang="en-US" i="1" dirty="0"/>
              <a:t>heterozygous</a:t>
            </a:r>
            <a:r>
              <a:rPr lang="en-US" dirty="0"/>
              <a:t> for both traits.</a:t>
            </a:r>
          </a:p>
          <a:p>
            <a:r>
              <a:rPr lang="en-US" dirty="0" smtClean="0"/>
              <a:t>Mendel </a:t>
            </a:r>
            <a:r>
              <a:rPr lang="en-US" dirty="0"/>
              <a:t>observed that the F</a:t>
            </a:r>
            <a:r>
              <a:rPr lang="en-US" baseline="-25000" dirty="0"/>
              <a:t>1</a:t>
            </a:r>
            <a:r>
              <a:rPr lang="en-US" dirty="0"/>
              <a:t> individuals were dominant in both traits.</a:t>
            </a:r>
          </a:p>
          <a:p>
            <a:r>
              <a:rPr lang="en-US" dirty="0" smtClean="0"/>
              <a:t>He </a:t>
            </a:r>
            <a:r>
              <a:rPr lang="en-US" dirty="0"/>
              <a:t>further noted four phenotypes among F</a:t>
            </a:r>
            <a:r>
              <a:rPr lang="en-US" baseline="-25000" dirty="0"/>
              <a:t>2</a:t>
            </a:r>
            <a:r>
              <a:rPr lang="en-US" dirty="0"/>
              <a:t> offspring; he deduced his second law of </a:t>
            </a:r>
            <a:r>
              <a:rPr lang="en-US" dirty="0" smtClean="0"/>
              <a:t>heredity-the</a:t>
            </a:r>
            <a:r>
              <a:rPr lang="en-US" b="1" dirty="0" smtClean="0"/>
              <a:t> </a:t>
            </a:r>
            <a:r>
              <a:rPr lang="en-US" b="1" dirty="0"/>
              <a:t>law of independent assortment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The law of independent assortment:</a:t>
            </a:r>
          </a:p>
          <a:p>
            <a:pPr lvl="1"/>
            <a:r>
              <a:rPr lang="en-US" dirty="0"/>
              <a:t>Members of one pair of factors assort independently of members of another pair.</a:t>
            </a:r>
            <a:endParaRPr lang="en-US" sz="4000" dirty="0"/>
          </a:p>
          <a:p>
            <a:pPr lvl="1"/>
            <a:r>
              <a:rPr lang="en-US" dirty="0"/>
              <a:t>All possible combinations of factors occur in gametes.</a:t>
            </a:r>
            <a:endParaRPr lang="en-US" sz="4000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Mendel’s Law of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err="1"/>
              <a:t>Punnett</a:t>
            </a:r>
            <a:r>
              <a:rPr lang="en-US" b="1" dirty="0"/>
              <a:t> square</a:t>
            </a:r>
            <a:r>
              <a:rPr lang="en-US" dirty="0"/>
              <a:t> is used to determine the probability of genotypes and phenotypes among offspring.</a:t>
            </a:r>
          </a:p>
          <a:p>
            <a:r>
              <a:rPr lang="en-US" i="1" dirty="0" smtClean="0"/>
              <a:t>Probability</a:t>
            </a:r>
            <a:r>
              <a:rPr lang="en-US" dirty="0" smtClean="0"/>
              <a:t> </a:t>
            </a:r>
            <a:r>
              <a:rPr lang="en-US" dirty="0"/>
              <a:t>is the likely outcome a given event will occur from random chance.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with every coin flip there is a 50% chance of heads and 50% chance of tails.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product rule </a:t>
            </a:r>
            <a:r>
              <a:rPr lang="en-US" dirty="0" smtClean="0"/>
              <a:t>of probability states that the chance of two or more independent events occurring together is the product of the probability of the events occurring separately.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chance of inheriting a specific allele from one parent and a specific allele from another is ½ x ½ or ¼.</a:t>
            </a:r>
          </a:p>
          <a:p>
            <a:r>
              <a:rPr lang="en-US" dirty="0" smtClean="0"/>
              <a:t>Possible </a:t>
            </a:r>
            <a:r>
              <a:rPr lang="en-US" dirty="0"/>
              <a:t>combinations for the alleles </a:t>
            </a:r>
            <a:r>
              <a:rPr lang="en-US" i="1" dirty="0" err="1"/>
              <a:t>Ee</a:t>
            </a:r>
            <a:r>
              <a:rPr lang="en-US" dirty="0"/>
              <a:t> of heterozygous parents are the following:</a:t>
            </a:r>
          </a:p>
          <a:p>
            <a:pPr>
              <a:buNone/>
            </a:pPr>
            <a:r>
              <a:rPr lang="es-ES" i="1" dirty="0" smtClean="0"/>
              <a:t>EE </a:t>
            </a:r>
            <a:r>
              <a:rPr lang="es-ES" dirty="0"/>
              <a:t>= ½ x ½ = </a:t>
            </a:r>
            <a:r>
              <a:rPr lang="nl-NL" dirty="0"/>
              <a:t>¼</a:t>
            </a:r>
            <a:r>
              <a:rPr lang="es-ES" i="1" dirty="0"/>
              <a:t>	</a:t>
            </a:r>
            <a:r>
              <a:rPr lang="es-ES" i="1" dirty="0" err="1"/>
              <a:t>eE</a:t>
            </a:r>
            <a:r>
              <a:rPr lang="es-ES" dirty="0"/>
              <a:t> = ½ x ½ = </a:t>
            </a:r>
            <a:r>
              <a:rPr lang="nl-NL" dirty="0"/>
              <a:t>¼</a:t>
            </a:r>
            <a:r>
              <a:rPr lang="es-ES" i="1" dirty="0"/>
              <a:t>	</a:t>
            </a:r>
            <a:r>
              <a:rPr lang="es-ES" i="1" dirty="0" err="1"/>
              <a:t>Ee</a:t>
            </a:r>
            <a:r>
              <a:rPr lang="es-ES" dirty="0"/>
              <a:t> = ½ x ½ = </a:t>
            </a:r>
            <a:r>
              <a:rPr lang="nl-NL" dirty="0"/>
              <a:t>¼</a:t>
            </a:r>
            <a:r>
              <a:rPr lang="es-ES" i="1" dirty="0"/>
              <a:t>	</a:t>
            </a:r>
            <a:r>
              <a:rPr lang="es-ES" i="1" dirty="0" err="1"/>
              <a:t>ee</a:t>
            </a:r>
            <a:r>
              <a:rPr lang="es-ES" dirty="0"/>
              <a:t> = ½ x ½ = ¼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d25502_11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7800"/>
            <a:ext cx="83820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sum rule </a:t>
            </a:r>
            <a:r>
              <a:rPr lang="en-US" dirty="0" smtClean="0"/>
              <a:t>of probability</a:t>
            </a:r>
            <a:r>
              <a:rPr lang="en-US" b="1" dirty="0" smtClean="0"/>
              <a:t> </a:t>
            </a:r>
            <a:r>
              <a:rPr lang="en-US" dirty="0" smtClean="0"/>
              <a:t>calculates the probability of an event that occurs in two or more independent ways; it is the sum of individual probabilities of each way an event can occur; in the above example where the phenotype unattached earlobes is dominant (</a:t>
            </a:r>
            <a:r>
              <a:rPr lang="en-US" i="1" dirty="0" smtClean="0"/>
              <a:t>EE,</a:t>
            </a:r>
            <a:r>
              <a:rPr lang="en-US" dirty="0" smtClean="0"/>
              <a:t> </a:t>
            </a:r>
            <a:r>
              <a:rPr lang="en-US" i="1" dirty="0" err="1" smtClean="0"/>
              <a:t>Ee</a:t>
            </a:r>
            <a:r>
              <a:rPr lang="en-US" i="1" dirty="0" smtClean="0"/>
              <a:t>,</a:t>
            </a:r>
            <a:r>
              <a:rPr lang="en-US" dirty="0" smtClean="0"/>
              <a:t> and </a:t>
            </a:r>
            <a:r>
              <a:rPr lang="en-US" i="1" dirty="0" err="1" smtClean="0"/>
              <a:t>eE</a:t>
            </a:r>
            <a:r>
              <a:rPr lang="en-US" dirty="0" smtClean="0"/>
              <a:t>), the chance for unattached earlobes is ¼ + ¼ + ¼ = ¾.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testcross</a:t>
            </a:r>
            <a:r>
              <a:rPr lang="en-US" dirty="0"/>
              <a:t> is used to determine if an individual with the dominant phenotype is homozygous dominant or heterozygous for a particular trait.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11 in the text book to prepare for </a:t>
            </a:r>
            <a:r>
              <a:rPr lang="en-US" dirty="0" smtClean="0"/>
              <a:t>the remainder of lecture and lab this week!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You must be prepared for lab. Read </a:t>
            </a:r>
            <a:r>
              <a:rPr lang="en-US" sz="3200" dirty="0" smtClean="0"/>
              <a:t>through Lab Unit 11 – starts on p 119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Austrian </a:t>
            </a:r>
            <a:r>
              <a:rPr lang="en-US" dirty="0"/>
              <a:t>monk. </a:t>
            </a:r>
          </a:p>
          <a:p>
            <a:r>
              <a:rPr lang="en-US" dirty="0" smtClean="0"/>
              <a:t>Formulated </a:t>
            </a:r>
            <a:r>
              <a:rPr lang="en-US" dirty="0"/>
              <a:t>two fundamental laws of heredity in the early 1860s.</a:t>
            </a:r>
          </a:p>
          <a:p>
            <a:r>
              <a:rPr lang="en-US" dirty="0" smtClean="0"/>
              <a:t>University </a:t>
            </a:r>
            <a:r>
              <a:rPr lang="en-US" dirty="0"/>
              <a:t>of Vienna.</a:t>
            </a:r>
          </a:p>
          <a:p>
            <a:pPr lvl="0"/>
            <a:r>
              <a:rPr lang="en-US" dirty="0"/>
              <a:t>At the time of his research, he was a substitute science teacher at a local technical high school.</a:t>
            </a:r>
          </a:p>
          <a:p>
            <a:r>
              <a:rPr lang="en-US" dirty="0" smtClean="0"/>
              <a:t>Because </a:t>
            </a:r>
            <a:r>
              <a:rPr lang="en-US" dirty="0"/>
              <a:t>Mendel had a mathematical background, he used a statistical basis for his breeding experiments.</a:t>
            </a:r>
          </a:p>
          <a:p>
            <a:r>
              <a:rPr lang="en-US" dirty="0" smtClean="0"/>
              <a:t>Mendel’s </a:t>
            </a:r>
            <a:r>
              <a:rPr lang="en-US" dirty="0"/>
              <a:t>particulate theory is based on the existence of minute particles—now called </a:t>
            </a:r>
            <a:r>
              <a:rPr lang="en-US" i="1" dirty="0"/>
              <a:t>genes.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Mendel prepared his experiments carefully and conducted preliminary studies.</a:t>
            </a:r>
          </a:p>
          <a:p>
            <a:r>
              <a:rPr lang="en-US" dirty="0" smtClean="0"/>
              <a:t>He </a:t>
            </a:r>
            <a:r>
              <a:rPr lang="en-US" dirty="0"/>
              <a:t>chose the garden pea, </a:t>
            </a:r>
            <a:r>
              <a:rPr lang="en-US" i="1" dirty="0" err="1"/>
              <a:t>Pisum</a:t>
            </a:r>
            <a:r>
              <a:rPr lang="en-US" i="1" dirty="0"/>
              <a:t> </a:t>
            </a:r>
            <a:r>
              <a:rPr lang="en-US" i="1" dirty="0" err="1"/>
              <a:t>sativum</a:t>
            </a:r>
            <a:r>
              <a:rPr lang="en-US" i="1" dirty="0"/>
              <a:t>,</a:t>
            </a:r>
            <a:r>
              <a:rPr lang="en-US" dirty="0"/>
              <a:t> because peas were </a:t>
            </a:r>
            <a:r>
              <a:rPr lang="en-US" b="1" dirty="0"/>
              <a:t>easy to cultivate, had a short generation time, and could be cross-pollinated by hand.</a:t>
            </a:r>
          </a:p>
          <a:p>
            <a:r>
              <a:rPr lang="en-US" dirty="0" smtClean="0"/>
              <a:t>From </a:t>
            </a:r>
            <a:r>
              <a:rPr lang="en-US" dirty="0"/>
              <a:t>many varieties, Mendel chose 22 true-breeding varieties for his experiments.</a:t>
            </a:r>
          </a:p>
          <a:p>
            <a:r>
              <a:rPr lang="en-US" b="1" i="1" dirty="0" smtClean="0"/>
              <a:t>True-breeding</a:t>
            </a:r>
            <a:r>
              <a:rPr lang="en-US" dirty="0" smtClean="0"/>
              <a:t> </a:t>
            </a:r>
            <a:r>
              <a:rPr lang="en-US" dirty="0"/>
              <a:t>varieties had all offspring like the parents and like each other. </a:t>
            </a:r>
          </a:p>
          <a:p>
            <a:r>
              <a:rPr lang="en-US" dirty="0" smtClean="0"/>
              <a:t>Mendel </a:t>
            </a:r>
            <a:r>
              <a:rPr lang="en-US" dirty="0"/>
              <a:t>studied simple traits (e.g., seed shape and color, flower color, etc.).</a:t>
            </a:r>
          </a:p>
          <a:p>
            <a:pPr lvl="0"/>
            <a:r>
              <a:rPr lang="en-US" dirty="0"/>
              <a:t>He used his understanding of mathematical principles of probability to interpret his results.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monohybrid cross</a:t>
            </a:r>
            <a:r>
              <a:rPr lang="en-US" dirty="0"/>
              <a:t> is between two parent organisms true-breeding for two distinct forms of one trait.</a:t>
            </a:r>
          </a:p>
          <a:p>
            <a:r>
              <a:rPr lang="en-US" dirty="0" smtClean="0"/>
              <a:t>Mendel </a:t>
            </a:r>
            <a:r>
              <a:rPr lang="en-US" dirty="0"/>
              <a:t>tracked each trait through two generations.</a:t>
            </a:r>
          </a:p>
          <a:p>
            <a:pPr lvl="1"/>
            <a:r>
              <a:rPr lang="en-US" dirty="0" smtClean="0"/>
              <a:t>P </a:t>
            </a:r>
            <a:r>
              <a:rPr lang="en-US" dirty="0"/>
              <a:t>generation is the parental generation in a breeding experiment.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generation is the first-generation offspring in a breeding experiment.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generation is the second-generation offspring in a breeding experiment.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/>
              <a:t>He performed reciprocal crosses, i.e., pollen of tall plant to stigma of short plant and </a:t>
            </a:r>
            <a:r>
              <a:rPr lang="en-US" i="1" dirty="0"/>
              <a:t>vice versa</a:t>
            </a:r>
            <a:r>
              <a:rPr lang="en-US" dirty="0"/>
              <a:t>.</a:t>
            </a:r>
          </a:p>
          <a:p>
            <a:r>
              <a:rPr lang="en-US" dirty="0" smtClean="0"/>
              <a:t>His </a:t>
            </a:r>
            <a:r>
              <a:rPr lang="en-US" dirty="0"/>
              <a:t>results were contrary to those predicted by a blending theory of inheritance.	</a:t>
            </a:r>
          </a:p>
          <a:p>
            <a:r>
              <a:rPr lang="en-US" dirty="0" smtClean="0"/>
              <a:t>He </a:t>
            </a:r>
            <a:r>
              <a:rPr lang="en-US" dirty="0"/>
              <a:t>found that the F</a:t>
            </a:r>
            <a:r>
              <a:rPr lang="en-US" baseline="-25000" dirty="0"/>
              <a:t>1</a:t>
            </a:r>
            <a:r>
              <a:rPr lang="en-US" dirty="0"/>
              <a:t> plants resembled only one of the parents.</a:t>
            </a:r>
          </a:p>
          <a:p>
            <a:r>
              <a:rPr lang="en-US" dirty="0" smtClean="0"/>
              <a:t>Characteristics </a:t>
            </a:r>
            <a:r>
              <a:rPr lang="en-US" dirty="0"/>
              <a:t>of other parents reappeared in about 1/4 of F</a:t>
            </a:r>
            <a:r>
              <a:rPr lang="en-US" baseline="-25000" dirty="0"/>
              <a:t>2</a:t>
            </a:r>
            <a:r>
              <a:rPr lang="en-US" dirty="0"/>
              <a:t> plants; 3/4 of offspring resembled the F</a:t>
            </a:r>
            <a:r>
              <a:rPr lang="en-US" baseline="-25000" dirty="0"/>
              <a:t>1</a:t>
            </a:r>
            <a:r>
              <a:rPr lang="en-US" dirty="0"/>
              <a:t> plants.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Mendel saw that these 3:1 results were possible if: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hybrids contained two factors for each trait, one being </a:t>
            </a:r>
            <a:r>
              <a:rPr lang="en-US" i="1" dirty="0"/>
              <a:t>dominant</a:t>
            </a:r>
            <a:r>
              <a:rPr lang="en-US" dirty="0"/>
              <a:t> and the other </a:t>
            </a:r>
            <a:r>
              <a:rPr lang="en-US" i="1" dirty="0"/>
              <a:t>recessive;</a:t>
            </a:r>
            <a:endParaRPr lang="en-US" dirty="0"/>
          </a:p>
          <a:p>
            <a:pPr lvl="1"/>
            <a:r>
              <a:rPr lang="en-US" dirty="0" smtClean="0"/>
              <a:t>factors </a:t>
            </a:r>
            <a:r>
              <a:rPr lang="en-US" dirty="0"/>
              <a:t>separated when gametes were formed; a gamete carried one copy of each factor; 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random fusion of all possible gametes occurred upon fertilization.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/>
              <a:t>Results of his experiments led Mendel to develop his first law of inheritance—the</a:t>
            </a:r>
            <a:r>
              <a:rPr lang="en-US" b="1" dirty="0"/>
              <a:t> law of segregation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Each organism contains two factors for each trait.</a:t>
            </a:r>
          </a:p>
          <a:p>
            <a:pPr lvl="0"/>
            <a:r>
              <a:rPr lang="en-US" dirty="0"/>
              <a:t>Factors segregate during the formation of gametes.</a:t>
            </a:r>
          </a:p>
          <a:p>
            <a:pPr lvl="0"/>
            <a:r>
              <a:rPr lang="en-US" dirty="0"/>
              <a:t>Each gamete contains one factor for each trait.</a:t>
            </a:r>
          </a:p>
          <a:p>
            <a:pPr lvl="0"/>
            <a:r>
              <a:rPr lang="en-US" dirty="0"/>
              <a:t>Fertilization gives each new individual two factors for each trait.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vocabulary…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400" b="1" dirty="0" smtClean="0"/>
              <a:t>locus</a:t>
            </a:r>
            <a:r>
              <a:rPr lang="en-US" sz="3400" dirty="0" smtClean="0"/>
              <a:t> </a:t>
            </a:r>
            <a:r>
              <a:rPr lang="en-US" sz="3400" dirty="0"/>
              <a:t>is the specific location of alleles on homologous chromosomes.</a:t>
            </a:r>
          </a:p>
          <a:p>
            <a:pPr lvl="0"/>
            <a:r>
              <a:rPr lang="en-US" sz="3400" i="1" dirty="0"/>
              <a:t>Alternative versions of a gene are called </a:t>
            </a:r>
            <a:r>
              <a:rPr lang="en-US" sz="3400" b="1" i="1" dirty="0"/>
              <a:t>alleles. </a:t>
            </a:r>
            <a:endParaRPr lang="en-US" sz="3400" i="1" dirty="0"/>
          </a:p>
          <a:p>
            <a:pPr lvl="0"/>
            <a:r>
              <a:rPr lang="en-US" sz="3400" b="1" dirty="0" smtClean="0"/>
              <a:t>dominant </a:t>
            </a:r>
            <a:r>
              <a:rPr lang="en-US" sz="3400" b="1" dirty="0"/>
              <a:t>allele</a:t>
            </a:r>
            <a:r>
              <a:rPr lang="en-US" sz="3400" dirty="0"/>
              <a:t> masks or hides expression of a recessive</a:t>
            </a:r>
            <a:r>
              <a:rPr lang="en-US" sz="3400" i="1" dirty="0"/>
              <a:t> </a:t>
            </a:r>
            <a:r>
              <a:rPr lang="en-US" sz="3400" dirty="0"/>
              <a:t>allele; it is represented by an uppercase letter.</a:t>
            </a:r>
          </a:p>
          <a:p>
            <a:pPr lvl="0"/>
            <a:r>
              <a:rPr lang="en-US" sz="3400" b="1" dirty="0" smtClean="0"/>
              <a:t>recessive </a:t>
            </a:r>
            <a:r>
              <a:rPr lang="en-US" sz="3400" b="1" dirty="0"/>
              <a:t>allele</a:t>
            </a:r>
            <a:r>
              <a:rPr lang="en-US" sz="3400" dirty="0"/>
              <a:t> is an allele that exerts its effect only in the homozygous state; its expression is masked by a dominant allele; it is represented by a lowercase letter.</a:t>
            </a:r>
          </a:p>
          <a:p>
            <a:pPr lvl="0"/>
            <a:r>
              <a:rPr lang="en-US" sz="3400" dirty="0"/>
              <a:t>The process of meiosis explains Mendel’s law of segregation.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d25502_11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800"/>
            <a:ext cx="91440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979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Chapter 11-Mendelian Patterns of Inheritance</vt:lpstr>
      <vt:lpstr>Gregor Mendel</vt:lpstr>
      <vt:lpstr>True Breeding</vt:lpstr>
      <vt:lpstr>Law of Segregation</vt:lpstr>
      <vt:lpstr>PowerPoint Presentation</vt:lpstr>
      <vt:lpstr>PowerPoint Presentation</vt:lpstr>
      <vt:lpstr>PowerPoint Presentation</vt:lpstr>
      <vt:lpstr>Some vocabulary…</vt:lpstr>
      <vt:lpstr>PowerPoint Presentation</vt:lpstr>
      <vt:lpstr>PowerPoint Presentation</vt:lpstr>
      <vt:lpstr>Genotype Versus Phenotype</vt:lpstr>
      <vt:lpstr>The Law of Independent Assortment</vt:lpstr>
      <vt:lpstr>PowerPoint Presentation</vt:lpstr>
      <vt:lpstr>Mendel’s Law of Probability</vt:lpstr>
      <vt:lpstr>PowerPoint Presentation</vt:lpstr>
      <vt:lpstr>PowerPoint Presentation</vt:lpstr>
      <vt:lpstr>PowerPoint Presentation</vt:lpstr>
      <vt:lpstr>Testcrosses</vt:lpstr>
      <vt:lpstr>Homework!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11-Mendelian Patterns of Inheritance</dc:title>
  <dc:creator>emoore</dc:creator>
  <cp:lastModifiedBy>Erica Harrison</cp:lastModifiedBy>
  <cp:revision>26</cp:revision>
  <dcterms:created xsi:type="dcterms:W3CDTF">2014-04-01T13:08:52Z</dcterms:created>
  <dcterms:modified xsi:type="dcterms:W3CDTF">2017-10-10T14:38:13Z</dcterms:modified>
</cp:coreProperties>
</file>