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272" r:id="rId3"/>
    <p:sldId id="359" r:id="rId4"/>
    <p:sldId id="360" r:id="rId5"/>
    <p:sldId id="361" r:id="rId6"/>
    <p:sldId id="394" r:id="rId7"/>
    <p:sldId id="396" r:id="rId8"/>
    <p:sldId id="395" r:id="rId9"/>
    <p:sldId id="393" r:id="rId10"/>
    <p:sldId id="362" r:id="rId11"/>
    <p:sldId id="363" r:id="rId12"/>
    <p:sldId id="307" r:id="rId13"/>
    <p:sldId id="301" r:id="rId14"/>
    <p:sldId id="342" r:id="rId15"/>
    <p:sldId id="302" r:id="rId16"/>
    <p:sldId id="309" r:id="rId17"/>
    <p:sldId id="305" r:id="rId18"/>
    <p:sldId id="275" r:id="rId19"/>
    <p:sldId id="306" r:id="rId20"/>
    <p:sldId id="273" r:id="rId21"/>
    <p:sldId id="308" r:id="rId22"/>
    <p:sldId id="278" r:id="rId23"/>
    <p:sldId id="312" r:id="rId24"/>
    <p:sldId id="315" r:id="rId25"/>
    <p:sldId id="316" r:id="rId26"/>
    <p:sldId id="313" r:id="rId27"/>
    <p:sldId id="314" r:id="rId28"/>
    <p:sldId id="318" r:id="rId29"/>
    <p:sldId id="319" r:id="rId30"/>
    <p:sldId id="385" r:id="rId31"/>
    <p:sldId id="320" r:id="rId32"/>
    <p:sldId id="321" r:id="rId33"/>
    <p:sldId id="322" r:id="rId34"/>
    <p:sldId id="397" r:id="rId35"/>
    <p:sldId id="398" r:id="rId36"/>
    <p:sldId id="323" r:id="rId37"/>
    <p:sldId id="325" r:id="rId38"/>
    <p:sldId id="324" r:id="rId39"/>
    <p:sldId id="317" r:id="rId40"/>
    <p:sldId id="266" r:id="rId41"/>
    <p:sldId id="311" r:id="rId42"/>
    <p:sldId id="310" r:id="rId43"/>
    <p:sldId id="335" r:id="rId44"/>
    <p:sldId id="336" r:id="rId45"/>
    <p:sldId id="261" r:id="rId46"/>
    <p:sldId id="331" r:id="rId47"/>
    <p:sldId id="257" r:id="rId48"/>
    <p:sldId id="382" r:id="rId49"/>
    <p:sldId id="381" r:id="rId50"/>
    <p:sldId id="334" r:id="rId51"/>
    <p:sldId id="330" r:id="rId52"/>
    <p:sldId id="333" r:id="rId53"/>
    <p:sldId id="326" r:id="rId54"/>
    <p:sldId id="327" r:id="rId55"/>
    <p:sldId id="328" r:id="rId56"/>
    <p:sldId id="329" r:id="rId57"/>
    <p:sldId id="368" r:id="rId58"/>
    <p:sldId id="304" r:id="rId59"/>
    <p:sldId id="383" r:id="rId60"/>
    <p:sldId id="332" r:id="rId61"/>
    <p:sldId id="337" r:id="rId62"/>
    <p:sldId id="258" r:id="rId63"/>
    <p:sldId id="384" r:id="rId64"/>
    <p:sldId id="369" r:id="rId65"/>
    <p:sldId id="303" r:id="rId66"/>
    <p:sldId id="280" r:id="rId67"/>
    <p:sldId id="281" r:id="rId68"/>
    <p:sldId id="338" r:id="rId69"/>
    <p:sldId id="339" r:id="rId70"/>
    <p:sldId id="285" r:id="rId71"/>
    <p:sldId id="286" r:id="rId72"/>
    <p:sldId id="386" r:id="rId73"/>
    <p:sldId id="388" r:id="rId74"/>
    <p:sldId id="389" r:id="rId75"/>
    <p:sldId id="288" r:id="rId76"/>
    <p:sldId id="289" r:id="rId77"/>
    <p:sldId id="290" r:id="rId78"/>
    <p:sldId id="265" r:id="rId79"/>
    <p:sldId id="291" r:id="rId80"/>
    <p:sldId id="292" r:id="rId81"/>
    <p:sldId id="348" r:id="rId82"/>
    <p:sldId id="380" r:id="rId83"/>
    <p:sldId id="375" r:id="rId84"/>
    <p:sldId id="377" r:id="rId85"/>
    <p:sldId id="378" r:id="rId86"/>
    <p:sldId id="356" r:id="rId87"/>
    <p:sldId id="376" r:id="rId88"/>
    <p:sldId id="390" r:id="rId89"/>
    <p:sldId id="271" r:id="rId90"/>
    <p:sldId id="370" r:id="rId91"/>
    <p:sldId id="371" r:id="rId92"/>
    <p:sldId id="300" r:id="rId93"/>
    <p:sldId id="391" r:id="rId94"/>
    <p:sldId id="392" r:id="rId95"/>
    <p:sldId id="267" r:id="rId96"/>
    <p:sldId id="268" r:id="rId97"/>
    <p:sldId id="343" r:id="rId98"/>
    <p:sldId id="364" r:id="rId99"/>
    <p:sldId id="344" r:id="rId100"/>
    <p:sldId id="345" r:id="rId101"/>
    <p:sldId id="346" r:id="rId102"/>
    <p:sldId id="347" r:id="rId103"/>
    <p:sldId id="372" r:id="rId104"/>
    <p:sldId id="373" r:id="rId105"/>
    <p:sldId id="349" r:id="rId106"/>
    <p:sldId id="355" r:id="rId107"/>
    <p:sldId id="350" r:id="rId108"/>
    <p:sldId id="351" r:id="rId109"/>
    <p:sldId id="353" r:id="rId110"/>
    <p:sldId id="352" r:id="rId111"/>
    <p:sldId id="358" r:id="rId112"/>
    <p:sldId id="374" r:id="rId113"/>
    <p:sldId id="354" r:id="rId114"/>
    <p:sldId id="357" r:id="rId115"/>
    <p:sldId id="367" r:id="rId116"/>
    <p:sldId id="366" r:id="rId117"/>
    <p:sldId id="365" r:id="rId118"/>
    <p:sldId id="379" r:id="rId11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2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F6AC8-99FC-48AA-9461-11ED8D2B87AF}" type="doc">
      <dgm:prSet loTypeId="urn:microsoft.com/office/officeart/2005/8/layout/cycle2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FD018F6-F5F7-4EE1-907D-6982F7E055AB}">
      <dgm:prSet phldrT="[Text]" custT="1"/>
      <dgm:spPr>
        <a:xfrm>
          <a:off x="3108013" y="-105352"/>
          <a:ext cx="1857380" cy="1654151"/>
        </a:xfrm>
        <a:prstGeom prst="ellipse">
          <a:avLst/>
        </a:prstGeom>
        <a:gradFill rotWithShape="0">
          <a:gsLst>
            <a:gs pos="0">
              <a:srgbClr val="CC0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36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Heart</a:t>
          </a:r>
          <a:endParaRPr lang="en-US" sz="3600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092DBDBC-4B60-4BA8-BBEF-A88F39E20037}" type="parTrans" cxnId="{C92C742D-0EA2-488D-A46E-8E7545D1695B}">
      <dgm:prSet/>
      <dgm:spPr/>
      <dgm:t>
        <a:bodyPr/>
        <a:lstStyle/>
        <a:p>
          <a:endParaRPr lang="en-US"/>
        </a:p>
      </dgm:t>
    </dgm:pt>
    <dgm:pt modelId="{D608E665-31A0-433B-B2AF-8785F2B5C43A}" type="sibTrans" cxnId="{C92C742D-0EA2-488D-A46E-8E7545D1695B}">
      <dgm:prSet/>
      <dgm:spPr>
        <a:xfrm rot="1291305">
          <a:off x="5033965" y="990368"/>
          <a:ext cx="421573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D41436D9-E39B-456D-8F3A-AA16ADA45B0C}">
      <dgm:prSet phldrT="[Text]" custT="1"/>
      <dgm:spPr>
        <a:xfrm>
          <a:off x="5566986" y="848899"/>
          <a:ext cx="1627251" cy="1594282"/>
        </a:xfrm>
        <a:prstGeom prst="ellipse">
          <a:avLst/>
        </a:prstGeom>
        <a:gradFill rotWithShape="0">
          <a:gsLst>
            <a:gs pos="0">
              <a:srgbClr val="CC0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Arteries</a:t>
          </a:r>
          <a:endParaRPr lang="en-US" sz="2400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8D012FF0-D90D-4EBB-A73F-9935A1F21341}" type="parTrans" cxnId="{99F0F7A1-8FD7-42C6-867A-02D819AB0AAE}">
      <dgm:prSet/>
      <dgm:spPr/>
      <dgm:t>
        <a:bodyPr/>
        <a:lstStyle/>
        <a:p>
          <a:endParaRPr lang="en-US"/>
        </a:p>
      </dgm:t>
    </dgm:pt>
    <dgm:pt modelId="{308C487D-B330-49CB-B01F-87ABB59812E0}" type="sibTrans" cxnId="{99F0F7A1-8FD7-42C6-867A-02D819AB0AAE}">
      <dgm:prSet/>
      <dgm:spPr>
        <a:xfrm rot="6713679">
          <a:off x="5825080" y="2439856"/>
          <a:ext cx="306030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61032A5B-2321-40A0-89DA-92DD61772D70}">
      <dgm:prSet phldrT="[Text]"/>
      <dgm:spPr>
        <a:xfrm>
          <a:off x="5022119" y="2879125"/>
          <a:ext cx="1231096" cy="1231096"/>
        </a:xfrm>
        <a:prstGeom prst="ellipse">
          <a:avLst/>
        </a:prstGeom>
        <a:gradFill rotWithShape="0">
          <a:gsLst>
            <a:gs pos="0">
              <a:srgbClr val="CC0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Arterioles</a:t>
          </a:r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9D36CA5C-3AF2-4FDB-ADFD-E2E39E8822D8}" type="parTrans" cxnId="{B2D711E1-50AF-40AE-B3F1-702F59D00762}">
      <dgm:prSet/>
      <dgm:spPr/>
      <dgm:t>
        <a:bodyPr/>
        <a:lstStyle/>
        <a:p>
          <a:endParaRPr lang="en-US"/>
        </a:p>
      </dgm:t>
    </dgm:pt>
    <dgm:pt modelId="{BDC8AFDB-1FC2-499B-80D5-93BF864DDE69}" type="sibTrans" cxnId="{B2D711E1-50AF-40AE-B3F1-702F59D00762}">
      <dgm:prSet/>
      <dgm:spPr>
        <a:xfrm rot="9000000">
          <a:off x="4681560" y="3744453"/>
          <a:ext cx="327294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B8648A57-7B9A-47D8-BCBD-243A8DD4F5F0}">
      <dgm:prSet phldrT="[Text]"/>
      <dgm:spPr>
        <a:xfrm>
          <a:off x="3421155" y="3803442"/>
          <a:ext cx="1231096" cy="1231096"/>
        </a:xfrm>
        <a:prstGeom prst="ellipse">
          <a:avLst/>
        </a:prstGeom>
        <a:gradFill rotWithShape="0">
          <a:gsLst>
            <a:gs pos="0">
              <a:srgbClr val="0070C0"/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Capillaries</a:t>
          </a:r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354E3B06-E969-4A45-B6A0-F2EDCAC6EDA8}" type="parTrans" cxnId="{FF24E2A5-4416-4ACD-9A5F-BDA718C66871}">
      <dgm:prSet/>
      <dgm:spPr/>
      <dgm:t>
        <a:bodyPr/>
        <a:lstStyle/>
        <a:p>
          <a:endParaRPr lang="en-US"/>
        </a:p>
      </dgm:t>
    </dgm:pt>
    <dgm:pt modelId="{E5926149-4DDD-4F31-995E-90F4136CB297}" type="sibTrans" cxnId="{FF24E2A5-4416-4ACD-9A5F-BDA718C66871}">
      <dgm:prSet/>
      <dgm:spPr>
        <a:xfrm rot="12600000">
          <a:off x="3080597" y="3753716"/>
          <a:ext cx="327294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022528E8-A307-42BE-848A-BEDD995A0D15}">
      <dgm:prSet phldrT="[Text]"/>
      <dgm:spPr>
        <a:xfrm>
          <a:off x="1820191" y="2879125"/>
          <a:ext cx="1231096" cy="123109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Venules</a:t>
          </a:r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2DD78BD9-346D-4DEB-9EF8-1170AFEDBEAF}" type="parTrans" cxnId="{4F39F1E1-12B3-4008-831A-E5DB136A6EF0}">
      <dgm:prSet/>
      <dgm:spPr/>
      <dgm:t>
        <a:bodyPr/>
        <a:lstStyle/>
        <a:p>
          <a:endParaRPr lang="en-US"/>
        </a:p>
      </dgm:t>
    </dgm:pt>
    <dgm:pt modelId="{CDDF532E-38CE-48BC-9ED2-4777D500D1B0}" type="sibTrans" cxnId="{4F39F1E1-12B3-4008-831A-E5DB136A6EF0}">
      <dgm:prSet/>
      <dgm:spPr>
        <a:xfrm rot="14821654">
          <a:off x="1943008" y="2472014"/>
          <a:ext cx="294569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3A37BBF4-E0C0-434E-8457-771C29621F22}">
      <dgm:prSet phldrT="[Text]" custT="1"/>
      <dgm:spPr>
        <a:xfrm>
          <a:off x="806739" y="877458"/>
          <a:ext cx="1714918" cy="1594282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Veins</a:t>
          </a:r>
          <a:endParaRPr lang="en-US" sz="2400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3BE03D34-FF1B-426F-A591-A9D44D7BF84E}" type="parTrans" cxnId="{EA7B8B33-86E6-4332-8554-35DEB7758C31}">
      <dgm:prSet/>
      <dgm:spPr/>
      <dgm:t>
        <a:bodyPr/>
        <a:lstStyle/>
        <a:p>
          <a:endParaRPr lang="en-US"/>
        </a:p>
      </dgm:t>
    </dgm:pt>
    <dgm:pt modelId="{B306BC71-0EF1-40A9-AE8B-84C0FBED765F}" type="sibTrans" cxnId="{EA7B8B33-86E6-4332-8554-35DEB7758C31}">
      <dgm:prSet/>
      <dgm:spPr>
        <a:xfrm rot="20287079">
          <a:off x="2598671" y="1006801"/>
          <a:ext cx="421954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dirty="0">
            <a:solidFill>
              <a:srgbClr val="FFFFFF"/>
            </a:solidFill>
            <a:latin typeface="Corbel"/>
            <a:ea typeface="+mn-ea"/>
            <a:cs typeface="+mn-cs"/>
          </a:endParaRPr>
        </a:p>
      </dgm:t>
    </dgm:pt>
    <dgm:pt modelId="{06BD8C9E-7B8C-4A6D-9E4A-EF342FEF58E7}" type="pres">
      <dgm:prSet presAssocID="{E14F6AC8-99FC-48AA-9461-11ED8D2B87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54C0FD-1ECD-4734-8CA4-4056526EACA1}" type="pres">
      <dgm:prSet presAssocID="{4FD018F6-F5F7-4EE1-907D-6982F7E055AB}" presName="node" presStyleLbl="node1" presStyleIdx="0" presStyleCnt="6" custScaleX="150872" custScaleY="134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10F53-E192-4A49-8312-DC020D4E1C3A}" type="pres">
      <dgm:prSet presAssocID="{D608E665-31A0-433B-B2AF-8785F2B5C43A}" presName="sibTrans" presStyleLbl="sibTrans2D1" presStyleIdx="0" presStyleCnt="6"/>
      <dgm:spPr/>
      <dgm:t>
        <a:bodyPr/>
        <a:lstStyle/>
        <a:p>
          <a:endParaRPr lang="en-US"/>
        </a:p>
      </dgm:t>
    </dgm:pt>
    <dgm:pt modelId="{878CCF2F-C062-45A6-8A17-AD5C1D3821C6}" type="pres">
      <dgm:prSet presAssocID="{D608E665-31A0-433B-B2AF-8785F2B5C43A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BEADB9A9-CE5B-442D-A2F8-B65848456D5A}" type="pres">
      <dgm:prSet presAssocID="{D41436D9-E39B-456D-8F3A-AA16ADA45B0C}" presName="node" presStyleLbl="node1" presStyleIdx="1" presStyleCnt="6" custScaleX="132179" custScaleY="129501" custRadScaleRad="136294" custRadScaleInc="28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C8CB4-4CCB-4D82-A83E-AD5A01DA04B8}" type="pres">
      <dgm:prSet presAssocID="{308C487D-B330-49CB-B01F-87ABB59812E0}" presName="sibTrans" presStyleLbl="sibTrans2D1" presStyleIdx="1" presStyleCnt="6"/>
      <dgm:spPr/>
      <dgm:t>
        <a:bodyPr/>
        <a:lstStyle/>
        <a:p>
          <a:endParaRPr lang="en-US"/>
        </a:p>
      </dgm:t>
    </dgm:pt>
    <dgm:pt modelId="{6FFD5581-908F-47AD-A211-9683F9FC98DC}" type="pres">
      <dgm:prSet presAssocID="{308C487D-B330-49CB-B01F-87ABB59812E0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15956148-14F8-45F0-AB59-F69295951215}" type="pres">
      <dgm:prSet presAssocID="{61032A5B-2321-40A0-89DA-92DD61772D7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6889A-8D4A-4B75-B79A-53A1817CC3BE}" type="pres">
      <dgm:prSet presAssocID="{BDC8AFDB-1FC2-499B-80D5-93BF864DDE69}" presName="sibTrans" presStyleLbl="sibTrans2D1" presStyleIdx="2" presStyleCnt="6"/>
      <dgm:spPr/>
      <dgm:t>
        <a:bodyPr/>
        <a:lstStyle/>
        <a:p>
          <a:endParaRPr lang="en-US"/>
        </a:p>
      </dgm:t>
    </dgm:pt>
    <dgm:pt modelId="{07ADAB95-27C9-47E6-B4F3-13A05188F66E}" type="pres">
      <dgm:prSet presAssocID="{BDC8AFDB-1FC2-499B-80D5-93BF864DDE69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3D05F478-A16E-43DB-A9F2-B449AACBF31A}" type="pres">
      <dgm:prSet presAssocID="{B8648A57-7B9A-47D8-BCBD-243A8DD4F5F0}" presName="node" presStyleLbl="node1" presStyleIdx="3" presStyleCnt="6" custRadScaleRad="100356" custRadScaleInc="-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FB352-1B5B-4C04-8B4F-18C7FADE8C3A}" type="pres">
      <dgm:prSet presAssocID="{E5926149-4DDD-4F31-995E-90F4136CB297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60A0B0D-DF59-4393-ABC4-89747ED8F5F6}" type="pres">
      <dgm:prSet presAssocID="{E5926149-4DDD-4F31-995E-90F4136CB297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962F9C93-501B-4930-98C0-86D77EE2E7D4}" type="pres">
      <dgm:prSet presAssocID="{022528E8-A307-42BE-848A-BEDD995A0D1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A65D8-5E01-4525-8B8C-8F54DC57FA2D}" type="pres">
      <dgm:prSet presAssocID="{CDDF532E-38CE-48BC-9ED2-4777D500D1B0}" presName="sibTrans" presStyleLbl="sibTrans2D1" presStyleIdx="4" presStyleCnt="6"/>
      <dgm:spPr/>
      <dgm:t>
        <a:bodyPr/>
        <a:lstStyle/>
        <a:p>
          <a:endParaRPr lang="en-US"/>
        </a:p>
      </dgm:t>
    </dgm:pt>
    <dgm:pt modelId="{E0D82785-5374-4382-881F-8FAD84F59A3F}" type="pres">
      <dgm:prSet presAssocID="{CDDF532E-38CE-48BC-9ED2-4777D500D1B0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DCE5EB80-F89B-4B9D-9947-53BFDF04B197}" type="pres">
      <dgm:prSet presAssocID="{3A37BBF4-E0C0-434E-8457-771C29621F22}" presName="node" presStyleLbl="node1" presStyleIdx="5" presStyleCnt="6" custScaleX="139300" custScaleY="129501" custRadScaleRad="137181" custRadScaleInc="-31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2DAF8-EB0C-44F3-B405-21AD4088C6B4}" type="pres">
      <dgm:prSet presAssocID="{B306BC71-0EF1-40A9-AE8B-84C0FBED765F}" presName="sibTrans" presStyleLbl="sibTrans2D1" presStyleIdx="5" presStyleCnt="6"/>
      <dgm:spPr/>
      <dgm:t>
        <a:bodyPr/>
        <a:lstStyle/>
        <a:p>
          <a:endParaRPr lang="en-US"/>
        </a:p>
      </dgm:t>
    </dgm:pt>
    <dgm:pt modelId="{ECAF47C2-A6C8-4BFC-B3DE-D58984443A51}" type="pres">
      <dgm:prSet presAssocID="{B306BC71-0EF1-40A9-AE8B-84C0FBED765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7078DA79-AAF2-4F18-AB33-A7373A5E0EE9}" type="presOf" srcId="{D608E665-31A0-433B-B2AF-8785F2B5C43A}" destId="{4F810F53-E192-4A49-8312-DC020D4E1C3A}" srcOrd="0" destOrd="0" presId="urn:microsoft.com/office/officeart/2005/8/layout/cycle2"/>
    <dgm:cxn modelId="{D3DA1F14-4F29-483E-80D9-26E241C4B517}" type="presOf" srcId="{B306BC71-0EF1-40A9-AE8B-84C0FBED765F}" destId="{BFF2DAF8-EB0C-44F3-B405-21AD4088C6B4}" srcOrd="0" destOrd="0" presId="urn:microsoft.com/office/officeart/2005/8/layout/cycle2"/>
    <dgm:cxn modelId="{E7088EFE-4E3B-4AED-9EA8-100991A1F7CA}" type="presOf" srcId="{CDDF532E-38CE-48BC-9ED2-4777D500D1B0}" destId="{E0D82785-5374-4382-881F-8FAD84F59A3F}" srcOrd="1" destOrd="0" presId="urn:microsoft.com/office/officeart/2005/8/layout/cycle2"/>
    <dgm:cxn modelId="{99F0F7A1-8FD7-42C6-867A-02D819AB0AAE}" srcId="{E14F6AC8-99FC-48AA-9461-11ED8D2B87AF}" destId="{D41436D9-E39B-456D-8F3A-AA16ADA45B0C}" srcOrd="1" destOrd="0" parTransId="{8D012FF0-D90D-4EBB-A73F-9935A1F21341}" sibTransId="{308C487D-B330-49CB-B01F-87ABB59812E0}"/>
    <dgm:cxn modelId="{01741312-8375-4E78-8F81-D448A6722D41}" type="presOf" srcId="{E5926149-4DDD-4F31-995E-90F4136CB297}" destId="{E60A0B0D-DF59-4393-ABC4-89747ED8F5F6}" srcOrd="1" destOrd="0" presId="urn:microsoft.com/office/officeart/2005/8/layout/cycle2"/>
    <dgm:cxn modelId="{61B47EBC-5BF8-41E0-BB00-60AFF7A03E8F}" type="presOf" srcId="{308C487D-B330-49CB-B01F-87ABB59812E0}" destId="{6FFD5581-908F-47AD-A211-9683F9FC98DC}" srcOrd="1" destOrd="0" presId="urn:microsoft.com/office/officeart/2005/8/layout/cycle2"/>
    <dgm:cxn modelId="{FF24E2A5-4416-4ACD-9A5F-BDA718C66871}" srcId="{E14F6AC8-99FC-48AA-9461-11ED8D2B87AF}" destId="{B8648A57-7B9A-47D8-BCBD-243A8DD4F5F0}" srcOrd="3" destOrd="0" parTransId="{354E3B06-E969-4A45-B6A0-F2EDCAC6EDA8}" sibTransId="{E5926149-4DDD-4F31-995E-90F4136CB297}"/>
    <dgm:cxn modelId="{F82715CD-1058-4946-AE3A-E218FDF93E8B}" type="presOf" srcId="{E5926149-4DDD-4F31-995E-90F4136CB297}" destId="{6C4FB352-1B5B-4C04-8B4F-18C7FADE8C3A}" srcOrd="0" destOrd="0" presId="urn:microsoft.com/office/officeart/2005/8/layout/cycle2"/>
    <dgm:cxn modelId="{4C2A1BA2-695F-4174-B91B-BA137A1744C4}" type="presOf" srcId="{308C487D-B330-49CB-B01F-87ABB59812E0}" destId="{772C8CB4-4CCB-4D82-A83E-AD5A01DA04B8}" srcOrd="0" destOrd="0" presId="urn:microsoft.com/office/officeart/2005/8/layout/cycle2"/>
    <dgm:cxn modelId="{ECD57BB1-C765-4A4A-B6F0-94477B2C6170}" type="presOf" srcId="{4FD018F6-F5F7-4EE1-907D-6982F7E055AB}" destId="{3054C0FD-1ECD-4734-8CA4-4056526EACA1}" srcOrd="0" destOrd="0" presId="urn:microsoft.com/office/officeart/2005/8/layout/cycle2"/>
    <dgm:cxn modelId="{B2D711E1-50AF-40AE-B3F1-702F59D00762}" srcId="{E14F6AC8-99FC-48AA-9461-11ED8D2B87AF}" destId="{61032A5B-2321-40A0-89DA-92DD61772D70}" srcOrd="2" destOrd="0" parTransId="{9D36CA5C-3AF2-4FDB-ADFD-E2E39E8822D8}" sibTransId="{BDC8AFDB-1FC2-499B-80D5-93BF864DDE69}"/>
    <dgm:cxn modelId="{C92C742D-0EA2-488D-A46E-8E7545D1695B}" srcId="{E14F6AC8-99FC-48AA-9461-11ED8D2B87AF}" destId="{4FD018F6-F5F7-4EE1-907D-6982F7E055AB}" srcOrd="0" destOrd="0" parTransId="{092DBDBC-4B60-4BA8-BBEF-A88F39E20037}" sibTransId="{D608E665-31A0-433B-B2AF-8785F2B5C43A}"/>
    <dgm:cxn modelId="{7CCD023F-66C8-4BCA-93F0-56C1F8AF3861}" type="presOf" srcId="{D41436D9-E39B-456D-8F3A-AA16ADA45B0C}" destId="{BEADB9A9-CE5B-442D-A2F8-B65848456D5A}" srcOrd="0" destOrd="0" presId="urn:microsoft.com/office/officeart/2005/8/layout/cycle2"/>
    <dgm:cxn modelId="{7DFBD1DA-D10F-4377-AFB9-08AB40B07529}" type="presOf" srcId="{CDDF532E-38CE-48BC-9ED2-4777D500D1B0}" destId="{522A65D8-5E01-4525-8B8C-8F54DC57FA2D}" srcOrd="0" destOrd="0" presId="urn:microsoft.com/office/officeart/2005/8/layout/cycle2"/>
    <dgm:cxn modelId="{ED6DE9B6-1285-4158-B9D2-B5F91BE56808}" type="presOf" srcId="{3A37BBF4-E0C0-434E-8457-771C29621F22}" destId="{DCE5EB80-F89B-4B9D-9947-53BFDF04B197}" srcOrd="0" destOrd="0" presId="urn:microsoft.com/office/officeart/2005/8/layout/cycle2"/>
    <dgm:cxn modelId="{F9331459-AB48-4332-8B38-98C4AB418254}" type="presOf" srcId="{B8648A57-7B9A-47D8-BCBD-243A8DD4F5F0}" destId="{3D05F478-A16E-43DB-A9F2-B449AACBF31A}" srcOrd="0" destOrd="0" presId="urn:microsoft.com/office/officeart/2005/8/layout/cycle2"/>
    <dgm:cxn modelId="{77FF664A-5CA7-4EA4-A649-BD4EF1190DDB}" type="presOf" srcId="{B306BC71-0EF1-40A9-AE8B-84C0FBED765F}" destId="{ECAF47C2-A6C8-4BFC-B3DE-D58984443A51}" srcOrd="1" destOrd="0" presId="urn:microsoft.com/office/officeart/2005/8/layout/cycle2"/>
    <dgm:cxn modelId="{4F39F1E1-12B3-4008-831A-E5DB136A6EF0}" srcId="{E14F6AC8-99FC-48AA-9461-11ED8D2B87AF}" destId="{022528E8-A307-42BE-848A-BEDD995A0D15}" srcOrd="4" destOrd="0" parTransId="{2DD78BD9-346D-4DEB-9EF8-1170AFEDBEAF}" sibTransId="{CDDF532E-38CE-48BC-9ED2-4777D500D1B0}"/>
    <dgm:cxn modelId="{EA7B8B33-86E6-4332-8554-35DEB7758C31}" srcId="{E14F6AC8-99FC-48AA-9461-11ED8D2B87AF}" destId="{3A37BBF4-E0C0-434E-8457-771C29621F22}" srcOrd="5" destOrd="0" parTransId="{3BE03D34-FF1B-426F-A591-A9D44D7BF84E}" sibTransId="{B306BC71-0EF1-40A9-AE8B-84C0FBED765F}"/>
    <dgm:cxn modelId="{4E137885-03AE-4E6C-8DB5-5B18D21744D4}" type="presOf" srcId="{D608E665-31A0-433B-B2AF-8785F2B5C43A}" destId="{878CCF2F-C062-45A6-8A17-AD5C1D3821C6}" srcOrd="1" destOrd="0" presId="urn:microsoft.com/office/officeart/2005/8/layout/cycle2"/>
    <dgm:cxn modelId="{C18A9523-ABE9-494B-8670-380EB6366E0E}" type="presOf" srcId="{61032A5B-2321-40A0-89DA-92DD61772D70}" destId="{15956148-14F8-45F0-AB59-F69295951215}" srcOrd="0" destOrd="0" presId="urn:microsoft.com/office/officeart/2005/8/layout/cycle2"/>
    <dgm:cxn modelId="{06898466-CA5C-4905-8551-7F2A6B294C87}" type="presOf" srcId="{BDC8AFDB-1FC2-499B-80D5-93BF864DDE69}" destId="{07ADAB95-27C9-47E6-B4F3-13A05188F66E}" srcOrd="1" destOrd="0" presId="urn:microsoft.com/office/officeart/2005/8/layout/cycle2"/>
    <dgm:cxn modelId="{2BE1CE18-4054-43C1-A7FF-ECBF2EAE4A3A}" type="presOf" srcId="{BDC8AFDB-1FC2-499B-80D5-93BF864DDE69}" destId="{23D6889A-8D4A-4B75-B79A-53A1817CC3BE}" srcOrd="0" destOrd="0" presId="urn:microsoft.com/office/officeart/2005/8/layout/cycle2"/>
    <dgm:cxn modelId="{A6F051E2-BB51-464E-8EE5-88F538A44683}" type="presOf" srcId="{E14F6AC8-99FC-48AA-9461-11ED8D2B87AF}" destId="{06BD8C9E-7B8C-4A6D-9E4A-EF342FEF58E7}" srcOrd="0" destOrd="0" presId="urn:microsoft.com/office/officeart/2005/8/layout/cycle2"/>
    <dgm:cxn modelId="{E3AD64F8-9EB6-41FA-93B2-69075368B070}" type="presOf" srcId="{022528E8-A307-42BE-848A-BEDD995A0D15}" destId="{962F9C93-501B-4930-98C0-86D77EE2E7D4}" srcOrd="0" destOrd="0" presId="urn:microsoft.com/office/officeart/2005/8/layout/cycle2"/>
    <dgm:cxn modelId="{8985EDEE-5774-4761-8ADA-FD99BED74E08}" type="presParOf" srcId="{06BD8C9E-7B8C-4A6D-9E4A-EF342FEF58E7}" destId="{3054C0FD-1ECD-4734-8CA4-4056526EACA1}" srcOrd="0" destOrd="0" presId="urn:microsoft.com/office/officeart/2005/8/layout/cycle2"/>
    <dgm:cxn modelId="{5DD1CDAE-7D4B-4CFB-AB4D-AAABCB414045}" type="presParOf" srcId="{06BD8C9E-7B8C-4A6D-9E4A-EF342FEF58E7}" destId="{4F810F53-E192-4A49-8312-DC020D4E1C3A}" srcOrd="1" destOrd="0" presId="urn:microsoft.com/office/officeart/2005/8/layout/cycle2"/>
    <dgm:cxn modelId="{5C623EF2-05A9-4927-8F5A-89F01EED73E4}" type="presParOf" srcId="{4F810F53-E192-4A49-8312-DC020D4E1C3A}" destId="{878CCF2F-C062-45A6-8A17-AD5C1D3821C6}" srcOrd="0" destOrd="0" presId="urn:microsoft.com/office/officeart/2005/8/layout/cycle2"/>
    <dgm:cxn modelId="{1C498117-9053-4475-A6F1-E46BECF25D70}" type="presParOf" srcId="{06BD8C9E-7B8C-4A6D-9E4A-EF342FEF58E7}" destId="{BEADB9A9-CE5B-442D-A2F8-B65848456D5A}" srcOrd="2" destOrd="0" presId="urn:microsoft.com/office/officeart/2005/8/layout/cycle2"/>
    <dgm:cxn modelId="{9359DCF6-D3FE-4171-ACF6-6CA64B3AEB7C}" type="presParOf" srcId="{06BD8C9E-7B8C-4A6D-9E4A-EF342FEF58E7}" destId="{772C8CB4-4CCB-4D82-A83E-AD5A01DA04B8}" srcOrd="3" destOrd="0" presId="urn:microsoft.com/office/officeart/2005/8/layout/cycle2"/>
    <dgm:cxn modelId="{6A174F13-B061-4C47-B8AB-A721956C1B30}" type="presParOf" srcId="{772C8CB4-4CCB-4D82-A83E-AD5A01DA04B8}" destId="{6FFD5581-908F-47AD-A211-9683F9FC98DC}" srcOrd="0" destOrd="0" presId="urn:microsoft.com/office/officeart/2005/8/layout/cycle2"/>
    <dgm:cxn modelId="{91B8B31F-6583-43B3-A54D-08AA04F57155}" type="presParOf" srcId="{06BD8C9E-7B8C-4A6D-9E4A-EF342FEF58E7}" destId="{15956148-14F8-45F0-AB59-F69295951215}" srcOrd="4" destOrd="0" presId="urn:microsoft.com/office/officeart/2005/8/layout/cycle2"/>
    <dgm:cxn modelId="{54A24E00-0871-4C43-A966-B757CBB48A83}" type="presParOf" srcId="{06BD8C9E-7B8C-4A6D-9E4A-EF342FEF58E7}" destId="{23D6889A-8D4A-4B75-B79A-53A1817CC3BE}" srcOrd="5" destOrd="0" presId="urn:microsoft.com/office/officeart/2005/8/layout/cycle2"/>
    <dgm:cxn modelId="{06616D74-76E0-4BFF-BDD2-91BF70DE6508}" type="presParOf" srcId="{23D6889A-8D4A-4B75-B79A-53A1817CC3BE}" destId="{07ADAB95-27C9-47E6-B4F3-13A05188F66E}" srcOrd="0" destOrd="0" presId="urn:microsoft.com/office/officeart/2005/8/layout/cycle2"/>
    <dgm:cxn modelId="{32F7FA73-DB78-4C69-A701-C8C3D0881A33}" type="presParOf" srcId="{06BD8C9E-7B8C-4A6D-9E4A-EF342FEF58E7}" destId="{3D05F478-A16E-43DB-A9F2-B449AACBF31A}" srcOrd="6" destOrd="0" presId="urn:microsoft.com/office/officeart/2005/8/layout/cycle2"/>
    <dgm:cxn modelId="{6536B26B-0E45-42CD-9407-8625DA7E1A3A}" type="presParOf" srcId="{06BD8C9E-7B8C-4A6D-9E4A-EF342FEF58E7}" destId="{6C4FB352-1B5B-4C04-8B4F-18C7FADE8C3A}" srcOrd="7" destOrd="0" presId="urn:microsoft.com/office/officeart/2005/8/layout/cycle2"/>
    <dgm:cxn modelId="{01764B2E-1521-4964-B06D-E82C75F121A3}" type="presParOf" srcId="{6C4FB352-1B5B-4C04-8B4F-18C7FADE8C3A}" destId="{E60A0B0D-DF59-4393-ABC4-89747ED8F5F6}" srcOrd="0" destOrd="0" presId="urn:microsoft.com/office/officeart/2005/8/layout/cycle2"/>
    <dgm:cxn modelId="{915C8069-A664-48C2-81CB-1B85F77D3D74}" type="presParOf" srcId="{06BD8C9E-7B8C-4A6D-9E4A-EF342FEF58E7}" destId="{962F9C93-501B-4930-98C0-86D77EE2E7D4}" srcOrd="8" destOrd="0" presId="urn:microsoft.com/office/officeart/2005/8/layout/cycle2"/>
    <dgm:cxn modelId="{EB783A6A-9655-4ED9-8774-55FFD08C5028}" type="presParOf" srcId="{06BD8C9E-7B8C-4A6D-9E4A-EF342FEF58E7}" destId="{522A65D8-5E01-4525-8B8C-8F54DC57FA2D}" srcOrd="9" destOrd="0" presId="urn:microsoft.com/office/officeart/2005/8/layout/cycle2"/>
    <dgm:cxn modelId="{E659E674-A7E6-406E-8BA2-1E888D2F19C4}" type="presParOf" srcId="{522A65D8-5E01-4525-8B8C-8F54DC57FA2D}" destId="{E0D82785-5374-4382-881F-8FAD84F59A3F}" srcOrd="0" destOrd="0" presId="urn:microsoft.com/office/officeart/2005/8/layout/cycle2"/>
    <dgm:cxn modelId="{D0D0D56F-F1A9-4833-92F7-95AFA09F27EA}" type="presParOf" srcId="{06BD8C9E-7B8C-4A6D-9E4A-EF342FEF58E7}" destId="{DCE5EB80-F89B-4B9D-9947-53BFDF04B197}" srcOrd="10" destOrd="0" presId="urn:microsoft.com/office/officeart/2005/8/layout/cycle2"/>
    <dgm:cxn modelId="{86CB0CC0-116D-43B7-A54D-33324C839B6F}" type="presParOf" srcId="{06BD8C9E-7B8C-4A6D-9E4A-EF342FEF58E7}" destId="{BFF2DAF8-EB0C-44F3-B405-21AD4088C6B4}" srcOrd="11" destOrd="0" presId="urn:microsoft.com/office/officeart/2005/8/layout/cycle2"/>
    <dgm:cxn modelId="{5A27FBF5-5DEA-4BEE-A90E-E2E71FDB7514}" type="presParOf" srcId="{BFF2DAF8-EB0C-44F3-B405-21AD4088C6B4}" destId="{ECAF47C2-A6C8-4BFC-B3DE-D58984443A5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4C0FD-1ECD-4734-8CA4-4056526EACA1}">
      <dsp:nvSpPr>
        <dsp:cNvPr id="0" name=""/>
        <dsp:cNvSpPr/>
      </dsp:nvSpPr>
      <dsp:spPr>
        <a:xfrm>
          <a:off x="3108013" y="-105352"/>
          <a:ext cx="1857380" cy="1654151"/>
        </a:xfrm>
        <a:prstGeom prst="ellipse">
          <a:avLst/>
        </a:prstGeom>
        <a:gradFill rotWithShape="0">
          <a:gsLst>
            <a:gs pos="0">
              <a:srgbClr val="CC0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Heart</a:t>
          </a:r>
          <a:endParaRPr lang="en-US" sz="36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3380020" y="136893"/>
        <a:ext cx="1313366" cy="1169661"/>
      </dsp:txXfrm>
    </dsp:sp>
    <dsp:sp modelId="{4F810F53-E192-4A49-8312-DC020D4E1C3A}">
      <dsp:nvSpPr>
        <dsp:cNvPr id="0" name=""/>
        <dsp:cNvSpPr/>
      </dsp:nvSpPr>
      <dsp:spPr>
        <a:xfrm rot="1291305">
          <a:off x="5033965" y="990368"/>
          <a:ext cx="421573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5038310" y="1050603"/>
        <a:ext cx="296925" cy="249297"/>
      </dsp:txXfrm>
    </dsp:sp>
    <dsp:sp modelId="{BEADB9A9-CE5B-442D-A2F8-B65848456D5A}">
      <dsp:nvSpPr>
        <dsp:cNvPr id="0" name=""/>
        <dsp:cNvSpPr/>
      </dsp:nvSpPr>
      <dsp:spPr>
        <a:xfrm>
          <a:off x="5566986" y="848899"/>
          <a:ext cx="1627251" cy="1594282"/>
        </a:xfrm>
        <a:prstGeom prst="ellipse">
          <a:avLst/>
        </a:prstGeom>
        <a:gradFill rotWithShape="0">
          <a:gsLst>
            <a:gs pos="0">
              <a:srgbClr val="CC0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Arteries</a:t>
          </a:r>
          <a:endParaRPr lang="en-US" sz="24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5805291" y="1082376"/>
        <a:ext cx="1150641" cy="1127328"/>
      </dsp:txXfrm>
    </dsp:sp>
    <dsp:sp modelId="{772C8CB4-4CCB-4D82-A83E-AD5A01DA04B8}">
      <dsp:nvSpPr>
        <dsp:cNvPr id="0" name=""/>
        <dsp:cNvSpPr/>
      </dsp:nvSpPr>
      <dsp:spPr>
        <a:xfrm rot="6713679">
          <a:off x="5825080" y="2439856"/>
          <a:ext cx="306030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 rot="10800000">
        <a:off x="5888102" y="2480362"/>
        <a:ext cx="214221" cy="249297"/>
      </dsp:txXfrm>
    </dsp:sp>
    <dsp:sp modelId="{15956148-14F8-45F0-AB59-F69295951215}">
      <dsp:nvSpPr>
        <dsp:cNvPr id="0" name=""/>
        <dsp:cNvSpPr/>
      </dsp:nvSpPr>
      <dsp:spPr>
        <a:xfrm>
          <a:off x="5022119" y="2879125"/>
          <a:ext cx="1231096" cy="1231096"/>
        </a:xfrm>
        <a:prstGeom prst="ellipse">
          <a:avLst/>
        </a:prstGeom>
        <a:gradFill rotWithShape="0">
          <a:gsLst>
            <a:gs pos="0">
              <a:srgbClr val="CC0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Arterioles</a:t>
          </a:r>
          <a:endParaRPr lang="en-US" sz="15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5202409" y="3059415"/>
        <a:ext cx="870516" cy="870516"/>
      </dsp:txXfrm>
    </dsp:sp>
    <dsp:sp modelId="{23D6889A-8D4A-4B75-B79A-53A1817CC3BE}">
      <dsp:nvSpPr>
        <dsp:cNvPr id="0" name=""/>
        <dsp:cNvSpPr/>
      </dsp:nvSpPr>
      <dsp:spPr>
        <a:xfrm rot="8992675">
          <a:off x="4687187" y="3744487"/>
          <a:ext cx="323694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 rot="10800000">
        <a:off x="4777738" y="3803219"/>
        <a:ext cx="226586" cy="249297"/>
      </dsp:txXfrm>
    </dsp:sp>
    <dsp:sp modelId="{3D05F478-A16E-43DB-A9F2-B449AACBF31A}">
      <dsp:nvSpPr>
        <dsp:cNvPr id="0" name=""/>
        <dsp:cNvSpPr/>
      </dsp:nvSpPr>
      <dsp:spPr>
        <a:xfrm>
          <a:off x="3429004" y="3803442"/>
          <a:ext cx="1231096" cy="1231096"/>
        </a:xfrm>
        <a:prstGeom prst="ellipse">
          <a:avLst/>
        </a:prstGeom>
        <a:gradFill rotWithShape="0">
          <a:gsLst>
            <a:gs pos="0">
              <a:srgbClr val="0070C0"/>
            </a:gs>
            <a:gs pos="80000">
              <a:srgbClr val="CC0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Capillaries</a:t>
          </a:r>
          <a:endParaRPr lang="en-US" sz="15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3609294" y="3983732"/>
        <a:ext cx="870516" cy="870516"/>
      </dsp:txXfrm>
    </dsp:sp>
    <dsp:sp modelId="{6C4FB352-1B5B-4C04-8B4F-18C7FADE8C3A}">
      <dsp:nvSpPr>
        <dsp:cNvPr id="0" name=""/>
        <dsp:cNvSpPr/>
      </dsp:nvSpPr>
      <dsp:spPr>
        <a:xfrm rot="12592729">
          <a:off x="3082817" y="3753750"/>
          <a:ext cx="330899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 rot="10800000">
        <a:off x="3175490" y="3861576"/>
        <a:ext cx="231629" cy="249297"/>
      </dsp:txXfrm>
    </dsp:sp>
    <dsp:sp modelId="{962F9C93-501B-4930-98C0-86D77EE2E7D4}">
      <dsp:nvSpPr>
        <dsp:cNvPr id="0" name=""/>
        <dsp:cNvSpPr/>
      </dsp:nvSpPr>
      <dsp:spPr>
        <a:xfrm>
          <a:off x="1820191" y="2879125"/>
          <a:ext cx="1231096" cy="123109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Venules</a:t>
          </a:r>
          <a:endParaRPr lang="en-US" sz="15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2000481" y="3059415"/>
        <a:ext cx="870516" cy="870516"/>
      </dsp:txXfrm>
    </dsp:sp>
    <dsp:sp modelId="{522A65D8-5E01-4525-8B8C-8F54DC57FA2D}">
      <dsp:nvSpPr>
        <dsp:cNvPr id="0" name=""/>
        <dsp:cNvSpPr/>
      </dsp:nvSpPr>
      <dsp:spPr>
        <a:xfrm rot="14821654">
          <a:off x="1943008" y="2472014"/>
          <a:ext cx="294569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 rot="10800000">
        <a:off x="2004439" y="2595794"/>
        <a:ext cx="206198" cy="249297"/>
      </dsp:txXfrm>
    </dsp:sp>
    <dsp:sp modelId="{DCE5EB80-F89B-4B9D-9947-53BFDF04B197}">
      <dsp:nvSpPr>
        <dsp:cNvPr id="0" name=""/>
        <dsp:cNvSpPr/>
      </dsp:nvSpPr>
      <dsp:spPr>
        <a:xfrm>
          <a:off x="806739" y="877458"/>
          <a:ext cx="1714918" cy="1594282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  <a:latin typeface="Corbel"/>
              <a:ea typeface="+mn-ea"/>
              <a:cs typeface="+mn-cs"/>
            </a:rPr>
            <a:t>Veins</a:t>
          </a:r>
          <a:endParaRPr lang="en-US" sz="24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1057883" y="1110935"/>
        <a:ext cx="1212630" cy="1127328"/>
      </dsp:txXfrm>
    </dsp:sp>
    <dsp:sp modelId="{BFF2DAF8-EB0C-44F3-B405-21AD4088C6B4}">
      <dsp:nvSpPr>
        <dsp:cNvPr id="0" name=""/>
        <dsp:cNvSpPr/>
      </dsp:nvSpPr>
      <dsp:spPr>
        <a:xfrm rot="20287079">
          <a:off x="2598671" y="1006801"/>
          <a:ext cx="421954" cy="415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C0000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C0000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C0000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FFFFFF"/>
            </a:solidFill>
            <a:latin typeface="Corbel"/>
            <a:ea typeface="+mn-ea"/>
            <a:cs typeface="+mn-cs"/>
          </a:endParaRPr>
        </a:p>
      </dsp:txBody>
      <dsp:txXfrm>
        <a:off x="2603161" y="1113128"/>
        <a:ext cx="297306" cy="249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CC47F16-28BA-441C-9711-027FFC3E8EF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6FB06DF-5D5F-4344-99A0-DA77E659C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3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79C5C-5506-45AB-BDF0-D6B4DC2F077A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A6B1-235A-46B3-B4E4-C97A7CBE298B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3BF6-F112-43B9-BD1F-450EBE9CA305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B1AF-DCCC-47A1-B3A9-915F90B369E7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115C-2775-482F-A82C-6C0D76AF2311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2473-7C9E-4EBC-977F-00A05A2E4D94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0BFD-5904-4AB1-83BA-362D0FC71F11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CCC1-FB70-4E3A-BF5D-CDD27B5715E2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6ADD-0773-462A-8584-5EACFEBE4241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FE8D-DB78-49BC-BAE7-E81ADD396748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CA9D-8A6B-4100-AE6D-EA301C6E7E06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AB4B8-4459-4583-AA74-18546B557469}" type="datetime1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20ED0-2032-4C5F-9609-F177C2911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40CD2B8A-7FA9-420E-AC15-C1CA6B80E6E6" descr="40CD2B8A-7FA9-420E-AC15-C1CA6B80E6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71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Chapter 21: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Cardiovascular System: Blood Flow &amp; Hemodynamics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3250" name="Picture 2" descr="Image result for corono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8823"/>
            <a:ext cx="6381750" cy="6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3080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37892" name="Picture 4" descr="Image result for major torso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7505"/>
            <a:ext cx="4753915" cy="61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3883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38914" name="Picture 2" descr="Image result for major torso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3124"/>
            <a:ext cx="3810000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746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24200" y="1295400"/>
            <a:ext cx="128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VEINS</a:t>
            </a:r>
            <a:endParaRPr lang="en-US" dirty="0"/>
          </a:p>
        </p:txBody>
      </p:sp>
      <p:pic>
        <p:nvPicPr>
          <p:cNvPr id="8194" name="Picture 2" descr="Image result for veins he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65" y="475369"/>
            <a:ext cx="6287856" cy="609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385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9218" name="Picture 2" descr="Image result for veins tor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7715"/>
            <a:ext cx="6795797" cy="617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434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10242" name="Picture 2" descr="Image result for veins lower bo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2176"/>
            <a:ext cx="6667500" cy="62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616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105</a:t>
            </a:fld>
            <a:endParaRPr lang="en-US" dirty="0"/>
          </a:p>
        </p:txBody>
      </p:sp>
      <p:pic>
        <p:nvPicPr>
          <p:cNvPr id="39938" name="Picture 2" descr="Image result for disorders of circulatory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039"/>
            <a:ext cx="84582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353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106</a:t>
            </a:fld>
            <a:endParaRPr lang="en-US" dirty="0"/>
          </a:p>
        </p:txBody>
      </p:sp>
      <p:pic>
        <p:nvPicPr>
          <p:cNvPr id="46082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2388"/>
            <a:ext cx="6801134" cy="57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184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40962" name="Picture 2" descr="Image result for disorders of circulatory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0606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96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41986" name="Picture 2" descr="Image result for disorders of circulatory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26359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110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44034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7391400" cy="41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60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4274" name="Picture 2" descr="Image result for virus vs bac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7525"/>
            <a:ext cx="840823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238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43010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896100" cy="4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795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49154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70" y="990600"/>
            <a:ext cx="65913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192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112</a:t>
            </a:fld>
            <a:endParaRPr lang="en-US" dirty="0"/>
          </a:p>
        </p:txBody>
      </p:sp>
      <p:pic>
        <p:nvPicPr>
          <p:cNvPr id="47106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2246"/>
            <a:ext cx="5562600" cy="602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761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113</a:t>
            </a:fld>
            <a:endParaRPr lang="en-US" dirty="0"/>
          </a:p>
        </p:txBody>
      </p:sp>
      <p:pic>
        <p:nvPicPr>
          <p:cNvPr id="45058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5305425" cy="39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137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114</a:t>
            </a:fld>
            <a:endParaRPr lang="en-US" dirty="0"/>
          </a:p>
        </p:txBody>
      </p:sp>
      <p:pic>
        <p:nvPicPr>
          <p:cNvPr id="48130" name="Picture 2" descr="Image result for high blood pres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0" y="914400"/>
            <a:ext cx="8477914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474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115</a:t>
            </a:fld>
            <a:endParaRPr lang="en-US" dirty="0"/>
          </a:p>
        </p:txBody>
      </p:sp>
      <p:pic>
        <p:nvPicPr>
          <p:cNvPr id="58370" name="Picture 2" descr="Image result for clogged 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151614"/>
            <a:ext cx="3943350" cy="518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512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116</a:t>
            </a:fld>
            <a:endParaRPr lang="en-US" dirty="0"/>
          </a:p>
        </p:txBody>
      </p:sp>
      <p:pic>
        <p:nvPicPr>
          <p:cNvPr id="57346" name="Picture 2" descr="Image result for clogged 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7772400" cy="40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943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117</a:t>
            </a:fld>
            <a:endParaRPr lang="en-US" dirty="0"/>
          </a:p>
        </p:txBody>
      </p:sp>
      <p:pic>
        <p:nvPicPr>
          <p:cNvPr id="56322" name="Picture 2" descr="Image result for mitral valve prolap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2453"/>
            <a:ext cx="4991961" cy="61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047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118</a:t>
            </a:fld>
            <a:endParaRPr lang="en-US" dirty="0"/>
          </a:p>
        </p:txBody>
      </p:sp>
      <p:pic>
        <p:nvPicPr>
          <p:cNvPr id="12290" name="Picture 2" descr="Image result for varicose ve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50204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81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85800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Bloor flow- </a:t>
            </a:r>
            <a:r>
              <a:rPr lang="en-US" sz="2400" dirty="0" smtClean="0"/>
              <a:t>Volume of blood flowing through a vessel, an organ, or the entire circulation in a given period.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Measured as mml/min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Equivalent to cardiac output (CO) for the entire vascular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Relatively constant at 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Varies widely through individual organs, based on need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728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1" descr="http://www.biologyjunction.com/heart_cross_section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2882"/>
            <a:ext cx="4648200" cy="53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86400" y="762000"/>
            <a:ext cx="3276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Blood Flow</a:t>
            </a:r>
            <a:endParaRPr lang="en-US" dirty="0"/>
          </a:p>
          <a:p>
            <a:r>
              <a:rPr lang="en-US" dirty="0"/>
              <a:t>1.  </a:t>
            </a:r>
            <a:r>
              <a:rPr lang="en-US" dirty="0" smtClean="0"/>
              <a:t>Inferior/Superior </a:t>
            </a:r>
            <a:r>
              <a:rPr lang="en-US" dirty="0"/>
              <a:t>Vena Cava</a:t>
            </a:r>
          </a:p>
          <a:p>
            <a:r>
              <a:rPr lang="en-US" dirty="0"/>
              <a:t>2.  Right Atrium</a:t>
            </a:r>
          </a:p>
          <a:p>
            <a:r>
              <a:rPr lang="en-US" dirty="0"/>
              <a:t>3.  Tricuspid Valve</a:t>
            </a:r>
          </a:p>
          <a:p>
            <a:r>
              <a:rPr lang="en-US" dirty="0"/>
              <a:t>4.  Right Ventricle</a:t>
            </a:r>
          </a:p>
          <a:p>
            <a:r>
              <a:rPr lang="en-US" dirty="0"/>
              <a:t>5.  Pulmonary Semilunar Valve</a:t>
            </a:r>
          </a:p>
          <a:p>
            <a:r>
              <a:rPr lang="en-US" dirty="0"/>
              <a:t>6.  Pulmonary Artery</a:t>
            </a:r>
          </a:p>
          <a:p>
            <a:r>
              <a:rPr lang="en-US" dirty="0"/>
              <a:t>7.  Lungs</a:t>
            </a:r>
          </a:p>
          <a:p>
            <a:r>
              <a:rPr lang="en-US" dirty="0"/>
              <a:t>8.  Pulmonary Veins</a:t>
            </a:r>
          </a:p>
          <a:p>
            <a:r>
              <a:rPr lang="en-US" dirty="0"/>
              <a:t>9.  Left Atrium</a:t>
            </a:r>
          </a:p>
          <a:p>
            <a:r>
              <a:rPr lang="en-US" dirty="0"/>
              <a:t>10.  Bicuspid (Mitral) Valve</a:t>
            </a:r>
          </a:p>
          <a:p>
            <a:r>
              <a:rPr lang="en-US" dirty="0"/>
              <a:t>11.  Left Ventricle</a:t>
            </a:r>
          </a:p>
          <a:p>
            <a:r>
              <a:rPr lang="en-US" dirty="0"/>
              <a:t>12.  Aortic Semilunar Valve</a:t>
            </a:r>
          </a:p>
          <a:p>
            <a:r>
              <a:rPr lang="en-US" dirty="0"/>
              <a:t>13.  Aorta to Systemic Circulation</a:t>
            </a:r>
          </a:p>
        </p:txBody>
      </p:sp>
    </p:spTree>
    <p:extLst>
      <p:ext uri="{BB962C8B-B14F-4D97-AF65-F5344CB8AC3E}">
        <p14:creationId xmlns:p14="http://schemas.microsoft.com/office/powerpoint/2010/main" val="3517256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volume of blood that flows through </a:t>
            </a:r>
            <a:r>
              <a:rPr lang="en-US" u="sng" dirty="0" smtClean="0"/>
              <a:t>any tissue in a given period.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flow of blood depends on 2 things…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>
                <a:solidFill>
                  <a:schemeClr val="accent2"/>
                </a:solidFill>
              </a:rPr>
              <a:t>Pressure</a:t>
            </a:r>
            <a:r>
              <a:rPr lang="en-US" b="1" dirty="0" smtClean="0"/>
              <a:t> </a:t>
            </a:r>
            <a:r>
              <a:rPr lang="en-US" dirty="0" smtClean="0"/>
              <a:t>differences that force blood through tissues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Resistance</a:t>
            </a:r>
            <a:r>
              <a:rPr lang="en-US" dirty="0" smtClean="0"/>
              <a:t> to blood flow in specific vessels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228600"/>
            <a:ext cx="6400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vessel- </a:t>
            </a:r>
            <a:r>
              <a:rPr lang="en-US" sz="24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tubular structure carrying blood through the tissues and organs; a vein, artery, or capillary</a:t>
            </a:r>
            <a:r>
              <a:rPr lang="en-US" sz="24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Arteries-</a:t>
            </a:r>
            <a:r>
              <a:rPr lang="en-US" sz="24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carry oxygenated blood to parts of body</a:t>
            </a:r>
          </a:p>
          <a:p>
            <a:endParaRPr lang="en-US" sz="24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Veins- </a:t>
            </a:r>
            <a:r>
              <a:rPr lang="en-US" sz="24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oxygen poor blood back to heart</a:t>
            </a:r>
          </a:p>
          <a:p>
            <a:endParaRPr lang="en-US" sz="24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Capillaries-</a:t>
            </a:r>
            <a:r>
              <a:rPr lang="en-US" sz="24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/>
              <a:t>any </a:t>
            </a:r>
            <a:r>
              <a:rPr lang="en-US" sz="2400" dirty="0"/>
              <a:t>of the fine branching blood vessels that form a network between the arterioles and </a:t>
            </a:r>
            <a:r>
              <a:rPr lang="en-US" sz="2400" dirty="0" err="1"/>
              <a:t>venules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Its a </a:t>
            </a:r>
            <a:r>
              <a:rPr lang="en-US" sz="2400" dirty="0"/>
              <a:t>tube that has an internal diameter of </a:t>
            </a:r>
            <a:r>
              <a:rPr lang="en-US" sz="2400" dirty="0" smtClean="0"/>
              <a:t>hair-like </a:t>
            </a:r>
            <a:r>
              <a:rPr lang="en-US" sz="2400" dirty="0"/>
              <a:t>thinness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Site of gas exchange</a:t>
            </a:r>
            <a:endParaRPr lang="en-US" sz="2400" dirty="0"/>
          </a:p>
          <a:p>
            <a:endParaRPr lang="en-US" sz="2400" dirty="0" smtClean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2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170" name="Picture 2" descr="Image result for define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7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100" name="Picture 4" descr="Image result for capillary def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150096" cy="49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18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Capillaries</a:t>
            </a:r>
            <a:br>
              <a:rPr lang="en-US" dirty="0" smtClean="0"/>
            </a:br>
            <a:r>
              <a:rPr lang="en-US" sz="2400" dirty="0" smtClean="0"/>
              <a:t>(also known as </a:t>
            </a:r>
            <a:r>
              <a:rPr lang="en-US" sz="2400" u="sng" dirty="0" smtClean="0"/>
              <a:t>Exchange Vessels</a:t>
            </a:r>
            <a:r>
              <a:rPr lang="en-US" sz="2400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4" descr="http://www.edugen.com:30121/apvl/resources/ch21/print/pap10e_21_01c_li.jpg"/>
          <p:cNvPicPr>
            <a:picLocks noChangeAspect="1" noChangeArrowheads="1"/>
          </p:cNvPicPr>
          <p:nvPr/>
        </p:nvPicPr>
        <p:blipFill rotWithShape="1">
          <a:blip r:embed="rId2" cstate="print"/>
          <a:srcRect b="18861"/>
          <a:stretch/>
        </p:blipFill>
        <p:spPr bwMode="auto">
          <a:xfrm>
            <a:off x="762000" y="1600200"/>
            <a:ext cx="7576457" cy="1793009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50" name="Picture 2" descr="https://encrypted-tbn2.gstatic.com/images?q=tbn:ANd9GcQhpD-URduCXQo31tBKEk9UkQb8X5lDOYUCCrjmZpwKGgnwX_6S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3733800" cy="288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4" y="1371600"/>
            <a:ext cx="8250813" cy="42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DCAB0E6-11F3-412E-9173-3EF39DE940C0" descr="BDCAB0E6-11F3-412E-9173-3EF39DE940C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8671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Blood Vessels &amp; Blood Flow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1295400"/>
          <a:ext cx="8029575" cy="4929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Circulation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685801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Venule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very small vein, especially one collecting blood from the capillaries.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828801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Arteriole-</a:t>
            </a:r>
            <a:r>
              <a:rPr lang="en-US" sz="24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small branch of an artery leading into capillaries.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Image result for define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82" y="2971801"/>
            <a:ext cx="5105196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868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arteries</a:t>
            </a:r>
          </a:p>
          <a:p>
            <a:r>
              <a:rPr lang="en-US" dirty="0" smtClean="0"/>
              <a:t>Smooth muscle regulates blood flow into capillaries</a:t>
            </a:r>
          </a:p>
          <a:p>
            <a:r>
              <a:rPr lang="en-US" dirty="0" smtClean="0"/>
              <a:t>Vasoconstriction decreases blood flow to capillaries, and increases blood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42" name="Picture 2" descr="Image result for define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5715000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698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314" name="Picture 2" descr="Image result for define meta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248358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59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4338" name="Picture 2" descr="Image result for define meta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1722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13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266" name="Picture 2" descr="Image result for define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914400"/>
            <a:ext cx="7255933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07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2290" name="Picture 2" descr="Image result for define ven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400800" cy="35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0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6386" name="Picture 2" descr="Image result for define meta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321588" cy="549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041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7410" name="Picture 2" descr="Image result for define meta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0178" name="Picture 2" descr="Image result for corono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1912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92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762000"/>
            <a:ext cx="7391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Capillaries-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Oxygen to cells via diffusion, and cells dump carbon dioxide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Helps regulate blood pressure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Nutrient exchange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Role in thermoregulation</a:t>
            </a:r>
          </a:p>
        </p:txBody>
      </p:sp>
    </p:spTree>
    <p:extLst>
      <p:ext uri="{BB962C8B-B14F-4D97-AF65-F5344CB8AC3E}">
        <p14:creationId xmlns:p14="http://schemas.microsoft.com/office/powerpoint/2010/main" val="4002665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8434" name="Picture 2" descr="Image result for define ven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676347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78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9458" name="Picture 2" descr="Image result for define ven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42182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15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0482" name="Picture 2" descr="Image result for define ven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18669"/>
            <a:ext cx="6191250" cy="56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80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122" name="Picture 2" descr="Image result for lymph def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6999"/>
            <a:ext cx="3082834" cy="618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1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146" name="Picture 2" descr="Image result for lymph def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6991350" cy="52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16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1506" name="Picture 2" descr="Image result for define ven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848600" cy="570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62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3554" name="Picture 2" descr="Image result for define osm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5693"/>
            <a:ext cx="680009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2530" name="Picture 2" descr="Image result for define osmotic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424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67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5362" name="Picture 2" descr="Image result for define meta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66039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1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1202" name="Picture 2" descr="Image result for corono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854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edugen.com:30121/apvl/resources/ch21/print/pap12e_21_03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553450" cy="51054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24873" y="62103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/>
              <a:t>Precapillary</a:t>
            </a:r>
            <a:r>
              <a:rPr lang="en-US" sz="2000" dirty="0" smtClean="0"/>
              <a:t> sphincters control flow of blood through the capillary bed. </a:t>
            </a:r>
            <a:endParaRPr lang="en-US" sz="2000" dirty="0"/>
          </a:p>
        </p:txBody>
      </p:sp>
      <p:sp>
        <p:nvSpPr>
          <p:cNvPr id="3" name="Oval 2"/>
          <p:cNvSpPr/>
          <p:nvPr/>
        </p:nvSpPr>
        <p:spPr>
          <a:xfrm>
            <a:off x="2895600" y="1752600"/>
            <a:ext cx="990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48600" y="1752600"/>
            <a:ext cx="9906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9218" name="Picture 2" descr="Image result for define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62000"/>
            <a:ext cx="7143750" cy="53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14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194" name="Picture 2" descr="Image result for define arteri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5410200" cy="54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29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3794" name="Picture 2" descr="Image result for art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57531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289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4818" name="Picture 2" descr="Image result for art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05575" cy="45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34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edugen.com:30121/apvl/resources/ch21/print/pap12_21_06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4000"/>
            <a:ext cx="4763385" cy="4876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Distribution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0722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2912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28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1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Arteries &amp; Veins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1" y="55626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latin typeface="+mn-lt"/>
              </a:rPr>
              <a:t>The Tunica </a:t>
            </a:r>
            <a:r>
              <a:rPr lang="en-US" sz="2400" dirty="0" err="1" smtClean="0">
                <a:latin typeface="+mn-lt"/>
              </a:rPr>
              <a:t>Externa</a:t>
            </a:r>
            <a:r>
              <a:rPr lang="en-US" sz="2400" dirty="0" smtClean="0">
                <a:latin typeface="+mn-lt"/>
              </a:rPr>
              <a:t> is composed of mainly elastic and collagen fibers.</a:t>
            </a:r>
          </a:p>
          <a:p>
            <a:pPr algn="l"/>
            <a:r>
              <a:rPr lang="en-US" sz="2400" dirty="0" smtClean="0">
                <a:latin typeface="+mn-lt"/>
              </a:rPr>
              <a:t>The Tunica Media is responsible for vasoconstriction.  </a:t>
            </a:r>
            <a:endParaRPr lang="en-US" sz="2400" dirty="0">
              <a:latin typeface="+mn-lt"/>
            </a:endParaRPr>
          </a:p>
        </p:txBody>
      </p:sp>
      <p:pic>
        <p:nvPicPr>
          <p:cNvPr id="1028" name="Picture 4" descr="https://encrypted-tbn3.gstatic.com/images?q=tbn:ANd9GcQQ93bScgWGA8rMS3DdisNIjFHMbZGivx0afnxG2HzwTMTDFST1x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1" b="9243"/>
          <a:stretch/>
        </p:blipFill>
        <p:spPr bwMode="auto">
          <a:xfrm>
            <a:off x="2438400" y="4724400"/>
            <a:ext cx="3807981" cy="13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40" y="533400"/>
            <a:ext cx="65913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60960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Tunic Functions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Interna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helps blood move through without friction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Media-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Key role in blood flow and blood pressure (contraction &amp; expansion)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Externa-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Protection and reinforcement (collagen)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358825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Capillaries-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only have tunic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interna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5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5362" name="Picture 2" descr="Image result for lumen v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70575"/>
            <a:ext cx="4882662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858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Lumen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8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2226" name="Picture 2" descr="Image result for corono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3381133" cy="549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74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2770" name="Picture 2" descr="Image result for art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47" y="2438400"/>
            <a:ext cx="6267450" cy="220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379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28674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19112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534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31748" name="Picture 4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584653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276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24578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6274"/>
            <a:ext cx="5905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77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5602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14400"/>
            <a:ext cx="291465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954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26626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77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27650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980"/>
            <a:ext cx="8153400" cy="61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583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28674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19112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108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2050" name="Picture 2" descr="Image result for blood vessels def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57165"/>
            <a:ext cx="3347794" cy="55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9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838200"/>
            <a:ext cx="769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Arteries: Types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Elastic-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expand and contract passively to accommodate blood volume. 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Muscular –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distribution arteries, deliver blood to organs. Less elastic, more muscle (vasoconstriction)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Arterioles-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smallest, regulates blood flow to capillary bed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1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533401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Zoonotic-</a:t>
            </a:r>
            <a:r>
              <a:rPr lang="en-US" dirty="0" smtClean="0"/>
              <a:t> An </a:t>
            </a:r>
            <a:r>
              <a:rPr lang="en-US" dirty="0"/>
              <a:t>infection or </a:t>
            </a:r>
            <a:r>
              <a:rPr lang="en-US" dirty="0" smtClean="0"/>
              <a:t>disease, resulting from bacteria, virus, or parasite </a:t>
            </a:r>
            <a:r>
              <a:rPr lang="en-US" dirty="0"/>
              <a:t>that can be transmitted from an animal to a human being.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11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29698" name="Picture 2" descr="Image result for atrery and vein similarie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28" y="137160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12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1026" name="Picture 2" descr="Image result for conducting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296150" cy="54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16002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Stretch in response to each pulse</a:t>
            </a:r>
          </a:p>
          <a:p>
            <a:endParaRPr lang="en-US" b="1" dirty="0"/>
          </a:p>
          <a:p>
            <a:r>
              <a:rPr lang="en-US" b="1" dirty="0" smtClean="0"/>
              <a:t>Examples; </a:t>
            </a:r>
          </a:p>
          <a:p>
            <a:r>
              <a:rPr lang="en-US" b="1" dirty="0" smtClean="0"/>
              <a:t>aorta &amp; branches</a:t>
            </a:r>
          </a:p>
          <a:p>
            <a:r>
              <a:rPr lang="en-US" b="1" dirty="0" smtClean="0"/>
              <a:t>Pulmonary trunk</a:t>
            </a:r>
          </a:p>
          <a:p>
            <a:r>
              <a:rPr lang="en-US" b="1" dirty="0" smtClean="0"/>
              <a:t>Common carotid arteries</a:t>
            </a:r>
          </a:p>
          <a:p>
            <a:r>
              <a:rPr lang="en-US" b="1" dirty="0" smtClean="0"/>
              <a:t>Subclavian arteries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1498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dugen.com:30121/apvl/resources/ch21/print/pap10e_21_02a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14600"/>
            <a:ext cx="3733800" cy="3509364"/>
          </a:xfrm>
          <a:prstGeom prst="rect">
            <a:avLst/>
          </a:prstGeom>
          <a:noFill/>
        </p:spPr>
      </p:pic>
      <p:pic>
        <p:nvPicPr>
          <p:cNvPr id="3076" name="Picture 4" descr="http://www.edugen.com:30121/apvl/resources/ch21/print/pap10e_21_02b_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4019550" cy="3474184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" y="4572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Elastic Arteries or Conducting Arteries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Functions as a </a:t>
            </a:r>
            <a:r>
              <a:rPr lang="en-US" sz="2400" u="sng" dirty="0" smtClean="0"/>
              <a:t>pressure reservoir</a:t>
            </a:r>
            <a:endParaRPr lang="en-US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7410" name="Picture 2" descr="Image result for muscular arteries ex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990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83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6386" name="Picture 2" descr="Image result for muscular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5248275" cy="272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57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3" name="Picture 2" descr="Image result for blood vessels def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3206874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43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Capillary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dirty="0" smtClean="0"/>
              <a:t>3 types: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Diffusion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– </a:t>
            </a:r>
            <a:r>
              <a:rPr lang="en-US" sz="2400" b="1" i="1" dirty="0">
                <a:solidFill>
                  <a:srgbClr val="FF0000"/>
                </a:solidFill>
              </a:rPr>
              <a:t>M</a:t>
            </a:r>
            <a:r>
              <a:rPr lang="en-US" sz="2400" b="1" i="1" dirty="0" smtClean="0">
                <a:solidFill>
                  <a:srgbClr val="FF0000"/>
                </a:solidFill>
              </a:rPr>
              <a:t>ost important capillary exchange method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7030A0"/>
                </a:solidFill>
              </a:rPr>
              <a:t>Transcytosis</a:t>
            </a:r>
            <a:r>
              <a:rPr lang="en-US" dirty="0" smtClean="0">
                <a:solidFill>
                  <a:srgbClr val="7030A0"/>
                </a:solidFill>
              </a:rPr>
              <a:t>-</a:t>
            </a:r>
            <a:r>
              <a:rPr lang="en-US" sz="2400" dirty="0"/>
              <a:t>M</a:t>
            </a:r>
            <a:r>
              <a:rPr lang="en-US" sz="2400" dirty="0" smtClean="0"/>
              <a:t>acromolecules captured in vesicles are transported </a:t>
            </a:r>
            <a:r>
              <a:rPr lang="en-US" sz="2400" dirty="0"/>
              <a:t>across the interior of a </a:t>
            </a:r>
            <a:r>
              <a:rPr lang="en-US" sz="2400" dirty="0" smtClean="0"/>
              <a:t>cell</a:t>
            </a:r>
            <a:endParaRPr lang="en-US" sz="2400" dirty="0">
              <a:solidFill>
                <a:srgbClr val="7030A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B050"/>
                </a:solidFill>
              </a:rPr>
              <a:t>Filtration &amp; </a:t>
            </a:r>
            <a:r>
              <a:rPr lang="en-US" sz="2400" b="1" dirty="0" smtClean="0">
                <a:solidFill>
                  <a:srgbClr val="00B050"/>
                </a:solidFill>
              </a:rPr>
              <a:t>Reabsorption-</a:t>
            </a:r>
            <a:r>
              <a:rPr lang="en-US" sz="2400" dirty="0"/>
              <a:t>The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dirty="0" smtClean="0"/>
              <a:t>blood is </a:t>
            </a:r>
            <a:r>
              <a:rPr lang="en-US" sz="2400" dirty="0"/>
              <a:t>filtered </a:t>
            </a:r>
            <a:r>
              <a:rPr lang="en-US" sz="2400" dirty="0" smtClean="0"/>
              <a:t>by nephrons, </a:t>
            </a:r>
            <a:r>
              <a:rPr lang="en-US" sz="2400" dirty="0"/>
              <a:t>the functional units of the </a:t>
            </a:r>
            <a:r>
              <a:rPr lang="en-US" sz="2400" dirty="0" smtClean="0"/>
              <a:t>kidney, Tubular Reabsorption transported </a:t>
            </a:r>
            <a:r>
              <a:rPr lang="en-US" sz="2400" dirty="0"/>
              <a:t>into the blood.</a:t>
            </a:r>
          </a:p>
          <a:p>
            <a:pPr marL="457200" lvl="1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Diffusion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O2, CO2, hormones, glucose enter and leave capillaries via diffusion</a:t>
            </a:r>
          </a:p>
          <a:p>
            <a:endParaRPr lang="en-US" dirty="0"/>
          </a:p>
          <a:p>
            <a:r>
              <a:rPr lang="en-US" dirty="0" smtClean="0"/>
              <a:t>Move from an area of high concentration to an area of low concentration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3074" name="Picture 2" descr="Image result for transcyt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6008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61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098" name="Picture 2" descr="Image result for neph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66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3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074" name="Picture 2" descr="Image result for rab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353050" cy="514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73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volume of blood that flows through </a:t>
            </a:r>
            <a:r>
              <a:rPr lang="en-US" u="sng" dirty="0" smtClean="0"/>
              <a:t>any tissue in a given period.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flow of blood depends on 2 things…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>
                <a:solidFill>
                  <a:schemeClr val="accent2"/>
                </a:solidFill>
              </a:rPr>
              <a:t>Pressure</a:t>
            </a:r>
            <a:r>
              <a:rPr lang="en-US" b="1" dirty="0" smtClean="0"/>
              <a:t> </a:t>
            </a:r>
            <a:r>
              <a:rPr lang="en-US" dirty="0" smtClean="0"/>
              <a:t>differences that force blood through tissues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Resistance</a:t>
            </a:r>
            <a:r>
              <a:rPr lang="en-US" dirty="0" smtClean="0"/>
              <a:t> to blood flow in specific vessels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Pressure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BP depends on…</a:t>
            </a:r>
          </a:p>
          <a:p>
            <a:pPr lvl="1"/>
            <a:r>
              <a:rPr lang="en-US" dirty="0" smtClean="0"/>
              <a:t>Heart Rate</a:t>
            </a:r>
          </a:p>
          <a:p>
            <a:pPr lvl="1"/>
            <a:r>
              <a:rPr lang="en-US" dirty="0" smtClean="0"/>
              <a:t>Stroke Volume</a:t>
            </a:r>
          </a:p>
          <a:p>
            <a:pPr lvl="1"/>
            <a:r>
              <a:rPr lang="en-US" dirty="0" smtClean="0"/>
              <a:t>Blood Volume</a:t>
            </a:r>
          </a:p>
          <a:p>
            <a:pPr lvl="1"/>
            <a:r>
              <a:rPr lang="en-US" dirty="0" smtClean="0"/>
              <a:t>Vascular resistance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1026" name="Picture 2" descr="slideplayer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290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2050" name="Picture 2" descr="Image result for define stroke vol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403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3074" name="Picture 2" descr="Image result for define stroke vol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763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Lumen Diameter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Smaller lumen = greater resistance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Vasoconstriction increases BP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1066800" y="3810000"/>
            <a:ext cx="2590800" cy="2133600"/>
          </a:xfrm>
          <a:prstGeom prst="donut">
            <a:avLst>
              <a:gd name="adj" fmla="val 17087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4572000" y="3733800"/>
            <a:ext cx="2590800" cy="2133600"/>
          </a:xfrm>
          <a:prstGeom prst="donut">
            <a:avLst>
              <a:gd name="adj" fmla="val 31194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Viscosity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Depends on the ratio of RBCs to Plasma</a:t>
            </a:r>
          </a:p>
          <a:p>
            <a:pPr lvl="1"/>
            <a:r>
              <a:rPr lang="en-US" sz="2400" dirty="0" smtClean="0"/>
              <a:t>Dehydration, polycythemia, etc.</a:t>
            </a:r>
          </a:p>
          <a:p>
            <a:endParaRPr lang="en-US" sz="2800" dirty="0"/>
          </a:p>
          <a:p>
            <a:r>
              <a:rPr lang="en-US" sz="2800" b="1" dirty="0" smtClean="0">
                <a:solidFill>
                  <a:srgbClr val="0070C0"/>
                </a:solidFill>
              </a:rPr>
              <a:t>Greater viscosity = greater resistance = increased BP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Blood Vessel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Resistance is proportional to total length of a vessel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70C0"/>
                </a:solidFill>
              </a:rPr>
              <a:t>Therefore, the longer the vessel…the greater the resistance</a:t>
            </a:r>
          </a:p>
          <a:p>
            <a:pPr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www.edugen.com:30121/apvl/resources/ch21/print/pap12e_21_12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7823791" cy="373803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Neural Regulation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5638800"/>
            <a:ext cx="5486400" cy="114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The cardio vascular center is located in the Medulla Oblongata.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Venous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amount of blood that returns to the right atrium.</a:t>
            </a:r>
          </a:p>
          <a:p>
            <a:endParaRPr lang="en-US" dirty="0"/>
          </a:p>
          <a:p>
            <a:pPr lvl="1"/>
            <a:r>
              <a:rPr lang="en-US" dirty="0" smtClean="0"/>
              <a:t>Aided by skeletal muscle pumps, respiratory pump.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 descr="Image result for zoonotic com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33" y="1219200"/>
            <a:ext cx="6537900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705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edugen.com:30121/apvl/resources/ch21/print/pap10e_21_09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58412"/>
            <a:ext cx="5653862" cy="546328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Skeletal Muscle Pumps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13314" name="Picture 2" descr="Image result for how blood travels veins respitory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1309"/>
            <a:ext cx="7372350" cy="55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945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14338" name="Picture 2" descr="Image result for how blood travels veins respitory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448550" cy="559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6739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49154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70" y="990600"/>
            <a:ext cx="65913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604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44034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391400" cy="41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967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43010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896100" cy="4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440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47106" name="Picture 2" descr="Image result for high bloo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2246"/>
            <a:ext cx="5562600" cy="602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8102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11266" name="Picture 2" descr="Image result for systol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305550" cy="46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545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4098" name="Picture 2" descr="Image result for blood pressure diast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162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edugen.com:30121/apvl/resources/ch21/print/pap11e_21_03_tb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339470" cy="489552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543" y="76200"/>
            <a:ext cx="8229600" cy="1143000"/>
          </a:xfrm>
        </p:spPr>
        <p:txBody>
          <a:bodyPr/>
          <a:lstStyle/>
          <a:p>
            <a:r>
              <a:rPr lang="en-US" dirty="0" smtClean="0"/>
              <a:t>Checking Pulse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https://www.urbanpethospital.com/blog/image.axd?picture=/zoonotic-transmis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393824"/>
            <a:ext cx="8429625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738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6146" name="Picture 2" descr="Image result for pulse 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38200"/>
            <a:ext cx="6991350" cy="52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294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7170" name="Picture 2" descr="Image result for pulse 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159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edugen.com:30121/apvl/resources/ch21/print/pap10e_21_29b_li.jpg"/>
          <p:cNvPicPr>
            <a:picLocks noChangeAspect="1" noChangeArrowheads="1"/>
          </p:cNvPicPr>
          <p:nvPr/>
        </p:nvPicPr>
        <p:blipFill rotWithShape="1">
          <a:blip r:embed="rId2" cstate="print"/>
          <a:srcRect b="10293"/>
          <a:stretch/>
        </p:blipFill>
        <p:spPr bwMode="auto">
          <a:xfrm>
            <a:off x="1981200" y="838200"/>
            <a:ext cx="6248400" cy="4463473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Hepatic Portal Circulation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81000" y="525780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The renal artery supplies blood to the kidneys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5122" name="Picture 2" descr="Image result for define heptic por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69342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350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6146" name="Picture 2" descr="Image result for define heptic por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105525" cy="48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564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edugen.com:30121/apvl/resources/ch21/print/pap10e_21_18a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2672"/>
            <a:ext cx="5943600" cy="681532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edugen.com:30121/apvl/resources/ch21/print/pap10e_21_24_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5370"/>
            <a:ext cx="5486400" cy="669263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35842" name="Picture 2" descr="Image result for major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47204"/>
            <a:ext cx="7297003" cy="547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07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55298" name="Picture 2" descr="Image result for major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5524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118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20ED0-2032-4C5F-9609-F177C2911D83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36868" name="Picture 4" descr="Image result for major torso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2085"/>
            <a:ext cx="2772144" cy="66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80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Berlin Sans FB Demi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4688</TotalTime>
  <Words>795</Words>
  <Application>Microsoft Office PowerPoint</Application>
  <PresentationFormat>On-screen Show (4:3)</PresentationFormat>
  <Paragraphs>260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Arial</vt:lpstr>
      <vt:lpstr>Berlin Sans FB Demi</vt:lpstr>
      <vt:lpstr>Calibri</vt:lpstr>
      <vt:lpstr>Corbel</vt:lpstr>
      <vt:lpstr>Office Theme</vt:lpstr>
      <vt:lpstr>Chapter 21:  The Cardiovascular System: Blood Flow &amp; Hemodynamics</vt:lpstr>
      <vt:lpstr>Blood Vessels &amp; Blood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 Flow</vt:lpstr>
      <vt:lpstr>PowerPoint Presentation</vt:lpstr>
      <vt:lpstr>PowerPoint Presentation</vt:lpstr>
      <vt:lpstr>PowerPoint Presentation</vt:lpstr>
      <vt:lpstr> Capillaries (also known as Exchange Vessels)  </vt:lpstr>
      <vt:lpstr>PowerPoint Presentation</vt:lpstr>
      <vt:lpstr>Systemic Circulation</vt:lpstr>
      <vt:lpstr>PowerPoint Presentation</vt:lpstr>
      <vt:lpstr>Arterioles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 Distribution</vt:lpstr>
      <vt:lpstr>PowerPoint Presentation</vt:lpstr>
      <vt:lpstr>Arteries &amp; Veins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Elastic Arteries or Conducting Arteries  Functions as a pressure reservoir</vt:lpstr>
      <vt:lpstr>PowerPoint Presentation</vt:lpstr>
      <vt:lpstr>PowerPoint Presentation</vt:lpstr>
      <vt:lpstr>PowerPoint Presentation</vt:lpstr>
      <vt:lpstr>Capillary Exchange</vt:lpstr>
      <vt:lpstr>Diffusion</vt:lpstr>
      <vt:lpstr>PowerPoint Presentation</vt:lpstr>
      <vt:lpstr>PowerPoint Presentation</vt:lpstr>
      <vt:lpstr>Blood Flow</vt:lpstr>
      <vt:lpstr>Blood Pressure </vt:lpstr>
      <vt:lpstr>PowerPoint Presentation</vt:lpstr>
      <vt:lpstr>PowerPoint Presentation</vt:lpstr>
      <vt:lpstr>PowerPoint Presentation</vt:lpstr>
      <vt:lpstr>Lumen Diameter</vt:lpstr>
      <vt:lpstr>Blood Viscosity</vt:lpstr>
      <vt:lpstr>Total Blood Vessel Length</vt:lpstr>
      <vt:lpstr>Neural Regulation</vt:lpstr>
      <vt:lpstr>Venous Return</vt:lpstr>
      <vt:lpstr>Skeletal Muscle Pumps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Checking Pulse</vt:lpstr>
      <vt:lpstr>PowerPoint Presentation</vt:lpstr>
      <vt:lpstr>PowerPoint Presentation</vt:lpstr>
      <vt:lpstr>Hepatic Portal Circulation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Default</dc:creator>
  <cp:lastModifiedBy>Sherry Sturgis</cp:lastModifiedBy>
  <cp:revision>87</cp:revision>
  <cp:lastPrinted>2020-02-07T15:18:54Z</cp:lastPrinted>
  <dcterms:created xsi:type="dcterms:W3CDTF">2011-01-26T13:23:40Z</dcterms:created>
  <dcterms:modified xsi:type="dcterms:W3CDTF">2020-02-10T17:44:25Z</dcterms:modified>
</cp:coreProperties>
</file>