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256" r:id="rId2"/>
    <p:sldId id="257" r:id="rId3"/>
    <p:sldId id="258" r:id="rId4"/>
    <p:sldId id="259" r:id="rId5"/>
    <p:sldId id="320" r:id="rId6"/>
    <p:sldId id="322" r:id="rId7"/>
    <p:sldId id="364" r:id="rId8"/>
    <p:sldId id="361" r:id="rId9"/>
    <p:sldId id="324" r:id="rId10"/>
    <p:sldId id="362" r:id="rId11"/>
    <p:sldId id="325" r:id="rId12"/>
    <p:sldId id="326" r:id="rId13"/>
    <p:sldId id="328" r:id="rId14"/>
    <p:sldId id="330" r:id="rId15"/>
    <p:sldId id="332" r:id="rId16"/>
    <p:sldId id="333" r:id="rId17"/>
    <p:sldId id="335" r:id="rId18"/>
    <p:sldId id="338" r:id="rId19"/>
    <p:sldId id="339" r:id="rId20"/>
    <p:sldId id="340" r:id="rId21"/>
    <p:sldId id="341" r:id="rId22"/>
    <p:sldId id="344" r:id="rId23"/>
    <p:sldId id="345" r:id="rId24"/>
    <p:sldId id="346" r:id="rId25"/>
    <p:sldId id="347" r:id="rId26"/>
    <p:sldId id="349" r:id="rId27"/>
    <p:sldId id="352" r:id="rId28"/>
    <p:sldId id="354" r:id="rId29"/>
    <p:sldId id="365" r:id="rId30"/>
    <p:sldId id="355" r:id="rId31"/>
    <p:sldId id="363" r:id="rId32"/>
    <p:sldId id="357" r:id="rId33"/>
    <p:sldId id="367" r:id="rId34"/>
    <p:sldId id="366" r:id="rId35"/>
    <p:sldId id="3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1656" autoAdjust="0"/>
  </p:normalViewPr>
  <p:slideViewPr>
    <p:cSldViewPr>
      <p:cViewPr varScale="1">
        <p:scale>
          <a:sx n="75" d="100"/>
          <a:sy n="75" d="100"/>
        </p:scale>
        <p:origin x="130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 Display of</a:t>
            </a:r>
            <a:r>
              <a:rPr lang="en-US" baseline="0" dirty="0"/>
              <a:t> multiple appointments for each veterinarian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172251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5-27: Display of position</a:t>
            </a:r>
            <a:r>
              <a:rPr lang="en-US" baseline="0" dirty="0"/>
              <a:t> for Veterinarians table field with pointer shape indicating you are placing a field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229441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5-32: Display of Align button with controls selected  and Top command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60393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5-39: Display of “Fill/Back Color” arrow and the color to select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238935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5-40: Display of More button and Title button with the gallery</a:t>
            </a:r>
            <a:r>
              <a:rPr lang="en-US" baseline="0" dirty="0"/>
              <a:t> scroll arrows and Header/Footer group.  Finally showing Form Header section added and fill/back color changed to gray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150611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5-50: Display of View button with Veterinarian Appointment Form open in Design view with adjusted size and position of Appointments subform</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424533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5-64: Display of Picture control and Resume control selected with font size, font weight, and text alignment</a:t>
            </a:r>
            <a:r>
              <a:rPr lang="en-US" baseline="0" dirty="0"/>
              <a:t> changed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85157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5-65: Display of instructions for changing tab order</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83599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5-70: Display of Object Dependencies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417480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5-74: Display of</a:t>
            </a:r>
            <a:r>
              <a:rPr lang="en-US" baseline="0" dirty="0"/>
              <a:t> need to erase criterion for Appointment Date field and need to erase criterion for Specialty field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231870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5-77: Display of</a:t>
            </a:r>
            <a:r>
              <a:rPr lang="en-US" baseline="0" dirty="0"/>
              <a:t> veterinarian data and appointments of veterinarian appear on form in a datasheet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90316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5-4: Display of Save</a:t>
            </a:r>
            <a:r>
              <a:rPr lang="en-US" baseline="0" dirty="0"/>
              <a:t> button with row selector for Start Date field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132128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5-79: Display of</a:t>
            </a:r>
            <a:r>
              <a:rPr lang="en-US" baseline="0" dirty="0"/>
              <a:t> Appointment Data field added and datasheet created automatically because Appointments table is the “many” table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4258588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5-81: Display of</a:t>
            </a:r>
            <a:r>
              <a:rPr lang="en-US" baseline="0" dirty="0"/>
              <a:t> fields from Appointments table and fields from Veterinarian table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170029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5-9: display of fields in Datasheet view</a:t>
            </a:r>
          </a:p>
        </p:txBody>
      </p:sp>
      <p:sp>
        <p:nvSpPr>
          <p:cNvPr id="4" name="Slide Number Placeholder 3"/>
          <p:cNvSpPr>
            <a:spLocks noGrp="1"/>
          </p:cNvSpPr>
          <p:nvPr>
            <p:ph type="sldNum" sz="quarter" idx="5"/>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75527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5-11: Display of phone number entered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167455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5-13: Display of Board Certified </a:t>
            </a:r>
            <a:r>
              <a:rPr lang="en-US" baseline="0" dirty="0"/>
              <a:t>field check box</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32781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5-14: Display of end of special Specialty for the record of Carl Schwartz</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67112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5-16: Display</a:t>
            </a:r>
            <a:r>
              <a:rPr lang="en-US" baseline="0" dirty="0"/>
              <a:t> of pointer shape indicating rows can be resized by dragging</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237206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5-23: Display of attachments</a:t>
            </a:r>
            <a:r>
              <a:rPr lang="en-US" baseline="0" dirty="0"/>
              <a:t> with the Add button and OK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71404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5-26: Display of Form Design Tools Design tab with “Add Existing Fields” button, Tools group,</a:t>
            </a:r>
            <a:r>
              <a:rPr lang="en-US" baseline="0" dirty="0"/>
              <a:t> Field list, and expand indicators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25096735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45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18653" y="1304453"/>
            <a:ext cx="8183463" cy="4740119"/>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94120"/>
            <a:ext cx="1215590" cy="444753"/>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30291603"/>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18653" y="1304453"/>
            <a:ext cx="8305800" cy="1891792"/>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94120"/>
            <a:ext cx="1215590" cy="444753"/>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91352553-C81C-41BF-BE58-FD433A3010B2}"/>
              </a:ext>
            </a:extLst>
          </p:cNvPr>
          <p:cNvSpPr>
            <a:spLocks noGrp="1"/>
          </p:cNvSpPr>
          <p:nvPr>
            <p:ph sz="quarter" idx="10"/>
          </p:nvPr>
        </p:nvSpPr>
        <p:spPr>
          <a:xfrm>
            <a:off x="615637" y="3630441"/>
            <a:ext cx="8299764"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71784831"/>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4068729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Access 2019</a:t>
            </a:r>
          </a:p>
        </p:txBody>
      </p:sp>
      <p:sp>
        <p:nvSpPr>
          <p:cNvPr id="3" name="Subtitle 2"/>
          <p:cNvSpPr>
            <a:spLocks noGrp="1"/>
          </p:cNvSpPr>
          <p:nvPr>
            <p:ph type="subTitle" idx="1"/>
          </p:nvPr>
        </p:nvSpPr>
        <p:spPr>
          <a:xfrm>
            <a:off x="698500" y="3352800"/>
            <a:ext cx="7683500" cy="381000"/>
          </a:xfrm>
        </p:spPr>
        <p:txBody>
          <a:bodyPr/>
          <a:lstStyle/>
          <a:p>
            <a:r>
              <a:rPr lang="en-US" sz="2400" dirty="0"/>
              <a:t>Module 5:  Multiple-Table Forms</a:t>
            </a:r>
          </a:p>
        </p:txBody>
      </p:sp>
      <p:sp>
        <p:nvSpPr>
          <p:cNvPr id="4" name="Text Placeholder 3"/>
          <p:cNvSpPr>
            <a:spLocks noGrp="1"/>
          </p:cNvSpPr>
          <p:nvPr>
            <p:ph type="body" sz="quarter" idx="10"/>
          </p:nvPr>
        </p:nvSpPr>
        <p:spPr>
          <a:xfrm>
            <a:off x="819538" y="6222085"/>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47360637"/>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(3 of 6)</a:t>
            </a:r>
          </a:p>
        </p:txBody>
      </p:sp>
      <p:sp>
        <p:nvSpPr>
          <p:cNvPr id="2" name="Content Placeholder 1"/>
          <p:cNvSpPr>
            <a:spLocks noGrp="1"/>
          </p:cNvSpPr>
          <p:nvPr>
            <p:ph idx="1"/>
          </p:nvPr>
        </p:nvSpPr>
        <p:spPr>
          <a:xfrm>
            <a:off x="618653" y="1304453"/>
            <a:ext cx="8305800" cy="981547"/>
          </a:xfrm>
        </p:spPr>
        <p:txBody>
          <a:bodyPr/>
          <a:lstStyle/>
          <a:p>
            <a:r>
              <a:rPr lang="en-US" dirty="0"/>
              <a:t>To Enter Data in Long Text Fields</a:t>
            </a:r>
          </a:p>
          <a:p>
            <a:pPr lvl="1"/>
            <a:r>
              <a:rPr lang="en-US" dirty="0"/>
              <a:t>Click the desired field and then type the entry</a:t>
            </a:r>
          </a:p>
        </p:txBody>
      </p:sp>
      <p:pic>
        <p:nvPicPr>
          <p:cNvPr id="7" name="Content Placeholder 6" descr="Text was entered in the Specialty field for the new record. The column for the Specialty field is narrow, and not all of the text displays.">
            <a:extLst>
              <a:ext uri="{FF2B5EF4-FFF2-40B4-BE49-F238E27FC236}">
                <a16:creationId xmlns:a16="http://schemas.microsoft.com/office/drawing/2014/main" id="{6217F1EA-3B06-414E-841F-5EBB14D9237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61665" y="2438400"/>
            <a:ext cx="8008020" cy="3375024"/>
          </a:xfrm>
          <a:prstGeom prst="rect">
            <a:avLst/>
          </a:prstGeom>
        </p:spPr>
      </p:pic>
    </p:spTree>
    <p:extLst>
      <p:ext uri="{BB962C8B-B14F-4D97-AF65-F5344CB8AC3E}">
        <p14:creationId xmlns:p14="http://schemas.microsoft.com/office/powerpoint/2010/main" val="1717929252"/>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(4 of 6)</a:t>
            </a:r>
          </a:p>
        </p:txBody>
      </p:sp>
      <p:sp>
        <p:nvSpPr>
          <p:cNvPr id="2" name="Content Placeholder 1"/>
          <p:cNvSpPr>
            <a:spLocks noGrp="1"/>
          </p:cNvSpPr>
          <p:nvPr>
            <p:ph idx="1"/>
          </p:nvPr>
        </p:nvSpPr>
        <p:spPr/>
        <p:txBody>
          <a:bodyPr/>
          <a:lstStyle/>
          <a:p>
            <a:r>
              <a:rPr lang="en-US" dirty="0"/>
              <a:t>To Change the Row and Column Size</a:t>
            </a:r>
          </a:p>
          <a:p>
            <a:pPr lvl="1"/>
            <a:r>
              <a:rPr lang="en-US" dirty="0"/>
              <a:t>Drag the right edge of the field to resize to the right to increase the column size</a:t>
            </a:r>
          </a:p>
          <a:p>
            <a:pPr lvl="1"/>
            <a:r>
              <a:rPr lang="en-US" dirty="0"/>
              <a:t>Drag the lower edge of the record selector to resize to the desired location</a:t>
            </a:r>
          </a:p>
        </p:txBody>
      </p:sp>
      <p:pic>
        <p:nvPicPr>
          <p:cNvPr id="6" name="Content Placeholder 5" descr="The pointer shape is a double-headed arrow with an intersecting line, and is pointing to the row selector between the first two rows. The lower edge of the record selector is being dragged, resizing all of the rows, until the entire contents of the Specialty field are displayed.">
            <a:extLst>
              <a:ext uri="{FF2B5EF4-FFF2-40B4-BE49-F238E27FC236}">
                <a16:creationId xmlns:a16="http://schemas.microsoft.com/office/drawing/2014/main" id="{54B41C51-F99C-4874-99AA-81E144792B4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95873" y="3357403"/>
            <a:ext cx="3939602" cy="2738597"/>
          </a:xfrm>
          <a:prstGeom prst="rect">
            <a:avLst/>
          </a:prstGeom>
        </p:spPr>
      </p:pic>
    </p:spTree>
    <p:extLst>
      <p:ext uri="{BB962C8B-B14F-4D97-AF65-F5344CB8AC3E}">
        <p14:creationId xmlns:p14="http://schemas.microsoft.com/office/powerpoint/2010/main" val="3827440759"/>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(5 of 6)</a:t>
            </a:r>
          </a:p>
        </p:txBody>
      </p:sp>
      <p:sp>
        <p:nvSpPr>
          <p:cNvPr id="2" name="Content Placeholder 1"/>
          <p:cNvSpPr>
            <a:spLocks noGrp="1"/>
          </p:cNvSpPr>
          <p:nvPr>
            <p:ph idx="1"/>
          </p:nvPr>
        </p:nvSpPr>
        <p:spPr/>
        <p:txBody>
          <a:bodyPr>
            <a:normAutofit/>
          </a:bodyPr>
          <a:lstStyle/>
          <a:p>
            <a:r>
              <a:rPr lang="en-US" dirty="0"/>
              <a:t>To Enter Data in O</a:t>
            </a:r>
            <a:r>
              <a:rPr lang="en-US" sz="100" dirty="0"/>
              <a:t> </a:t>
            </a:r>
            <a:r>
              <a:rPr lang="en-US" dirty="0"/>
              <a:t>L</a:t>
            </a:r>
            <a:r>
              <a:rPr lang="en-US" sz="100" dirty="0"/>
              <a:t> </a:t>
            </a:r>
            <a:r>
              <a:rPr lang="en-US" dirty="0"/>
              <a:t>E Object Fields</a:t>
            </a:r>
          </a:p>
          <a:p>
            <a:pPr lvl="1"/>
            <a:r>
              <a:rPr lang="en-US" dirty="0"/>
              <a:t>Right-click the O</a:t>
            </a:r>
            <a:r>
              <a:rPr lang="en-US" sz="100" dirty="0"/>
              <a:t> </a:t>
            </a:r>
            <a:r>
              <a:rPr lang="en-US" dirty="0"/>
              <a:t>L</a:t>
            </a:r>
            <a:r>
              <a:rPr lang="en-US" sz="100" dirty="0"/>
              <a:t> </a:t>
            </a:r>
            <a:r>
              <a:rPr lang="en-US" dirty="0"/>
              <a:t>E object field to produce a shortcut menu</a:t>
            </a:r>
          </a:p>
          <a:p>
            <a:pPr lvl="1"/>
            <a:r>
              <a:rPr lang="en-US" dirty="0"/>
              <a:t>Click Insert Object on the shortcut menu to display the Microsoft Access dialog box</a:t>
            </a:r>
          </a:p>
          <a:p>
            <a:pPr lvl="1"/>
            <a:r>
              <a:rPr lang="en-US" dirty="0"/>
              <a:t>Click the desired object type</a:t>
            </a:r>
          </a:p>
          <a:p>
            <a:pPr lvl="1"/>
            <a:r>
              <a:rPr lang="en-US" dirty="0"/>
              <a:t>Click the OK button</a:t>
            </a:r>
          </a:p>
          <a:p>
            <a:pPr lvl="1"/>
            <a:r>
              <a:rPr lang="en-US" dirty="0"/>
              <a:t>Create the desired object</a:t>
            </a:r>
          </a:p>
          <a:p>
            <a:pPr lvl="1"/>
            <a:r>
              <a:rPr lang="en-US" dirty="0"/>
              <a:t>Click the “Exit and return to document” command to return to Access and insert the object</a:t>
            </a:r>
          </a:p>
        </p:txBody>
      </p:sp>
    </p:spTree>
    <p:extLst>
      <p:ext uri="{BB962C8B-B14F-4D97-AF65-F5344CB8AC3E}">
        <p14:creationId xmlns:p14="http://schemas.microsoft.com/office/powerpoint/2010/main" val="2937445599"/>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(6 of 6)</a:t>
            </a:r>
          </a:p>
        </p:txBody>
      </p:sp>
      <p:sp>
        <p:nvSpPr>
          <p:cNvPr id="2" name="Content Placeholder 1"/>
          <p:cNvSpPr>
            <a:spLocks noGrp="1"/>
          </p:cNvSpPr>
          <p:nvPr>
            <p:ph idx="1"/>
          </p:nvPr>
        </p:nvSpPr>
        <p:spPr>
          <a:xfrm>
            <a:off x="618653" y="1304452"/>
            <a:ext cx="8305800" cy="2382478"/>
          </a:xfrm>
        </p:spPr>
        <p:txBody>
          <a:bodyPr>
            <a:normAutofit fontScale="92500" lnSpcReduction="20000"/>
          </a:bodyPr>
          <a:lstStyle/>
          <a:p>
            <a:r>
              <a:rPr lang="en-US" dirty="0"/>
              <a:t>To Enter Data in Attachment Fields</a:t>
            </a:r>
          </a:p>
          <a:p>
            <a:pPr lvl="1"/>
            <a:r>
              <a:rPr lang="en-US" dirty="0"/>
              <a:t>Right-click the attachment field</a:t>
            </a:r>
          </a:p>
          <a:p>
            <a:pPr lvl="1"/>
            <a:r>
              <a:rPr lang="en-US" dirty="0"/>
              <a:t>Click Manage Attachments on the shortcut menu</a:t>
            </a:r>
          </a:p>
          <a:p>
            <a:pPr lvl="1"/>
            <a:r>
              <a:rPr lang="en-US" dirty="0"/>
              <a:t>Click the Add button to add an attachment</a:t>
            </a:r>
          </a:p>
          <a:p>
            <a:pPr lvl="1"/>
            <a:r>
              <a:rPr lang="en-US" dirty="0"/>
              <a:t>Navigate to the location containing the file(s) to attach</a:t>
            </a:r>
          </a:p>
          <a:p>
            <a:pPr lvl="1"/>
            <a:r>
              <a:rPr lang="en-US" dirty="0"/>
              <a:t>Click the file to attach, and then click the Open button</a:t>
            </a:r>
          </a:p>
          <a:p>
            <a:pPr lvl="1"/>
            <a:r>
              <a:rPr lang="en-US" dirty="0"/>
              <a:t>Click the OK button to close the Attachments dialog box</a:t>
            </a:r>
          </a:p>
        </p:txBody>
      </p:sp>
      <p:pic>
        <p:nvPicPr>
          <p:cNvPr id="7" name="Content Placeholder 6" descr="The Attachments dialog box shows two attachments in the Attachments list. The OK button and the Add button are called out.">
            <a:extLst>
              <a:ext uri="{FF2B5EF4-FFF2-40B4-BE49-F238E27FC236}">
                <a16:creationId xmlns:a16="http://schemas.microsoft.com/office/drawing/2014/main" id="{6823C06D-2FE9-4F22-999D-9A38A252B43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11059" y="3789722"/>
            <a:ext cx="5309232" cy="2382478"/>
          </a:xfrm>
          <a:prstGeom prst="rect">
            <a:avLst/>
          </a:prstGeom>
        </p:spPr>
      </p:pic>
    </p:spTree>
    <p:extLst>
      <p:ext uri="{BB962C8B-B14F-4D97-AF65-F5344CB8AC3E}">
        <p14:creationId xmlns:p14="http://schemas.microsoft.com/office/powerpoint/2010/main" val="2929539474"/>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(1 of 16)</a:t>
            </a:r>
          </a:p>
        </p:txBody>
      </p:sp>
      <p:sp>
        <p:nvSpPr>
          <p:cNvPr id="2" name="Content Placeholder 1"/>
          <p:cNvSpPr>
            <a:spLocks noGrp="1"/>
          </p:cNvSpPr>
          <p:nvPr>
            <p:ph idx="1"/>
          </p:nvPr>
        </p:nvSpPr>
        <p:spPr>
          <a:xfrm>
            <a:off x="618653" y="1304452"/>
            <a:ext cx="8305800" cy="2353147"/>
          </a:xfrm>
        </p:spPr>
        <p:txBody>
          <a:bodyPr/>
          <a:lstStyle/>
          <a:p>
            <a:r>
              <a:rPr lang="en-US" dirty="0"/>
              <a:t>To Create a Form in Design View</a:t>
            </a:r>
          </a:p>
          <a:p>
            <a:pPr lvl="1"/>
            <a:r>
              <a:rPr lang="en-US" dirty="0"/>
              <a:t>Click CREATE on the ribbon to display the CREATE tab</a:t>
            </a:r>
          </a:p>
          <a:p>
            <a:pPr lvl="1"/>
            <a:r>
              <a:rPr lang="en-US" dirty="0"/>
              <a:t>Click the Form Design button to create a new form in Design View</a:t>
            </a:r>
          </a:p>
          <a:p>
            <a:pPr lvl="1"/>
            <a:r>
              <a:rPr lang="en-US" dirty="0"/>
              <a:t>If a field list does not appear, click the “Add Existing Fields” button to display a field list</a:t>
            </a:r>
          </a:p>
        </p:txBody>
      </p:sp>
      <p:pic>
        <p:nvPicPr>
          <p:cNvPr id="7" name="Content Placeholder 6" descr="A new form is displayed in Design View. The Add Existing Fields button in the Tools group on the Form Design Tools Design tab was clicked, displaying the Field List. Expand indicators appear before the field names in the Field List.">
            <a:extLst>
              <a:ext uri="{FF2B5EF4-FFF2-40B4-BE49-F238E27FC236}">
                <a16:creationId xmlns:a16="http://schemas.microsoft.com/office/drawing/2014/main" id="{B186C78A-2D1A-4608-8B90-A99B05583A7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57779" y="3897854"/>
            <a:ext cx="5615792" cy="2289515"/>
          </a:xfrm>
          <a:prstGeom prst="rect">
            <a:avLst/>
          </a:prstGeom>
        </p:spPr>
      </p:pic>
    </p:spTree>
    <p:extLst>
      <p:ext uri="{BB962C8B-B14F-4D97-AF65-F5344CB8AC3E}">
        <p14:creationId xmlns:p14="http://schemas.microsoft.com/office/powerpoint/2010/main" val="355991319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(2 of 16)</a:t>
            </a:r>
          </a:p>
        </p:txBody>
      </p:sp>
      <p:sp>
        <p:nvSpPr>
          <p:cNvPr id="2" name="Content Placeholder 1"/>
          <p:cNvSpPr>
            <a:spLocks noGrp="1"/>
          </p:cNvSpPr>
          <p:nvPr>
            <p:ph idx="1"/>
          </p:nvPr>
        </p:nvSpPr>
        <p:spPr>
          <a:xfrm>
            <a:off x="618653" y="1304453"/>
            <a:ext cx="8305800" cy="851139"/>
          </a:xfrm>
        </p:spPr>
        <p:txBody>
          <a:bodyPr/>
          <a:lstStyle/>
          <a:p>
            <a:r>
              <a:rPr lang="en-US" dirty="0"/>
              <a:t>To Add a Control for a Field to the Form</a:t>
            </a:r>
          </a:p>
          <a:p>
            <a:pPr lvl="1"/>
            <a:r>
              <a:rPr lang="en-US" dirty="0"/>
              <a:t>Drag the field in the field list to the desired location on the form</a:t>
            </a:r>
          </a:p>
        </p:txBody>
      </p:sp>
      <p:pic>
        <p:nvPicPr>
          <p:cNvPr id="6" name="Content Placeholder 5" descr="The Expand indicator next to the Veterinarians table in the Field List was clicked, displaying the fields in the Veterinarians table in the Field List. The Veterinarian ID field is being dragged from the field list to the form, and will appear approximately at the intersection of the 1 inch mark on the vertical ruler and the 3 inch mark on the horizontal ruler. The Expand indicator for the attachment field is called out.">
            <a:extLst>
              <a:ext uri="{FF2B5EF4-FFF2-40B4-BE49-F238E27FC236}">
                <a16:creationId xmlns:a16="http://schemas.microsoft.com/office/drawing/2014/main" id="{EEE4E775-D397-4182-9631-1CAF703EAA79}"/>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14196" y="2406791"/>
            <a:ext cx="6102958" cy="3765409"/>
          </a:xfrm>
          <a:prstGeom prst="rect">
            <a:avLst/>
          </a:prstGeom>
        </p:spPr>
      </p:pic>
    </p:spTree>
    <p:extLst>
      <p:ext uri="{BB962C8B-B14F-4D97-AF65-F5344CB8AC3E}">
        <p14:creationId xmlns:p14="http://schemas.microsoft.com/office/powerpoint/2010/main" val="135450928"/>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(3 of 16)</a:t>
            </a:r>
          </a:p>
        </p:txBody>
      </p:sp>
      <p:sp>
        <p:nvSpPr>
          <p:cNvPr id="2" name="Content Placeholder 1"/>
          <p:cNvSpPr>
            <a:spLocks noGrp="1"/>
          </p:cNvSpPr>
          <p:nvPr>
            <p:ph idx="1"/>
          </p:nvPr>
        </p:nvSpPr>
        <p:spPr/>
        <p:txBody>
          <a:bodyPr/>
          <a:lstStyle/>
          <a:p>
            <a:r>
              <a:rPr lang="en-US" dirty="0"/>
              <a:t>To Align Controls on the Left</a:t>
            </a:r>
          </a:p>
          <a:p>
            <a:pPr lvl="1"/>
            <a:r>
              <a:rPr lang="en-US" dirty="0"/>
              <a:t>Click the first control to align</a:t>
            </a:r>
          </a:p>
          <a:p>
            <a:pPr lvl="1"/>
            <a:r>
              <a:rPr lang="en-US" dirty="0"/>
              <a:t>Hold the SHIFT key down and click the remaining controls to align</a:t>
            </a:r>
          </a:p>
          <a:p>
            <a:pPr lvl="1"/>
            <a:r>
              <a:rPr lang="en-US" dirty="0"/>
              <a:t>Click the Align button to display the Align menu</a:t>
            </a:r>
          </a:p>
          <a:p>
            <a:pPr lvl="1"/>
            <a:r>
              <a:rPr lang="en-US" dirty="0"/>
              <a:t>Click the desired alignment option</a:t>
            </a:r>
          </a:p>
        </p:txBody>
      </p:sp>
    </p:spTree>
    <p:extLst>
      <p:ext uri="{BB962C8B-B14F-4D97-AF65-F5344CB8AC3E}">
        <p14:creationId xmlns:p14="http://schemas.microsoft.com/office/powerpoint/2010/main" val="1185696367"/>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(4 of 16)</a:t>
            </a:r>
          </a:p>
        </p:txBody>
      </p:sp>
      <p:sp>
        <p:nvSpPr>
          <p:cNvPr id="2" name="Content Placeholder 1"/>
          <p:cNvSpPr>
            <a:spLocks noGrp="1"/>
          </p:cNvSpPr>
          <p:nvPr>
            <p:ph idx="1"/>
          </p:nvPr>
        </p:nvSpPr>
        <p:spPr>
          <a:xfrm>
            <a:off x="618653" y="1304453"/>
            <a:ext cx="8305800" cy="1819747"/>
          </a:xfrm>
        </p:spPr>
        <p:txBody>
          <a:bodyPr/>
          <a:lstStyle/>
          <a:p>
            <a:r>
              <a:rPr lang="en-US" dirty="0"/>
              <a:t>To Align Controls on the Top and Adjust Vertical Spacing</a:t>
            </a:r>
          </a:p>
          <a:p>
            <a:pPr lvl="1"/>
            <a:r>
              <a:rPr lang="en-US" dirty="0"/>
              <a:t>Select the controls on which to modify the vertical spacing</a:t>
            </a:r>
          </a:p>
          <a:p>
            <a:pPr lvl="1"/>
            <a:r>
              <a:rPr lang="en-US" dirty="0"/>
              <a:t>Click the Size/Space button to display the Size/Space menu</a:t>
            </a:r>
          </a:p>
          <a:p>
            <a:pPr lvl="1"/>
            <a:r>
              <a:rPr lang="en-US" dirty="0"/>
              <a:t>Click the desired spacing option to specify the spacing</a:t>
            </a:r>
          </a:p>
        </p:txBody>
      </p:sp>
      <p:pic>
        <p:nvPicPr>
          <p:cNvPr id="7" name="Content Placeholder 6" descr="The controls for the First Name and Office Phone labels and fields were selected. The Align button in the Sizing &amp; Ordering group on the Form Design Tools Arrange tab was clicked, displaying the Align menu, which includes the Top command.">
            <a:extLst>
              <a:ext uri="{FF2B5EF4-FFF2-40B4-BE49-F238E27FC236}">
                <a16:creationId xmlns:a16="http://schemas.microsoft.com/office/drawing/2014/main" id="{E8BE80DD-6F2B-471E-A8E6-7F7E6E90FE8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82656" y="3322405"/>
            <a:ext cx="5966038" cy="2849795"/>
          </a:xfrm>
          <a:prstGeom prst="rect">
            <a:avLst/>
          </a:prstGeom>
        </p:spPr>
      </p:pic>
    </p:spTree>
    <p:extLst>
      <p:ext uri="{BB962C8B-B14F-4D97-AF65-F5344CB8AC3E}">
        <p14:creationId xmlns:p14="http://schemas.microsoft.com/office/powerpoint/2010/main" val="3937098770"/>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(5 of 16)</a:t>
            </a:r>
          </a:p>
        </p:txBody>
      </p:sp>
      <p:sp>
        <p:nvSpPr>
          <p:cNvPr id="2" name="Content Placeholder 1"/>
          <p:cNvSpPr>
            <a:spLocks noGrp="1"/>
          </p:cNvSpPr>
          <p:nvPr>
            <p:ph idx="1"/>
          </p:nvPr>
        </p:nvSpPr>
        <p:spPr>
          <a:xfrm>
            <a:off x="618653" y="1304452"/>
            <a:ext cx="8305800" cy="2124547"/>
          </a:xfrm>
        </p:spPr>
        <p:txBody>
          <a:bodyPr>
            <a:noAutofit/>
          </a:bodyPr>
          <a:lstStyle/>
          <a:p>
            <a:r>
              <a:rPr lang="en-US" dirty="0"/>
              <a:t>To Use a Shortcut Menu to Change the Fill/Back Color</a:t>
            </a:r>
          </a:p>
          <a:p>
            <a:pPr lvl="1"/>
            <a:r>
              <a:rPr lang="en-US" dirty="0"/>
              <a:t>Right-click the form to produce a shortcut menu</a:t>
            </a:r>
          </a:p>
          <a:p>
            <a:pPr lvl="1"/>
            <a:r>
              <a:rPr lang="en-US" dirty="0"/>
              <a:t>Point to the “Fill/Back Color” arrow on the shortcut menu to display a color palette</a:t>
            </a:r>
          </a:p>
          <a:p>
            <a:pPr lvl="1"/>
            <a:r>
              <a:rPr lang="en-US" dirty="0"/>
              <a:t>Click the desired color</a:t>
            </a:r>
          </a:p>
        </p:txBody>
      </p:sp>
      <p:pic>
        <p:nvPicPr>
          <p:cNvPr id="6" name="Content Placeholder 5" descr="The pointer pointed to the Fill/Back Color command on the shortcut menu, displaying the color palette. The color to select is the first color in the third row.">
            <a:extLst>
              <a:ext uri="{FF2B5EF4-FFF2-40B4-BE49-F238E27FC236}">
                <a16:creationId xmlns:a16="http://schemas.microsoft.com/office/drawing/2014/main" id="{C03EC428-B45D-4F93-95EA-919D29BF738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79220" y="3505200"/>
            <a:ext cx="4572909" cy="2658055"/>
          </a:xfrm>
          <a:prstGeom prst="rect">
            <a:avLst/>
          </a:prstGeom>
        </p:spPr>
      </p:pic>
    </p:spTree>
    <p:extLst>
      <p:ext uri="{BB962C8B-B14F-4D97-AF65-F5344CB8AC3E}">
        <p14:creationId xmlns:p14="http://schemas.microsoft.com/office/powerpoint/2010/main" val="3260333114"/>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(6 of 16)</a:t>
            </a:r>
          </a:p>
        </p:txBody>
      </p:sp>
      <p:sp>
        <p:nvSpPr>
          <p:cNvPr id="2" name="Content Placeholder 1"/>
          <p:cNvSpPr>
            <a:spLocks noGrp="1"/>
          </p:cNvSpPr>
          <p:nvPr>
            <p:ph idx="1"/>
          </p:nvPr>
        </p:nvSpPr>
        <p:spPr>
          <a:xfrm>
            <a:off x="618653" y="1304453"/>
            <a:ext cx="8305800" cy="851139"/>
          </a:xfrm>
        </p:spPr>
        <p:txBody>
          <a:bodyPr/>
          <a:lstStyle/>
          <a:p>
            <a:r>
              <a:rPr lang="en-US" dirty="0"/>
              <a:t>To Add a Title</a:t>
            </a:r>
          </a:p>
          <a:p>
            <a:pPr lvl="1"/>
            <a:r>
              <a:rPr lang="en-US" dirty="0"/>
              <a:t>Click the Title button to add a title to the form</a:t>
            </a:r>
          </a:p>
        </p:txBody>
      </p:sp>
      <p:pic>
        <p:nvPicPr>
          <p:cNvPr id="6" name="Content Placeholder 5" descr="The Title button in the Header/Footer group on the Form Design Tools Design tab was clicked, adding a title to the form. The title, Veterinarian Appointment Form, appears in the newly added Form Header section. The More button and gallery scroll arrows for the Controls gallery on the Form Design Tools Design tab are called out.">
            <a:extLst>
              <a:ext uri="{FF2B5EF4-FFF2-40B4-BE49-F238E27FC236}">
                <a16:creationId xmlns:a16="http://schemas.microsoft.com/office/drawing/2014/main" id="{BA8CC01F-1AED-4012-AF42-1935EA326F6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37784" y="2438400"/>
            <a:ext cx="5855782" cy="3618484"/>
          </a:xfrm>
          <a:prstGeom prst="rect">
            <a:avLst/>
          </a:prstGeom>
        </p:spPr>
      </p:pic>
    </p:spTree>
    <p:extLst>
      <p:ext uri="{BB962C8B-B14F-4D97-AF65-F5344CB8AC3E}">
        <p14:creationId xmlns:p14="http://schemas.microsoft.com/office/powerpoint/2010/main" val="399050441"/>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Add Yes/No, Long Text, OLE Object, and Attachment fields</a:t>
            </a:r>
          </a:p>
          <a:p>
            <a:r>
              <a:rPr lang="en-US" dirty="0"/>
              <a:t>Use the Input Mask Wizard</a:t>
            </a:r>
          </a:p>
          <a:p>
            <a:r>
              <a:rPr lang="en-US" dirty="0"/>
              <a:t>Update fields and enter data</a:t>
            </a:r>
          </a:p>
          <a:p>
            <a:r>
              <a:rPr lang="en-US" dirty="0"/>
              <a:t>Change row and column size</a:t>
            </a:r>
          </a:p>
          <a:p>
            <a:r>
              <a:rPr lang="en-US" dirty="0"/>
              <a:t>Create a form with a subform in Design view</a:t>
            </a:r>
          </a:p>
          <a:p>
            <a:r>
              <a:rPr lang="en-US" dirty="0"/>
              <a:t>Modify a subform and form design</a:t>
            </a:r>
          </a:p>
        </p:txBody>
      </p:sp>
    </p:spTree>
    <p:extLst>
      <p:ext uri="{BB962C8B-B14F-4D97-AF65-F5344CB8AC3E}">
        <p14:creationId xmlns:p14="http://schemas.microsoft.com/office/powerpoint/2010/main" val="3093366903"/>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(7 of 16)</a:t>
            </a:r>
          </a:p>
        </p:txBody>
      </p:sp>
      <p:sp>
        <p:nvSpPr>
          <p:cNvPr id="2" name="Content Placeholder 1"/>
          <p:cNvSpPr>
            <a:spLocks noGrp="1"/>
          </p:cNvSpPr>
          <p:nvPr>
            <p:ph idx="1"/>
          </p:nvPr>
        </p:nvSpPr>
        <p:spPr/>
        <p:txBody>
          <a:bodyPr>
            <a:normAutofit/>
          </a:bodyPr>
          <a:lstStyle/>
          <a:p>
            <a:r>
              <a:rPr lang="en-US" dirty="0"/>
              <a:t>To Place a Subform</a:t>
            </a:r>
          </a:p>
          <a:p>
            <a:pPr lvl="1"/>
            <a:r>
              <a:rPr lang="en-US" dirty="0"/>
              <a:t>Click the More button to display a gallery of available tools</a:t>
            </a:r>
          </a:p>
          <a:p>
            <a:pPr lvl="1"/>
            <a:r>
              <a:rPr lang="en-US" dirty="0"/>
              <a:t>Be sure the “Use Control Wizards” button is selected, click the Subform/ Subreport tool on the FORM DESIGN TOOLS DESIGN tab, and move the pointer to and click the position where you want to position the subform</a:t>
            </a:r>
          </a:p>
          <a:p>
            <a:pPr lvl="1"/>
            <a:r>
              <a:rPr lang="en-US" dirty="0"/>
              <a:t>Ensure the “Use existing Tables and Queries” option button is selected</a:t>
            </a:r>
          </a:p>
          <a:p>
            <a:pPr lvl="1"/>
            <a:r>
              <a:rPr lang="en-US" dirty="0"/>
              <a:t>Click the Next button</a:t>
            </a:r>
          </a:p>
        </p:txBody>
      </p:sp>
    </p:spTree>
    <p:extLst>
      <p:ext uri="{BB962C8B-B14F-4D97-AF65-F5344CB8AC3E}">
        <p14:creationId xmlns:p14="http://schemas.microsoft.com/office/powerpoint/2010/main" val="2626372200"/>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(8 of 16)</a:t>
            </a:r>
          </a:p>
        </p:txBody>
      </p:sp>
      <p:sp>
        <p:nvSpPr>
          <p:cNvPr id="2" name="Content Placeholder 1"/>
          <p:cNvSpPr>
            <a:spLocks noGrp="1"/>
          </p:cNvSpPr>
          <p:nvPr>
            <p:ph idx="1"/>
          </p:nvPr>
        </p:nvSpPr>
        <p:spPr/>
        <p:txBody>
          <a:bodyPr>
            <a:normAutofit/>
          </a:bodyPr>
          <a:lstStyle/>
          <a:p>
            <a:r>
              <a:rPr lang="en-US" dirty="0"/>
              <a:t>To Place a Subform (cont.)</a:t>
            </a:r>
          </a:p>
          <a:p>
            <a:pPr lvl="1"/>
            <a:r>
              <a:rPr lang="en-US" dirty="0"/>
              <a:t>Click the Tables/Queries arrow, and then click the table that contains the fields for the subform</a:t>
            </a:r>
          </a:p>
          <a:p>
            <a:pPr lvl="1"/>
            <a:r>
              <a:rPr lang="en-US" dirty="0"/>
              <a:t>Add the desired fields to the subform</a:t>
            </a:r>
          </a:p>
          <a:p>
            <a:pPr lvl="1"/>
            <a:r>
              <a:rPr lang="en-US" dirty="0"/>
              <a:t>Click the Next button to move to the next SubForm Wizard dialog box</a:t>
            </a:r>
          </a:p>
          <a:p>
            <a:pPr lvl="1"/>
            <a:r>
              <a:rPr lang="en-US" dirty="0"/>
              <a:t>Be sure the “Choose from a list” option button is selected</a:t>
            </a:r>
          </a:p>
          <a:p>
            <a:pPr lvl="1"/>
            <a:r>
              <a:rPr lang="en-US" dirty="0"/>
              <a:t>Click the Next button</a:t>
            </a:r>
          </a:p>
          <a:p>
            <a:pPr lvl="1"/>
            <a:r>
              <a:rPr lang="en-US" dirty="0"/>
              <a:t>Type the desired name of the subform</a:t>
            </a:r>
          </a:p>
          <a:p>
            <a:pPr lvl="1"/>
            <a:r>
              <a:rPr lang="en-US" dirty="0"/>
              <a:t>Click the Finish button to place the subform</a:t>
            </a:r>
          </a:p>
        </p:txBody>
      </p:sp>
    </p:spTree>
    <p:extLst>
      <p:ext uri="{BB962C8B-B14F-4D97-AF65-F5344CB8AC3E}">
        <p14:creationId xmlns:p14="http://schemas.microsoft.com/office/powerpoint/2010/main" val="757977822"/>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(9 of 16)</a:t>
            </a:r>
          </a:p>
        </p:txBody>
      </p:sp>
      <p:sp>
        <p:nvSpPr>
          <p:cNvPr id="2" name="Content Placeholder 1"/>
          <p:cNvSpPr>
            <a:spLocks noGrp="1"/>
          </p:cNvSpPr>
          <p:nvPr>
            <p:ph idx="1"/>
          </p:nvPr>
        </p:nvSpPr>
        <p:spPr>
          <a:xfrm>
            <a:off x="618653" y="1304453"/>
            <a:ext cx="8305800" cy="1743547"/>
          </a:xfrm>
        </p:spPr>
        <p:txBody>
          <a:bodyPr>
            <a:noAutofit/>
          </a:bodyPr>
          <a:lstStyle/>
          <a:p>
            <a:r>
              <a:rPr lang="en-US" dirty="0"/>
              <a:t>To Modify a Subform and Move the Picture</a:t>
            </a:r>
          </a:p>
          <a:p>
            <a:pPr lvl="1"/>
            <a:r>
              <a:rPr lang="en-US" dirty="0"/>
              <a:t>Open the form with the subform in Design view</a:t>
            </a:r>
          </a:p>
          <a:p>
            <a:pPr lvl="1"/>
            <a:r>
              <a:rPr lang="en-US" dirty="0"/>
              <a:t>Click the boundary of the subform to select it</a:t>
            </a:r>
          </a:p>
          <a:p>
            <a:pPr lvl="1"/>
            <a:r>
              <a:rPr lang="en-US" dirty="0"/>
              <a:t>Make the necessary modifications</a:t>
            </a:r>
          </a:p>
        </p:txBody>
      </p:sp>
      <p:pic>
        <p:nvPicPr>
          <p:cNvPr id="6" name="Content Placeholder 5" descr="The form is displayed in Design view. The subform was resized and moved so that the top left corner is at the intersection of the 4 inch mark on the vertical ruler and 1 inch on the horizontal ruler, and the top right corner is at the intersection of the 4 inch mark on the vertical ruler and 8 inch on the horizontal ruler">
            <a:extLst>
              <a:ext uri="{FF2B5EF4-FFF2-40B4-BE49-F238E27FC236}">
                <a16:creationId xmlns:a16="http://schemas.microsoft.com/office/drawing/2014/main" id="{12AAEB6D-12C1-4947-B96A-BEEE5612F9E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7758" y="3206692"/>
            <a:ext cx="4975832" cy="2965508"/>
          </a:xfrm>
          <a:prstGeom prst="rect">
            <a:avLst/>
          </a:prstGeom>
        </p:spPr>
      </p:pic>
    </p:spTree>
    <p:extLst>
      <p:ext uri="{BB962C8B-B14F-4D97-AF65-F5344CB8AC3E}">
        <p14:creationId xmlns:p14="http://schemas.microsoft.com/office/powerpoint/2010/main" val="3877319864"/>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Multiple-Table Form Techniques </a:t>
            </a:r>
            <a:br>
              <a:rPr lang="en-US" dirty="0"/>
            </a:br>
            <a:r>
              <a:rPr lang="en-US" dirty="0"/>
              <a:t>(10 of 16)</a:t>
            </a:r>
          </a:p>
        </p:txBody>
      </p:sp>
      <p:sp>
        <p:nvSpPr>
          <p:cNvPr id="2" name="Content Placeholder 1"/>
          <p:cNvSpPr>
            <a:spLocks noGrp="1"/>
          </p:cNvSpPr>
          <p:nvPr>
            <p:ph idx="1"/>
          </p:nvPr>
        </p:nvSpPr>
        <p:spPr/>
        <p:txBody>
          <a:bodyPr/>
          <a:lstStyle/>
          <a:p>
            <a:r>
              <a:rPr lang="en-US" dirty="0"/>
              <a:t>To Change a Label</a:t>
            </a:r>
          </a:p>
          <a:p>
            <a:pPr lvl="1"/>
            <a:r>
              <a:rPr lang="en-US" dirty="0"/>
              <a:t>In Design view, click the label two times to produce an insertion point</a:t>
            </a:r>
          </a:p>
          <a:p>
            <a:pPr lvl="1"/>
            <a:r>
              <a:rPr lang="en-US" dirty="0"/>
              <a:t>Type the new label text</a:t>
            </a:r>
          </a:p>
          <a:p>
            <a:pPr lvl="1"/>
            <a:r>
              <a:rPr lang="en-US" dirty="0"/>
              <a:t>Click outside the label to deselect it</a:t>
            </a:r>
          </a:p>
        </p:txBody>
      </p:sp>
    </p:spTree>
    <p:extLst>
      <p:ext uri="{BB962C8B-B14F-4D97-AF65-F5344CB8AC3E}">
        <p14:creationId xmlns:p14="http://schemas.microsoft.com/office/powerpoint/2010/main" val="950581204"/>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(11 of 16)</a:t>
            </a:r>
          </a:p>
        </p:txBody>
      </p:sp>
      <p:sp>
        <p:nvSpPr>
          <p:cNvPr id="2" name="Content Placeholder 1"/>
          <p:cNvSpPr>
            <a:spLocks noGrp="1"/>
          </p:cNvSpPr>
          <p:nvPr>
            <p:ph idx="1"/>
          </p:nvPr>
        </p:nvSpPr>
        <p:spPr/>
        <p:txBody>
          <a:bodyPr>
            <a:normAutofit/>
          </a:bodyPr>
          <a:lstStyle/>
          <a:p>
            <a:r>
              <a:rPr lang="en-US" dirty="0"/>
              <a:t>To Change Label Effects and Colors</a:t>
            </a:r>
          </a:p>
          <a:p>
            <a:pPr lvl="1"/>
            <a:r>
              <a:rPr lang="en-US" dirty="0"/>
              <a:t>Click the label(s) to change</a:t>
            </a:r>
          </a:p>
          <a:p>
            <a:pPr lvl="1"/>
            <a:r>
              <a:rPr lang="en-US" dirty="0"/>
              <a:t>Click the Font Color arrow to display a color palette</a:t>
            </a:r>
          </a:p>
          <a:p>
            <a:pPr lvl="1"/>
            <a:r>
              <a:rPr lang="en-US" dirty="0"/>
              <a:t>Click the desired color to change the font color for the label(s)</a:t>
            </a:r>
          </a:p>
          <a:p>
            <a:pPr lvl="1"/>
            <a:r>
              <a:rPr lang="en-US" dirty="0"/>
              <a:t>Click the Property Sheet button to produce the property sheet for the selected labels. If your property sheet still appears on the left side of the screen, drag it back to the right. Make sure the All tab is selected</a:t>
            </a:r>
          </a:p>
          <a:p>
            <a:pPr lvl="1"/>
            <a:r>
              <a:rPr lang="en-US" dirty="0"/>
              <a:t>Click the Border Style property box to display the Border Style property arrow, and then click the arrow to display a menu of border styles</a:t>
            </a:r>
          </a:p>
        </p:txBody>
      </p:sp>
    </p:spTree>
    <p:extLst>
      <p:ext uri="{BB962C8B-B14F-4D97-AF65-F5344CB8AC3E}">
        <p14:creationId xmlns:p14="http://schemas.microsoft.com/office/powerpoint/2010/main" val="2007160221"/>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(12 of 16)</a:t>
            </a:r>
          </a:p>
        </p:txBody>
      </p:sp>
      <p:sp>
        <p:nvSpPr>
          <p:cNvPr id="2" name="Content Placeholder 1"/>
          <p:cNvSpPr>
            <a:spLocks noGrp="1"/>
          </p:cNvSpPr>
          <p:nvPr>
            <p:ph idx="1"/>
          </p:nvPr>
        </p:nvSpPr>
        <p:spPr/>
        <p:txBody>
          <a:bodyPr>
            <a:normAutofit/>
          </a:bodyPr>
          <a:lstStyle/>
          <a:p>
            <a:r>
              <a:rPr lang="en-US" dirty="0"/>
              <a:t>To Change Label Effects and Colors (cont.)</a:t>
            </a:r>
          </a:p>
          <a:p>
            <a:pPr lvl="1"/>
            <a:r>
              <a:rPr lang="en-US" dirty="0"/>
              <a:t>Click the desired border style</a:t>
            </a:r>
          </a:p>
          <a:p>
            <a:pPr lvl="1"/>
            <a:r>
              <a:rPr lang="en-US" dirty="0"/>
              <a:t>Click the Border Width property box to display the Border Width property arrow, and then click the arrow to display a menu of border widths</a:t>
            </a:r>
          </a:p>
          <a:p>
            <a:pPr lvl="1"/>
            <a:r>
              <a:rPr lang="en-US" dirty="0"/>
              <a:t>Click the desired border width</a:t>
            </a:r>
          </a:p>
          <a:p>
            <a:pPr lvl="1"/>
            <a:r>
              <a:rPr lang="en-US" dirty="0"/>
              <a:t>Click the Special Effect property box to display the Special Effect property arrow, and then click the arrow to display a menu of special effects</a:t>
            </a:r>
          </a:p>
          <a:p>
            <a:pPr lvl="1"/>
            <a:r>
              <a:rPr lang="en-US" dirty="0"/>
              <a:t>Click the desired special effect</a:t>
            </a:r>
          </a:p>
        </p:txBody>
      </p:sp>
    </p:spTree>
    <p:extLst>
      <p:ext uri="{BB962C8B-B14F-4D97-AF65-F5344CB8AC3E}">
        <p14:creationId xmlns:p14="http://schemas.microsoft.com/office/powerpoint/2010/main" val="1909348508"/>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(13 of 16)</a:t>
            </a:r>
          </a:p>
        </p:txBody>
      </p:sp>
      <p:sp>
        <p:nvSpPr>
          <p:cNvPr id="2" name="Content Placeholder 1"/>
          <p:cNvSpPr>
            <a:spLocks noGrp="1"/>
          </p:cNvSpPr>
          <p:nvPr>
            <p:ph idx="1"/>
          </p:nvPr>
        </p:nvSpPr>
        <p:spPr>
          <a:xfrm>
            <a:off x="618653" y="1304453"/>
            <a:ext cx="8183463" cy="4943947"/>
          </a:xfrm>
        </p:spPr>
        <p:txBody>
          <a:bodyPr>
            <a:normAutofit fontScale="92500" lnSpcReduction="10000"/>
          </a:bodyPr>
          <a:lstStyle/>
          <a:p>
            <a:r>
              <a:rPr lang="en-US" dirty="0"/>
              <a:t>To Modify the Appearance of a Form Title</a:t>
            </a:r>
          </a:p>
          <a:p>
            <a:pPr lvl="1"/>
            <a:r>
              <a:rPr lang="en-US" dirty="0"/>
              <a:t>Display the form in Design view</a:t>
            </a:r>
          </a:p>
          <a:p>
            <a:pPr lvl="1"/>
            <a:r>
              <a:rPr lang="en-US" dirty="0"/>
              <a:t>Resize the Form Header section by dragging down the lower boundary of the section to the desired location</a:t>
            </a:r>
          </a:p>
          <a:p>
            <a:pPr lvl="1"/>
            <a:r>
              <a:rPr lang="en-US" dirty="0"/>
              <a:t>Click the control containing the form title to select the control</a:t>
            </a:r>
          </a:p>
          <a:p>
            <a:pPr lvl="1"/>
            <a:r>
              <a:rPr lang="en-US" dirty="0"/>
              <a:t>Drag the lower-right sizing handle to resize the control to the desired size</a:t>
            </a:r>
          </a:p>
          <a:p>
            <a:pPr lvl="1"/>
            <a:r>
              <a:rPr lang="en-US" dirty="0"/>
              <a:t>Click the Property Sheet button to display the control’s property sheet</a:t>
            </a:r>
          </a:p>
          <a:p>
            <a:pPr lvl="1"/>
            <a:r>
              <a:rPr lang="en-US" dirty="0"/>
              <a:t>Click the Font Size property box, click the Font Size property arrow, and then click the desired font size</a:t>
            </a:r>
          </a:p>
          <a:p>
            <a:pPr lvl="1"/>
            <a:r>
              <a:rPr lang="en-US" dirty="0"/>
              <a:t>In a similar fashion, change the Text Align property and the Font Weight property</a:t>
            </a:r>
          </a:p>
          <a:p>
            <a:pPr lvl="1"/>
            <a:r>
              <a:rPr lang="en-US" dirty="0"/>
              <a:t>Close the property sheet by tapping or clicking the Property Sheet button</a:t>
            </a:r>
          </a:p>
        </p:txBody>
      </p:sp>
    </p:spTree>
    <p:extLst>
      <p:ext uri="{BB962C8B-B14F-4D97-AF65-F5344CB8AC3E}">
        <p14:creationId xmlns:p14="http://schemas.microsoft.com/office/powerpoint/2010/main" val="3374417828"/>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(14 of 16)</a:t>
            </a:r>
          </a:p>
        </p:txBody>
      </p:sp>
      <p:sp>
        <p:nvSpPr>
          <p:cNvPr id="2" name="Content Placeholder 1"/>
          <p:cNvSpPr>
            <a:spLocks noGrp="1"/>
          </p:cNvSpPr>
          <p:nvPr>
            <p:ph idx="1"/>
          </p:nvPr>
        </p:nvSpPr>
        <p:spPr>
          <a:xfrm>
            <a:off x="618653" y="1304452"/>
            <a:ext cx="8305800" cy="2287865"/>
          </a:xfrm>
        </p:spPr>
        <p:txBody>
          <a:bodyPr>
            <a:normAutofit fontScale="92500" lnSpcReduction="10000"/>
          </a:bodyPr>
          <a:lstStyle/>
          <a:p>
            <a:r>
              <a:rPr lang="en-US" sz="2400" dirty="0"/>
              <a:t>To Change a Tab Stop</a:t>
            </a:r>
          </a:p>
          <a:p>
            <a:pPr lvl="1"/>
            <a:r>
              <a:rPr lang="en-US" sz="2200" dirty="0"/>
              <a:t>Select the controls for which you want to omit from the tab stop sequence</a:t>
            </a:r>
          </a:p>
          <a:p>
            <a:pPr lvl="1"/>
            <a:r>
              <a:rPr lang="en-US" sz="2200" dirty="0"/>
              <a:t>Click the Property Sheet button to display the property sheet</a:t>
            </a:r>
          </a:p>
          <a:p>
            <a:pPr lvl="1"/>
            <a:r>
              <a:rPr lang="en-US" sz="2200" dirty="0"/>
              <a:t>Make sure the All tab (Property Sheet) is selected, click the down scroll arrow until the Tab Stop property appears, click the Tab Stop property, click the Tab Stop property arrow, and then click No</a:t>
            </a:r>
          </a:p>
          <a:p>
            <a:pPr lvl="1"/>
            <a:r>
              <a:rPr lang="en-US" sz="2200" dirty="0"/>
              <a:t>Close the property sheet</a:t>
            </a:r>
          </a:p>
        </p:txBody>
      </p:sp>
      <p:pic>
        <p:nvPicPr>
          <p:cNvPr id="6" name="Content Placeholder 5" descr="The font size, font weight, and text alignment for the form title control were changed; the font appears large, bold, and spaced between the margins of the form title control. The Picture and Resume controls were selected.">
            <a:extLst>
              <a:ext uri="{FF2B5EF4-FFF2-40B4-BE49-F238E27FC236}">
                <a16:creationId xmlns:a16="http://schemas.microsoft.com/office/drawing/2014/main" id="{D950519A-AD10-412B-802A-05C5FA00715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21987" y="3592318"/>
            <a:ext cx="3887375" cy="2579882"/>
          </a:xfrm>
          <a:prstGeom prst="rect">
            <a:avLst/>
          </a:prstGeom>
        </p:spPr>
      </p:pic>
    </p:spTree>
    <p:extLst>
      <p:ext uri="{BB962C8B-B14F-4D97-AF65-F5344CB8AC3E}">
        <p14:creationId xmlns:p14="http://schemas.microsoft.com/office/powerpoint/2010/main" val="3593788207"/>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(15 of 16)</a:t>
            </a:r>
          </a:p>
        </p:txBody>
      </p:sp>
      <p:sp>
        <p:nvSpPr>
          <p:cNvPr id="2" name="Content Placeholder 1">
            <a:extLst>
              <a:ext uri="{FF2B5EF4-FFF2-40B4-BE49-F238E27FC236}">
                <a16:creationId xmlns:a16="http://schemas.microsoft.com/office/drawing/2014/main" id="{373814E0-662A-4D5F-97D6-D9B4C0865571}"/>
              </a:ext>
            </a:extLst>
          </p:cNvPr>
          <p:cNvSpPr>
            <a:spLocks noGrp="1"/>
          </p:cNvSpPr>
          <p:nvPr>
            <p:ph idx="1"/>
          </p:nvPr>
        </p:nvSpPr>
        <p:spPr>
          <a:xfrm>
            <a:off x="618653" y="1304453"/>
            <a:ext cx="8305800" cy="448147"/>
          </a:xfrm>
        </p:spPr>
        <p:txBody>
          <a:bodyPr/>
          <a:lstStyle/>
          <a:p>
            <a:r>
              <a:rPr lang="en-US" dirty="0"/>
              <a:t>Changing the Tab Order</a:t>
            </a:r>
          </a:p>
        </p:txBody>
      </p:sp>
      <p:pic>
        <p:nvPicPr>
          <p:cNvPr id="6" name="Content Placeholder 5" descr="The Tab Order button in the Tools group on the Form Design Tools Design tab was clicked, displaying the Tab Order dialog box. The following instructions for changing the order are displayed in the dialog box: &quot;Click to select a row, or click and drag to select multiple rows. Drag selected row(s) to move them to desired tab order.&quot; The dialog box contains boxes for sections, including Detail, which is selected. The Custom Order list shows the tab order of the fields in the Detail section.">
            <a:extLst>
              <a:ext uri="{FF2B5EF4-FFF2-40B4-BE49-F238E27FC236}">
                <a16:creationId xmlns:a16="http://schemas.microsoft.com/office/drawing/2014/main" id="{CAB859B1-38DA-41E9-9899-1070DF85334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59272" y="1981200"/>
            <a:ext cx="6612807" cy="4037029"/>
          </a:xfrm>
          <a:prstGeom prst="rect">
            <a:avLst/>
          </a:prstGeom>
        </p:spPr>
      </p:pic>
    </p:spTree>
    <p:extLst>
      <p:ext uri="{BB962C8B-B14F-4D97-AF65-F5344CB8AC3E}">
        <p14:creationId xmlns:p14="http://schemas.microsoft.com/office/powerpoint/2010/main" val="1422191359"/>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Multiple-Table Form Techniques </a:t>
            </a:r>
            <a:br>
              <a:rPr lang="en-US" dirty="0"/>
            </a:br>
            <a:r>
              <a:rPr lang="en-US" dirty="0"/>
              <a:t>(16 of 16)</a:t>
            </a:r>
          </a:p>
        </p:txBody>
      </p:sp>
      <p:sp>
        <p:nvSpPr>
          <p:cNvPr id="2" name="Content Placeholder 1"/>
          <p:cNvSpPr>
            <a:spLocks noGrp="1"/>
          </p:cNvSpPr>
          <p:nvPr>
            <p:ph idx="1"/>
          </p:nvPr>
        </p:nvSpPr>
        <p:spPr/>
        <p:txBody>
          <a:bodyPr>
            <a:normAutofit/>
          </a:bodyPr>
          <a:lstStyle/>
          <a:p>
            <a:r>
              <a:rPr lang="en-US" dirty="0"/>
              <a:t>To Use the Form</a:t>
            </a:r>
          </a:p>
          <a:p>
            <a:pPr lvl="1"/>
            <a:r>
              <a:rPr lang="en-US" dirty="0"/>
              <a:t>Right click the desired field to display a shortcut menu</a:t>
            </a:r>
          </a:p>
          <a:p>
            <a:pPr lvl="1"/>
            <a:r>
              <a:rPr lang="en-US" dirty="0"/>
              <a:t>Click the Manage Attachments command</a:t>
            </a:r>
          </a:p>
          <a:p>
            <a:pPr lvl="1"/>
            <a:r>
              <a:rPr lang="en-US" dirty="0"/>
              <a:t>Click OK</a:t>
            </a:r>
          </a:p>
          <a:p>
            <a:pPr lvl="1"/>
            <a:r>
              <a:rPr lang="en-US" dirty="0"/>
              <a:t>Click the form’s Previous record button four times to display the desired data</a:t>
            </a:r>
          </a:p>
          <a:p>
            <a:pPr lvl="1"/>
            <a:r>
              <a:rPr lang="en-US" dirty="0"/>
              <a:t>Click the subform’s Next record button once to highlight the next area.</a:t>
            </a:r>
          </a:p>
          <a:p>
            <a:pPr lvl="1"/>
            <a:r>
              <a:rPr lang="en-US" dirty="0"/>
              <a:t>Close the form</a:t>
            </a:r>
          </a:p>
        </p:txBody>
      </p:sp>
    </p:spTree>
    <p:extLst>
      <p:ext uri="{BB962C8B-B14F-4D97-AF65-F5344CB8AC3E}">
        <p14:creationId xmlns:p14="http://schemas.microsoft.com/office/powerpoint/2010/main" val="2157010788"/>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 (2 of 2)</a:t>
            </a:r>
          </a:p>
        </p:txBody>
      </p:sp>
      <p:sp>
        <p:nvSpPr>
          <p:cNvPr id="2" name="Content Placeholder 1"/>
          <p:cNvSpPr>
            <a:spLocks noGrp="1"/>
          </p:cNvSpPr>
          <p:nvPr>
            <p:ph idx="1"/>
          </p:nvPr>
        </p:nvSpPr>
        <p:spPr/>
        <p:txBody>
          <a:bodyPr>
            <a:normAutofit/>
          </a:bodyPr>
          <a:lstStyle/>
          <a:p>
            <a:r>
              <a:rPr lang="en-US" dirty="0"/>
              <a:t>Enhance the form title</a:t>
            </a:r>
          </a:p>
          <a:p>
            <a:r>
              <a:rPr lang="en-US" dirty="0"/>
              <a:t>Change tab stops and tab order</a:t>
            </a:r>
          </a:p>
          <a:p>
            <a:r>
              <a:rPr lang="en-US" dirty="0"/>
              <a:t>Use the form to view data and attachments</a:t>
            </a:r>
          </a:p>
          <a:p>
            <a:r>
              <a:rPr lang="en-US" dirty="0"/>
              <a:t>View object dependencies</a:t>
            </a:r>
          </a:p>
          <a:p>
            <a:r>
              <a:rPr lang="en-US" dirty="0"/>
              <a:t>Use Date/Time, Long Text, and Yes/No fields in a query</a:t>
            </a:r>
          </a:p>
          <a:p>
            <a:r>
              <a:rPr lang="en-US" dirty="0"/>
              <a:t>Create a form with a datasheet</a:t>
            </a:r>
          </a:p>
        </p:txBody>
      </p:sp>
    </p:spTree>
    <p:extLst>
      <p:ext uri="{BB962C8B-B14F-4D97-AF65-F5344CB8AC3E}">
        <p14:creationId xmlns:p14="http://schemas.microsoft.com/office/powerpoint/2010/main" val="3142622091"/>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 Dependencies (1 of 2)</a:t>
            </a:r>
          </a:p>
        </p:txBody>
      </p:sp>
      <p:sp>
        <p:nvSpPr>
          <p:cNvPr id="2" name="Content Placeholder 1"/>
          <p:cNvSpPr>
            <a:spLocks noGrp="1"/>
          </p:cNvSpPr>
          <p:nvPr>
            <p:ph idx="1"/>
          </p:nvPr>
        </p:nvSpPr>
        <p:spPr/>
        <p:txBody>
          <a:bodyPr>
            <a:normAutofit/>
          </a:bodyPr>
          <a:lstStyle/>
          <a:p>
            <a:r>
              <a:rPr lang="en-US" dirty="0"/>
              <a:t>To View Object Dependencies</a:t>
            </a:r>
          </a:p>
          <a:p>
            <a:pPr lvl="1"/>
            <a:r>
              <a:rPr lang="en-US" dirty="0"/>
              <a:t>Open the Navigation Pane and click the desired table</a:t>
            </a:r>
          </a:p>
          <a:p>
            <a:pPr lvl="1"/>
            <a:r>
              <a:rPr lang="en-US" dirty="0"/>
              <a:t>Click the Object Dependencies button to display the Object Dependencies pane</a:t>
            </a:r>
          </a:p>
          <a:p>
            <a:pPr lvl="1"/>
            <a:r>
              <a:rPr lang="en-US" dirty="0"/>
              <a:t>If necessary, click the “Objects that depend on me” option button to select it</a:t>
            </a:r>
          </a:p>
          <a:p>
            <a:pPr lvl="1"/>
            <a:r>
              <a:rPr lang="en-US" dirty="0"/>
              <a:t>Close the Object Dependencies pane by clicking the Object Dependencies button a second time</a:t>
            </a:r>
          </a:p>
        </p:txBody>
      </p:sp>
    </p:spTree>
    <p:extLst>
      <p:ext uri="{BB962C8B-B14F-4D97-AF65-F5344CB8AC3E}">
        <p14:creationId xmlns:p14="http://schemas.microsoft.com/office/powerpoint/2010/main" val="960784132"/>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 Dependencies (2 of 2)</a:t>
            </a:r>
          </a:p>
        </p:txBody>
      </p:sp>
      <p:pic>
        <p:nvPicPr>
          <p:cNvPr id="4" name="Picture 4" descr="The Navigation Pane is displayed. The Appointments table in the Navigation Pane was selected. The Object Dependencies button in the Relationships group on the Database Tools tab was clicked, displaying the Object Dependencies pane for the Appointments table. The Objects that depend on me option button is selected. The Objects that I depend on option button is deselected. The Objects that depend on the Appointments table are listed in the pane, including all Tables, Queries, and Form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2201" y="1344479"/>
            <a:ext cx="5797411" cy="4661166"/>
          </a:xfrm>
        </p:spPr>
      </p:pic>
    </p:spTree>
    <p:extLst>
      <p:ext uri="{BB962C8B-B14F-4D97-AF65-F5344CB8AC3E}">
        <p14:creationId xmlns:p14="http://schemas.microsoft.com/office/powerpoint/2010/main" val="3799845746"/>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 screenshot shows an MS Access datasheet. A callout points toward the “Start Date” field and reads “need to erase criterion for Start Date field.&quot; Anothert callout points toward the “Special Skills” field and reads “need to erase criterion for Special Skills field.”"/>
          <p:cNvSpPr>
            <a:spLocks noGrp="1"/>
          </p:cNvSpPr>
          <p:nvPr>
            <p:ph type="title"/>
          </p:nvPr>
        </p:nvSpPr>
        <p:spPr/>
        <p:txBody>
          <a:bodyPr/>
          <a:lstStyle/>
          <a:p>
            <a:r>
              <a:rPr lang="en-US" dirty="0"/>
              <a:t>Date/Time, Long Text, and Yes/No Fields in a Query</a:t>
            </a:r>
          </a:p>
        </p:txBody>
      </p:sp>
      <p:sp>
        <p:nvSpPr>
          <p:cNvPr id="2" name="Content Placeholder 1">
            <a:extLst>
              <a:ext uri="{FF2B5EF4-FFF2-40B4-BE49-F238E27FC236}">
                <a16:creationId xmlns:a16="http://schemas.microsoft.com/office/drawing/2014/main" id="{7A2AF925-D0F6-4A8C-BAD6-6560F746BD0E}"/>
              </a:ext>
            </a:extLst>
          </p:cNvPr>
          <p:cNvSpPr>
            <a:spLocks noGrp="1"/>
          </p:cNvSpPr>
          <p:nvPr>
            <p:ph idx="1"/>
          </p:nvPr>
        </p:nvSpPr>
        <p:spPr>
          <a:xfrm>
            <a:off x="618653" y="1304453"/>
            <a:ext cx="8305800" cy="448147"/>
          </a:xfrm>
        </p:spPr>
        <p:txBody>
          <a:bodyPr/>
          <a:lstStyle/>
          <a:p>
            <a:r>
              <a:rPr lang="en-US" dirty="0"/>
              <a:t>To Use Date/Time, Long Text, and Yes/No Fields in a Query</a:t>
            </a:r>
          </a:p>
        </p:txBody>
      </p:sp>
      <p:pic>
        <p:nvPicPr>
          <p:cNvPr id="6" name="Content Placeholder 5" descr="The query in Design view. The criteria for the Appointment Date and Specialty fields need to be erased.">
            <a:extLst>
              <a:ext uri="{FF2B5EF4-FFF2-40B4-BE49-F238E27FC236}">
                <a16:creationId xmlns:a16="http://schemas.microsoft.com/office/drawing/2014/main" id="{41C2C82A-797F-4419-8CDF-B5ED7578C69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25365" y="2057400"/>
            <a:ext cx="7480621" cy="3765409"/>
          </a:xfrm>
          <a:prstGeom prst="rect">
            <a:avLst/>
          </a:prstGeom>
        </p:spPr>
      </p:pic>
    </p:spTree>
    <p:extLst>
      <p:ext uri="{BB962C8B-B14F-4D97-AF65-F5344CB8AC3E}">
        <p14:creationId xmlns:p14="http://schemas.microsoft.com/office/powerpoint/2010/main" val="760519132"/>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 screenshot shows an MS Access datasheet. A callout points toward the “Start Date” field and reads “need to erase criterion for Start Date field.&quot; Anothert callout points toward the “Special Skills” field and reads “need to erase criterion for Special Skills field.”"/>
          <p:cNvSpPr>
            <a:spLocks noGrp="1"/>
          </p:cNvSpPr>
          <p:nvPr>
            <p:ph type="title"/>
          </p:nvPr>
        </p:nvSpPr>
        <p:spPr/>
        <p:txBody>
          <a:bodyPr/>
          <a:lstStyle/>
          <a:p>
            <a:r>
              <a:rPr lang="en-US" dirty="0"/>
              <a:t>Datasheets in Forms (1 of 2)</a:t>
            </a:r>
          </a:p>
        </p:txBody>
      </p:sp>
      <p:sp>
        <p:nvSpPr>
          <p:cNvPr id="2" name="Content Placeholder 1">
            <a:extLst>
              <a:ext uri="{FF2B5EF4-FFF2-40B4-BE49-F238E27FC236}">
                <a16:creationId xmlns:a16="http://schemas.microsoft.com/office/drawing/2014/main" id="{7A2AF925-D0F6-4A8C-BAD6-6560F746BD0E}"/>
              </a:ext>
            </a:extLst>
          </p:cNvPr>
          <p:cNvSpPr>
            <a:spLocks noGrp="1"/>
          </p:cNvSpPr>
          <p:nvPr>
            <p:ph idx="1"/>
          </p:nvPr>
        </p:nvSpPr>
        <p:spPr>
          <a:xfrm>
            <a:off x="618653" y="1304453"/>
            <a:ext cx="8305800" cy="448147"/>
          </a:xfrm>
        </p:spPr>
        <p:txBody>
          <a:bodyPr/>
          <a:lstStyle/>
          <a:p>
            <a:r>
              <a:rPr lang="en-US" dirty="0"/>
              <a:t>Creating a Form with a Datasheet in Layout View</a:t>
            </a:r>
          </a:p>
        </p:txBody>
      </p:sp>
      <p:pic>
        <p:nvPicPr>
          <p:cNvPr id="6" name="Content Placeholder 5" descr="A form with the veterinarian data displayed and a datasheet with the appointments of a veterinarian displaying on the form in a datasheet.">
            <a:extLst>
              <a:ext uri="{FF2B5EF4-FFF2-40B4-BE49-F238E27FC236}">
                <a16:creationId xmlns:a16="http://schemas.microsoft.com/office/drawing/2014/main" id="{C76D3EBE-C7CB-40B4-AA4B-D48EB6B344B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02000" y="1981200"/>
            <a:ext cx="7327351" cy="3691216"/>
          </a:xfrm>
          <a:prstGeom prst="rect">
            <a:avLst/>
          </a:prstGeom>
        </p:spPr>
      </p:pic>
    </p:spTree>
    <p:extLst>
      <p:ext uri="{BB962C8B-B14F-4D97-AF65-F5344CB8AC3E}">
        <p14:creationId xmlns:p14="http://schemas.microsoft.com/office/powerpoint/2010/main" val="824743262"/>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 screenshot shows an MS Access datasheet. A callout points toward the “Start Date” field and reads “need to erase criterion for Start Date field.&quot; Anothert callout points toward the “Special Skills” field and reads “need to erase criterion for Special Skills field.”"/>
          <p:cNvSpPr>
            <a:spLocks noGrp="1"/>
          </p:cNvSpPr>
          <p:nvPr>
            <p:ph type="title"/>
          </p:nvPr>
        </p:nvSpPr>
        <p:spPr/>
        <p:txBody>
          <a:bodyPr/>
          <a:lstStyle/>
          <a:p>
            <a:r>
              <a:rPr lang="en-US" dirty="0"/>
              <a:t>Datasheets in Forms (2 of 2)</a:t>
            </a:r>
          </a:p>
        </p:txBody>
      </p:sp>
      <p:sp>
        <p:nvSpPr>
          <p:cNvPr id="2" name="Content Placeholder 1">
            <a:extLst>
              <a:ext uri="{FF2B5EF4-FFF2-40B4-BE49-F238E27FC236}">
                <a16:creationId xmlns:a16="http://schemas.microsoft.com/office/drawing/2014/main" id="{7A2AF925-D0F6-4A8C-BAD6-6560F746BD0E}"/>
              </a:ext>
            </a:extLst>
          </p:cNvPr>
          <p:cNvSpPr>
            <a:spLocks noGrp="1"/>
          </p:cNvSpPr>
          <p:nvPr>
            <p:ph idx="1"/>
          </p:nvPr>
        </p:nvSpPr>
        <p:spPr>
          <a:xfrm>
            <a:off x="618653" y="1304453"/>
            <a:ext cx="8305800" cy="448147"/>
          </a:xfrm>
        </p:spPr>
        <p:txBody>
          <a:bodyPr/>
          <a:lstStyle/>
          <a:p>
            <a:r>
              <a:rPr lang="en-US" dirty="0"/>
              <a:t>Creating a Simple Form with a Datasheet</a:t>
            </a:r>
          </a:p>
        </p:txBody>
      </p:sp>
      <p:pic>
        <p:nvPicPr>
          <p:cNvPr id="6" name="Content Placeholder 5" descr="A form with the Appointment Date field added into a datasheet, which was automatically created because the Appointments table is the &quot;many&quot; table.">
            <a:extLst>
              <a:ext uri="{FF2B5EF4-FFF2-40B4-BE49-F238E27FC236}">
                <a16:creationId xmlns:a16="http://schemas.microsoft.com/office/drawing/2014/main" id="{8CFC4CC5-2393-4EA2-A8FD-69D92717779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25026" y="1982771"/>
            <a:ext cx="6881297" cy="4037029"/>
          </a:xfrm>
          <a:prstGeom prst="rect">
            <a:avLst/>
          </a:prstGeom>
        </p:spPr>
      </p:pic>
    </p:spTree>
    <p:extLst>
      <p:ext uri="{BB962C8B-B14F-4D97-AF65-F5344CB8AC3E}">
        <p14:creationId xmlns:p14="http://schemas.microsoft.com/office/powerpoint/2010/main" val="2682757769"/>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 screenshot shows an MS Access datasheet. A callout points toward the “Start Date” field and reads “need to erase criterion for Start Date field.&quot; Anothert callout points toward the “Special Skills” field and reads “need to erase criterion for Special Skills field.”"/>
          <p:cNvSpPr>
            <a:spLocks noGrp="1"/>
          </p:cNvSpPr>
          <p:nvPr>
            <p:ph type="title"/>
          </p:nvPr>
        </p:nvSpPr>
        <p:spPr/>
        <p:txBody>
          <a:bodyPr/>
          <a:lstStyle/>
          <a:p>
            <a:r>
              <a:rPr lang="en-US" dirty="0"/>
              <a:t>Creating a Multiple-Table Form Based on the Many Table</a:t>
            </a:r>
          </a:p>
        </p:txBody>
      </p:sp>
      <p:sp>
        <p:nvSpPr>
          <p:cNvPr id="2" name="Content Placeholder 1">
            <a:extLst>
              <a:ext uri="{FF2B5EF4-FFF2-40B4-BE49-F238E27FC236}">
                <a16:creationId xmlns:a16="http://schemas.microsoft.com/office/drawing/2014/main" id="{7A2AF925-D0F6-4A8C-BAD6-6560F746BD0E}"/>
              </a:ext>
            </a:extLst>
          </p:cNvPr>
          <p:cNvSpPr>
            <a:spLocks noGrp="1"/>
          </p:cNvSpPr>
          <p:nvPr>
            <p:ph idx="1"/>
          </p:nvPr>
        </p:nvSpPr>
        <p:spPr>
          <a:xfrm>
            <a:off x="618653" y="1304453"/>
            <a:ext cx="8305800" cy="524347"/>
          </a:xfrm>
        </p:spPr>
        <p:txBody>
          <a:bodyPr/>
          <a:lstStyle/>
          <a:p>
            <a:r>
              <a:rPr lang="en-US" dirty="0"/>
              <a:t>To Create a Multiple-Table Form Based on the Many Table</a:t>
            </a:r>
          </a:p>
        </p:txBody>
      </p:sp>
      <p:pic>
        <p:nvPicPr>
          <p:cNvPr id="6" name="Content Placeholder 5" descr="A multiple-table form based on the Appointments table. The following fields were added from the Appointments table: Patient ID, Appointment Date, Appointment Time, and Treatment. The following fields were added from the Veterinarian table: First Name, Last Name.">
            <a:extLst>
              <a:ext uri="{FF2B5EF4-FFF2-40B4-BE49-F238E27FC236}">
                <a16:creationId xmlns:a16="http://schemas.microsoft.com/office/drawing/2014/main" id="{5B3DCBE7-630D-4A1C-9BFB-3E5D7088824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47025" y="2057400"/>
            <a:ext cx="8037298" cy="3547185"/>
          </a:xfrm>
          <a:prstGeom prst="rect">
            <a:avLst/>
          </a:prstGeom>
        </p:spPr>
      </p:pic>
    </p:spTree>
    <p:extLst>
      <p:ext uri="{BB962C8B-B14F-4D97-AF65-F5344CB8AC3E}">
        <p14:creationId xmlns:p14="http://schemas.microsoft.com/office/powerpoint/2010/main" val="582616527"/>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a:t>
            </a:r>
            <a:r>
              <a:rPr lang="en-IN" dirty="0"/>
              <a:t>—</a:t>
            </a:r>
            <a:r>
              <a:rPr lang="en-US" dirty="0"/>
              <a:t>Multiple Table Forms</a:t>
            </a:r>
          </a:p>
        </p:txBody>
      </p:sp>
      <p:pic>
        <p:nvPicPr>
          <p:cNvPr id="6" name="Picture 4" descr="The Veterinarian Appointment Form, showing Record 5 of 5. The fields in the record are: Veterinarian Identification, First Name, Office Phone, Specialty (memo field), Last Name, Cell Phone, Board Certified (check box), Picture (image), Resume (link to file), and Appointments subform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809" y="1442482"/>
            <a:ext cx="7808194" cy="4465161"/>
          </a:xfrm>
        </p:spPr>
      </p:pic>
    </p:spTree>
    <p:extLst>
      <p:ext uri="{BB962C8B-B14F-4D97-AF65-F5344CB8AC3E}">
        <p14:creationId xmlns:p14="http://schemas.microsoft.com/office/powerpoint/2010/main" val="3372314584"/>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Special Fields (1 of 3)</a:t>
            </a:r>
          </a:p>
        </p:txBody>
      </p:sp>
      <p:sp>
        <p:nvSpPr>
          <p:cNvPr id="2" name="Content Placeholder 1"/>
          <p:cNvSpPr>
            <a:spLocks noGrp="1"/>
          </p:cNvSpPr>
          <p:nvPr>
            <p:ph idx="1"/>
          </p:nvPr>
        </p:nvSpPr>
        <p:spPr>
          <a:xfrm>
            <a:off x="618653" y="1304453"/>
            <a:ext cx="8305800" cy="2623344"/>
          </a:xfrm>
        </p:spPr>
        <p:txBody>
          <a:bodyPr/>
          <a:lstStyle/>
          <a:p>
            <a:r>
              <a:rPr lang="en-US" sz="2400" dirty="0"/>
              <a:t>To Add Fields with New Data Types to a Table</a:t>
            </a:r>
          </a:p>
          <a:p>
            <a:pPr lvl="1"/>
            <a:r>
              <a:rPr lang="en-US" sz="2200" dirty="0"/>
              <a:t>Open the table in Design view</a:t>
            </a:r>
          </a:p>
          <a:p>
            <a:pPr lvl="1"/>
            <a:r>
              <a:rPr lang="en-US" sz="2200" dirty="0"/>
              <a:t>Click the first open field to select the position for the first additional field</a:t>
            </a:r>
          </a:p>
          <a:p>
            <a:pPr lvl="1"/>
            <a:r>
              <a:rPr lang="en-US" sz="2200" dirty="0"/>
              <a:t>Type the desired field name, press the TAB key, and then select the desired data type</a:t>
            </a:r>
          </a:p>
          <a:p>
            <a:pPr lvl="1"/>
            <a:r>
              <a:rPr lang="en-US" sz="2200" dirty="0"/>
              <a:t>Click the Save button on the Quick Access Toolbar to save the changes</a:t>
            </a:r>
          </a:p>
        </p:txBody>
      </p:sp>
      <p:pic>
        <p:nvPicPr>
          <p:cNvPr id="7" name="Content Placeholder 6" descr="Four new fields were added to the table: Board Certified (Yes/No), Specialty (Long Text), Picture (Attachment), and Resume (Attachment). The Save button on the Quick Access toolbar is called out.">
            <a:extLst>
              <a:ext uri="{FF2B5EF4-FFF2-40B4-BE49-F238E27FC236}">
                <a16:creationId xmlns:a16="http://schemas.microsoft.com/office/drawing/2014/main" id="{45C2B252-8D05-4FBD-A798-12200E5B944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23515" y="3927797"/>
            <a:ext cx="3484321" cy="2244403"/>
          </a:xfrm>
          <a:prstGeom prst="rect">
            <a:avLst/>
          </a:prstGeom>
        </p:spPr>
      </p:pic>
    </p:spTree>
    <p:extLst>
      <p:ext uri="{BB962C8B-B14F-4D97-AF65-F5344CB8AC3E}">
        <p14:creationId xmlns:p14="http://schemas.microsoft.com/office/powerpoint/2010/main" val="293400913"/>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Special Fields (2 of 3)</a:t>
            </a:r>
          </a:p>
        </p:txBody>
      </p:sp>
      <p:sp>
        <p:nvSpPr>
          <p:cNvPr id="2" name="Content Placeholder 1"/>
          <p:cNvSpPr>
            <a:spLocks noGrp="1"/>
          </p:cNvSpPr>
          <p:nvPr>
            <p:ph idx="1"/>
          </p:nvPr>
        </p:nvSpPr>
        <p:spPr/>
        <p:txBody>
          <a:bodyPr>
            <a:normAutofit/>
          </a:bodyPr>
          <a:lstStyle/>
          <a:p>
            <a:r>
              <a:rPr lang="en-US" dirty="0"/>
              <a:t>To Use the Input Mask Wizard</a:t>
            </a:r>
          </a:p>
          <a:p>
            <a:pPr lvl="1"/>
            <a:r>
              <a:rPr lang="en-US" dirty="0"/>
              <a:t>After adding the new field, click the Input Mask property box</a:t>
            </a:r>
          </a:p>
          <a:p>
            <a:pPr lvl="1"/>
            <a:r>
              <a:rPr lang="en-US" dirty="0"/>
              <a:t>Click the Build button to use a wizard to enter the input mask</a:t>
            </a:r>
          </a:p>
          <a:p>
            <a:pPr lvl="1"/>
            <a:r>
              <a:rPr lang="en-US" dirty="0"/>
              <a:t>If necessary, click the Yes button to save the table</a:t>
            </a:r>
          </a:p>
          <a:p>
            <a:pPr lvl="1"/>
            <a:r>
              <a:rPr lang="en-US" dirty="0"/>
              <a:t>Select the desired input mask in the Input Mask Wizard dialog box</a:t>
            </a:r>
          </a:p>
          <a:p>
            <a:pPr lvl="1"/>
            <a:r>
              <a:rPr lang="en-US" dirty="0"/>
              <a:t>Click the Next button two times</a:t>
            </a:r>
          </a:p>
          <a:p>
            <a:pPr lvl="1"/>
            <a:r>
              <a:rPr lang="en-US" dirty="0"/>
              <a:t>If necessary, determine how you want to store the data, and then click the Next button</a:t>
            </a:r>
          </a:p>
          <a:p>
            <a:pPr lvl="1"/>
            <a:r>
              <a:rPr lang="en-US" dirty="0"/>
              <a:t>Click the Finish button</a:t>
            </a:r>
          </a:p>
        </p:txBody>
      </p:sp>
    </p:spTree>
    <p:extLst>
      <p:ext uri="{BB962C8B-B14F-4D97-AF65-F5344CB8AC3E}">
        <p14:creationId xmlns:p14="http://schemas.microsoft.com/office/powerpoint/2010/main" val="70970399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Special Fields (3 of 3)</a:t>
            </a:r>
          </a:p>
        </p:txBody>
      </p:sp>
      <p:sp>
        <p:nvSpPr>
          <p:cNvPr id="2" name="Content Placeholder 1"/>
          <p:cNvSpPr>
            <a:spLocks noGrp="1"/>
          </p:cNvSpPr>
          <p:nvPr>
            <p:ph idx="1"/>
          </p:nvPr>
        </p:nvSpPr>
        <p:spPr>
          <a:xfrm>
            <a:off x="618653" y="1304453"/>
            <a:ext cx="8305800" cy="448147"/>
          </a:xfrm>
        </p:spPr>
        <p:txBody>
          <a:bodyPr>
            <a:normAutofit/>
          </a:bodyPr>
          <a:lstStyle/>
          <a:p>
            <a:r>
              <a:rPr lang="en-US" dirty="0"/>
              <a:t>Adding Fields in Datasheet View</a:t>
            </a:r>
          </a:p>
        </p:txBody>
      </p:sp>
      <p:pic>
        <p:nvPicPr>
          <p:cNvPr id="8" name="Content Placeholder 7" descr="The Add &amp; Delete group on the Table Tools Fields tab has several buttons, including: Short Text field button, Number field button, Currency field button, Date &amp; Time button, and the Yes/No button. The More Fields button in the Add &amp; Delete group was clicked, displaying the Data Type gallery, which includes more options, including Attachment, Hyperlink, and Long Text.">
            <a:extLst>
              <a:ext uri="{FF2B5EF4-FFF2-40B4-BE49-F238E27FC236}">
                <a16:creationId xmlns:a16="http://schemas.microsoft.com/office/drawing/2014/main" id="{AA73AFBD-BC34-4865-A82C-FCD607EA79A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67540" y="1828800"/>
            <a:ext cx="4396271" cy="4328242"/>
          </a:xfrm>
          <a:prstGeom prst="rect">
            <a:avLst/>
          </a:prstGeom>
        </p:spPr>
      </p:pic>
    </p:spTree>
    <p:extLst>
      <p:ext uri="{BB962C8B-B14F-4D97-AF65-F5344CB8AC3E}">
        <p14:creationId xmlns:p14="http://schemas.microsoft.com/office/powerpoint/2010/main" val="1196049120"/>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(1 of 6)</a:t>
            </a:r>
          </a:p>
        </p:txBody>
      </p:sp>
      <p:sp>
        <p:nvSpPr>
          <p:cNvPr id="2" name="Content Placeholder 1"/>
          <p:cNvSpPr>
            <a:spLocks noGrp="1"/>
          </p:cNvSpPr>
          <p:nvPr>
            <p:ph idx="1"/>
          </p:nvPr>
        </p:nvSpPr>
        <p:spPr>
          <a:xfrm>
            <a:off x="618653" y="1304453"/>
            <a:ext cx="8305800" cy="1362547"/>
          </a:xfrm>
        </p:spPr>
        <p:txBody>
          <a:bodyPr/>
          <a:lstStyle/>
          <a:p>
            <a:r>
              <a:rPr lang="en-US" dirty="0"/>
              <a:t>To Enter Data Using an Input Mask</a:t>
            </a:r>
          </a:p>
          <a:p>
            <a:pPr lvl="1"/>
            <a:r>
              <a:rPr lang="en-US" dirty="0"/>
              <a:t>Click the beginning of the field in Datasheet view</a:t>
            </a:r>
          </a:p>
          <a:p>
            <a:pPr lvl="1"/>
            <a:r>
              <a:rPr lang="en-US" dirty="0"/>
              <a:t>Type the field value</a:t>
            </a:r>
          </a:p>
        </p:txBody>
      </p:sp>
      <p:pic>
        <p:nvPicPr>
          <p:cNvPr id="7" name="Content Placeholder 6" descr="The phone number for the new record was entered. Parentheses were inserted around the first three numbers (970), a space after the right parentheses, and a hyphen between the next three (555) and last four (3455) numbers.">
            <a:extLst>
              <a:ext uri="{FF2B5EF4-FFF2-40B4-BE49-F238E27FC236}">
                <a16:creationId xmlns:a16="http://schemas.microsoft.com/office/drawing/2014/main" id="{741DCF36-D855-4E54-8864-2F28E8BCBE8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33933" y="2776452"/>
            <a:ext cx="6063485" cy="3308523"/>
          </a:xfrm>
          <a:prstGeom prst="rect">
            <a:avLst/>
          </a:prstGeom>
        </p:spPr>
      </p:pic>
    </p:spTree>
    <p:extLst>
      <p:ext uri="{BB962C8B-B14F-4D97-AF65-F5344CB8AC3E}">
        <p14:creationId xmlns:p14="http://schemas.microsoft.com/office/powerpoint/2010/main" val="1188406066"/>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the New Fields (2 of 6)</a:t>
            </a:r>
          </a:p>
        </p:txBody>
      </p:sp>
      <p:sp>
        <p:nvSpPr>
          <p:cNvPr id="2" name="Content Placeholder 1"/>
          <p:cNvSpPr>
            <a:spLocks noGrp="1"/>
          </p:cNvSpPr>
          <p:nvPr>
            <p:ph idx="1"/>
          </p:nvPr>
        </p:nvSpPr>
        <p:spPr>
          <a:xfrm>
            <a:off x="618653" y="1304453"/>
            <a:ext cx="8305800" cy="1286347"/>
          </a:xfrm>
        </p:spPr>
        <p:txBody>
          <a:bodyPr/>
          <a:lstStyle/>
          <a:p>
            <a:r>
              <a:rPr lang="en-US" dirty="0"/>
              <a:t>To Enter Data in Yes/No Fields</a:t>
            </a:r>
          </a:p>
          <a:p>
            <a:pPr lvl="1"/>
            <a:r>
              <a:rPr lang="en-US" dirty="0"/>
              <a:t>Click the check box in the Yes/No field to place a check mark in the box</a:t>
            </a:r>
          </a:p>
        </p:txBody>
      </p:sp>
      <p:pic>
        <p:nvPicPr>
          <p:cNvPr id="6" name="Content Placeholder 5" descr="A checkmark was added to the Board Certified field for the new record.">
            <a:extLst>
              <a:ext uri="{FF2B5EF4-FFF2-40B4-BE49-F238E27FC236}">
                <a16:creationId xmlns:a16="http://schemas.microsoft.com/office/drawing/2014/main" id="{333C3821-A419-4FD9-B493-CEA8BB4D5E7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0600" y="2809047"/>
            <a:ext cx="7415316" cy="3243332"/>
          </a:xfrm>
          <a:prstGeom prst="rect">
            <a:avLst/>
          </a:prstGeom>
        </p:spPr>
      </p:pic>
    </p:spTree>
    <p:extLst>
      <p:ext uri="{BB962C8B-B14F-4D97-AF65-F5344CB8AC3E}">
        <p14:creationId xmlns:p14="http://schemas.microsoft.com/office/powerpoint/2010/main" val="3577482575"/>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TotalTime>
  <Words>2075</Words>
  <Application>Microsoft Office PowerPoint</Application>
  <PresentationFormat>On-screen Show (4:3)</PresentationFormat>
  <Paragraphs>214</Paragraphs>
  <Slides>35</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1_Office Theme</vt:lpstr>
      <vt:lpstr>Shelly Cashman: Microsoft Access 2019</vt:lpstr>
      <vt:lpstr>Objectives (1 of 2)</vt:lpstr>
      <vt:lpstr>Objectives (2 of 2)</vt:lpstr>
      <vt:lpstr>Project—Multiple Table Forms</vt:lpstr>
      <vt:lpstr>Adding Special Fields (1 of 3)</vt:lpstr>
      <vt:lpstr>Adding Special Fields (2 of 3)</vt:lpstr>
      <vt:lpstr>Adding Special Fields (3 of 3)</vt:lpstr>
      <vt:lpstr>Updating the New Fields (1 of 6)</vt:lpstr>
      <vt:lpstr>Updating the New Fields (2 of 6)</vt:lpstr>
      <vt:lpstr>Updating the New Fields (3 of 6)</vt:lpstr>
      <vt:lpstr>Updating the New Fields (4 of 6)</vt:lpstr>
      <vt:lpstr>Updating the New Fields (5 of 6)</vt:lpstr>
      <vt:lpstr>Updating the New Fields (6 of 6)</vt:lpstr>
      <vt:lpstr>Multiple-Table Form Techniques (1 of 16)</vt:lpstr>
      <vt:lpstr>Multiple-Table Form Techniques (2 of 16)</vt:lpstr>
      <vt:lpstr>Multiple-Table Form Techniques (3 of 16)</vt:lpstr>
      <vt:lpstr>Multiple-Table Form Techniques (4 of 16)</vt:lpstr>
      <vt:lpstr>Multiple-Table Form Techniques (5 of 16)</vt:lpstr>
      <vt:lpstr>Multiple-Table Form Techniques (6 of 16)</vt:lpstr>
      <vt:lpstr>Multiple-Table Form Techniques (7 of 16)</vt:lpstr>
      <vt:lpstr>Multiple-Table Form Techniques (8 of 16)</vt:lpstr>
      <vt:lpstr>Multiple-Table Form Techniques (9 of 16)</vt:lpstr>
      <vt:lpstr>Multiple-Table Form Techniques  (10 of 16)</vt:lpstr>
      <vt:lpstr>Multiple-Table Form Techniques  (11 of 16)</vt:lpstr>
      <vt:lpstr>Multiple-Table Form Techniques  (12 of 16)</vt:lpstr>
      <vt:lpstr>Multiple-Table Form Techniques  (13 of 16)</vt:lpstr>
      <vt:lpstr>Multiple-Table Form Techniques  (14 of 16)</vt:lpstr>
      <vt:lpstr>Multiple-Table Form Techniques  (15 of 16)</vt:lpstr>
      <vt:lpstr>Multiple-Table Form Techniques  (16 of 16)</vt:lpstr>
      <vt:lpstr>Object Dependencies (1 of 2)</vt:lpstr>
      <vt:lpstr>Object Dependencies (2 of 2)</vt:lpstr>
      <vt:lpstr>Date/Time, Long Text, and Yes/No Fields in a Query</vt:lpstr>
      <vt:lpstr>Datasheets in Forms (1 of 2)</vt:lpstr>
      <vt:lpstr>Datasheets in Forms (2 of 2)</vt:lpstr>
      <vt:lpstr>Creating a Multiple-Table Form Based on the Many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Multiple-Table Forms</dc:title>
  <dc:creator>Shelly</dc:creator>
  <cp:lastModifiedBy>Gracy, Mani</cp:lastModifiedBy>
  <cp:revision>93</cp:revision>
  <dcterms:created xsi:type="dcterms:W3CDTF">2010-06-10T12:24:51Z</dcterms:created>
  <dcterms:modified xsi:type="dcterms:W3CDTF">2019-09-26T10:50:28Z</dcterms:modified>
</cp:coreProperties>
</file>