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sldIdLst>
    <p:sldId id="432" r:id="rId2"/>
    <p:sldId id="433" r:id="rId3"/>
    <p:sldId id="258" r:id="rId4"/>
    <p:sldId id="364" r:id="rId5"/>
    <p:sldId id="260" r:id="rId6"/>
    <p:sldId id="370" r:id="rId7"/>
    <p:sldId id="373" r:id="rId8"/>
    <p:sldId id="375" r:id="rId9"/>
    <p:sldId id="379" r:id="rId10"/>
    <p:sldId id="376" r:id="rId11"/>
    <p:sldId id="377" r:id="rId12"/>
    <p:sldId id="380" r:id="rId13"/>
    <p:sldId id="382" r:id="rId14"/>
    <p:sldId id="384" r:id="rId15"/>
    <p:sldId id="388" r:id="rId16"/>
    <p:sldId id="390" r:id="rId17"/>
    <p:sldId id="393" r:id="rId18"/>
    <p:sldId id="394" r:id="rId19"/>
    <p:sldId id="396" r:id="rId20"/>
    <p:sldId id="398" r:id="rId21"/>
    <p:sldId id="399" r:id="rId22"/>
    <p:sldId id="400" r:id="rId23"/>
    <p:sldId id="404" r:id="rId24"/>
    <p:sldId id="405" r:id="rId25"/>
    <p:sldId id="407" r:id="rId26"/>
    <p:sldId id="428" r:id="rId27"/>
    <p:sldId id="413" r:id="rId28"/>
    <p:sldId id="415" r:id="rId29"/>
    <p:sldId id="416" r:id="rId30"/>
    <p:sldId id="418" r:id="rId31"/>
    <p:sldId id="419" r:id="rId32"/>
    <p:sldId id="422" r:id="rId33"/>
    <p:sldId id="423" r:id="rId34"/>
    <p:sldId id="425" r:id="rId35"/>
    <p:sldId id="42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01" autoAdjust="0"/>
  </p:normalViewPr>
  <p:slideViewPr>
    <p:cSldViewPr>
      <p:cViewPr varScale="1">
        <p:scale>
          <a:sx n="78" d="100"/>
          <a:sy n="78" d="100"/>
        </p:scale>
        <p:origin x="152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891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7-45: display of Query builder, ascending sort order specified for Account Name Field and Close button</a:t>
            </a:r>
          </a:p>
        </p:txBody>
      </p:sp>
      <p:sp>
        <p:nvSpPr>
          <p:cNvPr id="4" name="Slide Number Placeholder 3"/>
          <p:cNvSpPr>
            <a:spLocks noGrp="1"/>
          </p:cNvSpPr>
          <p:nvPr>
            <p:ph type="sldNum" sz="quarter" idx="5"/>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378367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7-53:</a:t>
            </a:r>
            <a:r>
              <a:rPr lang="en-US" baseline="0" dirty="0"/>
              <a:t> display of size and position text box</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83814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7-59: display of subform</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88413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7-61: display of subform resized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18601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C1E22-C6CD-4100-AE7A-04E812B2888B}" type="slidenum">
              <a:rPr lang="en-US" smtClean="0"/>
              <a:pPr/>
              <a:t>3</a:t>
            </a:fld>
            <a:endParaRPr lang="en-US" dirty="0"/>
          </a:p>
        </p:txBody>
      </p:sp>
    </p:spTree>
    <p:extLst>
      <p:ext uri="{BB962C8B-B14F-4D97-AF65-F5344CB8AC3E}">
        <p14:creationId xmlns:p14="http://schemas.microsoft.com/office/powerpoint/2010/main" val="354250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7-1: display of Appointment Table subforms</a:t>
            </a:r>
          </a:p>
          <a:p>
            <a:pPr marL="228600" indent="-228600">
              <a:buAutoNum type="alphaLcParenR"/>
            </a:pPr>
            <a:r>
              <a:rPr lang="en-US" dirty="0"/>
              <a:t>Appointment View and Update Form</a:t>
            </a:r>
          </a:p>
          <a:p>
            <a:pPr marL="228600" indent="-228600">
              <a:buAutoNum type="alphaLcParenR"/>
            </a:pPr>
            <a:r>
              <a:rPr lang="en-US" dirty="0"/>
              <a:t>Appointment Combo Box</a:t>
            </a:r>
          </a:p>
          <a:p>
            <a:pPr marL="228600" indent="-228600">
              <a:buAutoNum type="alphaLcParenR"/>
            </a:pPr>
            <a:r>
              <a:rPr lang="en-US" dirty="0"/>
              <a:t>Account Combo Box</a:t>
            </a:r>
          </a:p>
          <a:p>
            <a:pPr marL="228600" indent="-228600">
              <a:buAutoNum type="alphaLcParenR"/>
            </a:pPr>
            <a:r>
              <a:rPr lang="en-US" dirty="0"/>
              <a:t>Appointment Data</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192666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7-2: display of subform</a:t>
            </a:r>
          </a:p>
          <a:p>
            <a:pPr marL="228600" indent="-228600">
              <a:buAutoNum type="alphaLcParenR"/>
            </a:pPr>
            <a:r>
              <a:rPr lang="en-US" dirty="0"/>
              <a:t>Datasheet subform showing on call and emergency hours for veterinarians</a:t>
            </a:r>
          </a:p>
          <a:p>
            <a:pPr marL="228600" indent="-228600">
              <a:buAutoNum type="alphaLcParenR"/>
            </a:pPr>
            <a:r>
              <a:rPr lang="en-US" dirty="0"/>
              <a:t>Charts </a:t>
            </a:r>
          </a:p>
        </p:txBody>
      </p:sp>
      <p:sp>
        <p:nvSpPr>
          <p:cNvPr id="4" name="Slide Number Placeholder 3"/>
          <p:cNvSpPr>
            <a:spLocks noGrp="1"/>
          </p:cNvSpPr>
          <p:nvPr>
            <p:ph type="sldNum" sz="quarter" idx="5"/>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407594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7-10: display of Add Field button, Veterinarian ID, First Name, and Last Name</a:t>
            </a:r>
            <a:r>
              <a:rPr lang="en-US" baseline="0" dirty="0"/>
              <a:t> fields selected, and Next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86245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7-21: display of control containing title resized and pointer shape indicating you can resize control by dragging</a:t>
            </a:r>
          </a:p>
        </p:txBody>
      </p:sp>
      <p:sp>
        <p:nvSpPr>
          <p:cNvPr id="4" name="Slide Number Placeholder 3"/>
          <p:cNvSpPr>
            <a:spLocks noGrp="1"/>
          </p:cNvSpPr>
          <p:nvPr>
            <p:ph type="sldNum" sz="quarter" idx="5"/>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5799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7-35: display of rectangle placed around combo box</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271149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7-37: display of no insertion point and form cleared in preparation for adding a record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26308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7-38: display of list of appointments and “Appointment to Find” arrow</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5276799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39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554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96904"/>
            <a:ext cx="8282940" cy="93625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09600" y="1245725"/>
            <a:ext cx="8192516" cy="2183275"/>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1716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96904"/>
            <a:ext cx="8282940" cy="93625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09600" y="1245725"/>
            <a:ext cx="8192516" cy="2183275"/>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CA09726D-3F35-4D0D-A9A6-BC9C607CC5F0}"/>
              </a:ext>
            </a:extLst>
          </p:cNvPr>
          <p:cNvSpPr>
            <a:spLocks noGrp="1"/>
          </p:cNvSpPr>
          <p:nvPr>
            <p:ph sz="quarter" idx="10"/>
          </p:nvPr>
        </p:nvSpPr>
        <p:spPr>
          <a:xfrm>
            <a:off x="609600" y="3810000"/>
            <a:ext cx="8193088" cy="171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539316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84175" y="328150"/>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18985340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Access 2019</a:t>
            </a:r>
          </a:p>
        </p:txBody>
      </p:sp>
      <p:sp>
        <p:nvSpPr>
          <p:cNvPr id="3" name="Subtitle 2"/>
          <p:cNvSpPr>
            <a:spLocks noGrp="1"/>
          </p:cNvSpPr>
          <p:nvPr>
            <p:ph type="subTitle" idx="1"/>
          </p:nvPr>
        </p:nvSpPr>
        <p:spPr>
          <a:xfrm>
            <a:off x="698500" y="3352800"/>
            <a:ext cx="7747000" cy="467002"/>
          </a:xfrm>
        </p:spPr>
        <p:txBody>
          <a:bodyPr/>
          <a:lstStyle/>
          <a:p>
            <a:r>
              <a:rPr lang="en-US" sz="2400" dirty="0"/>
              <a:t>Module 7:</a:t>
            </a:r>
            <a:r>
              <a:rPr lang="en-US" sz="2400" baseline="0" dirty="0"/>
              <a:t> </a:t>
            </a:r>
            <a:r>
              <a:rPr lang="en-US" sz="2400" dirty="0"/>
              <a:t>Advanced Form Techniques</a:t>
            </a:r>
          </a:p>
        </p:txBody>
      </p:sp>
      <p:sp>
        <p:nvSpPr>
          <p:cNvPr id="5" name="Text Placeholder 4"/>
          <p:cNvSpPr>
            <a:spLocks noGrp="1"/>
          </p:cNvSpPr>
          <p:nvPr>
            <p:ph type="body" sz="quarter" idx="10"/>
          </p:nvPr>
        </p:nvSpPr>
        <p:spPr>
          <a:xfrm>
            <a:off x="838200" y="6257925"/>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35838293"/>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2048"/>
            <a:ext cx="8282940" cy="945965"/>
          </a:xfrm>
        </p:spPr>
        <p:txBody>
          <a:bodyPr/>
          <a:lstStyle/>
          <a:p>
            <a:r>
              <a:rPr lang="en-US" dirty="0"/>
              <a:t>Creating a Form with Combo Boxes and Command Buttons (5 of 19)</a:t>
            </a:r>
          </a:p>
        </p:txBody>
      </p:sp>
      <p:sp>
        <p:nvSpPr>
          <p:cNvPr id="2" name="Content Placeholder 1"/>
          <p:cNvSpPr>
            <a:spLocks noGrp="1"/>
          </p:cNvSpPr>
          <p:nvPr>
            <p:ph idx="1"/>
          </p:nvPr>
        </p:nvSpPr>
        <p:spPr>
          <a:xfrm>
            <a:off x="609600" y="1245725"/>
            <a:ext cx="8192516" cy="3478675"/>
          </a:xfrm>
        </p:spPr>
        <p:txBody>
          <a:bodyPr>
            <a:normAutofit lnSpcReduction="10000"/>
          </a:bodyPr>
          <a:lstStyle/>
          <a:p>
            <a:r>
              <a:rPr lang="en-US" dirty="0"/>
              <a:t>To Add a Combo Box That Selects Values (cont.)</a:t>
            </a:r>
          </a:p>
          <a:p>
            <a:pPr lvl="1"/>
            <a:r>
              <a:rPr lang="en-US" dirty="0"/>
              <a:t>Repeat the previous step to add additional fields</a:t>
            </a:r>
          </a:p>
          <a:p>
            <a:pPr lvl="1"/>
            <a:r>
              <a:rPr lang="en-US" dirty="0"/>
              <a:t>Click Next to display the next Combo Box Wizard screen</a:t>
            </a:r>
          </a:p>
          <a:p>
            <a:pPr lvl="1"/>
            <a:r>
              <a:rPr lang="en-US" dirty="0"/>
              <a:t>Click the arrow in the first text box, and then select the field on which to sort</a:t>
            </a:r>
          </a:p>
          <a:p>
            <a:pPr lvl="1"/>
            <a:r>
              <a:rPr lang="en-US" dirty="0"/>
              <a:t>Click Next to display the next Combo Box Wizard screen</a:t>
            </a:r>
          </a:p>
          <a:p>
            <a:pPr lvl="1"/>
            <a:r>
              <a:rPr lang="en-US" dirty="0"/>
              <a:t>If desired, click the “Hide key column (recommended)” check box to remove the check mark</a:t>
            </a:r>
          </a:p>
          <a:p>
            <a:pPr lvl="1"/>
            <a:r>
              <a:rPr lang="en-US" dirty="0"/>
              <a:t>Click Next to display the next Combo Box Wizard screen</a:t>
            </a:r>
          </a:p>
        </p:txBody>
      </p:sp>
    </p:spTree>
    <p:extLst>
      <p:ext uri="{BB962C8B-B14F-4D97-AF65-F5344CB8AC3E}">
        <p14:creationId xmlns:p14="http://schemas.microsoft.com/office/powerpoint/2010/main" val="249096162"/>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2048"/>
            <a:ext cx="8282940" cy="945965"/>
          </a:xfrm>
        </p:spPr>
        <p:txBody>
          <a:bodyPr/>
          <a:lstStyle/>
          <a:p>
            <a:r>
              <a:rPr lang="en-US" dirty="0"/>
              <a:t>Creating a Form with Combo Boxes and Command Buttons (6 of 19)</a:t>
            </a:r>
          </a:p>
        </p:txBody>
      </p:sp>
      <p:sp>
        <p:nvSpPr>
          <p:cNvPr id="2" name="Content Placeholder 1"/>
          <p:cNvSpPr>
            <a:spLocks noGrp="1"/>
          </p:cNvSpPr>
          <p:nvPr>
            <p:ph idx="1"/>
          </p:nvPr>
        </p:nvSpPr>
        <p:spPr>
          <a:xfrm>
            <a:off x="609600" y="1245725"/>
            <a:ext cx="8192516" cy="3783475"/>
          </a:xfrm>
        </p:spPr>
        <p:txBody>
          <a:bodyPr>
            <a:normAutofit lnSpcReduction="10000"/>
          </a:bodyPr>
          <a:lstStyle/>
          <a:p>
            <a:r>
              <a:rPr lang="en-US" dirty="0"/>
              <a:t>To Add a Combo Box That Selects Values (cont.)</a:t>
            </a:r>
          </a:p>
          <a:p>
            <a:pPr lvl="1"/>
            <a:r>
              <a:rPr lang="en-US" dirty="0"/>
              <a:t>Click Next to display the next Combo Box Wizard screen</a:t>
            </a:r>
          </a:p>
          <a:p>
            <a:pPr lvl="1"/>
            <a:r>
              <a:rPr lang="en-US" dirty="0"/>
              <a:t>Click the “Store that value in this field:” button</a:t>
            </a:r>
          </a:p>
          <a:p>
            <a:pPr lvl="1"/>
            <a:r>
              <a:rPr lang="en-US" dirty="0"/>
              <a:t>Click the “Store that value in this field:” box arrow, and then click the field in which you wish to store the combo box selected value</a:t>
            </a:r>
          </a:p>
          <a:p>
            <a:pPr lvl="1"/>
            <a:r>
              <a:rPr lang="en-US" dirty="0"/>
              <a:t>Click Next to display the next Combo Box Wizard screen</a:t>
            </a:r>
          </a:p>
          <a:p>
            <a:pPr lvl="1"/>
            <a:r>
              <a:rPr lang="en-US" dirty="0"/>
              <a:t>Enter the text for the label, and then click the Finish button to place the combo box</a:t>
            </a:r>
          </a:p>
          <a:p>
            <a:pPr lvl="1"/>
            <a:r>
              <a:rPr lang="en-US" dirty="0"/>
              <a:t>Move the label to the desired position</a:t>
            </a:r>
          </a:p>
        </p:txBody>
      </p:sp>
    </p:spTree>
    <p:extLst>
      <p:ext uri="{BB962C8B-B14F-4D97-AF65-F5344CB8AC3E}">
        <p14:creationId xmlns:p14="http://schemas.microsoft.com/office/powerpoint/2010/main" val="4103225791"/>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(7 of 19)</a:t>
            </a:r>
          </a:p>
        </p:txBody>
      </p:sp>
      <p:sp>
        <p:nvSpPr>
          <p:cNvPr id="2" name="Content Placeholder 1"/>
          <p:cNvSpPr>
            <a:spLocks noGrp="1"/>
          </p:cNvSpPr>
          <p:nvPr>
            <p:ph idx="1"/>
          </p:nvPr>
        </p:nvSpPr>
        <p:spPr>
          <a:xfrm>
            <a:off x="609600" y="1245725"/>
            <a:ext cx="8192516" cy="2564275"/>
          </a:xfrm>
        </p:spPr>
        <p:txBody>
          <a:bodyPr/>
          <a:lstStyle/>
          <a:p>
            <a:r>
              <a:rPr lang="en-US" dirty="0"/>
              <a:t>To Use the Background Color Button</a:t>
            </a:r>
          </a:p>
          <a:p>
            <a:pPr lvl="1"/>
            <a:r>
              <a:rPr lang="en-US" dirty="0"/>
              <a:t>Click anywhere in the Detail section but outside all the controls to select the section</a:t>
            </a:r>
          </a:p>
          <a:p>
            <a:pPr lvl="1"/>
            <a:r>
              <a:rPr lang="en-US" dirty="0"/>
              <a:t>Display the FORMAT DESIGN TOOLS FORMAT tab</a:t>
            </a:r>
          </a:p>
          <a:p>
            <a:pPr lvl="1"/>
            <a:r>
              <a:rPr lang="en-US" dirty="0"/>
              <a:t>Click the Background Color arrow to display a color palette</a:t>
            </a:r>
          </a:p>
          <a:p>
            <a:pPr lvl="1"/>
            <a:r>
              <a:rPr lang="en-US" dirty="0"/>
              <a:t>Click the desired color</a:t>
            </a:r>
          </a:p>
        </p:txBody>
      </p:sp>
    </p:spTree>
    <p:extLst>
      <p:ext uri="{BB962C8B-B14F-4D97-AF65-F5344CB8AC3E}">
        <p14:creationId xmlns:p14="http://schemas.microsoft.com/office/powerpoint/2010/main" val="158326687"/>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(8 of 19)</a:t>
            </a:r>
          </a:p>
        </p:txBody>
      </p:sp>
      <p:sp>
        <p:nvSpPr>
          <p:cNvPr id="2" name="Content Placeholder 1"/>
          <p:cNvSpPr>
            <a:spLocks noGrp="1"/>
          </p:cNvSpPr>
          <p:nvPr>
            <p:ph idx="1"/>
          </p:nvPr>
        </p:nvSpPr>
        <p:spPr>
          <a:xfrm>
            <a:off x="609600" y="1245725"/>
            <a:ext cx="8192516" cy="3259354"/>
          </a:xfrm>
        </p:spPr>
        <p:txBody>
          <a:bodyPr/>
          <a:lstStyle/>
          <a:p>
            <a:r>
              <a:rPr lang="en-US" dirty="0"/>
              <a:t>To Format a Control</a:t>
            </a:r>
          </a:p>
          <a:p>
            <a:pPr lvl="1"/>
            <a:r>
              <a:rPr lang="en-US" dirty="0"/>
              <a:t>Display the FORMAT DESIGN TOOLS FORMAT tab</a:t>
            </a:r>
          </a:p>
          <a:p>
            <a:pPr lvl="1"/>
            <a:r>
              <a:rPr lang="en-US" dirty="0"/>
              <a:t>Click to select the control to format</a:t>
            </a:r>
          </a:p>
          <a:p>
            <a:pPr lvl="1"/>
            <a:r>
              <a:rPr lang="en-US" dirty="0"/>
              <a:t>Click the Property Sheet button to display the property sheet</a:t>
            </a:r>
          </a:p>
          <a:p>
            <a:pPr lvl="1"/>
            <a:r>
              <a:rPr lang="en-US" dirty="0"/>
              <a:t>Change the desired properties as necessary</a:t>
            </a:r>
          </a:p>
          <a:p>
            <a:pPr lvl="2"/>
            <a:r>
              <a:rPr lang="en-US" dirty="0"/>
              <a:t>Font Weight</a:t>
            </a:r>
          </a:p>
          <a:p>
            <a:pPr lvl="2"/>
            <a:r>
              <a:rPr lang="en-US" dirty="0"/>
              <a:t>Special Effect</a:t>
            </a:r>
          </a:p>
          <a:p>
            <a:pPr lvl="2"/>
            <a:r>
              <a:rPr lang="en-US" dirty="0"/>
              <a:t>Fore Color</a:t>
            </a:r>
          </a:p>
        </p:txBody>
      </p:sp>
    </p:spTree>
    <p:extLst>
      <p:ext uri="{BB962C8B-B14F-4D97-AF65-F5344CB8AC3E}">
        <p14:creationId xmlns:p14="http://schemas.microsoft.com/office/powerpoint/2010/main" val="4121856695"/>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(9 of 19)</a:t>
            </a:r>
          </a:p>
        </p:txBody>
      </p:sp>
      <p:sp>
        <p:nvSpPr>
          <p:cNvPr id="2" name="Content Placeholder 1"/>
          <p:cNvSpPr>
            <a:spLocks noGrp="1"/>
          </p:cNvSpPr>
          <p:nvPr>
            <p:ph idx="1"/>
          </p:nvPr>
        </p:nvSpPr>
        <p:spPr>
          <a:xfrm>
            <a:off x="609600" y="1245725"/>
            <a:ext cx="8192516" cy="3631075"/>
          </a:xfrm>
        </p:spPr>
        <p:txBody>
          <a:bodyPr>
            <a:normAutofit/>
          </a:bodyPr>
          <a:lstStyle/>
          <a:p>
            <a:r>
              <a:rPr lang="en-US" dirty="0"/>
              <a:t>To Use the Format Painter</a:t>
            </a:r>
          </a:p>
          <a:p>
            <a:pPr lvl="1"/>
            <a:r>
              <a:rPr lang="en-US" dirty="0"/>
              <a:t>Display the FORMAT DESIGN TOOLS FORMAT tab</a:t>
            </a:r>
          </a:p>
          <a:p>
            <a:pPr lvl="1"/>
            <a:r>
              <a:rPr lang="en-US" dirty="0"/>
              <a:t>Click the control to select it, and then double-click the Format Painter button to select the Format Painter</a:t>
            </a:r>
          </a:p>
          <a:p>
            <a:pPr lvl="1"/>
            <a:r>
              <a:rPr lang="en-US" dirty="0"/>
              <a:t>Point to another control and then click on it to assign it the same formatting as the original control</a:t>
            </a:r>
          </a:p>
          <a:p>
            <a:pPr lvl="1"/>
            <a:r>
              <a:rPr lang="en-US" dirty="0"/>
              <a:t>Repeat the previous step for all controls to which you want to assign the same formatting</a:t>
            </a:r>
          </a:p>
          <a:p>
            <a:pPr lvl="1"/>
            <a:r>
              <a:rPr lang="en-US" dirty="0"/>
              <a:t>Click the Format Painter button to deselect the Format Painter</a:t>
            </a:r>
          </a:p>
        </p:txBody>
      </p:sp>
    </p:spTree>
    <p:extLst>
      <p:ext uri="{BB962C8B-B14F-4D97-AF65-F5344CB8AC3E}">
        <p14:creationId xmlns:p14="http://schemas.microsoft.com/office/powerpoint/2010/main" val="1069968749"/>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(10 of 19)</a:t>
            </a:r>
          </a:p>
        </p:txBody>
      </p:sp>
      <p:sp>
        <p:nvSpPr>
          <p:cNvPr id="2" name="Content Placeholder 1"/>
          <p:cNvSpPr>
            <a:spLocks noGrp="1"/>
          </p:cNvSpPr>
          <p:nvPr>
            <p:ph idx="1"/>
          </p:nvPr>
        </p:nvSpPr>
        <p:spPr>
          <a:xfrm>
            <a:off x="609600" y="1245725"/>
            <a:ext cx="8192516" cy="1954675"/>
          </a:xfrm>
        </p:spPr>
        <p:txBody>
          <a:bodyPr/>
          <a:lstStyle/>
          <a:p>
            <a:r>
              <a:rPr lang="en-US" dirty="0"/>
              <a:t>To Add a Title and Expand the Form Header Section</a:t>
            </a:r>
          </a:p>
          <a:p>
            <a:pPr lvl="1"/>
            <a:r>
              <a:rPr lang="en-US" dirty="0"/>
              <a:t>Click the Title button to add a Form Header section and to add a control for the title to the Form Header section</a:t>
            </a:r>
          </a:p>
          <a:p>
            <a:pPr lvl="1"/>
            <a:r>
              <a:rPr lang="en-US" dirty="0"/>
              <a:t>Drag the lower boundary of the Form Header section down to the desired position</a:t>
            </a:r>
          </a:p>
        </p:txBody>
      </p:sp>
      <p:pic>
        <p:nvPicPr>
          <p:cNvPr id="6" name="Content Placeholder 5" descr="A Form Header section and title control were added to the form in Design view. The title, Appointment View and Update Form, was added. The lower boundary of the Form Header was dragged down until the header is about 1 inch high. The pointer is pointing to the right border of the title control, and appears as a double-headed arrow, indicating that you can resize the control by dragging. The control is resized to fit the text.">
            <a:extLst>
              <a:ext uri="{FF2B5EF4-FFF2-40B4-BE49-F238E27FC236}">
                <a16:creationId xmlns:a16="http://schemas.microsoft.com/office/drawing/2014/main" id="{7156822A-1A1B-44E7-845B-F951950EE49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04062" y="3290333"/>
            <a:ext cx="4204165" cy="2958067"/>
          </a:xfrm>
          <a:prstGeom prst="rect">
            <a:avLst/>
          </a:prstGeom>
        </p:spPr>
      </p:pic>
    </p:spTree>
    <p:extLst>
      <p:ext uri="{BB962C8B-B14F-4D97-AF65-F5344CB8AC3E}">
        <p14:creationId xmlns:p14="http://schemas.microsoft.com/office/powerpoint/2010/main" val="61440591"/>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(11 of 19)</a:t>
            </a:r>
          </a:p>
        </p:txBody>
      </p:sp>
      <p:sp>
        <p:nvSpPr>
          <p:cNvPr id="2" name="Content Placeholder 1"/>
          <p:cNvSpPr>
            <a:spLocks noGrp="1"/>
          </p:cNvSpPr>
          <p:nvPr>
            <p:ph idx="1"/>
          </p:nvPr>
        </p:nvSpPr>
        <p:spPr>
          <a:xfrm>
            <a:off x="609600" y="1245725"/>
            <a:ext cx="8192516" cy="4926475"/>
          </a:xfrm>
        </p:spPr>
        <p:txBody>
          <a:bodyPr>
            <a:normAutofit lnSpcReduction="10000"/>
          </a:bodyPr>
          <a:lstStyle/>
          <a:p>
            <a:r>
              <a:rPr lang="en-US" dirty="0"/>
              <a:t>To Add Command Buttons to a Form</a:t>
            </a:r>
          </a:p>
          <a:p>
            <a:pPr lvl="1"/>
            <a:r>
              <a:rPr lang="en-US" dirty="0"/>
              <a:t>Display the FORMAT DESIGN TOOLS FORMAT tab, and ensure the “Use Control Wizards” button is selected</a:t>
            </a:r>
          </a:p>
          <a:p>
            <a:pPr lvl="1"/>
            <a:r>
              <a:rPr lang="en-US" dirty="0"/>
              <a:t>Click the Button tool and then move the pointer to the desired position</a:t>
            </a:r>
          </a:p>
          <a:p>
            <a:pPr lvl="1"/>
            <a:r>
              <a:rPr lang="en-US" dirty="0"/>
              <a:t>Click the desired category in the Categories box</a:t>
            </a:r>
          </a:p>
          <a:p>
            <a:pPr lvl="1"/>
            <a:r>
              <a:rPr lang="en-US" dirty="0"/>
              <a:t>Click the desired action in the Actions box</a:t>
            </a:r>
          </a:p>
          <a:p>
            <a:pPr lvl="1"/>
            <a:r>
              <a:rPr lang="en-US" dirty="0"/>
              <a:t>Click Next to display the next Command Button Wizard screen</a:t>
            </a:r>
          </a:p>
          <a:p>
            <a:pPr lvl="1"/>
            <a:r>
              <a:rPr lang="en-US" dirty="0"/>
              <a:t>Click the Text option button</a:t>
            </a:r>
          </a:p>
          <a:p>
            <a:pPr lvl="1"/>
            <a:r>
              <a:rPr lang="en-US" dirty="0"/>
              <a:t>If desired, change the text for the button, and then click the Next button</a:t>
            </a:r>
          </a:p>
          <a:p>
            <a:pPr lvl="1"/>
            <a:r>
              <a:rPr lang="en-US" dirty="0"/>
              <a:t>Type the desired button name</a:t>
            </a:r>
          </a:p>
          <a:p>
            <a:pPr lvl="1"/>
            <a:r>
              <a:rPr lang="en-US" dirty="0"/>
              <a:t>Click Finish to finish specifying the button</a:t>
            </a:r>
          </a:p>
        </p:txBody>
      </p:sp>
    </p:spTree>
    <p:extLst>
      <p:ext uri="{BB962C8B-B14F-4D97-AF65-F5344CB8AC3E}">
        <p14:creationId xmlns:p14="http://schemas.microsoft.com/office/powerpoint/2010/main" val="514583313"/>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(12 of 19)</a:t>
            </a:r>
          </a:p>
        </p:txBody>
      </p:sp>
      <p:sp>
        <p:nvSpPr>
          <p:cNvPr id="2" name="Content Placeholder 1"/>
          <p:cNvSpPr>
            <a:spLocks noGrp="1"/>
          </p:cNvSpPr>
          <p:nvPr>
            <p:ph idx="1"/>
          </p:nvPr>
        </p:nvSpPr>
        <p:spPr>
          <a:xfrm>
            <a:off x="609600" y="1245725"/>
            <a:ext cx="8192516" cy="4697875"/>
          </a:xfrm>
        </p:spPr>
        <p:txBody>
          <a:bodyPr>
            <a:normAutofit lnSpcReduction="10000"/>
          </a:bodyPr>
          <a:lstStyle/>
          <a:p>
            <a:r>
              <a:rPr lang="en-US" dirty="0"/>
              <a:t>To Add a Combo Box for Finding a Record</a:t>
            </a:r>
          </a:p>
          <a:p>
            <a:pPr lvl="1"/>
            <a:r>
              <a:rPr lang="en-US" dirty="0"/>
              <a:t>Switch to Design view, if necessary</a:t>
            </a:r>
          </a:p>
          <a:p>
            <a:pPr lvl="1"/>
            <a:r>
              <a:rPr lang="en-US" dirty="0"/>
              <a:t>Select the Property Sheet Data tab and confirm that the selection type is form</a:t>
            </a:r>
          </a:p>
          <a:p>
            <a:pPr lvl="1"/>
            <a:r>
              <a:rPr lang="en-US" dirty="0"/>
              <a:t>Click the build button to open the desired Query Builder</a:t>
            </a:r>
          </a:p>
          <a:p>
            <a:pPr lvl="1"/>
            <a:r>
              <a:rPr lang="en-US" dirty="0"/>
              <a:t>Create the query</a:t>
            </a:r>
          </a:p>
          <a:p>
            <a:pPr lvl="1"/>
            <a:r>
              <a:rPr lang="en-US" dirty="0"/>
              <a:t>Use the Save As button to save the query</a:t>
            </a:r>
          </a:p>
          <a:p>
            <a:pPr lvl="1"/>
            <a:r>
              <a:rPr lang="en-US" dirty="0"/>
              <a:t>Close the query builder</a:t>
            </a:r>
          </a:p>
          <a:p>
            <a:pPr lvl="1"/>
            <a:r>
              <a:rPr lang="en-US" dirty="0"/>
              <a:t>Click the More button to display all the controls</a:t>
            </a:r>
          </a:p>
          <a:p>
            <a:pPr lvl="1"/>
            <a:r>
              <a:rPr lang="en-US" dirty="0"/>
              <a:t>With the “Use Control Wizards” button selected, click the Combo Box tool and then move the pointer, whose shape has changed to a small plus sign with a combo box, to the desired position</a:t>
            </a:r>
          </a:p>
        </p:txBody>
      </p:sp>
    </p:spTree>
    <p:extLst>
      <p:ext uri="{BB962C8B-B14F-4D97-AF65-F5344CB8AC3E}">
        <p14:creationId xmlns:p14="http://schemas.microsoft.com/office/powerpoint/2010/main" val="1308919859"/>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(13 of 19)</a:t>
            </a:r>
          </a:p>
        </p:txBody>
      </p:sp>
      <p:sp>
        <p:nvSpPr>
          <p:cNvPr id="2" name="Content Placeholder 1"/>
          <p:cNvSpPr>
            <a:spLocks noGrp="1"/>
          </p:cNvSpPr>
          <p:nvPr>
            <p:ph idx="1"/>
          </p:nvPr>
        </p:nvSpPr>
        <p:spPr>
          <a:xfrm>
            <a:off x="609600" y="1245725"/>
            <a:ext cx="8192516" cy="4621675"/>
          </a:xfrm>
        </p:spPr>
        <p:txBody>
          <a:bodyPr>
            <a:normAutofit lnSpcReduction="10000"/>
          </a:bodyPr>
          <a:lstStyle/>
          <a:p>
            <a:r>
              <a:rPr lang="en-US" dirty="0"/>
              <a:t>To Add a Combo Box for Finding a Record (cont.)</a:t>
            </a:r>
          </a:p>
          <a:p>
            <a:pPr lvl="1"/>
            <a:r>
              <a:rPr lang="en-US" dirty="0"/>
              <a:t>Click the position to display the Combo Box Wizard</a:t>
            </a:r>
          </a:p>
          <a:p>
            <a:pPr lvl="1"/>
            <a:r>
              <a:rPr lang="en-US" dirty="0"/>
              <a:t>Click the “Find a record on my form based on the value I selected in my combo box.” option button to specify that the user will select from a list of values</a:t>
            </a:r>
          </a:p>
          <a:p>
            <a:pPr lvl="1"/>
            <a:r>
              <a:rPr lang="en-US" dirty="0"/>
              <a:t>Click Next, click the name of the field from which to load the values, and then click the Add Field button to select the field for the combo box</a:t>
            </a:r>
          </a:p>
          <a:p>
            <a:pPr lvl="1"/>
            <a:r>
              <a:rPr lang="en-US" dirty="0"/>
              <a:t>Click Next </a:t>
            </a:r>
          </a:p>
          <a:p>
            <a:pPr lvl="1"/>
            <a:r>
              <a:rPr lang="en-US" dirty="0"/>
              <a:t>Resize the combo box as desired</a:t>
            </a:r>
          </a:p>
          <a:p>
            <a:pPr lvl="1"/>
            <a:r>
              <a:rPr lang="en-US" dirty="0"/>
              <a:t>Click Next, and then type the desired label</a:t>
            </a:r>
          </a:p>
          <a:p>
            <a:pPr lvl="1"/>
            <a:r>
              <a:rPr lang="en-US" dirty="0"/>
              <a:t>Click Finish</a:t>
            </a:r>
          </a:p>
        </p:txBody>
      </p:sp>
    </p:spTree>
    <p:extLst>
      <p:ext uri="{BB962C8B-B14F-4D97-AF65-F5344CB8AC3E}">
        <p14:creationId xmlns:p14="http://schemas.microsoft.com/office/powerpoint/2010/main" val="2856814526"/>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(14 of 19)</a:t>
            </a:r>
          </a:p>
        </p:txBody>
      </p:sp>
      <p:sp>
        <p:nvSpPr>
          <p:cNvPr id="2" name="Content Placeholder 1"/>
          <p:cNvSpPr>
            <a:spLocks noGrp="1"/>
          </p:cNvSpPr>
          <p:nvPr>
            <p:ph idx="1"/>
          </p:nvPr>
        </p:nvSpPr>
        <p:spPr/>
        <p:txBody>
          <a:bodyPr>
            <a:normAutofit/>
          </a:bodyPr>
          <a:lstStyle/>
          <a:p>
            <a:r>
              <a:rPr lang="en-US" sz="2400" dirty="0"/>
              <a:t>To Place a Rectangle</a:t>
            </a:r>
          </a:p>
          <a:p>
            <a:pPr lvl="1"/>
            <a:r>
              <a:rPr lang="en-US" sz="2200" dirty="0"/>
              <a:t>Click the More button to display all the controls</a:t>
            </a:r>
          </a:p>
          <a:p>
            <a:pPr lvl="1"/>
            <a:r>
              <a:rPr lang="en-US" sz="2200" dirty="0"/>
              <a:t>Click the Rectangle tool. Move the pointer to the upper-left corner of the desired rectangle position, and drag to the lower-right corner of the rectangle to place the rectangle</a:t>
            </a:r>
          </a:p>
          <a:p>
            <a:pPr lvl="1"/>
            <a:r>
              <a:rPr lang="en-US" sz="2200" dirty="0"/>
              <a:t>Change the properties as desired</a:t>
            </a:r>
          </a:p>
        </p:txBody>
      </p:sp>
      <p:pic>
        <p:nvPicPr>
          <p:cNvPr id="7" name="Content Placeholder 6" descr="A rectangle was placed around the Appointment to Find combo box. The rectangle's upper-left corner is above the label. The rectangle's lower-right corner is below the control.">
            <a:extLst>
              <a:ext uri="{FF2B5EF4-FFF2-40B4-BE49-F238E27FC236}">
                <a16:creationId xmlns:a16="http://schemas.microsoft.com/office/drawing/2014/main" id="{581787DC-37B5-462C-BDC8-CC3E8676B7A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46915" y="3489220"/>
            <a:ext cx="3518459" cy="2731726"/>
          </a:xfrm>
          <a:prstGeom prst="rect">
            <a:avLst/>
          </a:prstGeom>
        </p:spPr>
      </p:pic>
    </p:spTree>
    <p:extLst>
      <p:ext uri="{BB962C8B-B14F-4D97-AF65-F5344CB8AC3E}">
        <p14:creationId xmlns:p14="http://schemas.microsoft.com/office/powerpoint/2010/main" val="1638548470"/>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228600"/>
            <a:ext cx="8282940" cy="681826"/>
          </a:xfrm>
        </p:spPr>
        <p:txBody>
          <a:bodyPr/>
          <a:lstStyle/>
          <a:p>
            <a:r>
              <a:rPr lang="en-US" dirty="0"/>
              <a:t>Objectives (1 of 2)</a:t>
            </a:r>
          </a:p>
        </p:txBody>
      </p:sp>
      <p:sp>
        <p:nvSpPr>
          <p:cNvPr id="14" name="Content Placeholder 13"/>
          <p:cNvSpPr>
            <a:spLocks noGrp="1"/>
          </p:cNvSpPr>
          <p:nvPr>
            <p:ph idx="1"/>
          </p:nvPr>
        </p:nvSpPr>
        <p:spPr>
          <a:xfrm>
            <a:off x="609600" y="1245725"/>
            <a:ext cx="8192516" cy="3173875"/>
          </a:xfrm>
        </p:spPr>
        <p:txBody>
          <a:bodyPr>
            <a:noAutofit/>
          </a:bodyPr>
          <a:lstStyle/>
          <a:p>
            <a:r>
              <a:rPr lang="en-US" dirty="0"/>
              <a:t>Add combo boxes that include selection lists</a:t>
            </a:r>
          </a:p>
          <a:p>
            <a:r>
              <a:rPr lang="en-US" dirty="0"/>
              <a:t>Add combo boxes for searching</a:t>
            </a:r>
          </a:p>
          <a:p>
            <a:r>
              <a:rPr lang="en-US" dirty="0"/>
              <a:t>Format and resize controls</a:t>
            </a:r>
          </a:p>
          <a:p>
            <a:r>
              <a:rPr lang="en-US" dirty="0"/>
              <a:t>Apply formatting characteristics with the Format Painter</a:t>
            </a:r>
          </a:p>
          <a:p>
            <a:r>
              <a:rPr lang="en-US" dirty="0"/>
              <a:t>Add command buttons</a:t>
            </a:r>
          </a:p>
          <a:p>
            <a:r>
              <a:rPr lang="en-US" dirty="0"/>
              <a:t>Modify buttons and combo boxes</a:t>
            </a:r>
          </a:p>
        </p:txBody>
      </p:sp>
    </p:spTree>
    <p:extLst>
      <p:ext uri="{BB962C8B-B14F-4D97-AF65-F5344CB8AC3E}">
        <p14:creationId xmlns:p14="http://schemas.microsoft.com/office/powerpoint/2010/main" val="2936146938"/>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(15 of 19)</a:t>
            </a:r>
          </a:p>
        </p:txBody>
      </p:sp>
      <p:sp>
        <p:nvSpPr>
          <p:cNvPr id="2" name="Content Placeholder 1"/>
          <p:cNvSpPr>
            <a:spLocks noGrp="1"/>
          </p:cNvSpPr>
          <p:nvPr>
            <p:ph idx="1"/>
          </p:nvPr>
        </p:nvSpPr>
        <p:spPr>
          <a:xfrm>
            <a:off x="609600" y="1245725"/>
            <a:ext cx="8192516" cy="936253"/>
          </a:xfrm>
        </p:spPr>
        <p:txBody>
          <a:bodyPr/>
          <a:lstStyle/>
          <a:p>
            <a:r>
              <a:rPr lang="en-US" dirty="0"/>
              <a:t>To Test the Add Record Button</a:t>
            </a:r>
          </a:p>
          <a:p>
            <a:pPr lvl="1"/>
            <a:r>
              <a:rPr lang="en-US" dirty="0"/>
              <a:t>Click the Add Record button</a:t>
            </a:r>
          </a:p>
        </p:txBody>
      </p:sp>
      <p:pic>
        <p:nvPicPr>
          <p:cNvPr id="6" name="Content Placeholder 5" descr="A form for a new record is displayed. There is no insertion point in the Appt ID field. The form was cleared in preparation for adding a record.">
            <a:extLst>
              <a:ext uri="{FF2B5EF4-FFF2-40B4-BE49-F238E27FC236}">
                <a16:creationId xmlns:a16="http://schemas.microsoft.com/office/drawing/2014/main" id="{13554387-9B96-4878-BCEC-DECEA0D053DD}"/>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66713" y="2209800"/>
            <a:ext cx="6278861" cy="3947554"/>
          </a:xfrm>
          <a:prstGeom prst="rect">
            <a:avLst/>
          </a:prstGeom>
        </p:spPr>
      </p:pic>
    </p:spTree>
    <p:extLst>
      <p:ext uri="{BB962C8B-B14F-4D97-AF65-F5344CB8AC3E}">
        <p14:creationId xmlns:p14="http://schemas.microsoft.com/office/powerpoint/2010/main" val="743338859"/>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(16 of 19)</a:t>
            </a:r>
          </a:p>
        </p:txBody>
      </p:sp>
      <p:sp>
        <p:nvSpPr>
          <p:cNvPr id="2" name="Content Placeholder 1"/>
          <p:cNvSpPr>
            <a:spLocks noGrp="1"/>
          </p:cNvSpPr>
          <p:nvPr>
            <p:ph idx="1"/>
          </p:nvPr>
        </p:nvSpPr>
        <p:spPr>
          <a:xfrm>
            <a:off x="609600" y="1245725"/>
            <a:ext cx="8192516" cy="1192675"/>
          </a:xfrm>
        </p:spPr>
        <p:txBody>
          <a:bodyPr/>
          <a:lstStyle/>
          <a:p>
            <a:r>
              <a:rPr lang="en-US" dirty="0"/>
              <a:t>To Use the Combo Box</a:t>
            </a:r>
          </a:p>
          <a:p>
            <a:pPr lvl="1"/>
            <a:r>
              <a:rPr lang="en-US" dirty="0"/>
              <a:t>Click the arrow to display a list of options</a:t>
            </a:r>
          </a:p>
          <a:p>
            <a:pPr lvl="1"/>
            <a:r>
              <a:rPr lang="en-US" dirty="0"/>
              <a:t>Click the desired option</a:t>
            </a:r>
          </a:p>
        </p:txBody>
      </p:sp>
      <p:pic>
        <p:nvPicPr>
          <p:cNvPr id="6" name="Content Placeholder 5" descr="The Appointment to Find arrow was clicked, displaying a list of appointments.">
            <a:extLst>
              <a:ext uri="{FF2B5EF4-FFF2-40B4-BE49-F238E27FC236}">
                <a16:creationId xmlns:a16="http://schemas.microsoft.com/office/drawing/2014/main" id="{B4F6226F-D7E9-4355-8281-DD4BA5308D8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83556" y="2534264"/>
            <a:ext cx="5045177" cy="3645498"/>
          </a:xfrm>
          <a:prstGeom prst="rect">
            <a:avLst/>
          </a:prstGeom>
        </p:spPr>
      </p:pic>
    </p:spTree>
    <p:extLst>
      <p:ext uri="{BB962C8B-B14F-4D97-AF65-F5344CB8AC3E}">
        <p14:creationId xmlns:p14="http://schemas.microsoft.com/office/powerpoint/2010/main" val="2552484037"/>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(17 of 19)</a:t>
            </a:r>
          </a:p>
        </p:txBody>
      </p:sp>
      <p:sp>
        <p:nvSpPr>
          <p:cNvPr id="2" name="Content Placeholder 1"/>
          <p:cNvSpPr>
            <a:spLocks noGrp="1"/>
          </p:cNvSpPr>
          <p:nvPr>
            <p:ph idx="1"/>
          </p:nvPr>
        </p:nvSpPr>
        <p:spPr>
          <a:xfrm>
            <a:off x="609600" y="1245725"/>
            <a:ext cx="8192516" cy="4926475"/>
          </a:xfrm>
        </p:spPr>
        <p:txBody>
          <a:bodyPr>
            <a:normAutofit fontScale="92500" lnSpcReduction="10000"/>
          </a:bodyPr>
          <a:lstStyle/>
          <a:p>
            <a:r>
              <a:rPr lang="en-US" dirty="0"/>
              <a:t>To Modify the Macro for the Add Record Button</a:t>
            </a:r>
          </a:p>
          <a:p>
            <a:pPr lvl="1"/>
            <a:r>
              <a:rPr lang="en-US" dirty="0"/>
              <a:t>Right-Click the Add Record button to display a shortcut menu</a:t>
            </a:r>
          </a:p>
          <a:p>
            <a:pPr lvl="1"/>
            <a:r>
              <a:rPr lang="en-US" dirty="0"/>
              <a:t>Click Build Event on the shortcut menu to display the macro associated with the On Click event that Access created automatically</a:t>
            </a:r>
          </a:p>
          <a:p>
            <a:pPr lvl="1"/>
            <a:r>
              <a:rPr lang="en-US" dirty="0"/>
              <a:t>If the Action Catalog does not appear, click the Action Catalog button to display the Action Catalog</a:t>
            </a:r>
          </a:p>
          <a:p>
            <a:pPr lvl="1"/>
            <a:r>
              <a:rPr lang="en-US" dirty="0"/>
              <a:t>In the Action Catalog, if the expand indicator is an open triangle in front of Action, click the triangle to expand all actions</a:t>
            </a:r>
          </a:p>
          <a:p>
            <a:pPr lvl="1"/>
            <a:r>
              <a:rPr lang="en-US" dirty="0"/>
              <a:t>If the expand indicator in front of Database Objects is an open triangle, click the expand indicator to display all actions associated with Database Objects</a:t>
            </a:r>
          </a:p>
          <a:p>
            <a:pPr lvl="1"/>
            <a:r>
              <a:rPr lang="en-US" dirty="0"/>
              <a:t>Modify the macro as desired</a:t>
            </a:r>
          </a:p>
          <a:p>
            <a:pPr lvl="1"/>
            <a:r>
              <a:rPr lang="en-US" dirty="0"/>
              <a:t>Click the Save button to save your changes</a:t>
            </a:r>
          </a:p>
          <a:p>
            <a:pPr lvl="1"/>
            <a:r>
              <a:rPr lang="en-US" dirty="0"/>
              <a:t>Click the Close button to close the macro and return to the form design</a:t>
            </a:r>
          </a:p>
        </p:txBody>
      </p:sp>
    </p:spTree>
    <p:extLst>
      <p:ext uri="{BB962C8B-B14F-4D97-AF65-F5344CB8AC3E}">
        <p14:creationId xmlns:p14="http://schemas.microsoft.com/office/powerpoint/2010/main" val="3405555469"/>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(18 of 19)</a:t>
            </a:r>
          </a:p>
        </p:txBody>
      </p:sp>
      <p:sp>
        <p:nvSpPr>
          <p:cNvPr id="2" name="Content Placeholder 1"/>
          <p:cNvSpPr>
            <a:spLocks noGrp="1"/>
          </p:cNvSpPr>
          <p:nvPr>
            <p:ph idx="1"/>
          </p:nvPr>
        </p:nvSpPr>
        <p:spPr>
          <a:xfrm>
            <a:off x="609600" y="1245726"/>
            <a:ext cx="8192516" cy="1968407"/>
          </a:xfrm>
        </p:spPr>
        <p:txBody>
          <a:bodyPr>
            <a:normAutofit lnSpcReduction="10000"/>
          </a:bodyPr>
          <a:lstStyle/>
          <a:p>
            <a:r>
              <a:rPr lang="en-US" sz="2400" dirty="0"/>
              <a:t>To Modify the Combo Box</a:t>
            </a:r>
          </a:p>
          <a:p>
            <a:pPr lvl="1"/>
            <a:r>
              <a:rPr lang="en-US" sz="2200" dirty="0"/>
              <a:t>Click the combo box to modify, and then click the Property Sheet button</a:t>
            </a:r>
          </a:p>
          <a:p>
            <a:pPr lvl="1"/>
            <a:r>
              <a:rPr lang="en-US" sz="2200" dirty="0"/>
              <a:t>Change the desired properties and click Save to save your changes</a:t>
            </a:r>
          </a:p>
          <a:p>
            <a:pPr lvl="1"/>
            <a:r>
              <a:rPr lang="en-US" sz="2200" dirty="0"/>
              <a:t>Close the Query Builder window by clicking the Close button on the DESIGN tab</a:t>
            </a:r>
          </a:p>
        </p:txBody>
      </p:sp>
      <p:pic>
        <p:nvPicPr>
          <p:cNvPr id="6" name="Content Placeholder 5" descr="The Appointments Master form Query Builder is displayed. The Sort row for the Appointment Date field was changed to Ascending. The Close button in the Close group is called out.">
            <a:extLst>
              <a:ext uri="{FF2B5EF4-FFF2-40B4-BE49-F238E27FC236}">
                <a16:creationId xmlns:a16="http://schemas.microsoft.com/office/drawing/2014/main" id="{0472CED5-6FFC-4D01-A4BE-42C8157E14C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58428" y="3233797"/>
            <a:ext cx="4295430" cy="2958067"/>
          </a:xfrm>
          <a:prstGeom prst="rect">
            <a:avLst/>
          </a:prstGeom>
        </p:spPr>
      </p:pic>
    </p:spTree>
    <p:extLst>
      <p:ext uri="{BB962C8B-B14F-4D97-AF65-F5344CB8AC3E}">
        <p14:creationId xmlns:p14="http://schemas.microsoft.com/office/powerpoint/2010/main" val="3168383042"/>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(19 of 19)</a:t>
            </a:r>
          </a:p>
        </p:txBody>
      </p:sp>
      <p:sp>
        <p:nvSpPr>
          <p:cNvPr id="2" name="Content Placeholder 1"/>
          <p:cNvSpPr>
            <a:spLocks noGrp="1"/>
          </p:cNvSpPr>
          <p:nvPr>
            <p:ph idx="1"/>
          </p:nvPr>
        </p:nvSpPr>
        <p:spPr>
          <a:xfrm>
            <a:off x="609600" y="1281134"/>
            <a:ext cx="8192516" cy="4662466"/>
          </a:xfrm>
        </p:spPr>
        <p:txBody>
          <a:bodyPr>
            <a:normAutofit fontScale="92500"/>
          </a:bodyPr>
          <a:lstStyle/>
          <a:p>
            <a:r>
              <a:rPr lang="en-US" dirty="0"/>
              <a:t>To Correct Issues with the Combo Box</a:t>
            </a:r>
          </a:p>
          <a:p>
            <a:pPr lvl="1"/>
            <a:r>
              <a:rPr lang="en-US" dirty="0"/>
              <a:t>Click the form selector (the box in the upper-left corner of the form) to select the form</a:t>
            </a:r>
          </a:p>
          <a:p>
            <a:pPr lvl="1"/>
            <a:r>
              <a:rPr lang="en-US" dirty="0"/>
              <a:t>If necessary, click the Property Sheet, scroll down until the On Current property appears, and then click the On Current property</a:t>
            </a:r>
          </a:p>
          <a:p>
            <a:pPr lvl="1"/>
            <a:r>
              <a:rPr lang="en-US" dirty="0"/>
              <a:t>Click the Build button (the three dots) to display the Choose Builder dialog box</a:t>
            </a:r>
          </a:p>
          <a:p>
            <a:pPr lvl="1"/>
            <a:r>
              <a:rPr lang="en-US" dirty="0"/>
              <a:t>Click Code Builder, and then click the OK button to display the V</a:t>
            </a:r>
            <a:r>
              <a:rPr lang="en-US" sz="100" dirty="0"/>
              <a:t> </a:t>
            </a:r>
            <a:r>
              <a:rPr lang="en-US" dirty="0"/>
              <a:t>B</a:t>
            </a:r>
            <a:r>
              <a:rPr lang="en-US" sz="100" dirty="0"/>
              <a:t> </a:t>
            </a:r>
            <a:r>
              <a:rPr lang="en-US" dirty="0"/>
              <a:t>A code generated for the form</a:t>
            </a:r>
          </a:p>
          <a:p>
            <a:pPr lvl="1"/>
            <a:r>
              <a:rPr lang="en-US" dirty="0"/>
              <a:t>Type the desired code</a:t>
            </a:r>
          </a:p>
          <a:p>
            <a:pPr lvl="1"/>
            <a:r>
              <a:rPr lang="en-US" dirty="0"/>
              <a:t>Click Close for the Microsoft Visual Basic for Applications window</a:t>
            </a:r>
          </a:p>
          <a:p>
            <a:pPr lvl="1"/>
            <a:r>
              <a:rPr lang="en-US" dirty="0"/>
              <a:t>If desired, change the Tab Stop property in the Property Sheet</a:t>
            </a:r>
          </a:p>
        </p:txBody>
      </p:sp>
    </p:spTree>
    <p:extLst>
      <p:ext uri="{BB962C8B-B14F-4D97-AF65-F5344CB8AC3E}">
        <p14:creationId xmlns:p14="http://schemas.microsoft.com/office/powerpoint/2010/main" val="1286931664"/>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Creating a Multipage Form (1 of 11)</a:t>
            </a:r>
          </a:p>
        </p:txBody>
      </p:sp>
      <p:sp>
        <p:nvSpPr>
          <p:cNvPr id="2" name="Content Placeholder 1"/>
          <p:cNvSpPr>
            <a:spLocks noGrp="1"/>
          </p:cNvSpPr>
          <p:nvPr>
            <p:ph idx="1"/>
          </p:nvPr>
        </p:nvSpPr>
        <p:spPr>
          <a:xfrm>
            <a:off x="609600" y="1245725"/>
            <a:ext cx="8192516" cy="4621675"/>
          </a:xfrm>
        </p:spPr>
        <p:txBody>
          <a:bodyPr>
            <a:normAutofit lnSpcReduction="10000"/>
          </a:bodyPr>
          <a:lstStyle/>
          <a:p>
            <a:r>
              <a:rPr lang="en-US" dirty="0"/>
              <a:t>To Create a Form in Design View</a:t>
            </a:r>
          </a:p>
          <a:p>
            <a:pPr lvl="1"/>
            <a:r>
              <a:rPr lang="en-US" dirty="0"/>
              <a:t>Display the CREATE tab, and then click the Form Design button to create a form in Design view</a:t>
            </a:r>
          </a:p>
          <a:p>
            <a:pPr lvl="1"/>
            <a:r>
              <a:rPr lang="en-US" dirty="0"/>
              <a:t>Ensure the selector for the entire form is selected</a:t>
            </a:r>
          </a:p>
          <a:p>
            <a:pPr lvl="1"/>
            <a:r>
              <a:rPr lang="en-US" dirty="0"/>
              <a:t>Click the Property Sheet button to display a property sheet</a:t>
            </a:r>
          </a:p>
          <a:p>
            <a:pPr lvl="1"/>
            <a:r>
              <a:rPr lang="en-US" dirty="0"/>
              <a:t>With the All tab selected, click the Record Source property to display an arrow, click the arrow that appears and then click the desired table as the record source for the new form</a:t>
            </a:r>
          </a:p>
          <a:p>
            <a:pPr lvl="1"/>
            <a:r>
              <a:rPr lang="en-US" dirty="0"/>
              <a:t>Close the property sheet</a:t>
            </a:r>
          </a:p>
          <a:p>
            <a:pPr lvl="1"/>
            <a:r>
              <a:rPr lang="en-US" dirty="0"/>
              <a:t>Click the “Add Exiting Fields” button to display a field list and then drag the desired field to the desired location</a:t>
            </a:r>
          </a:p>
          <a:p>
            <a:pPr lvl="1"/>
            <a:r>
              <a:rPr lang="en-US" dirty="0"/>
              <a:t>Change the label as necessary</a:t>
            </a:r>
          </a:p>
        </p:txBody>
      </p:sp>
    </p:spTree>
    <p:extLst>
      <p:ext uri="{BB962C8B-B14F-4D97-AF65-F5344CB8AC3E}">
        <p14:creationId xmlns:p14="http://schemas.microsoft.com/office/powerpoint/2010/main" val="2286139001"/>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Multipage Form (2 of 11)</a:t>
            </a:r>
          </a:p>
        </p:txBody>
      </p:sp>
      <p:sp>
        <p:nvSpPr>
          <p:cNvPr id="2" name="Content Placeholder 1"/>
          <p:cNvSpPr>
            <a:spLocks noGrp="1"/>
          </p:cNvSpPr>
          <p:nvPr>
            <p:ph idx="1"/>
          </p:nvPr>
        </p:nvSpPr>
        <p:spPr>
          <a:xfrm>
            <a:off x="609600" y="1245725"/>
            <a:ext cx="8192516" cy="2564275"/>
          </a:xfrm>
        </p:spPr>
        <p:txBody>
          <a:bodyPr>
            <a:normAutofit fontScale="92500"/>
          </a:bodyPr>
          <a:lstStyle/>
          <a:p>
            <a:r>
              <a:rPr lang="en-US" dirty="0"/>
              <a:t>To Use the Text Box Tool with Concatenation</a:t>
            </a:r>
          </a:p>
          <a:p>
            <a:pPr lvl="1"/>
            <a:r>
              <a:rPr lang="en-US" dirty="0"/>
              <a:t>Click the Text Box tool and then move the pointer, whose shape has changed to a small plus symbol accompanied by a text box, to the desired position, and then click the position to place a text box</a:t>
            </a:r>
          </a:p>
          <a:p>
            <a:pPr lvl="1"/>
            <a:r>
              <a:rPr lang="en-US" dirty="0"/>
              <a:t>Click in the text box to place an insertion point</a:t>
            </a:r>
          </a:p>
          <a:p>
            <a:pPr lvl="1"/>
            <a:r>
              <a:rPr lang="en-US" dirty="0"/>
              <a:t>Type the text requiring concatenation (ex. =[First Name] &amp; ‘ ‘ &amp;[Last Name])</a:t>
            </a:r>
          </a:p>
        </p:txBody>
      </p:sp>
      <p:pic>
        <p:nvPicPr>
          <p:cNvPr id="7" name="Content Placeholder 6" descr="The label was deleted. The text box field was resized so that the entire expression appears in the text box. The bottom of the text box aligns with the Veterinarian Identification field. The left edge of the text box is at approximately the 4 and a half inch mark on the horizontal ruler.">
            <a:extLst>
              <a:ext uri="{FF2B5EF4-FFF2-40B4-BE49-F238E27FC236}">
                <a16:creationId xmlns:a16="http://schemas.microsoft.com/office/drawing/2014/main" id="{66FD6D94-C032-43EB-AB25-79CC49BB4725}"/>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14377" y="3962400"/>
            <a:ext cx="6783533" cy="2053052"/>
          </a:xfrm>
          <a:prstGeom prst="rect">
            <a:avLst/>
          </a:prstGeom>
        </p:spPr>
      </p:pic>
    </p:spTree>
    <p:extLst>
      <p:ext uri="{BB962C8B-B14F-4D97-AF65-F5344CB8AC3E}">
        <p14:creationId xmlns:p14="http://schemas.microsoft.com/office/powerpoint/2010/main" val="14971612"/>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156"/>
            <a:ext cx="8282940" cy="917649"/>
          </a:xfrm>
        </p:spPr>
        <p:txBody>
          <a:bodyPr/>
          <a:lstStyle/>
          <a:p>
            <a:r>
              <a:rPr lang="en-US" dirty="0"/>
              <a:t>Creating a Multipage Form (3 of 11)</a:t>
            </a:r>
          </a:p>
        </p:txBody>
      </p:sp>
      <p:sp>
        <p:nvSpPr>
          <p:cNvPr id="2" name="Content Placeholder 1"/>
          <p:cNvSpPr>
            <a:spLocks noGrp="1"/>
          </p:cNvSpPr>
          <p:nvPr>
            <p:ph idx="1"/>
          </p:nvPr>
        </p:nvSpPr>
        <p:spPr>
          <a:xfrm>
            <a:off x="609600" y="1245725"/>
            <a:ext cx="8192516" cy="3326275"/>
          </a:xfrm>
        </p:spPr>
        <p:txBody>
          <a:bodyPr>
            <a:normAutofit/>
          </a:bodyPr>
          <a:lstStyle/>
          <a:p>
            <a:r>
              <a:rPr lang="en-US" dirty="0"/>
              <a:t>To Use Tab Controls to Create a Multipage Form</a:t>
            </a:r>
          </a:p>
          <a:p>
            <a:pPr lvl="1"/>
            <a:r>
              <a:rPr lang="en-US" dirty="0"/>
              <a:t>Click the Tab Control tool and move the pointer to the desired location for the tab control</a:t>
            </a:r>
          </a:p>
          <a:p>
            <a:pPr lvl="1"/>
            <a:r>
              <a:rPr lang="en-US" dirty="0"/>
              <a:t>Click the position</a:t>
            </a:r>
          </a:p>
          <a:p>
            <a:pPr lvl="1"/>
            <a:r>
              <a:rPr lang="en-US" dirty="0"/>
              <a:t>Click the far left tab and then click the Property Sheet button to display a property sheet</a:t>
            </a:r>
          </a:p>
          <a:p>
            <a:pPr lvl="1"/>
            <a:r>
              <a:rPr lang="en-US" dirty="0"/>
              <a:t>Change the value for the Caption property as desired</a:t>
            </a:r>
          </a:p>
          <a:p>
            <a:pPr lvl="1"/>
            <a:r>
              <a:rPr lang="en-US" dirty="0"/>
              <a:t>Repeat the previous two steps for the remaining tabs</a:t>
            </a:r>
          </a:p>
        </p:txBody>
      </p:sp>
    </p:spTree>
    <p:extLst>
      <p:ext uri="{BB962C8B-B14F-4D97-AF65-F5344CB8AC3E}">
        <p14:creationId xmlns:p14="http://schemas.microsoft.com/office/powerpoint/2010/main" val="2686320595"/>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04800"/>
            <a:ext cx="8306886" cy="609600"/>
          </a:xfrm>
        </p:spPr>
        <p:txBody>
          <a:bodyPr/>
          <a:lstStyle/>
          <a:p>
            <a:r>
              <a:rPr lang="en-US" dirty="0"/>
              <a:t>Creating a Multipage Form (4 of 11)</a:t>
            </a:r>
          </a:p>
        </p:txBody>
      </p:sp>
      <p:sp>
        <p:nvSpPr>
          <p:cNvPr id="2" name="Content Placeholder 1"/>
          <p:cNvSpPr>
            <a:spLocks noGrp="1"/>
          </p:cNvSpPr>
          <p:nvPr>
            <p:ph idx="1"/>
          </p:nvPr>
        </p:nvSpPr>
        <p:spPr>
          <a:xfrm>
            <a:off x="609600" y="1245725"/>
            <a:ext cx="8192516" cy="4469275"/>
          </a:xfrm>
        </p:spPr>
        <p:txBody>
          <a:bodyPr>
            <a:normAutofit lnSpcReduction="10000"/>
          </a:bodyPr>
          <a:lstStyle/>
          <a:p>
            <a:r>
              <a:rPr lang="en-US" dirty="0"/>
              <a:t>To Add a Subform</a:t>
            </a:r>
          </a:p>
          <a:p>
            <a:pPr lvl="1"/>
            <a:r>
              <a:rPr lang="en-US" dirty="0"/>
              <a:t>Click the More button</a:t>
            </a:r>
          </a:p>
          <a:p>
            <a:pPr lvl="1"/>
            <a:r>
              <a:rPr lang="en-US" dirty="0"/>
              <a:t>With the “Use Control Wizards” button selected, click the Subform/Subreport tool, then move the pointer to the desired location, and click the position</a:t>
            </a:r>
          </a:p>
          <a:p>
            <a:pPr lvl="1"/>
            <a:r>
              <a:rPr lang="en-US" dirty="0"/>
              <a:t>Be sure the “Use existing Tables and Queries” option button is selected</a:t>
            </a:r>
          </a:p>
          <a:p>
            <a:pPr lvl="1"/>
            <a:r>
              <a:rPr lang="en-US" dirty="0"/>
              <a:t>Click Next to display the next SubForm Wizard screen</a:t>
            </a:r>
          </a:p>
          <a:p>
            <a:pPr lvl="1"/>
            <a:r>
              <a:rPr lang="en-US" dirty="0"/>
              <a:t>Click the Tables/Queries arrow and then click the desired table to indicate that the fields for the subform will be selected</a:t>
            </a:r>
          </a:p>
          <a:p>
            <a:pPr lvl="1"/>
            <a:r>
              <a:rPr lang="en-US" dirty="0"/>
              <a:t>Click the “Add All Fields” button</a:t>
            </a:r>
          </a:p>
          <a:p>
            <a:pPr lvl="1"/>
            <a:r>
              <a:rPr lang="en-US" dirty="0"/>
              <a:t>Click Next</a:t>
            </a:r>
          </a:p>
        </p:txBody>
      </p:sp>
    </p:spTree>
    <p:extLst>
      <p:ext uri="{BB962C8B-B14F-4D97-AF65-F5344CB8AC3E}">
        <p14:creationId xmlns:p14="http://schemas.microsoft.com/office/powerpoint/2010/main" val="3567208493"/>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Multipage Form (5 of 11)</a:t>
            </a:r>
          </a:p>
        </p:txBody>
      </p:sp>
      <p:sp>
        <p:nvSpPr>
          <p:cNvPr id="2" name="Content Placeholder 1"/>
          <p:cNvSpPr>
            <a:spLocks noGrp="1"/>
          </p:cNvSpPr>
          <p:nvPr>
            <p:ph idx="1"/>
          </p:nvPr>
        </p:nvSpPr>
        <p:spPr>
          <a:xfrm>
            <a:off x="609600" y="1245725"/>
            <a:ext cx="8192516" cy="2030875"/>
          </a:xfrm>
        </p:spPr>
        <p:txBody>
          <a:bodyPr>
            <a:normAutofit/>
          </a:bodyPr>
          <a:lstStyle/>
          <a:p>
            <a:r>
              <a:rPr lang="en-US" dirty="0"/>
              <a:t>To Add a Subform (cont.)</a:t>
            </a:r>
          </a:p>
          <a:p>
            <a:pPr lvl="1"/>
            <a:r>
              <a:rPr lang="en-US" dirty="0"/>
              <a:t>Be sure the “Choose from a list” option button is selected</a:t>
            </a:r>
          </a:p>
          <a:p>
            <a:pPr lvl="1"/>
            <a:r>
              <a:rPr lang="en-US" dirty="0"/>
              <a:t>Click Next </a:t>
            </a:r>
          </a:p>
          <a:p>
            <a:pPr lvl="1"/>
            <a:r>
              <a:rPr lang="en-US" dirty="0"/>
              <a:t>Type the desired subform name, and then click Finish to complete the creation of the subform</a:t>
            </a:r>
          </a:p>
        </p:txBody>
      </p:sp>
      <p:pic>
        <p:nvPicPr>
          <p:cNvPr id="7" name="Content Placeholder 6" descr="The subform was created and appears on the Datasheet tab on the tab control. The Month and Veterinarian ID fields are visible. A scroll bar appears on the right of the subform.">
            <a:extLst>
              <a:ext uri="{FF2B5EF4-FFF2-40B4-BE49-F238E27FC236}">
                <a16:creationId xmlns:a16="http://schemas.microsoft.com/office/drawing/2014/main" id="{9E754DCD-1348-4591-ABA1-E9DE4D7B9F9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50051" y="3413157"/>
            <a:ext cx="5312184" cy="2759043"/>
          </a:xfrm>
          <a:prstGeom prst="rect">
            <a:avLst/>
          </a:prstGeom>
        </p:spPr>
      </p:pic>
    </p:spTree>
    <p:extLst>
      <p:ext uri="{BB962C8B-B14F-4D97-AF65-F5344CB8AC3E}">
        <p14:creationId xmlns:p14="http://schemas.microsoft.com/office/powerpoint/2010/main" val="2859111539"/>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Objectives (2 of 2)</a:t>
            </a:r>
          </a:p>
        </p:txBody>
      </p:sp>
      <p:sp>
        <p:nvSpPr>
          <p:cNvPr id="2" name="Content Placeholder 1"/>
          <p:cNvSpPr>
            <a:spLocks noGrp="1"/>
          </p:cNvSpPr>
          <p:nvPr>
            <p:ph idx="1"/>
          </p:nvPr>
        </p:nvSpPr>
        <p:spPr>
          <a:xfrm>
            <a:off x="609600" y="1245725"/>
            <a:ext cx="8192516" cy="3173875"/>
          </a:xfrm>
        </p:spPr>
        <p:txBody>
          <a:bodyPr>
            <a:noAutofit/>
          </a:bodyPr>
          <a:lstStyle/>
          <a:p>
            <a:r>
              <a:rPr lang="en-US" dirty="0"/>
              <a:t>Add a calculated field</a:t>
            </a:r>
          </a:p>
          <a:p>
            <a:r>
              <a:rPr lang="en-US" dirty="0"/>
              <a:t>Use tab controls to create a multipage form</a:t>
            </a:r>
          </a:p>
          <a:p>
            <a:r>
              <a:rPr lang="en-US" dirty="0"/>
              <a:t>Add and modify a subform</a:t>
            </a:r>
          </a:p>
          <a:p>
            <a:r>
              <a:rPr lang="en-US" dirty="0"/>
              <a:t>Insert charts</a:t>
            </a:r>
          </a:p>
          <a:p>
            <a:r>
              <a:rPr lang="en-US" dirty="0"/>
              <a:t>Modify a chart type</a:t>
            </a:r>
          </a:p>
          <a:p>
            <a:r>
              <a:rPr lang="en-US" dirty="0"/>
              <a:t>Format a chart</a:t>
            </a:r>
          </a:p>
        </p:txBody>
      </p:sp>
    </p:spTree>
    <p:extLst>
      <p:ext uri="{BB962C8B-B14F-4D97-AF65-F5344CB8AC3E}">
        <p14:creationId xmlns:p14="http://schemas.microsoft.com/office/powerpoint/2010/main" val="3142622091"/>
      </p:ext>
    </p:extLst>
  </p:cSld>
  <p:clrMapOvr>
    <a:masterClrMapping/>
  </p:clrMapOvr>
</p:sld>
</file>

<file path=ppt/slides/slide3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Multipage Form (6 of 11)</a:t>
            </a:r>
          </a:p>
        </p:txBody>
      </p:sp>
      <p:sp>
        <p:nvSpPr>
          <p:cNvPr id="2" name="Content Placeholder 1"/>
          <p:cNvSpPr>
            <a:spLocks noGrp="1"/>
          </p:cNvSpPr>
          <p:nvPr>
            <p:ph idx="1"/>
          </p:nvPr>
        </p:nvSpPr>
        <p:spPr>
          <a:xfrm>
            <a:off x="609600" y="1245725"/>
            <a:ext cx="8192516" cy="1268875"/>
          </a:xfrm>
        </p:spPr>
        <p:txBody>
          <a:bodyPr/>
          <a:lstStyle/>
          <a:p>
            <a:r>
              <a:rPr lang="en-US" dirty="0"/>
              <a:t>To Resize the Subform</a:t>
            </a:r>
          </a:p>
          <a:p>
            <a:pPr lvl="1"/>
            <a:r>
              <a:rPr lang="en-US" dirty="0"/>
              <a:t>Display the form containing the subform in Design View</a:t>
            </a:r>
          </a:p>
          <a:p>
            <a:pPr lvl="1"/>
            <a:r>
              <a:rPr lang="en-US" dirty="0"/>
              <a:t>Drag to resize the subform using the sizing handles</a:t>
            </a:r>
          </a:p>
        </p:txBody>
      </p:sp>
      <p:pic>
        <p:nvPicPr>
          <p:cNvPr id="6" name="Content Placeholder 5" descr="The Vet Emergency On Call form is displayed in Design view. The right sizing handle was dragged, resizing the subform so that its right edge is approximately at the 8 inch mark on the horizontal ruler.">
            <a:extLst>
              <a:ext uri="{FF2B5EF4-FFF2-40B4-BE49-F238E27FC236}">
                <a16:creationId xmlns:a16="http://schemas.microsoft.com/office/drawing/2014/main" id="{4A20BD45-110D-4619-90B6-B2910AC8E90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39858" y="2667000"/>
            <a:ext cx="5332573" cy="3503251"/>
          </a:xfrm>
          <a:prstGeom prst="rect">
            <a:avLst/>
          </a:prstGeom>
        </p:spPr>
      </p:pic>
    </p:spTree>
    <p:extLst>
      <p:ext uri="{BB962C8B-B14F-4D97-AF65-F5344CB8AC3E}">
        <p14:creationId xmlns:p14="http://schemas.microsoft.com/office/powerpoint/2010/main" val="2298119819"/>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28867"/>
            <a:ext cx="8282940" cy="834226"/>
          </a:xfrm>
        </p:spPr>
        <p:txBody>
          <a:bodyPr/>
          <a:lstStyle/>
          <a:p>
            <a:r>
              <a:rPr lang="en-US" dirty="0"/>
              <a:t>Creating a Multipage Form (7 of 11)</a:t>
            </a:r>
          </a:p>
        </p:txBody>
      </p:sp>
      <p:sp>
        <p:nvSpPr>
          <p:cNvPr id="2" name="Content Placeholder 1"/>
          <p:cNvSpPr>
            <a:spLocks noGrp="1"/>
          </p:cNvSpPr>
          <p:nvPr>
            <p:ph idx="1"/>
          </p:nvPr>
        </p:nvSpPr>
        <p:spPr>
          <a:xfrm>
            <a:off x="609600" y="1245725"/>
            <a:ext cx="8192516" cy="4850275"/>
          </a:xfrm>
        </p:spPr>
        <p:txBody>
          <a:bodyPr>
            <a:normAutofit fontScale="85000" lnSpcReduction="10000"/>
          </a:bodyPr>
          <a:lstStyle/>
          <a:p>
            <a:r>
              <a:rPr lang="en-US" dirty="0"/>
              <a:t>To Insert Charts</a:t>
            </a:r>
          </a:p>
          <a:p>
            <a:pPr lvl="1"/>
            <a:r>
              <a:rPr lang="en-US" dirty="0"/>
              <a:t>Display the FORM DESIGN TOOLS DESIGN tab</a:t>
            </a:r>
          </a:p>
          <a:p>
            <a:pPr lvl="1"/>
            <a:r>
              <a:rPr lang="en-US" dirty="0"/>
              <a:t>Click the Charts tab on the tab control</a:t>
            </a:r>
          </a:p>
          <a:p>
            <a:pPr lvl="1"/>
            <a:r>
              <a:rPr lang="en-US" dirty="0"/>
              <a:t>Click the More button </a:t>
            </a:r>
          </a:p>
          <a:p>
            <a:pPr lvl="1"/>
            <a:r>
              <a:rPr lang="en-US" dirty="0"/>
              <a:t>Click the Chart tool, and then move the pointer to the desired location</a:t>
            </a:r>
          </a:p>
          <a:p>
            <a:pPr lvl="1"/>
            <a:r>
              <a:rPr lang="en-US" dirty="0"/>
              <a:t>Click the desired location to display the Chart Wizard dialog box</a:t>
            </a:r>
          </a:p>
          <a:p>
            <a:pPr lvl="1"/>
            <a:r>
              <a:rPr lang="en-US" dirty="0"/>
              <a:t>Click Next</a:t>
            </a:r>
          </a:p>
          <a:p>
            <a:pPr lvl="1"/>
            <a:r>
              <a:rPr lang="en-US" dirty="0"/>
              <a:t>Add the desired fields from the tables or queries in your database</a:t>
            </a:r>
          </a:p>
          <a:p>
            <a:pPr lvl="1"/>
            <a:r>
              <a:rPr lang="en-US" dirty="0"/>
              <a:t>Click Next </a:t>
            </a:r>
          </a:p>
          <a:p>
            <a:pPr lvl="1"/>
            <a:r>
              <a:rPr lang="en-US" dirty="0"/>
              <a:t>Click the desired chart type</a:t>
            </a:r>
          </a:p>
          <a:p>
            <a:pPr lvl="1"/>
            <a:r>
              <a:rPr lang="en-US" dirty="0"/>
              <a:t>Click Next </a:t>
            </a:r>
          </a:p>
          <a:p>
            <a:pPr lvl="1"/>
            <a:r>
              <a:rPr lang="en-US" dirty="0"/>
              <a:t>Click Next </a:t>
            </a:r>
          </a:p>
          <a:p>
            <a:pPr lvl="1"/>
            <a:r>
              <a:rPr lang="en-US" dirty="0"/>
              <a:t>Click Next, type the desired chart title, and then click the Finish button</a:t>
            </a:r>
          </a:p>
          <a:p>
            <a:pPr lvl="1"/>
            <a:r>
              <a:rPr lang="en-US" dirty="0"/>
              <a:t>Resize the chart as desired</a:t>
            </a:r>
          </a:p>
        </p:txBody>
      </p:sp>
    </p:spTree>
    <p:extLst>
      <p:ext uri="{BB962C8B-B14F-4D97-AF65-F5344CB8AC3E}">
        <p14:creationId xmlns:p14="http://schemas.microsoft.com/office/powerpoint/2010/main" val="4121889061"/>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156"/>
            <a:ext cx="8282940" cy="917649"/>
          </a:xfrm>
        </p:spPr>
        <p:txBody>
          <a:bodyPr/>
          <a:lstStyle/>
          <a:p>
            <a:r>
              <a:rPr lang="en-US" dirty="0"/>
              <a:t>Creating a Multipage Form (8 of 11)</a:t>
            </a:r>
          </a:p>
        </p:txBody>
      </p:sp>
      <p:sp>
        <p:nvSpPr>
          <p:cNvPr id="2" name="Content Placeholder 1"/>
          <p:cNvSpPr>
            <a:spLocks noGrp="1"/>
          </p:cNvSpPr>
          <p:nvPr>
            <p:ph idx="1"/>
          </p:nvPr>
        </p:nvSpPr>
        <p:spPr>
          <a:xfrm>
            <a:off x="609600" y="1245725"/>
            <a:ext cx="8192516" cy="4164475"/>
          </a:xfrm>
        </p:spPr>
        <p:txBody>
          <a:bodyPr>
            <a:normAutofit/>
          </a:bodyPr>
          <a:lstStyle/>
          <a:p>
            <a:r>
              <a:rPr lang="en-US" dirty="0"/>
              <a:t>To Modify a Chart Type</a:t>
            </a:r>
          </a:p>
          <a:p>
            <a:pPr lvl="1"/>
            <a:r>
              <a:rPr lang="en-US" dirty="0"/>
              <a:t>Click the Charts tab to display the charts</a:t>
            </a:r>
          </a:p>
          <a:p>
            <a:pPr lvl="1"/>
            <a:r>
              <a:rPr lang="en-US" dirty="0"/>
              <a:t>Return to Design view</a:t>
            </a:r>
          </a:p>
          <a:p>
            <a:pPr lvl="1"/>
            <a:r>
              <a:rPr lang="en-US" dirty="0"/>
              <a:t>Click the Charts tab to display the chart in Design view</a:t>
            </a:r>
          </a:p>
          <a:p>
            <a:pPr lvl="1"/>
            <a:r>
              <a:rPr lang="en-US" dirty="0"/>
              <a:t>Right-click the chart to modify</a:t>
            </a:r>
          </a:p>
          <a:p>
            <a:pPr lvl="1"/>
            <a:r>
              <a:rPr lang="en-US" dirty="0"/>
              <a:t>Point to Chart Object on the shortcut menu to display the Chart Object submenu</a:t>
            </a:r>
          </a:p>
          <a:p>
            <a:pPr lvl="1"/>
            <a:r>
              <a:rPr lang="en-US" dirty="0"/>
              <a:t>Click Edit on the Chart Object submenu to edit the chart. Access will automatically display the underlying chart data in Datasheet view</a:t>
            </a:r>
          </a:p>
        </p:txBody>
      </p:sp>
    </p:spTree>
    <p:extLst>
      <p:ext uri="{BB962C8B-B14F-4D97-AF65-F5344CB8AC3E}">
        <p14:creationId xmlns:p14="http://schemas.microsoft.com/office/powerpoint/2010/main" val="1932796793"/>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28867"/>
            <a:ext cx="8282940" cy="834226"/>
          </a:xfrm>
        </p:spPr>
        <p:txBody>
          <a:bodyPr/>
          <a:lstStyle/>
          <a:p>
            <a:r>
              <a:rPr lang="en-US" dirty="0"/>
              <a:t>Creating a Multipage Form (9 of 11)</a:t>
            </a:r>
          </a:p>
        </p:txBody>
      </p:sp>
      <p:sp>
        <p:nvSpPr>
          <p:cNvPr id="2" name="Content Placeholder 1"/>
          <p:cNvSpPr>
            <a:spLocks noGrp="1"/>
          </p:cNvSpPr>
          <p:nvPr>
            <p:ph idx="1"/>
          </p:nvPr>
        </p:nvSpPr>
        <p:spPr>
          <a:xfrm>
            <a:off x="609600" y="1245725"/>
            <a:ext cx="8192516" cy="3783475"/>
          </a:xfrm>
        </p:spPr>
        <p:txBody>
          <a:bodyPr>
            <a:normAutofit/>
          </a:bodyPr>
          <a:lstStyle/>
          <a:p>
            <a:r>
              <a:rPr lang="en-US" dirty="0"/>
              <a:t>To Modify a Chart Type (cont.)</a:t>
            </a:r>
          </a:p>
          <a:p>
            <a:pPr lvl="1"/>
            <a:r>
              <a:rPr lang="en-US" dirty="0"/>
              <a:t>Right-Click the chart to display the shortcut menu for editing the chart</a:t>
            </a:r>
          </a:p>
          <a:p>
            <a:pPr lvl="1"/>
            <a:r>
              <a:rPr lang="en-US" dirty="0"/>
              <a:t>Click the Chart Type command on the shortcut menu to display the Chart Type dialog box</a:t>
            </a:r>
          </a:p>
          <a:p>
            <a:pPr lvl="1"/>
            <a:r>
              <a:rPr lang="en-US" dirty="0"/>
              <a:t>Click the desired chart type and chart sub-type</a:t>
            </a:r>
          </a:p>
          <a:p>
            <a:pPr lvl="1"/>
            <a:r>
              <a:rPr lang="en-US" dirty="0"/>
              <a:t>Click the OK button to change the chart sub-type</a:t>
            </a:r>
          </a:p>
          <a:p>
            <a:pPr lvl="1"/>
            <a:r>
              <a:rPr lang="en-US" dirty="0"/>
              <a:t>Click outside the chart and the datasheet to deselect the chart</a:t>
            </a:r>
          </a:p>
        </p:txBody>
      </p:sp>
    </p:spTree>
    <p:extLst>
      <p:ext uri="{BB962C8B-B14F-4D97-AF65-F5344CB8AC3E}">
        <p14:creationId xmlns:p14="http://schemas.microsoft.com/office/powerpoint/2010/main" val="419673965"/>
      </p:ext>
    </p:extLst>
  </p:cSld>
  <p:clrMapOvr>
    <a:masterClrMapping/>
  </p:clrMapOvr>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8392"/>
            <a:ext cx="8282940" cy="834226"/>
          </a:xfrm>
        </p:spPr>
        <p:txBody>
          <a:bodyPr/>
          <a:lstStyle/>
          <a:p>
            <a:r>
              <a:rPr lang="en-US" dirty="0"/>
              <a:t>Creating a Multipage Form (10 of 11)</a:t>
            </a:r>
          </a:p>
        </p:txBody>
      </p:sp>
      <p:sp>
        <p:nvSpPr>
          <p:cNvPr id="2" name="Content Placeholder 1"/>
          <p:cNvSpPr>
            <a:spLocks noGrp="1"/>
          </p:cNvSpPr>
          <p:nvPr>
            <p:ph idx="1"/>
          </p:nvPr>
        </p:nvSpPr>
        <p:spPr>
          <a:xfrm>
            <a:off x="609600" y="1245725"/>
            <a:ext cx="8192516" cy="4469275"/>
          </a:xfrm>
        </p:spPr>
        <p:txBody>
          <a:bodyPr>
            <a:normAutofit/>
          </a:bodyPr>
          <a:lstStyle/>
          <a:p>
            <a:r>
              <a:rPr lang="en-US" dirty="0"/>
              <a:t>To Format a Chart</a:t>
            </a:r>
          </a:p>
          <a:p>
            <a:pPr lvl="1"/>
            <a:r>
              <a:rPr lang="en-US" dirty="0"/>
              <a:t>Right-click the chart to format to display a shortcut menu, point to Chart Object on the shortcut menu to display the Chart Object submenu, and then click Edit on the Chart Object submenu</a:t>
            </a:r>
          </a:p>
          <a:p>
            <a:pPr lvl="1"/>
            <a:r>
              <a:rPr lang="en-US" dirty="0"/>
              <a:t>Right-click the legend to display a shortcut menu, and then click Format Legend on the shortcut menu to display the Format Legend dialog box</a:t>
            </a:r>
          </a:p>
          <a:p>
            <a:pPr lvl="1"/>
            <a:r>
              <a:rPr lang="en-US" dirty="0"/>
              <a:t>Click the Placement tab</a:t>
            </a:r>
          </a:p>
          <a:p>
            <a:pPr lvl="1"/>
            <a:r>
              <a:rPr lang="en-US" dirty="0"/>
              <a:t>Click the desired placement option</a:t>
            </a:r>
          </a:p>
          <a:p>
            <a:pPr lvl="1"/>
            <a:r>
              <a:rPr lang="en-US" dirty="0"/>
              <a:t>Click OK to place the legend in the location you selected</a:t>
            </a:r>
          </a:p>
        </p:txBody>
      </p:sp>
    </p:spTree>
    <p:extLst>
      <p:ext uri="{BB962C8B-B14F-4D97-AF65-F5344CB8AC3E}">
        <p14:creationId xmlns:p14="http://schemas.microsoft.com/office/powerpoint/2010/main" val="130324362"/>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28867"/>
            <a:ext cx="8282940" cy="834226"/>
          </a:xfrm>
        </p:spPr>
        <p:txBody>
          <a:bodyPr/>
          <a:lstStyle/>
          <a:p>
            <a:r>
              <a:rPr lang="en-US" dirty="0"/>
              <a:t>Creating a Multipage Form (11 of 11)</a:t>
            </a:r>
          </a:p>
        </p:txBody>
      </p:sp>
      <p:sp>
        <p:nvSpPr>
          <p:cNvPr id="2" name="Content Placeholder 1"/>
          <p:cNvSpPr>
            <a:spLocks noGrp="1"/>
          </p:cNvSpPr>
          <p:nvPr>
            <p:ph idx="1"/>
          </p:nvPr>
        </p:nvSpPr>
        <p:spPr>
          <a:xfrm>
            <a:off x="609600" y="1245724"/>
            <a:ext cx="8192516" cy="2793072"/>
          </a:xfrm>
        </p:spPr>
        <p:txBody>
          <a:bodyPr/>
          <a:lstStyle/>
          <a:p>
            <a:r>
              <a:rPr lang="en-US" dirty="0"/>
              <a:t>To Format a Chart</a:t>
            </a:r>
          </a:p>
          <a:p>
            <a:pPr lvl="1"/>
            <a:r>
              <a:rPr lang="en-US" dirty="0"/>
              <a:t>Right-click the chart to display a shortcut menu, and then click Format Data Series on the shortcut menu to display the Format Data Series dialog box</a:t>
            </a:r>
          </a:p>
          <a:p>
            <a:pPr lvl="1"/>
            <a:r>
              <a:rPr lang="en-US" dirty="0"/>
              <a:t>Click the Data Labels table</a:t>
            </a:r>
          </a:p>
          <a:p>
            <a:pPr lvl="1"/>
            <a:r>
              <a:rPr lang="en-US" dirty="0"/>
              <a:t>Click the desired components to include in the data labels</a:t>
            </a:r>
          </a:p>
          <a:p>
            <a:pPr lvl="1"/>
            <a:r>
              <a:rPr lang="en-US" dirty="0"/>
              <a:t>Click OK</a:t>
            </a:r>
          </a:p>
        </p:txBody>
      </p:sp>
    </p:spTree>
    <p:extLst>
      <p:ext uri="{BB962C8B-B14F-4D97-AF65-F5344CB8AC3E}">
        <p14:creationId xmlns:p14="http://schemas.microsoft.com/office/powerpoint/2010/main" val="2581458657"/>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76200"/>
            <a:ext cx="8077200" cy="941796"/>
          </a:xfrm>
        </p:spPr>
        <p:txBody>
          <a:bodyPr/>
          <a:lstStyle/>
          <a:p>
            <a:r>
              <a:rPr lang="en-US" dirty="0"/>
              <a:t>Project: Advanced Form Techniques (1 of 2)</a:t>
            </a:r>
          </a:p>
        </p:txBody>
      </p:sp>
      <p:pic>
        <p:nvPicPr>
          <p:cNvPr id="7" name="Picture 4" descr="This figure has four images. (a) Appointment View and Update form. A combo box for finding a record has the label, Appointment to find. (b) Appointment Combo Box. The Patient Name box arrow was clicked, displaying a list of pet names. Chloe is selected on the list. (c) Account Combo Box. The Appointment to Find box arrow was clicked, displaying a list that includes numbers, dates, and times. (d) Appointment d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1" y="1143000"/>
            <a:ext cx="4126226" cy="5075071"/>
          </a:xfrm>
        </p:spPr>
      </p:pic>
    </p:spTree>
    <p:extLst>
      <p:ext uri="{BB962C8B-B14F-4D97-AF65-F5344CB8AC3E}">
        <p14:creationId xmlns:p14="http://schemas.microsoft.com/office/powerpoint/2010/main" val="2518222062"/>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5557"/>
            <a:ext cx="8077200" cy="941796"/>
          </a:xfrm>
        </p:spPr>
        <p:txBody>
          <a:bodyPr/>
          <a:lstStyle/>
          <a:p>
            <a:r>
              <a:rPr lang="en-US" dirty="0"/>
              <a:t>Project: Advanced Form Techniques (2 of 2)</a:t>
            </a:r>
          </a:p>
        </p:txBody>
      </p:sp>
      <p:pic>
        <p:nvPicPr>
          <p:cNvPr id="4" name="Content Placeholder 3" descr="This figure has two images. (a) Datasheet subform, showing on call and emergency hours for veterinarians. (b) Chart subform, showing charts for on call and emergency hours for veterinarians.">
            <a:extLst>
              <a:ext uri="{FF2B5EF4-FFF2-40B4-BE49-F238E27FC236}">
                <a16:creationId xmlns:a16="http://schemas.microsoft.com/office/drawing/2014/main" id="{ED806ECE-C36D-420B-8EB3-B8EEA5BA9B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19200"/>
            <a:ext cx="7496775" cy="4495800"/>
          </a:xfrm>
        </p:spPr>
      </p:pic>
    </p:spTree>
    <p:extLst>
      <p:ext uri="{BB962C8B-B14F-4D97-AF65-F5344CB8AC3E}">
        <p14:creationId xmlns:p14="http://schemas.microsoft.com/office/powerpoint/2010/main" val="3302949005"/>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(1 of 19)</a:t>
            </a:r>
          </a:p>
        </p:txBody>
      </p:sp>
      <p:sp>
        <p:nvSpPr>
          <p:cNvPr id="2" name="Content Placeholder 1"/>
          <p:cNvSpPr>
            <a:spLocks noGrp="1"/>
          </p:cNvSpPr>
          <p:nvPr>
            <p:ph idx="1"/>
          </p:nvPr>
        </p:nvSpPr>
        <p:spPr>
          <a:xfrm>
            <a:off x="609600" y="1245725"/>
            <a:ext cx="8192516" cy="4850275"/>
          </a:xfrm>
        </p:spPr>
        <p:txBody>
          <a:bodyPr>
            <a:normAutofit fontScale="92500"/>
          </a:bodyPr>
          <a:lstStyle/>
          <a:p>
            <a:r>
              <a:rPr lang="en-US" dirty="0"/>
              <a:t>To Create a Form in Design View</a:t>
            </a:r>
          </a:p>
          <a:p>
            <a:pPr lvl="1"/>
            <a:r>
              <a:rPr lang="en-US" dirty="0"/>
              <a:t>Click the Form Design button to create a new form in Design view</a:t>
            </a:r>
          </a:p>
          <a:p>
            <a:pPr lvl="1"/>
            <a:r>
              <a:rPr lang="en-US" dirty="0"/>
              <a:t>Click the Property Sheet button to display a property sheet</a:t>
            </a:r>
          </a:p>
          <a:p>
            <a:pPr lvl="1"/>
            <a:r>
              <a:rPr lang="en-US" dirty="0"/>
              <a:t>With the All tab selected, click the Record Source arrow, and then click the desired table to select it as the record source</a:t>
            </a:r>
          </a:p>
          <a:p>
            <a:pPr lvl="1"/>
            <a:r>
              <a:rPr lang="en-US" dirty="0"/>
              <a:t>Click the Save button on the Quick Access Toolbar, and then type the desired form name</a:t>
            </a:r>
          </a:p>
          <a:p>
            <a:pPr lvl="1"/>
            <a:r>
              <a:rPr lang="en-US" dirty="0"/>
              <a:t>Click the OK button to save the form</a:t>
            </a:r>
          </a:p>
          <a:p>
            <a:pPr lvl="1"/>
            <a:r>
              <a:rPr lang="en-US" dirty="0"/>
              <a:t>Click the Caption property in the property sheet, and then type the desired form caption</a:t>
            </a:r>
          </a:p>
          <a:p>
            <a:pPr lvl="1"/>
            <a:r>
              <a:rPr lang="en-US" dirty="0"/>
              <a:t>Close the property sheet by clicking the Property Sheet button on the FORM DESIGN TOOLS DESIGN tab</a:t>
            </a:r>
          </a:p>
          <a:p>
            <a:pPr lvl="1"/>
            <a:r>
              <a:rPr lang="en-US" dirty="0"/>
              <a:t>Click the “Add Existing Fields” button to display the field list</a:t>
            </a:r>
          </a:p>
        </p:txBody>
      </p:sp>
    </p:spTree>
    <p:extLst>
      <p:ext uri="{BB962C8B-B14F-4D97-AF65-F5344CB8AC3E}">
        <p14:creationId xmlns:p14="http://schemas.microsoft.com/office/powerpoint/2010/main" val="2198420868"/>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(2 of 19)</a:t>
            </a:r>
          </a:p>
        </p:txBody>
      </p:sp>
      <p:sp>
        <p:nvSpPr>
          <p:cNvPr id="2" name="Content Placeholder 1"/>
          <p:cNvSpPr>
            <a:spLocks noGrp="1"/>
          </p:cNvSpPr>
          <p:nvPr>
            <p:ph idx="1"/>
          </p:nvPr>
        </p:nvSpPr>
        <p:spPr>
          <a:xfrm>
            <a:off x="609600" y="1245725"/>
            <a:ext cx="8192516" cy="3783475"/>
          </a:xfrm>
        </p:spPr>
        <p:txBody>
          <a:bodyPr>
            <a:normAutofit/>
          </a:bodyPr>
          <a:lstStyle/>
          <a:p>
            <a:r>
              <a:rPr lang="en-US" dirty="0"/>
              <a:t>To Add Fields to the Form Design</a:t>
            </a:r>
          </a:p>
          <a:p>
            <a:pPr lvl="1"/>
            <a:r>
              <a:rPr lang="en-US" dirty="0"/>
              <a:t>Drag the desired field from the field list to the desired position</a:t>
            </a:r>
          </a:p>
          <a:p>
            <a:pPr lvl="1"/>
            <a:r>
              <a:rPr lang="en-US" dirty="0"/>
              <a:t>Click the label once to select it and then click it a second time to produce an insertion point</a:t>
            </a:r>
          </a:p>
          <a:p>
            <a:pPr lvl="1"/>
            <a:r>
              <a:rPr lang="en-US" dirty="0"/>
              <a:t>Use BACKSPACE or DELETE as necessary to erase the current entry and then type the new label</a:t>
            </a:r>
          </a:p>
          <a:p>
            <a:pPr lvl="1"/>
            <a:r>
              <a:rPr lang="en-US" dirty="0"/>
              <a:t>Adjust the sizing and alignment as desired</a:t>
            </a:r>
          </a:p>
          <a:p>
            <a:pPr lvl="1"/>
            <a:r>
              <a:rPr lang="en-US" dirty="0"/>
              <a:t>Close the field list</a:t>
            </a:r>
          </a:p>
        </p:txBody>
      </p:sp>
    </p:spTree>
    <p:extLst>
      <p:ext uri="{BB962C8B-B14F-4D97-AF65-F5344CB8AC3E}">
        <p14:creationId xmlns:p14="http://schemas.microsoft.com/office/powerpoint/2010/main" val="1557511203"/>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Form with Combo Boxes and Command Buttons (3 of 19)</a:t>
            </a:r>
          </a:p>
        </p:txBody>
      </p:sp>
      <p:sp>
        <p:nvSpPr>
          <p:cNvPr id="2" name="Content Placeholder 1"/>
          <p:cNvSpPr>
            <a:spLocks noGrp="1"/>
          </p:cNvSpPr>
          <p:nvPr>
            <p:ph idx="1"/>
          </p:nvPr>
        </p:nvSpPr>
        <p:spPr>
          <a:xfrm>
            <a:off x="609600" y="1245725"/>
            <a:ext cx="8192516" cy="4774075"/>
          </a:xfrm>
        </p:spPr>
        <p:txBody>
          <a:bodyPr>
            <a:normAutofit fontScale="92500" lnSpcReduction="10000"/>
          </a:bodyPr>
          <a:lstStyle/>
          <a:p>
            <a:pPr>
              <a:spcBef>
                <a:spcPts val="1000"/>
              </a:spcBef>
            </a:pPr>
            <a:r>
              <a:rPr lang="en-US" sz="2400" dirty="0"/>
              <a:t>To Add a Combo Box That Selects Values</a:t>
            </a:r>
          </a:p>
          <a:p>
            <a:pPr lvl="1">
              <a:spcBef>
                <a:spcPts val="1000"/>
              </a:spcBef>
            </a:pPr>
            <a:r>
              <a:rPr lang="en-US" sz="2200" dirty="0"/>
              <a:t>Click the FORM DESIGN TOOLS DESIGN tab and then click the More button to display all the available tools in the Controls group</a:t>
            </a:r>
          </a:p>
          <a:p>
            <a:pPr lvl="1">
              <a:spcBef>
                <a:spcPts val="1000"/>
              </a:spcBef>
            </a:pPr>
            <a:r>
              <a:rPr lang="en-US" sz="2200" dirty="0"/>
              <a:t>With the “Use Control Wizards” button in the Controls group on the FORM DESIGN TOOLS DESIGN tab selected, click the Combo Box tool, and then move the pointer, whose shape has changed to a small plus symbol accompanied by a combo box, to the desired position, and then click the position</a:t>
            </a:r>
          </a:p>
          <a:p>
            <a:pPr lvl="1">
              <a:spcBef>
                <a:spcPts val="1000"/>
              </a:spcBef>
            </a:pPr>
            <a:r>
              <a:rPr lang="en-US" sz="2200" dirty="0"/>
              <a:t>If necessary, in the Combo Box Wizard dialog box, click the “I want the combo box to get the values from another table or query.” option button</a:t>
            </a:r>
          </a:p>
          <a:p>
            <a:pPr lvl="1">
              <a:spcBef>
                <a:spcPts val="1000"/>
              </a:spcBef>
            </a:pPr>
            <a:r>
              <a:rPr lang="en-US" sz="2200" dirty="0"/>
              <a:t>Click Next, and then, with the Tables option button selected, click the desired table from which to select the values</a:t>
            </a:r>
          </a:p>
          <a:p>
            <a:pPr lvl="1">
              <a:spcBef>
                <a:spcPts val="1000"/>
              </a:spcBef>
            </a:pPr>
            <a:r>
              <a:rPr lang="en-US" sz="2200" dirty="0"/>
              <a:t>Click Next to display the next Combo Box Wizard screen</a:t>
            </a:r>
          </a:p>
          <a:p>
            <a:pPr lvl="1">
              <a:spcBef>
                <a:spcPts val="1000"/>
              </a:spcBef>
            </a:pPr>
            <a:r>
              <a:rPr lang="en-US" sz="2200" dirty="0"/>
              <a:t>Click the field in the Available Fields list to add, and then click the Add button</a:t>
            </a:r>
          </a:p>
        </p:txBody>
      </p:sp>
    </p:spTree>
    <p:extLst>
      <p:ext uri="{BB962C8B-B14F-4D97-AF65-F5344CB8AC3E}">
        <p14:creationId xmlns:p14="http://schemas.microsoft.com/office/powerpoint/2010/main" val="1208804970"/>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1344"/>
            <a:ext cx="8282940" cy="945965"/>
          </a:xfrm>
        </p:spPr>
        <p:txBody>
          <a:bodyPr/>
          <a:lstStyle/>
          <a:p>
            <a:r>
              <a:rPr lang="en-US" dirty="0"/>
              <a:t>Creating a Form with Combo Boxes and Command Buttons (4 of 19)</a:t>
            </a:r>
          </a:p>
        </p:txBody>
      </p:sp>
      <p:pic>
        <p:nvPicPr>
          <p:cNvPr id="6" name="Picture 3" descr="The next Combo Box Wizard dialog box is displayed. The Add Field button was used to add the Veterinarian and Last Name fields to the Selected Fields list. The Next button is called ou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334" y="1524000"/>
            <a:ext cx="8165331" cy="3962400"/>
          </a:xfrm>
        </p:spPr>
      </p:pic>
    </p:spTree>
    <p:extLst>
      <p:ext uri="{BB962C8B-B14F-4D97-AF65-F5344CB8AC3E}">
        <p14:creationId xmlns:p14="http://schemas.microsoft.com/office/powerpoint/2010/main" val="4067912696"/>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2782</TotalTime>
  <Words>2888</Words>
  <Application>Microsoft Office PowerPoint</Application>
  <PresentationFormat>On-screen Show (4:3)</PresentationFormat>
  <Paragraphs>265</Paragraphs>
  <Slides>35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1_Office Theme</vt:lpstr>
      <vt:lpstr>Shelly Cashman: Microsoft Access 2019</vt:lpstr>
      <vt:lpstr>Objectives (1 of 2)</vt:lpstr>
      <vt:lpstr>Objectives (2 of 2)</vt:lpstr>
      <vt:lpstr>Project: Advanced Form Techniques (1 of 2)</vt:lpstr>
      <vt:lpstr>Project: Advanced Form Techniques (2 of 2)</vt:lpstr>
      <vt:lpstr>Creating a Form with Combo Boxes and Command Buttons (1 of 19)</vt:lpstr>
      <vt:lpstr>Creating a Form with Combo Boxes and Command Buttons (2 of 19)</vt:lpstr>
      <vt:lpstr>Creating a Form with Combo Boxes and Command Buttons (3 of 19)</vt:lpstr>
      <vt:lpstr>Creating a Form with Combo Boxes and Command Buttons (4 of 19)</vt:lpstr>
      <vt:lpstr>Creating a Form with Combo Boxes and Command Buttons (5 of 19)</vt:lpstr>
      <vt:lpstr>Creating a Form with Combo Boxes and Command Buttons (6 of 19)</vt:lpstr>
      <vt:lpstr>Creating a Form with Combo Boxes and Command Buttons (7 of 19)</vt:lpstr>
      <vt:lpstr>Creating a Form with Combo Boxes and Command Buttons (8 of 19)</vt:lpstr>
      <vt:lpstr>Creating a Form with Combo Boxes and Command Buttons (9 of 19)</vt:lpstr>
      <vt:lpstr>Creating a Form with Combo Boxes and Command Buttons (10 of 19)</vt:lpstr>
      <vt:lpstr>Creating a Form with Combo Boxes and Command Buttons (11 of 19)</vt:lpstr>
      <vt:lpstr>Creating a Form with Combo Boxes and Command Buttons (12 of 19)</vt:lpstr>
      <vt:lpstr>Creating a Form with Combo Boxes and Command Buttons (13 of 19)</vt:lpstr>
      <vt:lpstr>Creating a Form with Combo Boxes and Command Buttons (14 of 19)</vt:lpstr>
      <vt:lpstr>Creating a Form with Combo Boxes and Command Buttons (15 of 19)</vt:lpstr>
      <vt:lpstr>Creating a Form with Combo Boxes and Command Buttons (16 of 19)</vt:lpstr>
      <vt:lpstr>Creating a Form with Combo Boxes and Command Buttons (17 of 19)</vt:lpstr>
      <vt:lpstr>Creating a Form with Combo Boxes and Command Buttons (18 of 19)</vt:lpstr>
      <vt:lpstr>Creating a Form with Combo Boxes and Command Buttons (19 of 19)</vt:lpstr>
      <vt:lpstr>Creating a Multipage Form (1 of 11)</vt:lpstr>
      <vt:lpstr>Creating a Multipage Form (2 of 11)</vt:lpstr>
      <vt:lpstr>Creating a Multipage Form (3 of 11)</vt:lpstr>
      <vt:lpstr>Creating a Multipage Form (4 of 11)</vt:lpstr>
      <vt:lpstr>Creating a Multipage Form (5 of 11)</vt:lpstr>
      <vt:lpstr>Creating a Multipage Form (6 of 11)</vt:lpstr>
      <vt:lpstr>Creating a Multipage Form (7 of 11)</vt:lpstr>
      <vt:lpstr>Creating a Multipage Form (8 of 11)</vt:lpstr>
      <vt:lpstr>Creating a Multipage Form (9 of 11)</vt:lpstr>
      <vt:lpstr>Creating a Multipage Form (10 of 11)</vt:lpstr>
      <vt:lpstr>Creating a Multipage Form (11 of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Advanced Form Techniques</dc:title>
  <dc:creator>Shelly</dc:creator>
  <cp:lastModifiedBy>Gracy, Mani</cp:lastModifiedBy>
  <cp:revision>109</cp:revision>
  <cp:lastPrinted>2016-05-17T16:55:13Z</cp:lastPrinted>
  <dcterms:created xsi:type="dcterms:W3CDTF">2010-06-10T12:24:51Z</dcterms:created>
  <dcterms:modified xsi:type="dcterms:W3CDTF">2019-09-26T11:41:54Z</dcterms:modified>
</cp:coreProperties>
</file>