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4" r:id="rId2"/>
    <p:sldId id="257" r:id="rId3"/>
    <p:sldId id="271" r:id="rId4"/>
    <p:sldId id="273" r:id="rId5"/>
    <p:sldId id="272" r:id="rId6"/>
    <p:sldId id="270" r:id="rId7"/>
    <p:sldId id="269" r:id="rId8"/>
    <p:sldId id="277" r:id="rId9"/>
    <p:sldId id="276" r:id="rId10"/>
    <p:sldId id="275" r:id="rId11"/>
    <p:sldId id="274" r:id="rId12"/>
    <p:sldId id="258" r:id="rId13"/>
    <p:sldId id="279" r:id="rId14"/>
    <p:sldId id="278" r:id="rId15"/>
    <p:sldId id="259" r:id="rId16"/>
    <p:sldId id="280" r:id="rId17"/>
    <p:sldId id="260" r:id="rId18"/>
    <p:sldId id="281" r:id="rId19"/>
    <p:sldId id="282" r:id="rId20"/>
    <p:sldId id="283" r:id="rId21"/>
    <p:sldId id="261" r:id="rId22"/>
    <p:sldId id="284" r:id="rId23"/>
    <p:sldId id="286" r:id="rId24"/>
    <p:sldId id="285" r:id="rId25"/>
    <p:sldId id="287" r:id="rId26"/>
    <p:sldId id="262" r:id="rId27"/>
    <p:sldId id="322" r:id="rId28"/>
    <p:sldId id="288" r:id="rId29"/>
    <p:sldId id="289" r:id="rId30"/>
    <p:sldId id="290" r:id="rId31"/>
    <p:sldId id="291" r:id="rId32"/>
    <p:sldId id="292" r:id="rId33"/>
    <p:sldId id="263" r:id="rId34"/>
    <p:sldId id="296" r:id="rId35"/>
    <p:sldId id="295" r:id="rId36"/>
    <p:sldId id="294" r:id="rId37"/>
    <p:sldId id="293" r:id="rId38"/>
    <p:sldId id="298" r:id="rId39"/>
    <p:sldId id="297" r:id="rId40"/>
    <p:sldId id="299" r:id="rId41"/>
    <p:sldId id="264" r:id="rId42"/>
    <p:sldId id="303" r:id="rId43"/>
    <p:sldId id="302" r:id="rId44"/>
    <p:sldId id="301" r:id="rId45"/>
    <p:sldId id="300" r:id="rId46"/>
    <p:sldId id="305" r:id="rId47"/>
    <p:sldId id="308" r:id="rId48"/>
    <p:sldId id="306" r:id="rId49"/>
    <p:sldId id="307" r:id="rId50"/>
    <p:sldId id="265" r:id="rId51"/>
    <p:sldId id="310" r:id="rId52"/>
    <p:sldId id="309" r:id="rId53"/>
    <p:sldId id="266" r:id="rId54"/>
    <p:sldId id="311" r:id="rId55"/>
    <p:sldId id="267" r:id="rId56"/>
    <p:sldId id="312" r:id="rId57"/>
    <p:sldId id="317" r:id="rId58"/>
    <p:sldId id="316" r:id="rId59"/>
    <p:sldId id="313" r:id="rId60"/>
    <p:sldId id="315" r:id="rId61"/>
    <p:sldId id="314" r:id="rId62"/>
    <p:sldId id="268" r:id="rId63"/>
    <p:sldId id="318" r:id="rId64"/>
    <p:sldId id="319" r:id="rId65"/>
    <p:sldId id="320" r:id="rId66"/>
    <p:sldId id="321" r:id="rId67"/>
    <p:sldId id="323"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4660"/>
  </p:normalViewPr>
  <p:slideViewPr>
    <p:cSldViewPr snapToGrid="0">
      <p:cViewPr varScale="1">
        <p:scale>
          <a:sx n="156" d="100"/>
          <a:sy n="156" d="100"/>
        </p:scale>
        <p:origin x="76" y="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5C2F09-6D1A-4A21-97DF-F888DD13FD39}"/>
              </a:ext>
            </a:extLst>
          </p:cNvPr>
          <p:cNvSpPr txBox="1"/>
          <p:nvPr userDrawn="1"/>
        </p:nvSpPr>
        <p:spPr>
          <a:xfrm>
            <a:off x="1142997" y="539293"/>
            <a:ext cx="1816272" cy="186204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500" b="0" i="0" u="none" strike="noStrike" kern="1200" cap="none" spc="0" normalizeH="0" baseline="0" noProof="0" dirty="0">
                <a:ln>
                  <a:noFill/>
                </a:ln>
                <a:solidFill>
                  <a:prstClr val="white"/>
                </a:solidFill>
                <a:effectLst/>
                <a:uLnTx/>
                <a:uFillTx/>
                <a:latin typeface="Scala Sans" panose="02000503060000020003" pitchFamily="2" charset="0"/>
                <a:ea typeface="+mn-ea"/>
                <a:cs typeface="+mn-cs"/>
              </a:rPr>
              <a:t>2</a:t>
            </a:r>
          </a:p>
        </p:txBody>
      </p:sp>
      <p:sp>
        <p:nvSpPr>
          <p:cNvPr id="8" name="TextBox 7">
            <a:extLst>
              <a:ext uri="{FF2B5EF4-FFF2-40B4-BE49-F238E27FC236}">
                <a16:creationId xmlns:a16="http://schemas.microsoft.com/office/drawing/2014/main" id="{F1FEBFBB-1425-4277-8500-4300AD017EDA}"/>
              </a:ext>
            </a:extLst>
          </p:cNvPr>
          <p:cNvSpPr txBox="1"/>
          <p:nvPr userDrawn="1"/>
        </p:nvSpPr>
        <p:spPr>
          <a:xfrm>
            <a:off x="1150229" y="2062987"/>
            <a:ext cx="8717075"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Scala Sans" panose="02000503060000020003" pitchFamily="2" charset="0"/>
                <a:ea typeface="+mn-ea"/>
                <a:cs typeface="+mn-cs"/>
              </a:rPr>
              <a:t>Ethical and Legal Issues</a:t>
            </a:r>
          </a:p>
        </p:txBody>
      </p:sp>
      <p:pic>
        <p:nvPicPr>
          <p:cNvPr id="9" name="Picture 8">
            <a:extLst>
              <a:ext uri="{FF2B5EF4-FFF2-40B4-BE49-F238E27FC236}">
                <a16:creationId xmlns:a16="http://schemas.microsoft.com/office/drawing/2014/main" id="{EF1DCB50-4D11-4F0B-AF02-F0797361079C}"/>
              </a:ext>
            </a:extLst>
          </p:cNvPr>
          <p:cNvPicPr>
            <a:picLocks noChangeAspect="1"/>
          </p:cNvPicPr>
          <p:nvPr userDrawn="1"/>
        </p:nvPicPr>
        <p:blipFill>
          <a:blip r:embed="rId2">
            <a:lum bright="100000"/>
          </a:blip>
          <a:stretch>
            <a:fillRect/>
          </a:stretch>
        </p:blipFill>
        <p:spPr>
          <a:xfrm>
            <a:off x="1325043" y="4684295"/>
            <a:ext cx="1236907" cy="1424256"/>
          </a:xfrm>
          <a:prstGeom prst="rect">
            <a:avLst/>
          </a:prstGeom>
        </p:spPr>
      </p:pic>
    </p:spTree>
    <p:extLst>
      <p:ext uri="{BB962C8B-B14F-4D97-AF65-F5344CB8AC3E}">
        <p14:creationId xmlns:p14="http://schemas.microsoft.com/office/powerpoint/2010/main" val="1580046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393" y="780226"/>
            <a:ext cx="10234377" cy="5396738"/>
          </a:xfrm>
        </p:spPr>
        <p:txBody>
          <a:bodyPr>
            <a:normAutofit/>
          </a:bodyPr>
          <a:lstStyle>
            <a:lvl1pPr marL="0" indent="0">
              <a:spcBef>
                <a:spcPts val="0"/>
              </a:spcBef>
              <a:spcAft>
                <a:spcPts val="600"/>
              </a:spcAft>
              <a:buNone/>
              <a:defRPr sz="2000">
                <a:solidFill>
                  <a:srgbClr val="FF0000"/>
                </a:solidFill>
                <a:latin typeface="+mn-lt"/>
              </a:defRPr>
            </a:lvl1pPr>
            <a:lvl2pPr marL="457200" indent="0">
              <a:spcBef>
                <a:spcPts val="0"/>
              </a:spcBef>
              <a:spcAft>
                <a:spcPts val="600"/>
              </a:spcAft>
              <a:buNone/>
              <a:defRPr sz="2000">
                <a:latin typeface="+mn-lt"/>
              </a:defRPr>
            </a:lvl2pPr>
            <a:lvl3pPr marL="914400" indent="0">
              <a:spcBef>
                <a:spcPts val="0"/>
              </a:spcBef>
              <a:spcAft>
                <a:spcPts val="600"/>
              </a:spcAft>
              <a:buNone/>
              <a:defRPr sz="2000">
                <a:latin typeface="+mn-lt"/>
              </a:defRPr>
            </a:lvl3pPr>
            <a:lvl4pPr marL="1371600" indent="0">
              <a:spcBef>
                <a:spcPts val="0"/>
              </a:spcBef>
              <a:spcAft>
                <a:spcPts val="600"/>
              </a:spcAft>
              <a:buNone/>
              <a:defRPr sz="2000">
                <a:latin typeface="+mn-lt"/>
              </a:defRPr>
            </a:lvl4pPr>
            <a:lvl5pPr marL="1828800" indent="0">
              <a:spcBef>
                <a:spcPts val="0"/>
              </a:spcBef>
              <a:spcAft>
                <a:spcPts val="600"/>
              </a:spcAft>
              <a:buNone/>
              <a:defRPr sz="20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A4F5F491-9531-4861-B658-DB5FE7E2FEAE}"/>
              </a:ext>
            </a:extLst>
          </p:cNvPr>
          <p:cNvSpPr/>
          <p:nvPr userDrawn="1"/>
        </p:nvSpPr>
        <p:spPr>
          <a:xfrm>
            <a:off x="11328400" y="0"/>
            <a:ext cx="863600" cy="1606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cala Sans"/>
              <a:ea typeface="+mn-ea"/>
              <a:cs typeface="+mn-cs"/>
            </a:endParaRPr>
          </a:p>
        </p:txBody>
      </p:sp>
      <p:sp>
        <p:nvSpPr>
          <p:cNvPr id="7" name="TextBox 6">
            <a:extLst>
              <a:ext uri="{FF2B5EF4-FFF2-40B4-BE49-F238E27FC236}">
                <a16:creationId xmlns:a16="http://schemas.microsoft.com/office/drawing/2014/main" id="{2328F0E1-C264-477A-8C68-5954EE75A404}"/>
              </a:ext>
            </a:extLst>
          </p:cNvPr>
          <p:cNvSpPr txBox="1"/>
          <p:nvPr userDrawn="1"/>
        </p:nvSpPr>
        <p:spPr>
          <a:xfrm>
            <a:off x="11506200" y="1752600"/>
            <a:ext cx="369332" cy="3321050"/>
          </a:xfrm>
          <a:prstGeom prst="rect">
            <a:avLst/>
          </a:prstGeom>
          <a:noFill/>
        </p:spPr>
        <p:txBody>
          <a:bodyPr vert="vert270"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cala Sans" panose="02000503060000020003" pitchFamily="2" charset="0"/>
                <a:ea typeface="+mn-ea"/>
                <a:cs typeface="+mn-cs"/>
              </a:rPr>
              <a:t>Ethical and Legal Issues</a:t>
            </a:r>
          </a:p>
        </p:txBody>
      </p:sp>
      <p:sp>
        <p:nvSpPr>
          <p:cNvPr id="9" name="TextBox 8">
            <a:extLst>
              <a:ext uri="{FF2B5EF4-FFF2-40B4-BE49-F238E27FC236}">
                <a16:creationId xmlns:a16="http://schemas.microsoft.com/office/drawing/2014/main" id="{31CA6800-7865-48FF-933D-2164FAE0ACC9}"/>
              </a:ext>
            </a:extLst>
          </p:cNvPr>
          <p:cNvSpPr txBox="1"/>
          <p:nvPr userDrawn="1"/>
        </p:nvSpPr>
        <p:spPr>
          <a:xfrm>
            <a:off x="11506197" y="101143"/>
            <a:ext cx="1816272"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Scala Sans"/>
                <a:ea typeface="+mn-ea"/>
                <a:cs typeface="+mn-cs"/>
              </a:rPr>
              <a:t>2</a:t>
            </a:r>
          </a:p>
        </p:txBody>
      </p:sp>
      <p:cxnSp>
        <p:nvCxnSpPr>
          <p:cNvPr id="13" name="Straight Connector 12">
            <a:extLst>
              <a:ext uri="{FF2B5EF4-FFF2-40B4-BE49-F238E27FC236}">
                <a16:creationId xmlns:a16="http://schemas.microsoft.com/office/drawing/2014/main" id="{685C658E-B179-4C5F-B3AF-13638309A3D4}"/>
              </a:ext>
            </a:extLst>
          </p:cNvPr>
          <p:cNvCxnSpPr>
            <a:cxnSpLocks/>
          </p:cNvCxnSpPr>
          <p:nvPr userDrawn="1"/>
        </p:nvCxnSpPr>
        <p:spPr>
          <a:xfrm flipH="1">
            <a:off x="745067" y="6629400"/>
            <a:ext cx="10007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Date Placeholder 16">
            <a:extLst>
              <a:ext uri="{FF2B5EF4-FFF2-40B4-BE49-F238E27FC236}">
                <a16:creationId xmlns:a16="http://schemas.microsoft.com/office/drawing/2014/main" id="{C71CCBE0-D1B9-42FA-8DAC-87EEE4FE9F42}"/>
              </a:ext>
            </a:extLst>
          </p:cNvPr>
          <p:cNvSpPr>
            <a:spLocks noGrp="1"/>
          </p:cNvSpPr>
          <p:nvPr>
            <p:ph type="dt" sz="half" idx="10"/>
          </p:nvPr>
        </p:nvSpPr>
        <p:spPr>
          <a:xfrm>
            <a:off x="838200" y="6279454"/>
            <a:ext cx="2743200" cy="365125"/>
          </a:xfrm>
        </p:spPr>
        <p:txBody>
          <a:bodyPr/>
          <a:lstStyle>
            <a:lvl1pPr>
              <a:defRPr>
                <a:solidFill>
                  <a:sysClr val="windowText" lastClr="000000"/>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3BC1E1F3-686D-4F52-826D-70A4F80E72A5}" type="datetime1">
              <a:rPr kumimoji="0" lang="en-US" sz="1200" b="0" i="0" u="none" strike="noStrike" kern="1200" cap="none" spc="0" normalizeH="0" baseline="0" noProof="0" smtClean="0">
                <a:ln>
                  <a:noFill/>
                </a:ln>
                <a:solidFill>
                  <a:sysClr val="windowText" lastClr="000000"/>
                </a:solidFill>
                <a:effectLst/>
                <a:uLnTx/>
                <a:uFillTx/>
                <a:latin typeface="Scala Sans"/>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8/20/2019</a:t>
            </a:fld>
            <a:endParaRPr kumimoji="0" lang="en-US" sz="1200" b="0" i="0" u="none" strike="noStrike" kern="1200" cap="none" spc="0" normalizeH="0" baseline="0" noProof="0" dirty="0">
              <a:ln>
                <a:noFill/>
              </a:ln>
              <a:solidFill>
                <a:sysClr val="windowText" lastClr="000000"/>
              </a:solidFill>
              <a:effectLst/>
              <a:uLnTx/>
              <a:uFillTx/>
              <a:latin typeface="Scala Sans"/>
              <a:ea typeface="+mn-ea"/>
              <a:cs typeface="+mn-cs"/>
            </a:endParaRPr>
          </a:p>
        </p:txBody>
      </p:sp>
      <p:sp>
        <p:nvSpPr>
          <p:cNvPr id="18" name="Footer Placeholder 17">
            <a:extLst>
              <a:ext uri="{FF2B5EF4-FFF2-40B4-BE49-F238E27FC236}">
                <a16:creationId xmlns:a16="http://schemas.microsoft.com/office/drawing/2014/main" id="{33E0703D-A83A-40F4-A8D2-8D56B297D859}"/>
              </a:ext>
            </a:extLst>
          </p:cNvPr>
          <p:cNvSpPr>
            <a:spLocks noGrp="1"/>
          </p:cNvSpPr>
          <p:nvPr>
            <p:ph type="ftr" sz="quarter" idx="11"/>
          </p:nvPr>
        </p:nvSpPr>
        <p:spPr>
          <a:xfrm>
            <a:off x="4038599" y="6279454"/>
            <a:ext cx="4993783" cy="365125"/>
          </a:xfrm>
        </p:spPr>
        <p:txBody>
          <a:bodyPr/>
          <a:lstStyle>
            <a:lvl1pPr>
              <a:defRPr>
                <a:solidFill>
                  <a:sysClr val="windowText" lastClr="000000"/>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ysClr val="windowText" lastClr="000000"/>
              </a:solidFill>
              <a:effectLst/>
              <a:uLnTx/>
              <a:uFillTx/>
              <a:latin typeface="Scala Sans"/>
              <a:ea typeface="+mn-ea"/>
              <a:cs typeface="+mn-cs"/>
            </a:endParaRPr>
          </a:p>
        </p:txBody>
      </p:sp>
      <p:sp>
        <p:nvSpPr>
          <p:cNvPr id="19" name="Slide Number Placeholder 18">
            <a:extLst>
              <a:ext uri="{FF2B5EF4-FFF2-40B4-BE49-F238E27FC236}">
                <a16:creationId xmlns:a16="http://schemas.microsoft.com/office/drawing/2014/main" id="{DE03F057-80E6-4933-B039-F692BF84B8A2}"/>
              </a:ext>
            </a:extLst>
          </p:cNvPr>
          <p:cNvSpPr>
            <a:spLocks noGrp="1"/>
          </p:cNvSpPr>
          <p:nvPr>
            <p:ph type="sldNum" sz="quarter" idx="12"/>
          </p:nvPr>
        </p:nvSpPr>
        <p:spPr>
          <a:xfrm>
            <a:off x="9518452" y="6279454"/>
            <a:ext cx="1297633" cy="365125"/>
          </a:xfrm>
        </p:spPr>
        <p:txBody>
          <a:bodyPr/>
          <a:lstStyle>
            <a:lvl1pPr>
              <a:defRPr>
                <a:solidFill>
                  <a:schemeClr val="accent2"/>
                </a:solidFill>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pic>
        <p:nvPicPr>
          <p:cNvPr id="63" name="Graphic 62">
            <a:extLst>
              <a:ext uri="{FF2B5EF4-FFF2-40B4-BE49-F238E27FC236}">
                <a16:creationId xmlns:a16="http://schemas.microsoft.com/office/drawing/2014/main" id="{A0274B49-780C-479A-B0DB-0F3EABBF8D8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41641" y="5735053"/>
            <a:ext cx="719715" cy="934239"/>
          </a:xfrm>
          <a:prstGeom prst="rect">
            <a:avLst/>
          </a:prstGeom>
        </p:spPr>
      </p:pic>
    </p:spTree>
    <p:extLst>
      <p:ext uri="{BB962C8B-B14F-4D97-AF65-F5344CB8AC3E}">
        <p14:creationId xmlns:p14="http://schemas.microsoft.com/office/powerpoint/2010/main" val="319452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2"/>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1DCB50-4D11-4F0B-AF02-F0797361079C}"/>
              </a:ext>
            </a:extLst>
          </p:cNvPr>
          <p:cNvPicPr>
            <a:picLocks noChangeAspect="1"/>
          </p:cNvPicPr>
          <p:nvPr userDrawn="1"/>
        </p:nvPicPr>
        <p:blipFill>
          <a:blip r:embed="rId2">
            <a:lum bright="100000"/>
          </a:blip>
          <a:stretch>
            <a:fillRect/>
          </a:stretch>
        </p:blipFill>
        <p:spPr>
          <a:xfrm>
            <a:off x="4798611" y="2197769"/>
            <a:ext cx="2539591" cy="2774494"/>
          </a:xfrm>
          <a:prstGeom prst="rect">
            <a:avLst/>
          </a:prstGeom>
        </p:spPr>
      </p:pic>
    </p:spTree>
    <p:extLst>
      <p:ext uri="{BB962C8B-B14F-4D97-AF65-F5344CB8AC3E}">
        <p14:creationId xmlns:p14="http://schemas.microsoft.com/office/powerpoint/2010/main" val="304471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b="0">
                <a:solidFill>
                  <a:schemeClr val="tx1"/>
                </a:solidFill>
                <a:latin typeface="Scala Sans" panose="02000503060000020003" pitchFamily="2"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63182F9F-E9DB-44F9-8F4D-A11E49818C55}" type="datetime1">
              <a:rPr kumimoji="0" lang="en-US" sz="1200" b="0" i="0" u="none" strike="noStrike" kern="1200" cap="none" spc="0" normalizeH="0" baseline="0" noProof="0" smtClean="0">
                <a:ln>
                  <a:noFill/>
                </a:ln>
                <a:solidFill>
                  <a:prstClr val="black"/>
                </a:solidFill>
                <a:effectLst/>
                <a:uLnTx/>
                <a:uFillTx/>
                <a:latin typeface="Scala Sans" panose="02000503060000020003" pitchFamily="2"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8/20/2019</a:t>
            </a:fld>
            <a:endParaRPr kumimoji="0" lang="en-US" sz="1200" b="0" i="0" u="none" strike="noStrike" kern="1200" cap="none" spc="0" normalizeH="0" baseline="0" noProof="0" dirty="0">
              <a:ln>
                <a:noFill/>
              </a:ln>
              <a:solidFill>
                <a:prstClr val="black"/>
              </a:solidFill>
              <a:effectLst/>
              <a:uLnTx/>
              <a:uFillTx/>
              <a:latin typeface="Scala Sans" panose="02000503060000020003" pitchFamily="2" charset="0"/>
              <a:ea typeface="+mn-ea"/>
              <a:cs typeface="+mn-cs"/>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b="0">
                <a:solidFill>
                  <a:schemeClr val="tx1"/>
                </a:solidFill>
                <a:latin typeface="Scala Sans" panose="02000503060000020003" pitchFamily="2" charset="0"/>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Scala Sans" panose="02000503060000020003" pitchFamily="2" charset="0"/>
              <a:ea typeface="+mn-ea"/>
              <a:cs typeface="+mn-cs"/>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b="0">
                <a:solidFill>
                  <a:schemeClr val="tx1"/>
                </a:solidFill>
                <a:latin typeface="Scala Sans" panose="02000503060000020003" pitchFamily="2"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prstClr val="black"/>
                </a:solidFill>
                <a:effectLst/>
                <a:uLnTx/>
                <a:uFillTx/>
                <a:latin typeface="Scala Sans" panose="02000503060000020003" pitchFamily="2"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Scala Sans" panose="02000503060000020003" pitchFamily="2" charset="0"/>
              <a:ea typeface="+mn-ea"/>
              <a:cs typeface="+mn-cs"/>
            </a:endParaRPr>
          </a:p>
        </p:txBody>
      </p:sp>
    </p:spTree>
    <p:extLst>
      <p:ext uri="{BB962C8B-B14F-4D97-AF65-F5344CB8AC3E}">
        <p14:creationId xmlns:p14="http://schemas.microsoft.com/office/powerpoint/2010/main" val="512454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0589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p>
          <a:p>
            <a:r>
              <a:rPr lang="en-US" b="1" dirty="0">
                <a:solidFill>
                  <a:schemeClr val="tx1"/>
                </a:solidFill>
              </a:rPr>
              <a:t>Residents’ Rights</a:t>
            </a:r>
          </a:p>
          <a:p>
            <a:pPr lvl="1"/>
            <a:r>
              <a:rPr lang="en-US" dirty="0">
                <a:solidFill>
                  <a:schemeClr val="tx1"/>
                </a:solidFill>
              </a:rPr>
              <a:t>rights identified in the Omnibus Budget Reconciliation Act (OBRA) that relate to how residents must be treated while living in a long-term care facility; they provide an ethical code of conduct for healthcare workers.</a:t>
            </a:r>
          </a:p>
          <a:p>
            <a:r>
              <a:rPr lang="en-US" b="1" dirty="0">
                <a:solidFill>
                  <a:schemeClr val="tx1"/>
                </a:solidFill>
              </a:rPr>
              <a:t>scope of practice</a:t>
            </a:r>
          </a:p>
          <a:p>
            <a:pPr lvl="1"/>
            <a:r>
              <a:rPr lang="en-US" dirty="0">
                <a:solidFill>
                  <a:schemeClr val="tx1"/>
                </a:solidFill>
              </a:rPr>
              <a:t>defines the tasks that healthcare providers are legally permitted to perform as allowed by state or federal law.</a:t>
            </a:r>
          </a:p>
          <a:p>
            <a:r>
              <a:rPr lang="en-US" b="1" dirty="0">
                <a:solidFill>
                  <a:schemeClr val="tx1"/>
                </a:solidFill>
              </a:rPr>
              <a:t>sexual abuse</a:t>
            </a:r>
          </a:p>
          <a:p>
            <a:pPr lvl="1"/>
            <a:r>
              <a:rPr lang="en-US" dirty="0">
                <a:solidFill>
                  <a:schemeClr val="tx1"/>
                </a:solidFill>
              </a:rPr>
              <a:t>nonconsensual sexual contact of any type.</a:t>
            </a:r>
          </a:p>
          <a:p>
            <a:r>
              <a:rPr lang="en-US" b="1" dirty="0">
                <a:solidFill>
                  <a:schemeClr val="tx1"/>
                </a:solidFill>
              </a:rPr>
              <a:t>sexual harassment</a:t>
            </a:r>
          </a:p>
          <a:p>
            <a:pPr lvl="1"/>
            <a:r>
              <a:rPr lang="en-US" dirty="0">
                <a:solidFill>
                  <a:schemeClr val="tx1"/>
                </a:solidFill>
              </a:rPr>
              <a:t>any unwelcome sexual advance or behavior that creates an intimidating, hostile, or offensive working environment.</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962646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p>
          <a:p>
            <a:r>
              <a:rPr lang="en-US" b="1" dirty="0">
                <a:solidFill>
                  <a:schemeClr val="tx1"/>
                </a:solidFill>
              </a:rPr>
              <a:t>slander</a:t>
            </a:r>
          </a:p>
          <a:p>
            <a:pPr lvl="1"/>
            <a:r>
              <a:rPr lang="en-US" dirty="0">
                <a:solidFill>
                  <a:schemeClr val="tx1"/>
                </a:solidFill>
              </a:rPr>
              <a:t>defamation in oral form.</a:t>
            </a:r>
          </a:p>
          <a:p>
            <a:r>
              <a:rPr lang="en-US" b="1" dirty="0">
                <a:solidFill>
                  <a:schemeClr val="tx1"/>
                </a:solidFill>
              </a:rPr>
              <a:t>substance abuse </a:t>
            </a:r>
          </a:p>
          <a:p>
            <a:pPr lvl="1"/>
            <a:r>
              <a:rPr lang="en-US" dirty="0">
                <a:solidFill>
                  <a:schemeClr val="tx1"/>
                </a:solidFill>
              </a:rPr>
              <a:t>the repeated use of legal or illegal drugs, cigarettes, or alcohol in a way that causes harm to oneself or others. </a:t>
            </a:r>
          </a:p>
          <a:p>
            <a:r>
              <a:rPr lang="en-US" b="1" dirty="0">
                <a:solidFill>
                  <a:schemeClr val="tx1"/>
                </a:solidFill>
              </a:rPr>
              <a:t>verbal abuse </a:t>
            </a:r>
          </a:p>
          <a:p>
            <a:pPr lvl="1"/>
            <a:r>
              <a:rPr lang="en-US" dirty="0">
                <a:solidFill>
                  <a:schemeClr val="tx1"/>
                </a:solidFill>
              </a:rPr>
              <a:t>the use of language that threatens, embarrasses, or insults a person.</a:t>
            </a:r>
          </a:p>
          <a:p>
            <a:r>
              <a:rPr lang="en-US" b="1" dirty="0">
                <a:solidFill>
                  <a:schemeClr val="tx1"/>
                </a:solidFill>
              </a:rPr>
              <a:t>workplace violence </a:t>
            </a:r>
          </a:p>
          <a:p>
            <a:pPr lvl="1"/>
            <a:r>
              <a:rPr lang="en-US" dirty="0">
                <a:solidFill>
                  <a:schemeClr val="tx1"/>
                </a:solidFill>
              </a:rPr>
              <a:t>verbal, physical, or sexual abuse of staff by other staff members, residents, or visitors.</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319295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B9C65A-8D54-41AA-A600-932205BFC5B4}"/>
              </a:ext>
            </a:extLst>
          </p:cNvPr>
          <p:cNvSpPr>
            <a:spLocks noGrp="1"/>
          </p:cNvSpPr>
          <p:nvPr>
            <p:ph idx="1"/>
          </p:nvPr>
        </p:nvSpPr>
        <p:spPr/>
        <p:txBody>
          <a:bodyPr/>
          <a:lstStyle/>
          <a:p>
            <a:pPr marL="457200" indent="-457200">
              <a:buFont typeface="+mj-lt"/>
              <a:buAutoNum type="arabicPeriod" startAt="2"/>
            </a:pPr>
            <a:r>
              <a:rPr lang="en-US" dirty="0"/>
              <a:t>Define the terms </a:t>
            </a:r>
            <a:r>
              <a:rPr lang="en-US" i="1" dirty="0"/>
              <a:t>law, ethics,</a:t>
            </a:r>
            <a:r>
              <a:rPr lang="en-US" dirty="0"/>
              <a:t> and </a:t>
            </a:r>
            <a:r>
              <a:rPr lang="en-US" i="1" dirty="0"/>
              <a:t>etiquette</a:t>
            </a:r>
          </a:p>
          <a:p>
            <a:pPr marL="457200" indent="-457200">
              <a:buFont typeface="+mj-lt"/>
              <a:buAutoNum type="arabicPeriod" startAt="2"/>
            </a:pPr>
            <a:endParaRPr lang="en-US" i="1"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ethics</a:t>
            </a:r>
          </a:p>
          <a:p>
            <a:pPr lvl="1"/>
            <a:r>
              <a:rPr lang="en-US" dirty="0">
                <a:solidFill>
                  <a:schemeClr val="tx1"/>
                </a:solidFill>
              </a:rPr>
              <a:t>the knowledge of right and wrong; standards of conduct.</a:t>
            </a:r>
          </a:p>
          <a:p>
            <a:r>
              <a:rPr lang="en-US" b="1" dirty="0">
                <a:solidFill>
                  <a:schemeClr val="tx1"/>
                </a:solidFill>
              </a:rPr>
              <a:t>laws</a:t>
            </a:r>
          </a:p>
          <a:p>
            <a:pPr lvl="1"/>
            <a:r>
              <a:rPr lang="en-US" dirty="0">
                <a:solidFill>
                  <a:schemeClr val="tx1"/>
                </a:solidFill>
              </a:rPr>
              <a:t>rules set by the government to help protect the public.</a:t>
            </a:r>
          </a:p>
          <a:p>
            <a:r>
              <a:rPr lang="en-US" b="1" dirty="0">
                <a:solidFill>
                  <a:schemeClr val="tx1"/>
                </a:solidFill>
              </a:rPr>
              <a:t>criminal law</a:t>
            </a:r>
          </a:p>
          <a:p>
            <a:pPr lvl="1"/>
            <a:r>
              <a:rPr lang="en-US" dirty="0">
                <a:solidFill>
                  <a:schemeClr val="tx1"/>
                </a:solidFill>
              </a:rPr>
              <a:t>public law; law related to committing a crime against the community.</a:t>
            </a:r>
          </a:p>
          <a:p>
            <a:r>
              <a:rPr lang="en-US" b="1" dirty="0">
                <a:solidFill>
                  <a:schemeClr val="tx1"/>
                </a:solidFill>
              </a:rPr>
              <a:t>civil law</a:t>
            </a:r>
          </a:p>
          <a:p>
            <a:pPr lvl="1"/>
            <a:r>
              <a:rPr lang="en-US" dirty="0">
                <a:solidFill>
                  <a:schemeClr val="tx1"/>
                </a:solidFill>
              </a:rPr>
              <a:t>private law; law between individuals.</a:t>
            </a:r>
          </a:p>
          <a:p>
            <a:r>
              <a:rPr lang="en-US" b="1" dirty="0">
                <a:solidFill>
                  <a:schemeClr val="tx1"/>
                </a:solidFill>
              </a:rPr>
              <a:t>etiquette</a:t>
            </a:r>
          </a:p>
          <a:p>
            <a:pPr lvl="1"/>
            <a:r>
              <a:rPr lang="en-US" dirty="0">
                <a:solidFill>
                  <a:schemeClr val="tx1"/>
                </a:solidFill>
              </a:rPr>
              <a:t>the code of proper behavior and courtesy in a certain setting.</a:t>
            </a:r>
          </a:p>
          <a:p>
            <a:endParaRPr lang="en-US" dirty="0">
              <a:solidFill>
                <a:schemeClr val="tx1"/>
              </a:solidFill>
            </a:endParaRPr>
          </a:p>
          <a:p>
            <a:endParaRPr lang="en-US" i="1" dirty="0">
              <a:solidFill>
                <a:schemeClr val="tx1"/>
              </a:solidFill>
            </a:endParaRPr>
          </a:p>
          <a:p>
            <a:endParaRPr lang="en-US" i="1" dirty="0"/>
          </a:p>
        </p:txBody>
      </p:sp>
      <p:sp>
        <p:nvSpPr>
          <p:cNvPr id="3" name="Slide Number Placeholder 2">
            <a:extLst>
              <a:ext uri="{FF2B5EF4-FFF2-40B4-BE49-F238E27FC236}">
                <a16:creationId xmlns:a16="http://schemas.microsoft.com/office/drawing/2014/main" id="{C226D312-B304-496D-8C99-08A04553EA1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676592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B9C65A-8D54-41AA-A600-932205BFC5B4}"/>
              </a:ext>
            </a:extLst>
          </p:cNvPr>
          <p:cNvSpPr>
            <a:spLocks noGrp="1"/>
          </p:cNvSpPr>
          <p:nvPr>
            <p:ph idx="1"/>
          </p:nvPr>
        </p:nvSpPr>
        <p:spPr/>
        <p:txBody>
          <a:bodyPr/>
          <a:lstStyle/>
          <a:p>
            <a:pPr marL="457200" indent="-457200">
              <a:buFont typeface="+mj-lt"/>
              <a:buAutoNum type="arabicPeriod" startAt="2"/>
            </a:pPr>
            <a:r>
              <a:rPr lang="en-US" dirty="0"/>
              <a:t>Define the terms </a:t>
            </a:r>
            <a:r>
              <a:rPr lang="en-US" i="1" dirty="0"/>
              <a:t>law, ethics,</a:t>
            </a:r>
            <a:r>
              <a:rPr lang="en-US" dirty="0"/>
              <a:t> and </a:t>
            </a:r>
            <a:r>
              <a:rPr lang="en-US" i="1" dirty="0"/>
              <a:t>etiquette</a:t>
            </a:r>
          </a:p>
          <a:p>
            <a:pPr marL="457200" indent="-457200">
              <a:buFont typeface="+mj-lt"/>
              <a:buAutoNum type="arabicPeriod" startAt="2"/>
            </a:pPr>
            <a:endParaRPr lang="en-US" i="1" dirty="0"/>
          </a:p>
          <a:p>
            <a:r>
              <a:rPr lang="en-US" i="1" dirty="0">
                <a:solidFill>
                  <a:schemeClr val="tx1"/>
                </a:solidFill>
              </a:rPr>
              <a:t>Ethics</a:t>
            </a:r>
            <a:r>
              <a:rPr lang="en-US" dirty="0">
                <a:solidFill>
                  <a:schemeClr val="tx1"/>
                </a:solidFill>
              </a:rPr>
              <a:t> help us make decisions at home, in the workplace, or in the community. In healthcare, ethics guide the people giving care. For example, keeping a resident’s information confidential is ethical behavior. It is also the law. </a:t>
            </a:r>
          </a:p>
          <a:p>
            <a:endParaRPr lang="en-US" dirty="0">
              <a:solidFill>
                <a:schemeClr val="tx1"/>
              </a:solidFill>
            </a:endParaRPr>
          </a:p>
          <a:p>
            <a:r>
              <a:rPr lang="en-US" dirty="0">
                <a:solidFill>
                  <a:schemeClr val="tx1"/>
                </a:solidFill>
              </a:rPr>
              <a:t>In healthcare, laws protect those receiving care. For example, there is a law against stealing a resident’s belongings. </a:t>
            </a:r>
          </a:p>
          <a:p>
            <a:endParaRPr lang="en-US" dirty="0">
              <a:solidFill>
                <a:schemeClr val="tx1"/>
              </a:solidFill>
            </a:endParaRPr>
          </a:p>
          <a:p>
            <a:endParaRPr lang="en-US" dirty="0">
              <a:solidFill>
                <a:schemeClr val="tx1"/>
              </a:solidFill>
            </a:endParaRPr>
          </a:p>
          <a:p>
            <a:endParaRPr lang="en-US" i="1" dirty="0">
              <a:solidFill>
                <a:schemeClr val="tx1"/>
              </a:solidFill>
            </a:endParaRPr>
          </a:p>
          <a:p>
            <a:endParaRPr lang="en-US" i="1" dirty="0"/>
          </a:p>
        </p:txBody>
      </p:sp>
      <p:sp>
        <p:nvSpPr>
          <p:cNvPr id="3" name="Slide Number Placeholder 2">
            <a:extLst>
              <a:ext uri="{FF2B5EF4-FFF2-40B4-BE49-F238E27FC236}">
                <a16:creationId xmlns:a16="http://schemas.microsoft.com/office/drawing/2014/main" id="{C226D312-B304-496D-8C99-08A04553EA1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32745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B9C65A-8D54-41AA-A600-932205BFC5B4}"/>
              </a:ext>
            </a:extLst>
          </p:cNvPr>
          <p:cNvSpPr>
            <a:spLocks noGrp="1"/>
          </p:cNvSpPr>
          <p:nvPr>
            <p:ph idx="1"/>
          </p:nvPr>
        </p:nvSpPr>
        <p:spPr/>
        <p:txBody>
          <a:bodyPr/>
          <a:lstStyle/>
          <a:p>
            <a:pPr marL="457200" indent="-457200">
              <a:buFont typeface="+mj-lt"/>
              <a:buAutoNum type="arabicPeriod" startAt="2"/>
            </a:pPr>
            <a:r>
              <a:rPr lang="en-US" dirty="0"/>
              <a:t>Define the terms </a:t>
            </a:r>
            <a:r>
              <a:rPr lang="en-US" i="1" dirty="0"/>
              <a:t>law, ethics,</a:t>
            </a:r>
            <a:r>
              <a:rPr lang="en-US" dirty="0"/>
              <a:t> and </a:t>
            </a:r>
            <a:r>
              <a:rPr lang="en-US" i="1" dirty="0"/>
              <a:t>etiquette</a:t>
            </a:r>
          </a:p>
          <a:p>
            <a:pPr marL="457200" indent="-457200">
              <a:buFont typeface="+mj-lt"/>
              <a:buAutoNum type="arabicPeriod" startAt="2"/>
            </a:pPr>
            <a:endParaRPr lang="en-US" i="1" dirty="0"/>
          </a:p>
          <a:p>
            <a:r>
              <a:rPr lang="en-US" i="1" dirty="0">
                <a:solidFill>
                  <a:schemeClr val="tx1"/>
                </a:solidFill>
              </a:rPr>
              <a:t>Etiquette</a:t>
            </a:r>
            <a:r>
              <a:rPr lang="en-US" dirty="0">
                <a:solidFill>
                  <a:schemeClr val="tx1"/>
                </a:solidFill>
              </a:rPr>
              <a:t> is the code of proper behavior and courtesy in a certain setting. For example, identify yourself when you answer the phone at your facility. Ask, “How may I help you?” This is proper telephone etiquette.</a:t>
            </a:r>
          </a:p>
          <a:p>
            <a:endParaRPr lang="en-US" dirty="0">
              <a:solidFill>
                <a:schemeClr val="tx1"/>
              </a:solidFill>
            </a:endParaRPr>
          </a:p>
          <a:p>
            <a:endParaRPr lang="en-US" i="1" dirty="0">
              <a:solidFill>
                <a:schemeClr val="tx1"/>
              </a:solidFill>
            </a:endParaRPr>
          </a:p>
          <a:p>
            <a:endParaRPr lang="en-US" i="1" dirty="0"/>
          </a:p>
        </p:txBody>
      </p:sp>
      <p:sp>
        <p:nvSpPr>
          <p:cNvPr id="3" name="Slide Number Placeholder 2">
            <a:extLst>
              <a:ext uri="{FF2B5EF4-FFF2-40B4-BE49-F238E27FC236}">
                <a16:creationId xmlns:a16="http://schemas.microsoft.com/office/drawing/2014/main" id="{C226D312-B304-496D-8C99-08A04553EA1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976528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C47552-E9AB-4753-9FC7-A5DFDDB05A3C}"/>
              </a:ext>
            </a:extLst>
          </p:cNvPr>
          <p:cNvSpPr>
            <a:spLocks noGrp="1"/>
          </p:cNvSpPr>
          <p:nvPr>
            <p:ph idx="1"/>
          </p:nvPr>
        </p:nvSpPr>
        <p:spPr/>
        <p:txBody>
          <a:bodyPr/>
          <a:lstStyle/>
          <a:p>
            <a:pPr marL="457200" indent="-457200">
              <a:buFont typeface="+mj-lt"/>
              <a:buAutoNum type="arabicPeriod" startAt="3"/>
            </a:pPr>
            <a:r>
              <a:rPr lang="en-US" dirty="0"/>
              <a:t>Discuss examples of ethical and professional behavior</a:t>
            </a:r>
          </a:p>
          <a:p>
            <a:pPr marL="457200" indent="-457200">
              <a:buFont typeface="+mj-lt"/>
              <a:buAutoNum type="arabicPeriod" startAt="3"/>
            </a:pPr>
            <a:endParaRPr lang="en-US" dirty="0">
              <a:solidFill>
                <a:schemeClr val="tx1"/>
              </a:solidFill>
            </a:endParaRPr>
          </a:p>
          <a:p>
            <a:r>
              <a:rPr lang="en-US" dirty="0">
                <a:solidFill>
                  <a:schemeClr val="tx1"/>
                </a:solidFill>
              </a:rPr>
              <a:t>Professional and ethical behavior is vital to the safety of residents. </a:t>
            </a:r>
          </a:p>
          <a:p>
            <a:endParaRPr lang="en-US" dirty="0">
              <a:solidFill>
                <a:schemeClr val="tx1"/>
              </a:solidFill>
            </a:endParaRPr>
          </a:p>
          <a:p>
            <a:r>
              <a:rPr lang="en-US" dirty="0">
                <a:solidFill>
                  <a:schemeClr val="tx1"/>
                </a:solidFill>
              </a:rPr>
              <a:t>Remember the following guidelines for legal and ethical behavior that nursing assistants must follow: </a:t>
            </a:r>
          </a:p>
          <a:p>
            <a:pPr marL="800100" lvl="1" indent="-342900">
              <a:buFont typeface="Arial" panose="020B0604020202020204" pitchFamily="34" charset="0"/>
              <a:buChar char="•"/>
            </a:pPr>
            <a:r>
              <a:rPr lang="en-US" dirty="0">
                <a:solidFill>
                  <a:schemeClr val="tx1"/>
                </a:solidFill>
              </a:rPr>
              <a:t>Keep all resident and staff information confidential.</a:t>
            </a:r>
          </a:p>
          <a:p>
            <a:pPr marL="800100" lvl="1" indent="-342900">
              <a:buFont typeface="Arial" panose="020B0604020202020204" pitchFamily="34" charset="0"/>
              <a:buChar char="•"/>
            </a:pPr>
            <a:r>
              <a:rPr lang="en-US" dirty="0">
                <a:solidFill>
                  <a:schemeClr val="tx1"/>
                </a:solidFill>
              </a:rPr>
              <a:t>Be honest at all times.</a:t>
            </a:r>
          </a:p>
          <a:p>
            <a:pPr marL="800100" lvl="1" indent="-342900">
              <a:buFont typeface="Arial" panose="020B0604020202020204" pitchFamily="34" charset="0"/>
              <a:buChar char="•"/>
            </a:pPr>
            <a:r>
              <a:rPr lang="en-US" dirty="0">
                <a:solidFill>
                  <a:schemeClr val="tx1"/>
                </a:solidFill>
              </a:rPr>
              <a:t>Be trustworthy.</a:t>
            </a:r>
          </a:p>
          <a:p>
            <a:pPr marL="800100" lvl="1" indent="-342900">
              <a:buFont typeface="Arial" panose="020B0604020202020204" pitchFamily="34" charset="0"/>
              <a:buChar char="•"/>
            </a:pPr>
            <a:r>
              <a:rPr lang="en-US" dirty="0">
                <a:solidFill>
                  <a:schemeClr val="tx1"/>
                </a:solidFill>
              </a:rPr>
              <a:t>Do not accept gifts or tips.</a:t>
            </a:r>
          </a:p>
          <a:p>
            <a:pPr marL="800100" lvl="1" indent="-342900">
              <a:buFont typeface="Arial" panose="020B0604020202020204" pitchFamily="34" charset="0"/>
              <a:buChar char="•"/>
            </a:pPr>
            <a:r>
              <a:rPr lang="en-US" dirty="0">
                <a:solidFill>
                  <a:schemeClr val="tx1"/>
                </a:solidFill>
              </a:rPr>
              <a:t>Report abuse or suspected abuse of residents.</a:t>
            </a:r>
          </a:p>
          <a:p>
            <a:pPr marL="800100" lvl="1" indent="-342900">
              <a:buFont typeface="Arial" panose="020B0604020202020204" pitchFamily="34" charset="0"/>
              <a:buChar char="•"/>
            </a:pPr>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6F75FE2-C053-4B51-931A-3BB237FE4C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688890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C47552-E9AB-4753-9FC7-A5DFDDB05A3C}"/>
              </a:ext>
            </a:extLst>
          </p:cNvPr>
          <p:cNvSpPr>
            <a:spLocks noGrp="1"/>
          </p:cNvSpPr>
          <p:nvPr>
            <p:ph idx="1"/>
          </p:nvPr>
        </p:nvSpPr>
        <p:spPr/>
        <p:txBody>
          <a:bodyPr/>
          <a:lstStyle/>
          <a:p>
            <a:pPr marL="457200" indent="-457200">
              <a:buFont typeface="+mj-lt"/>
              <a:buAutoNum type="arabicPeriod" startAt="3"/>
            </a:pPr>
            <a:r>
              <a:rPr lang="en-US" dirty="0"/>
              <a:t>Discuss examples of ethical and professional behavior</a:t>
            </a:r>
          </a:p>
          <a:p>
            <a:pPr marL="457200" indent="-457200">
              <a:buFont typeface="+mj-lt"/>
              <a:buAutoNum type="arabicPeriod" startAt="3"/>
            </a:pPr>
            <a:endParaRPr lang="en-US" dirty="0">
              <a:solidFill>
                <a:schemeClr val="tx1"/>
              </a:solidFill>
            </a:endParaRPr>
          </a:p>
          <a:p>
            <a:r>
              <a:rPr lang="en-US" dirty="0">
                <a:solidFill>
                  <a:schemeClr val="tx1"/>
                </a:solidFill>
              </a:rPr>
              <a:t>Guidelines for legal and ethical behavior for nursing assistants (cont’d): </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Do not report to work under the influence of alcohol or drugs.</a:t>
            </a:r>
          </a:p>
          <a:p>
            <a:pPr marL="800100" lvl="1" indent="-342900">
              <a:buFont typeface="Arial" panose="020B0604020202020204" pitchFamily="34" charset="0"/>
              <a:buChar char="•"/>
            </a:pPr>
            <a:r>
              <a:rPr lang="en-US" dirty="0">
                <a:solidFill>
                  <a:schemeClr val="tx1"/>
                </a:solidFill>
              </a:rPr>
              <a:t>Follow all facility policies, rules, and procedures.</a:t>
            </a:r>
          </a:p>
          <a:p>
            <a:pPr marL="800100" lvl="1" indent="-342900">
              <a:buFont typeface="Arial" panose="020B0604020202020204" pitchFamily="34" charset="0"/>
              <a:buChar char="•"/>
            </a:pPr>
            <a:r>
              <a:rPr lang="en-US" dirty="0">
                <a:solidFill>
                  <a:schemeClr val="tx1"/>
                </a:solidFill>
              </a:rPr>
              <a:t>Do assigned tasks. Report mistakes promptly.</a:t>
            </a:r>
          </a:p>
          <a:p>
            <a:pPr marL="800100" lvl="1" indent="-342900">
              <a:buFont typeface="Arial" panose="020B0604020202020204" pitchFamily="34" charset="0"/>
              <a:buChar char="•"/>
            </a:pPr>
            <a:r>
              <a:rPr lang="en-US" dirty="0">
                <a:solidFill>
                  <a:schemeClr val="tx1"/>
                </a:solidFill>
              </a:rPr>
              <a:t>Be positive, professional, and tactful.</a:t>
            </a:r>
          </a:p>
          <a:p>
            <a:pPr marL="800100" lvl="1" indent="-342900">
              <a:buFont typeface="Arial" panose="020B0604020202020204" pitchFamily="34" charset="0"/>
              <a:buChar char="•"/>
            </a:pPr>
            <a:r>
              <a:rPr lang="en-US" dirty="0">
                <a:solidFill>
                  <a:schemeClr val="tx1"/>
                </a:solidFill>
              </a:rPr>
              <a:t>Treat all residents with respect and be empathetic.</a:t>
            </a:r>
          </a:p>
          <a:p>
            <a:pPr marL="800100" lvl="1" indent="-342900">
              <a:buFont typeface="Arial" panose="020B0604020202020204" pitchFamily="34" charset="0"/>
              <a:buChar char="•"/>
            </a:pPr>
            <a:r>
              <a:rPr lang="en-US" dirty="0">
                <a:solidFill>
                  <a:schemeClr val="tx1"/>
                </a:solidFill>
              </a:rPr>
              <a:t>Be patient.</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6F75FE2-C053-4B51-931A-3BB237FE4C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855274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DBBD3B-40FE-475A-AECF-4454826BB221}"/>
              </a:ext>
            </a:extLst>
          </p:cNvPr>
          <p:cNvSpPr>
            <a:spLocks noGrp="1"/>
          </p:cNvSpPr>
          <p:nvPr>
            <p:ph idx="1"/>
          </p:nvPr>
        </p:nvSpPr>
        <p:spPr/>
        <p:txBody>
          <a:bodyPr/>
          <a:lstStyle/>
          <a:p>
            <a:pPr marL="457200" indent="-457200">
              <a:buFont typeface="+mj-lt"/>
              <a:buAutoNum type="arabicPeriod" startAt="4"/>
            </a:pPr>
            <a:r>
              <a:rPr lang="en-US" dirty="0"/>
              <a:t>Describe a nursing assistant code of ethics</a:t>
            </a:r>
          </a:p>
          <a:p>
            <a:endParaRPr lang="en-US" dirty="0"/>
          </a:p>
          <a:p>
            <a:r>
              <a:rPr lang="en-US" dirty="0">
                <a:solidFill>
                  <a:schemeClr val="tx1"/>
                </a:solidFill>
              </a:rPr>
              <a:t>Many facilities have adopted a formal code of ethics. This helps their employees deal with issues of right and wrong. </a:t>
            </a:r>
          </a:p>
          <a:p>
            <a:endParaRPr lang="en-US" dirty="0">
              <a:solidFill>
                <a:schemeClr val="tx1"/>
              </a:solidFill>
            </a:endParaRPr>
          </a:p>
          <a:p>
            <a:r>
              <a:rPr lang="en-US" dirty="0">
                <a:solidFill>
                  <a:schemeClr val="tx1"/>
                </a:solidFill>
              </a:rPr>
              <a:t>All facility codes of ethics revolve around the idea that the resident is a valuable person who deserves ethical care.</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0D6344CD-06B7-4142-979F-99F93CB8592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251606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DAFEF0-4BAA-45CB-AB9D-D97BE26E16E0}"/>
              </a:ext>
            </a:extLst>
          </p:cNvPr>
          <p:cNvSpPr>
            <a:spLocks noGrp="1"/>
          </p:cNvSpPr>
          <p:nvPr>
            <p:ph idx="1"/>
          </p:nvPr>
        </p:nvSpPr>
        <p:spPr/>
        <p:txBody>
          <a:bodyPr/>
          <a:lstStyle/>
          <a:p>
            <a:r>
              <a:rPr lang="en-US" dirty="0">
                <a:solidFill>
                  <a:schemeClr val="tx1"/>
                </a:solidFill>
              </a:rPr>
              <a:t>Key Material 2-1: Nursing Assistant Code of Ethics</a:t>
            </a:r>
          </a:p>
          <a:p>
            <a:endParaRPr lang="en-US" dirty="0">
              <a:solidFill>
                <a:schemeClr val="tx1"/>
              </a:solidFill>
            </a:endParaRPr>
          </a:p>
          <a:p>
            <a:pPr marL="457200" indent="-457200">
              <a:buFont typeface="+mj-lt"/>
              <a:buAutoNum type="arabicPeriod"/>
            </a:pPr>
            <a:r>
              <a:rPr lang="en-US" dirty="0">
                <a:solidFill>
                  <a:schemeClr val="tx1"/>
                </a:solidFill>
              </a:rPr>
              <a:t>I will strive to provide and maintain the highest quality of care for my residents. I will fully recognize and follow all of the Residents’ Rights.</a:t>
            </a:r>
          </a:p>
          <a:p>
            <a:pPr marL="457200" indent="-457200">
              <a:buFont typeface="+mj-lt"/>
              <a:buAutoNum type="arabicPeriod"/>
            </a:pPr>
            <a:r>
              <a:rPr lang="en-US" dirty="0">
                <a:solidFill>
                  <a:schemeClr val="tx1"/>
                </a:solidFill>
              </a:rPr>
              <a:t>I will communicate well, serve on committees, and read all material as provided and required by my employer. I will attend educational in-services, and join organizations relevant to nursing assistant care.</a:t>
            </a:r>
          </a:p>
          <a:p>
            <a:pPr marL="457200" indent="-457200">
              <a:buFont typeface="+mj-lt"/>
              <a:buAutoNum type="arabicPeriod"/>
            </a:pPr>
            <a:r>
              <a:rPr lang="en-US" dirty="0">
                <a:solidFill>
                  <a:schemeClr val="tx1"/>
                </a:solidFill>
              </a:rPr>
              <a:t>I will show a positive attitude toward my residents, their family members, staff, and other visitors.</a:t>
            </a:r>
          </a:p>
          <a:p>
            <a:pPr marL="457200" indent="-457200">
              <a:buFont typeface="+mj-lt"/>
              <a:buAutoNum type="arabicPeriod"/>
            </a:pPr>
            <a:r>
              <a:rPr lang="en-US" dirty="0">
                <a:solidFill>
                  <a:schemeClr val="tx1"/>
                </a:solidFill>
              </a:rPr>
              <a:t>I will always provide privacy for my residents. I will maintain confidentiality of resident, staff, and visitor information.</a:t>
            </a:r>
          </a:p>
          <a:p>
            <a:pPr marL="457200" indent="-457200">
              <a:buFont typeface="+mj-lt"/>
              <a:buAutoNum type="arabicPeriod"/>
            </a:pPr>
            <a:r>
              <a:rPr lang="en-US" dirty="0">
                <a:solidFill>
                  <a:schemeClr val="tx1"/>
                </a:solidFill>
              </a:rPr>
              <a:t>I will be trustworthy and honest in all dealings with residents, staff, and visitors.</a:t>
            </a:r>
          </a:p>
          <a:p>
            <a:endParaRPr lang="en-US" dirty="0">
              <a:solidFill>
                <a:schemeClr val="tx1"/>
              </a:solidFill>
            </a:endParaRPr>
          </a:p>
          <a:p>
            <a:endParaRPr lang="en-US" dirty="0">
              <a:solidFill>
                <a:schemeClr val="tx1"/>
              </a:solidFill>
            </a:endParaRPr>
          </a:p>
        </p:txBody>
      </p:sp>
      <p:sp>
        <p:nvSpPr>
          <p:cNvPr id="3" name="Slide Number Placeholder 2">
            <a:extLst>
              <a:ext uri="{FF2B5EF4-FFF2-40B4-BE49-F238E27FC236}">
                <a16:creationId xmlns:a16="http://schemas.microsoft.com/office/drawing/2014/main" id="{8EC73D3A-80EA-4E3E-A817-62D6ACB2542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117914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DAFEF0-4BAA-45CB-AB9D-D97BE26E16E0}"/>
              </a:ext>
            </a:extLst>
          </p:cNvPr>
          <p:cNvSpPr>
            <a:spLocks noGrp="1"/>
          </p:cNvSpPr>
          <p:nvPr>
            <p:ph idx="1"/>
          </p:nvPr>
        </p:nvSpPr>
        <p:spPr/>
        <p:txBody>
          <a:bodyPr/>
          <a:lstStyle/>
          <a:p>
            <a:r>
              <a:rPr lang="en-US" dirty="0">
                <a:solidFill>
                  <a:schemeClr val="tx1"/>
                </a:solidFill>
              </a:rPr>
              <a:t>Key Material 2-1: Nursing Assistant Code of Ethics (cont’d)</a:t>
            </a:r>
          </a:p>
          <a:p>
            <a:endParaRPr lang="en-US" dirty="0">
              <a:solidFill>
                <a:schemeClr val="tx1"/>
              </a:solidFill>
            </a:endParaRPr>
          </a:p>
          <a:p>
            <a:pPr marL="457200" indent="-457200">
              <a:buFont typeface="+mj-lt"/>
              <a:buAutoNum type="arabicPeriod" startAt="6"/>
            </a:pPr>
            <a:r>
              <a:rPr lang="en-US" dirty="0">
                <a:solidFill>
                  <a:schemeClr val="tx1"/>
                </a:solidFill>
              </a:rPr>
              <a:t>I will strive to preserve resident safety. I will report mistakes I make, along with anything that I deem dangerous, to the right person(s).</a:t>
            </a:r>
          </a:p>
          <a:p>
            <a:pPr marL="457200" indent="-457200">
              <a:buFont typeface="+mj-lt"/>
              <a:buAutoNum type="arabicPeriod" startAt="6"/>
            </a:pPr>
            <a:r>
              <a:rPr lang="en-US" dirty="0">
                <a:solidFill>
                  <a:schemeClr val="tx1"/>
                </a:solidFill>
              </a:rPr>
              <a:t>I will have empathy for my residents, other staff, and all visitors, giving support and encouragement when needed.</a:t>
            </a:r>
          </a:p>
          <a:p>
            <a:pPr marL="457200" indent="-457200">
              <a:buFont typeface="+mj-lt"/>
              <a:buAutoNum type="arabicPeriod" startAt="6"/>
            </a:pPr>
            <a:r>
              <a:rPr lang="en-US" dirty="0">
                <a:solidFill>
                  <a:schemeClr val="tx1"/>
                </a:solidFill>
              </a:rPr>
              <a:t>I will respect all people, without regard to age, gender, ethnicity, religion, economic situation, sexual orientation, or diagnosis.</a:t>
            </a:r>
          </a:p>
          <a:p>
            <a:pPr marL="457200" indent="-457200">
              <a:buFont typeface="+mj-lt"/>
              <a:buAutoNum type="arabicPeriod" startAt="6"/>
            </a:pPr>
            <a:r>
              <a:rPr lang="en-US" dirty="0">
                <a:solidFill>
                  <a:schemeClr val="tx1"/>
                </a:solidFill>
              </a:rPr>
              <a:t>I will never abuse my residents in any way. I will always report any suspected abuse to the proper person immediately.</a:t>
            </a:r>
          </a:p>
          <a:p>
            <a:pPr marL="457200" indent="-457200">
              <a:buFont typeface="+mj-lt"/>
              <a:buAutoNum type="arabicPeriod" startAt="6"/>
            </a:pPr>
            <a:r>
              <a:rPr lang="en-US" dirty="0">
                <a:solidFill>
                  <a:schemeClr val="tx1"/>
                </a:solidFill>
              </a:rPr>
              <a:t>I will strive to have the utmost patience with all people at my facility.</a:t>
            </a:r>
          </a:p>
          <a:p>
            <a:pPr marL="457200" indent="-457200">
              <a:buFont typeface="+mj-lt"/>
              <a:buAutoNum type="arabicPeriod" startAt="6"/>
            </a:pPr>
            <a:endParaRPr lang="en-US" dirty="0">
              <a:solidFill>
                <a:schemeClr val="tx1"/>
              </a:solidFill>
            </a:endParaRPr>
          </a:p>
          <a:p>
            <a:endParaRPr lang="en-US" dirty="0">
              <a:solidFill>
                <a:schemeClr val="tx1"/>
              </a:solidFill>
            </a:endParaRPr>
          </a:p>
        </p:txBody>
      </p:sp>
      <p:sp>
        <p:nvSpPr>
          <p:cNvPr id="3" name="Slide Number Placeholder 2">
            <a:extLst>
              <a:ext uri="{FF2B5EF4-FFF2-40B4-BE49-F238E27FC236}">
                <a16:creationId xmlns:a16="http://schemas.microsoft.com/office/drawing/2014/main" id="{8EC73D3A-80EA-4E3E-A817-62D6ACB2542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19328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p>
          <a:p>
            <a:r>
              <a:rPr lang="en-US" b="1" dirty="0">
                <a:solidFill>
                  <a:schemeClr val="tx1"/>
                </a:solidFill>
              </a:rPr>
              <a:t>abuse  </a:t>
            </a:r>
          </a:p>
          <a:p>
            <a:pPr lvl="1"/>
            <a:r>
              <a:rPr lang="en-US" dirty="0">
                <a:solidFill>
                  <a:schemeClr val="tx1"/>
                </a:solidFill>
              </a:rPr>
              <a:t>purposeful or willful mistreatment that causes physical, mental, emotional, or financial pain or injury to a person. </a:t>
            </a:r>
          </a:p>
          <a:p>
            <a:r>
              <a:rPr lang="en-US" b="1" dirty="0">
                <a:solidFill>
                  <a:schemeClr val="tx1"/>
                </a:solidFill>
              </a:rPr>
              <a:t>advance directives</a:t>
            </a:r>
          </a:p>
          <a:p>
            <a:pPr lvl="1"/>
            <a:r>
              <a:rPr lang="en-US" dirty="0">
                <a:solidFill>
                  <a:schemeClr val="tx1"/>
                </a:solidFill>
              </a:rPr>
              <a:t>legal documents that allow people to decide what kind of medical care they wish to have in the event they are unable to make those decisions themselves.</a:t>
            </a:r>
          </a:p>
          <a:p>
            <a:r>
              <a:rPr lang="en-US" b="1" dirty="0">
                <a:solidFill>
                  <a:schemeClr val="tx1"/>
                </a:solidFill>
              </a:rPr>
              <a:t>assault</a:t>
            </a:r>
          </a:p>
          <a:p>
            <a:pPr lvl="1"/>
            <a:r>
              <a:rPr lang="en-US" dirty="0">
                <a:solidFill>
                  <a:schemeClr val="tx1"/>
                </a:solidFill>
              </a:rPr>
              <a:t>a threat to harm a person, resulting in the person feeling fearful that he or she will be harmed. </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186580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DBBD3B-40FE-475A-AECF-4454826BB221}"/>
              </a:ext>
            </a:extLst>
          </p:cNvPr>
          <p:cNvSpPr>
            <a:spLocks noGrp="1"/>
          </p:cNvSpPr>
          <p:nvPr>
            <p:ph idx="1"/>
          </p:nvPr>
        </p:nvSpPr>
        <p:spPr/>
        <p:txBody>
          <a:bodyPr/>
          <a:lstStyle/>
          <a:p>
            <a:pPr marL="457200" indent="-457200">
              <a:buFont typeface="+mj-lt"/>
              <a:buAutoNum type="arabicPeriod" startAt="4"/>
            </a:pPr>
            <a:r>
              <a:rPr lang="en-US" dirty="0"/>
              <a:t>Describe a nursing assistant code of ethics</a:t>
            </a:r>
          </a:p>
          <a:p>
            <a:endParaRPr lang="en-US" dirty="0"/>
          </a:p>
          <a:p>
            <a:r>
              <a:rPr lang="en-US" dirty="0">
                <a:solidFill>
                  <a:schemeClr val="tx1"/>
                </a:solidFill>
              </a:rPr>
              <a:t>Critical Thinking: Conversation Starter</a:t>
            </a:r>
          </a:p>
          <a:p>
            <a:endParaRPr lang="en-US" dirty="0">
              <a:solidFill>
                <a:schemeClr val="tx1"/>
              </a:solidFill>
            </a:endParaRPr>
          </a:p>
          <a:p>
            <a:r>
              <a:rPr lang="en-US" dirty="0">
                <a:solidFill>
                  <a:schemeClr val="tx1"/>
                </a:solidFill>
              </a:rPr>
              <a:t>Why is a code of ethics important for nursing assistants?</a:t>
            </a:r>
          </a:p>
          <a:p>
            <a:endParaRPr lang="en-US" dirty="0">
              <a:solidFill>
                <a:schemeClr val="tx1"/>
              </a:solidFill>
            </a:endParaRPr>
          </a:p>
          <a:p>
            <a:r>
              <a:rPr lang="en-US" dirty="0">
                <a:solidFill>
                  <a:schemeClr val="tx1"/>
                </a:solidFill>
              </a:rPr>
              <a:t>Is there anything you would add to this code of ethics?</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0D6344CD-06B7-4142-979F-99F93CB8592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290818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E841AE-3278-40C4-A8FF-31C56C7CA6AE}"/>
              </a:ext>
            </a:extLst>
          </p:cNvPr>
          <p:cNvSpPr>
            <a:spLocks noGrp="1"/>
          </p:cNvSpPr>
          <p:nvPr>
            <p:ph idx="1"/>
          </p:nvPr>
        </p:nvSpPr>
        <p:spPr/>
        <p:txBody>
          <a:bodyPr/>
          <a:lstStyle/>
          <a:p>
            <a:pPr marL="457200" indent="-457200">
              <a:buFont typeface="+mj-lt"/>
              <a:buAutoNum type="arabicPeriod" startAt="5"/>
            </a:pPr>
            <a:r>
              <a:rPr lang="en-US" dirty="0"/>
              <a:t>Explain OBRA</a:t>
            </a:r>
          </a:p>
          <a:p>
            <a:pPr marL="457200" indent="-457200">
              <a:buFont typeface="+mj-lt"/>
              <a:buAutoNum type="arabicPeriod" startAt="5"/>
            </a:pPr>
            <a:endParaRPr lang="en-US" dirty="0"/>
          </a:p>
          <a:p>
            <a:r>
              <a:rPr lang="en-US" dirty="0">
                <a:solidFill>
                  <a:schemeClr val="tx1"/>
                </a:solidFill>
              </a:rPr>
              <a:t>Define the following terms:</a:t>
            </a:r>
          </a:p>
          <a:p>
            <a:endParaRPr lang="en-US" dirty="0">
              <a:solidFill>
                <a:schemeClr val="tx1"/>
              </a:solidFill>
            </a:endParaRPr>
          </a:p>
          <a:p>
            <a:pPr lvl="0"/>
            <a:r>
              <a:rPr lang="en-US" b="1" dirty="0">
                <a:solidFill>
                  <a:prstClr val="black"/>
                </a:solidFill>
              </a:rPr>
              <a:t>OBRA </a:t>
            </a:r>
          </a:p>
          <a:p>
            <a:pPr lvl="1"/>
            <a:r>
              <a:rPr lang="en-US" dirty="0">
                <a:solidFill>
                  <a:prstClr val="black"/>
                </a:solidFill>
              </a:rPr>
              <a:t>an abbreviation for Omnibus Budget Reconciliation Act; law passed by the federal government that includes minimum standards for nursing assistant training, staffing requirements, resident assessment instructions, and information on rights for residents.</a:t>
            </a:r>
          </a:p>
          <a:p>
            <a:r>
              <a:rPr lang="en-US" b="1" dirty="0">
                <a:solidFill>
                  <a:schemeClr val="tx1"/>
                </a:solidFill>
              </a:rPr>
              <a:t>NATCEP: </a:t>
            </a:r>
          </a:p>
          <a:p>
            <a:pPr lvl="1"/>
            <a:r>
              <a:rPr lang="en-US" dirty="0">
                <a:solidFill>
                  <a:schemeClr val="tx1"/>
                </a:solidFill>
              </a:rPr>
              <a:t>an abbreviation for Nurse Aide Training and Competency Evaluation Program; part of the Omnibus Budget Reconciliation Act (OBRA) that sets minimum requirements for training and testing nursing assistants. </a:t>
            </a:r>
          </a:p>
          <a:p>
            <a:r>
              <a:rPr lang="en-US" b="1" dirty="0">
                <a:solidFill>
                  <a:schemeClr val="tx1"/>
                </a:solidFill>
              </a:rPr>
              <a:t>scope of practice </a:t>
            </a:r>
          </a:p>
          <a:p>
            <a:pPr lvl="1"/>
            <a:r>
              <a:rPr lang="en-US" dirty="0">
                <a:solidFill>
                  <a:schemeClr val="tx1"/>
                </a:solidFill>
              </a:rPr>
              <a:t>defines the tasks that healthcare providers are legally permitted to perform as allowed by state or federal law.</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98184B3F-34BE-4601-821F-4205CDF63B6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593326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E841AE-3278-40C4-A8FF-31C56C7CA6AE}"/>
              </a:ext>
            </a:extLst>
          </p:cNvPr>
          <p:cNvSpPr>
            <a:spLocks noGrp="1"/>
          </p:cNvSpPr>
          <p:nvPr>
            <p:ph idx="1"/>
          </p:nvPr>
        </p:nvSpPr>
        <p:spPr/>
        <p:txBody>
          <a:bodyPr/>
          <a:lstStyle/>
          <a:p>
            <a:pPr marL="457200" indent="-457200">
              <a:buFont typeface="+mj-lt"/>
              <a:buAutoNum type="arabicPeriod" startAt="5"/>
            </a:pPr>
            <a:r>
              <a:rPr lang="en-US" dirty="0"/>
              <a:t>Explain OBRA</a:t>
            </a:r>
          </a:p>
          <a:p>
            <a:pPr marL="457200" indent="-457200">
              <a:buFont typeface="+mj-lt"/>
              <a:buAutoNum type="arabicPeriod" startAt="5"/>
            </a:pPr>
            <a:endParaRPr lang="en-US" dirty="0"/>
          </a:p>
          <a:p>
            <a:r>
              <a:rPr lang="en-US" dirty="0">
                <a:solidFill>
                  <a:schemeClr val="tx1"/>
                </a:solidFill>
              </a:rPr>
              <a:t>The Omnibus Budget Reconciliation Act (OBRA) was passed in 1987. It has been updated many times since then. </a:t>
            </a:r>
          </a:p>
          <a:p>
            <a:endParaRPr lang="en-US" dirty="0">
              <a:solidFill>
                <a:schemeClr val="tx1"/>
              </a:solidFill>
            </a:endParaRPr>
          </a:p>
          <a:p>
            <a:r>
              <a:rPr lang="en-US" dirty="0">
                <a:solidFill>
                  <a:schemeClr val="tx1"/>
                </a:solidFill>
              </a:rPr>
              <a:t>OBRA was written in response to reports of poor care and abuse in long-term care facilities. </a:t>
            </a:r>
          </a:p>
          <a:p>
            <a:endParaRPr lang="en-US" dirty="0">
              <a:solidFill>
                <a:schemeClr val="tx1"/>
              </a:solidFill>
            </a:endParaRPr>
          </a:p>
          <a:p>
            <a:r>
              <a:rPr lang="en-US" dirty="0">
                <a:solidFill>
                  <a:schemeClr val="tx1"/>
                </a:solidFill>
              </a:rPr>
              <a:t>Congress decided to set minimum standards of care. This included standardizing training of nursing assistants. </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98184B3F-34BE-4601-821F-4205CDF63B6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103340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E841AE-3278-40C4-A8FF-31C56C7CA6AE}"/>
              </a:ext>
            </a:extLst>
          </p:cNvPr>
          <p:cNvSpPr>
            <a:spLocks noGrp="1"/>
          </p:cNvSpPr>
          <p:nvPr>
            <p:ph idx="1"/>
          </p:nvPr>
        </p:nvSpPr>
        <p:spPr/>
        <p:txBody>
          <a:bodyPr/>
          <a:lstStyle/>
          <a:p>
            <a:pPr marL="457200" indent="-457200">
              <a:buFont typeface="+mj-lt"/>
              <a:buAutoNum type="arabicPeriod" startAt="5"/>
            </a:pPr>
            <a:r>
              <a:rPr lang="en-US" dirty="0"/>
              <a:t>Explain OBRA</a:t>
            </a:r>
          </a:p>
          <a:p>
            <a:pPr marL="457200" indent="-457200">
              <a:buFont typeface="+mj-lt"/>
              <a:buAutoNum type="arabicPeriod" startAt="5"/>
            </a:pPr>
            <a:endParaRPr lang="en-US" dirty="0"/>
          </a:p>
          <a:p>
            <a:r>
              <a:rPr lang="en-US" dirty="0">
                <a:solidFill>
                  <a:schemeClr val="tx1"/>
                </a:solidFill>
              </a:rPr>
              <a:t>Critical Thinking: Conversation Starter</a:t>
            </a:r>
          </a:p>
          <a:p>
            <a:endParaRPr lang="en-US" dirty="0">
              <a:solidFill>
                <a:schemeClr val="tx1"/>
              </a:solidFill>
            </a:endParaRPr>
          </a:p>
          <a:p>
            <a:r>
              <a:rPr lang="en-US" dirty="0">
                <a:solidFill>
                  <a:schemeClr val="tx1"/>
                </a:solidFill>
              </a:rPr>
              <a:t>Why would creating minimum standards for nursing assistant training be important? </a:t>
            </a:r>
          </a:p>
          <a:p>
            <a:endParaRPr lang="en-US" dirty="0">
              <a:solidFill>
                <a:schemeClr val="tx1"/>
              </a:solidFill>
            </a:endParaRPr>
          </a:p>
          <a:p>
            <a:r>
              <a:rPr lang="en-US" dirty="0">
                <a:solidFill>
                  <a:schemeClr val="tx1"/>
                </a:solidFill>
              </a:rPr>
              <a:t>What kind of training could help prevent poor care and abuse of residents?</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98184B3F-34BE-4601-821F-4205CDF63B6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4202595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E841AE-3278-40C4-A8FF-31C56C7CA6AE}"/>
              </a:ext>
            </a:extLst>
          </p:cNvPr>
          <p:cNvSpPr>
            <a:spLocks noGrp="1"/>
          </p:cNvSpPr>
          <p:nvPr>
            <p:ph idx="1"/>
          </p:nvPr>
        </p:nvSpPr>
        <p:spPr/>
        <p:txBody>
          <a:bodyPr/>
          <a:lstStyle/>
          <a:p>
            <a:pPr marL="457200" indent="-457200">
              <a:buFont typeface="+mj-lt"/>
              <a:buAutoNum type="arabicPeriod" startAt="5"/>
            </a:pPr>
            <a:r>
              <a:rPr lang="en-US" dirty="0"/>
              <a:t>Explain OBRA</a:t>
            </a:r>
          </a:p>
          <a:p>
            <a:pPr marL="457200" indent="-457200">
              <a:buFont typeface="+mj-lt"/>
              <a:buAutoNum type="arabicPeriod" startAt="5"/>
            </a:pPr>
            <a:endParaRPr lang="en-US" dirty="0"/>
          </a:p>
          <a:p>
            <a:r>
              <a:rPr lang="en-US" dirty="0">
                <a:solidFill>
                  <a:schemeClr val="tx1"/>
                </a:solidFill>
              </a:rPr>
              <a:t>OBRA regulations are important to the nursing assistant practice for many reasons, including the following:</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Give recognition through certification and registration</a:t>
            </a:r>
          </a:p>
          <a:p>
            <a:pPr marL="800100" lvl="1" indent="-342900">
              <a:buFont typeface="Arial" panose="020B0604020202020204" pitchFamily="34" charset="0"/>
              <a:buChar char="•"/>
            </a:pPr>
            <a:r>
              <a:rPr lang="en-US" dirty="0">
                <a:solidFill>
                  <a:schemeClr val="tx1"/>
                </a:solidFill>
              </a:rPr>
              <a:t>Help define the nursing assistant’s scope of practice</a:t>
            </a:r>
          </a:p>
          <a:p>
            <a:pPr marL="800100" lvl="1" indent="-342900">
              <a:buFont typeface="Arial" panose="020B0604020202020204" pitchFamily="34" charset="0"/>
              <a:buChar char="•"/>
            </a:pPr>
            <a:r>
              <a:rPr lang="en-US" dirty="0">
                <a:solidFill>
                  <a:schemeClr val="tx1"/>
                </a:solidFill>
              </a:rPr>
              <a:t>Provide better uniformity of care</a:t>
            </a:r>
          </a:p>
          <a:p>
            <a:pPr marL="800100" lvl="1" indent="-342900">
              <a:buFont typeface="Arial" panose="020B0604020202020204" pitchFamily="34" charset="0"/>
              <a:buChar char="•"/>
            </a:pPr>
            <a:r>
              <a:rPr lang="en-US" dirty="0">
                <a:solidFill>
                  <a:schemeClr val="tx1"/>
                </a:solidFill>
              </a:rPr>
              <a:t>Promote educational standards</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98184B3F-34BE-4601-821F-4205CDF63B6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642950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E841AE-3278-40C4-A8FF-31C56C7CA6AE}"/>
              </a:ext>
            </a:extLst>
          </p:cNvPr>
          <p:cNvSpPr>
            <a:spLocks noGrp="1"/>
          </p:cNvSpPr>
          <p:nvPr>
            <p:ph idx="1"/>
          </p:nvPr>
        </p:nvSpPr>
        <p:spPr/>
        <p:txBody>
          <a:bodyPr/>
          <a:lstStyle/>
          <a:p>
            <a:pPr marL="457200" indent="-457200">
              <a:buFont typeface="+mj-lt"/>
              <a:buAutoNum type="arabicPeriod" startAt="5"/>
            </a:pPr>
            <a:r>
              <a:rPr lang="en-US" dirty="0"/>
              <a:t>Explain OBRA</a:t>
            </a:r>
          </a:p>
          <a:p>
            <a:pPr marL="457200" indent="-457200">
              <a:buFont typeface="+mj-lt"/>
              <a:buAutoNum type="arabicPeriod" startAt="5"/>
            </a:pPr>
            <a:endParaRPr lang="en-US" dirty="0"/>
          </a:p>
          <a:p>
            <a:r>
              <a:rPr lang="en-US" dirty="0">
                <a:solidFill>
                  <a:schemeClr val="tx1"/>
                </a:solidFill>
              </a:rPr>
              <a:t>OBRA requires that the Nurse Aide Training and Competency Evaluation Program (NATCEP) set minimum requirements for nursing assistants. Nursing assistants must complete at least 75 hours of training. </a:t>
            </a:r>
          </a:p>
          <a:p>
            <a:endParaRPr lang="en-US" dirty="0">
              <a:solidFill>
                <a:schemeClr val="tx1"/>
              </a:solidFill>
            </a:endParaRPr>
          </a:p>
          <a:p>
            <a:r>
              <a:rPr lang="en-US" dirty="0">
                <a:solidFill>
                  <a:schemeClr val="tx1"/>
                </a:solidFill>
              </a:rPr>
              <a:t>However, programs may exceed these minimums. Many states require 80 to 150 program hours in theory and clinical skills. </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98184B3F-34BE-4601-821F-4205CDF63B6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215299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4F8B8F-D6D4-4172-A4A3-13C2D606BC11}"/>
              </a:ext>
            </a:extLst>
          </p:cNvPr>
          <p:cNvSpPr>
            <a:spLocks noGrp="1"/>
          </p:cNvSpPr>
          <p:nvPr>
            <p:ph idx="1"/>
          </p:nvPr>
        </p:nvSpPr>
        <p:spPr/>
        <p:txBody>
          <a:bodyPr/>
          <a:lstStyle/>
          <a:p>
            <a:pPr marL="457200" indent="-457200">
              <a:buFont typeface="+mj-lt"/>
              <a:buAutoNum type="arabicPeriod" startAt="6"/>
            </a:pPr>
            <a:r>
              <a:rPr lang="en-US" dirty="0"/>
              <a:t>Explain Residents’ Rights</a:t>
            </a:r>
          </a:p>
          <a:p>
            <a:pPr marL="457200" indent="-457200">
              <a:buFont typeface="+mj-lt"/>
              <a:buAutoNum type="arabicPeriod" startAt="6"/>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Residents’ Rights </a:t>
            </a:r>
          </a:p>
          <a:p>
            <a:pPr lvl="1"/>
            <a:r>
              <a:rPr lang="en-US" dirty="0">
                <a:solidFill>
                  <a:schemeClr val="tx1"/>
                </a:solidFill>
              </a:rPr>
              <a:t>rights identified in the Omnibus Budget Reconciliation Act (OBRA) that relate to how residents must be treated while living in a long-term care facility; they provide an ethical code of conduct for healthcare workers.</a:t>
            </a:r>
          </a:p>
          <a:p>
            <a:r>
              <a:rPr lang="en-US" b="1" dirty="0">
                <a:solidFill>
                  <a:schemeClr val="tx1"/>
                </a:solidFill>
              </a:rPr>
              <a:t>Resident Council </a:t>
            </a:r>
          </a:p>
          <a:p>
            <a:pPr lvl="1"/>
            <a:r>
              <a:rPr lang="en-US" dirty="0">
                <a:solidFill>
                  <a:schemeClr val="tx1"/>
                </a:solidFill>
              </a:rPr>
              <a:t>a group of residents who meet regularly to discuss issues related to the long-term care facility.</a:t>
            </a:r>
          </a:p>
          <a:p>
            <a:r>
              <a:rPr lang="en-US" b="1" dirty="0">
                <a:solidFill>
                  <a:schemeClr val="tx1"/>
                </a:solidFill>
              </a:rPr>
              <a:t>misappropriation </a:t>
            </a:r>
          </a:p>
          <a:p>
            <a:pPr lvl="1"/>
            <a:r>
              <a:rPr lang="en-US" dirty="0">
                <a:solidFill>
                  <a:prstClr val="black"/>
                </a:solidFill>
              </a:rPr>
              <a:t>the deliberate misplacement, exploitation, or improper use of a resident’s belongings or money without the resident’s consent.</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331BD062-EA66-4F88-9F0E-651E3456BBF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983277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4F8B8F-D6D4-4172-A4A3-13C2D606BC11}"/>
              </a:ext>
            </a:extLst>
          </p:cNvPr>
          <p:cNvSpPr>
            <a:spLocks noGrp="1"/>
          </p:cNvSpPr>
          <p:nvPr>
            <p:ph idx="1"/>
          </p:nvPr>
        </p:nvSpPr>
        <p:spPr/>
        <p:txBody>
          <a:bodyPr/>
          <a:lstStyle/>
          <a:p>
            <a:pPr marL="457200" indent="-457200">
              <a:buFont typeface="+mj-lt"/>
              <a:buAutoNum type="arabicPeriod" startAt="6"/>
            </a:pPr>
            <a:r>
              <a:rPr lang="en-US" dirty="0"/>
              <a:t>Explain Residents’ Rights</a:t>
            </a:r>
          </a:p>
          <a:p>
            <a:pPr marL="457200" indent="-457200">
              <a:buFont typeface="+mj-lt"/>
              <a:buAutoNum type="arabicPeriod" startAt="6"/>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exploitation</a:t>
            </a:r>
          </a:p>
          <a:p>
            <a:pPr lvl="1"/>
            <a:r>
              <a:rPr lang="en-US" dirty="0">
                <a:solidFill>
                  <a:prstClr val="black"/>
                </a:solidFill>
              </a:rPr>
              <a:t>the act of taking advantage of a person for personal gain through threats or manipulation.</a:t>
            </a:r>
          </a:p>
          <a:p>
            <a:pPr lvl="0"/>
            <a:r>
              <a:rPr lang="en-US" b="1" dirty="0">
                <a:solidFill>
                  <a:prstClr val="black"/>
                </a:solidFill>
              </a:rPr>
              <a:t>eviction</a:t>
            </a:r>
          </a:p>
          <a:p>
            <a:pPr lvl="1"/>
            <a:r>
              <a:rPr lang="en-US" dirty="0">
                <a:solidFill>
                  <a:prstClr val="black"/>
                </a:solidFill>
              </a:rPr>
              <a:t>the involuntary discharge from a facility.</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331BD062-EA66-4F88-9F0E-651E3456BBF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629408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4F8B8F-D6D4-4172-A4A3-13C2D606BC11}"/>
              </a:ext>
            </a:extLst>
          </p:cNvPr>
          <p:cNvSpPr>
            <a:spLocks noGrp="1"/>
          </p:cNvSpPr>
          <p:nvPr>
            <p:ph idx="1"/>
          </p:nvPr>
        </p:nvSpPr>
        <p:spPr/>
        <p:txBody>
          <a:bodyPr/>
          <a:lstStyle/>
          <a:p>
            <a:pPr marL="457200" indent="-457200">
              <a:buFont typeface="+mj-lt"/>
              <a:buAutoNum type="arabicPeriod" startAt="6"/>
            </a:pPr>
            <a:r>
              <a:rPr lang="en-US" dirty="0"/>
              <a:t>Explain Residents’ Rights</a:t>
            </a:r>
          </a:p>
          <a:p>
            <a:pPr marL="457200" indent="-457200">
              <a:buFont typeface="+mj-lt"/>
              <a:buAutoNum type="arabicPeriod" startAt="6"/>
            </a:pPr>
            <a:endParaRPr lang="en-US" dirty="0"/>
          </a:p>
          <a:p>
            <a:r>
              <a:rPr lang="en-US" dirty="0">
                <a:solidFill>
                  <a:schemeClr val="tx1"/>
                </a:solidFill>
              </a:rPr>
              <a:t>REMEMBER:</a:t>
            </a:r>
          </a:p>
          <a:p>
            <a:endParaRPr lang="en-US" dirty="0">
              <a:solidFill>
                <a:schemeClr val="tx1"/>
              </a:solidFill>
            </a:endParaRPr>
          </a:p>
          <a:p>
            <a:r>
              <a:rPr lang="en-US" dirty="0">
                <a:solidFill>
                  <a:schemeClr val="tx1"/>
                </a:solidFill>
              </a:rPr>
              <a:t>A nursing assistant should be very familiar with Residents’ Rights. They are legal rights and understanding and respecting them is an important part of every NA’s job.</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331BD062-EA66-4F88-9F0E-651E3456BBF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488920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4F8B8F-D6D4-4172-A4A3-13C2D606BC11}"/>
              </a:ext>
            </a:extLst>
          </p:cNvPr>
          <p:cNvSpPr>
            <a:spLocks noGrp="1"/>
          </p:cNvSpPr>
          <p:nvPr>
            <p:ph idx="1"/>
          </p:nvPr>
        </p:nvSpPr>
        <p:spPr/>
        <p:txBody>
          <a:bodyPr/>
          <a:lstStyle/>
          <a:p>
            <a:pPr marL="457200" indent="-457200">
              <a:buFont typeface="+mj-lt"/>
              <a:buAutoNum type="arabicPeriod" startAt="6"/>
            </a:pPr>
            <a:r>
              <a:rPr lang="en-US" dirty="0"/>
              <a:t>Explain Residents’ Rights</a:t>
            </a:r>
          </a:p>
          <a:p>
            <a:pPr marL="457200" indent="-457200">
              <a:buFont typeface="+mj-lt"/>
              <a:buAutoNum type="arabicPeriod" startAt="6"/>
            </a:pPr>
            <a:endParaRPr lang="en-US" dirty="0"/>
          </a:p>
          <a:p>
            <a:r>
              <a:rPr lang="en-US" dirty="0">
                <a:solidFill>
                  <a:schemeClr val="tx1"/>
                </a:solidFill>
              </a:rPr>
              <a:t>Residents’ Rights include the following:</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Quality of life</a:t>
            </a:r>
          </a:p>
          <a:p>
            <a:pPr marL="800100" lvl="1" indent="-342900">
              <a:buFont typeface="Arial" panose="020B0604020202020204" pitchFamily="34" charset="0"/>
              <a:buChar char="•"/>
            </a:pPr>
            <a:r>
              <a:rPr lang="en-US" dirty="0">
                <a:solidFill>
                  <a:schemeClr val="tx1"/>
                </a:solidFill>
              </a:rPr>
              <a:t>Services and activities to maintain a high level of wellness</a:t>
            </a:r>
          </a:p>
          <a:p>
            <a:pPr marL="800100" lvl="1" indent="-342900">
              <a:buFont typeface="Arial" panose="020B0604020202020204" pitchFamily="34" charset="0"/>
              <a:buChar char="•"/>
            </a:pPr>
            <a:r>
              <a:rPr lang="en-US" dirty="0">
                <a:solidFill>
                  <a:schemeClr val="tx1"/>
                </a:solidFill>
              </a:rPr>
              <a:t>Full information about rights and services</a:t>
            </a:r>
          </a:p>
          <a:p>
            <a:pPr marL="800100" lvl="1" indent="-342900">
              <a:buFont typeface="Arial" panose="020B0604020202020204" pitchFamily="34" charset="0"/>
              <a:buChar char="•"/>
            </a:pPr>
            <a:r>
              <a:rPr lang="en-US" dirty="0">
                <a:solidFill>
                  <a:schemeClr val="tx1"/>
                </a:solidFill>
              </a:rPr>
              <a:t>Participation in their own care</a:t>
            </a:r>
          </a:p>
          <a:p>
            <a:pPr marL="800100" lvl="1" indent="-342900">
              <a:buFont typeface="Arial" panose="020B0604020202020204" pitchFamily="34" charset="0"/>
              <a:buChar char="•"/>
            </a:pPr>
            <a:r>
              <a:rPr lang="en-US" dirty="0">
                <a:solidFill>
                  <a:schemeClr val="tx1"/>
                </a:solidFill>
              </a:rPr>
              <a:t>Independent choices</a:t>
            </a:r>
          </a:p>
          <a:p>
            <a:pPr marL="800100" lvl="1" indent="-342900">
              <a:buFont typeface="Arial" panose="020B0604020202020204" pitchFamily="34" charset="0"/>
              <a:buChar char="•"/>
            </a:pPr>
            <a:r>
              <a:rPr lang="en-US" dirty="0">
                <a:solidFill>
                  <a:schemeClr val="tx1"/>
                </a:solidFill>
              </a:rPr>
              <a:t>Privacy and confidentiality</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331BD062-EA66-4F88-9F0E-651E3456BBF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39267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p>
          <a:p>
            <a:r>
              <a:rPr lang="en-US" b="1" dirty="0">
                <a:solidFill>
                  <a:schemeClr val="tx1"/>
                </a:solidFill>
              </a:rPr>
              <a:t>battery</a:t>
            </a:r>
          </a:p>
          <a:p>
            <a:pPr lvl="1"/>
            <a:r>
              <a:rPr lang="en-US" dirty="0">
                <a:solidFill>
                  <a:schemeClr val="tx1"/>
                </a:solidFill>
              </a:rPr>
              <a:t>the intentional touching of a person without her consent.</a:t>
            </a:r>
          </a:p>
          <a:p>
            <a:r>
              <a:rPr lang="en-US" b="1" dirty="0">
                <a:solidFill>
                  <a:schemeClr val="tx1"/>
                </a:solidFill>
              </a:rPr>
              <a:t>civil law</a:t>
            </a:r>
          </a:p>
          <a:p>
            <a:pPr lvl="1"/>
            <a:r>
              <a:rPr lang="en-US" dirty="0">
                <a:solidFill>
                  <a:schemeClr val="tx1"/>
                </a:solidFill>
              </a:rPr>
              <a:t>private law; law between individuals. </a:t>
            </a:r>
          </a:p>
          <a:p>
            <a:r>
              <a:rPr lang="en-US" b="1" dirty="0">
                <a:solidFill>
                  <a:schemeClr val="tx1"/>
                </a:solidFill>
              </a:rPr>
              <a:t>criminal law</a:t>
            </a:r>
          </a:p>
          <a:p>
            <a:pPr lvl="1"/>
            <a:r>
              <a:rPr lang="en-US" dirty="0">
                <a:solidFill>
                  <a:schemeClr val="tx1"/>
                </a:solidFill>
              </a:rPr>
              <a:t>public law; law related to committing a crime against the community.</a:t>
            </a:r>
          </a:p>
          <a:p>
            <a:r>
              <a:rPr lang="en-US" b="1" dirty="0">
                <a:solidFill>
                  <a:schemeClr val="tx1"/>
                </a:solidFill>
              </a:rPr>
              <a:t>defamation</a:t>
            </a:r>
          </a:p>
          <a:p>
            <a:pPr lvl="1"/>
            <a:r>
              <a:rPr lang="en-US" dirty="0">
                <a:solidFill>
                  <a:schemeClr val="tx1"/>
                </a:solidFill>
              </a:rPr>
              <a:t>any untrue statement (written or oral) that injures a person’s reputation and/or damages the person’s ability to make a living</a:t>
            </a:r>
          </a:p>
          <a:p>
            <a:r>
              <a:rPr lang="en-US" b="1" dirty="0">
                <a:solidFill>
                  <a:schemeClr val="tx1"/>
                </a:solidFill>
              </a:rPr>
              <a:t>DNR </a:t>
            </a:r>
          </a:p>
          <a:p>
            <a:pPr lvl="1"/>
            <a:r>
              <a:rPr lang="en-US" dirty="0">
                <a:solidFill>
                  <a:schemeClr val="tx1"/>
                </a:solidFill>
              </a:rPr>
              <a:t>an abbreviation for do-not-resuscitate; an order that tells medical professionals not to perform CPR in the event of cardiac or respiratory arrest.</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227102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4F8B8F-D6D4-4172-A4A3-13C2D606BC11}"/>
              </a:ext>
            </a:extLst>
          </p:cNvPr>
          <p:cNvSpPr>
            <a:spLocks noGrp="1"/>
          </p:cNvSpPr>
          <p:nvPr>
            <p:ph idx="1"/>
          </p:nvPr>
        </p:nvSpPr>
        <p:spPr/>
        <p:txBody>
          <a:bodyPr/>
          <a:lstStyle/>
          <a:p>
            <a:pPr marL="457200" indent="-457200">
              <a:buFont typeface="+mj-lt"/>
              <a:buAutoNum type="arabicPeriod" startAt="6"/>
            </a:pPr>
            <a:r>
              <a:rPr lang="en-US" dirty="0"/>
              <a:t>Explain Residents’ Rights</a:t>
            </a:r>
          </a:p>
          <a:p>
            <a:pPr marL="457200" indent="-457200">
              <a:buFont typeface="+mj-lt"/>
              <a:buAutoNum type="arabicPeriod" startAt="6"/>
            </a:pPr>
            <a:endParaRPr lang="en-US" dirty="0"/>
          </a:p>
          <a:p>
            <a:r>
              <a:rPr lang="en-US" dirty="0">
                <a:solidFill>
                  <a:schemeClr val="tx1"/>
                </a:solidFill>
              </a:rPr>
              <a:t>Residents’ Rights (cont’d):</a:t>
            </a:r>
          </a:p>
          <a:p>
            <a:pPr marL="800100" lvl="1" indent="-342900">
              <a:buFont typeface="Arial" panose="020B0604020202020204" pitchFamily="34" charset="0"/>
              <a:buChar char="•"/>
            </a:pPr>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Dignity, respect, and freedom</a:t>
            </a:r>
          </a:p>
          <a:p>
            <a:pPr marL="800100" lvl="1" indent="-342900">
              <a:buFont typeface="Arial" panose="020B0604020202020204" pitchFamily="34" charset="0"/>
              <a:buChar char="•"/>
            </a:pPr>
            <a:r>
              <a:rPr lang="en-US" dirty="0">
                <a:solidFill>
                  <a:schemeClr val="tx1"/>
                </a:solidFill>
              </a:rPr>
              <a:t>Security of possessions</a:t>
            </a:r>
          </a:p>
          <a:p>
            <a:pPr marL="800100" lvl="1" indent="-342900">
              <a:buFont typeface="Arial" panose="020B0604020202020204" pitchFamily="34" charset="0"/>
              <a:buChar char="•"/>
            </a:pPr>
            <a:r>
              <a:rPr lang="en-US" dirty="0">
                <a:solidFill>
                  <a:schemeClr val="tx1"/>
                </a:solidFill>
              </a:rPr>
              <a:t>Rights with transfers and discharges</a:t>
            </a:r>
          </a:p>
          <a:p>
            <a:pPr marL="800100" lvl="1" indent="-342900">
              <a:buFont typeface="Arial" panose="020B0604020202020204" pitchFamily="34" charset="0"/>
              <a:buChar char="•"/>
            </a:pPr>
            <a:r>
              <a:rPr lang="en-US" dirty="0">
                <a:solidFill>
                  <a:schemeClr val="tx1"/>
                </a:solidFill>
              </a:rPr>
              <a:t>Right to complain</a:t>
            </a:r>
          </a:p>
          <a:p>
            <a:pPr marL="800100" lvl="1" indent="-342900">
              <a:buFont typeface="Arial" panose="020B0604020202020204" pitchFamily="34" charset="0"/>
              <a:buChar char="•"/>
            </a:pPr>
            <a:r>
              <a:rPr lang="en-US" dirty="0">
                <a:solidFill>
                  <a:schemeClr val="tx1"/>
                </a:solidFill>
              </a:rPr>
              <a:t>Visits</a:t>
            </a:r>
          </a:p>
          <a:p>
            <a:pPr marL="800100" lvl="1" indent="-342900">
              <a:buFont typeface="Arial" panose="020B0604020202020204" pitchFamily="34" charset="0"/>
              <a:buChar char="•"/>
            </a:pPr>
            <a:r>
              <a:rPr lang="en-US" dirty="0">
                <a:solidFill>
                  <a:schemeClr val="tx1"/>
                </a:solidFill>
              </a:rPr>
              <a:t>Rights with regard to social services </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331BD062-EA66-4F88-9F0E-651E3456BBF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160427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E84EFB-CE34-4F0F-BC47-4DF0F69E851E}"/>
              </a:ext>
            </a:extLst>
          </p:cNvPr>
          <p:cNvSpPr>
            <a:spLocks noGrp="1"/>
          </p:cNvSpPr>
          <p:nvPr>
            <p:ph idx="1"/>
          </p:nvPr>
        </p:nvSpPr>
        <p:spPr/>
        <p:txBody>
          <a:bodyPr/>
          <a:lstStyle/>
          <a:p>
            <a:r>
              <a:rPr lang="en-US" dirty="0">
                <a:solidFill>
                  <a:schemeClr val="tx1"/>
                </a:solidFill>
              </a:rPr>
              <a:t>Handout 2-1: Decision Quiz</a:t>
            </a:r>
          </a:p>
          <a:p>
            <a:endParaRPr lang="en-US" dirty="0">
              <a:solidFill>
                <a:schemeClr val="tx1"/>
              </a:solidFill>
            </a:endParaRPr>
          </a:p>
          <a:p>
            <a:r>
              <a:rPr lang="en-US" dirty="0">
                <a:solidFill>
                  <a:schemeClr val="tx1"/>
                </a:solidFill>
              </a:rPr>
              <a:t>Choices I have made today include the following:</a:t>
            </a:r>
          </a:p>
          <a:p>
            <a:r>
              <a:rPr lang="en-US" dirty="0">
                <a:solidFill>
                  <a:schemeClr val="tx1"/>
                </a:solidFill>
              </a:rPr>
              <a:t>1.________________________________________________________	</a:t>
            </a:r>
          </a:p>
          <a:p>
            <a:r>
              <a:rPr lang="en-US" dirty="0">
                <a:solidFill>
                  <a:schemeClr val="tx1"/>
                </a:solidFill>
              </a:rPr>
              <a:t>		</a:t>
            </a:r>
          </a:p>
          <a:p>
            <a:r>
              <a:rPr lang="en-US" dirty="0">
                <a:solidFill>
                  <a:schemeClr val="tx1"/>
                </a:solidFill>
              </a:rPr>
              <a:t>2._________________________________________________________			</a:t>
            </a:r>
          </a:p>
          <a:p>
            <a:r>
              <a:rPr lang="en-US" dirty="0">
                <a:solidFill>
                  <a:schemeClr val="tx1"/>
                </a:solidFill>
              </a:rPr>
              <a:t>3.________________________________________________________		</a:t>
            </a:r>
          </a:p>
          <a:p>
            <a:r>
              <a:rPr lang="en-US" dirty="0">
                <a:solidFill>
                  <a:schemeClr val="tx1"/>
                </a:solidFill>
              </a:rPr>
              <a:t>		</a:t>
            </a:r>
          </a:p>
          <a:p>
            <a:r>
              <a:rPr lang="en-US" dirty="0">
                <a:solidFill>
                  <a:schemeClr val="tx1"/>
                </a:solidFill>
              </a:rPr>
              <a:t>4.________________________________________________________			</a:t>
            </a:r>
          </a:p>
          <a:p>
            <a:r>
              <a:rPr lang="en-US" dirty="0">
                <a:solidFill>
                  <a:schemeClr val="tx1"/>
                </a:solidFill>
              </a:rPr>
              <a:t>		</a:t>
            </a:r>
          </a:p>
          <a:p>
            <a:r>
              <a:rPr lang="en-US" dirty="0">
                <a:solidFill>
                  <a:schemeClr val="tx1"/>
                </a:solidFill>
              </a:rPr>
              <a:t>5.________________________________________________________			</a:t>
            </a:r>
          </a:p>
          <a:p>
            <a:r>
              <a:rPr lang="en-US" dirty="0">
                <a:solidFill>
                  <a:schemeClr val="tx1"/>
                </a:solidFill>
              </a:rPr>
              <a:t>		</a:t>
            </a:r>
          </a:p>
          <a:p>
            <a:r>
              <a:rPr lang="en-US" dirty="0">
                <a:solidFill>
                  <a:schemeClr val="tx1"/>
                </a:solidFill>
              </a:rPr>
              <a:t>6.________________________________________________________			</a:t>
            </a:r>
          </a:p>
          <a:p>
            <a:endParaRPr lang="en-US" dirty="0">
              <a:solidFill>
                <a:schemeClr val="tx1"/>
              </a:solidFill>
            </a:endParaRPr>
          </a:p>
        </p:txBody>
      </p:sp>
      <p:sp>
        <p:nvSpPr>
          <p:cNvPr id="3" name="Slide Number Placeholder 2">
            <a:extLst>
              <a:ext uri="{FF2B5EF4-FFF2-40B4-BE49-F238E27FC236}">
                <a16:creationId xmlns:a16="http://schemas.microsoft.com/office/drawing/2014/main" id="{EEC13C04-62AF-43CF-BD22-901EBD88F1D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677481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4F8B8F-D6D4-4172-A4A3-13C2D606BC11}"/>
              </a:ext>
            </a:extLst>
          </p:cNvPr>
          <p:cNvSpPr>
            <a:spLocks noGrp="1"/>
          </p:cNvSpPr>
          <p:nvPr>
            <p:ph idx="1"/>
          </p:nvPr>
        </p:nvSpPr>
        <p:spPr/>
        <p:txBody>
          <a:bodyPr/>
          <a:lstStyle/>
          <a:p>
            <a:pPr marL="457200" indent="-457200">
              <a:buFont typeface="+mj-lt"/>
              <a:buAutoNum type="arabicPeriod" startAt="6"/>
            </a:pPr>
            <a:r>
              <a:rPr lang="en-US" dirty="0"/>
              <a:t>Explain Residents’ Rights</a:t>
            </a:r>
          </a:p>
          <a:p>
            <a:pPr marL="457200" indent="-457200">
              <a:buFont typeface="+mj-lt"/>
              <a:buAutoNum type="arabicPeriod" startAt="6"/>
            </a:pPr>
            <a:endParaRPr lang="en-US" dirty="0"/>
          </a:p>
          <a:p>
            <a:r>
              <a:rPr lang="en-US" dirty="0">
                <a:solidFill>
                  <a:schemeClr val="tx1"/>
                </a:solidFill>
              </a:rPr>
              <a:t>Critical Thinking: Conversation Starter</a:t>
            </a:r>
          </a:p>
          <a:p>
            <a:endParaRPr lang="en-US" dirty="0">
              <a:solidFill>
                <a:schemeClr val="tx1"/>
              </a:solidFill>
            </a:endParaRPr>
          </a:p>
          <a:p>
            <a:r>
              <a:rPr lang="en-US" dirty="0">
                <a:solidFill>
                  <a:schemeClr val="tx1"/>
                </a:solidFill>
              </a:rPr>
              <a:t>Why do you want to make your own decisions?</a:t>
            </a:r>
          </a:p>
          <a:p>
            <a:endParaRPr lang="en-US" dirty="0">
              <a:solidFill>
                <a:schemeClr val="tx1"/>
              </a:solidFill>
            </a:endParaRPr>
          </a:p>
          <a:p>
            <a:r>
              <a:rPr lang="en-US" dirty="0">
                <a:solidFill>
                  <a:schemeClr val="tx1"/>
                </a:solidFill>
              </a:rPr>
              <a:t>What would it feel like if you were not able to make all of your own choices?</a:t>
            </a:r>
          </a:p>
          <a:p>
            <a:endParaRPr lang="en-US" dirty="0">
              <a:solidFill>
                <a:schemeClr val="tx1"/>
              </a:solidFill>
            </a:endParaRPr>
          </a:p>
          <a:p>
            <a:r>
              <a:rPr lang="en-US" dirty="0">
                <a:solidFill>
                  <a:schemeClr val="tx1"/>
                </a:solidFill>
              </a:rPr>
              <a:t>How do Residents’ Rights guarantee that residents can continue to make many decisions about their own lives?</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331BD062-EA66-4F88-9F0E-651E3456BBF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7653730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B5070-55E3-4D9D-86A9-016CF7EA5E64}"/>
              </a:ext>
            </a:extLst>
          </p:cNvPr>
          <p:cNvSpPr>
            <a:spLocks noGrp="1"/>
          </p:cNvSpPr>
          <p:nvPr>
            <p:ph idx="1"/>
          </p:nvPr>
        </p:nvSpPr>
        <p:spPr/>
        <p:txBody>
          <a:bodyPr>
            <a:normAutofit lnSpcReduction="10000"/>
          </a:bodyPr>
          <a:lstStyle/>
          <a:p>
            <a:pPr marL="457200" indent="-457200">
              <a:buFont typeface="+mj-lt"/>
              <a:buAutoNum type="arabicPeriod" startAt="7"/>
            </a:pPr>
            <a:r>
              <a:rPr lang="en-US" dirty="0"/>
              <a:t>Explain types of abuse and neglect</a:t>
            </a:r>
          </a:p>
          <a:p>
            <a:pPr marL="457200" indent="-457200">
              <a:buFont typeface="+mj-lt"/>
              <a:buAutoNum type="arabicPeriod" startAt="7"/>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abuse </a:t>
            </a:r>
          </a:p>
          <a:p>
            <a:pPr lvl="1"/>
            <a:r>
              <a:rPr lang="en-US" dirty="0">
                <a:solidFill>
                  <a:schemeClr val="tx1"/>
                </a:solidFill>
              </a:rPr>
              <a:t>purposeful or willful mistreatment that causes physical, mental, emotional, or financial pain or injury to a person. </a:t>
            </a:r>
          </a:p>
          <a:p>
            <a:pPr lvl="0"/>
            <a:r>
              <a:rPr lang="en-US" b="1" dirty="0">
                <a:solidFill>
                  <a:prstClr val="black"/>
                </a:solidFill>
              </a:rPr>
              <a:t>mistreatment</a:t>
            </a:r>
          </a:p>
          <a:p>
            <a:pPr lvl="1"/>
            <a:r>
              <a:rPr lang="en-US" dirty="0">
                <a:solidFill>
                  <a:prstClr val="black"/>
                </a:solidFill>
              </a:rPr>
              <a:t>the inappropriate treatment or exploitation of a resident.</a:t>
            </a:r>
          </a:p>
          <a:p>
            <a:r>
              <a:rPr lang="en-US" b="1" dirty="0">
                <a:solidFill>
                  <a:schemeClr val="tx1"/>
                </a:solidFill>
              </a:rPr>
              <a:t>physical abuse </a:t>
            </a:r>
          </a:p>
          <a:p>
            <a:pPr lvl="1"/>
            <a:r>
              <a:rPr lang="en-US" dirty="0">
                <a:solidFill>
                  <a:schemeClr val="tx1"/>
                </a:solidFill>
              </a:rPr>
              <a:t>any treatment, intentional or </a:t>
            </a:r>
            <a:r>
              <a:rPr lang="en-US" dirty="0"/>
              <a:t>not</a:t>
            </a:r>
            <a:r>
              <a:rPr lang="en-US" dirty="0">
                <a:solidFill>
                  <a:schemeClr val="tx1"/>
                </a:solidFill>
              </a:rPr>
              <a:t>, that causes harm or injury to a person’s body.</a:t>
            </a:r>
          </a:p>
          <a:p>
            <a:r>
              <a:rPr lang="en-US" b="1" dirty="0">
                <a:solidFill>
                  <a:schemeClr val="tx1"/>
                </a:solidFill>
              </a:rPr>
              <a:t>psychological abuse </a:t>
            </a:r>
          </a:p>
          <a:p>
            <a:pPr lvl="1"/>
            <a:r>
              <a:rPr lang="en-US" dirty="0">
                <a:solidFill>
                  <a:schemeClr val="tx1"/>
                </a:solidFill>
              </a:rPr>
              <a:t>emotional harm caused by threatening, frightening, isolating, intimidating, humiliating, or insulting a person. </a:t>
            </a:r>
          </a:p>
          <a:p>
            <a:r>
              <a:rPr lang="en-US" b="1" dirty="0">
                <a:solidFill>
                  <a:schemeClr val="tx1"/>
                </a:solidFill>
              </a:rPr>
              <a:t>verbal abuse</a:t>
            </a:r>
          </a:p>
          <a:p>
            <a:pPr lvl="1"/>
            <a:r>
              <a:rPr lang="en-US" dirty="0">
                <a:solidFill>
                  <a:prstClr val="black"/>
                </a:solidFill>
              </a:rPr>
              <a:t>the use of language that threatens, embarrasses, or insults a person.</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D56D86B4-FBB2-42AC-8208-CD90C773F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986231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B5070-55E3-4D9D-86A9-016CF7EA5E64}"/>
              </a:ext>
            </a:extLst>
          </p:cNvPr>
          <p:cNvSpPr>
            <a:spLocks noGrp="1"/>
          </p:cNvSpPr>
          <p:nvPr>
            <p:ph idx="1"/>
          </p:nvPr>
        </p:nvSpPr>
        <p:spPr/>
        <p:txBody>
          <a:bodyPr/>
          <a:lstStyle/>
          <a:p>
            <a:pPr marL="457200" indent="-457200">
              <a:buFont typeface="+mj-lt"/>
              <a:buAutoNum type="arabicPeriod" startAt="7"/>
            </a:pPr>
            <a:r>
              <a:rPr lang="en-US" dirty="0"/>
              <a:t>Explain types of abuse and neglect</a:t>
            </a:r>
          </a:p>
          <a:p>
            <a:pPr marL="457200" indent="-457200">
              <a:buFont typeface="+mj-lt"/>
              <a:buAutoNum type="arabicPeriod" startAt="7"/>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sexual abuse</a:t>
            </a:r>
          </a:p>
          <a:p>
            <a:pPr lvl="1"/>
            <a:r>
              <a:rPr lang="en-US" dirty="0">
                <a:solidFill>
                  <a:schemeClr val="tx1"/>
                </a:solidFill>
              </a:rPr>
              <a:t>nonconsensual sexual contact of any type.</a:t>
            </a:r>
          </a:p>
          <a:p>
            <a:r>
              <a:rPr lang="en-US" b="1" dirty="0">
                <a:solidFill>
                  <a:schemeClr val="tx1"/>
                </a:solidFill>
              </a:rPr>
              <a:t>financial abuse </a:t>
            </a:r>
          </a:p>
          <a:p>
            <a:pPr lvl="1"/>
            <a:r>
              <a:rPr lang="en-US" dirty="0">
                <a:solidFill>
                  <a:schemeClr val="tx1"/>
                </a:solidFill>
              </a:rPr>
              <a:t>improper or illegal use of a person’s money, possessions, property, or other assets.</a:t>
            </a:r>
          </a:p>
          <a:p>
            <a:r>
              <a:rPr lang="en-US" b="1" dirty="0">
                <a:solidFill>
                  <a:schemeClr val="tx1"/>
                </a:solidFill>
              </a:rPr>
              <a:t>assault </a:t>
            </a:r>
          </a:p>
          <a:p>
            <a:pPr lvl="1"/>
            <a:r>
              <a:rPr lang="en-US" dirty="0">
                <a:solidFill>
                  <a:schemeClr val="tx1"/>
                </a:solidFill>
              </a:rPr>
              <a:t>a threat to harm a person, resulting in the person feeling fearful that he will be harmed. </a:t>
            </a:r>
          </a:p>
          <a:p>
            <a:r>
              <a:rPr lang="en-US" b="1" dirty="0">
                <a:solidFill>
                  <a:schemeClr val="tx1"/>
                </a:solidFill>
              </a:rPr>
              <a:t>battery </a:t>
            </a:r>
          </a:p>
          <a:p>
            <a:pPr lvl="1"/>
            <a:r>
              <a:rPr lang="en-US" dirty="0">
                <a:solidFill>
                  <a:schemeClr val="tx1"/>
                </a:solidFill>
              </a:rPr>
              <a:t>the intentional touching of a person without her consent.</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D56D86B4-FBB2-42AC-8208-CD90C773F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963712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B5070-55E3-4D9D-86A9-016CF7EA5E64}"/>
              </a:ext>
            </a:extLst>
          </p:cNvPr>
          <p:cNvSpPr>
            <a:spLocks noGrp="1"/>
          </p:cNvSpPr>
          <p:nvPr>
            <p:ph idx="1"/>
          </p:nvPr>
        </p:nvSpPr>
        <p:spPr/>
        <p:txBody>
          <a:bodyPr/>
          <a:lstStyle/>
          <a:p>
            <a:pPr marL="457200" indent="-457200">
              <a:buFont typeface="+mj-lt"/>
              <a:buAutoNum type="arabicPeriod" startAt="7"/>
            </a:pPr>
            <a:r>
              <a:rPr lang="en-US" dirty="0"/>
              <a:t>Explain types of abuse and neglect</a:t>
            </a:r>
          </a:p>
          <a:p>
            <a:pPr marL="457200" indent="-457200">
              <a:buFont typeface="+mj-lt"/>
              <a:buAutoNum type="arabicPeriod" startAt="7"/>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domestic violence </a:t>
            </a:r>
          </a:p>
          <a:p>
            <a:pPr lvl="1"/>
            <a:r>
              <a:rPr lang="en-US" dirty="0">
                <a:solidFill>
                  <a:schemeClr val="tx1"/>
                </a:solidFill>
              </a:rPr>
              <a:t>physical, sexual, or emotional abuse by spouses, intimate partners, or family members.</a:t>
            </a:r>
          </a:p>
          <a:p>
            <a:pPr lvl="0"/>
            <a:r>
              <a:rPr lang="en-US" b="1" dirty="0">
                <a:solidFill>
                  <a:prstClr val="black"/>
                </a:solidFill>
              </a:rPr>
              <a:t>intimate partner violence (IPV)</a:t>
            </a:r>
          </a:p>
          <a:p>
            <a:pPr lvl="1"/>
            <a:r>
              <a:rPr lang="en-US" dirty="0">
                <a:solidFill>
                  <a:prstClr val="black"/>
                </a:solidFill>
              </a:rPr>
              <a:t>physical, sexual, or emotional harm caused by a partner or spouse.</a:t>
            </a:r>
          </a:p>
          <a:p>
            <a:r>
              <a:rPr lang="en-US" b="1" dirty="0">
                <a:solidFill>
                  <a:schemeClr val="tx1"/>
                </a:solidFill>
              </a:rPr>
              <a:t>workplace violence </a:t>
            </a:r>
          </a:p>
          <a:p>
            <a:pPr lvl="1"/>
            <a:r>
              <a:rPr lang="en-US" dirty="0">
                <a:solidFill>
                  <a:schemeClr val="tx1"/>
                </a:solidFill>
              </a:rPr>
              <a:t>verbal, physical, or sexual abuse of staff by other staff members, residents, or visitors.</a:t>
            </a:r>
          </a:p>
          <a:p>
            <a:r>
              <a:rPr lang="en-US" b="1" dirty="0">
                <a:solidFill>
                  <a:schemeClr val="tx1"/>
                </a:solidFill>
              </a:rPr>
              <a:t>false imprisonment </a:t>
            </a:r>
          </a:p>
          <a:p>
            <a:pPr lvl="1"/>
            <a:r>
              <a:rPr lang="en-US" dirty="0">
                <a:solidFill>
                  <a:schemeClr val="tx1"/>
                </a:solidFill>
              </a:rPr>
              <a:t>unlawful restraint that affects a person’s freedom of movement; includes both the threat of being physically restrained and actually being physically restrained.</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D56D86B4-FBB2-42AC-8208-CD90C773F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107927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B5070-55E3-4D9D-86A9-016CF7EA5E64}"/>
              </a:ext>
            </a:extLst>
          </p:cNvPr>
          <p:cNvSpPr>
            <a:spLocks noGrp="1"/>
          </p:cNvSpPr>
          <p:nvPr>
            <p:ph idx="1"/>
          </p:nvPr>
        </p:nvSpPr>
        <p:spPr/>
        <p:txBody>
          <a:bodyPr/>
          <a:lstStyle/>
          <a:p>
            <a:pPr marL="457200" indent="-457200">
              <a:buFont typeface="+mj-lt"/>
              <a:buAutoNum type="arabicPeriod" startAt="7"/>
            </a:pPr>
            <a:r>
              <a:rPr lang="en-US" dirty="0"/>
              <a:t>Explain types of abuse and neglect</a:t>
            </a:r>
          </a:p>
          <a:p>
            <a:pPr marL="457200" indent="-457200">
              <a:buFont typeface="+mj-lt"/>
              <a:buAutoNum type="arabicPeriod" startAt="7"/>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involuntary seclusion </a:t>
            </a:r>
          </a:p>
          <a:p>
            <a:pPr lvl="1"/>
            <a:r>
              <a:rPr lang="en-US" dirty="0">
                <a:solidFill>
                  <a:schemeClr val="tx1"/>
                </a:solidFill>
              </a:rPr>
              <a:t>the separation of a person from others against the person’s will.</a:t>
            </a:r>
          </a:p>
          <a:p>
            <a:r>
              <a:rPr lang="en-US" b="1" dirty="0">
                <a:solidFill>
                  <a:schemeClr val="tx1"/>
                </a:solidFill>
              </a:rPr>
              <a:t>sexual harassment </a:t>
            </a:r>
          </a:p>
          <a:p>
            <a:pPr lvl="1"/>
            <a:r>
              <a:rPr lang="en-US" dirty="0">
                <a:solidFill>
                  <a:schemeClr val="tx1"/>
                </a:solidFill>
              </a:rPr>
              <a:t>any unwelcome sexual advance or behavior that creates an intimidating, hostile, or offensive working environment.</a:t>
            </a:r>
          </a:p>
          <a:p>
            <a:r>
              <a:rPr lang="en-US" b="1" dirty="0">
                <a:solidFill>
                  <a:schemeClr val="tx1"/>
                </a:solidFill>
              </a:rPr>
              <a:t>substance abuse </a:t>
            </a:r>
          </a:p>
          <a:p>
            <a:pPr lvl="1"/>
            <a:r>
              <a:rPr lang="en-US" dirty="0">
                <a:solidFill>
                  <a:schemeClr val="tx1"/>
                </a:solidFill>
              </a:rPr>
              <a:t>the repeated use of legal or illegal drugs, cigarettes, or alcohol in a way that causes harm to oneself or others. </a:t>
            </a:r>
          </a:p>
          <a:p>
            <a:r>
              <a:rPr lang="en-US" b="1" dirty="0">
                <a:solidFill>
                  <a:schemeClr val="tx1"/>
                </a:solidFill>
              </a:rPr>
              <a:t>defamation</a:t>
            </a:r>
          </a:p>
          <a:p>
            <a:pPr lvl="1"/>
            <a:r>
              <a:rPr lang="en-US" dirty="0"/>
              <a:t>any untrue statement (written or oral) that injures a person’s reputation and/or damages the person’s ability to make a living. </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D56D86B4-FBB2-42AC-8208-CD90C773F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573299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B5070-55E3-4D9D-86A9-016CF7EA5E64}"/>
              </a:ext>
            </a:extLst>
          </p:cNvPr>
          <p:cNvSpPr>
            <a:spLocks noGrp="1"/>
          </p:cNvSpPr>
          <p:nvPr>
            <p:ph idx="1"/>
          </p:nvPr>
        </p:nvSpPr>
        <p:spPr/>
        <p:txBody>
          <a:bodyPr/>
          <a:lstStyle/>
          <a:p>
            <a:pPr marL="457200" indent="-457200">
              <a:buFont typeface="+mj-lt"/>
              <a:buAutoNum type="arabicPeriod" startAt="7"/>
            </a:pPr>
            <a:r>
              <a:rPr lang="en-US" dirty="0"/>
              <a:t>Explain types of abuse and neglect</a:t>
            </a:r>
          </a:p>
          <a:p>
            <a:pPr marL="457200" indent="-457200">
              <a:buFont typeface="+mj-lt"/>
              <a:buAutoNum type="arabicPeriod" startAt="7"/>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libel</a:t>
            </a:r>
          </a:p>
          <a:p>
            <a:pPr lvl="1"/>
            <a:r>
              <a:rPr lang="en-US" dirty="0">
                <a:solidFill>
                  <a:schemeClr val="tx1"/>
                </a:solidFill>
              </a:rPr>
              <a:t>defamation in written form.</a:t>
            </a:r>
          </a:p>
          <a:p>
            <a:r>
              <a:rPr lang="en-US" b="1" dirty="0">
                <a:solidFill>
                  <a:schemeClr val="tx1"/>
                </a:solidFill>
              </a:rPr>
              <a:t>slander</a:t>
            </a:r>
          </a:p>
          <a:p>
            <a:pPr lvl="1"/>
            <a:r>
              <a:rPr lang="en-US" dirty="0">
                <a:solidFill>
                  <a:schemeClr val="tx1"/>
                </a:solidFill>
              </a:rPr>
              <a:t>defamation in oral form.</a:t>
            </a:r>
          </a:p>
          <a:p>
            <a:pPr lvl="0"/>
            <a:r>
              <a:rPr lang="en-US" b="1" dirty="0">
                <a:solidFill>
                  <a:prstClr val="black"/>
                </a:solidFill>
              </a:rPr>
              <a:t>neglect</a:t>
            </a:r>
          </a:p>
          <a:p>
            <a:pPr lvl="1"/>
            <a:r>
              <a:rPr lang="en-US" dirty="0">
                <a:solidFill>
                  <a:prstClr val="black"/>
                </a:solidFill>
              </a:rPr>
              <a:t>failure to provide necessary care or services, resulting in physical, mental, or emotional harm to a person.</a:t>
            </a:r>
          </a:p>
          <a:p>
            <a:endParaRPr lang="en-US" dirty="0"/>
          </a:p>
        </p:txBody>
      </p:sp>
      <p:sp>
        <p:nvSpPr>
          <p:cNvPr id="3" name="Slide Number Placeholder 2">
            <a:extLst>
              <a:ext uri="{FF2B5EF4-FFF2-40B4-BE49-F238E27FC236}">
                <a16:creationId xmlns:a16="http://schemas.microsoft.com/office/drawing/2014/main" id="{D56D86B4-FBB2-42AC-8208-CD90C773F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9136770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B5070-55E3-4D9D-86A9-016CF7EA5E64}"/>
              </a:ext>
            </a:extLst>
          </p:cNvPr>
          <p:cNvSpPr>
            <a:spLocks noGrp="1"/>
          </p:cNvSpPr>
          <p:nvPr>
            <p:ph idx="1"/>
          </p:nvPr>
        </p:nvSpPr>
        <p:spPr/>
        <p:txBody>
          <a:bodyPr/>
          <a:lstStyle/>
          <a:p>
            <a:pPr marL="457200" indent="-457200">
              <a:buFont typeface="+mj-lt"/>
              <a:buAutoNum type="arabicPeriod" startAt="7"/>
            </a:pPr>
            <a:r>
              <a:rPr lang="en-US" dirty="0"/>
              <a:t>Explain types of abuse and neglect</a:t>
            </a:r>
          </a:p>
          <a:p>
            <a:pPr marL="457200" indent="-457200">
              <a:buFont typeface="+mj-lt"/>
              <a:buAutoNum type="arabicPeriod" startAt="7"/>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negligence</a:t>
            </a:r>
          </a:p>
          <a:p>
            <a:pPr lvl="1"/>
            <a:r>
              <a:rPr lang="en-US" dirty="0">
                <a:solidFill>
                  <a:schemeClr val="tx1"/>
                </a:solidFill>
              </a:rPr>
              <a:t>actions, or the failure to act or provide proper care for a person, resulting in unintended injury. </a:t>
            </a:r>
          </a:p>
          <a:p>
            <a:r>
              <a:rPr lang="en-US" b="1" dirty="0">
                <a:solidFill>
                  <a:schemeClr val="tx1"/>
                </a:solidFill>
              </a:rPr>
              <a:t>malpractice</a:t>
            </a:r>
          </a:p>
          <a:p>
            <a:pPr lvl="1"/>
            <a:r>
              <a:rPr lang="en-US" dirty="0">
                <a:solidFill>
                  <a:schemeClr val="tx1"/>
                </a:solidFill>
              </a:rPr>
              <a:t>professional misconduct that results in damage or injury to a person.</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D56D86B4-FBB2-42AC-8208-CD90C773F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126224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B5070-55E3-4D9D-86A9-016CF7EA5E64}"/>
              </a:ext>
            </a:extLst>
          </p:cNvPr>
          <p:cNvSpPr>
            <a:spLocks noGrp="1"/>
          </p:cNvSpPr>
          <p:nvPr>
            <p:ph idx="1"/>
          </p:nvPr>
        </p:nvSpPr>
        <p:spPr/>
        <p:txBody>
          <a:bodyPr/>
          <a:lstStyle/>
          <a:p>
            <a:pPr marL="457200" indent="-457200">
              <a:buFont typeface="+mj-lt"/>
              <a:buAutoNum type="arabicPeriod" startAt="7"/>
            </a:pPr>
            <a:r>
              <a:rPr lang="en-US" dirty="0"/>
              <a:t>Explain types of abuse and neglect</a:t>
            </a:r>
          </a:p>
          <a:p>
            <a:pPr marL="457200" indent="-457200">
              <a:buFont typeface="+mj-lt"/>
              <a:buAutoNum type="arabicPeriod" startAt="7"/>
            </a:pPr>
            <a:endParaRPr lang="en-US" dirty="0"/>
          </a:p>
          <a:p>
            <a:r>
              <a:rPr lang="en-US" dirty="0">
                <a:solidFill>
                  <a:schemeClr val="tx1"/>
                </a:solidFill>
              </a:rPr>
              <a:t>REMEMBER:</a:t>
            </a:r>
          </a:p>
          <a:p>
            <a:endParaRPr lang="en-US" dirty="0">
              <a:solidFill>
                <a:schemeClr val="tx1"/>
              </a:solidFill>
            </a:endParaRPr>
          </a:p>
          <a:p>
            <a:r>
              <a:rPr lang="en-US" dirty="0">
                <a:solidFill>
                  <a:schemeClr val="tx1"/>
                </a:solidFill>
              </a:rPr>
              <a:t>Preventing abuse and neglect is a very important part of Residents’ Rights. In order to do this, it helps if an NA understands more about the different types of abuse and neglect. </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D56D86B4-FBB2-42AC-8208-CD90C773F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75773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normAutofit/>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solidFill>
                <a:schemeClr val="tx1"/>
              </a:solidFill>
            </a:endParaRPr>
          </a:p>
          <a:p>
            <a:r>
              <a:rPr lang="en-US" b="1" dirty="0">
                <a:solidFill>
                  <a:schemeClr val="tx1"/>
                </a:solidFill>
              </a:rPr>
              <a:t>domestic violence</a:t>
            </a:r>
          </a:p>
          <a:p>
            <a:pPr lvl="1"/>
            <a:r>
              <a:rPr lang="en-US" dirty="0">
                <a:solidFill>
                  <a:schemeClr val="tx1"/>
                </a:solidFill>
              </a:rPr>
              <a:t>physical, sexual, or emotional abuse by spouses, intimate partners, or family members.</a:t>
            </a:r>
          </a:p>
          <a:p>
            <a:r>
              <a:rPr lang="en-US" b="1" dirty="0">
                <a:solidFill>
                  <a:schemeClr val="tx1"/>
                </a:solidFill>
              </a:rPr>
              <a:t>durable power of attorney for health care </a:t>
            </a:r>
          </a:p>
          <a:p>
            <a:pPr lvl="1"/>
            <a:r>
              <a:rPr lang="en-US" dirty="0">
                <a:solidFill>
                  <a:schemeClr val="tx1"/>
                </a:solidFill>
              </a:rPr>
              <a:t>a legal document that appoints someone to make the medical decisions for a person in the event he becomes unable to do so.</a:t>
            </a:r>
          </a:p>
          <a:p>
            <a:r>
              <a:rPr lang="en-US" b="1" dirty="0">
                <a:solidFill>
                  <a:schemeClr val="tx1"/>
                </a:solidFill>
              </a:rPr>
              <a:t>electronic health records (EHR)</a:t>
            </a:r>
          </a:p>
          <a:p>
            <a:pPr lvl="1"/>
            <a:r>
              <a:rPr lang="en-US" dirty="0">
                <a:solidFill>
                  <a:schemeClr val="tx1"/>
                </a:solidFill>
              </a:rPr>
              <a:t>the electronic form of a resident’s personal and health data that is used to manage and coordinate a resident’s health care.</a:t>
            </a:r>
          </a:p>
          <a:p>
            <a:r>
              <a:rPr lang="en-US" b="1" dirty="0">
                <a:solidFill>
                  <a:schemeClr val="tx1"/>
                </a:solidFill>
              </a:rPr>
              <a:t>ethics</a:t>
            </a:r>
          </a:p>
          <a:p>
            <a:pPr lvl="1"/>
            <a:r>
              <a:rPr lang="en-US" dirty="0">
                <a:solidFill>
                  <a:schemeClr val="tx1"/>
                </a:solidFill>
              </a:rPr>
              <a:t>the knowledge of right and wrong; standards of conduct.</a:t>
            </a:r>
          </a:p>
          <a:p>
            <a:r>
              <a:rPr lang="en-US" b="1" dirty="0">
                <a:solidFill>
                  <a:schemeClr val="tx1"/>
                </a:solidFill>
              </a:rPr>
              <a:t>etiquette</a:t>
            </a:r>
          </a:p>
          <a:p>
            <a:pPr lvl="1"/>
            <a:r>
              <a:rPr lang="en-US" dirty="0">
                <a:solidFill>
                  <a:schemeClr val="tx1"/>
                </a:solidFill>
              </a:rPr>
              <a:t>the code of proper behavior and courtesy in a certain setting.</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4522079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B5070-55E3-4D9D-86A9-016CF7EA5E64}"/>
              </a:ext>
            </a:extLst>
          </p:cNvPr>
          <p:cNvSpPr>
            <a:spLocks noGrp="1"/>
          </p:cNvSpPr>
          <p:nvPr>
            <p:ph idx="1"/>
          </p:nvPr>
        </p:nvSpPr>
        <p:spPr/>
        <p:txBody>
          <a:bodyPr/>
          <a:lstStyle/>
          <a:p>
            <a:pPr marL="457200" indent="-457200">
              <a:buFont typeface="+mj-lt"/>
              <a:buAutoNum type="arabicPeriod" startAt="7"/>
            </a:pPr>
            <a:r>
              <a:rPr lang="en-US" dirty="0"/>
              <a:t>Explain types of abuse and neglect</a:t>
            </a:r>
          </a:p>
          <a:p>
            <a:pPr marL="457200" indent="-457200">
              <a:buFont typeface="+mj-lt"/>
              <a:buAutoNum type="arabicPeriod" startAt="7"/>
            </a:pPr>
            <a:endParaRPr lang="en-US" dirty="0"/>
          </a:p>
          <a:p>
            <a:r>
              <a:rPr lang="en-US" dirty="0">
                <a:solidFill>
                  <a:schemeClr val="tx1"/>
                </a:solidFill>
              </a:rPr>
              <a:t>REMEMBER:</a:t>
            </a:r>
          </a:p>
          <a:p>
            <a:endParaRPr lang="en-US" dirty="0">
              <a:solidFill>
                <a:schemeClr val="tx1"/>
              </a:solidFill>
            </a:endParaRPr>
          </a:p>
          <a:p>
            <a:r>
              <a:rPr lang="en-US" dirty="0">
                <a:solidFill>
                  <a:schemeClr val="tx1"/>
                </a:solidFill>
              </a:rPr>
              <a:t>NAs are legally required to report any observed or suspected abuse of residents and assist residents who wish to make a complaint of abuse in every way possible.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D56D86B4-FBB2-42AC-8208-CD90C773F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48408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5F7C7-9455-4154-A449-D54C245EF2A4}"/>
              </a:ext>
            </a:extLst>
          </p:cNvPr>
          <p:cNvSpPr>
            <a:spLocks noGrp="1"/>
          </p:cNvSpPr>
          <p:nvPr>
            <p:ph idx="1"/>
          </p:nvPr>
        </p:nvSpPr>
        <p:spPr/>
        <p:txBody>
          <a:bodyPr/>
          <a:lstStyle/>
          <a:p>
            <a:pPr marL="457200" indent="-457200">
              <a:buFont typeface="+mj-lt"/>
              <a:buAutoNum type="arabicPeriod" startAt="8"/>
            </a:pPr>
            <a:r>
              <a:rPr lang="en-US" dirty="0"/>
              <a:t>Recognize signs and symptoms of abuse and neglect</a:t>
            </a:r>
          </a:p>
          <a:p>
            <a:pPr marL="457200" indent="-457200">
              <a:buFont typeface="+mj-lt"/>
              <a:buAutoNum type="arabicPeriod" startAt="8"/>
            </a:pPr>
            <a:endParaRPr lang="en-US" dirty="0"/>
          </a:p>
          <a:p>
            <a:r>
              <a:rPr lang="en-US" dirty="0">
                <a:solidFill>
                  <a:schemeClr val="tx1"/>
                </a:solidFill>
              </a:rPr>
              <a:t>Define the following term:</a:t>
            </a:r>
          </a:p>
          <a:p>
            <a:endParaRPr lang="en-US" dirty="0">
              <a:solidFill>
                <a:schemeClr val="tx1"/>
              </a:solidFill>
            </a:endParaRPr>
          </a:p>
          <a:p>
            <a:r>
              <a:rPr lang="en-US" b="1" dirty="0">
                <a:solidFill>
                  <a:schemeClr val="tx1"/>
                </a:solidFill>
              </a:rPr>
              <a:t>mandated reporters</a:t>
            </a:r>
          </a:p>
          <a:p>
            <a:pPr lvl="1"/>
            <a:r>
              <a:rPr lang="en-US" dirty="0">
                <a:solidFill>
                  <a:schemeClr val="tx1"/>
                </a:solidFill>
              </a:rPr>
              <a:t>people who are required to report suspected or observed abuse or neglect due to their regular contact with vulnerable populations, such as the elderly in long-term care facilities.</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7EE05F07-C048-40A9-B7F4-836B1CF45E5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69750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5F7C7-9455-4154-A449-D54C245EF2A4}"/>
              </a:ext>
            </a:extLst>
          </p:cNvPr>
          <p:cNvSpPr>
            <a:spLocks noGrp="1"/>
          </p:cNvSpPr>
          <p:nvPr>
            <p:ph idx="1"/>
          </p:nvPr>
        </p:nvSpPr>
        <p:spPr/>
        <p:txBody>
          <a:bodyPr/>
          <a:lstStyle/>
          <a:p>
            <a:pPr marL="457200" indent="-457200">
              <a:buFont typeface="+mj-lt"/>
              <a:buAutoNum type="arabicPeriod" startAt="8"/>
            </a:pPr>
            <a:r>
              <a:rPr lang="en-US" dirty="0"/>
              <a:t>Recognize signs and symptoms of abuse and neglect</a:t>
            </a:r>
          </a:p>
          <a:p>
            <a:pPr marL="457200" indent="-457200">
              <a:buFont typeface="+mj-lt"/>
              <a:buAutoNum type="arabicPeriod" startAt="8"/>
            </a:pPr>
            <a:endParaRPr lang="en-US" dirty="0"/>
          </a:p>
          <a:p>
            <a:r>
              <a:rPr lang="en-US" dirty="0">
                <a:solidFill>
                  <a:schemeClr val="tx1"/>
                </a:solidFill>
              </a:rPr>
              <a:t>REMEMBER:</a:t>
            </a:r>
          </a:p>
          <a:p>
            <a:endParaRPr lang="en-US" dirty="0">
              <a:solidFill>
                <a:schemeClr val="tx1"/>
              </a:solidFill>
            </a:endParaRPr>
          </a:p>
          <a:p>
            <a:r>
              <a:rPr lang="en-US" dirty="0">
                <a:solidFill>
                  <a:schemeClr val="tx1"/>
                </a:solidFill>
              </a:rPr>
              <a:t>Nursing assistants are considered mandated reporters.</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7EE05F07-C048-40A9-B7F4-836B1CF45E5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829369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5F7C7-9455-4154-A449-D54C245EF2A4}"/>
              </a:ext>
            </a:extLst>
          </p:cNvPr>
          <p:cNvSpPr>
            <a:spLocks noGrp="1"/>
          </p:cNvSpPr>
          <p:nvPr>
            <p:ph idx="1"/>
          </p:nvPr>
        </p:nvSpPr>
        <p:spPr/>
        <p:txBody>
          <a:bodyPr/>
          <a:lstStyle/>
          <a:p>
            <a:pPr marL="457200" indent="-457200">
              <a:buFont typeface="+mj-lt"/>
              <a:buAutoNum type="arabicPeriod" startAt="8"/>
            </a:pPr>
            <a:r>
              <a:rPr lang="en-US" dirty="0"/>
              <a:t>Recognize signs and symptoms of abuse and neglect</a:t>
            </a:r>
          </a:p>
          <a:p>
            <a:pPr marL="457200" indent="-457200">
              <a:buFont typeface="+mj-lt"/>
              <a:buAutoNum type="arabicPeriod" startAt="8"/>
            </a:pPr>
            <a:endParaRPr lang="en-US" dirty="0"/>
          </a:p>
          <a:p>
            <a:r>
              <a:rPr lang="en-US" dirty="0">
                <a:solidFill>
                  <a:schemeClr val="tx1"/>
                </a:solidFill>
              </a:rPr>
              <a:t>Signs of physical abuse include the following:</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Broken bones</a:t>
            </a:r>
          </a:p>
          <a:p>
            <a:pPr marL="800100" lvl="1" indent="-342900">
              <a:buFont typeface="Arial" panose="020B0604020202020204" pitchFamily="34" charset="0"/>
              <a:buChar char="•"/>
            </a:pPr>
            <a:r>
              <a:rPr lang="en-US" dirty="0">
                <a:solidFill>
                  <a:schemeClr val="tx1"/>
                </a:solidFill>
              </a:rPr>
              <a:t>Bruises, contusions, and welts</a:t>
            </a:r>
          </a:p>
          <a:p>
            <a:pPr marL="800100" lvl="1" indent="-342900">
              <a:buFont typeface="Arial" panose="020B0604020202020204" pitchFamily="34" charset="0"/>
              <a:buChar char="•"/>
            </a:pPr>
            <a:r>
              <a:rPr lang="en-US" dirty="0">
                <a:solidFill>
                  <a:schemeClr val="tx1"/>
                </a:solidFill>
              </a:rPr>
              <a:t>Similar injuries that occur repeatedly</a:t>
            </a:r>
          </a:p>
          <a:p>
            <a:pPr marL="800100" lvl="1" indent="-342900">
              <a:buFont typeface="Arial" panose="020B0604020202020204" pitchFamily="34" charset="0"/>
              <a:buChar char="•"/>
            </a:pPr>
            <a:r>
              <a:rPr lang="en-US" dirty="0">
                <a:solidFill>
                  <a:schemeClr val="tx1"/>
                </a:solidFill>
              </a:rPr>
              <a:t>Burns of unusual shape and in unusual locations</a:t>
            </a:r>
          </a:p>
          <a:p>
            <a:pPr marL="800100" lvl="1" indent="-342900">
              <a:buFont typeface="Arial" panose="020B0604020202020204" pitchFamily="34" charset="0"/>
              <a:buChar char="•"/>
            </a:pPr>
            <a:r>
              <a:rPr lang="en-US" dirty="0">
                <a:solidFill>
                  <a:schemeClr val="tx1"/>
                </a:solidFill>
              </a:rPr>
              <a:t>Bite marks or scratches</a:t>
            </a:r>
          </a:p>
          <a:p>
            <a:pPr marL="800100" lvl="1" indent="-342900">
              <a:buFont typeface="Arial" panose="020B0604020202020204" pitchFamily="34" charset="0"/>
              <a:buChar char="•"/>
            </a:pPr>
            <a:r>
              <a:rPr lang="en-US" dirty="0">
                <a:solidFill>
                  <a:schemeClr val="tx1"/>
                </a:solidFill>
              </a:rPr>
              <a:t>Unexplained weight loss</a:t>
            </a:r>
          </a:p>
          <a:p>
            <a:pPr marL="800100" lvl="1" indent="-342900">
              <a:buFont typeface="Arial" panose="020B0604020202020204" pitchFamily="34" charset="0"/>
              <a:buChar char="•"/>
            </a:pPr>
            <a:r>
              <a:rPr lang="en-US" dirty="0">
                <a:solidFill>
                  <a:schemeClr val="tx1"/>
                </a:solidFill>
              </a:rPr>
              <a:t>Dehydration</a:t>
            </a:r>
          </a:p>
          <a:p>
            <a:pPr marL="800100" lvl="1" indent="-342900">
              <a:buFont typeface="Arial" panose="020B0604020202020204" pitchFamily="34" charset="0"/>
              <a:buChar char="•"/>
            </a:pPr>
            <a:r>
              <a:rPr lang="en-US" dirty="0">
                <a:solidFill>
                  <a:schemeClr val="tx1"/>
                </a:solidFill>
              </a:rPr>
              <a:t>Dry, cracked, torn or bleeding skin</a:t>
            </a:r>
          </a:p>
          <a:p>
            <a:pPr marL="800100" lvl="1" indent="-342900">
              <a:buFont typeface="Arial" panose="020B0604020202020204" pitchFamily="34" charset="0"/>
              <a:buChar char="•"/>
            </a:pPr>
            <a:r>
              <a:rPr lang="en-US" dirty="0">
                <a:solidFill>
                  <a:schemeClr val="tx1"/>
                </a:solidFill>
              </a:rPr>
              <a:t>Missing hair</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7EE05F07-C048-40A9-B7F4-836B1CF45E5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559596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5F7C7-9455-4154-A449-D54C245EF2A4}"/>
              </a:ext>
            </a:extLst>
          </p:cNvPr>
          <p:cNvSpPr>
            <a:spLocks noGrp="1"/>
          </p:cNvSpPr>
          <p:nvPr>
            <p:ph idx="1"/>
          </p:nvPr>
        </p:nvSpPr>
        <p:spPr/>
        <p:txBody>
          <a:bodyPr/>
          <a:lstStyle/>
          <a:p>
            <a:pPr marL="457200" indent="-457200">
              <a:buFont typeface="+mj-lt"/>
              <a:buAutoNum type="arabicPeriod" startAt="8"/>
            </a:pPr>
            <a:r>
              <a:rPr lang="en-US" dirty="0"/>
              <a:t>Recognize signs and symptoms of abuse and neglect</a:t>
            </a:r>
          </a:p>
          <a:p>
            <a:pPr marL="457200" indent="-457200">
              <a:buFont typeface="+mj-lt"/>
              <a:buAutoNum type="arabicPeriod" startAt="8"/>
            </a:pPr>
            <a:endParaRPr lang="en-US" dirty="0"/>
          </a:p>
          <a:p>
            <a:r>
              <a:rPr lang="en-US" dirty="0">
                <a:solidFill>
                  <a:schemeClr val="tx1"/>
                </a:solidFill>
              </a:rPr>
              <a:t>Signs of physical abuse (cont’d):</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Broken or missing teeth</a:t>
            </a:r>
          </a:p>
          <a:p>
            <a:pPr marL="800100" lvl="1" indent="-342900">
              <a:buFont typeface="Arial" panose="020B0604020202020204" pitchFamily="34" charset="0"/>
              <a:buChar char="•"/>
            </a:pPr>
            <a:r>
              <a:rPr lang="en-US" dirty="0">
                <a:solidFill>
                  <a:schemeClr val="tx1"/>
                </a:solidFill>
              </a:rPr>
              <a:t>Blood in underwear</a:t>
            </a:r>
          </a:p>
          <a:p>
            <a:pPr marL="800100" lvl="1" indent="-342900">
              <a:buFont typeface="Arial" panose="020B0604020202020204" pitchFamily="34" charset="0"/>
              <a:buChar char="•"/>
            </a:pPr>
            <a:r>
              <a:rPr lang="en-US" dirty="0">
                <a:solidFill>
                  <a:schemeClr val="tx1"/>
                </a:solidFill>
              </a:rPr>
              <a:t>Bruising, bleeding, or discharge from the genital area</a:t>
            </a:r>
          </a:p>
          <a:p>
            <a:pPr marL="800100" lvl="1" indent="-342900">
              <a:buFont typeface="Arial" panose="020B0604020202020204" pitchFamily="34" charset="0"/>
              <a:buChar char="•"/>
            </a:pPr>
            <a:r>
              <a:rPr lang="en-US" dirty="0">
                <a:solidFill>
                  <a:schemeClr val="tx1"/>
                </a:solidFill>
              </a:rPr>
              <a:t>Depression or withdrawal</a:t>
            </a:r>
          </a:p>
          <a:p>
            <a:pPr marL="800100" lvl="1" indent="-342900">
              <a:buFont typeface="Arial" panose="020B0604020202020204" pitchFamily="34" charset="0"/>
              <a:buChar char="•"/>
            </a:pPr>
            <a:r>
              <a:rPr lang="en-US" dirty="0">
                <a:solidFill>
                  <a:schemeClr val="tx1"/>
                </a:solidFill>
              </a:rPr>
              <a:t>Mood swings</a:t>
            </a:r>
          </a:p>
          <a:p>
            <a:pPr marL="800100" lvl="1" indent="-342900">
              <a:buFont typeface="Arial" panose="020B0604020202020204" pitchFamily="34" charset="0"/>
              <a:buChar char="•"/>
            </a:pPr>
            <a:r>
              <a:rPr lang="en-US" dirty="0">
                <a:solidFill>
                  <a:schemeClr val="tx1"/>
                </a:solidFill>
              </a:rPr>
              <a:t>Fear and anxiety, especially when a caregiver is present</a:t>
            </a:r>
          </a:p>
          <a:p>
            <a:pPr marL="800100" lvl="1" indent="-342900">
              <a:buFont typeface="Arial" panose="020B0604020202020204" pitchFamily="34" charset="0"/>
              <a:buChar char="•"/>
            </a:pPr>
            <a:r>
              <a:rPr lang="en-US" dirty="0">
                <a:solidFill>
                  <a:schemeClr val="tx1"/>
                </a:solidFill>
              </a:rPr>
              <a:t>Fear of being left alone</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7EE05F07-C048-40A9-B7F4-836B1CF45E5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888789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5F7C7-9455-4154-A449-D54C245EF2A4}"/>
              </a:ext>
            </a:extLst>
          </p:cNvPr>
          <p:cNvSpPr>
            <a:spLocks noGrp="1"/>
          </p:cNvSpPr>
          <p:nvPr>
            <p:ph idx="1"/>
          </p:nvPr>
        </p:nvSpPr>
        <p:spPr/>
        <p:txBody>
          <a:bodyPr/>
          <a:lstStyle/>
          <a:p>
            <a:pPr marL="457200" indent="-457200">
              <a:buFont typeface="+mj-lt"/>
              <a:buAutoNum type="arabicPeriod" startAt="8"/>
            </a:pPr>
            <a:r>
              <a:rPr lang="en-US" dirty="0"/>
              <a:t>Recognize signs and symptoms of abuse and neglect</a:t>
            </a:r>
          </a:p>
          <a:p>
            <a:pPr marL="457200" indent="-457200">
              <a:buFont typeface="+mj-lt"/>
              <a:buAutoNum type="arabicPeriod" startAt="8"/>
            </a:pPr>
            <a:endParaRPr lang="en-US" dirty="0"/>
          </a:p>
          <a:p>
            <a:r>
              <a:rPr lang="en-US" dirty="0">
                <a:solidFill>
                  <a:schemeClr val="tx1"/>
                </a:solidFill>
              </a:rPr>
              <a:t>Signs of neglect include the following:</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Pressure ulcers</a:t>
            </a:r>
          </a:p>
          <a:p>
            <a:pPr marL="800100" lvl="1" indent="-342900">
              <a:buFont typeface="Arial" panose="020B0604020202020204" pitchFamily="34" charset="0"/>
              <a:buChar char="•"/>
            </a:pPr>
            <a:r>
              <a:rPr lang="en-US" dirty="0">
                <a:solidFill>
                  <a:schemeClr val="tx1"/>
                </a:solidFill>
              </a:rPr>
              <a:t>Weight loss, poor appetite</a:t>
            </a:r>
          </a:p>
          <a:p>
            <a:pPr marL="800100" lvl="1" indent="-342900">
              <a:buFont typeface="Arial" panose="020B0604020202020204" pitchFamily="34" charset="0"/>
              <a:buChar char="•"/>
            </a:pPr>
            <a:r>
              <a:rPr lang="en-US" dirty="0">
                <a:solidFill>
                  <a:schemeClr val="tx1"/>
                </a:solidFill>
              </a:rPr>
              <a:t>Dehydration</a:t>
            </a:r>
          </a:p>
          <a:p>
            <a:pPr marL="800100" lvl="1" indent="-342900">
              <a:buFont typeface="Arial" panose="020B0604020202020204" pitchFamily="34" charset="0"/>
              <a:buChar char="•"/>
            </a:pPr>
            <a:r>
              <a:rPr lang="en-US" dirty="0">
                <a:solidFill>
                  <a:schemeClr val="tx1"/>
                </a:solidFill>
              </a:rPr>
              <a:t>Frequent complaints of hunger or thirst</a:t>
            </a:r>
          </a:p>
          <a:p>
            <a:pPr marL="800100" lvl="1" indent="-342900">
              <a:buFont typeface="Arial" panose="020B0604020202020204" pitchFamily="34" charset="0"/>
              <a:buChar char="•"/>
            </a:pPr>
            <a:r>
              <a:rPr lang="en-US" dirty="0">
                <a:solidFill>
                  <a:schemeClr val="tx1"/>
                </a:solidFill>
              </a:rPr>
              <a:t>Strong smell of urine</a:t>
            </a:r>
          </a:p>
          <a:p>
            <a:pPr marL="800100" lvl="1" indent="-342900">
              <a:buFont typeface="Arial" panose="020B0604020202020204" pitchFamily="34" charset="0"/>
              <a:buChar char="•"/>
            </a:pPr>
            <a:r>
              <a:rPr lang="en-US" dirty="0">
                <a:solidFill>
                  <a:schemeClr val="tx1"/>
                </a:solidFill>
              </a:rPr>
              <a:t>Unclean body</a:t>
            </a:r>
          </a:p>
          <a:p>
            <a:pPr marL="800100" lvl="1" indent="-342900">
              <a:buFont typeface="Arial" panose="020B0604020202020204" pitchFamily="34" charset="0"/>
              <a:buChar char="•"/>
            </a:pPr>
            <a:r>
              <a:rPr lang="en-US" dirty="0">
                <a:solidFill>
                  <a:schemeClr val="tx1"/>
                </a:solidFill>
              </a:rPr>
              <a:t>Dirty, matted, or </a:t>
            </a:r>
            <a:r>
              <a:rPr lang="en-US" dirty="0" err="1">
                <a:solidFill>
                  <a:schemeClr val="tx1"/>
                </a:solidFill>
              </a:rPr>
              <a:t>unstyled</a:t>
            </a:r>
            <a:r>
              <a:rPr lang="en-US" dirty="0">
                <a:solidFill>
                  <a:schemeClr val="tx1"/>
                </a:solidFill>
              </a:rPr>
              <a:t> hair</a:t>
            </a:r>
          </a:p>
          <a:p>
            <a:pPr marL="800100" lvl="1" indent="-342900">
              <a:buFont typeface="Arial" panose="020B0604020202020204" pitchFamily="34" charset="0"/>
              <a:buChar char="•"/>
            </a:pPr>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7EE05F07-C048-40A9-B7F4-836B1CF45E5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3301376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5F7C7-9455-4154-A449-D54C245EF2A4}"/>
              </a:ext>
            </a:extLst>
          </p:cNvPr>
          <p:cNvSpPr>
            <a:spLocks noGrp="1"/>
          </p:cNvSpPr>
          <p:nvPr>
            <p:ph idx="1"/>
          </p:nvPr>
        </p:nvSpPr>
        <p:spPr/>
        <p:txBody>
          <a:bodyPr/>
          <a:lstStyle/>
          <a:p>
            <a:pPr marL="457200" indent="-457200">
              <a:buFont typeface="+mj-lt"/>
              <a:buAutoNum type="arabicPeriod" startAt="8"/>
            </a:pPr>
            <a:r>
              <a:rPr lang="en-US" dirty="0"/>
              <a:t>Recognize signs and symptoms of abuse and neglect</a:t>
            </a:r>
          </a:p>
          <a:p>
            <a:pPr marL="457200" indent="-457200">
              <a:buFont typeface="+mj-lt"/>
              <a:buAutoNum type="arabicPeriod" startAt="8"/>
            </a:pPr>
            <a:endParaRPr lang="en-US" dirty="0"/>
          </a:p>
          <a:p>
            <a:r>
              <a:rPr lang="en-US" dirty="0">
                <a:solidFill>
                  <a:schemeClr val="tx1"/>
                </a:solidFill>
              </a:rPr>
              <a:t>Signs of neglect (cont’d):</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Ragged or dirty fingernails</a:t>
            </a:r>
          </a:p>
          <a:p>
            <a:pPr marL="800100" lvl="1" indent="-342900">
              <a:buFont typeface="Arial" panose="020B0604020202020204" pitchFamily="34" charset="0"/>
              <a:buChar char="•"/>
            </a:pPr>
            <a:r>
              <a:rPr lang="en-US" dirty="0">
                <a:solidFill>
                  <a:schemeClr val="tx1"/>
                </a:solidFill>
              </a:rPr>
              <a:t>Soiled clothes or bed linens or incontinence briefs not being changed</a:t>
            </a:r>
          </a:p>
          <a:p>
            <a:pPr marL="800100" lvl="1" indent="-342900">
              <a:buFont typeface="Arial" panose="020B0604020202020204" pitchFamily="34" charset="0"/>
              <a:buChar char="•"/>
            </a:pPr>
            <a:r>
              <a:rPr lang="en-US" dirty="0">
                <a:solidFill>
                  <a:schemeClr val="tx1"/>
                </a:solidFill>
              </a:rPr>
              <a:t>Ripped or torn clothing</a:t>
            </a:r>
          </a:p>
          <a:p>
            <a:pPr marL="800100" lvl="1" indent="-342900">
              <a:buFont typeface="Arial" panose="020B0604020202020204" pitchFamily="34" charset="0"/>
              <a:buChar char="•"/>
            </a:pPr>
            <a:r>
              <a:rPr lang="en-US" dirty="0">
                <a:solidFill>
                  <a:schemeClr val="tx1"/>
                </a:solidFill>
              </a:rPr>
              <a:t>Damaged or poorly fitting hearing aids, eyeglasses, dentures</a:t>
            </a:r>
          </a:p>
          <a:p>
            <a:pPr marL="800100" lvl="1" indent="-342900">
              <a:buFont typeface="Arial" panose="020B0604020202020204" pitchFamily="34" charset="0"/>
              <a:buChar char="•"/>
            </a:pPr>
            <a:r>
              <a:rPr lang="en-US" dirty="0">
                <a:solidFill>
                  <a:schemeClr val="tx1"/>
                </a:solidFill>
              </a:rPr>
              <a:t>Unanswered call lights</a:t>
            </a:r>
          </a:p>
          <a:p>
            <a:pPr marL="800100" lvl="1" indent="-342900">
              <a:buFont typeface="Arial" panose="020B0604020202020204" pitchFamily="34" charset="0"/>
              <a:buChar char="•"/>
            </a:pPr>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7EE05F07-C048-40A9-B7F4-836B1CF45E5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201668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5F7C7-9455-4154-A449-D54C245EF2A4}"/>
              </a:ext>
            </a:extLst>
          </p:cNvPr>
          <p:cNvSpPr>
            <a:spLocks noGrp="1"/>
          </p:cNvSpPr>
          <p:nvPr>
            <p:ph idx="1"/>
          </p:nvPr>
        </p:nvSpPr>
        <p:spPr/>
        <p:txBody>
          <a:bodyPr/>
          <a:lstStyle/>
          <a:p>
            <a:pPr marL="457200" indent="-457200">
              <a:buFont typeface="+mj-lt"/>
              <a:buAutoNum type="arabicPeriod" startAt="8"/>
            </a:pPr>
            <a:r>
              <a:rPr lang="en-US" dirty="0"/>
              <a:t>Recognize signs and symptoms of abuse and neglect</a:t>
            </a:r>
          </a:p>
          <a:p>
            <a:pPr marL="457200" indent="-457200">
              <a:buFont typeface="+mj-lt"/>
              <a:buAutoNum type="arabicPeriod" startAt="8"/>
            </a:pPr>
            <a:endParaRPr lang="en-US" dirty="0"/>
          </a:p>
          <a:p>
            <a:r>
              <a:rPr lang="en-US" dirty="0">
                <a:solidFill>
                  <a:schemeClr val="tx1"/>
                </a:solidFill>
              </a:rPr>
              <a:t>Other signs of abuse may include the following:</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Missing doctor appointments</a:t>
            </a:r>
          </a:p>
          <a:p>
            <a:pPr marL="800100" lvl="1" indent="-342900">
              <a:buFont typeface="Arial" panose="020B0604020202020204" pitchFamily="34" charset="0"/>
              <a:buChar char="•"/>
            </a:pPr>
            <a:r>
              <a:rPr lang="en-US" dirty="0">
                <a:solidFill>
                  <a:schemeClr val="tx1"/>
                </a:solidFill>
              </a:rPr>
              <a:t>Changing doctors frequently</a:t>
            </a:r>
          </a:p>
          <a:p>
            <a:pPr marL="800100" lvl="1" indent="-342900">
              <a:buFont typeface="Arial" panose="020B0604020202020204" pitchFamily="34" charset="0"/>
              <a:buChar char="•"/>
            </a:pPr>
            <a:r>
              <a:rPr lang="en-US" dirty="0">
                <a:solidFill>
                  <a:schemeClr val="tx1"/>
                </a:solidFill>
              </a:rPr>
              <a:t>Wearing makeup or sunglasses to hide injuries</a:t>
            </a:r>
          </a:p>
          <a:p>
            <a:pPr marL="800100" lvl="1" indent="-342900">
              <a:buFont typeface="Arial" panose="020B0604020202020204" pitchFamily="34" charset="0"/>
              <a:buChar char="•"/>
            </a:pPr>
            <a:r>
              <a:rPr lang="en-US" dirty="0">
                <a:solidFill>
                  <a:schemeClr val="tx1"/>
                </a:solidFill>
              </a:rPr>
              <a:t>Family concern that abuse is occurring</a:t>
            </a:r>
          </a:p>
          <a:p>
            <a:pPr marL="800100" lvl="1" indent="-342900">
              <a:buFont typeface="Arial" panose="020B0604020202020204" pitchFamily="34" charset="0"/>
              <a:buChar char="•"/>
            </a:pPr>
            <a:r>
              <a:rPr lang="en-US" dirty="0">
                <a:solidFill>
                  <a:schemeClr val="tx1"/>
                </a:solidFill>
              </a:rPr>
              <a:t>Resident not taking medication</a:t>
            </a:r>
          </a:p>
          <a:p>
            <a:pPr marL="800100" lvl="1" indent="-342900">
              <a:buFont typeface="Arial" panose="020B0604020202020204" pitchFamily="34" charset="0"/>
              <a:buChar char="•"/>
            </a:pPr>
            <a:r>
              <a:rPr lang="en-US" dirty="0">
                <a:solidFill>
                  <a:schemeClr val="tx1"/>
                </a:solidFill>
              </a:rPr>
              <a:t>Private conversations not allowed, or the caregiver/family member is present during all conversations</a:t>
            </a:r>
          </a:p>
          <a:p>
            <a:pPr marL="800100" lvl="1" indent="-342900">
              <a:buFont typeface="Arial" panose="020B0604020202020204" pitchFamily="34" charset="0"/>
              <a:buChar char="•"/>
            </a:pPr>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7EE05F07-C048-40A9-B7F4-836B1CF45E5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3808983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9E20A8-3EED-4295-A4C2-BAFF79FF0665}"/>
              </a:ext>
            </a:extLst>
          </p:cNvPr>
          <p:cNvSpPr>
            <a:spLocks noGrp="1"/>
          </p:cNvSpPr>
          <p:nvPr>
            <p:ph idx="1"/>
          </p:nvPr>
        </p:nvSpPr>
        <p:spPr/>
        <p:txBody>
          <a:bodyPr/>
          <a:lstStyle/>
          <a:p>
            <a:r>
              <a:rPr lang="en-US" dirty="0">
                <a:solidFill>
                  <a:schemeClr val="tx1"/>
                </a:solidFill>
              </a:rPr>
              <a:t>Handout 2-2: Who is Vulnerable to Abuse and Neglect</a:t>
            </a:r>
          </a:p>
          <a:p>
            <a:endParaRPr lang="en-US" dirty="0">
              <a:solidFill>
                <a:schemeClr val="tx1"/>
              </a:solidFill>
            </a:endParaRPr>
          </a:p>
        </p:txBody>
      </p:sp>
      <p:sp>
        <p:nvSpPr>
          <p:cNvPr id="3" name="Slide Number Placeholder 2">
            <a:extLst>
              <a:ext uri="{FF2B5EF4-FFF2-40B4-BE49-F238E27FC236}">
                <a16:creationId xmlns:a16="http://schemas.microsoft.com/office/drawing/2014/main" id="{E6BDACFA-E1D3-4BFD-B24F-8E45F5FD182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pic>
        <p:nvPicPr>
          <p:cNvPr id="4" name="Picture 3">
            <a:extLst>
              <a:ext uri="{FF2B5EF4-FFF2-40B4-BE49-F238E27FC236}">
                <a16:creationId xmlns:a16="http://schemas.microsoft.com/office/drawing/2014/main" id="{E2AAF8EB-368C-44F7-BF57-A2616CA94B3E}"/>
              </a:ext>
            </a:extLst>
          </p:cNvPr>
          <p:cNvPicPr>
            <a:picLocks noChangeAspect="1"/>
          </p:cNvPicPr>
          <p:nvPr/>
        </p:nvPicPr>
        <p:blipFill>
          <a:blip r:embed="rId2"/>
          <a:stretch>
            <a:fillRect/>
          </a:stretch>
        </p:blipFill>
        <p:spPr>
          <a:xfrm>
            <a:off x="3321795" y="1362075"/>
            <a:ext cx="5006281" cy="5050716"/>
          </a:xfrm>
          <a:prstGeom prst="rect">
            <a:avLst/>
          </a:prstGeom>
        </p:spPr>
      </p:pic>
    </p:spTree>
    <p:extLst>
      <p:ext uri="{BB962C8B-B14F-4D97-AF65-F5344CB8AC3E}">
        <p14:creationId xmlns:p14="http://schemas.microsoft.com/office/powerpoint/2010/main" val="3878988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9216A1-9328-4CD1-8CAE-7DB251156F18}"/>
              </a:ext>
            </a:extLst>
          </p:cNvPr>
          <p:cNvSpPr>
            <a:spLocks noGrp="1"/>
          </p:cNvSpPr>
          <p:nvPr>
            <p:ph idx="1"/>
          </p:nvPr>
        </p:nvSpPr>
        <p:spPr>
          <a:xfrm>
            <a:off x="635393" y="314325"/>
            <a:ext cx="10234377" cy="6038850"/>
          </a:xfrm>
        </p:spPr>
        <p:txBody>
          <a:bodyPr>
            <a:normAutofit fontScale="92500" lnSpcReduction="20000"/>
          </a:bodyPr>
          <a:lstStyle/>
          <a:p>
            <a:r>
              <a:rPr lang="en-US" dirty="0">
                <a:solidFill>
                  <a:schemeClr val="tx1"/>
                </a:solidFill>
              </a:rPr>
              <a:t>Handout 2-2: Who is Vulnerable to Abuse and Neglect (cont’d)</a:t>
            </a:r>
          </a:p>
          <a:p>
            <a:endParaRPr lang="en-US" dirty="0">
              <a:solidFill>
                <a:schemeClr val="tx1"/>
              </a:solidFill>
            </a:endParaRPr>
          </a:p>
          <a:p>
            <a:pPr lvl="0"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Some people are more vulnerable to adult abuse or neglect than others. They include the following: </a:t>
            </a:r>
          </a:p>
          <a:p>
            <a:pPr marL="746125" lvl="1" indent="-288925"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	The elderly</a:t>
            </a:r>
          </a:p>
          <a:p>
            <a:pPr marL="746125" lvl="1" indent="-288925"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	The physically ill or disabled</a:t>
            </a:r>
          </a:p>
          <a:p>
            <a:pPr marL="746125" lvl="1" indent="-288925"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	The developmentally disabled</a:t>
            </a:r>
          </a:p>
          <a:p>
            <a:pPr marL="746125" lvl="1" indent="-288925"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	The mentally ill or disabled</a:t>
            </a:r>
          </a:p>
          <a:p>
            <a:pPr marL="746125" lvl="1" indent="-288925"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	People with communication problems, such as hearing, speech, and vision impairments</a:t>
            </a:r>
          </a:p>
          <a:p>
            <a:pPr lvl="0"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All of these people have a few things in common that make them so vulnerable. They are often unable to stand up for themselves or to report abuse or neglect to others. They may not even understand that they have rights. Often these people can be much more demanding to care for, which increases caregivers’ stress. </a:t>
            </a:r>
          </a:p>
          <a:p>
            <a:pPr lvl="0" eaLnBrk="0" fontAlgn="ctr" hangingPunct="0">
              <a:lnSpc>
                <a:spcPct val="100000"/>
              </a:lnSpc>
              <a:spcBef>
                <a:spcPct val="20000"/>
              </a:spcBef>
              <a:spcAft>
                <a:spcPct val="0"/>
              </a:spcAft>
            </a:pPr>
            <a:endParaRPr lang="en-US" altLang="en-US" kern="0" dirty="0">
              <a:solidFill>
                <a:srgbClr val="000000"/>
              </a:solidFill>
              <a:latin typeface="+mj-lt"/>
              <a:ea typeface="MS PGothic" panose="020B0600070205080204" pitchFamily="34" charset="-128"/>
            </a:endParaRPr>
          </a:p>
          <a:p>
            <a:pPr lvl="0"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Caregivers may not have been properly trained to care for these particular people, and they may not understand why these people behave the way they do. Caregivers may also be overworked, tired, stressed, and unappreciated, on top of caring for someone who requires so much time and energy.</a:t>
            </a:r>
          </a:p>
          <a:p>
            <a:pPr lvl="0" eaLnBrk="0" fontAlgn="ctr" hangingPunct="0">
              <a:lnSpc>
                <a:spcPct val="100000"/>
              </a:lnSpc>
              <a:spcBef>
                <a:spcPct val="20000"/>
              </a:spcBef>
              <a:spcAft>
                <a:spcPct val="0"/>
              </a:spcAft>
            </a:pPr>
            <a:endParaRPr lang="en-US" altLang="en-US" kern="0" dirty="0">
              <a:solidFill>
                <a:srgbClr val="000000"/>
              </a:solidFill>
              <a:latin typeface="+mj-lt"/>
              <a:ea typeface="MS PGothic" panose="020B0600070205080204" pitchFamily="34" charset="-128"/>
            </a:endParaRPr>
          </a:p>
          <a:p>
            <a:pPr lvl="0" eaLnBrk="0" fontAlgn="ctr" hangingPunct="0">
              <a:lnSpc>
                <a:spcPct val="100000"/>
              </a:lnSpc>
              <a:spcBef>
                <a:spcPct val="20000"/>
              </a:spcBef>
              <a:spcAft>
                <a:spcPct val="0"/>
              </a:spcAft>
            </a:pPr>
            <a:r>
              <a:rPr lang="en-US" altLang="en-US" kern="0" dirty="0">
                <a:solidFill>
                  <a:srgbClr val="000000"/>
                </a:solidFill>
                <a:latin typeface="+mj-lt"/>
                <a:ea typeface="MS PGothic" panose="020B0600070205080204" pitchFamily="34" charset="-128"/>
              </a:rPr>
              <a:t>These are the people who most need your help and protection from harm. </a:t>
            </a:r>
            <a:br>
              <a:rPr lang="en-US" altLang="en-US" kern="0" dirty="0">
                <a:solidFill>
                  <a:srgbClr val="000000"/>
                </a:solidFill>
                <a:latin typeface="+mj-lt"/>
                <a:ea typeface="MS PGothic" panose="020B0600070205080204" pitchFamily="34" charset="-128"/>
              </a:rPr>
            </a:br>
            <a:r>
              <a:rPr lang="en-US" altLang="en-US" kern="0" dirty="0">
                <a:solidFill>
                  <a:srgbClr val="000000"/>
                </a:solidFill>
                <a:latin typeface="+mj-lt"/>
                <a:ea typeface="MS PGothic" panose="020B0600070205080204" pitchFamily="34" charset="-128"/>
              </a:rPr>
              <a:t>They may not be able to speak for themselves, but the signs of abuse and </a:t>
            </a:r>
            <a:br>
              <a:rPr lang="en-US" altLang="en-US" kern="0" dirty="0">
                <a:solidFill>
                  <a:srgbClr val="000000"/>
                </a:solidFill>
                <a:latin typeface="+mj-lt"/>
                <a:ea typeface="MS PGothic" panose="020B0600070205080204" pitchFamily="34" charset="-128"/>
              </a:rPr>
            </a:br>
            <a:r>
              <a:rPr lang="en-US" altLang="en-US" kern="0" dirty="0">
                <a:solidFill>
                  <a:srgbClr val="000000"/>
                </a:solidFill>
                <a:latin typeface="+mj-lt"/>
                <a:ea typeface="MS PGothic" panose="020B0600070205080204" pitchFamily="34" charset="-128"/>
              </a:rPr>
              <a:t>neglect may speak volumes for them, if you just know how to recognize </a:t>
            </a:r>
            <a:br>
              <a:rPr lang="en-US" altLang="en-US" kern="0" dirty="0">
                <a:solidFill>
                  <a:srgbClr val="000000"/>
                </a:solidFill>
                <a:latin typeface="+mj-lt"/>
                <a:ea typeface="MS PGothic" panose="020B0600070205080204" pitchFamily="34" charset="-128"/>
              </a:rPr>
            </a:br>
            <a:r>
              <a:rPr lang="en-US" altLang="en-US" kern="0" dirty="0">
                <a:solidFill>
                  <a:srgbClr val="000000"/>
                </a:solidFill>
                <a:latin typeface="+mj-lt"/>
                <a:ea typeface="MS PGothic" panose="020B0600070205080204" pitchFamily="34" charset="-128"/>
              </a:rPr>
              <a:t>these signs.</a:t>
            </a:r>
          </a:p>
          <a:p>
            <a:endParaRPr lang="en-US" dirty="0">
              <a:solidFill>
                <a:schemeClr val="tx1"/>
              </a:solidFill>
            </a:endParaRPr>
          </a:p>
        </p:txBody>
      </p:sp>
      <p:sp>
        <p:nvSpPr>
          <p:cNvPr id="3" name="Slide Number Placeholder 2">
            <a:extLst>
              <a:ext uri="{FF2B5EF4-FFF2-40B4-BE49-F238E27FC236}">
                <a16:creationId xmlns:a16="http://schemas.microsoft.com/office/drawing/2014/main" id="{0F2B7CAD-7BFA-47FA-8309-B34ABFDD7F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4776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normAutofit lnSpcReduction="10000"/>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p>
          <a:p>
            <a:r>
              <a:rPr lang="en-US" b="1" dirty="0">
                <a:solidFill>
                  <a:schemeClr val="tx1"/>
                </a:solidFill>
              </a:rPr>
              <a:t>eviction</a:t>
            </a:r>
          </a:p>
          <a:p>
            <a:pPr lvl="1"/>
            <a:r>
              <a:rPr lang="en-US" dirty="0">
                <a:solidFill>
                  <a:schemeClr val="tx1"/>
                </a:solidFill>
              </a:rPr>
              <a:t>the involuntary discharge from a facility.</a:t>
            </a:r>
          </a:p>
          <a:p>
            <a:r>
              <a:rPr lang="en-US" b="1" dirty="0">
                <a:solidFill>
                  <a:schemeClr val="tx1"/>
                </a:solidFill>
              </a:rPr>
              <a:t>exploitation</a:t>
            </a:r>
          </a:p>
          <a:p>
            <a:pPr lvl="1"/>
            <a:r>
              <a:rPr lang="en-US" dirty="0">
                <a:solidFill>
                  <a:schemeClr val="tx1"/>
                </a:solidFill>
              </a:rPr>
              <a:t>the act of taking advantage of a person for personal gain through threats or manipulation.</a:t>
            </a:r>
          </a:p>
          <a:p>
            <a:r>
              <a:rPr lang="en-US" b="1" dirty="0">
                <a:solidFill>
                  <a:schemeClr val="tx1"/>
                </a:solidFill>
              </a:rPr>
              <a:t>false imprisonment</a:t>
            </a:r>
          </a:p>
          <a:p>
            <a:pPr lvl="1"/>
            <a:r>
              <a:rPr lang="en-US" dirty="0">
                <a:solidFill>
                  <a:schemeClr val="tx1"/>
                </a:solidFill>
              </a:rPr>
              <a:t>unlawful restraint that affects a person’s freedom of movement; includes both the threat of being physically restrained and actually being physically restrained.</a:t>
            </a:r>
          </a:p>
          <a:p>
            <a:r>
              <a:rPr lang="en-US" b="1" dirty="0">
                <a:solidFill>
                  <a:schemeClr val="tx1"/>
                </a:solidFill>
              </a:rPr>
              <a:t>financial abuse</a:t>
            </a:r>
          </a:p>
          <a:p>
            <a:pPr lvl="1"/>
            <a:r>
              <a:rPr lang="en-US" dirty="0">
                <a:solidFill>
                  <a:schemeClr val="tx1"/>
                </a:solidFill>
              </a:rPr>
              <a:t>improper or illegal use of a person’s money, possessions, property, or other assets.</a:t>
            </a:r>
          </a:p>
          <a:p>
            <a:r>
              <a:rPr lang="en-US" b="1" dirty="0">
                <a:solidFill>
                  <a:schemeClr val="tx1"/>
                </a:solidFill>
              </a:rPr>
              <a:t>HIPAA</a:t>
            </a:r>
          </a:p>
          <a:p>
            <a:pPr lvl="1"/>
            <a:r>
              <a:rPr lang="en-US" dirty="0"/>
              <a:t>an abbreviation for Health Insurance Portability and Accountability Act; a federal law that se</a:t>
            </a:r>
            <a:r>
              <a:rPr lang="en-US" dirty="0">
                <a:solidFill>
                  <a:schemeClr val="tx1"/>
                </a:solidFill>
              </a:rPr>
              <a:t>ts standards for protecting the privacy of patients’ health information.</a:t>
            </a:r>
          </a:p>
          <a:p>
            <a:r>
              <a:rPr lang="en-US" b="1" dirty="0">
                <a:solidFill>
                  <a:schemeClr val="tx1"/>
                </a:solidFill>
              </a:rPr>
              <a:t>intimate partner violence (IPV)</a:t>
            </a:r>
          </a:p>
          <a:p>
            <a:pPr lvl="1"/>
            <a:r>
              <a:rPr lang="en-US" dirty="0">
                <a:solidFill>
                  <a:schemeClr val="tx1"/>
                </a:solidFill>
              </a:rPr>
              <a:t>physical, sexual, or emotional harm caused by a partner or spouse.</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6687054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3FCFCE-7FC7-43D2-AC81-FB424C5FBAD7}"/>
              </a:ext>
            </a:extLst>
          </p:cNvPr>
          <p:cNvSpPr>
            <a:spLocks noGrp="1"/>
          </p:cNvSpPr>
          <p:nvPr>
            <p:ph idx="1"/>
          </p:nvPr>
        </p:nvSpPr>
        <p:spPr/>
        <p:txBody>
          <a:bodyPr/>
          <a:lstStyle/>
          <a:p>
            <a:pPr marL="457200" indent="-457200">
              <a:buFont typeface="+mj-lt"/>
              <a:buAutoNum type="arabicPeriod" startAt="9"/>
            </a:pPr>
            <a:r>
              <a:rPr lang="en-US" dirty="0"/>
              <a:t>Describe the steps taken if a nursing assistant is suspected of abuse</a:t>
            </a:r>
          </a:p>
          <a:p>
            <a:pPr marL="457200" indent="-457200">
              <a:buFont typeface="+mj-lt"/>
              <a:buAutoNum type="arabicPeriod" startAt="9"/>
            </a:pPr>
            <a:endParaRPr lang="en-US" dirty="0"/>
          </a:p>
          <a:p>
            <a:r>
              <a:rPr lang="en-US" dirty="0">
                <a:solidFill>
                  <a:schemeClr val="tx1"/>
                </a:solidFill>
              </a:rPr>
              <a:t>REMEMBER:</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When a report of abuse by a nursing assistant is made, the NA is usually suspended immediately. </a:t>
            </a:r>
          </a:p>
          <a:p>
            <a:pPr marL="342900" indent="-342900">
              <a:buFont typeface="Arial" panose="020B0604020202020204" pitchFamily="34" charset="0"/>
              <a:buChar char="•"/>
            </a:pPr>
            <a:r>
              <a:rPr lang="en-US" dirty="0">
                <a:solidFill>
                  <a:schemeClr val="tx1"/>
                </a:solidFill>
              </a:rPr>
              <a:t>The NATCEP (Nurse Aide Training and Competency Evaluation Program) is notified, as well as the facility administrator. Adult Protective Services (APS) may be notified as well.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A219C26D-D843-49C0-8F82-A894FB3AB27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8966224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3FCFCE-7FC7-43D2-AC81-FB424C5FBAD7}"/>
              </a:ext>
            </a:extLst>
          </p:cNvPr>
          <p:cNvSpPr>
            <a:spLocks noGrp="1"/>
          </p:cNvSpPr>
          <p:nvPr>
            <p:ph idx="1"/>
          </p:nvPr>
        </p:nvSpPr>
        <p:spPr/>
        <p:txBody>
          <a:bodyPr/>
          <a:lstStyle/>
          <a:p>
            <a:pPr marL="457200" indent="-457200">
              <a:buFont typeface="+mj-lt"/>
              <a:buAutoNum type="arabicPeriod" startAt="9"/>
            </a:pPr>
            <a:r>
              <a:rPr lang="en-US" dirty="0"/>
              <a:t>Describe the steps taken if a nursing assistant is suspected of abuse</a:t>
            </a:r>
          </a:p>
          <a:p>
            <a:pPr marL="457200" indent="-457200">
              <a:buFont typeface="+mj-lt"/>
              <a:buAutoNum type="arabicPeriod" startAt="9"/>
            </a:pPr>
            <a:endParaRPr lang="en-US" dirty="0"/>
          </a:p>
          <a:p>
            <a:r>
              <a:rPr lang="en-US" dirty="0">
                <a:solidFill>
                  <a:schemeClr val="tx1"/>
                </a:solidFill>
              </a:rPr>
              <a:t>The following steps are taken after a report of abuse by a nursing assistant:</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Investigation</a:t>
            </a:r>
          </a:p>
          <a:p>
            <a:pPr marL="800100" lvl="1" indent="-342900">
              <a:buFont typeface="Arial" panose="020B0604020202020204" pitchFamily="34" charset="0"/>
              <a:buChar char="•"/>
            </a:pPr>
            <a:r>
              <a:rPr lang="en-US" dirty="0">
                <a:solidFill>
                  <a:schemeClr val="tx1"/>
                </a:solidFill>
              </a:rPr>
              <a:t>Notification</a:t>
            </a:r>
          </a:p>
          <a:p>
            <a:pPr marL="800100" lvl="1" indent="-342900">
              <a:buFont typeface="Arial" panose="020B0604020202020204" pitchFamily="34" charset="0"/>
              <a:buChar char="•"/>
            </a:pPr>
            <a:r>
              <a:rPr lang="en-US" dirty="0">
                <a:solidFill>
                  <a:schemeClr val="tx1"/>
                </a:solidFill>
              </a:rPr>
              <a:t>Hearing</a:t>
            </a:r>
          </a:p>
          <a:p>
            <a:pPr marL="800100" lvl="1" indent="-342900">
              <a:buFont typeface="Arial" panose="020B0604020202020204" pitchFamily="34" charset="0"/>
              <a:buChar char="•"/>
            </a:pPr>
            <a:r>
              <a:rPr lang="en-US" dirty="0">
                <a:solidFill>
                  <a:schemeClr val="tx1"/>
                </a:solidFill>
              </a:rPr>
              <a:t>Decision of hearing</a:t>
            </a:r>
          </a:p>
          <a:p>
            <a:pPr marL="800100" lvl="1" indent="-342900">
              <a:buFont typeface="Arial" panose="020B0604020202020204" pitchFamily="34" charset="0"/>
              <a:buChar char="•"/>
            </a:pPr>
            <a:r>
              <a:rPr lang="en-US" dirty="0">
                <a:solidFill>
                  <a:schemeClr val="tx1"/>
                </a:solidFill>
              </a:rPr>
              <a:t>Appeals process</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A219C26D-D843-49C0-8F82-A894FB3AB27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9093408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3FCFCE-7FC7-43D2-AC81-FB424C5FBAD7}"/>
              </a:ext>
            </a:extLst>
          </p:cNvPr>
          <p:cNvSpPr>
            <a:spLocks noGrp="1"/>
          </p:cNvSpPr>
          <p:nvPr>
            <p:ph idx="1"/>
          </p:nvPr>
        </p:nvSpPr>
        <p:spPr/>
        <p:txBody>
          <a:bodyPr/>
          <a:lstStyle/>
          <a:p>
            <a:pPr marL="457200" indent="-457200">
              <a:buFont typeface="+mj-lt"/>
              <a:buAutoNum type="arabicPeriod" startAt="9"/>
            </a:pPr>
            <a:r>
              <a:rPr lang="en-US" dirty="0"/>
              <a:t>Describe the steps taken if a nursing assistant is suspected of abuse</a:t>
            </a:r>
          </a:p>
          <a:p>
            <a:pPr marL="457200" indent="-457200">
              <a:buFont typeface="+mj-lt"/>
              <a:buAutoNum type="arabicPeriod" startAt="9"/>
            </a:pPr>
            <a:endParaRPr lang="en-US" dirty="0"/>
          </a:p>
          <a:p>
            <a:r>
              <a:rPr lang="en-US" dirty="0">
                <a:solidFill>
                  <a:schemeClr val="tx1"/>
                </a:solidFill>
              </a:rPr>
              <a:t>REMEMBER:</a:t>
            </a:r>
          </a:p>
          <a:p>
            <a:endParaRPr lang="en-US" dirty="0">
              <a:solidFill>
                <a:schemeClr val="tx1"/>
              </a:solidFill>
            </a:endParaRPr>
          </a:p>
          <a:p>
            <a:r>
              <a:rPr lang="en-US" dirty="0">
                <a:solidFill>
                  <a:schemeClr val="tx1"/>
                </a:solidFill>
              </a:rPr>
              <a:t>If abuse is found to have occurred, the nursing assistant is placed on the abuse registry in addition to other possible penalties. Employers check this registry before hiring nursing assistants.</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A219C26D-D843-49C0-8F82-A894FB3AB27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8075355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E773CA-D402-4F1A-BF66-CE2FE459B0E1}"/>
              </a:ext>
            </a:extLst>
          </p:cNvPr>
          <p:cNvSpPr>
            <a:spLocks noGrp="1"/>
          </p:cNvSpPr>
          <p:nvPr>
            <p:ph idx="1"/>
          </p:nvPr>
        </p:nvSpPr>
        <p:spPr/>
        <p:txBody>
          <a:bodyPr/>
          <a:lstStyle/>
          <a:p>
            <a:pPr marL="457200" indent="-457200">
              <a:buFont typeface="+mj-lt"/>
              <a:buAutoNum type="arabicPeriod" startAt="10"/>
            </a:pPr>
            <a:r>
              <a:rPr lang="en-US" dirty="0"/>
              <a:t>Discuss the ombudsman’s role</a:t>
            </a:r>
          </a:p>
          <a:p>
            <a:pPr marL="457200" indent="-457200">
              <a:buFont typeface="+mj-lt"/>
              <a:buAutoNum type="arabicPeriod" startAt="10"/>
            </a:pPr>
            <a:endParaRPr lang="en-US" dirty="0"/>
          </a:p>
          <a:p>
            <a:r>
              <a:rPr lang="en-US" dirty="0">
                <a:solidFill>
                  <a:schemeClr val="tx1"/>
                </a:solidFill>
              </a:rPr>
              <a:t>Define the following term:</a:t>
            </a:r>
          </a:p>
          <a:p>
            <a:endParaRPr lang="en-US" dirty="0">
              <a:solidFill>
                <a:schemeClr val="tx1"/>
              </a:solidFill>
            </a:endParaRPr>
          </a:p>
          <a:p>
            <a:r>
              <a:rPr lang="en-US" b="1" dirty="0">
                <a:solidFill>
                  <a:schemeClr val="tx1"/>
                </a:solidFill>
              </a:rPr>
              <a:t>ombudsman</a:t>
            </a:r>
          </a:p>
          <a:p>
            <a:pPr lvl="1"/>
            <a:r>
              <a:rPr lang="en-US" dirty="0">
                <a:solidFill>
                  <a:schemeClr val="tx1"/>
                </a:solidFill>
              </a:rPr>
              <a:t>a legal advocate for residents in long-term care facilities.</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C00C73E4-3659-472D-8D79-2B6A4EFA154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6092651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E773CA-D402-4F1A-BF66-CE2FE459B0E1}"/>
              </a:ext>
            </a:extLst>
          </p:cNvPr>
          <p:cNvSpPr>
            <a:spLocks noGrp="1"/>
          </p:cNvSpPr>
          <p:nvPr>
            <p:ph idx="1"/>
          </p:nvPr>
        </p:nvSpPr>
        <p:spPr/>
        <p:txBody>
          <a:bodyPr/>
          <a:lstStyle/>
          <a:p>
            <a:pPr marL="457200" indent="-457200">
              <a:buFont typeface="+mj-lt"/>
              <a:buAutoNum type="arabicPeriod" startAt="10"/>
            </a:pPr>
            <a:r>
              <a:rPr lang="en-US" dirty="0"/>
              <a:t>Discuss the ombudsman’s role</a:t>
            </a:r>
          </a:p>
          <a:p>
            <a:pPr marL="457200" indent="-457200">
              <a:buFont typeface="+mj-lt"/>
              <a:buAutoNum type="arabicPeriod" startAt="10"/>
            </a:pPr>
            <a:endParaRPr lang="en-US" dirty="0"/>
          </a:p>
          <a:p>
            <a:r>
              <a:rPr lang="en-US" dirty="0">
                <a:solidFill>
                  <a:schemeClr val="tx1"/>
                </a:solidFill>
              </a:rPr>
              <a:t>These are the typical duties of an ombudsman:</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Advocates for Residents’ Rights and quality care</a:t>
            </a:r>
          </a:p>
          <a:p>
            <a:pPr marL="800100" lvl="1" indent="-342900">
              <a:buFont typeface="Arial" panose="020B0604020202020204" pitchFamily="34" charset="0"/>
              <a:buChar char="•"/>
            </a:pPr>
            <a:r>
              <a:rPr lang="en-US" dirty="0">
                <a:solidFill>
                  <a:schemeClr val="tx1"/>
                </a:solidFill>
              </a:rPr>
              <a:t>Educates consumers and care providers</a:t>
            </a:r>
          </a:p>
          <a:p>
            <a:pPr marL="800100" lvl="1" indent="-342900">
              <a:buFont typeface="Arial" panose="020B0604020202020204" pitchFamily="34" charset="0"/>
              <a:buChar char="•"/>
            </a:pPr>
            <a:r>
              <a:rPr lang="en-US" dirty="0">
                <a:solidFill>
                  <a:schemeClr val="tx1"/>
                </a:solidFill>
              </a:rPr>
              <a:t>Investigates and resolves complaints</a:t>
            </a:r>
          </a:p>
          <a:p>
            <a:pPr marL="800100" lvl="1" indent="-342900">
              <a:buFont typeface="Arial" panose="020B0604020202020204" pitchFamily="34" charset="0"/>
              <a:buChar char="•"/>
            </a:pPr>
            <a:r>
              <a:rPr lang="en-US" dirty="0">
                <a:solidFill>
                  <a:schemeClr val="tx1"/>
                </a:solidFill>
              </a:rPr>
              <a:t>Appears in court and/or legal hearings</a:t>
            </a:r>
          </a:p>
          <a:p>
            <a:pPr marL="800100" lvl="1" indent="-342900">
              <a:buFont typeface="Arial" panose="020B0604020202020204" pitchFamily="34" charset="0"/>
              <a:buChar char="•"/>
            </a:pPr>
            <a:r>
              <a:rPr lang="en-US" dirty="0">
                <a:solidFill>
                  <a:schemeClr val="tx1"/>
                </a:solidFill>
              </a:rPr>
              <a:t>Gives information to the public</a:t>
            </a:r>
          </a:p>
          <a:p>
            <a:endParaRPr lang="en-US" dirty="0">
              <a:solidFill>
                <a:schemeClr val="tx1"/>
              </a:solidFill>
            </a:endParaRPr>
          </a:p>
          <a:p>
            <a:endParaRPr lang="en-US" dirty="0"/>
          </a:p>
          <a:p>
            <a:endParaRPr lang="en-US" dirty="0"/>
          </a:p>
        </p:txBody>
      </p:sp>
      <p:sp>
        <p:nvSpPr>
          <p:cNvPr id="3" name="Slide Number Placeholder 2">
            <a:extLst>
              <a:ext uri="{FF2B5EF4-FFF2-40B4-BE49-F238E27FC236}">
                <a16:creationId xmlns:a16="http://schemas.microsoft.com/office/drawing/2014/main" id="{C00C73E4-3659-472D-8D79-2B6A4EFA154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1301078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6801C9-E2C5-4A1A-AC77-1D3597A27E46}"/>
              </a:ext>
            </a:extLst>
          </p:cNvPr>
          <p:cNvSpPr>
            <a:spLocks noGrp="1"/>
          </p:cNvSpPr>
          <p:nvPr>
            <p:ph idx="1"/>
          </p:nvPr>
        </p:nvSpPr>
        <p:spPr/>
        <p:txBody>
          <a:bodyPr/>
          <a:lstStyle/>
          <a:p>
            <a:pPr marL="457200" indent="-457200">
              <a:buFont typeface="+mj-lt"/>
              <a:buAutoNum type="arabicPeriod" startAt="11"/>
            </a:pPr>
            <a:r>
              <a:rPr lang="en-US" dirty="0"/>
              <a:t>Explain HIPAA and related terms</a:t>
            </a:r>
          </a:p>
          <a:p>
            <a:pPr marL="457200" indent="-457200">
              <a:buFont typeface="+mj-lt"/>
              <a:buAutoNum type="arabicPeriod" startAt="11"/>
            </a:pPr>
            <a:endParaRPr lang="en-US" dirty="0"/>
          </a:p>
          <a:p>
            <a:r>
              <a:rPr lang="en-US" dirty="0">
                <a:solidFill>
                  <a:schemeClr val="tx1"/>
                </a:solidFill>
              </a:rPr>
              <a:t>REMEMBER:</a:t>
            </a:r>
          </a:p>
          <a:p>
            <a:endParaRPr lang="en-US" dirty="0">
              <a:solidFill>
                <a:schemeClr val="tx1"/>
              </a:solidFill>
            </a:endParaRPr>
          </a:p>
          <a:p>
            <a:r>
              <a:rPr lang="en-US" dirty="0">
                <a:solidFill>
                  <a:schemeClr val="tx1"/>
                </a:solidFill>
              </a:rPr>
              <a:t>One of the most important parts of a nursing assistant’s job is to keep resident information confidential</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D892C62-52C9-423F-BF49-27ED09E1C17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41839091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6801C9-E2C5-4A1A-AC77-1D3597A27E46}"/>
              </a:ext>
            </a:extLst>
          </p:cNvPr>
          <p:cNvSpPr>
            <a:spLocks noGrp="1"/>
          </p:cNvSpPr>
          <p:nvPr>
            <p:ph idx="1"/>
          </p:nvPr>
        </p:nvSpPr>
        <p:spPr/>
        <p:txBody>
          <a:bodyPr/>
          <a:lstStyle/>
          <a:p>
            <a:pPr marL="457200" indent="-457200">
              <a:buFont typeface="+mj-lt"/>
              <a:buAutoNum type="arabicPeriod" startAt="11"/>
            </a:pPr>
            <a:r>
              <a:rPr lang="en-US" dirty="0"/>
              <a:t>Explain HIPAA and related terms</a:t>
            </a:r>
          </a:p>
          <a:p>
            <a:pPr marL="457200" indent="-457200">
              <a:buFont typeface="+mj-lt"/>
              <a:buAutoNum type="arabicPeriod" startAt="11"/>
            </a:pPr>
            <a:endParaRPr lang="en-US" dirty="0"/>
          </a:p>
          <a:p>
            <a:r>
              <a:rPr lang="en-US" dirty="0">
                <a:solidFill>
                  <a:schemeClr val="tx1"/>
                </a:solidFill>
              </a:rPr>
              <a:t>Critical Thinking: Conversation Starter</a:t>
            </a:r>
          </a:p>
          <a:p>
            <a:endParaRPr lang="en-US" dirty="0">
              <a:solidFill>
                <a:schemeClr val="tx1"/>
              </a:solidFill>
            </a:endParaRPr>
          </a:p>
          <a:p>
            <a:r>
              <a:rPr lang="en-US" dirty="0">
                <a:solidFill>
                  <a:schemeClr val="tx1"/>
                </a:solidFill>
              </a:rPr>
              <a:t>What negative consequences could happen if an NA does not protect the privacy of residents’ information?</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D892C62-52C9-423F-BF49-27ED09E1C17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0602447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6801C9-E2C5-4A1A-AC77-1D3597A27E46}"/>
              </a:ext>
            </a:extLst>
          </p:cNvPr>
          <p:cNvSpPr>
            <a:spLocks noGrp="1"/>
          </p:cNvSpPr>
          <p:nvPr>
            <p:ph idx="1"/>
          </p:nvPr>
        </p:nvSpPr>
        <p:spPr/>
        <p:txBody>
          <a:bodyPr/>
          <a:lstStyle/>
          <a:p>
            <a:pPr marL="457200" indent="-457200">
              <a:buFont typeface="+mj-lt"/>
              <a:buAutoNum type="arabicPeriod" startAt="11"/>
            </a:pPr>
            <a:r>
              <a:rPr lang="en-US" dirty="0"/>
              <a:t>Explain HIPAA and related terms</a:t>
            </a:r>
          </a:p>
          <a:p>
            <a:pPr marL="457200" indent="-457200">
              <a:buFont typeface="+mj-lt"/>
              <a:buAutoNum type="arabicPeriod" startAt="11"/>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HIPAA</a:t>
            </a:r>
          </a:p>
          <a:p>
            <a:pPr lvl="1"/>
            <a:r>
              <a:rPr lang="en-US" dirty="0"/>
              <a:t>an abbreviation for Health Insurance Portability and Accountability Act; a federal law that sets standards for protecting the privacy of patients’ health information. </a:t>
            </a:r>
          </a:p>
          <a:p>
            <a:r>
              <a:rPr lang="en-US" b="1" dirty="0">
                <a:solidFill>
                  <a:schemeClr val="tx1"/>
                </a:solidFill>
              </a:rPr>
              <a:t>protected health information (PHI) </a:t>
            </a:r>
          </a:p>
          <a:p>
            <a:pPr lvl="1"/>
            <a:r>
              <a:rPr lang="en-US" dirty="0">
                <a:solidFill>
                  <a:schemeClr val="tx1"/>
                </a:solidFill>
              </a:rPr>
              <a:t>information that can be used to identify a person and relates to the patient’s past, present, or future physical or mental condition, including any health care the patient has had, or payment for that health care.</a:t>
            </a:r>
          </a:p>
          <a:p>
            <a:r>
              <a:rPr lang="en-US" b="1" dirty="0">
                <a:solidFill>
                  <a:schemeClr val="tx1"/>
                </a:solidFill>
              </a:rPr>
              <a:t>electronic health records (EHR)</a:t>
            </a:r>
          </a:p>
          <a:p>
            <a:pPr lvl="1"/>
            <a:r>
              <a:rPr lang="en-US" dirty="0"/>
              <a:t>the electronic form of a resident’s personal and health data that is used to manage and coordinate a resident’s health care.</a:t>
            </a:r>
          </a:p>
          <a:p>
            <a:r>
              <a:rPr lang="en-US" b="1" dirty="0">
                <a:solidFill>
                  <a:schemeClr val="tx1"/>
                </a:solidFill>
              </a:rPr>
              <a:t>invasion of privacy </a:t>
            </a:r>
          </a:p>
          <a:p>
            <a:pPr lvl="1"/>
            <a:r>
              <a:rPr lang="en-US" dirty="0"/>
              <a:t>the</a:t>
            </a:r>
            <a:r>
              <a:rPr lang="en-US" dirty="0">
                <a:solidFill>
                  <a:schemeClr val="tx1"/>
                </a:solidFill>
              </a:rPr>
              <a:t> violation of the right to be left alone and the right to control personal information.</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D892C62-52C9-423F-BF49-27ED09E1C17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40783267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6801C9-E2C5-4A1A-AC77-1D3597A27E46}"/>
              </a:ext>
            </a:extLst>
          </p:cNvPr>
          <p:cNvSpPr>
            <a:spLocks noGrp="1"/>
          </p:cNvSpPr>
          <p:nvPr>
            <p:ph idx="1"/>
          </p:nvPr>
        </p:nvSpPr>
        <p:spPr/>
        <p:txBody>
          <a:bodyPr/>
          <a:lstStyle/>
          <a:p>
            <a:pPr marL="457200" indent="-457200">
              <a:buFont typeface="+mj-lt"/>
              <a:buAutoNum type="arabicPeriod" startAt="11"/>
            </a:pPr>
            <a:r>
              <a:rPr lang="en-US" dirty="0"/>
              <a:t>Explain HIPAA and related terms</a:t>
            </a:r>
          </a:p>
          <a:p>
            <a:pPr marL="457200" indent="-457200">
              <a:buFont typeface="+mj-lt"/>
              <a:buAutoNum type="arabicPeriod" startAt="11"/>
            </a:pPr>
            <a:endParaRPr lang="en-US" dirty="0"/>
          </a:p>
          <a:p>
            <a:r>
              <a:rPr lang="en-US" dirty="0">
                <a:solidFill>
                  <a:schemeClr val="tx1"/>
                </a:solidFill>
              </a:rPr>
              <a:t>The Health Insurance Portability and Accountability Act (HIPAA) was passed in 1996. This law sets standards for protecting the privacy of patients’ health information. </a:t>
            </a:r>
          </a:p>
          <a:p>
            <a:endParaRPr lang="en-US" dirty="0">
              <a:solidFill>
                <a:schemeClr val="tx1"/>
              </a:solidFill>
            </a:endParaRPr>
          </a:p>
          <a:p>
            <a:r>
              <a:rPr lang="en-US" dirty="0">
                <a:solidFill>
                  <a:schemeClr val="tx1"/>
                </a:solidFill>
              </a:rPr>
              <a:t>It identifies certain protected health information (PHI) that must remain confidential. </a:t>
            </a: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D892C62-52C9-423F-BF49-27ED09E1C17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5034130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6801C9-E2C5-4A1A-AC77-1D3597A27E46}"/>
              </a:ext>
            </a:extLst>
          </p:cNvPr>
          <p:cNvSpPr>
            <a:spLocks noGrp="1"/>
          </p:cNvSpPr>
          <p:nvPr>
            <p:ph idx="1"/>
          </p:nvPr>
        </p:nvSpPr>
        <p:spPr/>
        <p:txBody>
          <a:bodyPr/>
          <a:lstStyle/>
          <a:p>
            <a:pPr marL="457200" indent="-457200">
              <a:buFont typeface="+mj-lt"/>
              <a:buAutoNum type="arabicPeriod" startAt="11"/>
            </a:pPr>
            <a:r>
              <a:rPr lang="en-US" dirty="0"/>
              <a:t>Explain HIPAA and related terms</a:t>
            </a:r>
          </a:p>
          <a:p>
            <a:pPr marL="457200" indent="-457200">
              <a:buFont typeface="+mj-lt"/>
              <a:buAutoNum type="arabicPeriod" startAt="11"/>
            </a:pPr>
            <a:endParaRPr lang="en-US" dirty="0"/>
          </a:p>
          <a:p>
            <a:r>
              <a:rPr lang="en-US" dirty="0">
                <a:solidFill>
                  <a:schemeClr val="tx1"/>
                </a:solidFill>
              </a:rPr>
              <a:t>HITECH (Health Information Technology for Economic and Clinical Health) became law at the end of 2009. It is a way to expand the protection of electronic health records (EHR). </a:t>
            </a:r>
          </a:p>
          <a:p>
            <a:endParaRPr lang="en-US" dirty="0">
              <a:solidFill>
                <a:schemeClr val="tx1"/>
              </a:solidFill>
            </a:endParaRPr>
          </a:p>
          <a:p>
            <a:r>
              <a:rPr lang="en-US" dirty="0">
                <a:solidFill>
                  <a:schemeClr val="tx1"/>
                </a:solidFill>
              </a:rPr>
              <a:t>The HITECH Act increases civil and criminal penalties for sharing PHI and expands the ability to enforce these penalties.</a:t>
            </a:r>
          </a:p>
          <a:p>
            <a:endParaRPr lang="en-US" dirty="0">
              <a:solidFill>
                <a:schemeClr val="tx1"/>
              </a:solidFill>
            </a:endParaRPr>
          </a:p>
          <a:p>
            <a:endParaRPr lang="en-US" dirty="0">
              <a:solidFill>
                <a:schemeClr val="tx1"/>
              </a:solidFill>
            </a:endParaRPr>
          </a:p>
          <a:p>
            <a:pPr marL="457200" indent="-457200">
              <a:buFont typeface="+mj-lt"/>
              <a:buAutoNum type="arabicPeriod" startAt="11"/>
            </a:pPr>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D892C62-52C9-423F-BF49-27ED09E1C17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33212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a:xfrm>
            <a:off x="635393" y="780226"/>
            <a:ext cx="10234377" cy="5499228"/>
          </a:xfrm>
        </p:spPr>
        <p:txBody>
          <a:bodyPr>
            <a:normAutofit/>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p>
          <a:p>
            <a:pPr lvl="0"/>
            <a:r>
              <a:rPr lang="en-US" b="1" dirty="0">
                <a:solidFill>
                  <a:prstClr val="black"/>
                </a:solidFill>
              </a:rPr>
              <a:t>invasion of privacy</a:t>
            </a:r>
          </a:p>
          <a:p>
            <a:pPr lvl="1"/>
            <a:r>
              <a:rPr lang="en-US" dirty="0">
                <a:solidFill>
                  <a:prstClr val="black"/>
                </a:solidFill>
              </a:rPr>
              <a:t>the violation of the right to be left alone and the right to control personal information.</a:t>
            </a:r>
          </a:p>
          <a:p>
            <a:r>
              <a:rPr lang="en-US" b="1" dirty="0">
                <a:solidFill>
                  <a:schemeClr val="tx1"/>
                </a:solidFill>
              </a:rPr>
              <a:t>involuntary seclusion</a:t>
            </a:r>
          </a:p>
          <a:p>
            <a:pPr lvl="1"/>
            <a:r>
              <a:rPr lang="en-US" dirty="0">
                <a:solidFill>
                  <a:schemeClr val="tx1"/>
                </a:solidFill>
              </a:rPr>
              <a:t>the separation of a person from others against the person’s will. </a:t>
            </a:r>
          </a:p>
          <a:p>
            <a:r>
              <a:rPr lang="en-US" b="1" dirty="0">
                <a:solidFill>
                  <a:schemeClr val="tx1"/>
                </a:solidFill>
              </a:rPr>
              <a:t>laws</a:t>
            </a:r>
          </a:p>
          <a:p>
            <a:pPr lvl="1"/>
            <a:r>
              <a:rPr lang="en-US" dirty="0">
                <a:solidFill>
                  <a:schemeClr val="tx1"/>
                </a:solidFill>
              </a:rPr>
              <a:t>rules set by the government to help protect the public.</a:t>
            </a:r>
          </a:p>
          <a:p>
            <a:r>
              <a:rPr lang="en-US" b="1" dirty="0">
                <a:solidFill>
                  <a:schemeClr val="tx1"/>
                </a:solidFill>
              </a:rPr>
              <a:t>libel</a:t>
            </a:r>
          </a:p>
          <a:p>
            <a:pPr lvl="1"/>
            <a:r>
              <a:rPr lang="en-US" dirty="0">
                <a:solidFill>
                  <a:schemeClr val="tx1"/>
                </a:solidFill>
              </a:rPr>
              <a:t>defamation in written form.</a:t>
            </a:r>
          </a:p>
          <a:p>
            <a:r>
              <a:rPr lang="en-US" b="1" dirty="0">
                <a:solidFill>
                  <a:schemeClr val="tx1"/>
                </a:solidFill>
              </a:rPr>
              <a:t>living will</a:t>
            </a:r>
          </a:p>
          <a:p>
            <a:pPr lvl="1"/>
            <a:r>
              <a:rPr lang="en-US" dirty="0">
                <a:solidFill>
                  <a:schemeClr val="tx1"/>
                </a:solidFill>
              </a:rPr>
              <a:t>a document that states the medical care a person wants, or does not want, in case she becomes unable to make those decisions.</a:t>
            </a:r>
          </a:p>
          <a:p>
            <a:r>
              <a:rPr lang="en-US" b="1" dirty="0">
                <a:solidFill>
                  <a:schemeClr val="tx1"/>
                </a:solidFill>
              </a:rPr>
              <a:t>malpractice</a:t>
            </a:r>
          </a:p>
          <a:p>
            <a:pPr lvl="1"/>
            <a:r>
              <a:rPr lang="en-US" dirty="0">
                <a:solidFill>
                  <a:schemeClr val="tx1"/>
                </a:solidFill>
              </a:rPr>
              <a:t>professional misconduct that results in damage or injury to a person.</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0825748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6801C9-E2C5-4A1A-AC77-1D3597A27E46}"/>
              </a:ext>
            </a:extLst>
          </p:cNvPr>
          <p:cNvSpPr>
            <a:spLocks noGrp="1"/>
          </p:cNvSpPr>
          <p:nvPr>
            <p:ph idx="1"/>
          </p:nvPr>
        </p:nvSpPr>
        <p:spPr/>
        <p:txBody>
          <a:bodyPr/>
          <a:lstStyle/>
          <a:p>
            <a:pPr marL="457200" indent="-457200">
              <a:buFont typeface="+mj-lt"/>
              <a:buAutoNum type="arabicPeriod" startAt="11"/>
            </a:pPr>
            <a:r>
              <a:rPr lang="en-US" dirty="0"/>
              <a:t>Explain HIPAA and related terms</a:t>
            </a:r>
          </a:p>
          <a:p>
            <a:pPr marL="457200" indent="-457200">
              <a:buFont typeface="+mj-lt"/>
              <a:buAutoNum type="arabicPeriod" startAt="11"/>
            </a:pPr>
            <a:endParaRPr lang="en-US" dirty="0"/>
          </a:p>
          <a:p>
            <a:r>
              <a:rPr lang="en-US" dirty="0">
                <a:solidFill>
                  <a:schemeClr val="tx1"/>
                </a:solidFill>
              </a:rPr>
              <a:t>Remember these ways that NAs can keep PHI confidential:</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Do not give out health information on the phone except to approved staff members.</a:t>
            </a:r>
          </a:p>
          <a:p>
            <a:pPr marL="800100" lvl="1" indent="-342900">
              <a:buFont typeface="Arial" panose="020B0604020202020204" pitchFamily="34" charset="0"/>
              <a:buChar char="•"/>
            </a:pPr>
            <a:r>
              <a:rPr lang="en-US" dirty="0">
                <a:solidFill>
                  <a:schemeClr val="tx1"/>
                </a:solidFill>
              </a:rPr>
              <a:t>Do not give personal information to visitors.</a:t>
            </a:r>
          </a:p>
          <a:p>
            <a:pPr marL="800100" lvl="1" indent="-342900">
              <a:buFont typeface="Arial" panose="020B0604020202020204" pitchFamily="34" charset="0"/>
              <a:buChar char="•"/>
            </a:pPr>
            <a:r>
              <a:rPr lang="en-US" dirty="0">
                <a:solidFill>
                  <a:schemeClr val="tx1"/>
                </a:solidFill>
              </a:rPr>
              <a:t>Do not share medical records with anyone other than the care team.</a:t>
            </a:r>
          </a:p>
          <a:p>
            <a:pPr marL="800100" lvl="1" indent="-342900">
              <a:buFont typeface="Arial" panose="020B0604020202020204" pitchFamily="34" charset="0"/>
              <a:buChar char="•"/>
            </a:pPr>
            <a:r>
              <a:rPr lang="en-US" dirty="0">
                <a:solidFill>
                  <a:schemeClr val="tx1"/>
                </a:solidFill>
              </a:rPr>
              <a:t>Do not discuss residents in public areas.</a:t>
            </a:r>
          </a:p>
          <a:p>
            <a:pPr marL="800100" lvl="1" indent="-342900">
              <a:buFont typeface="Arial" panose="020B0604020202020204" pitchFamily="34" charset="0"/>
              <a:buChar char="•"/>
            </a:pPr>
            <a:r>
              <a:rPr lang="en-US" dirty="0">
                <a:solidFill>
                  <a:schemeClr val="tx1"/>
                </a:solidFill>
              </a:rPr>
              <a:t>Do not bring family or friends to the facility.</a:t>
            </a:r>
          </a:p>
          <a:p>
            <a:pPr marL="800100" lvl="1" indent="-342900">
              <a:buFont typeface="Arial" panose="020B0604020202020204" pitchFamily="34" charset="0"/>
              <a:buChar char="•"/>
            </a:pPr>
            <a:r>
              <a:rPr lang="en-US" dirty="0">
                <a:solidFill>
                  <a:schemeClr val="tx1"/>
                </a:solidFill>
              </a:rPr>
              <a:t>Double-check fax numbers and use cover sheets.</a:t>
            </a:r>
          </a:p>
          <a:p>
            <a:pPr marL="800100" lvl="1" indent="-342900">
              <a:buFont typeface="Arial" panose="020B0604020202020204" pitchFamily="34" charset="0"/>
              <a:buChar char="•"/>
            </a:pPr>
            <a:r>
              <a:rPr lang="en-US" dirty="0">
                <a:solidFill>
                  <a:schemeClr val="tx1"/>
                </a:solidFill>
              </a:rPr>
              <a:t>Return charts to proper place after use.</a:t>
            </a:r>
          </a:p>
          <a:p>
            <a:pPr marL="800100" lvl="1" indent="-342900">
              <a:buFont typeface="Arial" panose="020B0604020202020204" pitchFamily="34" charset="0"/>
              <a:buChar char="•"/>
            </a:pPr>
            <a:r>
              <a:rPr lang="en-US" dirty="0">
                <a:solidFill>
                  <a:schemeClr val="tx1"/>
                </a:solidFill>
              </a:rPr>
              <a:t>Dispose of personal notes regarding resident care prior to leaving work for the day.</a:t>
            </a:r>
          </a:p>
          <a:p>
            <a:endParaRPr lang="en-US" dirty="0">
              <a:solidFill>
                <a:schemeClr val="tx1"/>
              </a:solidFill>
            </a:endParaRPr>
          </a:p>
          <a:p>
            <a:endParaRPr lang="en-US" dirty="0">
              <a:solidFill>
                <a:schemeClr val="tx1"/>
              </a:solidFill>
            </a:endParaRPr>
          </a:p>
          <a:p>
            <a:pPr marL="457200" indent="-457200">
              <a:buFont typeface="+mj-lt"/>
              <a:buAutoNum type="arabicPeriod" startAt="11"/>
            </a:pPr>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D892C62-52C9-423F-BF49-27ED09E1C17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4502278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6801C9-E2C5-4A1A-AC77-1D3597A27E46}"/>
              </a:ext>
            </a:extLst>
          </p:cNvPr>
          <p:cNvSpPr>
            <a:spLocks noGrp="1"/>
          </p:cNvSpPr>
          <p:nvPr>
            <p:ph idx="1"/>
          </p:nvPr>
        </p:nvSpPr>
        <p:spPr/>
        <p:txBody>
          <a:bodyPr/>
          <a:lstStyle/>
          <a:p>
            <a:pPr marL="457200" indent="-457200">
              <a:buFont typeface="+mj-lt"/>
              <a:buAutoNum type="arabicPeriod" startAt="11"/>
            </a:pPr>
            <a:r>
              <a:rPr lang="en-US" dirty="0"/>
              <a:t>Explain HIPAA and related terms</a:t>
            </a:r>
          </a:p>
          <a:p>
            <a:pPr marL="457200" indent="-457200">
              <a:buFont typeface="+mj-lt"/>
              <a:buAutoNum type="arabicPeriod" startAt="11"/>
            </a:pPr>
            <a:endParaRPr lang="en-US" dirty="0"/>
          </a:p>
          <a:p>
            <a:r>
              <a:rPr lang="en-US" dirty="0">
                <a:solidFill>
                  <a:schemeClr val="tx1"/>
                </a:solidFill>
              </a:rPr>
              <a:t>Ways that NAs can keep PHI confidential (cont’d):</a:t>
            </a:r>
          </a:p>
          <a:p>
            <a:endParaRPr lang="en-US" dirty="0">
              <a:solidFill>
                <a:schemeClr val="tx1"/>
              </a:solidFill>
            </a:endParaRPr>
          </a:p>
          <a:p>
            <a:pPr marL="800100" lvl="1" indent="-342900">
              <a:buFont typeface="Arial" panose="020B0604020202020204" pitchFamily="34" charset="0"/>
              <a:buChar char="•"/>
            </a:pPr>
            <a:r>
              <a:rPr lang="en-US" dirty="0">
                <a:solidFill>
                  <a:schemeClr val="tx1"/>
                </a:solidFill>
              </a:rPr>
              <a:t>Log out and exit web browser when finished with computer work.</a:t>
            </a:r>
          </a:p>
          <a:p>
            <a:pPr marL="800100" lvl="1" indent="-342900">
              <a:buFont typeface="Arial" panose="020B0604020202020204" pitchFamily="34" charset="0"/>
              <a:buChar char="•"/>
            </a:pPr>
            <a:r>
              <a:rPr lang="en-US" dirty="0">
                <a:solidFill>
                  <a:schemeClr val="tx1"/>
                </a:solidFill>
              </a:rPr>
              <a:t>Do not include private information in e-mails.</a:t>
            </a:r>
          </a:p>
          <a:p>
            <a:pPr marL="800100" lvl="1" indent="-342900">
              <a:buFont typeface="Arial" panose="020B0604020202020204" pitchFamily="34" charset="0"/>
              <a:buChar char="•"/>
            </a:pPr>
            <a:r>
              <a:rPr lang="en-US" dirty="0">
                <a:solidFill>
                  <a:schemeClr val="tx1"/>
                </a:solidFill>
              </a:rPr>
              <a:t>Do not share resident information on any social networking site (e.g., Facebook or Twitter).</a:t>
            </a:r>
          </a:p>
          <a:p>
            <a:pPr marL="800100" lvl="1" indent="-342900">
              <a:buFont typeface="Arial" panose="020B0604020202020204" pitchFamily="34" charset="0"/>
              <a:buChar char="•"/>
            </a:pPr>
            <a:r>
              <a:rPr lang="en-US" dirty="0">
                <a:solidFill>
                  <a:schemeClr val="tx1"/>
                </a:solidFill>
              </a:rPr>
              <a:t>Do not takes photos of residents and share them with anyone, including via cell phones, e-mail, social networking sites, or other websites.</a:t>
            </a:r>
          </a:p>
          <a:p>
            <a:pPr marL="800100" lvl="1" indent="-342900">
              <a:buFont typeface="Arial" panose="020B0604020202020204" pitchFamily="34" charset="0"/>
              <a:buChar char="•"/>
            </a:pPr>
            <a:r>
              <a:rPr lang="en-US" dirty="0">
                <a:solidFill>
                  <a:schemeClr val="tx1"/>
                </a:solidFill>
              </a:rPr>
              <a:t>Give documents found with resident’s information to the nurse.</a:t>
            </a:r>
          </a:p>
          <a:p>
            <a:pPr marL="800100" lvl="1" indent="-342900">
              <a:buFont typeface="Arial" panose="020B0604020202020204" pitchFamily="34" charset="0"/>
              <a:buChar char="•"/>
            </a:pPr>
            <a:endParaRPr lang="en-US" dirty="0">
              <a:solidFill>
                <a:schemeClr val="tx1"/>
              </a:solidFill>
            </a:endParaRPr>
          </a:p>
          <a:p>
            <a:pPr marL="800100" lvl="1" indent="-342900">
              <a:buFont typeface="Arial" panose="020B0604020202020204" pitchFamily="34" charset="0"/>
              <a:buChar char="•"/>
            </a:pPr>
            <a:endParaRPr lang="en-US" dirty="0">
              <a:solidFill>
                <a:schemeClr val="tx1"/>
              </a:solidFill>
            </a:endParaRPr>
          </a:p>
          <a:p>
            <a:pPr marL="914400" lvl="1" indent="-457200">
              <a:buFont typeface="Arial" panose="020B0604020202020204" pitchFamily="34" charset="0"/>
              <a:buChar char="•"/>
            </a:pPr>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1D892C62-52C9-423F-BF49-27ED09E1C17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7325652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52E207-34DD-4EF9-BA19-1D9572905892}"/>
              </a:ext>
            </a:extLst>
          </p:cNvPr>
          <p:cNvSpPr>
            <a:spLocks noGrp="1"/>
          </p:cNvSpPr>
          <p:nvPr>
            <p:ph idx="1"/>
          </p:nvPr>
        </p:nvSpPr>
        <p:spPr/>
        <p:txBody>
          <a:bodyPr/>
          <a:lstStyle/>
          <a:p>
            <a:pPr marL="457200" lvl="0" indent="-457200">
              <a:buFont typeface="+mj-lt"/>
              <a:buAutoNum type="arabicPeriod" startAt="11"/>
            </a:pPr>
            <a:r>
              <a:rPr lang="en-US" dirty="0"/>
              <a:t>Explain HIPAA and related terms</a:t>
            </a:r>
          </a:p>
          <a:p>
            <a:pPr marL="457200" indent="-457200">
              <a:buFont typeface="+mj-lt"/>
              <a:buAutoNum type="arabicPeriod" startAt="12"/>
            </a:pPr>
            <a:endParaRPr lang="en-US" dirty="0">
              <a:solidFill>
                <a:schemeClr val="tx1"/>
              </a:solidFill>
            </a:endParaRPr>
          </a:p>
          <a:p>
            <a:r>
              <a:rPr lang="en-US" dirty="0">
                <a:solidFill>
                  <a:schemeClr val="tx1"/>
                </a:solidFill>
              </a:rPr>
              <a:t>REMEMBER:</a:t>
            </a:r>
          </a:p>
          <a:p>
            <a:endParaRPr lang="en-US" dirty="0">
              <a:solidFill>
                <a:schemeClr val="tx1"/>
              </a:solidFill>
            </a:endParaRPr>
          </a:p>
          <a:p>
            <a:r>
              <a:rPr lang="en-US" dirty="0">
                <a:solidFill>
                  <a:schemeClr val="tx1"/>
                </a:solidFill>
              </a:rPr>
              <a:t>There are serious penalties, including fines and even prison time, for not following HIPAA guidelines.</a:t>
            </a:r>
          </a:p>
          <a:p>
            <a:endParaRPr lang="en-US" dirty="0"/>
          </a:p>
        </p:txBody>
      </p:sp>
      <p:sp>
        <p:nvSpPr>
          <p:cNvPr id="3" name="Slide Number Placeholder 2">
            <a:extLst>
              <a:ext uri="{FF2B5EF4-FFF2-40B4-BE49-F238E27FC236}">
                <a16:creationId xmlns:a16="http://schemas.microsoft.com/office/drawing/2014/main" id="{17A9300A-C57F-4742-85CF-A8F4B8281B4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62</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6256255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52E207-34DD-4EF9-BA19-1D9572905892}"/>
              </a:ext>
            </a:extLst>
          </p:cNvPr>
          <p:cNvSpPr>
            <a:spLocks noGrp="1"/>
          </p:cNvSpPr>
          <p:nvPr>
            <p:ph idx="1"/>
          </p:nvPr>
        </p:nvSpPr>
        <p:spPr/>
        <p:txBody>
          <a:bodyPr/>
          <a:lstStyle/>
          <a:p>
            <a:pPr marL="457200" indent="-457200">
              <a:buFont typeface="+mj-lt"/>
              <a:buAutoNum type="arabicPeriod" startAt="12"/>
            </a:pPr>
            <a:r>
              <a:rPr lang="en-US" dirty="0"/>
              <a:t>Discuss the Patient Self-Determination Act (PSDA) and advance directives</a:t>
            </a:r>
          </a:p>
          <a:p>
            <a:pPr marL="457200" indent="-457200">
              <a:buFont typeface="+mj-lt"/>
              <a:buAutoNum type="arabicPeriod" startAt="12"/>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advance directives</a:t>
            </a:r>
          </a:p>
          <a:p>
            <a:pPr lvl="1"/>
            <a:r>
              <a:rPr lang="en-US" dirty="0">
                <a:solidFill>
                  <a:schemeClr val="tx1"/>
                </a:solidFill>
              </a:rPr>
              <a:t>legal documents that allow people to decide what kind of medical care they wish to have in the event they are unable to make those decisions themselves.</a:t>
            </a:r>
          </a:p>
          <a:p>
            <a:r>
              <a:rPr lang="en-US" b="1" dirty="0">
                <a:solidFill>
                  <a:schemeClr val="tx1"/>
                </a:solidFill>
              </a:rPr>
              <a:t>living will</a:t>
            </a:r>
          </a:p>
          <a:p>
            <a:pPr lvl="1"/>
            <a:r>
              <a:rPr lang="en-US" dirty="0">
                <a:solidFill>
                  <a:schemeClr val="tx1"/>
                </a:solidFill>
              </a:rPr>
              <a:t>a document that states the medical care a person wants, or does not want, in case he or she becomes unable to make those decisions.</a:t>
            </a:r>
          </a:p>
          <a:p>
            <a:endParaRPr lang="en-US" dirty="0"/>
          </a:p>
        </p:txBody>
      </p:sp>
      <p:sp>
        <p:nvSpPr>
          <p:cNvPr id="3" name="Slide Number Placeholder 2">
            <a:extLst>
              <a:ext uri="{FF2B5EF4-FFF2-40B4-BE49-F238E27FC236}">
                <a16:creationId xmlns:a16="http://schemas.microsoft.com/office/drawing/2014/main" id="{17A9300A-C57F-4742-85CF-A8F4B8281B4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63</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814363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52E207-34DD-4EF9-BA19-1D9572905892}"/>
              </a:ext>
            </a:extLst>
          </p:cNvPr>
          <p:cNvSpPr>
            <a:spLocks noGrp="1"/>
          </p:cNvSpPr>
          <p:nvPr>
            <p:ph idx="1"/>
          </p:nvPr>
        </p:nvSpPr>
        <p:spPr/>
        <p:txBody>
          <a:bodyPr/>
          <a:lstStyle/>
          <a:p>
            <a:pPr marL="457200" indent="-457200">
              <a:buFont typeface="+mj-lt"/>
              <a:buAutoNum type="arabicPeriod" startAt="12"/>
            </a:pPr>
            <a:r>
              <a:rPr lang="en-US" dirty="0"/>
              <a:t>Discuss the Patient Self-Determination Act (PSDA) and advance directives</a:t>
            </a:r>
          </a:p>
          <a:p>
            <a:pPr marL="457200" indent="-457200">
              <a:buFont typeface="+mj-lt"/>
              <a:buAutoNum type="arabicPeriod" startAt="12"/>
            </a:pPr>
            <a:endParaRPr lang="en-US" dirty="0"/>
          </a:p>
          <a:p>
            <a:r>
              <a:rPr lang="en-US" dirty="0">
                <a:solidFill>
                  <a:schemeClr val="tx1"/>
                </a:solidFill>
              </a:rPr>
              <a:t>Define the following terms:</a:t>
            </a:r>
          </a:p>
          <a:p>
            <a:endParaRPr lang="en-US" dirty="0">
              <a:solidFill>
                <a:schemeClr val="tx1"/>
              </a:solidFill>
            </a:endParaRPr>
          </a:p>
          <a:p>
            <a:r>
              <a:rPr lang="en-US" b="1" dirty="0">
                <a:solidFill>
                  <a:schemeClr val="tx1"/>
                </a:solidFill>
              </a:rPr>
              <a:t>durable power of attorney for health care</a:t>
            </a:r>
          </a:p>
          <a:p>
            <a:pPr lvl="1"/>
            <a:r>
              <a:rPr lang="en-US" dirty="0">
                <a:solidFill>
                  <a:schemeClr val="tx1"/>
                </a:solidFill>
              </a:rPr>
              <a:t>a legal document that appoints someone to make the medical decisions for a person in the event he becomes unable to do so.</a:t>
            </a:r>
          </a:p>
          <a:p>
            <a:r>
              <a:rPr lang="en-US" b="1" dirty="0">
                <a:solidFill>
                  <a:schemeClr val="tx1"/>
                </a:solidFill>
              </a:rPr>
              <a:t>DNR </a:t>
            </a:r>
          </a:p>
          <a:p>
            <a:pPr lvl="1"/>
            <a:r>
              <a:rPr lang="en-US" dirty="0"/>
              <a:t>an abbreviation for do-not-resuscitate; an order that tells medical professionals not to perform CPR in the event of cardiac or respiratory arrest.</a:t>
            </a:r>
          </a:p>
          <a:p>
            <a:endParaRPr lang="en-US" dirty="0"/>
          </a:p>
          <a:p>
            <a:endParaRPr lang="en-US" dirty="0"/>
          </a:p>
        </p:txBody>
      </p:sp>
      <p:sp>
        <p:nvSpPr>
          <p:cNvPr id="3" name="Slide Number Placeholder 2">
            <a:extLst>
              <a:ext uri="{FF2B5EF4-FFF2-40B4-BE49-F238E27FC236}">
                <a16:creationId xmlns:a16="http://schemas.microsoft.com/office/drawing/2014/main" id="{17A9300A-C57F-4742-85CF-A8F4B8281B4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64</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4693606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52E207-34DD-4EF9-BA19-1D9572905892}"/>
              </a:ext>
            </a:extLst>
          </p:cNvPr>
          <p:cNvSpPr>
            <a:spLocks noGrp="1"/>
          </p:cNvSpPr>
          <p:nvPr>
            <p:ph idx="1"/>
          </p:nvPr>
        </p:nvSpPr>
        <p:spPr/>
        <p:txBody>
          <a:bodyPr/>
          <a:lstStyle/>
          <a:p>
            <a:pPr marL="457200" indent="-457200">
              <a:buFont typeface="+mj-lt"/>
              <a:buAutoNum type="arabicPeriod" startAt="12"/>
            </a:pPr>
            <a:r>
              <a:rPr lang="en-US" dirty="0"/>
              <a:t>Discuss the Patient Self-Determination Act (PSDA) and advance directives</a:t>
            </a:r>
          </a:p>
          <a:p>
            <a:pPr marL="457200" indent="-457200">
              <a:buFont typeface="+mj-lt"/>
              <a:buAutoNum type="arabicPeriod" startAt="12"/>
            </a:pPr>
            <a:endParaRPr lang="en-US" dirty="0"/>
          </a:p>
          <a:p>
            <a:r>
              <a:rPr lang="en-US" dirty="0">
                <a:solidFill>
                  <a:schemeClr val="tx1"/>
                </a:solidFill>
              </a:rPr>
              <a:t>The Patient Self-Determination Act (PSDA) is a federal law originally passed in 1990.</a:t>
            </a:r>
          </a:p>
          <a:p>
            <a:endParaRPr lang="en-US" dirty="0">
              <a:solidFill>
                <a:schemeClr val="tx1"/>
              </a:solidFill>
            </a:endParaRPr>
          </a:p>
          <a:p>
            <a:r>
              <a:rPr lang="en-US" dirty="0">
                <a:solidFill>
                  <a:schemeClr val="tx1"/>
                </a:solidFill>
              </a:rPr>
              <a:t>The PSDA requires all healthcare agencies receiving Medicare and Medicaid money to give adults, during admission or enrollment, information about their rights relating to advance directives. </a:t>
            </a:r>
          </a:p>
          <a:p>
            <a:endParaRPr lang="en-US" dirty="0"/>
          </a:p>
        </p:txBody>
      </p:sp>
      <p:sp>
        <p:nvSpPr>
          <p:cNvPr id="3" name="Slide Number Placeholder 2">
            <a:extLst>
              <a:ext uri="{FF2B5EF4-FFF2-40B4-BE49-F238E27FC236}">
                <a16:creationId xmlns:a16="http://schemas.microsoft.com/office/drawing/2014/main" id="{17A9300A-C57F-4742-85CF-A8F4B8281B4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65</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4082409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52E207-34DD-4EF9-BA19-1D9572905892}"/>
              </a:ext>
            </a:extLst>
          </p:cNvPr>
          <p:cNvSpPr>
            <a:spLocks noGrp="1"/>
          </p:cNvSpPr>
          <p:nvPr>
            <p:ph idx="1"/>
          </p:nvPr>
        </p:nvSpPr>
        <p:spPr/>
        <p:txBody>
          <a:bodyPr/>
          <a:lstStyle/>
          <a:p>
            <a:pPr marL="457200" indent="-457200">
              <a:buFont typeface="+mj-lt"/>
              <a:buAutoNum type="arabicPeriod" startAt="12"/>
            </a:pPr>
            <a:r>
              <a:rPr lang="en-US" dirty="0"/>
              <a:t>Discuss the Patient Self-Determination Act (PSDA) and advance directives</a:t>
            </a:r>
          </a:p>
          <a:p>
            <a:pPr marL="457200" indent="-457200">
              <a:buFont typeface="+mj-lt"/>
              <a:buAutoNum type="arabicPeriod" startAt="12"/>
            </a:pPr>
            <a:endParaRPr lang="en-US" dirty="0"/>
          </a:p>
          <a:p>
            <a:r>
              <a:rPr lang="en-US" dirty="0">
                <a:solidFill>
                  <a:schemeClr val="tx1"/>
                </a:solidFill>
              </a:rPr>
              <a:t>Critical Thinking: Conversation Starter</a:t>
            </a:r>
          </a:p>
          <a:p>
            <a:endParaRPr lang="en-US" dirty="0">
              <a:solidFill>
                <a:schemeClr val="tx1"/>
              </a:solidFill>
            </a:endParaRPr>
          </a:p>
          <a:p>
            <a:r>
              <a:rPr lang="en-US" dirty="0">
                <a:solidFill>
                  <a:schemeClr val="tx1"/>
                </a:solidFill>
              </a:rPr>
              <a:t>What are some examples of advance directives and why do you think advance </a:t>
            </a:r>
            <a:r>
              <a:rPr lang="en-US">
                <a:solidFill>
                  <a:schemeClr val="tx1"/>
                </a:solidFill>
              </a:rPr>
              <a:t>directives are </a:t>
            </a:r>
            <a:r>
              <a:rPr lang="en-US" dirty="0">
                <a:solidFill>
                  <a:schemeClr val="tx1"/>
                </a:solidFill>
              </a:rPr>
              <a:t>important?</a:t>
            </a:r>
          </a:p>
          <a:p>
            <a:endParaRPr lang="en-US" dirty="0"/>
          </a:p>
        </p:txBody>
      </p:sp>
      <p:sp>
        <p:nvSpPr>
          <p:cNvPr id="3" name="Slide Number Placeholder 2">
            <a:extLst>
              <a:ext uri="{FF2B5EF4-FFF2-40B4-BE49-F238E27FC236}">
                <a16:creationId xmlns:a16="http://schemas.microsoft.com/office/drawing/2014/main" id="{17A9300A-C57F-4742-85CF-A8F4B8281B4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35600020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03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p>
          <a:p>
            <a:r>
              <a:rPr lang="en-US" b="1" dirty="0">
                <a:solidFill>
                  <a:schemeClr val="tx1"/>
                </a:solidFill>
              </a:rPr>
              <a:t>mandated reporters</a:t>
            </a:r>
          </a:p>
          <a:p>
            <a:pPr lvl="1"/>
            <a:r>
              <a:rPr lang="en-US" dirty="0">
                <a:solidFill>
                  <a:schemeClr val="tx1"/>
                </a:solidFill>
              </a:rPr>
              <a:t>people who are required to report suspected or observed abuse or neglect due to their regular contact with vulnerable populations, such as the elderly in long-term care facilities.</a:t>
            </a:r>
          </a:p>
          <a:p>
            <a:r>
              <a:rPr lang="en-US" b="1" dirty="0">
                <a:solidFill>
                  <a:schemeClr val="tx1"/>
                </a:solidFill>
              </a:rPr>
              <a:t>misappropriation	</a:t>
            </a:r>
          </a:p>
          <a:p>
            <a:pPr lvl="1"/>
            <a:r>
              <a:rPr lang="en-US" dirty="0"/>
              <a:t>the deliberate misplacement, exploitation, or improper use of a resident’s belongings or money without the resident’s consent.</a:t>
            </a:r>
          </a:p>
          <a:p>
            <a:r>
              <a:rPr lang="en-US" b="1" dirty="0">
                <a:solidFill>
                  <a:schemeClr val="tx1"/>
                </a:solidFill>
              </a:rPr>
              <a:t>mistreatment</a:t>
            </a:r>
          </a:p>
          <a:p>
            <a:pPr lvl="1"/>
            <a:r>
              <a:rPr lang="en-US" dirty="0"/>
              <a:t>the inappropriate treatment or exploitation of a resident.</a:t>
            </a:r>
          </a:p>
          <a:p>
            <a:r>
              <a:rPr lang="en-US" b="1" dirty="0">
                <a:solidFill>
                  <a:schemeClr val="tx1"/>
                </a:solidFill>
              </a:rPr>
              <a:t>NATCEP: </a:t>
            </a:r>
          </a:p>
          <a:p>
            <a:pPr lvl="1"/>
            <a:r>
              <a:rPr lang="en-US" dirty="0">
                <a:solidFill>
                  <a:schemeClr val="tx1"/>
                </a:solidFill>
              </a:rPr>
              <a:t>an abbreviation for Nurse Aide Training and Competency Evaluation Program; part of the Omnibus Budget Reconciliation Act (OBRA) that sets minimum requirements for training and testing nursing assistants. </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2412141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dirty="0"/>
          </a:p>
          <a:p>
            <a:pPr lvl="0"/>
            <a:r>
              <a:rPr lang="en-US" b="1" dirty="0">
                <a:solidFill>
                  <a:prstClr val="black"/>
                </a:solidFill>
              </a:rPr>
              <a:t>neglect</a:t>
            </a:r>
          </a:p>
          <a:p>
            <a:pPr lvl="1"/>
            <a:r>
              <a:rPr lang="en-US" dirty="0">
                <a:solidFill>
                  <a:prstClr val="black"/>
                </a:solidFill>
              </a:rPr>
              <a:t>failure to provide necessary care or services, resulting in physical, mental, or emotional harm to a person.</a:t>
            </a:r>
          </a:p>
          <a:p>
            <a:r>
              <a:rPr lang="en-US" b="1" dirty="0">
                <a:solidFill>
                  <a:schemeClr val="tx1"/>
                </a:solidFill>
              </a:rPr>
              <a:t>negligence</a:t>
            </a:r>
          </a:p>
          <a:p>
            <a:pPr lvl="1"/>
            <a:r>
              <a:rPr lang="en-US" dirty="0">
                <a:solidFill>
                  <a:schemeClr val="tx1"/>
                </a:solidFill>
              </a:rPr>
              <a:t>actions, or the failure to act or provide proper care for a person, resulting in unintended injury. </a:t>
            </a:r>
          </a:p>
          <a:p>
            <a:r>
              <a:rPr lang="en-US" b="1" dirty="0">
                <a:solidFill>
                  <a:schemeClr val="tx1"/>
                </a:solidFill>
              </a:rPr>
              <a:t>OBRA </a:t>
            </a:r>
          </a:p>
          <a:p>
            <a:pPr lvl="1"/>
            <a:r>
              <a:rPr lang="en-US" dirty="0"/>
              <a:t>an abbreviation for Omnibus Budget Reconciliation Act; law </a:t>
            </a:r>
            <a:r>
              <a:rPr lang="en-US" dirty="0">
                <a:solidFill>
                  <a:schemeClr val="tx1"/>
                </a:solidFill>
              </a:rPr>
              <a:t>passed by the federal government that includes minimum standards for nursing assistant training, staffing requirements, resident assessment instructions, and information on rights for residents.</a:t>
            </a:r>
          </a:p>
          <a:p>
            <a:r>
              <a:rPr lang="en-US" b="1" dirty="0">
                <a:solidFill>
                  <a:schemeClr val="tx1"/>
                </a:solidFill>
              </a:rPr>
              <a:t>ombudsman </a:t>
            </a:r>
          </a:p>
          <a:p>
            <a:pPr lvl="1"/>
            <a:r>
              <a:rPr lang="en-US" dirty="0">
                <a:solidFill>
                  <a:schemeClr val="tx1"/>
                </a:solidFill>
              </a:rPr>
              <a:t>a legal advocate for residents in long-term care facilities.</a:t>
            </a: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48606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BA6DE-6A73-4FA4-88D1-F17AAC61FDC4}"/>
              </a:ext>
            </a:extLst>
          </p:cNvPr>
          <p:cNvSpPr>
            <a:spLocks noGrp="1"/>
          </p:cNvSpPr>
          <p:nvPr>
            <p:ph idx="1"/>
          </p:nvPr>
        </p:nvSpPr>
        <p:spPr/>
        <p:txBody>
          <a:bodyPr/>
          <a:lstStyle/>
          <a:p>
            <a:pPr marL="457200" indent="-457200">
              <a:buFont typeface="+mj-lt"/>
              <a:buAutoNum type="arabicPeriod"/>
            </a:pPr>
            <a:r>
              <a:rPr lang="en-US" dirty="0"/>
              <a:t>Define important words in this chapter</a:t>
            </a:r>
          </a:p>
          <a:p>
            <a:pPr marL="457200" indent="-457200">
              <a:buFont typeface="+mj-lt"/>
              <a:buAutoNum type="arabicPeriod"/>
            </a:pPr>
            <a:endParaRPr lang="en-US" b="1" dirty="0"/>
          </a:p>
          <a:p>
            <a:r>
              <a:rPr lang="en-US" b="1" dirty="0">
                <a:solidFill>
                  <a:schemeClr val="tx1"/>
                </a:solidFill>
              </a:rPr>
              <a:t>physical abuse</a:t>
            </a:r>
          </a:p>
          <a:p>
            <a:pPr lvl="1"/>
            <a:r>
              <a:rPr lang="en-US" dirty="0">
                <a:solidFill>
                  <a:schemeClr val="tx1"/>
                </a:solidFill>
              </a:rPr>
              <a:t>any treatment, intentional or not, that causes harm or injury to a person’s body.</a:t>
            </a:r>
          </a:p>
          <a:p>
            <a:r>
              <a:rPr lang="en-US" b="1" dirty="0">
                <a:solidFill>
                  <a:schemeClr val="tx1"/>
                </a:solidFill>
              </a:rPr>
              <a:t>protected health information (PHI) </a:t>
            </a:r>
          </a:p>
          <a:p>
            <a:pPr lvl="1"/>
            <a:r>
              <a:rPr lang="en-US" dirty="0">
                <a:solidFill>
                  <a:schemeClr val="tx1"/>
                </a:solidFill>
              </a:rPr>
              <a:t>information that can be used to identify a person and relates to his past, present, or future physical or mental condition, including any health care the patient has had, or payment for that health care.</a:t>
            </a:r>
          </a:p>
          <a:p>
            <a:r>
              <a:rPr lang="en-US" b="1" dirty="0">
                <a:solidFill>
                  <a:schemeClr val="tx1"/>
                </a:solidFill>
              </a:rPr>
              <a:t>psychological abuse</a:t>
            </a:r>
          </a:p>
          <a:p>
            <a:pPr lvl="1"/>
            <a:r>
              <a:rPr lang="en-US" dirty="0">
                <a:solidFill>
                  <a:schemeClr val="tx1"/>
                </a:solidFill>
              </a:rPr>
              <a:t>emotional harm caused by threatening, frightening, isolating, intimidating, humiliating, or insulting a person.</a:t>
            </a:r>
          </a:p>
          <a:p>
            <a:r>
              <a:rPr lang="en-US" b="1" dirty="0">
                <a:solidFill>
                  <a:schemeClr val="tx1"/>
                </a:solidFill>
              </a:rPr>
              <a:t>Resident Council</a:t>
            </a:r>
          </a:p>
          <a:p>
            <a:pPr lvl="1"/>
            <a:r>
              <a:rPr lang="en-US" dirty="0">
                <a:solidFill>
                  <a:schemeClr val="tx1"/>
                </a:solidFill>
              </a:rPr>
              <a:t>a group of residents who meet regularly to discuss issues related to the long-term care facility.</a:t>
            </a:r>
          </a:p>
          <a:p>
            <a:endParaRPr lang="en-US" dirty="0">
              <a:solidFill>
                <a:schemeClr val="tx1"/>
              </a:solidFill>
            </a:endParaRPr>
          </a:p>
          <a:p>
            <a:endParaRPr lang="en-US" dirty="0"/>
          </a:p>
        </p:txBody>
      </p:sp>
      <p:sp>
        <p:nvSpPr>
          <p:cNvPr id="3" name="Slide Number Placeholder 2">
            <a:extLst>
              <a:ext uri="{FF2B5EF4-FFF2-40B4-BE49-F238E27FC236}">
                <a16:creationId xmlns:a16="http://schemas.microsoft.com/office/drawing/2014/main" id="{6BBE4AE7-B238-4F69-880E-E9EC9ADE432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19C8D7-53EE-4AF8-9E87-BBF55B67A655}" type="slidenum">
              <a:rPr kumimoji="0" lang="en-US" sz="1200" b="0" i="0" u="none" strike="noStrike" kern="1200" cap="none" spc="0" normalizeH="0" baseline="0" noProof="0" smtClean="0">
                <a:ln>
                  <a:noFill/>
                </a:ln>
                <a:solidFill>
                  <a:srgbClr val="B37924"/>
                </a:solidFill>
                <a:effectLst/>
                <a:uLnTx/>
                <a:uFillTx/>
                <a:latin typeface="Scala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B37924"/>
              </a:solidFill>
              <a:effectLst/>
              <a:uLnTx/>
              <a:uFillTx/>
              <a:latin typeface="Scala Sans"/>
              <a:ea typeface="+mn-ea"/>
              <a:cs typeface="+mn-cs"/>
            </a:endParaRPr>
          </a:p>
        </p:txBody>
      </p:sp>
    </p:spTree>
    <p:extLst>
      <p:ext uri="{BB962C8B-B14F-4D97-AF65-F5344CB8AC3E}">
        <p14:creationId xmlns:p14="http://schemas.microsoft.com/office/powerpoint/2010/main" val="1501777439"/>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329C76"/>
      </a:accent1>
      <a:accent2>
        <a:srgbClr val="B37924"/>
      </a:accent2>
      <a:accent3>
        <a:srgbClr val="E3567D"/>
      </a:accent3>
      <a:accent4>
        <a:srgbClr val="0091B9"/>
      </a:accent4>
      <a:accent5>
        <a:srgbClr val="D6BF00"/>
      </a:accent5>
      <a:accent6>
        <a:srgbClr val="934C93"/>
      </a:accent6>
      <a:hlink>
        <a:srgbClr val="0563C1"/>
      </a:hlink>
      <a:folHlink>
        <a:srgbClr val="954F72"/>
      </a:folHlink>
    </a:clrScheme>
    <a:fontScheme name="Susan Hedman - Hartman Publishing">
      <a:majorFont>
        <a:latin typeface="Scala Sans"/>
        <a:ea typeface=""/>
        <a:cs typeface=""/>
      </a:majorFont>
      <a:minorFont>
        <a:latin typeface="Scala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1588</TotalTime>
  <Words>4112</Words>
  <Application>Microsoft Office PowerPoint</Application>
  <PresentationFormat>Widescreen</PresentationFormat>
  <Paragraphs>676</Paragraphs>
  <Slides>67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Arial</vt:lpstr>
      <vt:lpstr>Scala Sans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Storey</dc:creator>
  <cp:lastModifiedBy>Susan Alvare Hedman</cp:lastModifiedBy>
  <cp:revision>45</cp:revision>
  <dcterms:created xsi:type="dcterms:W3CDTF">2019-02-04T23:36:21Z</dcterms:created>
  <dcterms:modified xsi:type="dcterms:W3CDTF">2019-08-20T13:52:31Z</dcterms:modified>
</cp:coreProperties>
</file>