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257" r:id="rId3"/>
    <p:sldId id="271" r:id="rId4"/>
    <p:sldId id="270" r:id="rId5"/>
    <p:sldId id="269" r:id="rId6"/>
    <p:sldId id="272" r:id="rId7"/>
    <p:sldId id="258" r:id="rId8"/>
    <p:sldId id="276" r:id="rId9"/>
    <p:sldId id="275" r:id="rId10"/>
    <p:sldId id="274" r:id="rId11"/>
    <p:sldId id="273" r:id="rId12"/>
    <p:sldId id="280" r:id="rId13"/>
    <p:sldId id="279" r:id="rId14"/>
    <p:sldId id="278" r:id="rId15"/>
    <p:sldId id="277" r:id="rId16"/>
    <p:sldId id="285" r:id="rId17"/>
    <p:sldId id="283" r:id="rId18"/>
    <p:sldId id="281" r:id="rId19"/>
    <p:sldId id="286" r:id="rId20"/>
    <p:sldId id="287" r:id="rId21"/>
    <p:sldId id="259" r:id="rId22"/>
    <p:sldId id="288" r:id="rId23"/>
    <p:sldId id="289" r:id="rId24"/>
    <p:sldId id="260" r:id="rId25"/>
    <p:sldId id="290" r:id="rId26"/>
    <p:sldId id="261" r:id="rId27"/>
    <p:sldId id="291" r:id="rId28"/>
    <p:sldId id="292" r:id="rId29"/>
    <p:sldId id="293" r:id="rId30"/>
    <p:sldId id="294" r:id="rId31"/>
    <p:sldId id="295" r:id="rId32"/>
    <p:sldId id="296" r:id="rId33"/>
    <p:sldId id="298" r:id="rId34"/>
    <p:sldId id="297" r:id="rId35"/>
    <p:sldId id="262" r:id="rId36"/>
    <p:sldId id="299" r:id="rId37"/>
    <p:sldId id="302" r:id="rId38"/>
    <p:sldId id="301" r:id="rId39"/>
    <p:sldId id="300" r:id="rId40"/>
    <p:sldId id="304" r:id="rId41"/>
    <p:sldId id="303" r:id="rId42"/>
    <p:sldId id="263" r:id="rId43"/>
    <p:sldId id="305" r:id="rId44"/>
    <p:sldId id="306" r:id="rId45"/>
    <p:sldId id="307" r:id="rId46"/>
    <p:sldId id="308" r:id="rId47"/>
    <p:sldId id="309" r:id="rId48"/>
    <p:sldId id="264" r:id="rId49"/>
    <p:sldId id="310" r:id="rId50"/>
    <p:sldId id="265" r:id="rId51"/>
    <p:sldId id="311" r:id="rId52"/>
    <p:sldId id="313" r:id="rId53"/>
    <p:sldId id="312" r:id="rId54"/>
    <p:sldId id="266" r:id="rId55"/>
    <p:sldId id="314" r:id="rId56"/>
    <p:sldId id="316" r:id="rId57"/>
    <p:sldId id="315" r:id="rId58"/>
    <p:sldId id="317" r:id="rId59"/>
    <p:sldId id="267" r:id="rId60"/>
    <p:sldId id="328" r:id="rId61"/>
    <p:sldId id="318" r:id="rId62"/>
    <p:sldId id="322" r:id="rId63"/>
    <p:sldId id="321" r:id="rId64"/>
    <p:sldId id="320" r:id="rId65"/>
    <p:sldId id="319" r:id="rId66"/>
    <p:sldId id="325" r:id="rId67"/>
    <p:sldId id="323" r:id="rId68"/>
    <p:sldId id="324" r:id="rId69"/>
    <p:sldId id="326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7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5C2F09-6D1A-4A21-97DF-F888DD13FD39}"/>
              </a:ext>
            </a:extLst>
          </p:cNvPr>
          <p:cNvSpPr txBox="1"/>
          <p:nvPr userDrawn="1"/>
        </p:nvSpPr>
        <p:spPr>
          <a:xfrm>
            <a:off x="1142997" y="539293"/>
            <a:ext cx="18162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cala Sans" panose="02000503060000020003" pitchFamily="2" charset="0"/>
                <a:ea typeface="+mn-ea"/>
                <a:cs typeface="+mn-cs"/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EBFBB-1425-4277-8500-4300AD017EDA}"/>
              </a:ext>
            </a:extLst>
          </p:cNvPr>
          <p:cNvSpPr txBox="1"/>
          <p:nvPr userDrawn="1"/>
        </p:nvSpPr>
        <p:spPr>
          <a:xfrm>
            <a:off x="1150229" y="2062987"/>
            <a:ext cx="8717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cala Sans" panose="02000503060000020003" pitchFamily="2" charset="0"/>
                <a:ea typeface="+mn-ea"/>
                <a:cs typeface="+mn-cs"/>
              </a:rPr>
              <a:t>Safety and Body Mechanics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1DCB50-4D11-4F0B-AF02-F07973610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1325043" y="4825851"/>
            <a:ext cx="1236907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393" y="722185"/>
            <a:ext cx="10234377" cy="545477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rgbClr val="FF0000"/>
                </a:solidFill>
                <a:latin typeface="+mn-lt"/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sz="2000">
                <a:latin typeface="+mn-lt"/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5F491-9531-4861-B658-DB5FE7E2FEAE}"/>
              </a:ext>
            </a:extLst>
          </p:cNvPr>
          <p:cNvSpPr/>
          <p:nvPr userDrawn="1"/>
        </p:nvSpPr>
        <p:spPr>
          <a:xfrm>
            <a:off x="11328400" y="0"/>
            <a:ext cx="863600" cy="160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8F0E1-C264-477A-8C68-5954EE75A404}"/>
              </a:ext>
            </a:extLst>
          </p:cNvPr>
          <p:cNvSpPr txBox="1"/>
          <p:nvPr userDrawn="1"/>
        </p:nvSpPr>
        <p:spPr>
          <a:xfrm>
            <a:off x="11506200" y="1752600"/>
            <a:ext cx="369332" cy="33210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ala Sans" panose="02000503060000020003" pitchFamily="2" charset="0"/>
                <a:ea typeface="+mn-ea"/>
                <a:cs typeface="+mn-cs"/>
              </a:rPr>
              <a:t>Safety and Body Mechanics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CA6800-7865-48FF-933D-2164FAE0ACC9}"/>
              </a:ext>
            </a:extLst>
          </p:cNvPr>
          <p:cNvSpPr txBox="1"/>
          <p:nvPr userDrawn="1"/>
        </p:nvSpPr>
        <p:spPr>
          <a:xfrm>
            <a:off x="11506197" y="101143"/>
            <a:ext cx="1816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t>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5C658E-B179-4C5F-B3AF-13638309A3D4}"/>
              </a:ext>
            </a:extLst>
          </p:cNvPr>
          <p:cNvCxnSpPr>
            <a:cxnSpLocks/>
          </p:cNvCxnSpPr>
          <p:nvPr userDrawn="1"/>
        </p:nvCxnSpPr>
        <p:spPr>
          <a:xfrm flipH="1">
            <a:off x="745067" y="6629400"/>
            <a:ext cx="10007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C71CCBE0-D1B9-42FA-8DAC-87EEE4FE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9454"/>
            <a:ext cx="274320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C1E1F3-686D-4F52-826D-70A4F80E72A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8/20/2019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3E0703D-A83A-40F4-A8D2-8D56B297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279454"/>
            <a:ext cx="499378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E03F057-80E6-4933-B039-F692BF84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8452" y="6279454"/>
            <a:ext cx="1297633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A0274B49-780C-479A-B0DB-0F3EABBF8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1641" y="5924550"/>
            <a:ext cx="719715" cy="7447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28C9BE-A66D-4B46-81B3-3E1E76C12AE7}"/>
              </a:ext>
            </a:extLst>
          </p:cNvPr>
          <p:cNvSpPr txBox="1"/>
          <p:nvPr userDrawn="1"/>
        </p:nvSpPr>
        <p:spPr>
          <a:xfrm>
            <a:off x="635392" y="722185"/>
            <a:ext cx="138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67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1DCB50-4D11-4F0B-AF02-F07973610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4798611" y="2338649"/>
            <a:ext cx="2539591" cy="263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2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Scala Sans" panose="02000503060000020003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82F9F-E9DB-44F9-8F4D-A11E49818C5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ala Sans" panose="02000503060000020003" pitchFamily="2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8/20/2019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cala Sans" panose="02000503060000020003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Scala Sans" panose="02000503060000020003" pitchFamily="2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cala Sans" panose="02000503060000020003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  <a:latin typeface="Scala Sans" panose="02000503060000020003" pitchFamily="2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ala Sans" panose="02000503060000020003" pitchFamily="2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cala Sans" panose="0200050306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80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5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Fall Prevention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Guidelines for preventing falls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Clearly mark areas where floor is uneven.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walkers and canes nearby.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move furniture without an order from the nurse.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Offer trips to the bathroom often. Respond to requests for bathroom assistance promptly.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any areas that are not well-lit.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try to catch or stop a falling resident. Use your body to slide him to the floor.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all falls to the nurse and always complete an incident report.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03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Most of the accidents in a facility are related to falls. Falls are often caused by unsafe environments, loss of abilities, diseases, muscle weakness, poor vision, or disorientation.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5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Resident Identification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identifying residents: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Identify residents before providing care or serving food.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diet cards against resident’s identification.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Call resident by name.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824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Failure to identify residents can result in illness or even death.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40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scalds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burns caused by hot liquids.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hoarding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collecting and putting things away in a guarded way.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dysphagia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difficulty swallowing.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aspiration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the inhalation of food, fluid, or foreign material into the lungs.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64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Burn/Scald Prevention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Burns are very painful and can occur quickly. Elderly people and those with loss of sensation are at greater risk for burns.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preventing burns and scalds: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water temperature before giving a resident a bath or shower. Temperature should not be over 105°F.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for proper temperature of warm water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applications.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low setting on hair dryers.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Let liquids cool before serving.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 drinks when residents are seated.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52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Burn/Scald Prevention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Guidelines for preventing burns and scalds (cont'd):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Tell residents before pouring or setting down hot drinks.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lids on hot liquids.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Pour hot liquids away from residents.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plates that have been warmed.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anything that has been in the sun has cooled before use.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Tell residents about smoking precautions.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14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Poisoning Prevention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poison prevention: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all items that may be poisonous away from disoriented residents. Do not leave cleaning products in residents’ rooms.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expiration dates of foods to ensure that they are fresh.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residents’ drawers for hoarded food that has spoiled.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there is proper ventilation when chemical products are used.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177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Choking Prevention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choking prevention: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Residents should be sitting upright/90 degrees while eating.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Assist with feeding slowly. Never rush a resident during a meal.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Alternate between food and drink.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Cut food into small pieces.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to nurse if you think a resident would be helped by softer foods or thickened liquids.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dentures are in place and fit properly.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 aware of residents’ swallowing precautions.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331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Cuts and Other Injuries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preventing cuts, scrapes, and other injuries: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leave sharp objects out.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Prevent skin tears when dressing residents by guiding clothing over the body.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Approach doors slowly.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moving residents in wheelchairs, protect their arms, legs, hands, and feet.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Push wheelchairs forward. Wheelchairs should face forward in elevators.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19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FDBA2-8AFB-48F9-A818-9B38932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Define important words in this chapter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aspiration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inhalation of food, fluid, or foreign material into the lungs.</a:t>
            </a:r>
          </a:p>
          <a:p>
            <a:r>
              <a:rPr lang="en-US" b="1" dirty="0">
                <a:solidFill>
                  <a:schemeClr val="tx1"/>
                </a:solidFill>
              </a:rPr>
              <a:t>atrophy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weakening or wasting away of muscles.</a:t>
            </a:r>
          </a:p>
          <a:p>
            <a:r>
              <a:rPr lang="en-US" b="1" dirty="0">
                <a:solidFill>
                  <a:schemeClr val="tx1"/>
                </a:solidFill>
              </a:rPr>
              <a:t>body mechanics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way the parts of the body work together when a person moves.</a:t>
            </a:r>
          </a:p>
          <a:p>
            <a:r>
              <a:rPr lang="en-US" b="1" dirty="0">
                <a:solidFill>
                  <a:schemeClr val="tx1"/>
                </a:solidFill>
              </a:rPr>
              <a:t>chemical restraint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medications used to control a person’s mood or behavior.</a:t>
            </a:r>
          </a:p>
          <a:p>
            <a:r>
              <a:rPr lang="en-US" b="1" dirty="0">
                <a:solidFill>
                  <a:schemeClr val="tx1"/>
                </a:solidFill>
              </a:rPr>
              <a:t>combustion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process of burning.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B34ED7-3650-406D-82A3-908BE584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689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general safety guidelines: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run in a facility.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put your hand into a bed or anywhere else without looking first.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Ask for help when you need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Know which residents are combative and try to learn what triggers this behavior.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 facility policy if a skin splash or eye splash occurs.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all injuries immediately.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750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1B0886-A786-4704-B6A7-4154E2DBB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Explain the Safety Data Sheet (SDS)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Safety Data Sheet (SDS)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sheet that provides information on the safe use of and hazards of chemicals, as well as emergency steps to take in the event chemicals are splashed, sprayed, or ingested.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3D98E-B8AA-40CC-A0F0-05DE583A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28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1B0886-A786-4704-B6A7-4154E2DBB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Explain the Safety Data Sheet (SDS)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Occupational Safety and Health Administration (OSHA) is responsible for the safety of employees at work. OSHA requires that all dangerous chemicals have a Safety Data Sheet (SDS). These sheets are placed where all staff can access them.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3D98E-B8AA-40CC-A0F0-05DE583A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139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1B0886-A786-4704-B6A7-4154E2DBB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Explain the Safety Data Sheet (SDS)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following important information is found on a Safety Data Sheet (SDS):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Chemical ingredients of the product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Dangers of the product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Protective items to be worn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How to use and clean up the chemical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Emergency response if product is splashed onto skin or ingested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Safe handling, storage, and disposal procedures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3D98E-B8AA-40CC-A0F0-05DE583A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20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406CBD-0241-4AA5-81C4-3DA51CAB5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Describe safety guidelines for sharps and biohazard containers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Nursing assistants should follow these safety guidelines when using sharps and biohazard containers: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Don gloves before touching a sharps container.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hands clear of the opening of container. Carry the container by the bottom only.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Request that container be replaced when it is ¾ full or according to facility 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gloves and wash hands after putting anything into sharps container.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9939A7-6A4D-4614-BC7F-6E91E2F7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589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406CBD-0241-4AA5-81C4-3DA51CAB5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Describe safety guidelines for sharps and biohazard containers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Safety guidelines when using sharps and biohazard containers (cont'd):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biohazard container or bag for anything contaminated with infectious waste except for sharps.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Wear gloves when disposing of infectious waste.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gloves and wash hands after putting anything into the biohazard container or bag.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9939A7-6A4D-4614-BC7F-6E91E2F7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057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body mechanics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way the parts of the body work together when a person moves.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580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Nursing assistants face risk of injury. Using proper body mechanics will help prevent these injuries.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278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Good body mechanics help save energy and prevent injury and muscle strain.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When muscles are used correctly to push and lift objects or people, it reduces the risk of injury.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Basic principles of body mechanics will help keep nursing assistants and their residents safe.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969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E4AFEF-FB8B-4C3E-A160-84157A176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 Material 7-1: Body Alignment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023B42-685E-4969-96DF-0C7ACF42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F0C24-3E56-4A77-B8C0-3DBF5DC76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293" y="947771"/>
            <a:ext cx="3271609" cy="55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6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FDBA2-8AFB-48F9-A818-9B38932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Define important words in this chapter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contracture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permanent and painful shortening of a muscle, tendon, or ligament that can restrict movement.</a:t>
            </a:r>
          </a:p>
          <a:p>
            <a:r>
              <a:rPr lang="en-US" b="1" dirty="0">
                <a:solidFill>
                  <a:schemeClr val="tx1"/>
                </a:solidFill>
              </a:rPr>
              <a:t>cyanosis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blue or pale skin and/or mucous membranes due to decreased oxygen in the blood.</a:t>
            </a:r>
          </a:p>
          <a:p>
            <a:r>
              <a:rPr lang="en-US" b="1" dirty="0">
                <a:solidFill>
                  <a:schemeClr val="tx1"/>
                </a:solidFill>
              </a:rPr>
              <a:t>dysphagia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difficulty swallowing.</a:t>
            </a:r>
          </a:p>
          <a:p>
            <a:r>
              <a:rPr lang="en-US" b="1" dirty="0">
                <a:solidFill>
                  <a:schemeClr val="tx1"/>
                </a:solidFill>
              </a:rPr>
              <a:t>flammable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easily ignited and capable of burning quickly.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B34ED7-3650-406D-82A3-908BE584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20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Be familiar with these terms associated with body mechanics: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Alignment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 of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Center of gravity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907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0BD01D-1690-49D7-8E16-53D5D66E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 Material 7-2: Lifting Heavy Objects from the Floor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E84568-CC18-4056-805F-595C3F33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D4604-A87E-4DA1-A7B6-40988865C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759" y="1536580"/>
            <a:ext cx="6419644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24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Many of a nursing assistant’s activities on the job require moving or lifting: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Lifting a resident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Picking up a bag of laundry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Carrying new residents’ luggage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Taking heavy trash bags to appropriate 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Cleaning a floor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Moving a bed into another room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300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Consider these guidelines when performing your daily activities in order to use good body mechanics: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Raise beds to safe working level.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Stand close to object.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Stand with a wide base of support.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Push or slide objects rather than lifting.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the strong muscles in the thighs, upper arms, and shoulders to lift.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Bend at the knees (squat) instead of at the waist.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107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820EE-F551-492E-9BA2-1E5CE3F8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/>
              <a:t>Explain the principles of body mechanics and apply them to daily activities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Guidelines for performing daily activities using good body mechanics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 twisting or choppy movements. Face the object or person being moved. Pivot the feet instead of twisting at the waist.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lift with one hand.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Hold objects close to your body when lifting.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 bending and reaching.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Get help when you need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Talk to residents before moving them. Agree on a signal for moving.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242C3-E403-4E96-AA1F-A945F257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017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restraint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physical or chemical way to restrict voluntary movement or behavior.</a:t>
            </a:r>
          </a:p>
          <a:p>
            <a:r>
              <a:rPr lang="en-US" b="1" dirty="0">
                <a:solidFill>
                  <a:schemeClr val="tx1"/>
                </a:solidFill>
              </a:rPr>
              <a:t>physical restraint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any method, device, material, or equipment that restricts a person’s freedom of movement.</a:t>
            </a:r>
          </a:p>
          <a:p>
            <a:r>
              <a:rPr lang="en-US" b="1" dirty="0">
                <a:solidFill>
                  <a:schemeClr val="tx1"/>
                </a:solidFill>
              </a:rPr>
              <a:t>chemical restraint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medications used to control a person’s mood or behavior.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53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suffocation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stoppage of breathing from a lack of oxygen or excess of carbon dioxide in the </a:t>
            </a:r>
            <a:r>
              <a:rPr lang="en-US">
                <a:solidFill>
                  <a:schemeClr val="tx1"/>
                </a:solidFill>
              </a:rPr>
              <a:t>body; </a:t>
            </a:r>
            <a:r>
              <a:rPr lang="en-US" dirty="0">
                <a:solidFill>
                  <a:schemeClr val="tx1"/>
                </a:solidFill>
              </a:rPr>
              <a:t>may result in unconsciousness or death.</a:t>
            </a:r>
          </a:p>
          <a:p>
            <a:r>
              <a:rPr lang="en-US" b="1" dirty="0">
                <a:solidFill>
                  <a:schemeClr val="tx1"/>
                </a:solidFill>
              </a:rPr>
              <a:t>atrophy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weakening or wasting away of muscles.</a:t>
            </a:r>
          </a:p>
          <a:p>
            <a:r>
              <a:rPr lang="en-US" b="1" dirty="0">
                <a:solidFill>
                  <a:schemeClr val="tx1"/>
                </a:solidFill>
              </a:rPr>
              <a:t>contracture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permanent and painful shortening of a muscle, tendon, or ligament that can restrict movement.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327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Restraint use has declined in facilities, and laws have been passed restricting their use due to abuse by caregivers.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Side rails and geriatric chairs with tray tables attached may be considered physical restraints.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10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Restraints may never be used without a doctor’s order.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630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Potential negative effects of restraint use: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Bruises and cuts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Pressure ulcers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Risk of suffocation or strangulation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Entrapment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Pneumonia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Reduced blood circulation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Stress on the heart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Blood clots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Poor appetite and malnutrition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Dehydration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31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FDBA2-8AFB-48F9-A818-9B38932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Define important words in this chapter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hoarding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collecting and putting things away in a guarded way.</a:t>
            </a:r>
          </a:p>
          <a:p>
            <a:r>
              <a:rPr lang="en-US" b="1" dirty="0">
                <a:solidFill>
                  <a:schemeClr val="tx1"/>
                </a:solidFill>
              </a:rPr>
              <a:t>intravenous therapy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delivery of medication, nutrition, or fluids through a person’s vein.</a:t>
            </a:r>
          </a:p>
          <a:p>
            <a:r>
              <a:rPr lang="en-US" b="1" dirty="0">
                <a:solidFill>
                  <a:schemeClr val="tx1"/>
                </a:solidFill>
              </a:rPr>
              <a:t>PASS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acronym for use of a fire extinguisher; stands for Pull-Aim-Squeeze-Sweep. </a:t>
            </a:r>
          </a:p>
          <a:p>
            <a:r>
              <a:rPr lang="en-US" b="1" dirty="0">
                <a:solidFill>
                  <a:schemeClr val="tx1"/>
                </a:solidFill>
              </a:rPr>
              <a:t>physical restraint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any method, device, material, or equipment that restricts a person’s freedom of movement.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B34ED7-3650-406D-82A3-908BE584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14172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Potential negative effects of restraint use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Incontinence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Urinary tract infection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Constipation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Muscle atrophy and contractures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Loss of bone mass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Nerve injuries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Decreased mobility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Fractures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Depression and/or withdrawal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4122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5AC88-BFA0-408D-981D-093C16D1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Define two types of restraints and discuss problems associated with restraints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Potential negative effects of restraint use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Social isolation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Loss of self-esteem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Sleep disorders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Loss of dignity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Loss of independence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Stress and anxiety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agitation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Severe injury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Death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B3D7D-61B0-4DDA-89C7-56BB5EA6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756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58D56-AFBC-4DC4-B96F-BA47FB59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Discuss restraint alternatives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restraint-free care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environment in which restraints are not kept or used for any reason.</a:t>
            </a:r>
          </a:p>
          <a:p>
            <a:r>
              <a:rPr lang="en-US" b="1" dirty="0">
                <a:solidFill>
                  <a:schemeClr val="tx1"/>
                </a:solidFill>
              </a:rPr>
              <a:t>restraint alternatives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measures used in place of a restraint or that reduce the need for a restraint.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2F58F-3F27-40FA-9E0F-F51036B9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371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58D56-AFBC-4DC4-B96F-BA47FB59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Discuss restraint alternatives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Restraint use has been dramatically reduced in facilities. State and federal agencies encourage facilities to take steps to create restraint-free environments.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Creative ideas that help avoid the need for restraints are being used instead. These creative ideas are called </a:t>
            </a:r>
            <a:r>
              <a:rPr lang="en-US" i="1" dirty="0">
                <a:solidFill>
                  <a:schemeClr val="tx1"/>
                </a:solidFill>
              </a:rPr>
              <a:t>restraint alternatives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2F58F-3F27-40FA-9E0F-F51036B9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1837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58D56-AFBC-4DC4-B96F-BA47FB59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Discuss restraint alternatives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Studies have shown that restraints are not truly needed. People tend to respond better to the use of creative ways to reduce tension, pulling at tubes, wandering, and boredom.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2F58F-3F27-40FA-9E0F-F51036B9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643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58D56-AFBC-4DC4-B96F-BA47FB59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Discuss restraint alternatives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Critical Thinking: Conversation Starter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would it feel to be restrained? Can you think of your own ideas about ways to avoid using restraints?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2F58F-3F27-40FA-9E0F-F51036B9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9520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38D901-8082-49D4-B877-D5759999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Handout 7-1: Restraint Alternatives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Make sure call lights are within reach and answer call lights immediately.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Use fall prevention and other safety techniques, such as improving lighting.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Certain types of grab bars can assist with moving in bed and getting out of bed.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Take the resident on a walk. The doctor or nurse may add exercise into the care plan.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Let confused residents wander in designated safe areas.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Provide activities for those who wander at night.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Give frequent help with toileting. Help with cleaning immediately after an episode of incontinence. Make sure residents are clean, dry, and comfortable.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Encourage independence with all tasks. Provide meaningful activities.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F08F5-AA74-4ACC-90F6-06523E5E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27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38D901-8082-49D4-B877-D5759999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Handout 7-1: Restraint Alternatives (cont’d)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Encourage participation in social activities. Escort the resident to social activities when needed. Increase visits and social interaction.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Offer reading materials that the resident enjoys. Read to the resident if needed.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Increase the number of familiar caregivers with family members and volunteers. Family members may decrease tension just by being with residents.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Offer food or drink.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Decrease the noise level. Offer backrubs or use relaxation techniques.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Listen to soothing music.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kern="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• Monitor the resident closely and report complaints of pain to the nurse immediately.</a:t>
            </a:r>
          </a:p>
          <a:p>
            <a:pPr marL="231775" lvl="0" indent="-23177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F08F5-AA74-4ACC-90F6-06523E5E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8943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61173B-3EF1-4F76-ABC7-B0BAE934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dirty="0"/>
              <a:t>Identify what must be done if a restraint is ordered</a:t>
            </a:r>
          </a:p>
          <a:p>
            <a:pPr marL="457200" indent="-457200">
              <a:buFont typeface="+mj-lt"/>
              <a:buAutoNum type="arabicPeriod" startAt="8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cyanosis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blue or pale skin and/or mucous membranes due to decreased oxygen in the blood.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EC58FD-54A4-4F00-9CBD-4DA731A8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9541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61173B-3EF1-4F76-ABC7-B0BAE934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dirty="0"/>
              <a:t>Identify what must be done if a restraint is ordered</a:t>
            </a:r>
          </a:p>
          <a:p>
            <a:pPr marL="457200" indent="-457200">
              <a:buFont typeface="+mj-lt"/>
              <a:buAutoNum type="arabicPeriod" startAt="8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restraint use: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 the care plan’s and the nurse’s instructions for monitoring.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Place call light within resident’s reach and respond immediately to call lights.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 care as ordered.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Document appropriately.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EC58FD-54A4-4F00-9CBD-4DA731A8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FDBA2-8AFB-48F9-A818-9B38932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Define important words in this chapter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RACE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acronym for steps taken during a fire; stands for Rescue-Activate-Contain-Extinguish.</a:t>
            </a:r>
          </a:p>
          <a:p>
            <a:r>
              <a:rPr lang="en-US" b="1" dirty="0">
                <a:solidFill>
                  <a:schemeClr val="tx1"/>
                </a:solidFill>
              </a:rPr>
              <a:t>restraint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physical or chemical way to restrict voluntary movement or behavior.</a:t>
            </a:r>
          </a:p>
          <a:p>
            <a:r>
              <a:rPr lang="en-US" b="1" dirty="0">
                <a:solidFill>
                  <a:schemeClr val="tx1"/>
                </a:solidFill>
              </a:rPr>
              <a:t>restraint alternatives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measures used in place of a restraint or that reduce the need for a restraint.</a:t>
            </a:r>
          </a:p>
          <a:p>
            <a:r>
              <a:rPr lang="en-US" b="1" dirty="0">
                <a:solidFill>
                  <a:schemeClr val="tx1"/>
                </a:solidFill>
              </a:rPr>
              <a:t>restraint-free care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environment in which restraints are not kept or used for any reason.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B34ED7-3650-406D-82A3-908BE584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7222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F40ED5-E3B1-4628-A5E4-5CCE7480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List safety guidelines for oxygen use</a:t>
            </a:r>
          </a:p>
          <a:p>
            <a:pPr marL="457200" indent="-457200">
              <a:buFont typeface="+mj-lt"/>
              <a:buAutoNum type="arabicPeriod" startAt="9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combustion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process of burning. </a:t>
            </a:r>
          </a:p>
          <a:p>
            <a:r>
              <a:rPr lang="en-US" b="1" dirty="0">
                <a:solidFill>
                  <a:schemeClr val="tx1"/>
                </a:solidFill>
              </a:rPr>
              <a:t>flammable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easily ignited and capable of burning quickly.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A09FA0-3F14-4C3C-B4C8-B023FD76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9001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F40ED5-E3B1-4628-A5E4-5CCE7480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List safety guidelines for oxygen use</a:t>
            </a:r>
          </a:p>
          <a:p>
            <a:pPr marL="457200" indent="-457200">
              <a:buFont typeface="+mj-lt"/>
              <a:buAutoNum type="arabicPeriod" startAt="9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Nursing assistants do not turn off or adjust oxygen levels. This is the nurse’s responsibility.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A09FA0-3F14-4C3C-B4C8-B023FD76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075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F40ED5-E3B1-4628-A5E4-5CCE7480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List safety guidelines for oxygen use</a:t>
            </a:r>
          </a:p>
          <a:p>
            <a:pPr marL="457200" indent="-457200">
              <a:buFont typeface="+mj-lt"/>
              <a:buAutoNum type="arabicPeriod" startAt="9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safety with oxygen: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Post No Smoking and Oxygen in Use signs.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fire hazards from room.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flammable liquids from the area.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allow candles, lighters, or matches around oxygen.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A09FA0-3F14-4C3C-B4C8-B023FD76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1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F40ED5-E3B1-4628-A5E4-5CCE7480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List safety guidelines for oxygen use</a:t>
            </a:r>
          </a:p>
          <a:p>
            <a:pPr marL="457200" indent="-457200">
              <a:buFont typeface="+mj-lt"/>
              <a:buAutoNum type="arabicPeriod" startAt="9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Guidelines for safety with oxygen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nasal area, cheeks, and behind the ears for signs of irritation from tubing.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use petroleum-based products on the resident or on any part of the cannula or mask.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that the resident is not lying on the oxygen tubing and that there are no kinks in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Learn how to turn off oxygen in case of fire. Never adjust oxygen levels.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A09FA0-3F14-4C3C-B4C8-B023FD76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9181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58327E-218F-4C9F-A64C-83E5EC86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dirty="0"/>
              <a:t>Identify safety guidelines for intravenous (IV) lines</a:t>
            </a:r>
          </a:p>
          <a:p>
            <a:pPr marL="457200" indent="-457200">
              <a:buFont typeface="+mj-lt"/>
              <a:buAutoNum type="arabicPeriod" startAt="10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Define the following term: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intravenous therapy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delivery of medication, nutrition, or fluids through a person’s vein.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46C7F-C0CB-4606-982F-566F370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2697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58327E-218F-4C9F-A64C-83E5EC86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dirty="0"/>
              <a:t>Identify safety guidelines for intravenous (IV) lines</a:t>
            </a:r>
          </a:p>
          <a:p>
            <a:pPr marL="457200" indent="-457200">
              <a:buFont typeface="+mj-lt"/>
              <a:buAutoNum type="arabicPeriod" startAt="10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IV is an abbreviation for intravenous, which means into a vein. A resident with an IV is receiving medication, nutrition, or fluids through a vein.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46C7F-C0CB-4606-982F-566F370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1529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58327E-218F-4C9F-A64C-83E5EC86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dirty="0"/>
              <a:t>Identify safety guidelines for intravenous (IV) lines</a:t>
            </a:r>
          </a:p>
          <a:p>
            <a:pPr marL="457200" indent="-457200">
              <a:buFont typeface="+mj-lt"/>
              <a:buAutoNum type="arabicPeriod" startAt="10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Critical Thinking: Conversation Starter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Why should you always wear gloves when touching an IV area?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46C7F-C0CB-4606-982F-566F370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9999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58327E-218F-4C9F-A64C-83E5EC86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dirty="0"/>
              <a:t>Identify safety guidelines for intravenous (IV) lines</a:t>
            </a:r>
          </a:p>
          <a:p>
            <a:pPr marL="457200" indent="-457200">
              <a:buFont typeface="+mj-lt"/>
              <a:buAutoNum type="arabicPeriod" startAt="10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 these things that a nursing assistant should not do when caring for a resident with an IV: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Take blood pressure on the arm with the IV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Get the IV site wet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Pull on or catch tubing in anything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Leave tubing kinked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Lower IV bag below IV 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Touch the clamp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Disconnect IV from pump or turn off alarm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46C7F-C0CB-4606-982F-566F370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6545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58327E-218F-4C9F-A64C-83E5EC86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dirty="0"/>
              <a:t>Identify safety guidelines for intravenous (IV) lines</a:t>
            </a:r>
          </a:p>
          <a:p>
            <a:pPr marL="457200" indent="-457200">
              <a:buFont typeface="+mj-lt"/>
              <a:buAutoNum type="arabicPeriod" startAt="10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Be sure to report any of the following observations to the nurse: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Needle or catheter has fallen out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err="1">
                <a:solidFill>
                  <a:schemeClr val="tx1"/>
                </a:solidFill>
              </a:rPr>
              <a:t>armboard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err="1">
                <a:solidFill>
                  <a:schemeClr val="tx1"/>
                </a:solidFill>
              </a:rPr>
              <a:t>handboard</a:t>
            </a:r>
            <a:r>
              <a:rPr lang="en-US" dirty="0">
                <a:solidFill>
                  <a:schemeClr val="tx1"/>
                </a:solidFill>
              </a:rPr>
              <a:t> becomes loose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Tubing is disconnected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Blood appears in tubing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IV fluid in bag or container is gone or almost gone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IV fluid is not dripping or is leaking, or bag breaks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IV pump is beeping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Resident complains of pain, has difficulty breathing, or has a fever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Resident pulls out or attempts to pull out IV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46C7F-C0CB-4606-982F-566F370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8754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Define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RACE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acronym for steps taken during a fire; stands for Rescue-Activate-Contain-Extinguish.</a:t>
            </a:r>
          </a:p>
          <a:p>
            <a:r>
              <a:rPr lang="en-US" b="1" dirty="0">
                <a:solidFill>
                  <a:schemeClr val="tx1"/>
                </a:solidFill>
              </a:rPr>
              <a:t>PASS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/>
              <a:t>acronym for use of a fire extinguisher; stands for Pull-Aim-Squeeze-Sweep.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90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FDBA2-8AFB-48F9-A818-9B38932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Define important words in this chapter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Safety Data Sheet (SDS)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sheet that provides information on the safe use of and hazards of chemicals, as well as emergency steps to take in the event chemicals are splashed, sprayed or ingested.</a:t>
            </a:r>
          </a:p>
          <a:p>
            <a:r>
              <a:rPr lang="en-US" b="1" dirty="0">
                <a:solidFill>
                  <a:schemeClr val="tx1"/>
                </a:solidFill>
              </a:rPr>
              <a:t>scalds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burns caused by hot liquids.</a:t>
            </a:r>
          </a:p>
          <a:p>
            <a:r>
              <a:rPr lang="en-US" b="1" dirty="0">
                <a:solidFill>
                  <a:schemeClr val="tx1"/>
                </a:solidFill>
              </a:rPr>
              <a:t>suffocation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stoppage of breathing from a lack of oxygen or excess of carbon dioxide in the body; may result in unconsciousness or death.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B34ED7-3650-406D-82A3-908BE584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8797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Heat, fuel, and oxygen must all be present for a fire to occur.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8717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There are many potential causes of a fire in facilities, including the following: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Smoking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Frayed or damaged electrical cords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Electrical equipment in need of repair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Overloaded electrical plugs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Oxygen use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Flammable liquids or rags with oils on them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Stacks of newspapers or other clutter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7737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>
                <a:solidFill>
                  <a:schemeClr val="tx1"/>
                </a:solidFill>
              </a:rPr>
              <a:t>Critical Thinking: Conversation Starter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you think of additional causes of fire within a facility and ways to prevent them?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128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Know these guidelines for fire prevention: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Stay with a resident who is smoking.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ashtrays for lit cigarettes or matches.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Put out burning cigarettes.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that cigarettes or smoking materials do not fall anywhere.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there are no hot ashes, matches, or cigarette butts in an ashtray before emptying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 any policies regarding e-cigarettes and their batteries.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unsafe electrical equipment and cords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immediately.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smell of gas.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7621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Make sure you know the location of fire alarms in your facility. Two acronyms will help you remember what to do.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first is the </a:t>
            </a:r>
            <a:r>
              <a:rPr lang="en-US" b="1" dirty="0">
                <a:solidFill>
                  <a:schemeClr val="tx1"/>
                </a:solidFill>
              </a:rPr>
              <a:t>RACE</a:t>
            </a:r>
            <a:r>
              <a:rPr lang="en-US" dirty="0">
                <a:solidFill>
                  <a:schemeClr val="tx1"/>
                </a:solidFill>
              </a:rPr>
              <a:t> acronym, which outlines what to do in case of a fire: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escue anyone in danger.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ctivate alarm or call 911.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ontain fire by closing all doors and windows.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xtinguish the fire or fire department will extinguish.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4360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 second is the </a:t>
            </a:r>
            <a:r>
              <a:rPr lang="en-US" b="1" dirty="0">
                <a:solidFill>
                  <a:schemeClr val="tx1"/>
                </a:solidFill>
              </a:rPr>
              <a:t>PASS</a:t>
            </a:r>
            <a:r>
              <a:rPr lang="en-US" dirty="0">
                <a:solidFill>
                  <a:schemeClr val="tx1"/>
                </a:solidFill>
              </a:rPr>
              <a:t> acronym, which explains how to use a fire extinguisher in case of fire. There will be many fire extinguishers in every facility. Learn where they are located. In case you need to use a fire extinguisher, do the following: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ull the pin.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im at the base of the fire.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queeze the handle.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weep back and forth at the base of the fire.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4512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58AF5-84F1-4641-B5D4-651476EC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Discuss fire safety and explain the RACE and PASS acronyms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Know these general procedures to follow in case of fire: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Know the location of the fire evacuation plan.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Remain calm.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all persons in immediate area.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Stay low in room to escape a fire.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Check closed doors for heat before opening them. Use wet towels to block doorways.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damp covering over face to reduce smoke inhalation.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Stop, drop, and roll if clothing catches fire.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Never get into an elevator during a fire.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Turn off oxygen and electrical equipment if facility policy allows.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42B5D-46B6-4A9C-A6D1-F5A0F1D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6565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FDA3D4-5E4A-4303-8325-12F2E0256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en-US" dirty="0"/>
              <a:t>List general safety steps for working in a healthcare facility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Living or working in a facility may sometimes put a person at risk of crime. Many people go in and out of a facility during the day. It is best to watch for any suspicious behavior. If a nursing assistant notices any suspicious behavior, she should report it immediately.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46CCF-70F8-4CDE-B480-50F1C327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8957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FDA3D4-5E4A-4303-8325-12F2E0256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en-US" dirty="0"/>
              <a:t>List general safety steps for working in a healthcare facility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Remember these guidelines for safety in a facility: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anything suspicious.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valuables at home.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Ask nurse to lock up residents’ valuables.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a visitor or staff member makes you uneasy, do not leave the resident alone with the person.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 guidelines for number of visitors allowed in residents’ rooms.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not share personal or confidential information with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anyone.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any situation or person who makes you feel unsafe.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46CCF-70F8-4CDE-B480-50F1C327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4870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09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are many types of accidents that can occur in a facility. It is very important that nursing assistants be proactive about preventing accidents from occurring.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52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Fall Prevention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Remember these guidelines for preventing falls: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Know which residents who may be at risk and report unsteadiness.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frequently-used items close to residents, including call lights. Respond to call lights promptly. Make sure eyeglasses are within reach and that they are not damaged.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Wipe up spills immediately.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Remove clutter from walkways. Keep purse, bag straps, and linens off the floor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Get help when moving residents.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Lock bed wheels before giving care. Lock bed wheels before moving a resident into or out of bed.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54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8A688-CD9F-429B-A9AA-C6058A32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List common accidents in facilities and ways to prevent them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Fall Prevention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Guidelines for preventing falls (cont’d):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Lock wheelchair wheels before transferring residents into or out of them.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Return beds to their lowest position when finished with care.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sure residents’ clothing fits properly. Make sure residents are wearing sturdy, nonskid shoes with the laces tied.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any rugs or mats that move. Use nonskid mats in the shower or bath.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loose hand rails immediately. Report cracks or holes anywhere.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 damage of outdoor furniture, benches, and ramps.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566A5B-0F66-439B-8689-5570FE1E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19C8D7-53EE-4AF8-9E87-BBF55B67A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29C76"/>
                </a:solidFill>
                <a:effectLst/>
                <a:uLnTx/>
                <a:uFillTx/>
                <a:latin typeface="Scala San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9C76"/>
              </a:solidFill>
              <a:effectLst/>
              <a:uLnTx/>
              <a:uFillTx/>
              <a:latin typeface="Scala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1180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9C76"/>
      </a:accent1>
      <a:accent2>
        <a:srgbClr val="B37924"/>
      </a:accent2>
      <a:accent3>
        <a:srgbClr val="E3567D"/>
      </a:accent3>
      <a:accent4>
        <a:srgbClr val="0091B9"/>
      </a:accent4>
      <a:accent5>
        <a:srgbClr val="D6BF00"/>
      </a:accent5>
      <a:accent6>
        <a:srgbClr val="934C93"/>
      </a:accent6>
      <a:hlink>
        <a:srgbClr val="0563C1"/>
      </a:hlink>
      <a:folHlink>
        <a:srgbClr val="954F72"/>
      </a:folHlink>
    </a:clrScheme>
    <a:fontScheme name="Susan Hedman - Hartman Publishing">
      <a:majorFont>
        <a:latin typeface="Scala Sans"/>
        <a:ea typeface=""/>
        <a:cs typeface=""/>
      </a:majorFont>
      <a:minorFont>
        <a:latin typeface="Scala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3986</Words>
  <Application>Microsoft Office PowerPoint</Application>
  <PresentationFormat>Widescreen</PresentationFormat>
  <Paragraphs>710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Arial</vt:lpstr>
      <vt:lpstr>Scala Sans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Storey</dc:creator>
  <cp:lastModifiedBy>Susan Alvare Hedman</cp:lastModifiedBy>
  <cp:revision>21</cp:revision>
  <dcterms:created xsi:type="dcterms:W3CDTF">2019-02-04T23:17:39Z</dcterms:created>
  <dcterms:modified xsi:type="dcterms:W3CDTF">2019-08-20T13:59:37Z</dcterms:modified>
</cp:coreProperties>
</file>