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3" r:id="rId2"/>
    <p:sldId id="258" r:id="rId3"/>
    <p:sldId id="277" r:id="rId4"/>
    <p:sldId id="276" r:id="rId5"/>
    <p:sldId id="275" r:id="rId6"/>
    <p:sldId id="274" r:id="rId7"/>
    <p:sldId id="273" r:id="rId8"/>
    <p:sldId id="272" r:id="rId9"/>
    <p:sldId id="278" r:id="rId10"/>
    <p:sldId id="271" r:id="rId11"/>
    <p:sldId id="270" r:id="rId12"/>
    <p:sldId id="280" r:id="rId13"/>
    <p:sldId id="279" r:id="rId14"/>
    <p:sldId id="259" r:id="rId15"/>
    <p:sldId id="283" r:id="rId16"/>
    <p:sldId id="282" r:id="rId17"/>
    <p:sldId id="281" r:id="rId18"/>
    <p:sldId id="260" r:id="rId19"/>
    <p:sldId id="284" r:id="rId20"/>
    <p:sldId id="285" r:id="rId21"/>
    <p:sldId id="286" r:id="rId22"/>
    <p:sldId id="287" r:id="rId23"/>
    <p:sldId id="288" r:id="rId24"/>
    <p:sldId id="261" r:id="rId25"/>
    <p:sldId id="262" r:id="rId26"/>
    <p:sldId id="290" r:id="rId27"/>
    <p:sldId id="289" r:id="rId28"/>
    <p:sldId id="263" r:id="rId29"/>
    <p:sldId id="296" r:id="rId30"/>
    <p:sldId id="297" r:id="rId31"/>
    <p:sldId id="295" r:id="rId32"/>
    <p:sldId id="294" r:id="rId33"/>
    <p:sldId id="299" r:id="rId34"/>
    <p:sldId id="298" r:id="rId35"/>
    <p:sldId id="292" r:id="rId36"/>
    <p:sldId id="391" r:id="rId37"/>
    <p:sldId id="293" r:id="rId38"/>
    <p:sldId id="301" r:id="rId39"/>
    <p:sldId id="300" r:id="rId40"/>
    <p:sldId id="302" r:id="rId41"/>
    <p:sldId id="303" r:id="rId42"/>
    <p:sldId id="304" r:id="rId43"/>
    <p:sldId id="305" r:id="rId44"/>
    <p:sldId id="306" r:id="rId45"/>
    <p:sldId id="309" r:id="rId46"/>
    <p:sldId id="308" r:id="rId47"/>
    <p:sldId id="307" r:id="rId48"/>
    <p:sldId id="310" r:id="rId49"/>
    <p:sldId id="311" r:id="rId50"/>
    <p:sldId id="312" r:id="rId51"/>
    <p:sldId id="313" r:id="rId52"/>
    <p:sldId id="314" r:id="rId53"/>
    <p:sldId id="316" r:id="rId54"/>
    <p:sldId id="315" r:id="rId55"/>
    <p:sldId id="317" r:id="rId56"/>
    <p:sldId id="318" r:id="rId57"/>
    <p:sldId id="319" r:id="rId58"/>
    <p:sldId id="264" r:id="rId59"/>
    <p:sldId id="321" r:id="rId60"/>
    <p:sldId id="323" r:id="rId61"/>
    <p:sldId id="322" r:id="rId62"/>
    <p:sldId id="320" r:id="rId63"/>
    <p:sldId id="327" r:id="rId64"/>
    <p:sldId id="326" r:id="rId65"/>
    <p:sldId id="325" r:id="rId66"/>
    <p:sldId id="324" r:id="rId67"/>
    <p:sldId id="331" r:id="rId68"/>
    <p:sldId id="330" r:id="rId69"/>
    <p:sldId id="329" r:id="rId70"/>
    <p:sldId id="328" r:id="rId71"/>
    <p:sldId id="333" r:id="rId72"/>
    <p:sldId id="334" r:id="rId73"/>
    <p:sldId id="332" r:id="rId74"/>
    <p:sldId id="336" r:id="rId75"/>
    <p:sldId id="335" r:id="rId76"/>
    <p:sldId id="337" r:id="rId77"/>
    <p:sldId id="338" r:id="rId78"/>
    <p:sldId id="339" r:id="rId79"/>
    <p:sldId id="343" r:id="rId80"/>
    <p:sldId id="342" r:id="rId81"/>
    <p:sldId id="341" r:id="rId82"/>
    <p:sldId id="340" r:id="rId83"/>
    <p:sldId id="345" r:id="rId84"/>
    <p:sldId id="347" r:id="rId85"/>
    <p:sldId id="346" r:id="rId86"/>
    <p:sldId id="348" r:id="rId87"/>
    <p:sldId id="344" r:id="rId88"/>
    <p:sldId id="265" r:id="rId89"/>
    <p:sldId id="351" r:id="rId90"/>
    <p:sldId id="350" r:id="rId91"/>
    <p:sldId id="349" r:id="rId92"/>
    <p:sldId id="352" r:id="rId93"/>
    <p:sldId id="355" r:id="rId94"/>
    <p:sldId id="356" r:id="rId95"/>
    <p:sldId id="354" r:id="rId96"/>
    <p:sldId id="353" r:id="rId97"/>
    <p:sldId id="357" r:id="rId98"/>
    <p:sldId id="358" r:id="rId99"/>
    <p:sldId id="360" r:id="rId100"/>
    <p:sldId id="364" r:id="rId101"/>
    <p:sldId id="363" r:id="rId102"/>
    <p:sldId id="362" r:id="rId103"/>
    <p:sldId id="361" r:id="rId104"/>
    <p:sldId id="365" r:id="rId105"/>
    <p:sldId id="366" r:id="rId106"/>
    <p:sldId id="266" r:id="rId107"/>
    <p:sldId id="373" r:id="rId108"/>
    <p:sldId id="367" r:id="rId109"/>
    <p:sldId id="370" r:id="rId110"/>
    <p:sldId id="369" r:id="rId111"/>
    <p:sldId id="368" r:id="rId112"/>
    <p:sldId id="267" r:id="rId113"/>
    <p:sldId id="371" r:id="rId114"/>
    <p:sldId id="372" r:id="rId115"/>
    <p:sldId id="374" r:id="rId116"/>
    <p:sldId id="375" r:id="rId117"/>
    <p:sldId id="268" r:id="rId118"/>
    <p:sldId id="378" r:id="rId119"/>
    <p:sldId id="377" r:id="rId120"/>
    <p:sldId id="380" r:id="rId121"/>
    <p:sldId id="379" r:id="rId122"/>
    <p:sldId id="376" r:id="rId123"/>
    <p:sldId id="383" r:id="rId124"/>
    <p:sldId id="382" r:id="rId125"/>
    <p:sldId id="386" r:id="rId126"/>
    <p:sldId id="384" r:id="rId127"/>
    <p:sldId id="385" r:id="rId128"/>
    <p:sldId id="269" r:id="rId129"/>
    <p:sldId id="387" r:id="rId130"/>
    <p:sldId id="389" r:id="rId131"/>
    <p:sldId id="388" r:id="rId132"/>
    <p:sldId id="390" r:id="rId133"/>
    <p:sldId id="394" r:id="rId134"/>
    <p:sldId id="395" r:id="rId135"/>
    <p:sldId id="396" r:id="rId136"/>
    <p:sldId id="397" r:id="rId137"/>
    <p:sldId id="392"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15</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50229" y="2062986"/>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cala Sans" panose="02000503060000020003" pitchFamily="2" charset="0"/>
                <a:ea typeface="+mn-ea"/>
                <a:cs typeface="+mn-cs"/>
              </a:rPr>
              <a:t>The Gastrointestinal System</a:t>
            </a:r>
            <a:endPar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endParaRP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825851"/>
            <a:ext cx="1236907" cy="1282700"/>
          </a:xfrm>
          <a:prstGeom prst="rect">
            <a:avLst/>
          </a:prstGeom>
        </p:spPr>
      </p:pic>
    </p:spTree>
    <p:extLst>
      <p:ext uri="{BB962C8B-B14F-4D97-AF65-F5344CB8AC3E}">
        <p14:creationId xmlns:p14="http://schemas.microsoft.com/office/powerpoint/2010/main" val="393532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733658"/>
            <a:ext cx="10234377" cy="5443306"/>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marL="1371600" indent="0">
              <a:spcBef>
                <a:spcPts val="0"/>
              </a:spcBef>
              <a:spcAft>
                <a:spcPts val="600"/>
              </a:spcAft>
              <a:buNone/>
              <a:defRPr sz="2000">
                <a:latin typeface="+mn-lt"/>
              </a:defRPr>
            </a:lvl4pPr>
            <a:lvl5pPr marL="1828800" indent="0">
              <a:spcBef>
                <a:spcPts val="0"/>
              </a:spcBef>
              <a:spcAft>
                <a:spcPts val="600"/>
              </a:spcAft>
              <a:buNone/>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The Gastrointestinal System</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15</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3"/>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924550"/>
            <a:ext cx="719715" cy="744742"/>
          </a:xfrm>
          <a:prstGeom prst="rect">
            <a:avLst/>
          </a:prstGeom>
        </p:spPr>
      </p:pic>
    </p:spTree>
    <p:extLst>
      <p:ext uri="{BB962C8B-B14F-4D97-AF65-F5344CB8AC3E}">
        <p14:creationId xmlns:p14="http://schemas.microsoft.com/office/powerpoint/2010/main" val="7295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338649"/>
            <a:ext cx="2539591" cy="2633613"/>
          </a:xfrm>
          <a:prstGeom prst="rect">
            <a:avLst/>
          </a:prstGeom>
        </p:spPr>
      </p:pic>
    </p:spTree>
    <p:extLst>
      <p:ext uri="{BB962C8B-B14F-4D97-AF65-F5344CB8AC3E}">
        <p14:creationId xmlns:p14="http://schemas.microsoft.com/office/powerpoint/2010/main" val="3444631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55757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https://journalofethics.ama-assn.org/article/weight-bias-health-care/2010-04"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2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irritable bowel syndrome (IBS)</a:t>
            </a:r>
          </a:p>
          <a:p>
            <a:pPr lvl="1"/>
            <a:r>
              <a:rPr lang="en-US" dirty="0">
                <a:solidFill>
                  <a:schemeClr val="tx1"/>
                </a:solidFill>
              </a:rPr>
              <a:t>a chronic condition of the large intestine that is worsened by stress. </a:t>
            </a:r>
          </a:p>
          <a:p>
            <a:r>
              <a:rPr lang="en-US" b="1" dirty="0">
                <a:solidFill>
                  <a:schemeClr val="tx1"/>
                </a:solidFill>
              </a:rPr>
              <a:t>malabsorption</a:t>
            </a:r>
          </a:p>
          <a:p>
            <a:pPr lvl="1"/>
            <a:r>
              <a:rPr lang="en-US" dirty="0">
                <a:solidFill>
                  <a:schemeClr val="tx1"/>
                </a:solidFill>
              </a:rPr>
              <a:t>a condition in which the body cannot absorb or digest a particular nutrient properly. </a:t>
            </a:r>
          </a:p>
          <a:p>
            <a:r>
              <a:rPr lang="en-US" b="1" dirty="0">
                <a:solidFill>
                  <a:schemeClr val="tx1"/>
                </a:solidFill>
              </a:rPr>
              <a:t>occult</a:t>
            </a:r>
          </a:p>
          <a:p>
            <a:pPr lvl="1"/>
            <a:r>
              <a:rPr lang="en-US" dirty="0">
                <a:solidFill>
                  <a:schemeClr val="tx1"/>
                </a:solidFill>
              </a:rPr>
              <a:t>hidden. </a:t>
            </a:r>
          </a:p>
          <a:p>
            <a:r>
              <a:rPr lang="en-US" b="1" dirty="0">
                <a:solidFill>
                  <a:schemeClr val="tx1"/>
                </a:solidFill>
              </a:rPr>
              <a:t>organ </a:t>
            </a:r>
          </a:p>
          <a:p>
            <a:pPr lvl="1"/>
            <a:r>
              <a:rPr lang="en-US" dirty="0">
                <a:solidFill>
                  <a:schemeClr val="tx1"/>
                </a:solidFill>
              </a:rPr>
              <a:t>a structural unit in the human body that performs a specific function.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5728682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commercial enema</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Help resident into left-sided Sims’ position. Place the bedpan close to the resident’s body. Cover with a bath blanket.</a:t>
            </a:r>
          </a:p>
          <a:p>
            <a:pPr marL="457200" indent="-457200">
              <a:buFont typeface="+mj-lt"/>
              <a:buAutoNum type="arabicPeriod" startAt="8"/>
            </a:pPr>
            <a:r>
              <a:rPr lang="en-US" dirty="0">
                <a:solidFill>
                  <a:schemeClr val="tx1"/>
                </a:solidFill>
              </a:rPr>
              <a:t>Uncover the resident enough to expose the anus only.</a:t>
            </a:r>
          </a:p>
          <a:p>
            <a:pPr marL="457200" indent="-457200">
              <a:buFont typeface="+mj-lt"/>
              <a:buAutoNum type="arabicPeriod" startAt="8"/>
            </a:pPr>
            <a:r>
              <a:rPr lang="en-US" dirty="0">
                <a:solidFill>
                  <a:schemeClr val="tx1"/>
                </a:solidFill>
              </a:rPr>
              <a:t>Add extra lubricating jelly to the tip of bottle if needed.</a:t>
            </a:r>
          </a:p>
          <a:p>
            <a:pPr marL="457200" indent="-457200">
              <a:buFont typeface="+mj-lt"/>
              <a:buAutoNum type="arabicPeriod" startAt="8"/>
            </a:pPr>
            <a:r>
              <a:rPr lang="en-US" dirty="0">
                <a:solidFill>
                  <a:schemeClr val="tx1"/>
                </a:solidFill>
              </a:rPr>
              <a:t>Ask resident to breathe deeply to relieve cramps during procedure.</a:t>
            </a:r>
          </a:p>
          <a:p>
            <a:pPr marL="457200" indent="-457200">
              <a:buFont typeface="+mj-lt"/>
              <a:buAutoNum type="arabicPeriod" startAt="8"/>
            </a:pPr>
            <a:r>
              <a:rPr lang="en-US" dirty="0">
                <a:solidFill>
                  <a:schemeClr val="tx1"/>
                </a:solidFill>
              </a:rPr>
              <a:t>Place one hand on the upper buttock. Lift to expose the anus. Ask the resident to take a deep breath and exhale. Using other hand, gently insert the tip of the tubing about one and a half inches into the rectum. Stop immediately if you feel resistance or if the resident complains of pain. If this happens, tell the nurse immediately.</a:t>
            </a:r>
          </a:p>
          <a:p>
            <a:pPr marL="457200" indent="-457200">
              <a:buFont typeface="+mj-lt"/>
              <a:buAutoNum type="arabicPeriod" startAt="8"/>
            </a:pPr>
            <a:r>
              <a:rPr lang="en-US" dirty="0">
                <a:solidFill>
                  <a:schemeClr val="tx1"/>
                </a:solidFill>
              </a:rPr>
              <a:t>Slowly squeeze and roll the enema container so that the solution runs inside the resident. Stop when the container is almost empty. </a:t>
            </a: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908470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4" y="733658"/>
            <a:ext cx="4522234" cy="5443306"/>
          </a:xfrm>
        </p:spPr>
        <p:txBody>
          <a:bodyPr/>
          <a:lstStyle/>
          <a:p>
            <a:r>
              <a:rPr lang="en-US" dirty="0">
                <a:solidFill>
                  <a:schemeClr val="accent5">
                    <a:lumMod val="60000"/>
                    <a:lumOff val="40000"/>
                  </a:schemeClr>
                </a:solidFill>
                <a:highlight>
                  <a:srgbClr val="000000"/>
                </a:highlight>
              </a:rPr>
              <a:t>Giving a commercial enema</a:t>
            </a:r>
          </a:p>
          <a:p>
            <a:endParaRPr lang="en-US" dirty="0">
              <a:solidFill>
                <a:schemeClr val="accent5">
                  <a:lumMod val="60000"/>
                  <a:lumOff val="40000"/>
                </a:schemeClr>
              </a:solidFill>
              <a:highlight>
                <a:srgbClr val="000000"/>
              </a:highlight>
            </a:endParaRPr>
          </a:p>
          <a:p>
            <a:pPr marL="457200" indent="-457200">
              <a:buFont typeface="+mj-lt"/>
              <a:buAutoNum type="arabicPeriod" startAt="14"/>
            </a:pPr>
            <a:r>
              <a:rPr lang="en-US" dirty="0">
                <a:solidFill>
                  <a:schemeClr val="tx1"/>
                </a:solidFill>
              </a:rPr>
              <a:t>Gently remove tip from the rectum, continuing to keep pressure on the container until you place bottle inside the box upside down.</a:t>
            </a:r>
          </a:p>
          <a:p>
            <a:pPr marL="457200" indent="-457200">
              <a:buFont typeface="+mj-lt"/>
              <a:buAutoNum type="arabicPeriod" startAt="14"/>
            </a:pPr>
            <a:r>
              <a:rPr lang="en-US" dirty="0">
                <a:solidFill>
                  <a:schemeClr val="tx1"/>
                </a:solidFill>
              </a:rPr>
              <a:t>Ask the resident to hold the solution inside as long as possible.</a:t>
            </a:r>
          </a:p>
          <a:p>
            <a:pPr marL="457200" indent="-457200">
              <a:buFont typeface="+mj-lt"/>
              <a:buAutoNum type="arabicPeriod" startAt="14"/>
            </a:pPr>
            <a:r>
              <a:rPr lang="en-US" dirty="0">
                <a:solidFill>
                  <a:schemeClr val="tx1"/>
                </a:solidFill>
              </a:rPr>
              <a:t>Help resident to use bedpan or commode or go to the bathroom. If the resident is using the bedpan raise the head of the bed. If the resident uses a commode or toilet, put on a robe and nonskid footwear. Lower the bed to its lowest position before the resident gets up.</a:t>
            </a:r>
          </a:p>
          <a:p>
            <a:pPr marL="457200" indent="-457200">
              <a:buFont typeface="+mj-lt"/>
              <a:buAutoNum type="arabicPeriod" startAt="14"/>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81C68F76-D1E6-4184-9E5E-3F47E630DFA7}"/>
              </a:ext>
            </a:extLst>
          </p:cNvPr>
          <p:cNvPicPr>
            <a:picLocks noChangeAspect="1"/>
          </p:cNvPicPr>
          <p:nvPr/>
        </p:nvPicPr>
        <p:blipFill>
          <a:blip r:embed="rId2"/>
          <a:stretch>
            <a:fillRect/>
          </a:stretch>
        </p:blipFill>
        <p:spPr>
          <a:xfrm>
            <a:off x="5721464" y="2106202"/>
            <a:ext cx="4306797" cy="4173252"/>
          </a:xfrm>
          <a:prstGeom prst="rect">
            <a:avLst/>
          </a:prstGeom>
        </p:spPr>
      </p:pic>
    </p:spTree>
    <p:extLst>
      <p:ext uri="{BB962C8B-B14F-4D97-AF65-F5344CB8AC3E}">
        <p14:creationId xmlns:p14="http://schemas.microsoft.com/office/powerpoint/2010/main" val="36629734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commercial enema</a:t>
            </a:r>
          </a:p>
          <a:p>
            <a:endParaRPr lang="en-US" dirty="0">
              <a:solidFill>
                <a:schemeClr val="accent5">
                  <a:lumMod val="60000"/>
                  <a:lumOff val="40000"/>
                </a:schemeClr>
              </a:solidFill>
              <a:highlight>
                <a:srgbClr val="000000"/>
              </a:highlight>
            </a:endParaRPr>
          </a:p>
          <a:p>
            <a:pPr marL="457200" indent="-457200">
              <a:buFont typeface="+mj-lt"/>
              <a:buAutoNum type="arabicPeriod" startAt="17"/>
            </a:pPr>
            <a:r>
              <a:rPr lang="en-US" dirty="0">
                <a:solidFill>
                  <a:schemeClr val="tx1"/>
                </a:solidFill>
              </a:rPr>
              <a:t>Remove and discard gloves properly. Wash your hands.</a:t>
            </a:r>
          </a:p>
          <a:p>
            <a:pPr marL="457200" indent="-457200">
              <a:buFont typeface="+mj-lt"/>
              <a:buAutoNum type="arabicPeriod" startAt="17"/>
            </a:pPr>
            <a:r>
              <a:rPr lang="en-US" dirty="0">
                <a:solidFill>
                  <a:schemeClr val="tx1"/>
                </a:solidFill>
              </a:rPr>
              <a:t>Place toilet paper and wipes within resident’s reach. Ask the resident to clean his hands with a hand wipe when finished if he is able. If the resident is using the bathroom, ask him not to flush it when finished.</a:t>
            </a:r>
          </a:p>
          <a:p>
            <a:pPr marL="457200" indent="-457200">
              <a:buFont typeface="+mj-lt"/>
              <a:buAutoNum type="arabicPeriod" startAt="17"/>
            </a:pPr>
            <a:r>
              <a:rPr lang="en-US" dirty="0">
                <a:solidFill>
                  <a:schemeClr val="tx1"/>
                </a:solidFill>
              </a:rPr>
              <a:t>Leave the call light within resident’s reach. Wash your hands. Ask resident to signal when finished. Leave the room and close the door.</a:t>
            </a:r>
          </a:p>
          <a:p>
            <a:pPr marL="457200" indent="-457200">
              <a:buFont typeface="+mj-lt"/>
              <a:buAutoNum type="arabicPeriod" startAt="17"/>
            </a:pPr>
            <a:r>
              <a:rPr lang="en-US" dirty="0">
                <a:solidFill>
                  <a:schemeClr val="tx1"/>
                </a:solidFill>
              </a:rPr>
              <a:t>When called by the resident, return and wash your hands. Put on clean gloves.</a:t>
            </a:r>
          </a:p>
          <a:p>
            <a:pPr marL="457200" indent="-457200">
              <a:buFont typeface="+mj-lt"/>
              <a:buAutoNum type="arabicPeriod" startAt="17"/>
            </a:pPr>
            <a:r>
              <a:rPr lang="en-US" dirty="0">
                <a:solidFill>
                  <a:schemeClr val="tx1"/>
                </a:solidFill>
              </a:rPr>
              <a:t>Raise the bed to a safe level. Lower the head of the bed. Make sure resident is still covered. Do not overexpose the resident. Lower the bed rail on the near/working side if you raised it for the resident to use the bedpan. </a:t>
            </a:r>
          </a:p>
          <a:p>
            <a:pPr marL="457200" indent="-457200">
              <a:buFont typeface="+mj-lt"/>
              <a:buAutoNum type="arabicPeriod" startAt="17"/>
            </a:pPr>
            <a:r>
              <a:rPr lang="en-US" dirty="0">
                <a:solidFill>
                  <a:schemeClr val="tx1"/>
                </a:solidFill>
              </a:rPr>
              <a:t>Remove the bedpan carefully and gently. Cover the bedpan. </a:t>
            </a:r>
          </a:p>
          <a:p>
            <a:pPr marL="457200" indent="-457200">
              <a:buFont typeface="+mj-lt"/>
              <a:buAutoNum type="arabicPeriod" startAt="17"/>
            </a:pPr>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9264544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commercial enema</a:t>
            </a:r>
          </a:p>
          <a:p>
            <a:endParaRPr lang="en-US" dirty="0">
              <a:solidFill>
                <a:schemeClr val="accent5">
                  <a:lumMod val="60000"/>
                  <a:lumOff val="40000"/>
                </a:schemeClr>
              </a:solidFill>
              <a:highlight>
                <a:srgbClr val="000000"/>
              </a:highlight>
            </a:endParaRPr>
          </a:p>
          <a:p>
            <a:pPr marL="457200" indent="-457200">
              <a:buFont typeface="+mj-lt"/>
              <a:buAutoNum type="arabicPeriod" startAt="23"/>
            </a:pPr>
            <a:r>
              <a:rPr lang="en-US" dirty="0">
                <a:solidFill>
                  <a:schemeClr val="tx1"/>
                </a:solidFill>
              </a:rPr>
              <a:t>Give perineal care if help is needed. Wipe from front to back. Dry the perineal area with a towel. Help the resident put on undergarment. Cover the resident and remove the bath blanket. </a:t>
            </a:r>
          </a:p>
          <a:p>
            <a:pPr marL="457200" indent="-457200">
              <a:buFont typeface="+mj-lt"/>
              <a:buAutoNum type="arabicPeriod" startAt="23"/>
            </a:pPr>
            <a:r>
              <a:rPr lang="en-US" dirty="0">
                <a:solidFill>
                  <a:schemeClr val="tx1"/>
                </a:solidFill>
              </a:rPr>
              <a:t>Place the towel and bath blanket in a hamper or bag, and discard disposable supplies.</a:t>
            </a:r>
          </a:p>
          <a:p>
            <a:pPr marL="457200" indent="-457200">
              <a:buFont typeface="+mj-lt"/>
              <a:buAutoNum type="arabicPeriod" startAt="23"/>
            </a:pPr>
            <a:r>
              <a:rPr lang="en-US" dirty="0">
                <a:solidFill>
                  <a:schemeClr val="tx1"/>
                </a:solidFill>
              </a:rPr>
              <a:t>Take bedpan to the bathroom. Call the nurse to observe enema results, whether in bedpan or in toilet. Empty contents into toilet.</a:t>
            </a:r>
          </a:p>
          <a:p>
            <a:pPr marL="457200" indent="-457200">
              <a:buFont typeface="+mj-lt"/>
              <a:buAutoNum type="arabicPeriod" startAt="23"/>
            </a:pPr>
            <a:r>
              <a:rPr lang="en-US" dirty="0">
                <a:solidFill>
                  <a:schemeClr val="tx1"/>
                </a:solidFill>
              </a:rPr>
              <a:t>Turn the faucet on with a paper towel. Rinse the bedpan with cold water and empty it into the toilet. Flush the toilet. Place the bedpan in the proper area for cleaning or clean and store it according to policy. </a:t>
            </a:r>
          </a:p>
          <a:p>
            <a:pPr marL="457200" indent="-457200">
              <a:buFont typeface="+mj-lt"/>
              <a:buAutoNum type="arabicPeriod" startAt="23"/>
            </a:pPr>
            <a:r>
              <a:rPr lang="en-US" dirty="0">
                <a:solidFill>
                  <a:schemeClr val="tx1"/>
                </a:solidFill>
              </a:rPr>
              <a:t>Remove and discard gloves properly. Wash your hands.</a:t>
            </a:r>
          </a:p>
          <a:p>
            <a:pPr marL="457200" indent="-457200">
              <a:buFont typeface="+mj-lt"/>
              <a:buAutoNum type="arabicPeriod" startAt="23"/>
            </a:pPr>
            <a:r>
              <a:rPr lang="en-US" dirty="0">
                <a:solidFill>
                  <a:schemeClr val="tx1"/>
                </a:solidFill>
              </a:rPr>
              <a:t>Make the resident comfortable.</a:t>
            </a:r>
          </a:p>
          <a:p>
            <a:pPr marL="457200" indent="-457200">
              <a:buFont typeface="+mj-lt"/>
              <a:buAutoNum type="arabicPeriod" startAt="23"/>
            </a:pPr>
            <a:r>
              <a:rPr lang="en-US" dirty="0">
                <a:solidFill>
                  <a:schemeClr val="tx1"/>
                </a:solidFill>
              </a:rPr>
              <a:t>Return bed to lowest position. Remove privacy measures.</a:t>
            </a:r>
          </a:p>
          <a:p>
            <a:pPr marL="457200" indent="-457200">
              <a:buFont typeface="+mj-lt"/>
              <a:buAutoNum type="arabicPeriod" startAt="23"/>
            </a:pPr>
            <a:r>
              <a:rPr lang="en-US" dirty="0">
                <a:solidFill>
                  <a:schemeClr val="tx1"/>
                </a:solidFill>
              </a:rPr>
              <a:t>Leave the call light within the resident’s reach.</a:t>
            </a:r>
          </a:p>
          <a:p>
            <a:pPr marL="457200" indent="-457200">
              <a:buFont typeface="+mj-lt"/>
              <a:buAutoNum type="arabicPeriod" startAt="23"/>
            </a:pPr>
            <a:endParaRPr lang="en-US" dirty="0">
              <a:solidFill>
                <a:schemeClr val="tx1"/>
              </a:solidFill>
            </a:endParaRPr>
          </a:p>
          <a:p>
            <a:pPr marL="457200" indent="-457200">
              <a:buFont typeface="+mj-lt"/>
              <a:buAutoNum type="arabicPeriod" startAt="23"/>
            </a:pPr>
            <a:endParaRPr lang="en-US" dirty="0">
              <a:solidFill>
                <a:schemeClr val="tx1"/>
              </a:solidFill>
            </a:endParaRPr>
          </a:p>
          <a:p>
            <a:pPr marL="457200" indent="-457200">
              <a:buFont typeface="+mj-lt"/>
              <a:buAutoNum type="arabicPeriod" startAt="23"/>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4077677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commercial enema</a:t>
            </a:r>
          </a:p>
          <a:p>
            <a:endParaRPr lang="en-US" dirty="0">
              <a:solidFill>
                <a:schemeClr val="accent5">
                  <a:lumMod val="60000"/>
                  <a:lumOff val="40000"/>
                </a:schemeClr>
              </a:solidFill>
              <a:highlight>
                <a:srgbClr val="000000"/>
              </a:highlight>
            </a:endParaRPr>
          </a:p>
          <a:p>
            <a:pPr marL="457200" indent="-457200">
              <a:buFont typeface="+mj-lt"/>
              <a:buAutoNum type="arabicPeriod" startAt="30"/>
            </a:pPr>
            <a:r>
              <a:rPr lang="en-US" dirty="0">
                <a:solidFill>
                  <a:schemeClr val="tx1"/>
                </a:solidFill>
              </a:rPr>
              <a:t>Wash your hands.</a:t>
            </a:r>
          </a:p>
          <a:p>
            <a:pPr marL="457200" indent="-457200">
              <a:buFont typeface="+mj-lt"/>
              <a:buAutoNum type="arabicPeriod" startAt="30"/>
            </a:pPr>
            <a:r>
              <a:rPr lang="en-US" dirty="0">
                <a:solidFill>
                  <a:schemeClr val="tx1"/>
                </a:solidFill>
              </a:rPr>
              <a:t>Be courteous and respectful at all times.</a:t>
            </a:r>
          </a:p>
          <a:p>
            <a:pPr marL="457200" indent="-457200">
              <a:buFont typeface="+mj-lt"/>
              <a:buAutoNum type="arabicPeriod" startAt="30"/>
            </a:pPr>
            <a:r>
              <a:rPr lang="en-US" dirty="0">
                <a:solidFill>
                  <a:schemeClr val="tx1"/>
                </a:solidFill>
              </a:rPr>
              <a:t>Report any changes in the resident to the nurse. Document procedure using facility guidelines.</a:t>
            </a:r>
          </a:p>
          <a:p>
            <a:pPr marL="457200" indent="-457200">
              <a:buFont typeface="+mj-lt"/>
              <a:buAutoNum type="arabicPeriod" startAt="30"/>
            </a:pPr>
            <a:endParaRPr lang="en-US" dirty="0">
              <a:solidFill>
                <a:schemeClr val="tx1"/>
              </a:solidFill>
            </a:endParaRPr>
          </a:p>
          <a:p>
            <a:pPr marL="457200" indent="-457200">
              <a:buFont typeface="+mj-lt"/>
              <a:buAutoNum type="arabicPeriod" startAt="30"/>
            </a:pPr>
            <a:endParaRPr lang="en-US" dirty="0">
              <a:solidFill>
                <a:schemeClr val="tx1"/>
              </a:solidFill>
            </a:endParaRPr>
          </a:p>
          <a:p>
            <a:pPr marL="457200" indent="-457200">
              <a:buFont typeface="+mj-lt"/>
              <a:buAutoNum type="arabicPeriod" startAt="30"/>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542622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5B3AA-8A59-43BA-A381-86C084198EB0}"/>
              </a:ext>
            </a:extLst>
          </p:cNvPr>
          <p:cNvSpPr>
            <a:spLocks noGrp="1"/>
          </p:cNvSpPr>
          <p:nvPr>
            <p:ph idx="1"/>
          </p:nvPr>
        </p:nvSpPr>
        <p:spPr/>
        <p:txBody>
          <a:bodyPr/>
          <a:lstStyle/>
          <a:p>
            <a:pPr marL="457200" indent="-457200">
              <a:buFont typeface="+mj-lt"/>
              <a:buAutoNum type="arabicPeriod" startAt="8"/>
            </a:pPr>
            <a:r>
              <a:rPr lang="en-US" dirty="0"/>
              <a:t>Discuss how enemas are given</a:t>
            </a:r>
          </a:p>
          <a:p>
            <a:pPr marL="457200" indent="-457200">
              <a:buFont typeface="+mj-lt"/>
              <a:buAutoNum type="arabicPeriod" startAt="8"/>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These procedures should only be performed by nursing assistants if allowed by the facility and if they are trained to perform the procedure.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ADE33A8-F39A-4BCF-BEE1-44CE79A927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280244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4FEC2-1A8D-4003-9154-4EF43A06C018}"/>
              </a:ext>
            </a:extLst>
          </p:cNvPr>
          <p:cNvSpPr>
            <a:spLocks noGrp="1"/>
          </p:cNvSpPr>
          <p:nvPr>
            <p:ph idx="1"/>
          </p:nvPr>
        </p:nvSpPr>
        <p:spPr/>
        <p:txBody>
          <a:bodyPr/>
          <a:lstStyle/>
          <a:p>
            <a:pPr marL="457200" indent="-457200">
              <a:buFont typeface="+mj-lt"/>
              <a:buAutoNum type="arabicPeriod" startAt="9"/>
            </a:pPr>
            <a:r>
              <a:rPr lang="en-US" dirty="0"/>
              <a:t>Demonstrate how to collect a stool specimen</a:t>
            </a:r>
          </a:p>
          <a:p>
            <a:pPr marL="457200" indent="-457200">
              <a:buFont typeface="+mj-lt"/>
              <a:buAutoNum type="arabicPeriod" startAt="9"/>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specimen </a:t>
            </a:r>
          </a:p>
          <a:p>
            <a:pPr lvl="1"/>
            <a:r>
              <a:rPr lang="en-US" dirty="0">
                <a:solidFill>
                  <a:schemeClr val="tx1"/>
                </a:solidFill>
              </a:rPr>
              <a:t>a sample, such as tissue, blood, urine, stool, or sputum, used for analysis and diagnosis.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7EC24E9-5385-4530-A0A8-07B96E4528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138882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4FEC2-1A8D-4003-9154-4EF43A06C018}"/>
              </a:ext>
            </a:extLst>
          </p:cNvPr>
          <p:cNvSpPr>
            <a:spLocks noGrp="1"/>
          </p:cNvSpPr>
          <p:nvPr>
            <p:ph idx="1"/>
          </p:nvPr>
        </p:nvSpPr>
        <p:spPr/>
        <p:txBody>
          <a:bodyPr/>
          <a:lstStyle/>
          <a:p>
            <a:pPr marL="457200" indent="-457200">
              <a:buFont typeface="+mj-lt"/>
              <a:buAutoNum type="arabicPeriod" startAt="9"/>
            </a:pPr>
            <a:r>
              <a:rPr lang="en-US" dirty="0"/>
              <a:t>Demonstrate how to collect a stool specimen</a:t>
            </a:r>
          </a:p>
          <a:p>
            <a:pPr marL="457200" indent="-457200">
              <a:buFont typeface="+mj-lt"/>
              <a:buAutoNum type="arabicPeriod" startAt="9"/>
            </a:pPr>
            <a:endParaRPr lang="en-US" dirty="0"/>
          </a:p>
          <a:p>
            <a:r>
              <a:rPr lang="en-US" dirty="0">
                <a:solidFill>
                  <a:schemeClr val="tx1"/>
                </a:solidFill>
              </a:rPr>
              <a:t>Remember these points about stool specimens: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Stool is tested for blood, pathogens, and other things, such as ova and parasites.</a:t>
            </a:r>
          </a:p>
          <a:p>
            <a:pPr marL="800100" lvl="1" indent="-342900">
              <a:buFont typeface="Arial" panose="020B0604020202020204" pitchFamily="34" charset="0"/>
              <a:buChar char="•"/>
            </a:pPr>
            <a:r>
              <a:rPr lang="en-US" dirty="0">
                <a:solidFill>
                  <a:schemeClr val="tx1"/>
                </a:solidFill>
              </a:rPr>
              <a:t>Stool must be warm if being tested for ova and parasites, so these specimens must be taken to the lab immediately.</a:t>
            </a:r>
          </a:p>
          <a:p>
            <a:pPr marL="800100" lvl="1" indent="-342900">
              <a:buFont typeface="Arial" panose="020B0604020202020204" pitchFamily="34" charset="0"/>
              <a:buChar char="•"/>
            </a:pPr>
            <a:r>
              <a:rPr lang="en-US" dirty="0">
                <a:solidFill>
                  <a:schemeClr val="tx1"/>
                </a:solidFill>
              </a:rPr>
              <a:t>Urine or tissue in a stool sample can ruin the sample.</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7EC24E9-5385-4530-A0A8-07B96E4528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3367459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normAutofit/>
          </a:bodyPr>
          <a:lstStyle/>
          <a:p>
            <a:r>
              <a:rPr lang="en-US" dirty="0">
                <a:solidFill>
                  <a:schemeClr val="accent5">
                    <a:lumMod val="60000"/>
                    <a:lumOff val="40000"/>
                  </a:schemeClr>
                </a:solidFill>
                <a:highlight>
                  <a:srgbClr val="000000"/>
                </a:highlight>
              </a:rPr>
              <a:t>Collecting a stool specimen</a:t>
            </a:r>
          </a:p>
          <a:p>
            <a:endParaRPr lang="en-US" dirty="0">
              <a:solidFill>
                <a:schemeClr val="accent5">
                  <a:lumMod val="60000"/>
                  <a:lumOff val="40000"/>
                </a:schemeClr>
              </a:solidFill>
              <a:highlight>
                <a:srgbClr val="000000"/>
              </a:highlight>
            </a:endParaRPr>
          </a:p>
          <a:p>
            <a:r>
              <a:rPr lang="en-US" i="1" dirty="0">
                <a:solidFill>
                  <a:schemeClr val="tx1"/>
                </a:solidFill>
              </a:rPr>
              <a:t>Equipment: specimen container and lid, completed label (labeled with resident’s name, date of birth, doctor’s name, room number, date, and time), biohazard specimen bag, 2 tongue blades, 2 pairs of gloves, bedpan (if resident cannot use portable commode or toilet), hat for toilet (if resident uses portable commode or toilet), plastic bag, toilet paper, disposable wipes, supplies for perineal care, lab slip</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Put on gloves.</a:t>
            </a:r>
          </a:p>
          <a:p>
            <a:pPr marL="457200" indent="-457200">
              <a:buFont typeface="+mj-lt"/>
              <a:buAutoNum type="arabicPeriod"/>
            </a:pPr>
            <a:endParaRPr lang="en-US" dirty="0">
              <a:solidFill>
                <a:schemeClr val="tx1"/>
              </a:solidFill>
            </a:endParaRPr>
          </a:p>
          <a:p>
            <a:pPr marL="457200" indent="-457200">
              <a:buFont typeface="+mj-lt"/>
              <a:buAutoNum type="arabicPeriod"/>
            </a:pPr>
            <a:endParaRPr lang="en-US" dirty="0">
              <a:solidFill>
                <a:schemeClr val="accent5">
                  <a:lumMod val="60000"/>
                  <a:lumOff val="40000"/>
                </a:schemeClr>
              </a:solidFill>
            </a:endParaRPr>
          </a:p>
          <a:p>
            <a:pPr marL="457200" indent="-457200">
              <a:buFont typeface="+mj-lt"/>
              <a:buAutoNum type="arabicPeriod"/>
            </a:pPr>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0481464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Collecting a stool specimen</a:t>
            </a:r>
          </a:p>
          <a:p>
            <a:endParaRPr lang="en-US" dirty="0">
              <a:solidFill>
                <a:schemeClr val="accent5">
                  <a:lumMod val="60000"/>
                  <a:lumOff val="40000"/>
                </a:schemeClr>
              </a:solidFill>
              <a:highlight>
                <a:srgbClr val="000000"/>
              </a:highlight>
            </a:endParaRPr>
          </a:p>
          <a:p>
            <a:endParaRPr lang="en-US" dirty="0">
              <a:solidFill>
                <a:schemeClr val="tx1"/>
              </a:solidFill>
            </a:endParaRPr>
          </a:p>
          <a:p>
            <a:pPr marL="457200" indent="-457200">
              <a:buFont typeface="+mj-lt"/>
              <a:buAutoNum type="arabicPeriod" startAt="6"/>
            </a:pPr>
            <a:r>
              <a:rPr lang="en-US" dirty="0">
                <a:solidFill>
                  <a:schemeClr val="tx1"/>
                </a:solidFill>
              </a:rPr>
              <a:t>Fit hat to toilet or commode, or provide resident with bedpan.</a:t>
            </a:r>
          </a:p>
          <a:p>
            <a:pPr marL="457200" indent="-457200">
              <a:buFont typeface="+mj-lt"/>
              <a:buAutoNum type="arabicPeriod" startAt="6"/>
            </a:pPr>
            <a:r>
              <a:rPr lang="en-US" dirty="0">
                <a:solidFill>
                  <a:schemeClr val="tx1"/>
                </a:solidFill>
              </a:rPr>
              <a:t>When the resident is ready to move bowels, ask him not to urinate at the same time and not to put toilet paper in with the sample. Provide a plastic bag to discard toilet paper separately.</a:t>
            </a:r>
          </a:p>
          <a:p>
            <a:pPr marL="457200" indent="-457200">
              <a:buFont typeface="+mj-lt"/>
              <a:buAutoNum type="arabicPeriod" startAt="6"/>
            </a:pPr>
            <a:r>
              <a:rPr lang="en-US" dirty="0">
                <a:solidFill>
                  <a:schemeClr val="tx1"/>
                </a:solidFill>
              </a:rPr>
              <a:t>Make sure both bed rails are up and the bed is in its lowest position. Place toilet paper and wipes within resident’s reach. Ask the resident to clean his hands with a hand wipe when finished if he is able. </a:t>
            </a:r>
          </a:p>
          <a:p>
            <a:pPr marL="457200" indent="-457200">
              <a:buFont typeface="+mj-lt"/>
              <a:buAutoNum type="arabicPeriod" startAt="6"/>
            </a:pPr>
            <a:r>
              <a:rPr lang="en-US" dirty="0">
                <a:solidFill>
                  <a:schemeClr val="tx1"/>
                </a:solidFill>
              </a:rPr>
              <a:t>Ask the resident to signal when he is finished with the bowel movement. Make sure the call light is within reach.</a:t>
            </a:r>
          </a:p>
          <a:p>
            <a:pPr marL="457200" indent="-457200">
              <a:buFont typeface="+mj-lt"/>
              <a:buAutoNum type="arabicPeriod" startAt="6"/>
            </a:pPr>
            <a:r>
              <a:rPr lang="en-US" dirty="0">
                <a:solidFill>
                  <a:schemeClr val="tx1"/>
                </a:solidFill>
              </a:rPr>
              <a:t>Remove and discard gloves properly. Wash your hands. Leave the room and close the door.</a:t>
            </a:r>
          </a:p>
          <a:p>
            <a:pPr marL="457200" indent="-457200">
              <a:buFont typeface="+mj-lt"/>
              <a:buAutoNum type="arabicPeriod" startAt="6"/>
            </a:pPr>
            <a:r>
              <a:rPr lang="en-US" dirty="0">
                <a:solidFill>
                  <a:schemeClr val="tx1"/>
                </a:solidFill>
              </a:rPr>
              <a:t>When called by the resident, return and wash your hands. Put on clean gloves.</a:t>
            </a:r>
          </a:p>
          <a:p>
            <a:pPr marL="457200" indent="-457200">
              <a:buFont typeface="+mj-lt"/>
              <a:buAutoNum type="arabicPeriod" startAt="6"/>
            </a:pPr>
            <a:endParaRPr lang="en-US" dirty="0">
              <a:solidFill>
                <a:schemeClr val="tx1"/>
              </a:solidFill>
            </a:endParaRPr>
          </a:p>
          <a:p>
            <a:pPr marL="457200" indent="-457200">
              <a:buFont typeface="+mj-lt"/>
              <a:buAutoNum type="arabicPeriod" startAt="6"/>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25723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ostomy</a:t>
            </a:r>
          </a:p>
          <a:p>
            <a:pPr lvl="1"/>
            <a:r>
              <a:rPr lang="en-US" dirty="0">
                <a:solidFill>
                  <a:schemeClr val="tx1"/>
                </a:solidFill>
              </a:rPr>
              <a:t>surgical creation of an opening from an area inside the body to the outside. </a:t>
            </a:r>
          </a:p>
          <a:p>
            <a:r>
              <a:rPr lang="en-US" b="1" dirty="0">
                <a:solidFill>
                  <a:schemeClr val="tx1"/>
                </a:solidFill>
              </a:rPr>
              <a:t>pathophysiology </a:t>
            </a:r>
          </a:p>
          <a:p>
            <a:pPr lvl="1"/>
            <a:r>
              <a:rPr lang="en-US" dirty="0">
                <a:solidFill>
                  <a:schemeClr val="tx1"/>
                </a:solidFill>
              </a:rPr>
              <a:t>the study of the disorders that occur in the body. </a:t>
            </a:r>
          </a:p>
          <a:p>
            <a:r>
              <a:rPr lang="en-US" b="1" dirty="0">
                <a:solidFill>
                  <a:schemeClr val="tx1"/>
                </a:solidFill>
              </a:rPr>
              <a:t>peristalsis</a:t>
            </a:r>
          </a:p>
          <a:p>
            <a:pPr lvl="1"/>
            <a:r>
              <a:rPr lang="en-US" dirty="0">
                <a:solidFill>
                  <a:schemeClr val="tx1"/>
                </a:solidFill>
              </a:rPr>
              <a:t>muscular contractions that push food through the gastrointestinal tract. </a:t>
            </a:r>
          </a:p>
          <a:p>
            <a:r>
              <a:rPr lang="en-US" b="1" dirty="0">
                <a:solidFill>
                  <a:schemeClr val="tx1"/>
                </a:solidFill>
              </a:rPr>
              <a:t>physiology </a:t>
            </a:r>
          </a:p>
          <a:p>
            <a:pPr lvl="1"/>
            <a:r>
              <a:rPr lang="en-US" dirty="0">
                <a:solidFill>
                  <a:schemeClr val="tx1"/>
                </a:solidFill>
              </a:rPr>
              <a:t>the study of how body parts function.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0552082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Collecting a stool specimen</a:t>
            </a:r>
          </a:p>
          <a:p>
            <a:endParaRPr lang="en-US" dirty="0">
              <a:solidFill>
                <a:schemeClr val="accent5">
                  <a:lumMod val="60000"/>
                  <a:lumOff val="40000"/>
                </a:schemeClr>
              </a:solidFill>
              <a:highlight>
                <a:srgbClr val="000000"/>
              </a:highlight>
            </a:endParaRPr>
          </a:p>
          <a:p>
            <a:pPr marL="457200" indent="-457200">
              <a:buFont typeface="+mj-lt"/>
              <a:buAutoNum type="arabicPeriod" startAt="12"/>
            </a:pPr>
            <a:r>
              <a:rPr lang="en-US" dirty="0">
                <a:solidFill>
                  <a:schemeClr val="tx1"/>
                </a:solidFill>
              </a:rPr>
              <a:t>Give perineal care if help is needed.  </a:t>
            </a:r>
          </a:p>
          <a:p>
            <a:pPr marL="457200" indent="-457200">
              <a:buFont typeface="+mj-lt"/>
              <a:buAutoNum type="arabicPeriod" startAt="12"/>
            </a:pPr>
            <a:r>
              <a:rPr lang="en-US" dirty="0">
                <a:solidFill>
                  <a:schemeClr val="tx1"/>
                </a:solidFill>
              </a:rPr>
              <a:t>Using the two tongue blades, take about two tablespoons of stool and put it in the container. Without touching the inside of the container, cover it tightly. Apply label and place specimen in a clean biohazard specimen bag. Seal the bag.</a:t>
            </a:r>
          </a:p>
          <a:p>
            <a:pPr marL="457200" indent="-457200">
              <a:buFont typeface="+mj-lt"/>
              <a:buAutoNum type="arabicPeriod" startAt="12"/>
            </a:pPr>
            <a:r>
              <a:rPr lang="en-US" dirty="0">
                <a:solidFill>
                  <a:schemeClr val="tx1"/>
                </a:solidFill>
              </a:rPr>
              <a:t>Wrap the tongue blades in toilet paper and place them in plastic bag with used toilet paper. Discard bag in the proper container.</a:t>
            </a:r>
          </a:p>
          <a:p>
            <a:pPr marL="457200" indent="-457200">
              <a:buFont typeface="+mj-lt"/>
              <a:buAutoNum type="arabicPeriod" startAt="12"/>
            </a:pPr>
            <a:r>
              <a:rPr lang="en-US" dirty="0">
                <a:solidFill>
                  <a:schemeClr val="tx1"/>
                </a:solidFill>
              </a:rPr>
              <a:t>Turn the faucet on with a paper towel. Rinse the bedpan with cold water and empty it into the toilet. Flush the toilet. Place bedpan in area for cleaning or clean and store it according to policy.</a:t>
            </a:r>
          </a:p>
          <a:p>
            <a:pPr marL="457200" indent="-457200">
              <a:buFont typeface="+mj-lt"/>
              <a:buAutoNum type="arabicPeriod" startAt="12"/>
            </a:pPr>
            <a:r>
              <a:rPr lang="en-US" dirty="0">
                <a:solidFill>
                  <a:schemeClr val="tx1"/>
                </a:solidFill>
              </a:rPr>
              <a:t>Remove and discard gloves properly. Wash your hands.</a:t>
            </a:r>
          </a:p>
          <a:p>
            <a:pPr marL="457200" indent="-457200">
              <a:buFont typeface="+mj-lt"/>
              <a:buAutoNum type="arabicPeriod" startAt="12"/>
            </a:pPr>
            <a:r>
              <a:rPr lang="en-US" dirty="0">
                <a:solidFill>
                  <a:schemeClr val="tx1"/>
                </a:solidFill>
              </a:rPr>
              <a:t>Make resident comfortable.</a:t>
            </a:r>
          </a:p>
          <a:p>
            <a:pPr marL="457200" indent="-457200">
              <a:buFont typeface="+mj-lt"/>
              <a:buAutoNum type="arabicPeriod" startAt="12"/>
            </a:pPr>
            <a:r>
              <a:rPr lang="en-US" dirty="0">
                <a:solidFill>
                  <a:schemeClr val="tx1"/>
                </a:solidFill>
              </a:rPr>
              <a:t>Return bed to lowest position. Remove privacy measures. </a:t>
            </a:r>
          </a:p>
          <a:p>
            <a:pPr marL="457200" indent="-457200">
              <a:buFont typeface="+mj-lt"/>
              <a:buAutoNum type="arabicPeriod" startAt="12"/>
            </a:pPr>
            <a:endParaRPr lang="en-US" dirty="0">
              <a:solidFill>
                <a:schemeClr val="tx1"/>
              </a:solidFill>
            </a:endParaRPr>
          </a:p>
          <a:p>
            <a:pPr marL="457200" indent="-457200">
              <a:buFont typeface="+mj-lt"/>
              <a:buAutoNum type="arabicPeriod" startAt="12"/>
            </a:pPr>
            <a:endParaRPr lang="en-US" dirty="0">
              <a:solidFill>
                <a:schemeClr val="tx1"/>
              </a:solidFill>
            </a:endParaRPr>
          </a:p>
          <a:p>
            <a:pPr marL="457200" indent="-457200">
              <a:buFont typeface="+mj-lt"/>
              <a:buAutoNum type="arabicPeriod" startAt="12"/>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6319366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Collecting a stool specimen</a:t>
            </a:r>
          </a:p>
          <a:p>
            <a:endParaRPr lang="en-US" dirty="0">
              <a:solidFill>
                <a:schemeClr val="accent5">
                  <a:lumMod val="60000"/>
                  <a:lumOff val="40000"/>
                </a:schemeClr>
              </a:solidFill>
              <a:highlight>
                <a:srgbClr val="000000"/>
              </a:highlight>
            </a:endParaRPr>
          </a:p>
          <a:p>
            <a:pPr marL="457200" indent="-457200">
              <a:buFont typeface="+mj-lt"/>
              <a:buAutoNum type="arabicPeriod" startAt="19"/>
            </a:pPr>
            <a:r>
              <a:rPr lang="en-US" dirty="0">
                <a:solidFill>
                  <a:schemeClr val="tx1"/>
                </a:solidFill>
              </a:rPr>
              <a:t>Leave call light within the resident’s reach.</a:t>
            </a:r>
          </a:p>
          <a:p>
            <a:pPr marL="457200" indent="-457200">
              <a:buFont typeface="+mj-lt"/>
              <a:buAutoNum type="arabicPeriod" startAt="19"/>
            </a:pPr>
            <a:r>
              <a:rPr lang="en-US" dirty="0">
                <a:solidFill>
                  <a:schemeClr val="tx1"/>
                </a:solidFill>
              </a:rPr>
              <a:t>Wash your hands.</a:t>
            </a:r>
          </a:p>
          <a:p>
            <a:pPr marL="457200" indent="-457200">
              <a:buFont typeface="+mj-lt"/>
              <a:buAutoNum type="arabicPeriod" startAt="19"/>
            </a:pPr>
            <a:r>
              <a:rPr lang="en-US" dirty="0">
                <a:solidFill>
                  <a:schemeClr val="tx1"/>
                </a:solidFill>
              </a:rPr>
              <a:t>Be courteous and respectful at all times.</a:t>
            </a:r>
          </a:p>
          <a:p>
            <a:pPr marL="457200" indent="-457200">
              <a:buFont typeface="+mj-lt"/>
              <a:buAutoNum type="arabicPeriod" startAt="19"/>
            </a:pPr>
            <a:r>
              <a:rPr lang="en-US" dirty="0">
                <a:solidFill>
                  <a:schemeClr val="tx1"/>
                </a:solidFill>
              </a:rPr>
              <a:t>Report any changes in the resident to the nurse. Document procedure using facility guidelines. Take specimen and lab slip to designated place promptly.</a:t>
            </a: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8329374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5E632-EA43-48FD-8BFA-7BD164438913}"/>
              </a:ext>
            </a:extLst>
          </p:cNvPr>
          <p:cNvSpPr>
            <a:spLocks noGrp="1"/>
          </p:cNvSpPr>
          <p:nvPr>
            <p:ph idx="1"/>
          </p:nvPr>
        </p:nvSpPr>
        <p:spPr/>
        <p:txBody>
          <a:bodyPr/>
          <a:lstStyle/>
          <a:p>
            <a:pPr marL="457200" indent="-457200">
              <a:buFont typeface="+mj-lt"/>
              <a:buAutoNum type="arabicPeriod" startAt="10"/>
            </a:pPr>
            <a:r>
              <a:rPr lang="en-US" dirty="0"/>
              <a:t>Explain occult blood testing</a:t>
            </a:r>
          </a:p>
          <a:p>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occult</a:t>
            </a:r>
          </a:p>
          <a:p>
            <a:pPr lvl="1"/>
            <a:r>
              <a:rPr lang="en-US" dirty="0">
                <a:solidFill>
                  <a:schemeClr val="tx1"/>
                </a:solidFill>
              </a:rPr>
              <a:t>hidden.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0E4CD1BD-CB79-43A9-AAF2-61FEC793E9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1850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5E632-EA43-48FD-8BFA-7BD164438913}"/>
              </a:ext>
            </a:extLst>
          </p:cNvPr>
          <p:cNvSpPr>
            <a:spLocks noGrp="1"/>
          </p:cNvSpPr>
          <p:nvPr>
            <p:ph idx="1"/>
          </p:nvPr>
        </p:nvSpPr>
        <p:spPr/>
        <p:txBody>
          <a:bodyPr/>
          <a:lstStyle/>
          <a:p>
            <a:pPr marL="457200" indent="-457200">
              <a:buFont typeface="+mj-lt"/>
              <a:buAutoNum type="arabicPeriod" startAt="10"/>
            </a:pPr>
            <a:r>
              <a:rPr lang="en-US" dirty="0"/>
              <a:t>Explain occult blood testing</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Hidden, or occult, blood is found inside stool with a microscope or a special chemical test. This may be a sign of a serious physical problem, such as cancer.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0E4CD1BD-CB79-43A9-AAF2-61FEC793E9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4950724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3" y="733658"/>
            <a:ext cx="4583879" cy="5443306"/>
          </a:xfrm>
        </p:spPr>
        <p:txBody>
          <a:bodyPr/>
          <a:lstStyle/>
          <a:p>
            <a:r>
              <a:rPr lang="en-US" dirty="0">
                <a:solidFill>
                  <a:schemeClr val="accent5">
                    <a:lumMod val="60000"/>
                    <a:lumOff val="40000"/>
                  </a:schemeClr>
                </a:solidFill>
                <a:highlight>
                  <a:srgbClr val="000000"/>
                </a:highlight>
              </a:rPr>
              <a:t>Testing a stool specimen for occult blood</a:t>
            </a:r>
          </a:p>
          <a:p>
            <a:endParaRPr lang="en-US" dirty="0">
              <a:solidFill>
                <a:schemeClr val="accent5">
                  <a:lumMod val="60000"/>
                  <a:lumOff val="40000"/>
                </a:schemeClr>
              </a:solidFill>
              <a:highlight>
                <a:srgbClr val="000000"/>
              </a:highlight>
            </a:endParaRPr>
          </a:p>
          <a:p>
            <a:r>
              <a:rPr lang="en-US" i="1" dirty="0">
                <a:solidFill>
                  <a:schemeClr val="tx1"/>
                </a:solidFill>
              </a:rPr>
              <a:t>Equipment: labeled stool specimen, occult blood test kit, 2 tongue blades, plastic bag, gloves </a:t>
            </a:r>
          </a:p>
          <a:p>
            <a:endParaRPr lang="en-US" i="1" dirty="0">
              <a:solidFill>
                <a:schemeClr val="tx1"/>
              </a:solidFill>
            </a:endParaRP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Open the test card.</a:t>
            </a:r>
          </a:p>
          <a:p>
            <a:pPr marL="457200" indent="-457200">
              <a:buFont typeface="+mj-lt"/>
              <a:buAutoNum type="arabicPeriod"/>
            </a:pPr>
            <a:r>
              <a:rPr lang="en-US" dirty="0">
                <a:solidFill>
                  <a:schemeClr val="tx1"/>
                </a:solidFill>
              </a:rPr>
              <a:t>Pick up a tongue blade. Get a small amount of stool from the specimen container.</a:t>
            </a:r>
          </a:p>
          <a:p>
            <a:pPr marL="457200" indent="-457200">
              <a:buFont typeface="+mj-lt"/>
              <a:buAutoNum type="arabicPeriod"/>
            </a:pPr>
            <a:r>
              <a:rPr lang="en-US" dirty="0">
                <a:solidFill>
                  <a:schemeClr val="tx1"/>
                </a:solidFill>
              </a:rPr>
              <a:t>Using a tongue blade, smear a small amount of stool onto Box A of the test card.</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5" name="Picture 4">
            <a:extLst>
              <a:ext uri="{FF2B5EF4-FFF2-40B4-BE49-F238E27FC236}">
                <a16:creationId xmlns:a16="http://schemas.microsoft.com/office/drawing/2014/main" id="{15DB9867-FA37-4711-B851-6AF58D8C3EEC}"/>
              </a:ext>
            </a:extLst>
          </p:cNvPr>
          <p:cNvPicPr>
            <a:picLocks noChangeAspect="1"/>
          </p:cNvPicPr>
          <p:nvPr/>
        </p:nvPicPr>
        <p:blipFill>
          <a:blip r:embed="rId2"/>
          <a:stretch>
            <a:fillRect/>
          </a:stretch>
        </p:blipFill>
        <p:spPr>
          <a:xfrm>
            <a:off x="6835001" y="688610"/>
            <a:ext cx="2816596" cy="5480779"/>
          </a:xfrm>
          <a:prstGeom prst="rect">
            <a:avLst/>
          </a:prstGeom>
        </p:spPr>
      </p:pic>
    </p:spTree>
    <p:extLst>
      <p:ext uri="{BB962C8B-B14F-4D97-AF65-F5344CB8AC3E}">
        <p14:creationId xmlns:p14="http://schemas.microsoft.com/office/powerpoint/2010/main" val="21747452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Testing a stool specimen for occult blood</a:t>
            </a:r>
          </a:p>
          <a:p>
            <a:endParaRPr lang="en-US" dirty="0">
              <a:solidFill>
                <a:schemeClr val="accent5">
                  <a:lumMod val="60000"/>
                  <a:lumOff val="40000"/>
                </a:schemeClr>
              </a:solidFill>
              <a:highlight>
                <a:srgbClr val="000000"/>
              </a:highlight>
            </a:endParaRPr>
          </a:p>
          <a:p>
            <a:pPr marL="457200" indent="-457200">
              <a:buFont typeface="+mj-lt"/>
              <a:buAutoNum type="arabicPeriod" startAt="6"/>
            </a:pPr>
            <a:r>
              <a:rPr lang="en-US" dirty="0">
                <a:solidFill>
                  <a:schemeClr val="tx1"/>
                </a:solidFill>
              </a:rPr>
              <a:t>Flip tongue blade (or use new tongue blade). Get some stool from another part of specimen. Smear small amount of stool onto Box B of test card.</a:t>
            </a:r>
          </a:p>
          <a:p>
            <a:pPr marL="457200" indent="-457200">
              <a:buFont typeface="+mj-lt"/>
              <a:buAutoNum type="arabicPeriod" startAt="6"/>
            </a:pPr>
            <a:r>
              <a:rPr lang="en-US" dirty="0">
                <a:solidFill>
                  <a:schemeClr val="tx1"/>
                </a:solidFill>
              </a:rPr>
              <a:t>Close the test card. Turn over to other side.</a:t>
            </a:r>
          </a:p>
          <a:p>
            <a:pPr marL="457200" indent="-457200">
              <a:buFont typeface="+mj-lt"/>
              <a:buAutoNum type="arabicPeriod" startAt="6"/>
            </a:pPr>
            <a:r>
              <a:rPr lang="en-US" dirty="0">
                <a:solidFill>
                  <a:schemeClr val="tx1"/>
                </a:solidFill>
              </a:rPr>
              <a:t>Open the flap.</a:t>
            </a:r>
          </a:p>
          <a:p>
            <a:pPr marL="457200" indent="-457200">
              <a:buFont typeface="+mj-lt"/>
              <a:buAutoNum type="arabicPeriod" startAt="6"/>
            </a:pPr>
            <a:r>
              <a:rPr lang="en-US" dirty="0">
                <a:solidFill>
                  <a:schemeClr val="tx1"/>
                </a:solidFill>
              </a:rPr>
              <a:t>Open the developer. Apply developer to each box. Follow manufacturer’s instructions. </a:t>
            </a:r>
          </a:p>
          <a:p>
            <a:pPr marL="457200" indent="-457200">
              <a:buFont typeface="+mj-lt"/>
              <a:buAutoNum type="arabicPeriod" startAt="6"/>
            </a:pPr>
            <a:r>
              <a:rPr lang="en-US" dirty="0">
                <a:solidFill>
                  <a:schemeClr val="tx1"/>
                </a:solidFill>
              </a:rPr>
              <a:t>Wait the amount of time listed in instructions, usually between 10 and 60 seconds.</a:t>
            </a:r>
          </a:p>
          <a:p>
            <a:pPr marL="457200" indent="-457200">
              <a:buFont typeface="+mj-lt"/>
              <a:buAutoNum type="arabicPeriod" startAt="6"/>
            </a:pPr>
            <a:r>
              <a:rPr lang="en-US" dirty="0">
                <a:solidFill>
                  <a:schemeClr val="tx1"/>
                </a:solidFill>
              </a:rPr>
              <a:t>Watch the squares for any color changes. Record color changes. Follow instructions.</a:t>
            </a:r>
          </a:p>
          <a:p>
            <a:pPr marL="457200" indent="-457200">
              <a:buFont typeface="+mj-lt"/>
              <a:buAutoNum type="arabicPeriod" startAt="6"/>
            </a:pPr>
            <a:r>
              <a:rPr lang="en-US" dirty="0">
                <a:solidFill>
                  <a:schemeClr val="tx1"/>
                </a:solidFill>
              </a:rPr>
              <a:t>Place tongue blade(s) and test packet in the plastic bag.</a:t>
            </a:r>
          </a:p>
          <a:p>
            <a:pPr marL="457200" indent="-457200">
              <a:buFont typeface="+mj-lt"/>
              <a:buAutoNum type="arabicPeriod" startAt="6"/>
            </a:pPr>
            <a:r>
              <a:rPr lang="en-US" dirty="0">
                <a:solidFill>
                  <a:schemeClr val="tx1"/>
                </a:solidFill>
              </a:rPr>
              <a:t>Dispose of the plastic bag properly in a biohazard container.</a:t>
            </a:r>
          </a:p>
          <a:p>
            <a:pPr marL="457200" indent="-457200">
              <a:buFont typeface="+mj-lt"/>
              <a:buAutoNum type="arabicPeriod" startAt="6"/>
            </a:pPr>
            <a:r>
              <a:rPr lang="en-US" dirty="0">
                <a:solidFill>
                  <a:schemeClr val="tx1"/>
                </a:solidFill>
              </a:rPr>
              <a:t>Remove and discard gloves properly. </a:t>
            </a:r>
          </a:p>
          <a:p>
            <a:endParaRPr lang="en-US" dirty="0">
              <a:solidFill>
                <a:schemeClr val="accent5">
                  <a:lumMod val="60000"/>
                  <a:lumOff val="40000"/>
                </a:schemeClr>
              </a:solidFill>
              <a:highlight>
                <a:srgbClr val="000000"/>
              </a:highlight>
            </a:endParaRPr>
          </a:p>
          <a:p>
            <a:endParaRPr lang="en-US" dirty="0">
              <a:solidFill>
                <a:schemeClr val="accent5">
                  <a:lumMod val="60000"/>
                  <a:lumOff val="40000"/>
                </a:schemeClr>
              </a:solidFill>
              <a:highlight>
                <a:srgbClr val="000000"/>
              </a:highlight>
            </a:endParaRPr>
          </a:p>
          <a:p>
            <a:endParaRPr lang="en-US" dirty="0">
              <a:solidFill>
                <a:schemeClr val="accent5">
                  <a:lumMod val="60000"/>
                  <a:lumOff val="40000"/>
                </a:schemeClr>
              </a:solidFill>
              <a:highlight>
                <a:srgbClr val="000000"/>
              </a:highlight>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4830652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Testing a stool specimen for occult blood</a:t>
            </a:r>
          </a:p>
          <a:p>
            <a:endParaRPr lang="en-US" dirty="0">
              <a:solidFill>
                <a:schemeClr val="accent5">
                  <a:lumMod val="60000"/>
                  <a:lumOff val="40000"/>
                </a:schemeClr>
              </a:solidFill>
              <a:highlight>
                <a:srgbClr val="000000"/>
              </a:highlight>
            </a:endParaRPr>
          </a:p>
          <a:p>
            <a:pPr marL="457200" indent="-457200">
              <a:buFont typeface="+mj-lt"/>
              <a:buAutoNum type="arabicPeriod" startAt="15"/>
            </a:pPr>
            <a:r>
              <a:rPr lang="en-US" dirty="0">
                <a:solidFill>
                  <a:schemeClr val="tx1"/>
                </a:solidFill>
              </a:rPr>
              <a:t>Wash your hands.</a:t>
            </a:r>
          </a:p>
          <a:p>
            <a:pPr marL="457200" indent="-457200">
              <a:buFont typeface="+mj-lt"/>
              <a:buAutoNum type="arabicPeriod" startAt="15"/>
            </a:pPr>
            <a:r>
              <a:rPr lang="en-US" dirty="0">
                <a:solidFill>
                  <a:schemeClr val="tx1"/>
                </a:solidFill>
              </a:rPr>
              <a:t>Document procedure using facility guidelines. Report results to the nurse.</a:t>
            </a:r>
          </a:p>
          <a:p>
            <a:pPr marL="457200" indent="-457200">
              <a:buFont typeface="+mj-lt"/>
              <a:buAutoNum type="arabicPeriod" startAt="15"/>
            </a:pPr>
            <a:endParaRPr lang="en-US" dirty="0">
              <a:solidFill>
                <a:schemeClr val="tx1"/>
              </a:solidFill>
              <a:highlight>
                <a:srgbClr val="000000"/>
              </a:highlight>
            </a:endParaRPr>
          </a:p>
          <a:p>
            <a:pPr marL="457200" indent="-457200">
              <a:buFont typeface="+mj-lt"/>
              <a:buAutoNum type="arabicPeriod" startAt="15"/>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1538438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ostomy</a:t>
            </a:r>
          </a:p>
          <a:p>
            <a:pPr lvl="1"/>
            <a:r>
              <a:rPr lang="en-US" dirty="0">
                <a:solidFill>
                  <a:schemeClr val="tx1"/>
                </a:solidFill>
              </a:rPr>
              <a:t>surgical creation of an opening from an area inside the body to the outside. </a:t>
            </a:r>
          </a:p>
          <a:p>
            <a:r>
              <a:rPr lang="en-US" b="1" dirty="0">
                <a:solidFill>
                  <a:schemeClr val="tx1"/>
                </a:solidFill>
              </a:rPr>
              <a:t>stoma </a:t>
            </a:r>
          </a:p>
          <a:p>
            <a:pPr lvl="1"/>
            <a:r>
              <a:rPr lang="en-US" dirty="0">
                <a:solidFill>
                  <a:schemeClr val="tx1"/>
                </a:solidFill>
              </a:rPr>
              <a:t>an artificial opening in the body.</a:t>
            </a:r>
          </a:p>
          <a:p>
            <a:pPr lvl="0"/>
            <a:r>
              <a:rPr lang="en-US" b="1" dirty="0">
                <a:solidFill>
                  <a:prstClr val="black"/>
                </a:solidFill>
              </a:rPr>
              <a:t>ileostomy </a:t>
            </a:r>
          </a:p>
          <a:p>
            <a:pPr lvl="1"/>
            <a:r>
              <a:rPr lang="en-US" dirty="0">
                <a:solidFill>
                  <a:prstClr val="black"/>
                </a:solidFill>
              </a:rPr>
              <a:t>surgically created opening into the end of the small intestine, the ileum, to allow feces to be expelled.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5919343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Define the following terms:</a:t>
            </a:r>
          </a:p>
          <a:p>
            <a:endParaRPr lang="en-US" dirty="0">
              <a:solidFill>
                <a:schemeClr val="tx1"/>
              </a:solidFill>
            </a:endParaRPr>
          </a:p>
          <a:p>
            <a:pPr lvl="0"/>
            <a:r>
              <a:rPr lang="en-US" b="1" dirty="0">
                <a:solidFill>
                  <a:prstClr val="black"/>
                </a:solidFill>
              </a:rPr>
              <a:t>colostomy </a:t>
            </a:r>
          </a:p>
          <a:p>
            <a:pPr lvl="1"/>
            <a:r>
              <a:rPr lang="en-US" dirty="0">
                <a:solidFill>
                  <a:prstClr val="black"/>
                </a:solidFill>
              </a:rPr>
              <a:t>Surgically created opening through the abdominal wall into the large intestine to allow feces to be expelled. </a:t>
            </a:r>
          </a:p>
          <a:p>
            <a:r>
              <a:rPr lang="en-US" b="1" dirty="0">
                <a:solidFill>
                  <a:schemeClr val="tx1"/>
                </a:solidFill>
              </a:rPr>
              <a:t>urostomy </a:t>
            </a:r>
          </a:p>
          <a:p>
            <a:pPr lvl="1"/>
            <a:r>
              <a:rPr lang="en-US" dirty="0"/>
              <a:t>s</a:t>
            </a:r>
            <a:r>
              <a:rPr lang="en-US" dirty="0">
                <a:solidFill>
                  <a:schemeClr val="tx1"/>
                </a:solidFill>
              </a:rPr>
              <a:t>urgical creation of an opening for the passage of urine.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750377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When a resident has an ostomy, stool, or feces, is eliminated through the ostomy rather than through the anus. Residents who have had an ostomy wear a disposable drainage bag, or appliance, that fits over the stoma to collect the feces. Proper care of the skin and stoma are very important.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83887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portable commode </a:t>
            </a:r>
          </a:p>
          <a:p>
            <a:pPr lvl="1"/>
            <a:r>
              <a:rPr lang="en-US" dirty="0">
                <a:solidFill>
                  <a:schemeClr val="tx1"/>
                </a:solidFill>
              </a:rPr>
              <a:t>a chair with a toilet seat and a removable container underneath that is used for elimination; also called </a:t>
            </a:r>
            <a:r>
              <a:rPr lang="en-US" i="1" dirty="0">
                <a:solidFill>
                  <a:schemeClr val="tx1"/>
                </a:solidFill>
              </a:rPr>
              <a:t>bedside commode</a:t>
            </a:r>
            <a:r>
              <a:rPr lang="en-US" dirty="0">
                <a:solidFill>
                  <a:schemeClr val="tx1"/>
                </a:solidFill>
              </a:rPr>
              <a:t>. </a:t>
            </a:r>
          </a:p>
          <a:p>
            <a:r>
              <a:rPr lang="en-US" b="1" dirty="0">
                <a:solidFill>
                  <a:schemeClr val="tx1"/>
                </a:solidFill>
              </a:rPr>
              <a:t>rectal suppository </a:t>
            </a:r>
          </a:p>
          <a:p>
            <a:pPr lvl="1"/>
            <a:r>
              <a:rPr lang="en-US" dirty="0"/>
              <a:t>a medication in a cylindrical shape that is given rectally to cause a bowel movement.</a:t>
            </a:r>
          </a:p>
          <a:p>
            <a:r>
              <a:rPr lang="en-US" b="1" dirty="0">
                <a:solidFill>
                  <a:schemeClr val="tx1"/>
                </a:solidFill>
              </a:rPr>
              <a:t>specimen </a:t>
            </a:r>
          </a:p>
          <a:p>
            <a:pPr lvl="1"/>
            <a:r>
              <a:rPr lang="en-US" dirty="0">
                <a:solidFill>
                  <a:schemeClr val="tx1"/>
                </a:solidFill>
              </a:rPr>
              <a:t>a sample, such as tissue, blood, urine, stool, or sputum, used for analysis and diagnosis. </a:t>
            </a:r>
          </a:p>
          <a:p>
            <a:r>
              <a:rPr lang="en-US" b="1" dirty="0">
                <a:solidFill>
                  <a:schemeClr val="tx1"/>
                </a:solidFill>
              </a:rPr>
              <a:t>stoma </a:t>
            </a:r>
          </a:p>
          <a:p>
            <a:pPr lvl="1"/>
            <a:r>
              <a:rPr lang="en-US" dirty="0">
                <a:solidFill>
                  <a:schemeClr val="tx1"/>
                </a:solidFill>
              </a:rPr>
              <a:t>an artificial opening in the body.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501078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Many people with ostomies feel embarrassed or angry. They often feel they have lost control of a basic bodily function. Ostomies can cause odor, discomfort, and fear of the bag falling off. </a:t>
            </a:r>
          </a:p>
          <a:p>
            <a:endParaRPr lang="en-US" dirty="0">
              <a:solidFill>
                <a:schemeClr val="tx1"/>
              </a:solidFill>
            </a:endParaRPr>
          </a:p>
          <a:p>
            <a:r>
              <a:rPr lang="en-US" dirty="0">
                <a:solidFill>
                  <a:schemeClr val="tx1"/>
                </a:solidFill>
              </a:rPr>
              <a:t>Nursing assistants can do a great deal to help residents with ostomies feel better about themselves. They must be sensitive and supportive and always provide privacy for ostomy care.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2975476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Know these guidelines for ostomy care: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Follow Standard and/or Transmission-Based Precautions.</a:t>
            </a:r>
          </a:p>
          <a:p>
            <a:pPr marL="800100" lvl="1" indent="-342900">
              <a:buFont typeface="Arial" panose="020B0604020202020204" pitchFamily="34" charset="0"/>
              <a:buChar char="•"/>
            </a:pPr>
            <a:r>
              <a:rPr lang="en-US" dirty="0">
                <a:solidFill>
                  <a:schemeClr val="tx1"/>
                </a:solidFill>
              </a:rPr>
              <a:t>Provide good skin care and hygiene.</a:t>
            </a:r>
          </a:p>
          <a:p>
            <a:pPr marL="800100" lvl="1" indent="-342900">
              <a:buFont typeface="Arial" panose="020B0604020202020204" pitchFamily="34" charset="0"/>
              <a:buChar char="•"/>
            </a:pPr>
            <a:r>
              <a:rPr lang="en-US" dirty="0">
                <a:solidFill>
                  <a:schemeClr val="tx1"/>
                </a:solidFill>
              </a:rPr>
              <a:t>Remove ostomy pouches carefully.</a:t>
            </a:r>
          </a:p>
          <a:p>
            <a:pPr marL="800100" lvl="1" indent="-342900">
              <a:buFont typeface="Arial" panose="020B0604020202020204" pitchFamily="34" charset="0"/>
              <a:buChar char="•"/>
            </a:pPr>
            <a:r>
              <a:rPr lang="en-US" dirty="0">
                <a:solidFill>
                  <a:schemeClr val="tx1"/>
                </a:solidFill>
              </a:rPr>
              <a:t>Before removing pouches, allow a little air out of the bag.</a:t>
            </a:r>
          </a:p>
          <a:p>
            <a:pPr marL="800100" lvl="1" indent="-342900">
              <a:buFont typeface="Arial" panose="020B0604020202020204" pitchFamily="34" charset="0"/>
              <a:buChar char="•"/>
            </a:pPr>
            <a:r>
              <a:rPr lang="en-US" dirty="0">
                <a:solidFill>
                  <a:schemeClr val="tx1"/>
                </a:solidFill>
              </a:rPr>
              <a:t>Observe contents of pouch.</a:t>
            </a:r>
          </a:p>
          <a:p>
            <a:pPr marL="800100" lvl="1" indent="-342900">
              <a:buFont typeface="Arial" panose="020B0604020202020204" pitchFamily="34" charset="0"/>
              <a:buChar char="•"/>
            </a:pPr>
            <a:r>
              <a:rPr lang="en-US" dirty="0">
                <a:solidFill>
                  <a:schemeClr val="tx1"/>
                </a:solidFill>
              </a:rPr>
              <a:t>Empty, clean, and replace the ostomy pouch whenever stool is eliminated.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286552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Guidelines for ostomy care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Assist residents to wash hands.</a:t>
            </a:r>
          </a:p>
          <a:p>
            <a:pPr marL="800100" lvl="1" indent="-342900">
              <a:buFont typeface="Arial" panose="020B0604020202020204" pitchFamily="34" charset="0"/>
              <a:buChar char="•"/>
            </a:pPr>
            <a:r>
              <a:rPr lang="en-US" dirty="0">
                <a:solidFill>
                  <a:schemeClr val="tx1"/>
                </a:solidFill>
              </a:rPr>
              <a:t>Observe for skin irritation, rashes, swelling or bleeding around stoma.</a:t>
            </a:r>
          </a:p>
          <a:p>
            <a:pPr marL="800100" lvl="1" indent="-342900">
              <a:buFont typeface="Arial" panose="020B0604020202020204" pitchFamily="34" charset="0"/>
              <a:buChar char="•"/>
            </a:pPr>
            <a:r>
              <a:rPr lang="en-US" dirty="0">
                <a:solidFill>
                  <a:schemeClr val="tx1"/>
                </a:solidFill>
              </a:rPr>
              <a:t>Use skin barriers as ordered.</a:t>
            </a:r>
          </a:p>
          <a:p>
            <a:pPr marL="800100" lvl="1" indent="-342900">
              <a:buFont typeface="Arial" panose="020B0604020202020204" pitchFamily="34" charset="0"/>
              <a:buChar char="•"/>
            </a:pPr>
            <a:r>
              <a:rPr lang="en-US" dirty="0">
                <a:solidFill>
                  <a:schemeClr val="tx1"/>
                </a:solidFill>
              </a:rPr>
              <a:t>Make sure bottom of pouch is securely clamped before applying to stoma.</a:t>
            </a:r>
          </a:p>
          <a:p>
            <a:pPr marL="800100" lvl="1" indent="-342900">
              <a:buFont typeface="Arial" panose="020B0604020202020204" pitchFamily="34" charset="0"/>
              <a:buChar char="•"/>
            </a:pPr>
            <a:r>
              <a:rPr lang="en-US" dirty="0">
                <a:solidFill>
                  <a:schemeClr val="tx1"/>
                </a:solidFill>
              </a:rPr>
              <a:t>Make sure pouch is attached securely before completing care and before residents go out or receive visitors.</a:t>
            </a:r>
          </a:p>
          <a:p>
            <a:pPr marL="800100" lvl="1" indent="-342900">
              <a:buFont typeface="Arial" panose="020B0604020202020204" pitchFamily="34" charset="0"/>
              <a:buChar char="•"/>
            </a:pPr>
            <a:r>
              <a:rPr lang="en-US" dirty="0">
                <a:solidFill>
                  <a:schemeClr val="tx1"/>
                </a:solidFill>
              </a:rPr>
              <a:t>Be supportive, empathetic, and caring.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269757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AAC3D-C06F-4292-A186-F3B18F55814D}"/>
              </a:ext>
            </a:extLst>
          </p:cNvPr>
          <p:cNvSpPr>
            <a:spLocks noGrp="1"/>
          </p:cNvSpPr>
          <p:nvPr>
            <p:ph idx="1"/>
          </p:nvPr>
        </p:nvSpPr>
        <p:spPr/>
        <p:txBody>
          <a:bodyPr/>
          <a:lstStyle/>
          <a:p>
            <a:pPr marL="457200" indent="-457200">
              <a:buFont typeface="+mj-lt"/>
              <a:buAutoNum type="arabicPeriod" startAt="11"/>
            </a:pPr>
            <a:r>
              <a:rPr lang="en-US" dirty="0"/>
              <a:t>Define </a:t>
            </a:r>
            <a:r>
              <a:rPr lang="en-US" i="1" dirty="0"/>
              <a:t>ostomy</a:t>
            </a:r>
            <a:r>
              <a:rPr lang="en-US" dirty="0"/>
              <a:t> and identify the difference between ileostomy and colostomy</a:t>
            </a:r>
          </a:p>
          <a:p>
            <a:pPr marL="457200" indent="-457200">
              <a:buFont typeface="+mj-lt"/>
              <a:buAutoNum type="arabicPeriod" startAt="11"/>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A urostomy is the general term used for any surgical procedure that diverts the passage of urine by re-directing the ureters. A ureterostomy is a type of urostomy in which an opening from a ureter is brought through the abdomen for urine to be eliminated.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D3AF02D-B656-4DB4-B3D0-1C86E926AC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3538360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Caring for an ostomy</a:t>
            </a:r>
          </a:p>
          <a:p>
            <a:endParaRPr lang="en-US" dirty="0">
              <a:solidFill>
                <a:schemeClr val="accent5">
                  <a:lumMod val="60000"/>
                  <a:lumOff val="40000"/>
                </a:schemeClr>
              </a:solidFill>
              <a:highlight>
                <a:srgbClr val="000000"/>
              </a:highlight>
            </a:endParaRPr>
          </a:p>
          <a:p>
            <a:r>
              <a:rPr lang="en-US" i="1" dirty="0">
                <a:solidFill>
                  <a:schemeClr val="tx1"/>
                </a:solidFill>
              </a:rPr>
              <a:t>Equipment: disposable bed protector, bath blanket, clean ostomy pouching system, belt (if needed), disposable wipes (made for ostomy care), basin of warm water, washcloth, 2 towels, plastic disposable bag, gloves, special deodorant (if used)</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bed to safe working level, usually waist high. Lock bed wheels. </a:t>
            </a:r>
          </a:p>
          <a:p>
            <a:pPr marL="457200" indent="-457200">
              <a:buFont typeface="+mj-lt"/>
              <a:buAutoNum type="arabicPeriod"/>
            </a:pPr>
            <a:r>
              <a:rPr lang="en-US" dirty="0">
                <a:solidFill>
                  <a:schemeClr val="tx1"/>
                </a:solidFill>
              </a:rPr>
              <a:t>Put on gloves.</a:t>
            </a: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a:p>
            <a:endParaRPr lang="en-US" dirty="0">
              <a:solidFill>
                <a:schemeClr val="accent5">
                  <a:lumMod val="60000"/>
                  <a:lumOff val="40000"/>
                </a:schemeClr>
              </a:solidFill>
              <a:highlight>
                <a:srgbClr val="000000"/>
              </a:highlight>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769377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Caring for an ostomy</a:t>
            </a:r>
          </a:p>
          <a:p>
            <a:endParaRPr lang="en-US" dirty="0">
              <a:solidFill>
                <a:schemeClr val="accent5">
                  <a:lumMod val="60000"/>
                  <a:lumOff val="40000"/>
                </a:schemeClr>
              </a:solidFill>
              <a:highlight>
                <a:srgbClr val="000000"/>
              </a:highlight>
            </a:endParaRPr>
          </a:p>
          <a:p>
            <a:pPr marL="457200" indent="-457200">
              <a:buFont typeface="+mj-lt"/>
              <a:buAutoNum type="arabicPeriod" startAt="7"/>
            </a:pPr>
            <a:r>
              <a:rPr lang="en-US" dirty="0">
                <a:solidFill>
                  <a:schemeClr val="tx1"/>
                </a:solidFill>
              </a:rPr>
              <a:t>Place the bed protector under resident. Cover resident with a bath blanket. Pull down the top sheet and blankets. Expose only the ostomy site. Offer the resident a towel to keep clothing dry.</a:t>
            </a:r>
          </a:p>
          <a:p>
            <a:pPr marL="457200" indent="-457200">
              <a:buFont typeface="+mj-lt"/>
              <a:buAutoNum type="arabicPeriod" startAt="7"/>
            </a:pPr>
            <a:r>
              <a:rPr lang="en-US" dirty="0">
                <a:solidFill>
                  <a:schemeClr val="tx1"/>
                </a:solidFill>
              </a:rPr>
              <a:t>Undo the ostomy belt if used. Pull gently on one edge of ostomy pouch to release air.</a:t>
            </a:r>
          </a:p>
          <a:p>
            <a:pPr marL="457200" indent="-457200">
              <a:buFont typeface="+mj-lt"/>
              <a:buAutoNum type="arabicPeriod" startAt="7"/>
            </a:pPr>
            <a:r>
              <a:rPr lang="en-US" dirty="0">
                <a:solidFill>
                  <a:schemeClr val="tx1"/>
                </a:solidFill>
              </a:rPr>
              <a:t>Remove ostomy bag carefully. Place it in the plastic bag. Note the color, odor, consistency, and amount of stool in the bag.</a:t>
            </a:r>
          </a:p>
          <a:p>
            <a:pPr marL="457200" indent="-457200">
              <a:buFont typeface="+mj-lt"/>
              <a:buAutoNum type="arabicPeriod" startAt="7"/>
            </a:pPr>
            <a:r>
              <a:rPr lang="en-US" dirty="0">
                <a:solidFill>
                  <a:schemeClr val="tx1"/>
                </a:solidFill>
              </a:rPr>
              <a:t>Wipe the area around stoma with disposable wipes for ostomy care. Discard wipes in the plastic bag.</a:t>
            </a:r>
          </a:p>
          <a:p>
            <a:pPr marL="457200" indent="-457200">
              <a:buFont typeface="+mj-lt"/>
              <a:buAutoNum type="arabicPeriod" startAt="7"/>
            </a:pPr>
            <a:endParaRPr lang="en-US" dirty="0">
              <a:solidFill>
                <a:schemeClr val="tx1"/>
              </a:solidFill>
              <a:highlight>
                <a:srgbClr val="000000"/>
              </a:highlight>
            </a:endParaRPr>
          </a:p>
          <a:p>
            <a:pPr marL="457200" indent="-457200">
              <a:buFont typeface="+mj-lt"/>
              <a:buAutoNum type="arabicPeriod" startAt="7"/>
            </a:pPr>
            <a:endParaRPr lang="en-US" dirty="0">
              <a:solidFill>
                <a:schemeClr val="tx1"/>
              </a:solidFill>
              <a:highlight>
                <a:srgbClr val="000000"/>
              </a:highlight>
            </a:endParaRPr>
          </a:p>
          <a:p>
            <a:pPr marL="457200" indent="-457200">
              <a:buFont typeface="+mj-lt"/>
              <a:buAutoNum type="arabicPeriod" startAt="7"/>
            </a:pPr>
            <a:endParaRPr lang="en-US" dirty="0">
              <a:solidFill>
                <a:schemeClr val="tx1"/>
              </a:solidFill>
              <a:highlight>
                <a:srgbClr val="000000"/>
              </a:highlight>
            </a:endParaRPr>
          </a:p>
          <a:p>
            <a:pPr marL="457200" indent="-457200">
              <a:buFont typeface="+mj-lt"/>
              <a:buAutoNum type="arabicPeriod" startAt="7"/>
            </a:pPr>
            <a:endParaRPr lang="en-US" dirty="0">
              <a:solidFill>
                <a:schemeClr val="tx1"/>
              </a:solidFill>
            </a:endParaRPr>
          </a:p>
          <a:p>
            <a:pPr marL="457200" indent="-457200">
              <a:buFont typeface="+mj-lt"/>
              <a:buAutoNum type="arabicPeriod" startAt="7"/>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6397206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9186E82B-3451-4D05-BDA6-035412A4B49D}"/>
              </a:ext>
            </a:extLst>
          </p:cNvPr>
          <p:cNvPicPr>
            <a:picLocks noChangeAspect="1"/>
          </p:cNvPicPr>
          <p:nvPr/>
        </p:nvPicPr>
        <p:blipFill>
          <a:blip r:embed="rId2"/>
          <a:stretch>
            <a:fillRect/>
          </a:stretch>
        </p:blipFill>
        <p:spPr>
          <a:xfrm>
            <a:off x="4821002" y="3616504"/>
            <a:ext cx="5743506" cy="2299151"/>
          </a:xfrm>
          <a:prstGeom prst="rect">
            <a:avLst/>
          </a:prstGeom>
        </p:spPr>
      </p:pic>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4" y="733658"/>
            <a:ext cx="4542782" cy="5443306"/>
          </a:xfrm>
        </p:spPr>
        <p:txBody>
          <a:bodyPr/>
          <a:lstStyle/>
          <a:p>
            <a:r>
              <a:rPr lang="en-US" dirty="0">
                <a:solidFill>
                  <a:schemeClr val="accent5">
                    <a:lumMod val="60000"/>
                    <a:lumOff val="40000"/>
                  </a:schemeClr>
                </a:solidFill>
                <a:highlight>
                  <a:srgbClr val="000000"/>
                </a:highlight>
              </a:rPr>
              <a:t>Caring for an ostomy</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Using a washcloth and warm water, wash the area gently in one direction, away from the stoma. Rinse. Pat dry with another towel. Temporarily cover stoma opening with a wipe.</a:t>
            </a:r>
          </a:p>
          <a:p>
            <a:pPr marL="457200" indent="-457200">
              <a:buFont typeface="+mj-lt"/>
              <a:buAutoNum type="arabicPeriod" startAt="11"/>
            </a:pPr>
            <a:r>
              <a:rPr lang="en-US" dirty="0">
                <a:solidFill>
                  <a:schemeClr val="tx1"/>
                </a:solidFill>
              </a:rPr>
              <a:t>Apply deodorant to bag (if used). Remove the wipe and place in the plastic bag. Put the clean ostomy pouch on the resident. Hold in place and seal securely. Make sure the bottom of the pouch is clamped. Attach to ostomy belt if used.</a:t>
            </a:r>
          </a:p>
          <a:p>
            <a:pPr marL="457200" indent="-457200">
              <a:buFont typeface="+mj-lt"/>
              <a:buAutoNum type="arabicPeriod" startAt="11"/>
            </a:pPr>
            <a:endParaRPr lang="en-US" dirty="0">
              <a:solidFill>
                <a:schemeClr val="tx1"/>
              </a:solidFill>
              <a:highlight>
                <a:srgbClr val="000000"/>
              </a:highlight>
            </a:endParaRPr>
          </a:p>
          <a:p>
            <a:pPr marL="457200" indent="-457200">
              <a:buFont typeface="+mj-lt"/>
              <a:buAutoNum type="arabicPeriod" startAt="11"/>
            </a:pPr>
            <a:endParaRPr lang="en-US" dirty="0">
              <a:solidFill>
                <a:schemeClr val="tx1"/>
              </a:solidFill>
              <a:highlight>
                <a:srgbClr val="000000"/>
              </a:highlight>
            </a:endParaRPr>
          </a:p>
          <a:p>
            <a:pPr marL="457200" indent="-457200">
              <a:buFont typeface="+mj-lt"/>
              <a:buAutoNum type="arabicPeriod" startAt="11"/>
            </a:pPr>
            <a:endParaRPr lang="en-US" dirty="0">
              <a:solidFill>
                <a:schemeClr val="tx1"/>
              </a:solidFill>
              <a:highlight>
                <a:srgbClr val="000000"/>
              </a:highlight>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Tree>
    <p:extLst>
      <p:ext uri="{BB962C8B-B14F-4D97-AF65-F5344CB8AC3E}">
        <p14:creationId xmlns:p14="http://schemas.microsoft.com/office/powerpoint/2010/main" val="3101276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Caring for an ostomy</a:t>
            </a:r>
          </a:p>
          <a:p>
            <a:endParaRPr lang="en-US" dirty="0">
              <a:solidFill>
                <a:schemeClr val="accent5">
                  <a:lumMod val="60000"/>
                  <a:lumOff val="40000"/>
                </a:schemeClr>
              </a:solidFill>
              <a:highlight>
                <a:srgbClr val="000000"/>
              </a:highlight>
            </a:endParaRPr>
          </a:p>
          <a:p>
            <a:endParaRPr lang="en-US" dirty="0">
              <a:solidFill>
                <a:schemeClr val="accent5">
                  <a:lumMod val="60000"/>
                  <a:lumOff val="40000"/>
                </a:schemeClr>
              </a:solidFill>
              <a:highlight>
                <a:srgbClr val="000000"/>
              </a:highlight>
            </a:endParaRPr>
          </a:p>
          <a:p>
            <a:pPr marL="457200" indent="-457200">
              <a:buFont typeface="+mj-lt"/>
              <a:buAutoNum type="arabicPeriod" startAt="13"/>
            </a:pPr>
            <a:r>
              <a:rPr lang="en-US" dirty="0">
                <a:solidFill>
                  <a:schemeClr val="tx1"/>
                </a:solidFill>
              </a:rPr>
              <a:t>Remove and discard the bed protector. Place soiled linens in the proper container. Discard the plastic bag in the proper container.</a:t>
            </a:r>
          </a:p>
          <a:p>
            <a:pPr marL="457200" indent="-457200">
              <a:buFont typeface="+mj-lt"/>
              <a:buAutoNum type="arabicPeriod" startAt="13"/>
            </a:pPr>
            <a:r>
              <a:rPr lang="en-US" dirty="0">
                <a:solidFill>
                  <a:schemeClr val="tx1"/>
                </a:solidFill>
              </a:rPr>
              <a:t>Remove and discard gloves properly. </a:t>
            </a:r>
          </a:p>
          <a:p>
            <a:pPr marL="457200" indent="-457200">
              <a:buFont typeface="+mj-lt"/>
              <a:buAutoNum type="arabicPeriod" startAt="13"/>
            </a:pPr>
            <a:r>
              <a:rPr lang="en-US" dirty="0">
                <a:solidFill>
                  <a:schemeClr val="tx1"/>
                </a:solidFill>
              </a:rPr>
              <a:t>Wash your hands.</a:t>
            </a:r>
          </a:p>
          <a:p>
            <a:pPr marL="457200" indent="-457200">
              <a:buFont typeface="+mj-lt"/>
              <a:buAutoNum type="arabicPeriod" startAt="13"/>
            </a:pPr>
            <a:r>
              <a:rPr lang="en-US" dirty="0">
                <a:solidFill>
                  <a:schemeClr val="tx1"/>
                </a:solidFill>
              </a:rPr>
              <a:t>Make the resident comfortable.</a:t>
            </a:r>
          </a:p>
          <a:p>
            <a:pPr marL="457200" indent="-457200">
              <a:buFont typeface="+mj-lt"/>
              <a:buAutoNum type="arabicPeriod" startAt="13"/>
            </a:pPr>
            <a:r>
              <a:rPr lang="en-US" dirty="0">
                <a:solidFill>
                  <a:schemeClr val="tx1"/>
                </a:solidFill>
              </a:rPr>
              <a:t>Return bed to its lowest position. Remove privacy measures.</a:t>
            </a:r>
          </a:p>
          <a:p>
            <a:pPr marL="457200" indent="-457200">
              <a:buFont typeface="+mj-lt"/>
              <a:buAutoNum type="arabicPeriod" startAt="13"/>
            </a:pPr>
            <a:r>
              <a:rPr lang="en-US" dirty="0">
                <a:solidFill>
                  <a:schemeClr val="tx1"/>
                </a:solidFill>
              </a:rPr>
              <a:t>Leave the call light within resident’s reach.</a:t>
            </a:r>
          </a:p>
          <a:p>
            <a:pPr marL="457200" indent="-457200">
              <a:buFont typeface="+mj-lt"/>
              <a:buAutoNum type="arabicPeriod" startAt="13"/>
            </a:pPr>
            <a:r>
              <a:rPr lang="en-US" dirty="0">
                <a:solidFill>
                  <a:schemeClr val="tx1"/>
                </a:solidFill>
              </a:rPr>
              <a:t>Wash your hands.</a:t>
            </a:r>
          </a:p>
          <a:p>
            <a:pPr marL="457200" indent="-457200">
              <a:buFont typeface="+mj-lt"/>
              <a:buAutoNum type="arabicPeriod" startAt="13"/>
            </a:pPr>
            <a:r>
              <a:rPr lang="en-US" dirty="0">
                <a:solidFill>
                  <a:schemeClr val="tx1"/>
                </a:solidFill>
              </a:rPr>
              <a:t>Be courteous and respectful at all times.</a:t>
            </a:r>
          </a:p>
          <a:p>
            <a:pPr marL="457200" indent="-457200">
              <a:buFont typeface="+mj-lt"/>
              <a:buAutoNum type="arabicPeriod" startAt="13"/>
            </a:pPr>
            <a:r>
              <a:rPr lang="en-US" dirty="0">
                <a:solidFill>
                  <a:schemeClr val="tx1"/>
                </a:solidFill>
              </a:rPr>
              <a:t>Report any changes in the resident to the nurse. Document procedure using facility guidelines.</a:t>
            </a:r>
          </a:p>
          <a:p>
            <a:pPr marL="457200" indent="-457200">
              <a:buFont typeface="+mj-lt"/>
              <a:buAutoNum type="arabicPeriod" startAt="13"/>
            </a:pPr>
            <a:endParaRPr lang="en-US" dirty="0">
              <a:solidFill>
                <a:schemeClr val="tx1"/>
              </a:solidFill>
              <a:highlight>
                <a:srgbClr val="000000"/>
              </a:highlight>
            </a:endParaRPr>
          </a:p>
          <a:p>
            <a:pPr marL="457200" indent="-457200">
              <a:buFont typeface="+mj-lt"/>
              <a:buAutoNum type="arabicPeriod" startAt="13"/>
            </a:pPr>
            <a:endParaRPr lang="en-US" dirty="0">
              <a:solidFill>
                <a:schemeClr val="tx1"/>
              </a:solidFill>
              <a:highlight>
                <a:srgbClr val="000000"/>
              </a:highlight>
            </a:endParaRPr>
          </a:p>
          <a:p>
            <a:pPr marL="457200" indent="-457200">
              <a:buFont typeface="+mj-lt"/>
              <a:buAutoNum type="arabicPeriod" startAt="13"/>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8079032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C5F7-2A42-4AD0-A520-8F1FDB6778CA}"/>
              </a:ext>
            </a:extLst>
          </p:cNvPr>
          <p:cNvSpPr>
            <a:spLocks noGrp="1"/>
          </p:cNvSpPr>
          <p:nvPr>
            <p:ph idx="1"/>
          </p:nvPr>
        </p:nvSpPr>
        <p:spPr/>
        <p:txBody>
          <a:bodyPr/>
          <a:lstStyle/>
          <a:p>
            <a:pPr marL="457200" indent="-457200">
              <a:buFont typeface="+mj-lt"/>
              <a:buAutoNum type="arabicPeriod" startAt="12"/>
            </a:pPr>
            <a:r>
              <a:rPr lang="en-US" dirty="0"/>
              <a:t>Explain guidelines for assisting with bowel retraining</a:t>
            </a:r>
          </a:p>
          <a:p>
            <a:pPr marL="457200" indent="-457200">
              <a:buFont typeface="+mj-lt"/>
              <a:buAutoNum type="arabicPeriod" startAt="12"/>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who have had an illness, injury, or a period of inactivity may need assistance in re-establishing a regular routine and normal bowel function. Retraining is the process of assisting residents to regain control of their bowels. Nursing assistants may be asked to help residents with this.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8DB2ABF-922B-44C4-A53B-BE5B2F2AA6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8409199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C5F7-2A42-4AD0-A520-8F1FDB6778CA}"/>
              </a:ext>
            </a:extLst>
          </p:cNvPr>
          <p:cNvSpPr>
            <a:spLocks noGrp="1"/>
          </p:cNvSpPr>
          <p:nvPr>
            <p:ph idx="1"/>
          </p:nvPr>
        </p:nvSpPr>
        <p:spPr/>
        <p:txBody>
          <a:bodyPr/>
          <a:lstStyle/>
          <a:p>
            <a:pPr marL="457200" indent="-457200">
              <a:buFont typeface="+mj-lt"/>
              <a:buAutoNum type="arabicPeriod" startAt="12"/>
            </a:pPr>
            <a:r>
              <a:rPr lang="en-US" dirty="0"/>
              <a:t>Explain guidelines for assisting with bowel retraining</a:t>
            </a:r>
          </a:p>
          <a:p>
            <a:pPr marL="457200" indent="-457200">
              <a:buFont typeface="+mj-lt"/>
              <a:buAutoNum type="arabicPeriod" startAt="12"/>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Keeping a positive attitude when residents struggle with bowel retraining can make a huge difference.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8DB2ABF-922B-44C4-A53B-BE5B2F2AA6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72950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stool</a:t>
            </a:r>
          </a:p>
          <a:p>
            <a:r>
              <a:rPr lang="en-US" dirty="0">
                <a:solidFill>
                  <a:schemeClr val="tx1"/>
                </a:solidFill>
              </a:rPr>
              <a:t>solid body waste excreted through the anus from the large intestine; also called </a:t>
            </a:r>
            <a:r>
              <a:rPr lang="en-US" i="1" dirty="0">
                <a:solidFill>
                  <a:schemeClr val="tx1"/>
                </a:solidFill>
              </a:rPr>
              <a:t>feces</a:t>
            </a:r>
            <a:r>
              <a:rPr lang="en-US" b="1" dirty="0">
                <a:solidFill>
                  <a:schemeClr val="tx1"/>
                </a:solidFill>
              </a:rPr>
              <a:t>.</a:t>
            </a:r>
          </a:p>
          <a:p>
            <a:r>
              <a:rPr lang="en-US" b="1" dirty="0">
                <a:solidFill>
                  <a:schemeClr val="tx1"/>
                </a:solidFill>
              </a:rPr>
              <a:t>tissues </a:t>
            </a:r>
          </a:p>
          <a:p>
            <a:pPr lvl="1"/>
            <a:r>
              <a:rPr lang="en-US" dirty="0">
                <a:solidFill>
                  <a:schemeClr val="tx1"/>
                </a:solidFill>
              </a:rPr>
              <a:t>a group of cells that performs similar tasks. </a:t>
            </a:r>
          </a:p>
          <a:p>
            <a:r>
              <a:rPr lang="en-US" b="1" dirty="0">
                <a:solidFill>
                  <a:schemeClr val="tx1"/>
                </a:solidFill>
              </a:rPr>
              <a:t>ulcerative colitis </a:t>
            </a:r>
          </a:p>
          <a:p>
            <a:pPr lvl="1"/>
            <a:r>
              <a:rPr lang="en-US" dirty="0">
                <a:solidFill>
                  <a:schemeClr val="tx1"/>
                </a:solidFill>
              </a:rPr>
              <a:t>a chronic inflammatory disease of the large intestine. </a:t>
            </a:r>
          </a:p>
          <a:p>
            <a:r>
              <a:rPr lang="en-US" b="1" dirty="0">
                <a:solidFill>
                  <a:schemeClr val="tx1"/>
                </a:solidFill>
              </a:rPr>
              <a:t>urostomy </a:t>
            </a:r>
          </a:p>
          <a:p>
            <a:pPr lvl="1"/>
            <a:r>
              <a:rPr lang="en-US" dirty="0"/>
              <a:t>surgical creation of an opening for the passage of urine.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8425859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C5F7-2A42-4AD0-A520-8F1FDB6778CA}"/>
              </a:ext>
            </a:extLst>
          </p:cNvPr>
          <p:cNvSpPr>
            <a:spLocks noGrp="1"/>
          </p:cNvSpPr>
          <p:nvPr>
            <p:ph idx="1"/>
          </p:nvPr>
        </p:nvSpPr>
        <p:spPr/>
        <p:txBody>
          <a:bodyPr/>
          <a:lstStyle/>
          <a:p>
            <a:pPr marL="457200" indent="-457200">
              <a:buFont typeface="+mj-lt"/>
              <a:buAutoNum type="arabicPeriod" startAt="12"/>
            </a:pPr>
            <a:r>
              <a:rPr lang="en-US" dirty="0"/>
              <a:t>Explain guidelines for assisting with bowel retraining</a:t>
            </a:r>
          </a:p>
          <a:p>
            <a:pPr marL="457200" indent="-457200">
              <a:buFont typeface="+mj-lt"/>
              <a:buAutoNum type="arabicPeriod" startAt="12"/>
            </a:pPr>
            <a:endParaRPr lang="en-US" dirty="0"/>
          </a:p>
          <a:p>
            <a:r>
              <a:rPr lang="en-US" dirty="0">
                <a:solidFill>
                  <a:schemeClr val="tx1"/>
                </a:solidFill>
              </a:rPr>
              <a:t>Nursing assistants may assist with bowel retraining in the following ways: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Explain the schedule to the resident. Follow the schedule.</a:t>
            </a:r>
          </a:p>
          <a:p>
            <a:pPr marL="800100" lvl="1" indent="-342900">
              <a:buFont typeface="Arial" panose="020B0604020202020204" pitchFamily="34" charset="0"/>
              <a:buChar char="•"/>
            </a:pPr>
            <a:r>
              <a:rPr lang="en-US" dirty="0">
                <a:solidFill>
                  <a:schemeClr val="tx1"/>
                </a:solidFill>
              </a:rPr>
              <a:t>Follow Standard Precautions. Wear gloves.</a:t>
            </a:r>
          </a:p>
          <a:p>
            <a:pPr marL="800100" lvl="1" indent="-342900">
              <a:buFont typeface="Arial" panose="020B0604020202020204" pitchFamily="34" charset="0"/>
              <a:buChar char="•"/>
            </a:pPr>
            <a:r>
              <a:rPr lang="en-US" dirty="0">
                <a:solidFill>
                  <a:schemeClr val="tx1"/>
                </a:solidFill>
              </a:rPr>
              <a:t>Observe resident’s elimination habits.</a:t>
            </a:r>
          </a:p>
          <a:p>
            <a:pPr marL="800100" lvl="1" indent="-342900">
              <a:buFont typeface="Arial" panose="020B0604020202020204" pitchFamily="34" charset="0"/>
              <a:buChar char="•"/>
            </a:pPr>
            <a:r>
              <a:rPr lang="en-US" dirty="0">
                <a:solidFill>
                  <a:schemeClr val="tx1"/>
                </a:solidFill>
              </a:rPr>
              <a:t>Keep a record of elimination.</a:t>
            </a:r>
          </a:p>
          <a:p>
            <a:pPr marL="800100" lvl="1" indent="-342900">
              <a:buFont typeface="Arial" panose="020B0604020202020204" pitchFamily="34" charset="0"/>
              <a:buChar char="•"/>
            </a:pPr>
            <a:r>
              <a:rPr lang="en-US" dirty="0">
                <a:solidFill>
                  <a:schemeClr val="tx1"/>
                </a:solidFill>
              </a:rPr>
              <a:t>Offer bedpan or trip to the bathroom at specific times each day.</a:t>
            </a:r>
          </a:p>
          <a:p>
            <a:pPr marL="800100" lvl="1" indent="-342900">
              <a:buFont typeface="Arial" panose="020B0604020202020204" pitchFamily="34" charset="0"/>
              <a:buChar char="•"/>
            </a:pPr>
            <a:r>
              <a:rPr lang="en-US" dirty="0">
                <a:solidFill>
                  <a:schemeClr val="tx1"/>
                </a:solidFill>
              </a:rPr>
              <a:t>Answer call lights promptly.</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8DB2ABF-922B-44C4-A53B-BE5B2F2AA6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507108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C5F7-2A42-4AD0-A520-8F1FDB6778CA}"/>
              </a:ext>
            </a:extLst>
          </p:cNvPr>
          <p:cNvSpPr>
            <a:spLocks noGrp="1"/>
          </p:cNvSpPr>
          <p:nvPr>
            <p:ph idx="1"/>
          </p:nvPr>
        </p:nvSpPr>
        <p:spPr/>
        <p:txBody>
          <a:bodyPr/>
          <a:lstStyle/>
          <a:p>
            <a:pPr marL="457200" indent="-457200">
              <a:buFont typeface="+mj-lt"/>
              <a:buAutoNum type="arabicPeriod" startAt="12"/>
            </a:pPr>
            <a:r>
              <a:rPr lang="en-US" dirty="0"/>
              <a:t>Explain guidelines for assisting with bowel retraining</a:t>
            </a:r>
          </a:p>
          <a:p>
            <a:pPr marL="457200" indent="-457200">
              <a:buFont typeface="+mj-lt"/>
              <a:buAutoNum type="arabicPeriod" startAt="12"/>
            </a:pPr>
            <a:endParaRPr lang="en-US" dirty="0"/>
          </a:p>
          <a:p>
            <a:r>
              <a:rPr lang="en-US" dirty="0">
                <a:solidFill>
                  <a:schemeClr val="tx1"/>
                </a:solidFill>
              </a:rPr>
              <a:t>Ways in which NAs assist with bowel retraining (cont'd):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Provide privacy. Do not rush resident.</a:t>
            </a:r>
          </a:p>
          <a:p>
            <a:pPr marL="800100" lvl="1" indent="-342900">
              <a:buFont typeface="Arial" panose="020B0604020202020204" pitchFamily="34" charset="0"/>
              <a:buChar char="•"/>
            </a:pPr>
            <a:r>
              <a:rPr lang="en-US" dirty="0">
                <a:solidFill>
                  <a:schemeClr val="tx1"/>
                </a:solidFill>
              </a:rPr>
              <a:t>Help with perineal care.</a:t>
            </a:r>
          </a:p>
          <a:p>
            <a:pPr marL="800100" lvl="1" indent="-342900">
              <a:buFont typeface="Arial" panose="020B0604020202020204" pitchFamily="34" charset="0"/>
              <a:buChar char="•"/>
            </a:pPr>
            <a:r>
              <a:rPr lang="en-US" dirty="0">
                <a:solidFill>
                  <a:schemeClr val="tx1"/>
                </a:solidFill>
              </a:rPr>
              <a:t>Encourage fluids and proper diet.</a:t>
            </a:r>
          </a:p>
          <a:p>
            <a:pPr marL="800100" lvl="1" indent="-342900">
              <a:buFont typeface="Arial" panose="020B0604020202020204" pitchFamily="34" charset="0"/>
              <a:buChar char="•"/>
            </a:pPr>
            <a:r>
              <a:rPr lang="en-US" dirty="0">
                <a:solidFill>
                  <a:schemeClr val="tx1"/>
                </a:solidFill>
              </a:rPr>
              <a:t>Dispose of wastes properly.</a:t>
            </a:r>
          </a:p>
          <a:p>
            <a:pPr marL="800100" lvl="1" indent="-342900">
              <a:buFont typeface="Arial" panose="020B0604020202020204" pitchFamily="34" charset="0"/>
              <a:buChar char="•"/>
            </a:pPr>
            <a:r>
              <a:rPr lang="en-US" dirty="0">
                <a:solidFill>
                  <a:schemeClr val="tx1"/>
                </a:solidFill>
              </a:rPr>
              <a:t>Praise attempts and successes in controlling bowels.</a:t>
            </a:r>
          </a:p>
          <a:p>
            <a:pPr marL="800100" lvl="1" indent="-342900">
              <a:buFont typeface="Arial" panose="020B0604020202020204" pitchFamily="34" charset="0"/>
              <a:buChar char="•"/>
            </a:pPr>
            <a:r>
              <a:rPr lang="en-US" dirty="0">
                <a:solidFill>
                  <a:schemeClr val="tx1"/>
                </a:solidFill>
              </a:rPr>
              <a:t>Never show frustration or anger.</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8DB2ABF-922B-44C4-A53B-BE5B2F2AA6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0209564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C5F7-2A42-4AD0-A520-8F1FDB6778CA}"/>
              </a:ext>
            </a:extLst>
          </p:cNvPr>
          <p:cNvSpPr>
            <a:spLocks noGrp="1"/>
          </p:cNvSpPr>
          <p:nvPr>
            <p:ph idx="1"/>
          </p:nvPr>
        </p:nvSpPr>
        <p:spPr/>
        <p:txBody>
          <a:bodyPr/>
          <a:lstStyle/>
          <a:p>
            <a:pPr marL="457200" indent="-457200">
              <a:buFont typeface="+mj-lt"/>
              <a:buAutoNum type="arabicPeriod" startAt="12"/>
            </a:pPr>
            <a:r>
              <a:rPr lang="en-US" dirty="0"/>
              <a:t>Explain guidelines for assisting with bowel retraining</a:t>
            </a:r>
          </a:p>
          <a:p>
            <a:endParaRPr lang="en-US" dirty="0">
              <a:solidFill>
                <a:schemeClr val="tx1"/>
              </a:solidFill>
            </a:endParaRPr>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How would it feel if you were unable to control elimination?</a:t>
            </a:r>
          </a:p>
          <a:p>
            <a:endParaRPr lang="en-US" dirty="0">
              <a:solidFill>
                <a:schemeClr val="tx1"/>
              </a:solidFill>
            </a:endParaRPr>
          </a:p>
          <a:p>
            <a:r>
              <a:rPr lang="en-US" dirty="0">
                <a:solidFill>
                  <a:schemeClr val="tx1"/>
                </a:solidFill>
              </a:rPr>
              <a:t>Why is it important to use proper terms for bodily functions and not treat residents like children?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8DB2ABF-922B-44C4-A53B-BE5B2F2AA6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0574508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890A34-7FDF-452A-8B45-366413CCEAEB}"/>
              </a:ext>
            </a:extLst>
          </p:cNvPr>
          <p:cNvSpPr>
            <a:spLocks noGrp="1"/>
          </p:cNvSpPr>
          <p:nvPr>
            <p:ph idx="1"/>
          </p:nvPr>
        </p:nvSpPr>
        <p:spPr/>
        <p:txBody>
          <a:bodyPr/>
          <a:lstStyle/>
          <a:p>
            <a:r>
              <a:rPr lang="en-US" dirty="0"/>
              <a:t>13. Discuss bariatrics and related care</a:t>
            </a:r>
          </a:p>
          <a:p>
            <a:endParaRPr lang="en-US" dirty="0"/>
          </a:p>
          <a:p>
            <a:r>
              <a:rPr lang="en-US" dirty="0">
                <a:solidFill>
                  <a:schemeClr val="tx1"/>
                </a:solidFill>
              </a:rPr>
              <a:t>People who are obese may require special equipment, such as the following: </a:t>
            </a:r>
          </a:p>
          <a:p>
            <a:endParaRPr lang="en-US" dirty="0">
              <a:solidFill>
                <a:schemeClr val="tx1"/>
              </a:solidFill>
            </a:endParaRPr>
          </a:p>
          <a:p>
            <a:pPr marL="800100" lvl="1" indent="-342900">
              <a:buFont typeface="Arial" panose="020B0604020202020204" pitchFamily="34" charset="0"/>
              <a:buChar char="•"/>
            </a:pPr>
            <a:r>
              <a:rPr lang="en-US" dirty="0"/>
              <a:t>Larger beds that are lower to the floor</a:t>
            </a:r>
          </a:p>
          <a:p>
            <a:pPr marL="800100" lvl="1" indent="-342900">
              <a:buFont typeface="Arial" panose="020B0604020202020204" pitchFamily="34" charset="0"/>
              <a:buChar char="•"/>
            </a:pPr>
            <a:r>
              <a:rPr lang="en-US" dirty="0"/>
              <a:t>Stronger bed rails</a:t>
            </a:r>
          </a:p>
          <a:p>
            <a:pPr marL="800100" lvl="1" indent="-342900">
              <a:buFont typeface="Arial" panose="020B0604020202020204" pitchFamily="34" charset="0"/>
              <a:buChar char="•"/>
            </a:pPr>
            <a:r>
              <a:rPr lang="en-US" dirty="0"/>
              <a:t>Oversized chairs</a:t>
            </a:r>
          </a:p>
          <a:p>
            <a:pPr marL="800100" lvl="1" indent="-342900">
              <a:buFont typeface="Arial" panose="020B0604020202020204" pitchFamily="34" charset="0"/>
              <a:buChar char="•"/>
            </a:pPr>
            <a:r>
              <a:rPr lang="en-US" dirty="0"/>
              <a:t>Extra-capacity wheelchairs</a:t>
            </a:r>
          </a:p>
          <a:p>
            <a:pPr marL="800100" lvl="1" indent="-342900">
              <a:buFont typeface="Arial" panose="020B0604020202020204" pitchFamily="34" charset="0"/>
              <a:buChar char="•"/>
            </a:pPr>
            <a:r>
              <a:rPr lang="en-US" dirty="0"/>
              <a:t>Bariatric stretchers</a:t>
            </a:r>
          </a:p>
          <a:p>
            <a:pPr marL="800100" lvl="1" indent="-342900">
              <a:buFont typeface="Arial" panose="020B0604020202020204" pitchFamily="34" charset="0"/>
              <a:buChar char="•"/>
            </a:pPr>
            <a:r>
              <a:rPr lang="en-US" dirty="0"/>
              <a:t>Larger gowns</a:t>
            </a:r>
          </a:p>
          <a:p>
            <a:pPr marL="800100" lvl="1" indent="-342900">
              <a:buFont typeface="Arial" panose="020B0604020202020204" pitchFamily="34" charset="0"/>
              <a:buChar char="•"/>
            </a:pPr>
            <a:r>
              <a:rPr lang="en-US" dirty="0"/>
              <a:t>Bariatric transfer equipment and scales</a:t>
            </a:r>
          </a:p>
          <a:p>
            <a:pPr marL="800100" lvl="1" indent="-342900">
              <a:buFont typeface="Arial" panose="020B0604020202020204" pitchFamily="34" charset="0"/>
              <a:buChar char="•"/>
            </a:pPr>
            <a:r>
              <a:rPr lang="en-US" dirty="0"/>
              <a:t>Bariatric elimination equipment</a:t>
            </a:r>
          </a:p>
          <a:p>
            <a:pPr marL="800100" lvl="1" indent="-342900">
              <a:buFont typeface="Arial" panose="020B0604020202020204" pitchFamily="34" charset="0"/>
              <a:buChar char="•"/>
            </a:pPr>
            <a:r>
              <a:rPr lang="en-US" dirty="0"/>
              <a:t>Oversized shower areas and shower chairs</a:t>
            </a:r>
          </a:p>
          <a:p>
            <a:pPr marL="800100" lvl="1" indent="-342900">
              <a:buFont typeface="Arial" panose="020B0604020202020204" pitchFamily="34" charset="0"/>
              <a:buChar char="•"/>
            </a:pPr>
            <a:r>
              <a:rPr lang="en-US" dirty="0"/>
              <a:t>Bariatric vital signs equipment</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D80E932F-D6ED-4E64-A983-398F4499B1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7691703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60C03-775C-4657-B52B-73AED0A80CCA}"/>
              </a:ext>
            </a:extLst>
          </p:cNvPr>
          <p:cNvSpPr>
            <a:spLocks noGrp="1"/>
          </p:cNvSpPr>
          <p:nvPr>
            <p:ph idx="1"/>
          </p:nvPr>
        </p:nvSpPr>
        <p:spPr/>
        <p:txBody>
          <a:bodyPr/>
          <a:lstStyle/>
          <a:p>
            <a:r>
              <a:rPr lang="en-US" dirty="0"/>
              <a:t>13. Discuss bariatrics and related care</a:t>
            </a:r>
          </a:p>
          <a:p>
            <a:endParaRPr lang="en-US" dirty="0"/>
          </a:p>
          <a:p>
            <a:r>
              <a:rPr lang="en-US" dirty="0">
                <a:solidFill>
                  <a:schemeClr val="tx1"/>
                </a:solidFill>
              </a:rPr>
              <a:t>People who are obese may require considerations, such as the following: </a:t>
            </a:r>
          </a:p>
          <a:p>
            <a:endParaRPr lang="en-US" dirty="0">
              <a:solidFill>
                <a:schemeClr val="tx1"/>
              </a:solidFill>
            </a:endParaRPr>
          </a:p>
          <a:p>
            <a:pPr marL="800100" lvl="1" indent="-342900">
              <a:buFont typeface="Arial" panose="020B0604020202020204" pitchFamily="34" charset="0"/>
              <a:buChar char="•"/>
            </a:pPr>
            <a:r>
              <a:rPr lang="en-US" dirty="0"/>
              <a:t>At least two caregivers are needed for transfers</a:t>
            </a:r>
          </a:p>
          <a:p>
            <a:pPr marL="800100" lvl="1" indent="-342900">
              <a:buFont typeface="Arial" panose="020B0604020202020204" pitchFamily="34" charset="0"/>
              <a:buChar char="•"/>
            </a:pPr>
            <a:r>
              <a:rPr lang="en-US" dirty="0"/>
              <a:t>Careful skin care should be performed; the skin should be rinsed thoroughly, dried, and observed closely.</a:t>
            </a:r>
          </a:p>
          <a:p>
            <a:pPr marL="800100" lvl="1" indent="-342900">
              <a:buFont typeface="Arial" panose="020B0604020202020204" pitchFamily="34" charset="0"/>
              <a:buChar char="•"/>
            </a:pPr>
            <a:r>
              <a:rPr lang="en-US" dirty="0"/>
              <a:t>Obesity is a risk factor for obstructive sleep apnea, which may require a CPAP machine.</a:t>
            </a:r>
          </a:p>
          <a:p>
            <a:pPr marL="800100" lvl="1" indent="-342900">
              <a:buFont typeface="Arial" panose="020B0604020202020204" pitchFamily="34" charset="0"/>
              <a:buChar char="•"/>
            </a:pPr>
            <a:r>
              <a:rPr lang="en-US" dirty="0"/>
              <a:t>Regarding surgery, the ability to intubate may be compromised. The patient may need intubation longer and may be more prone to respiratory depression postoperatively. </a:t>
            </a:r>
          </a:p>
          <a:p>
            <a:endParaRPr lang="en-US" dirty="0"/>
          </a:p>
        </p:txBody>
      </p:sp>
      <p:sp>
        <p:nvSpPr>
          <p:cNvPr id="3" name="Slide Number Placeholder 2">
            <a:extLst>
              <a:ext uri="{FF2B5EF4-FFF2-40B4-BE49-F238E27FC236}">
                <a16:creationId xmlns:a16="http://schemas.microsoft.com/office/drawing/2014/main" id="{0330E691-62DD-41F7-AA90-148B1E8F82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5462899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A6387-A2B2-4D6B-A59F-FE87A2DF5DF7}"/>
              </a:ext>
            </a:extLst>
          </p:cNvPr>
          <p:cNvSpPr>
            <a:spLocks noGrp="1"/>
          </p:cNvSpPr>
          <p:nvPr>
            <p:ph idx="1"/>
          </p:nvPr>
        </p:nvSpPr>
        <p:spPr/>
        <p:txBody>
          <a:bodyPr/>
          <a:lstStyle/>
          <a:p>
            <a:r>
              <a:rPr lang="en-US" dirty="0"/>
              <a:t>13. Discuss bariatrics and related care</a:t>
            </a:r>
          </a:p>
          <a:p>
            <a:endParaRPr lang="en-US" dirty="0">
              <a:solidFill>
                <a:schemeClr val="tx1"/>
              </a:solidFill>
            </a:endParaRPr>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Are there any special considerations a person who is obese may require?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16C5814-2394-40E0-A4C6-CAB8754545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6315197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5429C3-8182-49BA-A630-328B290EE0BC}"/>
              </a:ext>
            </a:extLst>
          </p:cNvPr>
          <p:cNvSpPr>
            <a:spLocks noGrp="1"/>
          </p:cNvSpPr>
          <p:nvPr>
            <p:ph idx="1"/>
          </p:nvPr>
        </p:nvSpPr>
        <p:spPr/>
        <p:txBody>
          <a:bodyPr/>
          <a:lstStyle/>
          <a:p>
            <a:r>
              <a:rPr lang="en-US" dirty="0"/>
              <a:t>13. Discuss bariatrics and related care</a:t>
            </a:r>
          </a:p>
          <a:p>
            <a:endParaRPr lang="en-US" dirty="0">
              <a:solidFill>
                <a:schemeClr val="tx1"/>
              </a:solidFill>
            </a:endParaRPr>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Studies have shown that people who are overweight and obese are often discriminated against in the medical setting. Medical providers have viewed patients who are obese as “less self-disciplined and more ‘annoying’ and reported less desire to help them than to help thinner patients.” </a:t>
            </a:r>
            <a:r>
              <a:rPr lang="en-US" dirty="0">
                <a:hlinkClick r:id="rId2"/>
              </a:rPr>
              <a:t>https://journalofethics.ama-assn.org/article/weight-bias-health-care/2010-04</a:t>
            </a:r>
            <a:endParaRPr lang="en-US" dirty="0">
              <a:solidFill>
                <a:schemeClr val="tx1"/>
              </a:solidFill>
            </a:endParaRPr>
          </a:p>
          <a:p>
            <a:endParaRPr lang="en-US" dirty="0">
              <a:solidFill>
                <a:schemeClr val="tx1"/>
              </a:solidFill>
            </a:endParaRPr>
          </a:p>
          <a:p>
            <a:r>
              <a:rPr lang="en-US" dirty="0">
                <a:solidFill>
                  <a:schemeClr val="tx1"/>
                </a:solidFill>
              </a:rPr>
              <a:t>How can the nursing assistant show professionalism and the same high quality of care to someone who is obese as she does to the other residents for whom she cares? </a:t>
            </a:r>
          </a:p>
          <a:p>
            <a:endParaRPr lang="en-US" dirty="0"/>
          </a:p>
        </p:txBody>
      </p:sp>
      <p:sp>
        <p:nvSpPr>
          <p:cNvPr id="3" name="Slide Number Placeholder 2">
            <a:extLst>
              <a:ext uri="{FF2B5EF4-FFF2-40B4-BE49-F238E27FC236}">
                <a16:creationId xmlns:a16="http://schemas.microsoft.com/office/drawing/2014/main" id="{C27EC7BB-CBB1-47F6-AD3D-940E52EB31D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510544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0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88179-3ADD-4A85-B146-E84A492EDB7C}"/>
              </a:ext>
            </a:extLst>
          </p:cNvPr>
          <p:cNvSpPr>
            <a:spLocks noGrp="1"/>
          </p:cNvSpPr>
          <p:nvPr>
            <p:ph idx="1"/>
          </p:nvPr>
        </p:nvSpPr>
        <p:spPr/>
        <p:txBody>
          <a:bodyPr/>
          <a:lstStyle/>
          <a:p>
            <a:pPr marL="457200" indent="-457200">
              <a:buFont typeface="+mj-lt"/>
              <a:buAutoNum type="arabicPeriod" startAt="2"/>
            </a:pPr>
            <a:r>
              <a:rPr lang="en-US" dirty="0"/>
              <a:t>Explain key terms related to the body</a:t>
            </a:r>
          </a:p>
          <a:p>
            <a:pPr marL="457200" indent="-457200">
              <a:buFont typeface="+mj-lt"/>
              <a:buAutoNum type="arabicPeriod" startAt="2"/>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biology </a:t>
            </a:r>
          </a:p>
          <a:p>
            <a:pPr lvl="1"/>
            <a:r>
              <a:rPr lang="en-US" dirty="0">
                <a:solidFill>
                  <a:schemeClr val="tx1"/>
                </a:solidFill>
              </a:rPr>
              <a:t>the study of all life forms.</a:t>
            </a:r>
          </a:p>
          <a:p>
            <a:r>
              <a:rPr lang="en-US" b="1" dirty="0">
                <a:solidFill>
                  <a:schemeClr val="tx1"/>
                </a:solidFill>
              </a:rPr>
              <a:t>anatomy</a:t>
            </a:r>
          </a:p>
          <a:p>
            <a:pPr lvl="1"/>
            <a:r>
              <a:rPr lang="en-US" dirty="0">
                <a:solidFill>
                  <a:schemeClr val="tx1"/>
                </a:solidFill>
              </a:rPr>
              <a:t>the study of body structure.</a:t>
            </a:r>
          </a:p>
          <a:p>
            <a:r>
              <a:rPr lang="en-US" b="1" dirty="0">
                <a:solidFill>
                  <a:schemeClr val="tx1"/>
                </a:solidFill>
              </a:rPr>
              <a:t>physiology </a:t>
            </a:r>
          </a:p>
          <a:p>
            <a:pPr lvl="1"/>
            <a:r>
              <a:rPr lang="en-US" dirty="0">
                <a:solidFill>
                  <a:schemeClr val="tx1"/>
                </a:solidFill>
              </a:rPr>
              <a:t>the study of how body parts function. </a:t>
            </a:r>
          </a:p>
          <a:p>
            <a:r>
              <a:rPr lang="en-US" b="1" dirty="0">
                <a:solidFill>
                  <a:schemeClr val="tx1"/>
                </a:solidFill>
              </a:rPr>
              <a:t>cells </a:t>
            </a:r>
          </a:p>
          <a:p>
            <a:pPr lvl="1"/>
            <a:r>
              <a:rPr lang="en-US" dirty="0">
                <a:solidFill>
                  <a:schemeClr val="tx1"/>
                </a:solidFill>
              </a:rPr>
              <a:t>the basic structural units of all organisms.</a:t>
            </a:r>
          </a:p>
          <a:p>
            <a:r>
              <a:rPr lang="en-US" b="1" dirty="0">
                <a:solidFill>
                  <a:schemeClr val="tx1"/>
                </a:solidFill>
              </a:rPr>
              <a:t>tissues </a:t>
            </a:r>
          </a:p>
          <a:p>
            <a:pPr lvl="1"/>
            <a:r>
              <a:rPr lang="en-US" dirty="0">
                <a:solidFill>
                  <a:schemeClr val="tx1"/>
                </a:solidFill>
              </a:rPr>
              <a:t>a group of cells that performs similar tasks.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CC6E65B-F98A-47DC-BD48-15CEEF9D06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600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88179-3ADD-4A85-B146-E84A492EDB7C}"/>
              </a:ext>
            </a:extLst>
          </p:cNvPr>
          <p:cNvSpPr>
            <a:spLocks noGrp="1"/>
          </p:cNvSpPr>
          <p:nvPr>
            <p:ph idx="1"/>
          </p:nvPr>
        </p:nvSpPr>
        <p:spPr/>
        <p:txBody>
          <a:bodyPr/>
          <a:lstStyle/>
          <a:p>
            <a:pPr marL="457200" indent="-457200">
              <a:buFont typeface="+mj-lt"/>
              <a:buAutoNum type="arabicPeriod" startAt="2"/>
            </a:pPr>
            <a:r>
              <a:rPr lang="en-US" dirty="0"/>
              <a:t>Explain key terms related to the body</a:t>
            </a:r>
          </a:p>
          <a:p>
            <a:pPr marL="457200" indent="-457200">
              <a:buFont typeface="+mj-lt"/>
              <a:buAutoNum type="arabicPeriod" startAt="2"/>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organ </a:t>
            </a:r>
          </a:p>
          <a:p>
            <a:pPr lvl="1"/>
            <a:r>
              <a:rPr lang="en-US" dirty="0">
                <a:solidFill>
                  <a:schemeClr val="tx1"/>
                </a:solidFill>
              </a:rPr>
              <a:t>a structural unit in the human body that performs a specific function. </a:t>
            </a:r>
          </a:p>
          <a:p>
            <a:r>
              <a:rPr lang="en-US" b="1" dirty="0">
                <a:solidFill>
                  <a:schemeClr val="tx1"/>
                </a:solidFill>
              </a:rPr>
              <a:t>body systems </a:t>
            </a:r>
          </a:p>
          <a:p>
            <a:pPr lvl="1"/>
            <a:r>
              <a:rPr lang="en-US" dirty="0">
                <a:solidFill>
                  <a:schemeClr val="tx1"/>
                </a:solidFill>
              </a:rPr>
              <a:t>groups of organs that perform specific functions in the human body. </a:t>
            </a:r>
          </a:p>
          <a:p>
            <a:r>
              <a:rPr lang="en-US" b="1" dirty="0">
                <a:solidFill>
                  <a:schemeClr val="tx1"/>
                </a:solidFill>
              </a:rPr>
              <a:t>homeostasis </a:t>
            </a:r>
          </a:p>
          <a:p>
            <a:pPr lvl="1"/>
            <a:r>
              <a:rPr lang="en-US" dirty="0">
                <a:solidFill>
                  <a:schemeClr val="tx1"/>
                </a:solidFill>
              </a:rPr>
              <a:t>the condition in which all of the body’s systems are balanced and are working at their best. </a:t>
            </a:r>
          </a:p>
          <a:p>
            <a:r>
              <a:rPr lang="en-US" b="1" dirty="0">
                <a:solidFill>
                  <a:schemeClr val="tx1"/>
                </a:solidFill>
              </a:rPr>
              <a:t>pathophysiology </a:t>
            </a:r>
          </a:p>
          <a:p>
            <a:pPr lvl="1"/>
            <a:r>
              <a:rPr lang="en-US" dirty="0">
                <a:solidFill>
                  <a:schemeClr val="tx1"/>
                </a:solidFill>
              </a:rPr>
              <a:t>the study of the disorders that occur in the body.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CC6E65B-F98A-47DC-BD48-15CEEF9D06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51431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88179-3ADD-4A85-B146-E84A492EDB7C}"/>
              </a:ext>
            </a:extLst>
          </p:cNvPr>
          <p:cNvSpPr>
            <a:spLocks noGrp="1"/>
          </p:cNvSpPr>
          <p:nvPr>
            <p:ph idx="1"/>
          </p:nvPr>
        </p:nvSpPr>
        <p:spPr/>
        <p:txBody>
          <a:bodyPr/>
          <a:lstStyle/>
          <a:p>
            <a:pPr marL="457200" indent="-457200">
              <a:buFont typeface="+mj-lt"/>
              <a:buAutoNum type="arabicPeriod" startAt="2"/>
            </a:pPr>
            <a:r>
              <a:rPr lang="en-US" dirty="0"/>
              <a:t>Explain key terms related to the body</a:t>
            </a:r>
          </a:p>
          <a:p>
            <a:pPr marL="457200" indent="-457200">
              <a:buFont typeface="+mj-lt"/>
              <a:buAutoNum type="arabicPeriod" startAt="2"/>
            </a:pPr>
            <a:endParaRPr lang="en-US" dirty="0"/>
          </a:p>
          <a:p>
            <a:r>
              <a:rPr lang="en-US" dirty="0">
                <a:solidFill>
                  <a:schemeClr val="tx1"/>
                </a:solidFill>
              </a:rPr>
              <a:t>These ten systems make up the human body:</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Gastrointestinal or digestive</a:t>
            </a:r>
          </a:p>
          <a:p>
            <a:pPr marL="800100" lvl="1" indent="-342900">
              <a:buFont typeface="Arial" panose="020B0604020202020204" pitchFamily="34" charset="0"/>
              <a:buChar char="•"/>
            </a:pPr>
            <a:r>
              <a:rPr lang="en-US" dirty="0">
                <a:solidFill>
                  <a:schemeClr val="tx1"/>
                </a:solidFill>
              </a:rPr>
              <a:t>Urinary</a:t>
            </a:r>
          </a:p>
          <a:p>
            <a:pPr marL="800100" lvl="1" indent="-342900">
              <a:buFont typeface="Arial" panose="020B0604020202020204" pitchFamily="34" charset="0"/>
              <a:buChar char="•"/>
            </a:pPr>
            <a:r>
              <a:rPr lang="en-US" dirty="0">
                <a:solidFill>
                  <a:schemeClr val="tx1"/>
                </a:solidFill>
              </a:rPr>
              <a:t>Reproductive</a:t>
            </a:r>
          </a:p>
          <a:p>
            <a:pPr marL="800100" lvl="1" indent="-342900">
              <a:buFont typeface="Arial" panose="020B0604020202020204" pitchFamily="34" charset="0"/>
              <a:buChar char="•"/>
            </a:pPr>
            <a:r>
              <a:rPr lang="en-US" dirty="0">
                <a:solidFill>
                  <a:schemeClr val="tx1"/>
                </a:solidFill>
              </a:rPr>
              <a:t>Integumentary or skin</a:t>
            </a:r>
          </a:p>
          <a:p>
            <a:pPr marL="800100" lvl="1" indent="-342900">
              <a:buFont typeface="Arial" panose="020B0604020202020204" pitchFamily="34" charset="0"/>
              <a:buChar char="•"/>
            </a:pPr>
            <a:r>
              <a:rPr lang="en-US" dirty="0">
                <a:solidFill>
                  <a:schemeClr val="tx1"/>
                </a:solidFill>
              </a:rPr>
              <a:t>Circulatory or cardiovascular</a:t>
            </a:r>
          </a:p>
          <a:p>
            <a:pPr marL="800100" lvl="1" indent="-342900">
              <a:buFont typeface="Arial" panose="020B0604020202020204" pitchFamily="34" charset="0"/>
              <a:buChar char="•"/>
            </a:pPr>
            <a:r>
              <a:rPr lang="en-US" dirty="0">
                <a:solidFill>
                  <a:schemeClr val="tx1"/>
                </a:solidFill>
              </a:rPr>
              <a:t>Respiratory</a:t>
            </a:r>
          </a:p>
          <a:p>
            <a:pPr marL="800100" lvl="1" indent="-342900">
              <a:buFont typeface="Arial" panose="020B0604020202020204" pitchFamily="34" charset="0"/>
              <a:buChar char="•"/>
            </a:pPr>
            <a:r>
              <a:rPr lang="en-US" dirty="0">
                <a:solidFill>
                  <a:schemeClr val="tx1"/>
                </a:solidFill>
              </a:rPr>
              <a:t>Musculoskeletal</a:t>
            </a:r>
          </a:p>
          <a:p>
            <a:pPr marL="800100" lvl="1" indent="-342900">
              <a:buFont typeface="Arial" panose="020B0604020202020204" pitchFamily="34" charset="0"/>
              <a:buChar char="•"/>
            </a:pPr>
            <a:r>
              <a:rPr lang="en-US" dirty="0">
                <a:solidFill>
                  <a:schemeClr val="tx1"/>
                </a:solidFill>
              </a:rPr>
              <a:t>Nervous</a:t>
            </a:r>
          </a:p>
          <a:p>
            <a:pPr marL="800100" lvl="1" indent="-342900">
              <a:buFont typeface="Arial" panose="020B0604020202020204" pitchFamily="34" charset="0"/>
              <a:buChar char="•"/>
            </a:pPr>
            <a:r>
              <a:rPr lang="en-US" dirty="0">
                <a:solidFill>
                  <a:schemeClr val="tx1"/>
                </a:solidFill>
              </a:rPr>
              <a:t>Endocrine</a:t>
            </a:r>
          </a:p>
          <a:p>
            <a:pPr marL="800100" lvl="1" indent="-342900">
              <a:buFont typeface="Arial" panose="020B0604020202020204" pitchFamily="34" charset="0"/>
              <a:buChar char="•"/>
            </a:pPr>
            <a:r>
              <a:rPr lang="en-US" dirty="0">
                <a:solidFill>
                  <a:schemeClr val="tx1"/>
                </a:solidFill>
              </a:rPr>
              <a:t>Immune and lymphatic</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CC6E65B-F98A-47DC-BD48-15CEEF9D06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1088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88179-3ADD-4A85-B146-E84A492EDB7C}"/>
              </a:ext>
            </a:extLst>
          </p:cNvPr>
          <p:cNvSpPr>
            <a:spLocks noGrp="1"/>
          </p:cNvSpPr>
          <p:nvPr>
            <p:ph idx="1"/>
          </p:nvPr>
        </p:nvSpPr>
        <p:spPr/>
        <p:txBody>
          <a:bodyPr/>
          <a:lstStyle/>
          <a:p>
            <a:pPr marL="457200" indent="-457200">
              <a:buFont typeface="+mj-lt"/>
              <a:buAutoNum type="arabicPeriod" startAt="2"/>
            </a:pPr>
            <a:r>
              <a:rPr lang="en-US" dirty="0"/>
              <a:t>Explain key terms related to the body</a:t>
            </a:r>
          </a:p>
          <a:p>
            <a:pPr marL="457200" indent="-457200">
              <a:buFont typeface="+mj-lt"/>
              <a:buAutoNum type="arabicPeriod" startAt="2"/>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Homeostasis is the condition in which all of the body’s systems are balanced and are working at their best. Keeping body temperature around 98.6° Fahrenheit, regardless of how cold or hot it is outside, is an example of homeostasis. </a:t>
            </a:r>
          </a:p>
          <a:p>
            <a:endParaRPr lang="en-US" dirty="0">
              <a:solidFill>
                <a:schemeClr val="tx1"/>
              </a:solidFill>
            </a:endParaRPr>
          </a:p>
          <a:p>
            <a:r>
              <a:rPr lang="en-US" dirty="0">
                <a:solidFill>
                  <a:schemeClr val="tx1"/>
                </a:solidFill>
              </a:rPr>
              <a:t>Knowing what normal changes of aging are for each body system helps nursing assistants better recognize any abnormal changes in their residents.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CC6E65B-F98A-47DC-BD48-15CEEF9D06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74055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220C5-37A2-4A19-BF55-55A5C7B8A8F8}"/>
              </a:ext>
            </a:extLst>
          </p:cNvPr>
          <p:cNvSpPr>
            <a:spLocks noGrp="1"/>
          </p:cNvSpPr>
          <p:nvPr>
            <p:ph idx="1"/>
          </p:nvPr>
        </p:nvSpPr>
        <p:spPr/>
        <p:txBody>
          <a:bodyPr>
            <a:normAutofit/>
          </a:bodyPr>
          <a:lstStyle/>
          <a:p>
            <a:pPr marL="457200" indent="-457200">
              <a:buFont typeface="+mj-lt"/>
              <a:buAutoNum type="arabicPeriod" startAt="3"/>
            </a:pPr>
            <a:r>
              <a:rPr lang="en-US" dirty="0"/>
              <a:t>Explain the structure and function of the gastrointestinal system</a:t>
            </a:r>
          </a:p>
          <a:p>
            <a:pPr marL="457200" indent="-457200">
              <a:buFont typeface="+mj-lt"/>
              <a:buAutoNum type="arabicPeriod" startAt="3"/>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gastrointestinal tract </a:t>
            </a:r>
          </a:p>
          <a:p>
            <a:pPr lvl="1"/>
            <a:r>
              <a:rPr lang="en-US" dirty="0">
                <a:solidFill>
                  <a:schemeClr val="tx1"/>
                </a:solidFill>
              </a:rPr>
              <a:t>a continuous tube from the opening of the mouth all the way to the anus, where solid wastes are eliminated from the body.</a:t>
            </a:r>
          </a:p>
          <a:p>
            <a:r>
              <a:rPr lang="en-US" b="1" dirty="0">
                <a:solidFill>
                  <a:schemeClr val="tx1"/>
                </a:solidFill>
              </a:rPr>
              <a:t>peristalsis</a:t>
            </a:r>
          </a:p>
          <a:p>
            <a:pPr lvl="1"/>
            <a:r>
              <a:rPr lang="en-US" dirty="0">
                <a:solidFill>
                  <a:schemeClr val="tx1"/>
                </a:solidFill>
              </a:rPr>
              <a:t>muscular contractions that push food through the gastrointestinal tract. </a:t>
            </a:r>
          </a:p>
          <a:p>
            <a:r>
              <a:rPr lang="en-US" b="1" dirty="0">
                <a:solidFill>
                  <a:schemeClr val="tx1"/>
                </a:solidFill>
              </a:rPr>
              <a:t>chyme</a:t>
            </a:r>
          </a:p>
          <a:p>
            <a:pPr lvl="1"/>
            <a:r>
              <a:rPr lang="en-US" dirty="0">
                <a:solidFill>
                  <a:schemeClr val="tx1"/>
                </a:solidFill>
              </a:rPr>
              <a:t>semiliquid substance made as a result of the chemical breakdown of food in the stomach.</a:t>
            </a:r>
          </a:p>
          <a:p>
            <a:r>
              <a:rPr lang="en-US" b="1" dirty="0">
                <a:solidFill>
                  <a:schemeClr val="tx1"/>
                </a:solidFill>
              </a:rPr>
              <a:t>duodenum</a:t>
            </a:r>
          </a:p>
          <a:p>
            <a:pPr lvl="1"/>
            <a:r>
              <a:rPr lang="en-US" dirty="0">
                <a:solidFill>
                  <a:schemeClr val="tx1"/>
                </a:solidFill>
              </a:rPr>
              <a:t>the first part of the small intestine, where the common bile duct enters the small intestine.</a:t>
            </a:r>
          </a:p>
          <a:p>
            <a:endParaRPr lang="en-US" dirty="0">
              <a:solidFill>
                <a:schemeClr val="tx1"/>
              </a:solidFill>
            </a:endParaRPr>
          </a:p>
          <a:p>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D82B87-7AF0-4AE4-BC2C-2C948A5CC6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21216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220C5-37A2-4A19-BF55-55A5C7B8A8F8}"/>
              </a:ext>
            </a:extLst>
          </p:cNvPr>
          <p:cNvSpPr>
            <a:spLocks noGrp="1"/>
          </p:cNvSpPr>
          <p:nvPr>
            <p:ph idx="1"/>
          </p:nvPr>
        </p:nvSpPr>
        <p:spPr/>
        <p:txBody>
          <a:bodyPr/>
          <a:lstStyle/>
          <a:p>
            <a:pPr marL="457200" indent="-457200">
              <a:buFont typeface="+mj-lt"/>
              <a:buAutoNum type="arabicPeriod" startAt="3"/>
            </a:pPr>
            <a:r>
              <a:rPr lang="en-US" dirty="0"/>
              <a:t>Explain the structure and function of the gastrointestinal system</a:t>
            </a:r>
          </a:p>
          <a:p>
            <a:pPr marL="457200" indent="-457200">
              <a:buFont typeface="+mj-lt"/>
              <a:buAutoNum type="arabicPeriod" startAt="3"/>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absorption</a:t>
            </a:r>
          </a:p>
          <a:p>
            <a:pPr lvl="1"/>
            <a:r>
              <a:rPr lang="en-US" dirty="0">
                <a:solidFill>
                  <a:schemeClr val="tx1"/>
                </a:solidFill>
              </a:rPr>
              <a:t>the transfer of nutrients from the intestines to the cells.</a:t>
            </a:r>
          </a:p>
          <a:p>
            <a:r>
              <a:rPr lang="en-US" b="1" dirty="0">
                <a:solidFill>
                  <a:schemeClr val="tx1"/>
                </a:solidFill>
              </a:rPr>
              <a:t>feces </a:t>
            </a:r>
          </a:p>
          <a:p>
            <a:pPr lvl="1"/>
            <a:r>
              <a:rPr lang="en-US" dirty="0">
                <a:solidFill>
                  <a:schemeClr val="tx1"/>
                </a:solidFill>
              </a:rPr>
              <a:t>solid body waste excreted through the anus from the large intestine; also called </a:t>
            </a:r>
            <a:r>
              <a:rPr lang="en-US" i="1" dirty="0">
                <a:solidFill>
                  <a:schemeClr val="tx1"/>
                </a:solidFill>
              </a:rPr>
              <a:t>stool</a:t>
            </a:r>
            <a:r>
              <a:rPr lang="en-US" dirty="0">
                <a:solidFill>
                  <a:schemeClr val="tx1"/>
                </a:solidFill>
              </a:rPr>
              <a:t>. </a:t>
            </a:r>
          </a:p>
          <a:p>
            <a:r>
              <a:rPr lang="en-US" b="1" dirty="0">
                <a:solidFill>
                  <a:schemeClr val="tx1"/>
                </a:solidFill>
              </a:rPr>
              <a:t>electrolytes</a:t>
            </a:r>
          </a:p>
          <a:p>
            <a:pPr lvl="1"/>
            <a:r>
              <a:rPr lang="en-US" dirty="0">
                <a:solidFill>
                  <a:schemeClr val="tx1"/>
                </a:solidFill>
              </a:rPr>
              <a:t>chemical substances that are essential to maintaining fluid balance and homeostasis in the body. </a:t>
            </a:r>
          </a:p>
          <a:p>
            <a:r>
              <a:rPr lang="en-US" b="1" dirty="0">
                <a:solidFill>
                  <a:schemeClr val="tx1"/>
                </a:solidFill>
              </a:rPr>
              <a:t>colon</a:t>
            </a:r>
          </a:p>
          <a:p>
            <a:pPr lvl="1"/>
            <a:r>
              <a:rPr lang="en-US" dirty="0">
                <a:solidFill>
                  <a:schemeClr val="tx1"/>
                </a:solidFill>
              </a:rPr>
              <a:t>the large intestine.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D82B87-7AF0-4AE4-BC2C-2C948A5CC6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14043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absorption </a:t>
            </a:r>
          </a:p>
          <a:p>
            <a:pPr lvl="1"/>
            <a:r>
              <a:rPr lang="en-US" dirty="0">
                <a:solidFill>
                  <a:schemeClr val="tx1"/>
                </a:solidFill>
              </a:rPr>
              <a:t>the transfer of nutrients from the intestines to the cells.</a:t>
            </a:r>
          </a:p>
          <a:p>
            <a:r>
              <a:rPr lang="en-US" b="1" dirty="0">
                <a:solidFill>
                  <a:schemeClr val="tx1"/>
                </a:solidFill>
              </a:rPr>
              <a:t>anatomy</a:t>
            </a:r>
          </a:p>
          <a:p>
            <a:pPr lvl="1"/>
            <a:r>
              <a:rPr lang="en-US" dirty="0">
                <a:solidFill>
                  <a:schemeClr val="tx1"/>
                </a:solidFill>
              </a:rPr>
              <a:t>the study of body structure.</a:t>
            </a:r>
          </a:p>
          <a:p>
            <a:r>
              <a:rPr lang="en-US" b="1" dirty="0">
                <a:solidFill>
                  <a:schemeClr val="tx1"/>
                </a:solidFill>
              </a:rPr>
              <a:t>biology</a:t>
            </a:r>
            <a:r>
              <a:rPr lang="en-US" dirty="0">
                <a:solidFill>
                  <a:schemeClr val="tx1"/>
                </a:solidFill>
              </a:rPr>
              <a:t> </a:t>
            </a:r>
          </a:p>
          <a:p>
            <a:pPr lvl="1"/>
            <a:r>
              <a:rPr lang="en-US" dirty="0">
                <a:solidFill>
                  <a:schemeClr val="tx1"/>
                </a:solidFill>
              </a:rPr>
              <a:t>the study of all life forms.</a:t>
            </a:r>
          </a:p>
          <a:p>
            <a:r>
              <a:rPr lang="en-US" b="1" dirty="0">
                <a:solidFill>
                  <a:schemeClr val="tx1"/>
                </a:solidFill>
              </a:rPr>
              <a:t>body systems </a:t>
            </a:r>
          </a:p>
          <a:p>
            <a:pPr lvl="1"/>
            <a:r>
              <a:rPr lang="en-US" dirty="0">
                <a:solidFill>
                  <a:schemeClr val="tx1"/>
                </a:solidFill>
              </a:rPr>
              <a:t>groups of organs that perform specific functions in the human body.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63351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220C5-37A2-4A19-BF55-55A5C7B8A8F8}"/>
              </a:ext>
            </a:extLst>
          </p:cNvPr>
          <p:cNvSpPr>
            <a:spLocks noGrp="1"/>
          </p:cNvSpPr>
          <p:nvPr>
            <p:ph idx="1"/>
          </p:nvPr>
        </p:nvSpPr>
        <p:spPr/>
        <p:txBody>
          <a:bodyPr/>
          <a:lstStyle/>
          <a:p>
            <a:pPr marL="457200" indent="-457200">
              <a:buFont typeface="+mj-lt"/>
              <a:buAutoNum type="arabicPeriod" startAt="3"/>
            </a:pPr>
            <a:r>
              <a:rPr lang="en-US" dirty="0"/>
              <a:t>Explain the structure and function of the gastrointestinal system</a:t>
            </a:r>
          </a:p>
          <a:p>
            <a:pPr marL="457200" indent="-457200">
              <a:buFont typeface="+mj-lt"/>
              <a:buAutoNum type="arabicPeriod" startAt="3"/>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defecation</a:t>
            </a:r>
          </a:p>
          <a:p>
            <a:pPr lvl="1"/>
            <a:r>
              <a:rPr lang="en-US" dirty="0">
                <a:solidFill>
                  <a:schemeClr val="tx1"/>
                </a:solidFill>
              </a:rPr>
              <a:t>the process of eliminating feces from the rectum through the anus.</a:t>
            </a:r>
          </a:p>
          <a:p>
            <a:r>
              <a:rPr lang="en-US" b="1" dirty="0">
                <a:solidFill>
                  <a:schemeClr val="tx1"/>
                </a:solidFill>
              </a:rPr>
              <a:t>ingestion </a:t>
            </a:r>
          </a:p>
          <a:p>
            <a:pPr lvl="1"/>
            <a:r>
              <a:rPr lang="en-US" dirty="0">
                <a:solidFill>
                  <a:schemeClr val="tx1"/>
                </a:solidFill>
              </a:rPr>
              <a:t>the process of taking food or fluids into the body.</a:t>
            </a:r>
          </a:p>
          <a:p>
            <a:r>
              <a:rPr lang="en-US" b="1" dirty="0">
                <a:solidFill>
                  <a:schemeClr val="tx1"/>
                </a:solidFill>
              </a:rPr>
              <a:t>digestion </a:t>
            </a:r>
          </a:p>
          <a:p>
            <a:pPr lvl="1"/>
            <a:r>
              <a:rPr lang="en-US" dirty="0">
                <a:solidFill>
                  <a:schemeClr val="tx1"/>
                </a:solidFill>
              </a:rPr>
              <a:t>the process of converting food so that it can be absorbed into the blood and used by body tissues.</a:t>
            </a:r>
          </a:p>
          <a:p>
            <a:r>
              <a:rPr lang="en-US" b="1" dirty="0">
                <a:solidFill>
                  <a:schemeClr val="tx1"/>
                </a:solidFill>
              </a:rPr>
              <a:t>elimination </a:t>
            </a:r>
          </a:p>
          <a:p>
            <a:pPr lvl="1"/>
            <a:r>
              <a:rPr lang="en-US" dirty="0">
                <a:solidFill>
                  <a:schemeClr val="tx1"/>
                </a:solidFill>
              </a:rPr>
              <a:t>the process of expelling wastes.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D82B87-7AF0-4AE4-BC2C-2C948A5CC6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74091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2E1C1-2948-488F-BEC0-2FDB1BEF0F75}"/>
              </a:ext>
            </a:extLst>
          </p:cNvPr>
          <p:cNvSpPr>
            <a:spLocks noGrp="1"/>
          </p:cNvSpPr>
          <p:nvPr>
            <p:ph idx="1"/>
          </p:nvPr>
        </p:nvSpPr>
        <p:spPr>
          <a:xfrm>
            <a:off x="635393" y="335280"/>
            <a:ext cx="10234377" cy="5841684"/>
          </a:xfrm>
        </p:spPr>
        <p:txBody>
          <a:bodyPr/>
          <a:lstStyle/>
          <a:p>
            <a:r>
              <a:rPr lang="en-US" dirty="0">
                <a:solidFill>
                  <a:schemeClr val="tx1"/>
                </a:solidFill>
              </a:rPr>
              <a:t>Key Material 15-1: The Gastrointestinal System</a:t>
            </a:r>
          </a:p>
          <a:p>
            <a:endParaRPr lang="en-US" dirty="0">
              <a:solidFill>
                <a:schemeClr val="tx1"/>
              </a:solidFill>
            </a:endParaRPr>
          </a:p>
          <a:p>
            <a:endParaRPr lang="en-US" dirty="0">
              <a:solidFill>
                <a:schemeClr val="tx1"/>
              </a:solidFill>
            </a:endParaRPr>
          </a:p>
          <a:p>
            <a:endParaRPr lang="en-US" dirty="0"/>
          </a:p>
          <a:p>
            <a:endParaRPr lang="en-US" dirty="0"/>
          </a:p>
        </p:txBody>
      </p:sp>
      <p:sp>
        <p:nvSpPr>
          <p:cNvPr id="3" name="Slide Number Placeholder 2">
            <a:extLst>
              <a:ext uri="{FF2B5EF4-FFF2-40B4-BE49-F238E27FC236}">
                <a16:creationId xmlns:a16="http://schemas.microsoft.com/office/drawing/2014/main" id="{6141E6EC-F570-4280-81AB-1FE0EF2B5F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8F3E051C-BE24-4B00-B251-243C7A6DCED4}"/>
              </a:ext>
            </a:extLst>
          </p:cNvPr>
          <p:cNvPicPr>
            <a:picLocks noChangeAspect="1"/>
          </p:cNvPicPr>
          <p:nvPr/>
        </p:nvPicPr>
        <p:blipFill>
          <a:blip r:embed="rId2"/>
          <a:stretch>
            <a:fillRect/>
          </a:stretch>
        </p:blipFill>
        <p:spPr>
          <a:xfrm>
            <a:off x="3492401" y="1171218"/>
            <a:ext cx="4520359" cy="5290798"/>
          </a:xfrm>
          <a:prstGeom prst="rect">
            <a:avLst/>
          </a:prstGeom>
        </p:spPr>
      </p:pic>
    </p:spTree>
    <p:extLst>
      <p:ext uri="{BB962C8B-B14F-4D97-AF65-F5344CB8AC3E}">
        <p14:creationId xmlns:p14="http://schemas.microsoft.com/office/powerpoint/2010/main" val="64936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220C5-37A2-4A19-BF55-55A5C7B8A8F8}"/>
              </a:ext>
            </a:extLst>
          </p:cNvPr>
          <p:cNvSpPr>
            <a:spLocks noGrp="1"/>
          </p:cNvSpPr>
          <p:nvPr>
            <p:ph idx="1"/>
          </p:nvPr>
        </p:nvSpPr>
        <p:spPr/>
        <p:txBody>
          <a:bodyPr/>
          <a:lstStyle/>
          <a:p>
            <a:pPr marL="457200" indent="-457200">
              <a:buFont typeface="+mj-lt"/>
              <a:buAutoNum type="arabicPeriod" startAt="3"/>
            </a:pPr>
            <a:r>
              <a:rPr lang="en-US" dirty="0"/>
              <a:t>Explain the structure and function of the gastrointestinal system</a:t>
            </a:r>
          </a:p>
          <a:p>
            <a:pPr marL="457200" indent="-457200">
              <a:buFont typeface="+mj-lt"/>
              <a:buAutoNum type="arabicPeriod" startAt="3"/>
            </a:pPr>
            <a:endParaRPr lang="en-US" dirty="0"/>
          </a:p>
          <a:p>
            <a:r>
              <a:rPr lang="en-US" dirty="0">
                <a:solidFill>
                  <a:schemeClr val="tx1"/>
                </a:solidFill>
              </a:rPr>
              <a:t>Know these important points about the gastrointestinal, or digestive system: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Digestion prepares food for absorption into cells.</a:t>
            </a:r>
          </a:p>
          <a:p>
            <a:pPr marL="800100" lvl="1" indent="-342900">
              <a:buFont typeface="Arial" panose="020B0604020202020204" pitchFamily="34" charset="0"/>
              <a:buChar char="•"/>
            </a:pPr>
            <a:r>
              <a:rPr lang="en-US" dirty="0">
                <a:solidFill>
                  <a:schemeClr val="tx1"/>
                </a:solidFill>
              </a:rPr>
              <a:t>Elimination is expelling solid wastes.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D82B87-7AF0-4AE4-BC2C-2C948A5CC6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14080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220C5-37A2-4A19-BF55-55A5C7B8A8F8}"/>
              </a:ext>
            </a:extLst>
          </p:cNvPr>
          <p:cNvSpPr>
            <a:spLocks noGrp="1"/>
          </p:cNvSpPr>
          <p:nvPr>
            <p:ph idx="1"/>
          </p:nvPr>
        </p:nvSpPr>
        <p:spPr/>
        <p:txBody>
          <a:bodyPr/>
          <a:lstStyle/>
          <a:p>
            <a:pPr marL="457200" indent="-457200">
              <a:buFont typeface="+mj-lt"/>
              <a:buAutoNum type="arabicPeriod" startAt="3"/>
            </a:pPr>
            <a:r>
              <a:rPr lang="en-US" dirty="0"/>
              <a:t>Explain the structure and function of the gastrointestinal system</a:t>
            </a:r>
          </a:p>
          <a:p>
            <a:pPr marL="457200" indent="-457200">
              <a:buFont typeface="+mj-lt"/>
              <a:buAutoNum type="arabicPeriod" startAt="3"/>
            </a:pPr>
            <a:endParaRPr lang="en-US" dirty="0"/>
          </a:p>
          <a:p>
            <a:r>
              <a:rPr lang="en-US" dirty="0">
                <a:solidFill>
                  <a:schemeClr val="tx1"/>
                </a:solidFill>
              </a:rPr>
              <a:t>Here are the functions of the gastrointestinal system: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Ingestion of food and fluids</a:t>
            </a:r>
          </a:p>
          <a:p>
            <a:pPr marL="800100" lvl="1" indent="-342900">
              <a:buFont typeface="Arial" panose="020B0604020202020204" pitchFamily="34" charset="0"/>
              <a:buChar char="•"/>
            </a:pPr>
            <a:r>
              <a:rPr lang="en-US" dirty="0">
                <a:solidFill>
                  <a:schemeClr val="tx1"/>
                </a:solidFill>
              </a:rPr>
              <a:t>Digestion of food</a:t>
            </a:r>
          </a:p>
          <a:p>
            <a:pPr marL="800100" lvl="1" indent="-342900">
              <a:buFont typeface="Arial" panose="020B0604020202020204" pitchFamily="34" charset="0"/>
              <a:buChar char="•"/>
            </a:pPr>
            <a:r>
              <a:rPr lang="en-US" dirty="0">
                <a:solidFill>
                  <a:schemeClr val="tx1"/>
                </a:solidFill>
              </a:rPr>
              <a:t>Absorption of nutrients </a:t>
            </a:r>
          </a:p>
          <a:p>
            <a:pPr marL="800100" lvl="1" indent="-342900">
              <a:buFont typeface="Arial" panose="020B0604020202020204" pitchFamily="34" charset="0"/>
              <a:buChar char="•"/>
            </a:pPr>
            <a:r>
              <a:rPr lang="en-US" dirty="0">
                <a:solidFill>
                  <a:schemeClr val="tx1"/>
                </a:solidFill>
              </a:rPr>
              <a:t>Elimination of waste products from food/fluids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4ED82B87-7AF0-4AE4-BC2C-2C948A5CC6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99100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67DCE-3C8E-48AC-9D73-8D787C24EF9E}"/>
              </a:ext>
            </a:extLst>
          </p:cNvPr>
          <p:cNvSpPr>
            <a:spLocks noGrp="1"/>
          </p:cNvSpPr>
          <p:nvPr>
            <p:ph idx="1"/>
          </p:nvPr>
        </p:nvSpPr>
        <p:spPr/>
        <p:txBody>
          <a:bodyPr/>
          <a:lstStyle/>
          <a:p>
            <a:pPr marL="457200" indent="-457200">
              <a:buFont typeface="+mj-lt"/>
              <a:buAutoNum type="arabicPeriod" startAt="4"/>
            </a:pPr>
            <a:r>
              <a:rPr lang="en-US" dirty="0"/>
              <a:t>Discuss changes in the gastrointestinal system due to aging</a:t>
            </a:r>
          </a:p>
          <a:p>
            <a:pPr marL="457200" indent="-457200">
              <a:buFont typeface="+mj-lt"/>
              <a:buAutoNum type="arabicPeriod" startAt="4"/>
            </a:pPr>
            <a:endParaRPr lang="en-US" dirty="0"/>
          </a:p>
          <a:p>
            <a:r>
              <a:rPr lang="en-US" dirty="0">
                <a:solidFill>
                  <a:schemeClr val="tx1"/>
                </a:solidFill>
              </a:rPr>
              <a:t>The following are normal changes of aging: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Ability to taste decreases.</a:t>
            </a:r>
          </a:p>
          <a:p>
            <a:pPr marL="800100" lvl="1" indent="-342900">
              <a:buFont typeface="Arial" panose="020B0604020202020204" pitchFamily="34" charset="0"/>
              <a:buChar char="•"/>
            </a:pPr>
            <a:r>
              <a:rPr lang="en-US" dirty="0">
                <a:solidFill>
                  <a:schemeClr val="tx1"/>
                </a:solidFill>
              </a:rPr>
              <a:t>Process of digestion takes longer and is less efficient.</a:t>
            </a:r>
          </a:p>
          <a:p>
            <a:pPr marL="800100" lvl="1" indent="-342900">
              <a:buFont typeface="Arial" panose="020B0604020202020204" pitchFamily="34" charset="0"/>
              <a:buChar char="•"/>
            </a:pPr>
            <a:r>
              <a:rPr lang="en-US" dirty="0">
                <a:solidFill>
                  <a:schemeClr val="tx1"/>
                </a:solidFill>
              </a:rPr>
              <a:t>Body waste moves more slowly through the intestines, causing more frequent constipation.</a:t>
            </a:r>
          </a:p>
          <a:p>
            <a:pPr marL="800100" lvl="1" indent="-342900">
              <a:buFont typeface="Arial" panose="020B0604020202020204" pitchFamily="34" charset="0"/>
              <a:buChar char="•"/>
            </a:pPr>
            <a:r>
              <a:rPr lang="en-US" dirty="0">
                <a:solidFill>
                  <a:schemeClr val="tx1"/>
                </a:solidFill>
              </a:rPr>
              <a:t>Difficulty chewing and swallowing may occur.</a:t>
            </a:r>
          </a:p>
          <a:p>
            <a:pPr marL="800100" lvl="1" indent="-342900">
              <a:buFont typeface="Arial" panose="020B0604020202020204" pitchFamily="34" charset="0"/>
              <a:buChar char="•"/>
            </a:pPr>
            <a:r>
              <a:rPr lang="en-US" dirty="0">
                <a:solidFill>
                  <a:schemeClr val="tx1"/>
                </a:solidFill>
              </a:rPr>
              <a:t>Absorption of vitamins and minerals decreases.</a:t>
            </a:r>
          </a:p>
          <a:p>
            <a:pPr marL="800100" lvl="1" indent="-342900">
              <a:buFont typeface="Arial" panose="020B0604020202020204" pitchFamily="34" charset="0"/>
              <a:buChar char="•"/>
            </a:pPr>
            <a:r>
              <a:rPr lang="en-US" dirty="0">
                <a:solidFill>
                  <a:schemeClr val="tx1"/>
                </a:solidFill>
              </a:rPr>
              <a:t>Production of saliva and digestive fluids decreases.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10997273-F384-4076-A453-28664ECB6B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57237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DC932-136E-4A47-A163-535703E2CEC4}"/>
              </a:ext>
            </a:extLst>
          </p:cNvPr>
          <p:cNvSpPr>
            <a:spLocks noGrp="1"/>
          </p:cNvSpPr>
          <p:nvPr>
            <p:ph idx="1"/>
          </p:nvPr>
        </p:nvSpPr>
        <p:spPr/>
        <p:txBody>
          <a:bodyPr/>
          <a:lstStyle/>
          <a:p>
            <a:pPr marL="457200" indent="-457200">
              <a:buFont typeface="+mj-lt"/>
              <a:buAutoNum type="arabicPeriod" startAt="5"/>
            </a:pPr>
            <a:r>
              <a:rPr lang="en-US" dirty="0"/>
              <a:t>List normal qualities of stool and identify signs and symptoms to report about stool</a:t>
            </a:r>
          </a:p>
          <a:p>
            <a:pPr marL="457200" indent="-457200">
              <a:buFont typeface="+mj-lt"/>
              <a:buAutoNum type="arabicPeriod" startAt="5"/>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bowel elimination </a:t>
            </a:r>
          </a:p>
          <a:p>
            <a:pPr lvl="1"/>
            <a:r>
              <a:rPr lang="en-US" dirty="0">
                <a:solidFill>
                  <a:schemeClr val="tx1"/>
                </a:solidFill>
              </a:rPr>
              <a:t>the physical process of releasing or emptying the colon or large intestine of solid waste, called </a:t>
            </a:r>
            <a:r>
              <a:rPr lang="en-US" i="1" dirty="0">
                <a:solidFill>
                  <a:schemeClr val="tx1"/>
                </a:solidFill>
              </a:rPr>
              <a:t>stool</a:t>
            </a:r>
            <a:r>
              <a:rPr lang="en-US" dirty="0">
                <a:solidFill>
                  <a:schemeClr val="tx1"/>
                </a:solidFill>
              </a:rPr>
              <a:t> or </a:t>
            </a:r>
            <a:r>
              <a:rPr lang="en-US" i="1" dirty="0">
                <a:solidFill>
                  <a:schemeClr val="tx1"/>
                </a:solidFill>
              </a:rPr>
              <a:t>feces</a:t>
            </a:r>
            <a:r>
              <a:rPr lang="en-US" dirty="0">
                <a:solidFill>
                  <a:schemeClr val="tx1"/>
                </a:solidFill>
              </a:rPr>
              <a:t>. </a:t>
            </a:r>
          </a:p>
          <a:p>
            <a:r>
              <a:rPr lang="en-US" b="1" dirty="0">
                <a:solidFill>
                  <a:schemeClr val="tx1"/>
                </a:solidFill>
              </a:rPr>
              <a:t>stool</a:t>
            </a:r>
          </a:p>
          <a:p>
            <a:r>
              <a:rPr lang="en-US" dirty="0">
                <a:solidFill>
                  <a:schemeClr val="tx1"/>
                </a:solidFill>
              </a:rPr>
              <a:t>solid body waste excreted through the anus from the large intestine; also called </a:t>
            </a:r>
            <a:r>
              <a:rPr lang="en-US" i="1" dirty="0">
                <a:solidFill>
                  <a:schemeClr val="tx1"/>
                </a:solidFill>
              </a:rPr>
              <a:t>feces</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A4800E-49D4-47C6-8A4B-91FF97E750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293138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DC932-136E-4A47-A163-535703E2CEC4}"/>
              </a:ext>
            </a:extLst>
          </p:cNvPr>
          <p:cNvSpPr>
            <a:spLocks noGrp="1"/>
          </p:cNvSpPr>
          <p:nvPr>
            <p:ph idx="1"/>
          </p:nvPr>
        </p:nvSpPr>
        <p:spPr/>
        <p:txBody>
          <a:bodyPr/>
          <a:lstStyle/>
          <a:p>
            <a:pPr marL="457200" indent="-457200">
              <a:buFont typeface="+mj-lt"/>
              <a:buAutoNum type="arabicPeriod" startAt="5"/>
            </a:pPr>
            <a:r>
              <a:rPr lang="en-US" dirty="0"/>
              <a:t>List normal qualities of stool and identify signs and symptoms to report about stool</a:t>
            </a:r>
          </a:p>
          <a:p>
            <a:pPr marL="457200" indent="-457200">
              <a:buFont typeface="+mj-lt"/>
              <a:buAutoNum type="arabicPeriod" startAt="5"/>
            </a:pPr>
            <a:endParaRPr lang="en-US" dirty="0"/>
          </a:p>
          <a:p>
            <a:r>
              <a:rPr lang="en-US" dirty="0">
                <a:solidFill>
                  <a:schemeClr val="tx1"/>
                </a:solidFill>
              </a:rPr>
              <a:t>Remember these points about normal bowel elimination: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Stool is normally brown, soft, moist, and formed.</a:t>
            </a:r>
          </a:p>
          <a:p>
            <a:pPr marL="800100" lvl="1" indent="-342900">
              <a:buFont typeface="Arial" panose="020B0604020202020204" pitchFamily="34" charset="0"/>
              <a:buChar char="•"/>
            </a:pPr>
            <a:r>
              <a:rPr lang="en-US" dirty="0">
                <a:solidFill>
                  <a:schemeClr val="tx1"/>
                </a:solidFill>
              </a:rPr>
              <a:t>There should be no pain with passing stool.</a:t>
            </a:r>
          </a:p>
          <a:p>
            <a:pPr marL="800100" lvl="1" indent="-342900">
              <a:buFont typeface="Arial" panose="020B0604020202020204" pitchFamily="34" charset="0"/>
              <a:buChar char="•"/>
            </a:pPr>
            <a:r>
              <a:rPr lang="en-US" dirty="0">
                <a:solidFill>
                  <a:schemeClr val="tx1"/>
                </a:solidFill>
              </a:rPr>
              <a:t>There should not be blood, pus, mucus, or worms in the stool.</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A4800E-49D4-47C6-8A4B-91FF97E750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33097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DC932-136E-4A47-A163-535703E2CEC4}"/>
              </a:ext>
            </a:extLst>
          </p:cNvPr>
          <p:cNvSpPr>
            <a:spLocks noGrp="1"/>
          </p:cNvSpPr>
          <p:nvPr>
            <p:ph idx="1"/>
          </p:nvPr>
        </p:nvSpPr>
        <p:spPr/>
        <p:txBody>
          <a:bodyPr/>
          <a:lstStyle/>
          <a:p>
            <a:pPr marL="457200" indent="-457200">
              <a:buFont typeface="+mj-lt"/>
              <a:buAutoNum type="arabicPeriod" startAt="5"/>
            </a:pPr>
            <a:r>
              <a:rPr lang="en-US" dirty="0"/>
              <a:t>List normal qualities of stool and identify signs and symptoms to report about stool</a:t>
            </a:r>
          </a:p>
          <a:p>
            <a:pPr marL="457200" indent="-457200">
              <a:buFont typeface="+mj-lt"/>
              <a:buAutoNum type="arabicPeriod" startAt="5"/>
            </a:pPr>
            <a:endParaRPr lang="en-US" dirty="0"/>
          </a:p>
          <a:p>
            <a:r>
              <a:rPr lang="en-US" dirty="0">
                <a:solidFill>
                  <a:schemeClr val="tx1"/>
                </a:solidFill>
              </a:rPr>
              <a:t>Know these signs and symptoms to report about stool:</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Bloody or abnormally-colored stool</a:t>
            </a:r>
          </a:p>
          <a:p>
            <a:pPr marL="800100" lvl="1" indent="-342900">
              <a:buFont typeface="Arial" panose="020B0604020202020204" pitchFamily="34" charset="0"/>
              <a:buChar char="•"/>
            </a:pPr>
            <a:r>
              <a:rPr lang="en-US" dirty="0">
                <a:solidFill>
                  <a:schemeClr val="tx1"/>
                </a:solidFill>
              </a:rPr>
              <a:t>Hard, dry stools</a:t>
            </a:r>
          </a:p>
          <a:p>
            <a:pPr marL="800100" lvl="1" indent="-342900">
              <a:buFont typeface="Arial" panose="020B0604020202020204" pitchFamily="34" charset="0"/>
              <a:buChar char="•"/>
            </a:pPr>
            <a:r>
              <a:rPr lang="en-US" dirty="0">
                <a:solidFill>
                  <a:schemeClr val="tx1"/>
                </a:solidFill>
              </a:rPr>
              <a:t>Diarrhea</a:t>
            </a:r>
          </a:p>
          <a:p>
            <a:pPr marL="800100" lvl="1" indent="-342900">
              <a:buFont typeface="Arial" panose="020B0604020202020204" pitchFamily="34" charset="0"/>
              <a:buChar char="•"/>
            </a:pPr>
            <a:r>
              <a:rPr lang="en-US" dirty="0">
                <a:solidFill>
                  <a:schemeClr val="tx1"/>
                </a:solidFill>
              </a:rPr>
              <a:t>Constipation</a:t>
            </a:r>
          </a:p>
          <a:p>
            <a:pPr marL="800100" lvl="1" indent="-342900">
              <a:buFont typeface="Arial" panose="020B0604020202020204" pitchFamily="34" charset="0"/>
              <a:buChar char="•"/>
            </a:pPr>
            <a:r>
              <a:rPr lang="en-US" dirty="0">
                <a:solidFill>
                  <a:schemeClr val="tx1"/>
                </a:solidFill>
              </a:rPr>
              <a:t>Pain with bowel movements</a:t>
            </a:r>
          </a:p>
          <a:p>
            <a:pPr marL="800100" lvl="1" indent="-342900">
              <a:buFont typeface="Arial" panose="020B0604020202020204" pitchFamily="34" charset="0"/>
              <a:buChar char="•"/>
            </a:pPr>
            <a:r>
              <a:rPr lang="en-US" dirty="0">
                <a:solidFill>
                  <a:schemeClr val="tx1"/>
                </a:solidFill>
              </a:rPr>
              <a:t>Blood, pus, mucus, or discharge in stool</a:t>
            </a:r>
          </a:p>
          <a:p>
            <a:pPr marL="800100" lvl="1" indent="-342900">
              <a:buFont typeface="Arial" panose="020B0604020202020204" pitchFamily="34" charset="0"/>
              <a:buChar char="•"/>
            </a:pPr>
            <a:r>
              <a:rPr lang="en-US" dirty="0">
                <a:solidFill>
                  <a:schemeClr val="tx1"/>
                </a:solidFill>
              </a:rPr>
              <a:t>Fecal incontinence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7A4800E-49D4-47C6-8A4B-91FF97E750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820293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fracture pan </a:t>
            </a:r>
          </a:p>
          <a:p>
            <a:pPr lvl="1"/>
            <a:r>
              <a:rPr lang="en-US" dirty="0">
                <a:solidFill>
                  <a:schemeClr val="tx1"/>
                </a:solidFill>
              </a:rPr>
              <a:t>a bedpan that is flatter than a regular bedpan; used for small or thin people or those who cannot lift their buttocks onto a standard bedpan. </a:t>
            </a:r>
          </a:p>
          <a:p>
            <a:r>
              <a:rPr lang="en-US" b="1" dirty="0">
                <a:solidFill>
                  <a:schemeClr val="tx1"/>
                </a:solidFill>
              </a:rPr>
              <a:t>portable commode </a:t>
            </a:r>
          </a:p>
          <a:p>
            <a:pPr lvl="1"/>
            <a:r>
              <a:rPr lang="en-US" dirty="0">
                <a:solidFill>
                  <a:schemeClr val="tx1"/>
                </a:solidFill>
              </a:rPr>
              <a:t>a chair with a toilet seat and a removable container underneath that is used for elimination; also called </a:t>
            </a:r>
            <a:r>
              <a:rPr lang="en-US" i="1" dirty="0">
                <a:solidFill>
                  <a:schemeClr val="tx1"/>
                </a:solidFill>
              </a:rPr>
              <a:t>bedside</a:t>
            </a:r>
            <a:r>
              <a:rPr lang="en-US" dirty="0">
                <a:solidFill>
                  <a:schemeClr val="tx1"/>
                </a:solidFill>
              </a:rPr>
              <a:t> </a:t>
            </a:r>
            <a:r>
              <a:rPr lang="en-US" i="1" dirty="0">
                <a:solidFill>
                  <a:schemeClr val="tx1"/>
                </a:solidFill>
              </a:rPr>
              <a:t>commode</a:t>
            </a: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5073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r>
              <a:rPr lang="en-US" dirty="0">
                <a:solidFill>
                  <a:schemeClr val="tx1"/>
                </a:solidFill>
              </a:rPr>
              <a:t>Key Material 15-2: Factors Affecting Bowel Elimination</a:t>
            </a:r>
          </a:p>
          <a:p>
            <a:endParaRPr lang="en-US" dirty="0">
              <a:solidFill>
                <a:schemeClr val="tx1"/>
              </a:solidFill>
            </a:endParaRP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Growth and development</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Psychological factors</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Diet</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Fluid intake</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Physical activity and exercise</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Personal habits</a:t>
            </a:r>
          </a:p>
          <a:p>
            <a:pPr marL="231775" lvl="0" indent="-231775" eaLnBrk="0" fontAlgn="base" hangingPunct="0">
              <a:lnSpc>
                <a:spcPct val="100000"/>
              </a:lnSpc>
              <a:spcBef>
                <a:spcPct val="20000"/>
              </a:spcBef>
              <a:spcAft>
                <a:spcPct val="0"/>
              </a:spcAft>
            </a:pPr>
            <a:r>
              <a:rPr lang="en-US" altLang="en-US" kern="0" dirty="0">
                <a:solidFill>
                  <a:srgbClr val="000000"/>
                </a:solidFill>
                <a:latin typeface="+mj-lt"/>
                <a:ea typeface="MS PGothic" panose="020B0600070205080204" pitchFamily="34" charset="-128"/>
              </a:rPr>
              <a:t>•	Medications</a:t>
            </a:r>
          </a:p>
          <a:p>
            <a:endParaRPr lang="en-US" dirty="0">
              <a:solidFill>
                <a:schemeClr val="tx1"/>
              </a:solidFill>
              <a:latin typeface="+mj-lt"/>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97445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bowel elimination </a:t>
            </a:r>
          </a:p>
          <a:p>
            <a:pPr lvl="1"/>
            <a:r>
              <a:rPr lang="en-US" dirty="0">
                <a:solidFill>
                  <a:schemeClr val="tx1"/>
                </a:solidFill>
              </a:rPr>
              <a:t>the physical process of releasing or emptying the colon or large intestine of solid waste, called </a:t>
            </a:r>
            <a:r>
              <a:rPr lang="en-US" i="1" dirty="0">
                <a:solidFill>
                  <a:schemeClr val="tx1"/>
                </a:solidFill>
              </a:rPr>
              <a:t>stool</a:t>
            </a:r>
            <a:r>
              <a:rPr lang="en-US" dirty="0">
                <a:solidFill>
                  <a:schemeClr val="tx1"/>
                </a:solidFill>
              </a:rPr>
              <a:t> or </a:t>
            </a:r>
            <a:r>
              <a:rPr lang="en-US" i="1" dirty="0">
                <a:solidFill>
                  <a:schemeClr val="tx1"/>
                </a:solidFill>
              </a:rPr>
              <a:t>feces.</a:t>
            </a:r>
            <a:r>
              <a:rPr lang="en-US" dirty="0">
                <a:solidFill>
                  <a:schemeClr val="tx1"/>
                </a:solidFill>
              </a:rPr>
              <a:t> </a:t>
            </a:r>
          </a:p>
          <a:p>
            <a:r>
              <a:rPr lang="en-US" b="1" dirty="0">
                <a:solidFill>
                  <a:schemeClr val="tx1"/>
                </a:solidFill>
              </a:rPr>
              <a:t>cells </a:t>
            </a:r>
          </a:p>
          <a:p>
            <a:pPr lvl="1"/>
            <a:r>
              <a:rPr lang="en-US" dirty="0">
                <a:solidFill>
                  <a:schemeClr val="tx1"/>
                </a:solidFill>
              </a:rPr>
              <a:t>the basic structural units of all organisms.</a:t>
            </a:r>
          </a:p>
          <a:p>
            <a:r>
              <a:rPr lang="en-US" b="1" dirty="0">
                <a:solidFill>
                  <a:schemeClr val="tx1"/>
                </a:solidFill>
              </a:rPr>
              <a:t>chyme</a:t>
            </a:r>
          </a:p>
          <a:p>
            <a:pPr lvl="1"/>
            <a:r>
              <a:rPr lang="en-US" dirty="0">
                <a:solidFill>
                  <a:schemeClr val="tx1"/>
                </a:solidFill>
              </a:rPr>
              <a:t>semiliquid substance made as a result of the chemical breakdown of food in the stomach.</a:t>
            </a:r>
          </a:p>
          <a:p>
            <a:r>
              <a:rPr lang="en-US" b="1" dirty="0">
                <a:solidFill>
                  <a:schemeClr val="tx1"/>
                </a:solidFill>
              </a:rPr>
              <a:t>colon</a:t>
            </a:r>
          </a:p>
          <a:p>
            <a:pPr lvl="1"/>
            <a:r>
              <a:rPr lang="en-US" dirty="0">
                <a:solidFill>
                  <a:schemeClr val="tx1"/>
                </a:solidFill>
              </a:rPr>
              <a:t>the large intestine.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34740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Growth and development may affect bowel elimination in these ways: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Aging affects the regularity of bowel elimination. </a:t>
            </a:r>
          </a:p>
          <a:p>
            <a:pPr marL="800100" lvl="1" indent="-342900">
              <a:buFont typeface="Arial" panose="020B0604020202020204" pitchFamily="34" charset="0"/>
              <a:buChar char="•"/>
            </a:pPr>
            <a:r>
              <a:rPr lang="en-US" dirty="0">
                <a:solidFill>
                  <a:schemeClr val="tx1"/>
                </a:solidFill>
              </a:rPr>
              <a:t>Peristalsis slows due to a decrease in muscle tone. </a:t>
            </a:r>
          </a:p>
          <a:p>
            <a:pPr marL="800100" lvl="1" indent="-342900">
              <a:buFont typeface="Arial" panose="020B0604020202020204" pitchFamily="34" charset="0"/>
              <a:buChar char="•"/>
            </a:pPr>
            <a:r>
              <a:rPr lang="en-US" dirty="0">
                <a:solidFill>
                  <a:schemeClr val="tx1"/>
                </a:solidFill>
              </a:rPr>
              <a:t>Nutrients are not absorbed as well, making digestion more difficult.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41702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encourage fluids and nutritious meals. Encourage regular exercise and activity as allowed.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03972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Psychological factors may also influence bowel elimination: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Lack of privacy may affect bowel elimination. </a:t>
            </a:r>
          </a:p>
          <a:p>
            <a:pPr marL="800100" lvl="1" indent="-342900">
              <a:buFont typeface="Arial" panose="020B0604020202020204" pitchFamily="34" charset="0"/>
              <a:buChar char="•"/>
            </a:pPr>
            <a:r>
              <a:rPr lang="en-US" dirty="0">
                <a:solidFill>
                  <a:schemeClr val="tx1"/>
                </a:solidFill>
              </a:rPr>
              <a:t>Having a roommate for the first time, being in a place that is not home, and needing help with elimination can disrupt normal elimination patterns. </a:t>
            </a:r>
          </a:p>
          <a:p>
            <a:pPr marL="800100" lvl="1" indent="-342900">
              <a:buFont typeface="Arial" panose="020B0604020202020204" pitchFamily="34" charset="0"/>
              <a:buChar char="•"/>
            </a:pPr>
            <a:r>
              <a:rPr lang="en-US" dirty="0">
                <a:solidFill>
                  <a:schemeClr val="tx1"/>
                </a:solidFill>
              </a:rPr>
              <a:t>Anxiety, stress, fear, or anger can increase the frequency of bowel movements, causing watery, loose stools, and may even cause incontinence. </a:t>
            </a:r>
          </a:p>
          <a:p>
            <a:pPr marL="800100" lvl="1" indent="-342900">
              <a:buFont typeface="Arial" panose="020B0604020202020204" pitchFamily="34" charset="0"/>
              <a:buChar char="•"/>
            </a:pPr>
            <a:r>
              <a:rPr lang="en-US" dirty="0">
                <a:solidFill>
                  <a:schemeClr val="tx1"/>
                </a:solidFill>
              </a:rPr>
              <a:t>Depression can decrease the frequency of elimination. </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1884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nursing assistants should always provide privacy and allow plenty of time for elimination. They must also respond to call lights immediately. If residents want to talk about their concerns, NAs should take the time to listen to them, and report their concerns to the nurse.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671359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Diet can affect bowel elimination in these ways: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 diet low in fiber may decrease elimination and cause constipation. </a:t>
            </a:r>
          </a:p>
          <a:p>
            <a:pPr marL="800100" lvl="1" indent="-342900">
              <a:buFont typeface="Arial" panose="020B0604020202020204" pitchFamily="34" charset="0"/>
              <a:buChar char="•"/>
            </a:pPr>
            <a:r>
              <a:rPr lang="en-US" dirty="0">
                <a:solidFill>
                  <a:schemeClr val="tx1"/>
                </a:solidFill>
              </a:rPr>
              <a:t>Foods high in animal fats, such as dairy products, red meat, and eggs may also cause constipation. </a:t>
            </a:r>
          </a:p>
          <a:p>
            <a:pPr marL="800100" lvl="1" indent="-342900">
              <a:buFont typeface="Arial" panose="020B0604020202020204" pitchFamily="34" charset="0"/>
              <a:buChar char="•"/>
            </a:pPr>
            <a:r>
              <a:rPr lang="en-US" dirty="0">
                <a:solidFill>
                  <a:schemeClr val="tx1"/>
                </a:solidFill>
              </a:rPr>
              <a:t>Beans, whole grains, apples, cabbage, onions, dairy products, and carbonated drinks are examples of foods that can cause gas. </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132330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nursing assistants should encourage nutritious meals. Increasing fiber intake and decreasing fatty, sugary foods can help if constipation is a problem.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29831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Fluid intake affects bowel elimination: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The sense of thirst decreases as a person ages. </a:t>
            </a:r>
          </a:p>
          <a:p>
            <a:pPr marL="800100" lvl="1" indent="-342900">
              <a:buFont typeface="Arial" panose="020B0604020202020204" pitchFamily="34" charset="0"/>
              <a:buChar char="•"/>
            </a:pPr>
            <a:r>
              <a:rPr lang="en-US" dirty="0">
                <a:solidFill>
                  <a:schemeClr val="tx1"/>
                </a:solidFill>
              </a:rPr>
              <a:t>A decrease in fluids may cause constipation. </a:t>
            </a:r>
          </a:p>
          <a:p>
            <a:pPr marL="800100" lvl="1" indent="-342900">
              <a:buFont typeface="Arial" panose="020B0604020202020204" pitchFamily="34" charset="0"/>
              <a:buChar char="•"/>
            </a:pPr>
            <a:r>
              <a:rPr lang="en-US" dirty="0">
                <a:solidFill>
                  <a:schemeClr val="tx1"/>
                </a:solidFill>
              </a:rPr>
              <a:t>A lack of strength or coordination can also lower fluid intake. Some beverages, such as orange or prune juice, can cause an increase in bowel elimination.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97006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nursing assistants should encourage fluid intake. Generally, a healthy person needs at least 64 ounces of fluid each day. </a:t>
            </a:r>
          </a:p>
          <a:p>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945662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Physical activity and exercise are factors affecting bowel elimination: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 lack of exercise and mobility can weaken muscles and slow elimination. </a:t>
            </a:r>
          </a:p>
          <a:p>
            <a:pPr marL="800100" lvl="1" indent="-342900">
              <a:buFont typeface="Arial" panose="020B0604020202020204" pitchFamily="34" charset="0"/>
              <a:buChar char="•"/>
            </a:pPr>
            <a:r>
              <a:rPr lang="en-US" dirty="0">
                <a:solidFill>
                  <a:schemeClr val="tx1"/>
                </a:solidFill>
              </a:rPr>
              <a:t>Regular physical activity helps bowel elimination by strengthening abdominal and pelvic muscles. This helps peristalsis.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220261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nursing assistants should encourage daily exercise such as regular walks and other types of activities, as allowed.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83965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colostomy </a:t>
            </a:r>
          </a:p>
          <a:p>
            <a:pPr lvl="1"/>
            <a:r>
              <a:rPr lang="en-US" dirty="0">
                <a:solidFill>
                  <a:schemeClr val="tx1"/>
                </a:solidFill>
              </a:rPr>
              <a:t>Surgically created opening through the abdominal wall into the large intestine to allow feces to be expelled. </a:t>
            </a:r>
          </a:p>
          <a:p>
            <a:r>
              <a:rPr lang="en-US" b="1" dirty="0">
                <a:solidFill>
                  <a:schemeClr val="tx1"/>
                </a:solidFill>
              </a:rPr>
              <a:t>constipation</a:t>
            </a:r>
          </a:p>
          <a:p>
            <a:pPr lvl="1"/>
            <a:r>
              <a:rPr lang="en-US" dirty="0">
                <a:solidFill>
                  <a:schemeClr val="tx1"/>
                </a:solidFill>
              </a:rPr>
              <a:t>the inability to eliminate stool, or the infrequent, difficult, and often painful elimination of hard, dry stool.</a:t>
            </a:r>
          </a:p>
          <a:p>
            <a:r>
              <a:rPr lang="en-US" b="1" dirty="0">
                <a:solidFill>
                  <a:schemeClr val="tx1"/>
                </a:solidFill>
              </a:rPr>
              <a:t>Crohn’s disease </a:t>
            </a:r>
          </a:p>
          <a:p>
            <a:pPr lvl="1"/>
            <a:r>
              <a:rPr lang="en-US" dirty="0">
                <a:solidFill>
                  <a:schemeClr val="tx1"/>
                </a:solidFill>
              </a:rPr>
              <a:t>a disease that causes the lining of the digestive tract to become inflamed (red, sore, and swollen). </a:t>
            </a:r>
          </a:p>
          <a:p>
            <a:r>
              <a:rPr lang="en-US" b="1" dirty="0">
                <a:solidFill>
                  <a:schemeClr val="tx1"/>
                </a:solidFill>
              </a:rPr>
              <a:t>defecation</a:t>
            </a:r>
          </a:p>
          <a:p>
            <a:pPr lvl="1"/>
            <a:r>
              <a:rPr lang="en-US" dirty="0">
                <a:solidFill>
                  <a:schemeClr val="tx1"/>
                </a:solidFill>
              </a:rPr>
              <a:t>the process of eliminating feces from the rectum through the anus.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263959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Personal habits can affect bowel elimination in these ways: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Certain times of day may be more common for having bowel movements. </a:t>
            </a:r>
          </a:p>
          <a:p>
            <a:pPr marL="800100" lvl="1" indent="-342900">
              <a:buFont typeface="Arial" panose="020B0604020202020204" pitchFamily="34" charset="0"/>
              <a:buChar char="•"/>
            </a:pPr>
            <a:r>
              <a:rPr lang="en-US" dirty="0">
                <a:solidFill>
                  <a:schemeClr val="tx1"/>
                </a:solidFill>
              </a:rPr>
              <a:t>Drinking warm fluids can increase bowel movements. </a:t>
            </a:r>
          </a:p>
          <a:p>
            <a:pPr marL="800100" lvl="1" indent="-342900">
              <a:buFont typeface="Arial" panose="020B0604020202020204" pitchFamily="34" charset="0"/>
              <a:buChar char="•"/>
            </a:pPr>
            <a:r>
              <a:rPr lang="en-US" dirty="0">
                <a:solidFill>
                  <a:schemeClr val="tx1"/>
                </a:solidFill>
              </a:rPr>
              <a:t>Familiar places, such as the resident’s own bathroom, may encourage bowel elimination. </a:t>
            </a:r>
          </a:p>
          <a:p>
            <a:pPr marL="800100" lvl="1" indent="-342900">
              <a:buFont typeface="Arial" panose="020B0604020202020204" pitchFamily="34" charset="0"/>
              <a:buChar char="•"/>
            </a:pPr>
            <a:r>
              <a:rPr lang="en-US" dirty="0">
                <a:solidFill>
                  <a:schemeClr val="tx1"/>
                </a:solidFill>
              </a:rPr>
              <a:t>Positioning in bed also affects elimination. A resident who is lying flat on his back (supine) will have difficulty with elimination because it is difficult to contract the muscles in this position. </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738250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nursing assistants can make sure residents are helped to the bathroom at the time of day that is best for each person. Use the bathroom the resident prefers or get a portable commode if the resident cannot make it to the bathroom. Raise the head of the bed for residents who use a bedpan. The best position for elimination is squatting and leaning forward.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420422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Medications may affect bowel elimination: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Antibiotics can cause diarrhea.</a:t>
            </a:r>
          </a:p>
          <a:p>
            <a:pPr marL="800100" lvl="1" indent="-342900">
              <a:buFont typeface="Arial" panose="020B0604020202020204" pitchFamily="34" charset="0"/>
              <a:buChar char="•"/>
            </a:pPr>
            <a:r>
              <a:rPr lang="en-US" dirty="0">
                <a:solidFill>
                  <a:schemeClr val="tx1"/>
                </a:solidFill>
              </a:rPr>
              <a:t>Pain relievers may cause constipation. </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165485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D010-1C9C-429D-A43D-47EE203404EB}"/>
              </a:ext>
            </a:extLst>
          </p:cNvPr>
          <p:cNvSpPr>
            <a:spLocks noGrp="1"/>
          </p:cNvSpPr>
          <p:nvPr>
            <p:ph idx="1"/>
          </p:nvPr>
        </p:nvSpPr>
        <p:spPr/>
        <p:txBody>
          <a:bodyPr/>
          <a:lstStyle/>
          <a:p>
            <a:pPr marL="457200" indent="-457200">
              <a:buFont typeface="+mj-lt"/>
              <a:buAutoNum type="arabicPeriod" startAt="6"/>
            </a:pPr>
            <a:r>
              <a:rPr lang="en-US" dirty="0"/>
              <a:t>List factors affecting bowel elimination and describe how to promote normal bowel elimination</a:t>
            </a:r>
          </a:p>
          <a:p>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To promote normal elimination, laxatives may be ordered. Laxatives can help with elimination, but may cause diarrhea. Nursing assistants should report diarrhea or constipation to the nurse promptly.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C0AC35BE-A786-434D-B1EC-5B57D6074B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89086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r>
              <a:rPr lang="en-US" i="1" dirty="0">
                <a:solidFill>
                  <a:schemeClr val="tx1"/>
                </a:solidFill>
              </a:rPr>
              <a:t>Equipment: bedpan, bedpan cover, disposable bed protector, bath blanket, toilet paper, disposable wipes, 2 towels, supplies for perineal care, 2 pairs of gloves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bed to a safe level, usually waist high. Before placing bedpan, lower the head of the bed.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Cover the resident with the bath blanket. Ask him to hold it while you pull down the top covers underneath. Do not expose more of the resident than you need to. Keep the resident covered from the chest down except when placing or removing the bedpan.</a:t>
            </a: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139967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3" y="733658"/>
            <a:ext cx="4583879" cy="5443306"/>
          </a:xfrm>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Place the bed protector under the resident’s buttocks and hips. To do this, have the resident turn toward the raised bed rail. If the resident cannot do this, you must turn him (see Chapter 11). Be sure the resident cannot roll off the bed. Place bed protector on the empty side of the bed, on the area where the resident will lie on his back. The side of the protector nearest the resident should be </a:t>
            </a:r>
            <a:r>
              <a:rPr lang="en-US" dirty="0" err="1">
                <a:solidFill>
                  <a:schemeClr val="tx1"/>
                </a:solidFill>
              </a:rPr>
              <a:t>fanfolded</a:t>
            </a:r>
            <a:r>
              <a:rPr lang="en-US" dirty="0">
                <a:solidFill>
                  <a:schemeClr val="tx1"/>
                </a:solidFill>
              </a:rPr>
              <a:t> (folded several times into pleats) and tucked under the resident.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9BABEF0C-C5FE-4203-AAAB-20D97A181CAE}"/>
              </a:ext>
            </a:extLst>
          </p:cNvPr>
          <p:cNvPicPr>
            <a:picLocks noChangeAspect="1"/>
          </p:cNvPicPr>
          <p:nvPr/>
        </p:nvPicPr>
        <p:blipFill>
          <a:blip r:embed="rId2"/>
          <a:stretch>
            <a:fillRect/>
          </a:stretch>
        </p:blipFill>
        <p:spPr>
          <a:xfrm>
            <a:off x="5455578" y="3311370"/>
            <a:ext cx="5052283" cy="2474437"/>
          </a:xfrm>
          <a:prstGeom prst="rect">
            <a:avLst/>
          </a:prstGeom>
        </p:spPr>
      </p:pic>
    </p:spTree>
    <p:extLst>
      <p:ext uri="{BB962C8B-B14F-4D97-AF65-F5344CB8AC3E}">
        <p14:creationId xmlns:p14="http://schemas.microsoft.com/office/powerpoint/2010/main" val="1460724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3" y="733658"/>
            <a:ext cx="10029181" cy="5443306"/>
          </a:xfrm>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(cont’d) Ask resident to roll onto his back, or turn him as you did before. Unfold the rest of bed protector so it completely covers the area under and around the resident’s buttocks and hips.</a:t>
            </a:r>
          </a:p>
          <a:p>
            <a:pPr marL="457200" indent="-457200">
              <a:buFont typeface="+mj-lt"/>
              <a:buAutoNum type="arabicPeriod" startAt="8"/>
            </a:pPr>
            <a:r>
              <a:rPr lang="en-US" dirty="0">
                <a:solidFill>
                  <a:schemeClr val="tx1"/>
                </a:solidFill>
              </a:rPr>
              <a:t>Keeping him covered, ask the resident to remove his undergarments or help him do so.</a:t>
            </a:r>
          </a:p>
          <a:p>
            <a:pPr marL="457200" indent="-457200">
              <a:buFont typeface="+mj-lt"/>
              <a:buAutoNum type="arabicPeriod" startAt="8"/>
            </a:pPr>
            <a:r>
              <a:rPr lang="en-US" dirty="0">
                <a:solidFill>
                  <a:schemeClr val="tx1"/>
                </a:solidFill>
              </a:rPr>
              <a:t>Place the bedpan near his hips in correct position. A </a:t>
            </a:r>
            <a:r>
              <a:rPr lang="en-US" b="1" i="1" dirty="0">
                <a:solidFill>
                  <a:schemeClr val="tx1"/>
                </a:solidFill>
              </a:rPr>
              <a:t>standard bedpan </a:t>
            </a:r>
            <a:r>
              <a:rPr lang="en-US" dirty="0">
                <a:solidFill>
                  <a:schemeClr val="tx1"/>
                </a:solidFill>
              </a:rPr>
              <a:t>should be positioned with the wider end aligned with resident’s buttocks. A </a:t>
            </a:r>
            <a:r>
              <a:rPr lang="en-US" b="1" i="1" dirty="0">
                <a:solidFill>
                  <a:schemeClr val="tx1"/>
                </a:solidFill>
              </a:rPr>
              <a:t>fracture pan </a:t>
            </a:r>
            <a:r>
              <a:rPr lang="en-US" dirty="0">
                <a:solidFill>
                  <a:schemeClr val="tx1"/>
                </a:solidFill>
              </a:rPr>
              <a:t>should be positioned with handle toward the foot of the bed.</a:t>
            </a: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83586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3" y="733658"/>
            <a:ext cx="4563331" cy="5443306"/>
          </a:xfrm>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If resident is able, ask him to raise his  hips by pushing with his feet and hands at the count of three. Slide the bedpan under his hips. </a:t>
            </a:r>
            <a:br>
              <a:rPr lang="en-US" dirty="0">
                <a:solidFill>
                  <a:schemeClr val="tx1"/>
                </a:solidFill>
              </a:rPr>
            </a:br>
            <a:br>
              <a:rPr lang="en-US" dirty="0">
                <a:solidFill>
                  <a:schemeClr val="tx1"/>
                </a:solidFill>
              </a:rPr>
            </a:br>
            <a:r>
              <a:rPr lang="en-US" dirty="0">
                <a:solidFill>
                  <a:schemeClr val="tx1"/>
                </a:solidFill>
              </a:rPr>
              <a:t>If a resident cannot help you in any way, keep the bed flat and roll the resident away from you toward the raised bed rail. Slip the bedpan under the hips and gently roll him back onto the bedpan, Keep the bedpan centered underneath.</a:t>
            </a:r>
          </a:p>
          <a:p>
            <a:pPr marL="457200" indent="-457200">
              <a:buFont typeface="+mj-lt"/>
              <a:buAutoNum type="arabicPeriod" startAt="11"/>
            </a:pPr>
            <a:r>
              <a:rPr lang="en-US" dirty="0">
                <a:solidFill>
                  <a:schemeClr val="tx1"/>
                </a:solidFill>
              </a:rPr>
              <a:t>remove and discard gloves properly. Wash your hands.</a:t>
            </a:r>
          </a:p>
          <a:p>
            <a:pPr marL="457200" indent="-457200">
              <a:buFont typeface="+mj-lt"/>
              <a:buAutoNum type="arabicPeriod" startAt="11"/>
            </a:pPr>
            <a:endParaRPr lang="en-US" dirty="0">
              <a:solidFill>
                <a:schemeClr val="tx1"/>
              </a:solidFill>
            </a:endParaRPr>
          </a:p>
          <a:p>
            <a:pPr marL="457200" indent="-457200">
              <a:buFont typeface="+mj-lt"/>
              <a:buAutoNum type="arabicPeriod" startAt="11"/>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039FF2C3-7FEE-4A61-A582-E6D44B8B799C}"/>
              </a:ext>
            </a:extLst>
          </p:cNvPr>
          <p:cNvPicPr>
            <a:picLocks noChangeAspect="1"/>
          </p:cNvPicPr>
          <p:nvPr/>
        </p:nvPicPr>
        <p:blipFill>
          <a:blip r:embed="rId2"/>
          <a:stretch>
            <a:fillRect/>
          </a:stretch>
        </p:blipFill>
        <p:spPr>
          <a:xfrm>
            <a:off x="5403978" y="2979506"/>
            <a:ext cx="5061066" cy="2950251"/>
          </a:xfrm>
          <a:prstGeom prst="rect">
            <a:avLst/>
          </a:prstGeom>
        </p:spPr>
      </p:pic>
    </p:spTree>
    <p:extLst>
      <p:ext uri="{BB962C8B-B14F-4D97-AF65-F5344CB8AC3E}">
        <p14:creationId xmlns:p14="http://schemas.microsoft.com/office/powerpoint/2010/main" val="296274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3" y="733658"/>
            <a:ext cx="10234377" cy="5443306"/>
          </a:xfrm>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pPr marL="457200" indent="-457200">
              <a:buFont typeface="+mj-lt"/>
              <a:buAutoNum type="arabicPeriod" startAt="13"/>
            </a:pPr>
            <a:r>
              <a:rPr lang="en-US" dirty="0">
                <a:solidFill>
                  <a:schemeClr val="tx1"/>
                </a:solidFill>
              </a:rPr>
              <a:t>Raise the head of the bed. Prop the resident into a semi-sitting position using pillows. Make sure both bed rails are up, and return the bed to its lowest position.</a:t>
            </a:r>
          </a:p>
          <a:p>
            <a:pPr marL="457200" indent="-457200">
              <a:buFont typeface="+mj-lt"/>
              <a:buAutoNum type="arabicPeriod" startAt="13"/>
            </a:pPr>
            <a:r>
              <a:rPr lang="en-US" dirty="0">
                <a:solidFill>
                  <a:schemeClr val="tx1"/>
                </a:solidFill>
              </a:rPr>
              <a:t>Make sure the bath blanket is still covering the resident. Place toilet paper and wipes within the  resident’s reach. Ask the resident to clean his hands with a wipe when finished if he is able.</a:t>
            </a:r>
          </a:p>
          <a:p>
            <a:pPr marL="457200" indent="-457200">
              <a:buFont typeface="+mj-lt"/>
              <a:buAutoNum type="arabicPeriod" startAt="13"/>
            </a:pPr>
            <a:r>
              <a:rPr lang="en-US" dirty="0">
                <a:solidFill>
                  <a:schemeClr val="tx1"/>
                </a:solidFill>
              </a:rPr>
              <a:t>Leave the call light within resident’s reach. Wash your hands. Ask the resident to signal when finished. Leave the room and close the door.</a:t>
            </a:r>
          </a:p>
          <a:p>
            <a:pPr marL="457200" indent="-457200">
              <a:buFont typeface="+mj-lt"/>
              <a:buAutoNum type="arabicPeriod" startAt="13"/>
            </a:pPr>
            <a:r>
              <a:rPr lang="en-US" dirty="0">
                <a:solidFill>
                  <a:schemeClr val="tx1"/>
                </a:solidFill>
              </a:rPr>
              <a:t>When called by the resident, return and wash your hands. Put on clean gloves.</a:t>
            </a:r>
          </a:p>
          <a:p>
            <a:pPr marL="457200" indent="-457200">
              <a:buFont typeface="+mj-lt"/>
              <a:buAutoNum type="arabicPeriod" startAt="13"/>
            </a:pPr>
            <a:r>
              <a:rPr lang="en-US" dirty="0">
                <a:solidFill>
                  <a:schemeClr val="tx1"/>
                </a:solidFill>
              </a:rPr>
              <a:t>Raise the bed to a safe level. Lower the head of the bed. Make sure the resident is still covered. Do not overexpose the resident. Lower the bed rail on the near/working side.</a:t>
            </a:r>
          </a:p>
          <a:p>
            <a:pPr marL="457200" indent="-457200">
              <a:buFont typeface="+mj-lt"/>
              <a:buAutoNum type="arabicPeriod" startAt="13"/>
            </a:pPr>
            <a:r>
              <a:rPr lang="en-US" dirty="0">
                <a:solidFill>
                  <a:schemeClr val="tx1"/>
                </a:solidFill>
              </a:rPr>
              <a:t>Remove the bedpan carefully and gently. Cover the bedpan. </a:t>
            </a:r>
          </a:p>
          <a:p>
            <a:pPr marL="457200" indent="-457200">
              <a:buFont typeface="+mj-lt"/>
              <a:buAutoNum type="arabicPeriod" startAt="13"/>
            </a:pPr>
            <a:r>
              <a:rPr lang="en-US" dirty="0">
                <a:solidFill>
                  <a:schemeClr val="tx1"/>
                </a:solidFill>
              </a:rPr>
              <a:t>Give perineal care if help is needed. Wipe from front to back. Dry the perineal area with a towel. Help the resident put on undergarment. Cover the resident and remove the bath blanket.</a:t>
            </a:r>
          </a:p>
          <a:p>
            <a:pPr marL="457200" indent="-457200">
              <a:buFont typeface="+mj-lt"/>
              <a:buAutoNum type="arabicPeriod" startAt="13"/>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39493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pPr marL="457200" indent="-457200">
              <a:buFont typeface="+mj-lt"/>
              <a:buAutoNum type="arabicPeriod" startAt="20"/>
            </a:pPr>
            <a:r>
              <a:rPr lang="en-US" dirty="0">
                <a:solidFill>
                  <a:schemeClr val="tx1"/>
                </a:solidFill>
              </a:rPr>
              <a:t>Place the towel and bath blanket in a hamper or bag, and discard disposable supplies.</a:t>
            </a:r>
          </a:p>
          <a:p>
            <a:pPr marL="457200" indent="-457200">
              <a:buFont typeface="+mj-lt"/>
              <a:buAutoNum type="arabicPeriod" startAt="20"/>
            </a:pPr>
            <a:r>
              <a:rPr lang="en-US" dirty="0">
                <a:solidFill>
                  <a:schemeClr val="tx1"/>
                </a:solidFill>
              </a:rPr>
              <a:t>Take bedpan to the bathroom. Note color, odor, amount, and consistency of contents. Empty contents into the toilet unless a specimen is needed, urine is being measured for intake/output monitoring, or the nurse needs to check the contents. If you notice anything unusual about the stool or urine (for example, the presence of blood), do not discard it. You will need to inform the nurse.</a:t>
            </a:r>
          </a:p>
          <a:p>
            <a:pPr marL="457200" indent="-457200">
              <a:buFont typeface="+mj-lt"/>
              <a:buAutoNum type="arabicPeriod" startAt="20"/>
            </a:pPr>
            <a:r>
              <a:rPr lang="en-US" dirty="0">
                <a:solidFill>
                  <a:schemeClr val="tx1"/>
                </a:solidFill>
              </a:rPr>
              <a:t>Turn the faucet on with a paper towel. Rinse the bedpan with cold water and empty it into the toilet. Flush the toilet. Place the bedpan in the proper area for cleaning or clean and store it according to policy. </a:t>
            </a:r>
          </a:p>
          <a:p>
            <a:pPr marL="457200" indent="-457200">
              <a:buFont typeface="+mj-lt"/>
              <a:buAutoNum type="arabicPeriod" startAt="20"/>
            </a:pPr>
            <a:r>
              <a:rPr lang="en-US" dirty="0">
                <a:solidFill>
                  <a:schemeClr val="tx1"/>
                </a:solidFill>
              </a:rPr>
              <a:t>Remove and discard gloves properly. Wash your hands.</a:t>
            </a:r>
          </a:p>
          <a:p>
            <a:pPr marL="457200" indent="-457200">
              <a:buFont typeface="+mj-lt"/>
              <a:buAutoNum type="arabicPeriod" startAt="20"/>
            </a:pPr>
            <a:r>
              <a:rPr lang="en-US" dirty="0">
                <a:solidFill>
                  <a:schemeClr val="tx1"/>
                </a:solidFill>
              </a:rPr>
              <a:t>Make the resident comfortable.</a:t>
            </a:r>
          </a:p>
          <a:p>
            <a:pPr marL="457200" indent="-457200">
              <a:buFont typeface="+mj-lt"/>
              <a:buAutoNum type="arabicPeriod" startAt="20"/>
            </a:pPr>
            <a:r>
              <a:rPr lang="en-US" dirty="0">
                <a:solidFill>
                  <a:schemeClr val="tx1"/>
                </a:solidFill>
              </a:rPr>
              <a:t>Return bed to lowest position. Remove privacy measures.</a:t>
            </a:r>
          </a:p>
          <a:p>
            <a:pPr marL="457200" indent="-457200">
              <a:buFont typeface="+mj-lt"/>
              <a:buAutoNum type="arabicPeriod" startAt="20"/>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92446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diarrhea </a:t>
            </a:r>
          </a:p>
          <a:p>
            <a:pPr lvl="1"/>
            <a:r>
              <a:rPr lang="en-US" dirty="0">
                <a:solidFill>
                  <a:schemeClr val="tx1"/>
                </a:solidFill>
              </a:rPr>
              <a:t>frequent elimination of liquid or semiliquid feces.</a:t>
            </a:r>
          </a:p>
          <a:p>
            <a:r>
              <a:rPr lang="en-US" b="1" dirty="0">
                <a:solidFill>
                  <a:schemeClr val="tx1"/>
                </a:solidFill>
              </a:rPr>
              <a:t>digestion </a:t>
            </a:r>
          </a:p>
          <a:p>
            <a:pPr lvl="1"/>
            <a:r>
              <a:rPr lang="en-US" dirty="0">
                <a:solidFill>
                  <a:schemeClr val="tx1"/>
                </a:solidFill>
              </a:rPr>
              <a:t>the process of converting food so that it can be absorbed into the blood and used by body tissues.</a:t>
            </a:r>
          </a:p>
          <a:p>
            <a:r>
              <a:rPr lang="en-US" b="1" dirty="0">
                <a:solidFill>
                  <a:schemeClr val="tx1"/>
                </a:solidFill>
              </a:rPr>
              <a:t>diverticulitis</a:t>
            </a:r>
            <a:r>
              <a:rPr lang="en-US" dirty="0">
                <a:solidFill>
                  <a:schemeClr val="tx1"/>
                </a:solidFill>
              </a:rPr>
              <a:t> </a:t>
            </a:r>
          </a:p>
          <a:p>
            <a:pPr lvl="1"/>
            <a:r>
              <a:rPr lang="en-US" dirty="0">
                <a:solidFill>
                  <a:schemeClr val="tx1"/>
                </a:solidFill>
              </a:rPr>
              <a:t>inflammation of sacs that develop in the wall of the large intestine due to diverticulosis.</a:t>
            </a:r>
          </a:p>
          <a:p>
            <a:r>
              <a:rPr lang="en-US" b="1" dirty="0">
                <a:solidFill>
                  <a:schemeClr val="tx1"/>
                </a:solidFill>
              </a:rPr>
              <a:t>diverticulosis </a:t>
            </a:r>
          </a:p>
          <a:p>
            <a:pPr lvl="1"/>
            <a:r>
              <a:rPr lang="en-US" dirty="0">
                <a:solidFill>
                  <a:schemeClr val="tx1"/>
                </a:solidFill>
              </a:rPr>
              <a:t>a disorder in which sac-like </a:t>
            </a:r>
            <a:r>
              <a:rPr lang="en-US" dirty="0" err="1">
                <a:solidFill>
                  <a:schemeClr val="tx1"/>
                </a:solidFill>
              </a:rPr>
              <a:t>pouchings</a:t>
            </a:r>
            <a:r>
              <a:rPr lang="en-US" dirty="0">
                <a:solidFill>
                  <a:schemeClr val="tx1"/>
                </a:solidFill>
              </a:rPr>
              <a:t> develop in weakened areas of the wall of the large intestine (colon).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201950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a resident with use of a bedpan</a:t>
            </a:r>
          </a:p>
          <a:p>
            <a:endParaRPr lang="en-US" dirty="0">
              <a:solidFill>
                <a:schemeClr val="accent5">
                  <a:lumMod val="60000"/>
                  <a:lumOff val="40000"/>
                </a:schemeClr>
              </a:solidFill>
              <a:highlight>
                <a:srgbClr val="000000"/>
              </a:highlight>
            </a:endParaRPr>
          </a:p>
          <a:p>
            <a:pPr marL="457200" indent="-457200">
              <a:buFont typeface="+mj-lt"/>
              <a:buAutoNum type="arabicPeriod" startAt="26"/>
            </a:pPr>
            <a:r>
              <a:rPr lang="en-US" dirty="0">
                <a:solidFill>
                  <a:schemeClr val="tx1"/>
                </a:solidFill>
              </a:rPr>
              <a:t>Leave call light within the resident’s reach.</a:t>
            </a:r>
          </a:p>
          <a:p>
            <a:pPr marL="457200" indent="-457200">
              <a:buFont typeface="+mj-lt"/>
              <a:buAutoNum type="arabicPeriod" startAt="26"/>
            </a:pPr>
            <a:r>
              <a:rPr lang="en-US" dirty="0">
                <a:solidFill>
                  <a:schemeClr val="tx1"/>
                </a:solidFill>
              </a:rPr>
              <a:t>Wash your hands.</a:t>
            </a:r>
          </a:p>
          <a:p>
            <a:pPr marL="457200" indent="-457200">
              <a:buFont typeface="+mj-lt"/>
              <a:buAutoNum type="arabicPeriod" startAt="26"/>
            </a:pPr>
            <a:r>
              <a:rPr lang="en-US" dirty="0">
                <a:solidFill>
                  <a:schemeClr val="tx1"/>
                </a:solidFill>
              </a:rPr>
              <a:t>Be courteous and respectful at all times.</a:t>
            </a:r>
          </a:p>
          <a:p>
            <a:pPr marL="457200" indent="-457200">
              <a:buFont typeface="+mj-lt"/>
              <a:buAutoNum type="arabicPeriod" startAt="26"/>
            </a:pPr>
            <a:r>
              <a:rPr lang="en-US" dirty="0">
                <a:solidFill>
                  <a:schemeClr val="tx1"/>
                </a:solidFill>
              </a:rPr>
              <a:t>Report any changes in the resident to the nurse. Document procedure using facility guidelines.</a:t>
            </a:r>
          </a:p>
          <a:p>
            <a:pPr marL="457200" indent="-457200">
              <a:buFont typeface="+mj-lt"/>
              <a:buAutoNum type="arabicPeriod" startAt="26"/>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848226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a male resident with a urinal</a:t>
            </a:r>
          </a:p>
          <a:p>
            <a:endParaRPr lang="en-US" dirty="0">
              <a:solidFill>
                <a:schemeClr val="accent5">
                  <a:lumMod val="60000"/>
                  <a:lumOff val="40000"/>
                </a:schemeClr>
              </a:solidFill>
              <a:highlight>
                <a:srgbClr val="000000"/>
              </a:highlight>
            </a:endParaRPr>
          </a:p>
          <a:p>
            <a:r>
              <a:rPr lang="en-US" i="1" dirty="0">
                <a:solidFill>
                  <a:schemeClr val="tx1"/>
                </a:solidFill>
              </a:rPr>
              <a:t>Equipment: urinal, disposable bed protector, disposable wipes, 2 pairs of gloves</a:t>
            </a:r>
          </a:p>
          <a:p>
            <a:endParaRPr lang="en-US" i="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the bed to a safe level, usually waist high.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Place the bed protector under the resident’s buttocks and hips.</a:t>
            </a:r>
          </a:p>
          <a:p>
            <a:pPr marL="457200" indent="-457200">
              <a:buFont typeface="+mj-lt"/>
              <a:buAutoNum type="arabicPeriod"/>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863616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4" y="733658"/>
            <a:ext cx="4532508" cy="5443306"/>
          </a:xfrm>
        </p:spPr>
        <p:txBody>
          <a:bodyPr/>
          <a:lstStyle/>
          <a:p>
            <a:r>
              <a:rPr lang="en-US" dirty="0">
                <a:solidFill>
                  <a:schemeClr val="accent5">
                    <a:lumMod val="60000"/>
                    <a:lumOff val="40000"/>
                  </a:schemeClr>
                </a:solidFill>
                <a:highlight>
                  <a:srgbClr val="000000"/>
                </a:highlight>
              </a:rPr>
              <a:t>Assisting a male resident with a urinal</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Hand the urinal to the resident. If the resident is not able to do this himself, place urinal between his legs and position the penis inside the urinal. Replace the covers.</a:t>
            </a:r>
          </a:p>
          <a:p>
            <a:pPr marL="457200" indent="-457200">
              <a:buFont typeface="+mj-lt"/>
              <a:buAutoNum type="arabicPeriod" startAt="8"/>
            </a:pPr>
            <a:r>
              <a:rPr lang="en-US" dirty="0">
                <a:solidFill>
                  <a:schemeClr val="tx1"/>
                </a:solidFill>
              </a:rPr>
              <a:t>Remove and discard gloves properly. Wash your hands.</a:t>
            </a:r>
          </a:p>
          <a:p>
            <a:pPr marL="457200" indent="-457200">
              <a:buFont typeface="+mj-lt"/>
              <a:buAutoNum type="arabicPeriod" startAt="8"/>
            </a:pPr>
            <a:endParaRPr lang="en-US" dirty="0">
              <a:solidFill>
                <a:schemeClr val="tx1"/>
              </a:solidFill>
            </a:endParaRPr>
          </a:p>
          <a:p>
            <a:pPr marL="457200" indent="-457200">
              <a:buFont typeface="+mj-lt"/>
              <a:buAutoNum type="arabicPeriod" startAt="8"/>
            </a:pPr>
            <a:endParaRPr lang="en-US" dirty="0">
              <a:solidFill>
                <a:schemeClr val="tx1"/>
              </a:solidFill>
            </a:endParaRPr>
          </a:p>
          <a:p>
            <a:pPr marL="457200" indent="-457200">
              <a:buFont typeface="+mj-lt"/>
              <a:buAutoNum type="arabicPeriod" startAt="8"/>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A082E34E-1CB2-45C1-B2A4-BBAD21713645}"/>
              </a:ext>
            </a:extLst>
          </p:cNvPr>
          <p:cNvPicPr>
            <a:picLocks noChangeAspect="1"/>
          </p:cNvPicPr>
          <p:nvPr/>
        </p:nvPicPr>
        <p:blipFill>
          <a:blip r:embed="rId2"/>
          <a:stretch>
            <a:fillRect/>
          </a:stretch>
        </p:blipFill>
        <p:spPr>
          <a:xfrm>
            <a:off x="5253640" y="2560942"/>
            <a:ext cx="4652192" cy="3616022"/>
          </a:xfrm>
          <a:prstGeom prst="rect">
            <a:avLst/>
          </a:prstGeom>
        </p:spPr>
      </p:pic>
    </p:spTree>
    <p:extLst>
      <p:ext uri="{BB962C8B-B14F-4D97-AF65-F5344CB8AC3E}">
        <p14:creationId xmlns:p14="http://schemas.microsoft.com/office/powerpoint/2010/main" val="3912527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a male resident with a urinal</a:t>
            </a:r>
          </a:p>
          <a:p>
            <a:endParaRPr lang="en-US" dirty="0">
              <a:solidFill>
                <a:schemeClr val="accent5">
                  <a:lumMod val="60000"/>
                  <a:lumOff val="40000"/>
                </a:schemeClr>
              </a:solidFill>
              <a:highlight>
                <a:srgbClr val="000000"/>
              </a:highlight>
            </a:endParaRPr>
          </a:p>
          <a:p>
            <a:pPr marL="457200" indent="-457200">
              <a:buFont typeface="+mj-lt"/>
              <a:buAutoNum type="arabicPeriod" startAt="10"/>
            </a:pPr>
            <a:r>
              <a:rPr lang="en-US" dirty="0">
                <a:solidFill>
                  <a:schemeClr val="tx1"/>
                </a:solidFill>
              </a:rPr>
              <a:t>Raise the head of the bed. Make sure both bed rails are up. Place wipes within resident’s reach. Ask the resident to clean his hands with a wipe when finished if he is able. Leave the call light within reach. Wash your hands. Ask resident to signal when done. Leave the room and close the door.</a:t>
            </a:r>
          </a:p>
          <a:p>
            <a:pPr marL="457200" indent="-457200">
              <a:buFont typeface="+mj-lt"/>
              <a:buAutoNum type="arabicPeriod" startAt="10"/>
            </a:pPr>
            <a:r>
              <a:rPr lang="en-US" dirty="0">
                <a:solidFill>
                  <a:schemeClr val="tx1"/>
                </a:solidFill>
              </a:rPr>
              <a:t>When called by the resident, return and wash your hands. Put on clean gloves.</a:t>
            </a:r>
          </a:p>
          <a:p>
            <a:pPr marL="457200" indent="-457200">
              <a:buFont typeface="+mj-lt"/>
              <a:buAutoNum type="arabicPeriod" startAt="10"/>
            </a:pPr>
            <a:r>
              <a:rPr lang="en-US" dirty="0">
                <a:solidFill>
                  <a:schemeClr val="tx1"/>
                </a:solidFill>
              </a:rPr>
              <a:t>Have resident hand urinal to you, or gently remove urinal. Remove the bed protector. Discard disposable supplies. </a:t>
            </a:r>
          </a:p>
          <a:p>
            <a:pPr marL="457200" indent="-457200">
              <a:buFont typeface="+mj-lt"/>
              <a:buAutoNum type="arabicPeriod" startAt="10"/>
            </a:pPr>
            <a:r>
              <a:rPr lang="en-US" dirty="0">
                <a:solidFill>
                  <a:schemeClr val="tx1"/>
                </a:solidFill>
              </a:rPr>
              <a:t>Take urinal to the bathroom. Note color, odor, amount, and qualities (for example, cloudiness) of contents. Empty contents into the toilet unless a specimen is needed, urine is being measured for intake/output monitoring, or the nurse needs to check the contents. </a:t>
            </a:r>
          </a:p>
          <a:p>
            <a:pPr marL="457200" indent="-457200">
              <a:buFont typeface="+mj-lt"/>
              <a:buAutoNum type="arabicPeriod" startAt="10"/>
            </a:pPr>
            <a:r>
              <a:rPr lang="en-US" dirty="0">
                <a:solidFill>
                  <a:schemeClr val="tx1"/>
                </a:solidFill>
              </a:rPr>
              <a:t>Turn the faucet on with a paper towel. Rinse the urinal with cold water and empty rinse water into the toilet. Flush the toilet. Place urinal in proper area for cleaning or clean and store it according to policy.</a:t>
            </a: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816330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a male resident with a urinal</a:t>
            </a:r>
          </a:p>
          <a:p>
            <a:endParaRPr lang="en-US" dirty="0">
              <a:solidFill>
                <a:schemeClr val="accent5">
                  <a:lumMod val="60000"/>
                  <a:lumOff val="40000"/>
                </a:schemeClr>
              </a:solidFill>
              <a:highlight>
                <a:srgbClr val="000000"/>
              </a:highlight>
            </a:endParaRPr>
          </a:p>
          <a:p>
            <a:pPr marL="457200" indent="-457200">
              <a:buFont typeface="+mj-lt"/>
              <a:buAutoNum type="arabicPeriod" startAt="15"/>
            </a:pPr>
            <a:r>
              <a:rPr lang="en-US" dirty="0">
                <a:solidFill>
                  <a:schemeClr val="tx1"/>
                </a:solidFill>
              </a:rPr>
              <a:t>Remove and discard gloves properly. Wash your hands.</a:t>
            </a:r>
          </a:p>
          <a:p>
            <a:pPr marL="457200" indent="-457200">
              <a:buFont typeface="+mj-lt"/>
              <a:buAutoNum type="arabicPeriod" startAt="15"/>
            </a:pPr>
            <a:r>
              <a:rPr lang="en-US" dirty="0">
                <a:solidFill>
                  <a:schemeClr val="tx1"/>
                </a:solidFill>
              </a:rPr>
              <a:t>Leave the bed in its lowest position. Remove privacy measures.</a:t>
            </a:r>
          </a:p>
          <a:p>
            <a:pPr marL="457200" indent="-457200">
              <a:buFont typeface="+mj-lt"/>
              <a:buAutoNum type="arabicPeriod" startAt="15"/>
            </a:pPr>
            <a:r>
              <a:rPr lang="en-US" dirty="0">
                <a:solidFill>
                  <a:schemeClr val="tx1"/>
                </a:solidFill>
              </a:rPr>
              <a:t>Make resident comfortable.</a:t>
            </a:r>
          </a:p>
          <a:p>
            <a:pPr marL="457200" indent="-457200">
              <a:buFont typeface="+mj-lt"/>
              <a:buAutoNum type="arabicPeriod" startAt="15"/>
            </a:pPr>
            <a:r>
              <a:rPr lang="en-US" dirty="0">
                <a:solidFill>
                  <a:schemeClr val="tx1"/>
                </a:solidFill>
              </a:rPr>
              <a:t>Leave call light within the resident’s reach.</a:t>
            </a:r>
          </a:p>
          <a:p>
            <a:pPr marL="457200" indent="-457200">
              <a:buFont typeface="+mj-lt"/>
              <a:buAutoNum type="arabicPeriod" startAt="15"/>
            </a:pPr>
            <a:r>
              <a:rPr lang="en-US" dirty="0">
                <a:solidFill>
                  <a:schemeClr val="tx1"/>
                </a:solidFill>
              </a:rPr>
              <a:t>Wash your hands.</a:t>
            </a:r>
          </a:p>
          <a:p>
            <a:pPr marL="457200" indent="-457200">
              <a:buFont typeface="+mj-lt"/>
              <a:buAutoNum type="arabicPeriod" startAt="15"/>
            </a:pPr>
            <a:r>
              <a:rPr lang="en-US" dirty="0">
                <a:solidFill>
                  <a:schemeClr val="tx1"/>
                </a:solidFill>
              </a:rPr>
              <a:t>Be courteous and respectful at all times.</a:t>
            </a:r>
          </a:p>
          <a:p>
            <a:pPr marL="457200" indent="-457200">
              <a:buFont typeface="+mj-lt"/>
              <a:buAutoNum type="arabicPeriod" startAt="15"/>
            </a:pPr>
            <a:r>
              <a:rPr lang="en-US" dirty="0">
                <a:solidFill>
                  <a:schemeClr val="tx1"/>
                </a:solidFill>
              </a:rPr>
              <a:t>Report any changes in the resident to the nurse. Document procedure using facility guidelines.</a:t>
            </a:r>
          </a:p>
          <a:p>
            <a:pPr marL="457200" indent="-457200">
              <a:buFont typeface="+mj-lt"/>
              <a:buAutoNum type="arabicPeriod" startAt="15"/>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687205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Helping a resident use a portable commode</a:t>
            </a:r>
          </a:p>
          <a:p>
            <a:endParaRPr lang="en-US" dirty="0">
              <a:solidFill>
                <a:schemeClr val="accent5">
                  <a:lumMod val="60000"/>
                  <a:lumOff val="40000"/>
                </a:schemeClr>
              </a:solidFill>
              <a:highlight>
                <a:srgbClr val="000000"/>
              </a:highlight>
            </a:endParaRPr>
          </a:p>
          <a:p>
            <a:r>
              <a:rPr lang="en-US" i="1" dirty="0">
                <a:solidFill>
                  <a:schemeClr val="tx1"/>
                </a:solidFill>
              </a:rPr>
              <a:t>Equipment: portable commode with basin, toilet paper, disposable wipes, nonskid footwear, towel, bath blanket, supplies for perineal care, 3 pairs of gloves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Lock commode wheels. Adjust the bed to its lowest position. Lock bed wheels. </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Make sure resident is wearing nonskid footwear that is securely fastened. Help the resident out of bed and to the portable commode.</a:t>
            </a: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218321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Helping a resident use a portable commode</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If needed, help resident remove clothing and sit comfortably on the toilet seat. Place bath blanket over resident’s legs. Place toilet tissue and washcloths or wipes within the resident’s reach. Ask the resident to clean his hands with a wipe when finished if he is able.</a:t>
            </a:r>
          </a:p>
          <a:p>
            <a:pPr marL="457200" indent="-457200">
              <a:buFont typeface="+mj-lt"/>
              <a:buAutoNum type="arabicPeriod" startAt="8"/>
            </a:pPr>
            <a:r>
              <a:rPr lang="en-US" dirty="0">
                <a:solidFill>
                  <a:schemeClr val="tx1"/>
                </a:solidFill>
              </a:rPr>
              <a:t>Leave the call light within resident’s reach. remove and discard gloves properly. Wash your hands. Ask resident to signal when finished. Leave the room and close the door.</a:t>
            </a:r>
          </a:p>
          <a:p>
            <a:pPr marL="457200" indent="-457200">
              <a:buFont typeface="+mj-lt"/>
              <a:buAutoNum type="arabicPeriod" startAt="8"/>
            </a:pPr>
            <a:r>
              <a:rPr lang="en-US" dirty="0">
                <a:solidFill>
                  <a:schemeClr val="tx1"/>
                </a:solidFill>
              </a:rPr>
              <a:t>When called by the resident, return and wash your hands. Put on clean gloves.</a:t>
            </a:r>
          </a:p>
          <a:p>
            <a:pPr marL="457200" indent="-457200">
              <a:buFont typeface="+mj-lt"/>
              <a:buAutoNum type="arabicPeriod" startAt="8"/>
            </a:pPr>
            <a:r>
              <a:rPr lang="en-US" dirty="0">
                <a:solidFill>
                  <a:schemeClr val="tx1"/>
                </a:solidFill>
              </a:rPr>
              <a:t>Give perineal care if help is needed. Wipe from front to back. Dry the perineal area with a towel. Help the resident put on undergarments. Place the towel in a hamper or bag, and discard disposable supplies.</a:t>
            </a:r>
          </a:p>
          <a:p>
            <a:pPr marL="457200" indent="-457200">
              <a:buFont typeface="+mj-lt"/>
              <a:buAutoNum type="arabicPeriod" startAt="8"/>
            </a:pPr>
            <a:r>
              <a:rPr lang="en-US" dirty="0">
                <a:solidFill>
                  <a:schemeClr val="tx1"/>
                </a:solidFill>
              </a:rPr>
              <a:t>Remove and discard gloves properly. Wash your hands.</a:t>
            </a:r>
          </a:p>
          <a:p>
            <a:pPr marL="457200" indent="-457200">
              <a:buFont typeface="+mj-lt"/>
              <a:buAutoNum type="arabicPeriod" startAt="8"/>
            </a:pPr>
            <a:r>
              <a:rPr lang="en-US" dirty="0">
                <a:solidFill>
                  <a:schemeClr val="tx1"/>
                </a:solidFill>
              </a:rPr>
              <a:t>Help resident back to bed. Leave bed in lowest position. Remove privacy measures. </a:t>
            </a:r>
          </a:p>
          <a:p>
            <a:pPr marL="457200" indent="-457200">
              <a:buFont typeface="+mj-lt"/>
              <a:buAutoNum type="arabicPeriod" startAt="8"/>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798270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Helping a resident use a portable commode</a:t>
            </a:r>
          </a:p>
          <a:p>
            <a:endParaRPr lang="en-US" dirty="0">
              <a:solidFill>
                <a:schemeClr val="accent5">
                  <a:lumMod val="60000"/>
                  <a:lumOff val="40000"/>
                </a:schemeClr>
              </a:solidFill>
              <a:highlight>
                <a:srgbClr val="000000"/>
              </a:highlight>
            </a:endParaRPr>
          </a:p>
          <a:p>
            <a:pPr marL="457200" indent="-457200">
              <a:buFont typeface="+mj-lt"/>
              <a:buAutoNum type="arabicPeriod" startAt="14"/>
            </a:pPr>
            <a:r>
              <a:rPr lang="en-US" dirty="0">
                <a:solidFill>
                  <a:schemeClr val="tx1"/>
                </a:solidFill>
              </a:rPr>
              <a:t>Make the resident comfortable.</a:t>
            </a:r>
          </a:p>
          <a:p>
            <a:pPr marL="457200" indent="-457200">
              <a:buFont typeface="+mj-lt"/>
              <a:buAutoNum type="arabicPeriod" startAt="14"/>
            </a:pPr>
            <a:r>
              <a:rPr lang="en-US" dirty="0">
                <a:solidFill>
                  <a:schemeClr val="tx1"/>
                </a:solidFill>
              </a:rPr>
              <a:t>Put on clean gloves.</a:t>
            </a:r>
          </a:p>
          <a:p>
            <a:pPr marL="457200" indent="-457200">
              <a:buFont typeface="+mj-lt"/>
              <a:buAutoNum type="arabicPeriod" startAt="14"/>
            </a:pPr>
            <a:r>
              <a:rPr lang="en-US" dirty="0">
                <a:solidFill>
                  <a:schemeClr val="tx1"/>
                </a:solidFill>
              </a:rPr>
              <a:t>Remove the waste basin. Note color, odor, amount, and consistency of contents. Empty contents into toilet unless a specimen is needed, urine is being measured for intake/output monitoring, or the nurse needs to check the contents.</a:t>
            </a:r>
          </a:p>
          <a:p>
            <a:pPr marL="457200" indent="-457200">
              <a:buFont typeface="+mj-lt"/>
              <a:buAutoNum type="arabicPeriod" startAt="14"/>
            </a:pPr>
            <a:r>
              <a:rPr lang="en-US" dirty="0">
                <a:solidFill>
                  <a:schemeClr val="tx1"/>
                </a:solidFill>
              </a:rPr>
              <a:t>Turn the faucet on with a paper towel. Rinse the container with cold water and empty it into the toilet. Flush the toilet. Place container in proper area for cleaning or clean and store it according to policy.</a:t>
            </a:r>
          </a:p>
          <a:p>
            <a:pPr marL="457200" indent="-457200">
              <a:buFont typeface="+mj-lt"/>
              <a:buAutoNum type="arabicPeriod" startAt="14"/>
            </a:pPr>
            <a:r>
              <a:rPr lang="en-US" dirty="0">
                <a:solidFill>
                  <a:schemeClr val="tx1"/>
                </a:solidFill>
              </a:rPr>
              <a:t>Remove and discard gloves properly. Wash your hands.</a:t>
            </a:r>
          </a:p>
          <a:p>
            <a:pPr marL="457200" indent="-457200">
              <a:buFont typeface="+mj-lt"/>
              <a:buAutoNum type="arabicPeriod" startAt="14"/>
            </a:pPr>
            <a:r>
              <a:rPr lang="en-US" dirty="0">
                <a:solidFill>
                  <a:schemeClr val="tx1"/>
                </a:solidFill>
              </a:rPr>
              <a:t>Leave the call light within the resident’s reach.</a:t>
            </a:r>
          </a:p>
          <a:p>
            <a:pPr marL="457200" indent="-457200">
              <a:buFont typeface="+mj-lt"/>
              <a:buAutoNum type="arabicPeriod" startAt="14"/>
            </a:pPr>
            <a:r>
              <a:rPr lang="en-US" dirty="0">
                <a:solidFill>
                  <a:schemeClr val="tx1"/>
                </a:solidFill>
              </a:rPr>
              <a:t>Wash your hands.</a:t>
            </a:r>
          </a:p>
          <a:p>
            <a:pPr marL="457200" indent="-457200">
              <a:buFont typeface="+mj-lt"/>
              <a:buAutoNum type="arabicPeriod" startAt="14"/>
            </a:pPr>
            <a:r>
              <a:rPr lang="en-US" dirty="0">
                <a:solidFill>
                  <a:schemeClr val="tx1"/>
                </a:solidFill>
              </a:rPr>
              <a:t>Be courteous and respectful at all times.</a:t>
            </a:r>
          </a:p>
          <a:p>
            <a:pPr marL="457200" indent="-457200">
              <a:buFont typeface="+mj-lt"/>
              <a:buAutoNum type="arabicPeriod" startAt="14"/>
            </a:pPr>
            <a:r>
              <a:rPr lang="en-US" dirty="0">
                <a:solidFill>
                  <a:schemeClr val="tx1"/>
                </a:solidFill>
              </a:rPr>
              <a:t>Report any changes in the resident to the nurse. Document procedure using facility guidelines.</a:t>
            </a:r>
          </a:p>
          <a:p>
            <a:pPr marL="457200" indent="-457200">
              <a:buFont typeface="+mj-lt"/>
              <a:buAutoNum type="arabicPeriod" startAt="14"/>
            </a:pPr>
            <a:endParaRPr lang="en-US" dirty="0">
              <a:solidFill>
                <a:schemeClr val="tx1"/>
              </a:solidFill>
            </a:endParaRPr>
          </a:p>
          <a:p>
            <a:pPr marL="457200" indent="-457200">
              <a:buFont typeface="+mj-lt"/>
              <a:buAutoNum type="arabicPeriod" startAt="14"/>
            </a:pPr>
            <a:endParaRPr lang="en-US" dirty="0">
              <a:solidFill>
                <a:schemeClr val="tx1"/>
              </a:solidFill>
            </a:endParaRPr>
          </a:p>
          <a:p>
            <a:pPr marL="457200" indent="-457200">
              <a:buFont typeface="+mj-lt"/>
              <a:buAutoNum type="arabicPeriod" startAt="14"/>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18811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heartburn </a:t>
            </a:r>
          </a:p>
          <a:p>
            <a:pPr lvl="1"/>
            <a:r>
              <a:rPr lang="en-US" dirty="0">
                <a:solidFill>
                  <a:schemeClr val="tx1"/>
                </a:solidFill>
              </a:rPr>
              <a:t>a condition that results from a weakening of the sphincter muscle which joins the esophagus and the stomach; also known as acid reflux.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664845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heartburn: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 weakening of the sphincter muscle which joins the esophagus and the stomach</a:t>
            </a:r>
          </a:p>
          <a:p>
            <a:pPr marL="800100" lvl="1" indent="-342900">
              <a:buFont typeface="Arial" panose="020B0604020202020204" pitchFamily="34" charset="0"/>
              <a:buChar char="•"/>
            </a:pPr>
            <a:r>
              <a:rPr lang="en-US" dirty="0">
                <a:solidFill>
                  <a:schemeClr val="tx1"/>
                </a:solidFill>
              </a:rPr>
              <a:t>Symptoms: burning feeling in the esophagus, chest pain, bitter taste in the mouth, feeling of food coming back up into the throat or the mouth</a:t>
            </a:r>
          </a:p>
          <a:p>
            <a:pPr marL="800100" lvl="1" indent="-342900">
              <a:buFont typeface="Arial" panose="020B0604020202020204" pitchFamily="34" charset="0"/>
              <a:buChar char="•"/>
            </a:pPr>
            <a:r>
              <a:rPr lang="en-US" dirty="0">
                <a:solidFill>
                  <a:schemeClr val="tx1"/>
                </a:solidFill>
              </a:rPr>
              <a:t>Pain usually occurs directly after a meal and may worsen when person is lying down.</a:t>
            </a:r>
          </a:p>
          <a:p>
            <a:pPr marL="800100" lvl="1" indent="-342900">
              <a:buFont typeface="Arial" panose="020B0604020202020204" pitchFamily="34" charset="0"/>
              <a:buChar char="•"/>
            </a:pPr>
            <a:r>
              <a:rPr lang="en-US" dirty="0">
                <a:solidFill>
                  <a:schemeClr val="tx1"/>
                </a:solidFill>
              </a:rPr>
              <a:t>Treatment: medication, change in diet or sleep position</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5196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duodenum</a:t>
            </a:r>
          </a:p>
          <a:p>
            <a:pPr lvl="1"/>
            <a:r>
              <a:rPr lang="en-US" dirty="0">
                <a:solidFill>
                  <a:schemeClr val="tx1"/>
                </a:solidFill>
              </a:rPr>
              <a:t>the first part of the small intestine, where the common bile duct enters the small intestine.</a:t>
            </a:r>
          </a:p>
          <a:p>
            <a:r>
              <a:rPr lang="en-US" b="1" dirty="0">
                <a:solidFill>
                  <a:schemeClr val="tx1"/>
                </a:solidFill>
              </a:rPr>
              <a:t>electrolytes</a:t>
            </a:r>
          </a:p>
          <a:p>
            <a:pPr lvl="1"/>
            <a:r>
              <a:rPr lang="en-US" dirty="0">
                <a:solidFill>
                  <a:schemeClr val="tx1"/>
                </a:solidFill>
              </a:rPr>
              <a:t>chemical substances that are essential to maintaining fluid balance and homeostasis in the body. </a:t>
            </a:r>
          </a:p>
          <a:p>
            <a:r>
              <a:rPr lang="en-US" b="1" dirty="0">
                <a:solidFill>
                  <a:schemeClr val="tx1"/>
                </a:solidFill>
              </a:rPr>
              <a:t>elimination </a:t>
            </a:r>
          </a:p>
          <a:p>
            <a:pPr lvl="1"/>
            <a:r>
              <a:rPr lang="en-US" dirty="0">
                <a:solidFill>
                  <a:schemeClr val="tx1"/>
                </a:solidFill>
              </a:rPr>
              <a:t>the process of expelling wastes. </a:t>
            </a:r>
          </a:p>
          <a:p>
            <a:r>
              <a:rPr lang="en-US" b="1" dirty="0">
                <a:solidFill>
                  <a:schemeClr val="tx1"/>
                </a:solidFill>
              </a:rPr>
              <a:t>enema </a:t>
            </a:r>
          </a:p>
          <a:p>
            <a:pPr lvl="1"/>
            <a:r>
              <a:rPr lang="en-US" dirty="0">
                <a:solidFill>
                  <a:schemeClr val="tx1"/>
                </a:solidFill>
              </a:rPr>
              <a:t>a </a:t>
            </a:r>
            <a:r>
              <a:rPr lang="en-US" dirty="0"/>
              <a:t>specific amount of water or other fluid, with or without an additive, introduced into the colon to stimulate the elimination of stool.</a:t>
            </a: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67050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gastroesophageal reflux disease (GERD</a:t>
            </a:r>
            <a:r>
              <a:rPr lang="en-US" dirty="0">
                <a:solidFill>
                  <a:schemeClr val="tx1"/>
                </a:solidFill>
              </a:rPr>
              <a:t>) </a:t>
            </a:r>
          </a:p>
          <a:p>
            <a:pPr lvl="1"/>
            <a:r>
              <a:rPr lang="en-US" dirty="0">
                <a:solidFill>
                  <a:schemeClr val="tx1"/>
                </a:solidFill>
              </a:rPr>
              <a:t>a chronic condition in which the liquid contents of the stomach back up into the esophagus.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663414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gastroesophageal reflux disease (GERD):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 liquid contents of the stomach back up into the esophagus; can inflame and damage lining of the esophagus and cause bleeding, ulcers, or difficulty swallowing</a:t>
            </a:r>
          </a:p>
          <a:p>
            <a:pPr marL="800100" lvl="1" indent="-342900">
              <a:buFont typeface="Arial" panose="020B0604020202020204" pitchFamily="34" charset="0"/>
              <a:buChar char="•"/>
            </a:pPr>
            <a:r>
              <a:rPr lang="en-US" dirty="0">
                <a:solidFill>
                  <a:schemeClr val="tx1"/>
                </a:solidFill>
              </a:rPr>
              <a:t>Symptoms: frequent heartburn, chest pain, hoarseness in the morning, difficulty swallowing, tightness in the throat, coughing, bad breath</a:t>
            </a:r>
          </a:p>
          <a:p>
            <a:pPr marL="800100" lvl="1" indent="-342900">
              <a:buFont typeface="Arial" panose="020B0604020202020204" pitchFamily="34" charset="0"/>
              <a:buChar char="•"/>
            </a:pPr>
            <a:r>
              <a:rPr lang="en-US" dirty="0">
                <a:solidFill>
                  <a:schemeClr val="tx1"/>
                </a:solidFill>
              </a:rPr>
              <a:t>Possible causes: obesity, hiatal hernia, weak lower esophageal sphincter, slow digestion, diets high in acidic and spicy foods, smoking, alcohol use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230288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GERD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Treatment: losing weight; stopping smoking and drinking alcohol; wearing loose-fitting clothing; serving frequent, small meals throughout the day; serving last meal of the day three to four hours before bedtime; sitting up for at least two to three hours after eating; elevation of the head of the bed; and using extra pillows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453988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ulcers: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They are raw sores in the stomach or small intestine</a:t>
            </a:r>
          </a:p>
          <a:p>
            <a:pPr marL="800100" lvl="1" indent="-342900">
              <a:buFont typeface="Arial" panose="020B0604020202020204" pitchFamily="34" charset="0"/>
              <a:buChar char="•"/>
            </a:pPr>
            <a:r>
              <a:rPr lang="en-US" dirty="0">
                <a:solidFill>
                  <a:schemeClr val="tx1"/>
                </a:solidFill>
              </a:rPr>
              <a:t>Cause: excessive acid</a:t>
            </a:r>
          </a:p>
          <a:p>
            <a:pPr marL="800100" lvl="1" indent="-342900">
              <a:buFont typeface="Arial" panose="020B0604020202020204" pitchFamily="34" charset="0"/>
              <a:buChar char="•"/>
            </a:pPr>
            <a:r>
              <a:rPr lang="en-US" dirty="0">
                <a:solidFill>
                  <a:schemeClr val="tx1"/>
                </a:solidFill>
              </a:rPr>
              <a:t>Symptoms: dull or burning pain after eating, belching, vomiting</a:t>
            </a:r>
          </a:p>
          <a:p>
            <a:pPr marL="800100" lvl="1" indent="-342900">
              <a:buFont typeface="Arial" panose="020B0604020202020204" pitchFamily="34" charset="0"/>
              <a:buChar char="•"/>
            </a:pPr>
            <a:r>
              <a:rPr lang="en-US" dirty="0">
                <a:solidFill>
                  <a:schemeClr val="tx1"/>
                </a:solidFill>
              </a:rPr>
              <a:t>Treatment: antacids and medications, change in diet</a:t>
            </a:r>
          </a:p>
          <a:p>
            <a:pPr marL="800100" lvl="1" indent="-342900">
              <a:buFont typeface="Arial" panose="020B0604020202020204" pitchFamily="34" charset="0"/>
              <a:buChar char="•"/>
            </a:pPr>
            <a:r>
              <a:rPr lang="en-US" dirty="0">
                <a:solidFill>
                  <a:schemeClr val="tx1"/>
                </a:solidFill>
              </a:rPr>
              <a:t>Avoid alcohol, caffeine, and cigarette use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030825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gallbladder disorders: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Types of disorders include gallstones, pancreatic disorders, and tumors</a:t>
            </a:r>
          </a:p>
          <a:p>
            <a:pPr marL="800100" lvl="1" indent="-342900">
              <a:buFont typeface="Arial" panose="020B0604020202020204" pitchFamily="34" charset="0"/>
              <a:buChar char="•"/>
            </a:pPr>
            <a:r>
              <a:rPr lang="en-US" dirty="0">
                <a:solidFill>
                  <a:schemeClr val="tx1"/>
                </a:solidFill>
              </a:rPr>
              <a:t>Disorders cause decreased or stopped bile flow</a:t>
            </a:r>
          </a:p>
          <a:p>
            <a:pPr marL="800100" lvl="1" indent="-342900">
              <a:buFont typeface="Arial" panose="020B0604020202020204" pitchFamily="34" charset="0"/>
              <a:buChar char="•"/>
            </a:pPr>
            <a:r>
              <a:rPr lang="en-US" dirty="0">
                <a:solidFill>
                  <a:schemeClr val="tx1"/>
                </a:solidFill>
              </a:rPr>
              <a:t>Gallstones are formed when the substances in the bile solidify</a:t>
            </a:r>
          </a:p>
          <a:p>
            <a:pPr marL="800100" lvl="1" indent="-342900">
              <a:buFont typeface="Arial" panose="020B0604020202020204" pitchFamily="34" charset="0"/>
              <a:buChar char="•"/>
            </a:pPr>
            <a:r>
              <a:rPr lang="en-US" dirty="0">
                <a:solidFill>
                  <a:schemeClr val="tx1"/>
                </a:solidFill>
              </a:rPr>
              <a:t>Treatment: medications, dietary changes, surgery</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99395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cirrhosis: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 liver damage from alcohol abuse, hepatitis, and fatty liver syndrome</a:t>
            </a:r>
          </a:p>
          <a:p>
            <a:pPr marL="800100" lvl="1" indent="-342900">
              <a:buFont typeface="Arial" panose="020B0604020202020204" pitchFamily="34" charset="0"/>
              <a:buChar char="•"/>
            </a:pPr>
            <a:r>
              <a:rPr lang="en-US" dirty="0">
                <a:solidFill>
                  <a:schemeClr val="tx1"/>
                </a:solidFill>
              </a:rPr>
              <a:t>Symptoms: fatigue, bruising easily, itchy skin, jaundice, ascites in the abdomen, and edema in the legs</a:t>
            </a:r>
          </a:p>
          <a:p>
            <a:pPr marL="800100" lvl="1" indent="-342900">
              <a:buFont typeface="Arial" panose="020B0604020202020204" pitchFamily="34" charset="0"/>
              <a:buChar char="•"/>
            </a:pPr>
            <a:r>
              <a:rPr lang="en-US" dirty="0">
                <a:solidFill>
                  <a:schemeClr val="tx1"/>
                </a:solidFill>
              </a:rPr>
              <a:t>Treatment: eliminating alcohol, maintaining a healthy weight, medications, liver transplant (depends on the cause) </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479690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hernia:</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 pressure pushing a body cavity out through a muscle or tissue due to heavy lifting or constipation</a:t>
            </a:r>
          </a:p>
          <a:p>
            <a:pPr marL="800100" lvl="1" indent="-342900">
              <a:buFont typeface="Arial" panose="020B0604020202020204" pitchFamily="34" charset="0"/>
              <a:buChar char="•"/>
            </a:pPr>
            <a:r>
              <a:rPr lang="en-US" dirty="0">
                <a:solidFill>
                  <a:schemeClr val="tx1"/>
                </a:solidFill>
              </a:rPr>
              <a:t>Symptoms: swelling in the area of the abdomen or the groin and discomfort in the abdominal area or groin when lifting</a:t>
            </a:r>
          </a:p>
          <a:p>
            <a:pPr marL="800100" lvl="1" indent="-342900">
              <a:buFont typeface="Arial" panose="020B0604020202020204" pitchFamily="34" charset="0"/>
              <a:buChar char="•"/>
            </a:pPr>
            <a:r>
              <a:rPr lang="en-US" dirty="0">
                <a:solidFill>
                  <a:schemeClr val="tx1"/>
                </a:solidFill>
              </a:rPr>
              <a:t>Treatment: surgery</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348257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Crohn’s disease </a:t>
            </a:r>
          </a:p>
          <a:p>
            <a:pPr lvl="1"/>
            <a:r>
              <a:rPr lang="en-US" dirty="0">
                <a:solidFill>
                  <a:schemeClr val="tx1"/>
                </a:solidFill>
              </a:rPr>
              <a:t>a disease that causes the lining of the digestive tract to become inflamed (red, sore, and swollen).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43884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Crohn’s disease:</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Causes the wall of the intestines to become inflamed</a:t>
            </a:r>
          </a:p>
          <a:p>
            <a:pPr marL="800100" lvl="1" indent="-342900">
              <a:buFont typeface="Arial" panose="020B0604020202020204" pitchFamily="34" charset="0"/>
              <a:buChar char="•"/>
            </a:pPr>
            <a:r>
              <a:rPr lang="en-US" dirty="0">
                <a:solidFill>
                  <a:schemeClr val="tx1"/>
                </a:solidFill>
              </a:rPr>
              <a:t>Symptoms: diarrhea, abdominal cramping and pain, rectal bleeding, fever, weight loss</a:t>
            </a:r>
          </a:p>
          <a:p>
            <a:pPr marL="800100" lvl="1" indent="-342900">
              <a:buFont typeface="Arial" panose="020B0604020202020204" pitchFamily="34" charset="0"/>
              <a:buChar char="•"/>
            </a:pPr>
            <a:r>
              <a:rPr lang="en-US" dirty="0">
                <a:solidFill>
                  <a:schemeClr val="tx1"/>
                </a:solidFill>
              </a:rPr>
              <a:t>Treatment: Medication, dietary changes, stopping smoking, surgery</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048925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ulcerative colitis </a:t>
            </a:r>
          </a:p>
          <a:p>
            <a:pPr lvl="1"/>
            <a:r>
              <a:rPr lang="en-US" dirty="0">
                <a:solidFill>
                  <a:schemeClr val="tx1"/>
                </a:solidFill>
              </a:rPr>
              <a:t>a chronic inflammatory disease of the large intestine.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11205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fecal impaction </a:t>
            </a:r>
          </a:p>
          <a:p>
            <a:pPr lvl="1"/>
            <a:r>
              <a:rPr lang="en-US" dirty="0">
                <a:solidFill>
                  <a:schemeClr val="tx1"/>
                </a:solidFill>
              </a:rPr>
              <a:t>a mass of dry, hard stool that remains packed in the rectum and cannot be expelled. </a:t>
            </a:r>
          </a:p>
          <a:p>
            <a:r>
              <a:rPr lang="en-US" b="1" dirty="0">
                <a:solidFill>
                  <a:schemeClr val="tx1"/>
                </a:solidFill>
              </a:rPr>
              <a:t>fecal incontinence </a:t>
            </a:r>
          </a:p>
          <a:p>
            <a:pPr lvl="1"/>
            <a:r>
              <a:rPr lang="en-US" dirty="0">
                <a:solidFill>
                  <a:schemeClr val="tx1"/>
                </a:solidFill>
              </a:rPr>
              <a:t>an inability to control the muscles of the bowels, which leads to an involuntary passage of stool or gas.</a:t>
            </a:r>
          </a:p>
          <a:p>
            <a:r>
              <a:rPr lang="en-US" b="1" dirty="0">
                <a:solidFill>
                  <a:schemeClr val="tx1"/>
                </a:solidFill>
              </a:rPr>
              <a:t>feces </a:t>
            </a:r>
          </a:p>
          <a:p>
            <a:pPr lvl="1"/>
            <a:r>
              <a:rPr lang="en-US" dirty="0">
                <a:solidFill>
                  <a:schemeClr val="tx1"/>
                </a:solidFill>
              </a:rPr>
              <a:t>solid body waste excreted through the anus from the large intestine; also called </a:t>
            </a:r>
            <a:r>
              <a:rPr lang="en-US" i="1" dirty="0">
                <a:solidFill>
                  <a:schemeClr val="tx1"/>
                </a:solidFill>
              </a:rPr>
              <a:t>stool</a:t>
            </a:r>
            <a:r>
              <a:rPr lang="en-US" dirty="0">
                <a:solidFill>
                  <a:schemeClr val="tx1"/>
                </a:solidFill>
              </a:rPr>
              <a:t>. </a:t>
            </a:r>
          </a:p>
          <a:p>
            <a:r>
              <a:rPr lang="en-US" b="1" dirty="0">
                <a:solidFill>
                  <a:schemeClr val="tx1"/>
                </a:solidFill>
              </a:rPr>
              <a:t>flatulence</a:t>
            </a:r>
            <a:r>
              <a:rPr lang="en-US" dirty="0">
                <a:solidFill>
                  <a:schemeClr val="tx1"/>
                </a:solidFill>
              </a:rPr>
              <a:t> </a:t>
            </a:r>
          </a:p>
          <a:p>
            <a:pPr lvl="1"/>
            <a:r>
              <a:rPr lang="en-US" dirty="0">
                <a:solidFill>
                  <a:schemeClr val="tx1"/>
                </a:solidFill>
              </a:rPr>
              <a:t>air in the intestine that is passed through the rectum; also called </a:t>
            </a:r>
            <a:r>
              <a:rPr lang="en-US" i="1" dirty="0">
                <a:solidFill>
                  <a:schemeClr val="tx1"/>
                </a:solidFill>
              </a:rPr>
              <a:t>gas</a:t>
            </a:r>
            <a:r>
              <a:rPr lang="en-US" dirty="0">
                <a:solidFill>
                  <a:schemeClr val="tx1"/>
                </a:solidFill>
              </a:rPr>
              <a:t> or </a:t>
            </a:r>
            <a:r>
              <a:rPr lang="en-US" i="1" dirty="0">
                <a:solidFill>
                  <a:schemeClr val="tx1"/>
                </a:solidFill>
              </a:rPr>
              <a:t>flatus.</a:t>
            </a: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004255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ulcerative colitis: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Symptoms: diarrhea, abdominal pain, cramping, rectal bleeding, poor appetite, fever, weight loss</a:t>
            </a:r>
          </a:p>
          <a:p>
            <a:pPr marL="800100" lvl="1" indent="-342900">
              <a:buFont typeface="Arial" panose="020B0604020202020204" pitchFamily="34" charset="0"/>
              <a:buChar char="•"/>
            </a:pPr>
            <a:r>
              <a:rPr lang="en-US" dirty="0">
                <a:solidFill>
                  <a:schemeClr val="tx1"/>
                </a:solidFill>
              </a:rPr>
              <a:t>Can cause intestinal bleeding and death, if not treated </a:t>
            </a:r>
          </a:p>
          <a:p>
            <a:pPr marL="800100" lvl="1" indent="-342900">
              <a:buFont typeface="Arial" panose="020B0604020202020204" pitchFamily="34" charset="0"/>
              <a:buChar char="•"/>
            </a:pPr>
            <a:r>
              <a:rPr lang="en-US" dirty="0">
                <a:solidFill>
                  <a:schemeClr val="tx1"/>
                </a:solidFill>
              </a:rPr>
              <a:t>Treatment: Medication, dietary changes, stopping smoking, surgery</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790761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diverticulosis </a:t>
            </a:r>
          </a:p>
          <a:p>
            <a:pPr lvl="1"/>
            <a:r>
              <a:rPr lang="en-US" dirty="0">
                <a:solidFill>
                  <a:schemeClr val="tx1"/>
                </a:solidFill>
              </a:rPr>
              <a:t>a disorder in which sac-like </a:t>
            </a:r>
            <a:r>
              <a:rPr lang="en-US" dirty="0" err="1">
                <a:solidFill>
                  <a:schemeClr val="tx1"/>
                </a:solidFill>
              </a:rPr>
              <a:t>pouchings</a:t>
            </a:r>
            <a:r>
              <a:rPr lang="en-US" dirty="0">
                <a:solidFill>
                  <a:schemeClr val="tx1"/>
                </a:solidFill>
              </a:rPr>
              <a:t> develop in weakened areas of the wall of the large intestine (colon).</a:t>
            </a:r>
          </a:p>
          <a:p>
            <a:r>
              <a:rPr lang="en-US" b="1" dirty="0">
                <a:solidFill>
                  <a:schemeClr val="tx1"/>
                </a:solidFill>
              </a:rPr>
              <a:t>diverticulitis </a:t>
            </a:r>
          </a:p>
          <a:p>
            <a:r>
              <a:rPr lang="en-US" dirty="0">
                <a:solidFill>
                  <a:schemeClr val="tx1"/>
                </a:solidFill>
              </a:rPr>
              <a:t>inflammation of sacs that develop in the wall of the large intestine due to diverticulosis.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690588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diverticulosis and diverticulitis: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Diverticulosis causes sac-like pouches to develop in weakened areas of the intestinal wall.</a:t>
            </a:r>
          </a:p>
          <a:p>
            <a:pPr marL="800100" lvl="1" indent="-342900">
              <a:buFont typeface="Arial" panose="020B0604020202020204" pitchFamily="34" charset="0"/>
              <a:buChar char="•"/>
            </a:pPr>
            <a:r>
              <a:rPr lang="en-US" dirty="0">
                <a:solidFill>
                  <a:schemeClr val="tx1"/>
                </a:solidFill>
              </a:rPr>
              <a:t>Some people with diverticulosis will develop diverticulitis, or inflammation inside the </a:t>
            </a:r>
            <a:r>
              <a:rPr lang="en-US" dirty="0" err="1">
                <a:solidFill>
                  <a:schemeClr val="tx1"/>
                </a:solidFill>
              </a:rPr>
              <a:t>pouchings</a:t>
            </a:r>
            <a:r>
              <a:rPr lang="en-US" dirty="0">
                <a:solidFill>
                  <a:schemeClr val="tx1"/>
                </a:solidFill>
              </a:rPr>
              <a:t>.</a:t>
            </a:r>
          </a:p>
          <a:p>
            <a:pPr marL="800100" lvl="1" indent="-342900">
              <a:buFont typeface="Arial" panose="020B0604020202020204" pitchFamily="34" charset="0"/>
              <a:buChar char="•"/>
            </a:pPr>
            <a:r>
              <a:rPr lang="en-US" dirty="0">
                <a:solidFill>
                  <a:schemeClr val="tx1"/>
                </a:solidFill>
              </a:rPr>
              <a:t>Cause: low-fiber diet</a:t>
            </a:r>
          </a:p>
          <a:p>
            <a:pPr marL="800100" lvl="1" indent="-342900">
              <a:buFont typeface="Arial" panose="020B0604020202020204" pitchFamily="34" charset="0"/>
              <a:buChar char="•"/>
            </a:pPr>
            <a:r>
              <a:rPr lang="en-US" dirty="0">
                <a:solidFill>
                  <a:schemeClr val="tx1"/>
                </a:solidFill>
              </a:rPr>
              <a:t>Treatment: rest, medications, special diets, surgery</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44236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flatulence </a:t>
            </a:r>
          </a:p>
          <a:p>
            <a:pPr lvl="1"/>
            <a:r>
              <a:rPr lang="en-US" dirty="0">
                <a:solidFill>
                  <a:schemeClr val="tx1"/>
                </a:solidFill>
              </a:rPr>
              <a:t>air in the intestine that is passed through the rectum; also called gas or flatus. </a:t>
            </a:r>
          </a:p>
          <a:p>
            <a:r>
              <a:rPr lang="en-US" b="1" dirty="0">
                <a:solidFill>
                  <a:schemeClr val="tx1"/>
                </a:solidFill>
              </a:rPr>
              <a:t>malabsorption</a:t>
            </a:r>
          </a:p>
          <a:p>
            <a:pPr lvl="1"/>
            <a:r>
              <a:rPr lang="en-US" dirty="0">
                <a:solidFill>
                  <a:schemeClr val="tx1"/>
                </a:solidFill>
              </a:rPr>
              <a:t>a condition in which the body cannot absorb or digest a particular nutrient properly. </a:t>
            </a:r>
          </a:p>
          <a:p>
            <a:r>
              <a:rPr lang="en-US" b="1" dirty="0">
                <a:solidFill>
                  <a:schemeClr val="tx1"/>
                </a:solidFill>
              </a:rPr>
              <a:t>irritable bowel syndrome (IBS)</a:t>
            </a:r>
          </a:p>
          <a:p>
            <a:pPr lvl="1"/>
            <a:r>
              <a:rPr lang="en-US" dirty="0">
                <a:solidFill>
                  <a:schemeClr val="tx1"/>
                </a:solidFill>
              </a:rPr>
              <a:t>a chronic condition of the large intestine that is worsened by stress.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049958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flatulence: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Presence of excessive air in the digestive tract</a:t>
            </a:r>
          </a:p>
          <a:p>
            <a:pPr marL="800100" lvl="1" indent="-342900">
              <a:buFont typeface="Arial" panose="020B0604020202020204" pitchFamily="34" charset="0"/>
              <a:buChar char="•"/>
            </a:pPr>
            <a:r>
              <a:rPr lang="en-US" dirty="0">
                <a:solidFill>
                  <a:schemeClr val="tx1"/>
                </a:solidFill>
              </a:rPr>
              <a:t>Causes: high-fiber foods, intolerance of foods, swallowing air when eating, antibiotics, malabsorption, IBS</a:t>
            </a:r>
          </a:p>
          <a:p>
            <a:pPr marL="800100" lvl="1" indent="-342900">
              <a:buFont typeface="Arial" panose="020B0604020202020204" pitchFamily="34" charset="0"/>
              <a:buChar char="•"/>
            </a:pPr>
            <a:r>
              <a:rPr lang="en-US" dirty="0">
                <a:solidFill>
                  <a:schemeClr val="tx1"/>
                </a:solidFill>
              </a:rPr>
              <a:t>May be relieved by positioning, rectal tube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6480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constipation</a:t>
            </a:r>
          </a:p>
          <a:p>
            <a:pPr lvl="1"/>
            <a:r>
              <a:rPr lang="en-US" dirty="0">
                <a:solidFill>
                  <a:schemeClr val="tx1"/>
                </a:solidFill>
              </a:rPr>
              <a:t>the inability to eliminate stool, or the infrequent, difficult, and often painful elimination of hard, dry stool.</a:t>
            </a:r>
          </a:p>
          <a:p>
            <a:pPr lvl="0"/>
            <a:r>
              <a:rPr lang="en-US" b="1" dirty="0">
                <a:solidFill>
                  <a:prstClr val="black"/>
                </a:solidFill>
              </a:rPr>
              <a:t>enema </a:t>
            </a:r>
          </a:p>
          <a:p>
            <a:pPr lvl="1"/>
            <a:r>
              <a:rPr lang="en-US" dirty="0">
                <a:solidFill>
                  <a:prstClr val="black"/>
                </a:solidFill>
              </a:rPr>
              <a:t>a specific amount of water or other fluid, with or without an additive, introduced into the colon to stimulate the elimination of stool.</a:t>
            </a:r>
          </a:p>
          <a:p>
            <a:r>
              <a:rPr lang="en-US" b="1" dirty="0">
                <a:solidFill>
                  <a:schemeClr val="tx1"/>
                </a:solidFill>
              </a:rPr>
              <a:t>rectal suppository </a:t>
            </a:r>
          </a:p>
          <a:p>
            <a:pPr lvl="1"/>
            <a:r>
              <a:rPr lang="en-US" dirty="0">
                <a:solidFill>
                  <a:schemeClr val="tx1"/>
                </a:solidFill>
              </a:rPr>
              <a:t>a </a:t>
            </a:r>
            <a:r>
              <a:rPr lang="en-US" dirty="0"/>
              <a:t>medication in a cylindrical shape that is given rectally to cause a bowel movement.</a:t>
            </a:r>
            <a:endParaRPr lang="en-US" dirty="0">
              <a:solidFill>
                <a:schemeClr val="tx1"/>
              </a:solidFill>
            </a:endParaRPr>
          </a:p>
          <a:p>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358397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5A745-446F-4AE0-B562-5D58BCF466F1}"/>
              </a:ext>
            </a:extLst>
          </p:cNvPr>
          <p:cNvSpPr>
            <a:spLocks noGrp="1"/>
          </p:cNvSpPr>
          <p:nvPr>
            <p:ph idx="1"/>
          </p:nvPr>
        </p:nvSpPr>
        <p:spPr>
          <a:xfrm>
            <a:off x="635393" y="467360"/>
            <a:ext cx="10234377" cy="5709604"/>
          </a:xfrm>
        </p:spPr>
        <p:txBody>
          <a:bodyPr>
            <a:normAutofit fontScale="92500" lnSpcReduction="20000"/>
          </a:bodyPr>
          <a:lstStyle/>
          <a:p>
            <a:r>
              <a:rPr lang="en-US" dirty="0">
                <a:solidFill>
                  <a:schemeClr val="tx1"/>
                </a:solidFill>
              </a:rPr>
              <a:t>Handout 15-1: Giving a Rectal Suppository</a:t>
            </a:r>
          </a:p>
          <a:p>
            <a:endParaRPr lang="en-US" dirty="0"/>
          </a:p>
          <a:p>
            <a:r>
              <a:rPr lang="en-US" i="1" dirty="0">
                <a:solidFill>
                  <a:schemeClr val="tx1"/>
                </a:solidFill>
              </a:rPr>
              <a:t>Equipment: 2 pairs of gloves, suppository, lubricant, bath blanket, toilet paper, supplies for perineal care</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bed to safe working level, usually waist high. Lock bed wheels.</a:t>
            </a:r>
          </a:p>
          <a:p>
            <a:pPr marL="457200" indent="-457200">
              <a:buFont typeface="+mj-lt"/>
              <a:buAutoNum type="arabicPeriod"/>
            </a:pPr>
            <a:r>
              <a:rPr lang="en-US" dirty="0">
                <a:solidFill>
                  <a:schemeClr val="tx1"/>
                </a:solidFill>
              </a:rPr>
              <a:t>Help the resident to left-lying (Sims’) position. Cover with a bath blanket.</a:t>
            </a:r>
          </a:p>
          <a:p>
            <a:pPr marL="457200" indent="-457200">
              <a:buFont typeface="+mj-lt"/>
              <a:buAutoNum type="arabicPeriod"/>
            </a:pPr>
            <a:r>
              <a:rPr lang="en-US" dirty="0">
                <a:solidFill>
                  <a:schemeClr val="tx1"/>
                </a:solidFill>
              </a:rPr>
              <a:t>Fold back linens to expose only the rectal area.</a:t>
            </a:r>
          </a:p>
          <a:p>
            <a:pPr marL="457200" indent="-457200">
              <a:buFont typeface="+mj-lt"/>
              <a:buAutoNum type="arabicPeriod"/>
            </a:pPr>
            <a:r>
              <a:rPr lang="en-US" dirty="0">
                <a:solidFill>
                  <a:schemeClr val="tx1"/>
                </a:solidFill>
              </a:rPr>
              <a:t>Unwrap the suppository.</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Lubricate suppository as needed.</a:t>
            </a:r>
          </a:p>
          <a:p>
            <a:pPr marL="457200" indent="-457200">
              <a:buFont typeface="+mj-lt"/>
              <a:buAutoNum type="arabicPeriod"/>
            </a:pPr>
            <a:r>
              <a:rPr lang="en-US" dirty="0">
                <a:solidFill>
                  <a:schemeClr val="tx1"/>
                </a:solidFill>
              </a:rPr>
              <a:t>Spread buttocks to expose anal area.</a:t>
            </a:r>
          </a:p>
          <a:p>
            <a:pPr marL="457200" indent="-457200">
              <a:buFont typeface="+mj-lt"/>
              <a:buAutoNum type="arabicPeriod"/>
            </a:pPr>
            <a:r>
              <a:rPr lang="en-US" dirty="0">
                <a:solidFill>
                  <a:schemeClr val="tx1"/>
                </a:solidFill>
              </a:rPr>
              <a:t>Insert the suppository, using your index finger. Place the suppository past the rectal sphincter, against the wall of the colon.</a:t>
            </a:r>
          </a:p>
          <a:p>
            <a:pPr marL="457200" indent="-457200">
              <a:buFont typeface="+mj-lt"/>
              <a:buAutoNum type="arabicPeriod"/>
            </a:pPr>
            <a:r>
              <a:rPr lang="en-US" dirty="0">
                <a:solidFill>
                  <a:schemeClr val="tx1"/>
                </a:solidFill>
              </a:rPr>
              <a:t>Ask the resident to take deep breaths, as it will help him or her </a:t>
            </a:r>
            <a:br>
              <a:rPr lang="en-US" dirty="0">
                <a:solidFill>
                  <a:schemeClr val="tx1"/>
                </a:solidFill>
              </a:rPr>
            </a:br>
            <a:r>
              <a:rPr lang="en-US" dirty="0">
                <a:solidFill>
                  <a:schemeClr val="tx1"/>
                </a:solidFill>
              </a:rPr>
              <a:t>relax and retain the suppository.</a:t>
            </a:r>
          </a:p>
          <a:p>
            <a:endParaRPr lang="en-US" dirty="0"/>
          </a:p>
        </p:txBody>
      </p:sp>
      <p:sp>
        <p:nvSpPr>
          <p:cNvPr id="3" name="Slide Number Placeholder 2">
            <a:extLst>
              <a:ext uri="{FF2B5EF4-FFF2-40B4-BE49-F238E27FC236}">
                <a16:creationId xmlns:a16="http://schemas.microsoft.com/office/drawing/2014/main" id="{7133114F-C8F6-4A2F-9916-9A70547296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12370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0A85EC-91A9-42E7-BC5C-ACCC822DEEA0}"/>
              </a:ext>
            </a:extLst>
          </p:cNvPr>
          <p:cNvSpPr>
            <a:spLocks noGrp="1"/>
          </p:cNvSpPr>
          <p:nvPr>
            <p:ph idx="1"/>
          </p:nvPr>
        </p:nvSpPr>
        <p:spPr>
          <a:xfrm>
            <a:off x="635393" y="416560"/>
            <a:ext cx="10234377" cy="5760404"/>
          </a:xfrm>
        </p:spPr>
        <p:txBody>
          <a:bodyPr/>
          <a:lstStyle/>
          <a:p>
            <a:r>
              <a:rPr lang="en-US" dirty="0">
                <a:solidFill>
                  <a:schemeClr val="tx1"/>
                </a:solidFill>
              </a:rPr>
              <a:t>Handout 15-1: Giving a Rectal Suppository (cont’d)</a:t>
            </a:r>
          </a:p>
          <a:p>
            <a:endParaRPr lang="en-US" dirty="0">
              <a:solidFill>
                <a:schemeClr val="tx1"/>
              </a:solidFill>
            </a:endParaRPr>
          </a:p>
          <a:p>
            <a:pPr marL="457200" indent="-457200">
              <a:buFont typeface="+mj-lt"/>
              <a:buAutoNum type="arabicPeriod" startAt="14"/>
            </a:pPr>
            <a:r>
              <a:rPr lang="en-US" dirty="0">
                <a:solidFill>
                  <a:schemeClr val="tx1"/>
                </a:solidFill>
              </a:rPr>
              <a:t>Withdraw the finger and hold toilet paper against the anus briefly.</a:t>
            </a:r>
          </a:p>
          <a:p>
            <a:pPr marL="457200" indent="-457200">
              <a:buFont typeface="+mj-lt"/>
              <a:buAutoNum type="arabicPeriod" startAt="14"/>
            </a:pPr>
            <a:r>
              <a:rPr lang="en-US" dirty="0">
                <a:solidFill>
                  <a:schemeClr val="tx1"/>
                </a:solidFill>
              </a:rPr>
              <a:t>remove and discard gloves properly.</a:t>
            </a:r>
          </a:p>
          <a:p>
            <a:pPr marL="457200" indent="-457200">
              <a:buFont typeface="+mj-lt"/>
              <a:buAutoNum type="arabicPeriod" startAt="14"/>
            </a:pPr>
            <a:r>
              <a:rPr lang="en-US" dirty="0">
                <a:solidFill>
                  <a:schemeClr val="tx1"/>
                </a:solidFill>
              </a:rPr>
              <a:t>Wash your hands. </a:t>
            </a:r>
          </a:p>
          <a:p>
            <a:pPr marL="457200" indent="-457200">
              <a:buFont typeface="+mj-lt"/>
              <a:buAutoNum type="arabicPeriod" startAt="14"/>
            </a:pPr>
            <a:r>
              <a:rPr lang="en-US" dirty="0">
                <a:solidFill>
                  <a:schemeClr val="tx1"/>
                </a:solidFill>
              </a:rPr>
              <a:t>Remove bath blanket and cover the resident. Ask the resident to retain the suppository as long as possible. Make resident comfortable.</a:t>
            </a:r>
          </a:p>
          <a:p>
            <a:pPr marL="457200" indent="-457200">
              <a:buFont typeface="+mj-lt"/>
              <a:buAutoNum type="arabicPeriod" startAt="14"/>
            </a:pPr>
            <a:r>
              <a:rPr lang="en-US" dirty="0">
                <a:solidFill>
                  <a:schemeClr val="tx1"/>
                </a:solidFill>
              </a:rPr>
              <a:t>Don clean gloves to provide a bedpan or assistance to the bathroom if needed.</a:t>
            </a:r>
          </a:p>
          <a:p>
            <a:pPr marL="457200" indent="-457200">
              <a:buFont typeface="+mj-lt"/>
              <a:buAutoNum type="arabicPeriod" startAt="14"/>
            </a:pPr>
            <a:r>
              <a:rPr lang="en-US" dirty="0">
                <a:solidFill>
                  <a:schemeClr val="tx1"/>
                </a:solidFill>
              </a:rPr>
              <a:t>Return bed to lowest position. Remove privacy measures.</a:t>
            </a:r>
          </a:p>
          <a:p>
            <a:pPr marL="457200" indent="-457200">
              <a:buFont typeface="+mj-lt"/>
              <a:buAutoNum type="arabicPeriod" startAt="14"/>
            </a:pPr>
            <a:r>
              <a:rPr lang="en-US" dirty="0">
                <a:solidFill>
                  <a:schemeClr val="tx1"/>
                </a:solidFill>
              </a:rPr>
              <a:t>Make resident comfortable.</a:t>
            </a:r>
          </a:p>
          <a:p>
            <a:pPr marL="457200" indent="-457200">
              <a:buFont typeface="+mj-lt"/>
              <a:buAutoNum type="arabicPeriod" startAt="14"/>
            </a:pPr>
            <a:r>
              <a:rPr lang="en-US" dirty="0">
                <a:solidFill>
                  <a:schemeClr val="tx1"/>
                </a:solidFill>
              </a:rPr>
              <a:t>Place call light and fresh water within resident’s reach.</a:t>
            </a:r>
          </a:p>
          <a:p>
            <a:pPr marL="457200" indent="-457200">
              <a:buFont typeface="+mj-lt"/>
              <a:buAutoNum type="arabicPeriod" startAt="14"/>
            </a:pPr>
            <a:r>
              <a:rPr lang="en-US" dirty="0">
                <a:solidFill>
                  <a:schemeClr val="tx1"/>
                </a:solidFill>
              </a:rPr>
              <a:t>Wash your hands.</a:t>
            </a:r>
          </a:p>
          <a:p>
            <a:pPr marL="457200" indent="-457200">
              <a:buFont typeface="+mj-lt"/>
              <a:buAutoNum type="arabicPeriod" startAt="14"/>
            </a:pPr>
            <a:r>
              <a:rPr lang="en-US" dirty="0">
                <a:solidFill>
                  <a:schemeClr val="tx1"/>
                </a:solidFill>
              </a:rPr>
              <a:t>Be courteous and respectful at all times.</a:t>
            </a:r>
          </a:p>
          <a:p>
            <a:pPr marL="457200" indent="-457200">
              <a:buFont typeface="+mj-lt"/>
              <a:buAutoNum type="arabicPeriod" startAt="14"/>
            </a:pPr>
            <a:r>
              <a:rPr lang="en-US" dirty="0">
                <a:solidFill>
                  <a:schemeClr val="tx1"/>
                </a:solidFill>
              </a:rPr>
              <a:t>Report any changes in the resident to the nurse. Document procedure using facility guidelines. </a:t>
            </a:r>
          </a:p>
          <a:p>
            <a:endParaRPr lang="en-US" dirty="0">
              <a:solidFill>
                <a:schemeClr val="tx1"/>
              </a:solidFill>
            </a:endParaRPr>
          </a:p>
        </p:txBody>
      </p:sp>
      <p:sp>
        <p:nvSpPr>
          <p:cNvPr id="3" name="Slide Number Placeholder 2">
            <a:extLst>
              <a:ext uri="{FF2B5EF4-FFF2-40B4-BE49-F238E27FC236}">
                <a16:creationId xmlns:a16="http://schemas.microsoft.com/office/drawing/2014/main" id="{B4DC355E-ED47-4BCE-BD14-240EB7B857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222013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constipation: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Inability to eliminate stool, or the infrequent, difficult and often painful elimination of a hard, dry stool</a:t>
            </a:r>
          </a:p>
          <a:p>
            <a:pPr marL="800100" lvl="1" indent="-342900">
              <a:buFont typeface="Arial" panose="020B0604020202020204" pitchFamily="34" charset="0"/>
              <a:buChar char="•"/>
            </a:pPr>
            <a:r>
              <a:rPr lang="en-US" dirty="0">
                <a:solidFill>
                  <a:schemeClr val="tx1"/>
                </a:solidFill>
              </a:rPr>
              <a:t>Causes: changes of aging, poor diet, lack of exercise, decrease in fluid intake, medication, disease, or ignoring urge to eliminate</a:t>
            </a:r>
          </a:p>
          <a:p>
            <a:pPr marL="800100" lvl="1" indent="-342900">
              <a:buFont typeface="Arial" panose="020B0604020202020204" pitchFamily="34" charset="0"/>
              <a:buChar char="•"/>
            </a:pPr>
            <a:r>
              <a:rPr lang="en-US" dirty="0">
                <a:solidFill>
                  <a:schemeClr val="tx1"/>
                </a:solidFill>
              </a:rPr>
              <a:t>Signs include abdominal swelling, gas, irritability</a:t>
            </a:r>
          </a:p>
          <a:p>
            <a:pPr marL="800100" lvl="1" indent="-342900">
              <a:buFont typeface="Arial" panose="020B0604020202020204" pitchFamily="34" charset="0"/>
              <a:buChar char="•"/>
            </a:pPr>
            <a:r>
              <a:rPr lang="en-US" dirty="0">
                <a:solidFill>
                  <a:schemeClr val="tx1"/>
                </a:solidFill>
              </a:rPr>
              <a:t>Treatment: increasing fiber, physical activity, and medication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834530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diarrhea </a:t>
            </a:r>
          </a:p>
          <a:p>
            <a:pPr lvl="1"/>
            <a:r>
              <a:rPr lang="en-US" dirty="0">
                <a:solidFill>
                  <a:schemeClr val="tx1"/>
                </a:solidFill>
              </a:rPr>
              <a:t>frequent elimination of liquid or semiliquid feces.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60658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fracture pan </a:t>
            </a:r>
          </a:p>
          <a:p>
            <a:pPr lvl="1"/>
            <a:r>
              <a:rPr lang="en-US" dirty="0">
                <a:solidFill>
                  <a:schemeClr val="tx1"/>
                </a:solidFill>
              </a:rPr>
              <a:t>a bedpan that is flatter than a regular bedpan; used for small or thin people or those who cannot lift their buttocks onto a standard bedpan. </a:t>
            </a:r>
          </a:p>
          <a:p>
            <a:r>
              <a:rPr lang="en-US" b="1" dirty="0">
                <a:solidFill>
                  <a:schemeClr val="tx1"/>
                </a:solidFill>
              </a:rPr>
              <a:t>gastroesophageal reflux disease (GERD) </a:t>
            </a:r>
          </a:p>
          <a:p>
            <a:pPr lvl="1"/>
            <a:r>
              <a:rPr lang="en-US" dirty="0">
                <a:solidFill>
                  <a:schemeClr val="tx1"/>
                </a:solidFill>
              </a:rPr>
              <a:t>a chronic condition in which the liquid contents of the stomach back up into the esophagus. </a:t>
            </a:r>
          </a:p>
          <a:p>
            <a:r>
              <a:rPr lang="en-US" b="1" dirty="0">
                <a:solidFill>
                  <a:schemeClr val="tx1"/>
                </a:solidFill>
              </a:rPr>
              <a:t>gastrointestinal tract </a:t>
            </a:r>
          </a:p>
          <a:p>
            <a:pPr lvl="1"/>
            <a:r>
              <a:rPr lang="en-US" dirty="0">
                <a:solidFill>
                  <a:schemeClr val="tx1"/>
                </a:solidFill>
              </a:rPr>
              <a:t>a continuous tube from the opening of the mouth all the way to the anus, where solid wastes are eliminated from the body. </a:t>
            </a:r>
          </a:p>
          <a:p>
            <a:r>
              <a:rPr lang="en-US" b="1" dirty="0">
                <a:solidFill>
                  <a:schemeClr val="tx1"/>
                </a:solidFill>
              </a:rPr>
              <a:t>heartburn </a:t>
            </a:r>
          </a:p>
          <a:p>
            <a:pPr lvl="1"/>
            <a:r>
              <a:rPr lang="en-US" dirty="0">
                <a:solidFill>
                  <a:schemeClr val="tx1"/>
                </a:solidFill>
              </a:rPr>
              <a:t>a condition that results from a weakening of the sphincter muscle which joins the esophagus and the stomach; also known as acid reflux.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386302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diarrhea:</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It is the frequent elimination of liquid or semiliquid feces.</a:t>
            </a:r>
          </a:p>
          <a:p>
            <a:pPr marL="800100" lvl="1" indent="-342900">
              <a:buFont typeface="Arial" panose="020B0604020202020204" pitchFamily="34" charset="0"/>
              <a:buChar char="•"/>
            </a:pPr>
            <a:r>
              <a:rPr lang="en-US" dirty="0">
                <a:solidFill>
                  <a:schemeClr val="tx1"/>
                </a:solidFill>
              </a:rPr>
              <a:t>Causes: infections, microorganisms, irritating foods, medication</a:t>
            </a:r>
          </a:p>
          <a:p>
            <a:pPr marL="800100" lvl="1" indent="-342900">
              <a:buFont typeface="Arial" panose="020B0604020202020204" pitchFamily="34" charset="0"/>
              <a:buChar char="•"/>
            </a:pPr>
            <a:r>
              <a:rPr lang="en-US" dirty="0">
                <a:solidFill>
                  <a:schemeClr val="tx1"/>
                </a:solidFill>
              </a:rPr>
              <a:t>Treatment: medication, change of diet</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47074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fecal incontinence </a:t>
            </a:r>
          </a:p>
          <a:p>
            <a:pPr lvl="1"/>
            <a:r>
              <a:rPr lang="en-US" dirty="0">
                <a:solidFill>
                  <a:schemeClr val="tx1"/>
                </a:solidFill>
              </a:rPr>
              <a:t>an inability to control the muscles of the bowels, which leads to an involuntary passage of stool or gas.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068990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fecal incontinence: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It is an inability to control the bowels.</a:t>
            </a:r>
          </a:p>
          <a:p>
            <a:pPr marL="800100" lvl="1" indent="-342900">
              <a:buFont typeface="Arial" panose="020B0604020202020204" pitchFamily="34" charset="0"/>
              <a:buChar char="•"/>
            </a:pPr>
            <a:r>
              <a:rPr lang="en-US" dirty="0">
                <a:solidFill>
                  <a:schemeClr val="tx1"/>
                </a:solidFill>
              </a:rPr>
              <a:t>Causes: muscle and nerve damage, disorders of the spinal cord or anus, fecal impaction, constipation, tumors</a:t>
            </a:r>
          </a:p>
          <a:p>
            <a:pPr marL="800100" lvl="1" indent="-342900">
              <a:buFont typeface="Arial" panose="020B0604020202020204" pitchFamily="34" charset="0"/>
              <a:buChar char="•"/>
            </a:pPr>
            <a:r>
              <a:rPr lang="en-US" dirty="0">
                <a:solidFill>
                  <a:schemeClr val="tx1"/>
                </a:solidFill>
              </a:rPr>
              <a:t>Treatment: changes in diet, medication, bowel training, surgery</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7460893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fecal impaction </a:t>
            </a:r>
          </a:p>
          <a:p>
            <a:pPr lvl="1"/>
            <a:r>
              <a:rPr lang="en-US" dirty="0">
                <a:solidFill>
                  <a:schemeClr val="tx1"/>
                </a:solidFill>
              </a:rPr>
              <a:t>a mass of dry, hard stool that remains packed in the rectum and cannot be expelled.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805655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fecal impaction: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Buildup of dry, hardened feces in the rectum</a:t>
            </a:r>
          </a:p>
          <a:p>
            <a:pPr marL="800100" lvl="1" indent="-342900">
              <a:buFont typeface="Arial" panose="020B0604020202020204" pitchFamily="34" charset="0"/>
              <a:buChar char="•"/>
            </a:pPr>
            <a:r>
              <a:rPr lang="en-US" dirty="0">
                <a:solidFill>
                  <a:schemeClr val="tx1"/>
                </a:solidFill>
              </a:rPr>
              <a:t>Signs: no stool for several days, cramping, abdominal and rectal pain, abdominal swelling, nausea, and vomiting.</a:t>
            </a:r>
          </a:p>
          <a:p>
            <a:pPr marL="800100" lvl="1" indent="-342900">
              <a:buFont typeface="Arial" panose="020B0604020202020204" pitchFamily="34" charset="0"/>
              <a:buChar char="•"/>
            </a:pPr>
            <a:r>
              <a:rPr lang="en-US" dirty="0">
                <a:solidFill>
                  <a:schemeClr val="tx1"/>
                </a:solidFill>
              </a:rPr>
              <a:t>Nurse or doctor will break mass into fragments.</a:t>
            </a:r>
          </a:p>
          <a:p>
            <a:pPr marL="800100" lvl="1" indent="-342900">
              <a:buFont typeface="Arial" panose="020B0604020202020204" pitchFamily="34" charset="0"/>
              <a:buChar char="•"/>
            </a:pPr>
            <a:r>
              <a:rPr lang="en-US" dirty="0">
                <a:solidFill>
                  <a:schemeClr val="tx1"/>
                </a:solidFill>
              </a:rPr>
              <a:t>Can be fatal if complete bowel obstruction occurs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5568701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hemorrhoids </a:t>
            </a:r>
          </a:p>
          <a:p>
            <a:pPr lvl="1"/>
            <a:r>
              <a:rPr lang="en-US" dirty="0">
                <a:solidFill>
                  <a:schemeClr val="tx1"/>
                </a:solidFill>
              </a:rPr>
              <a:t>enlarged veins in the rectum that can cause itching, burning, pain, and bleeding.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4278705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 these points about hemorrhoids: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Enlarged veins in the rectum</a:t>
            </a:r>
          </a:p>
          <a:p>
            <a:pPr marL="800100" lvl="1" indent="-342900">
              <a:buFont typeface="Arial" panose="020B0604020202020204" pitchFamily="34" charset="0"/>
              <a:buChar char="•"/>
            </a:pPr>
            <a:r>
              <a:rPr lang="en-US" dirty="0">
                <a:solidFill>
                  <a:schemeClr val="tx1"/>
                </a:solidFill>
              </a:rPr>
              <a:t>Causes: constipation, obesity, pregnancy, diarrhea, overuse of enemas and laxatives, straining during bowel movements</a:t>
            </a:r>
          </a:p>
          <a:p>
            <a:pPr marL="800100" lvl="1" indent="-342900">
              <a:buFont typeface="Arial" panose="020B0604020202020204" pitchFamily="34" charset="0"/>
              <a:buChar char="•"/>
            </a:pPr>
            <a:r>
              <a:rPr lang="en-US" dirty="0">
                <a:solidFill>
                  <a:schemeClr val="tx1"/>
                </a:solidFill>
              </a:rPr>
              <a:t>Symptoms: rectal itching, burning, pain, and bleeding</a:t>
            </a:r>
          </a:p>
          <a:p>
            <a:pPr marL="800100" lvl="1" indent="-342900">
              <a:buFont typeface="Arial" panose="020B0604020202020204" pitchFamily="34" charset="0"/>
              <a:buChar char="•"/>
            </a:pPr>
            <a:r>
              <a:rPr lang="en-US" dirty="0">
                <a:solidFill>
                  <a:schemeClr val="tx1"/>
                </a:solidFill>
              </a:rPr>
              <a:t>Treatment: changes in diet, surgery</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676224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904036-E3D2-431E-9B0A-11644A8A17ED}"/>
              </a:ext>
            </a:extLst>
          </p:cNvPr>
          <p:cNvSpPr>
            <a:spLocks noGrp="1"/>
          </p:cNvSpPr>
          <p:nvPr>
            <p:ph idx="1"/>
          </p:nvPr>
        </p:nvSpPr>
        <p:spPr/>
        <p:txBody>
          <a:bodyPr/>
          <a:lstStyle/>
          <a:p>
            <a:pPr marL="457200" indent="-457200">
              <a:buFont typeface="+mj-lt"/>
              <a:buAutoNum type="arabicPeriod" startAt="7"/>
            </a:pPr>
            <a:r>
              <a:rPr lang="en-US" dirty="0"/>
              <a:t>Discuss common disorders of the gastrointestinal system</a:t>
            </a:r>
          </a:p>
          <a:p>
            <a:pPr marL="457200" indent="-457200">
              <a:buFont typeface="+mj-lt"/>
              <a:buAutoNum type="arabicPeriod" startAt="7"/>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Obesity increases the risk for certain gastrointestinal diseases or disorders, including GERD, gallbladder disease, fatty liver syndrome, and cancers of the gastrointestinal system.</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92AB7-3AF7-42E1-AFAB-03B6DA7888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68349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5B3AA-8A59-43BA-A381-86C084198EB0}"/>
              </a:ext>
            </a:extLst>
          </p:cNvPr>
          <p:cNvSpPr>
            <a:spLocks noGrp="1"/>
          </p:cNvSpPr>
          <p:nvPr>
            <p:ph idx="1"/>
          </p:nvPr>
        </p:nvSpPr>
        <p:spPr/>
        <p:txBody>
          <a:bodyPr/>
          <a:lstStyle/>
          <a:p>
            <a:pPr marL="457200" indent="-457200">
              <a:buFont typeface="+mj-lt"/>
              <a:buAutoNum type="arabicPeriod" startAt="8"/>
            </a:pPr>
            <a:r>
              <a:rPr lang="en-US" dirty="0"/>
              <a:t>Discuss how enemas are given</a:t>
            </a:r>
          </a:p>
          <a:p>
            <a:pPr marL="457200" indent="-457200">
              <a:buFont typeface="+mj-lt"/>
              <a:buAutoNum type="arabicPeriod" startAt="8"/>
            </a:pPr>
            <a:endParaRPr lang="en-US" dirty="0"/>
          </a:p>
          <a:p>
            <a:r>
              <a:rPr lang="en-US" dirty="0">
                <a:solidFill>
                  <a:schemeClr val="tx1"/>
                </a:solidFill>
              </a:rPr>
              <a:t>There are different types of enemas: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Tap water enema</a:t>
            </a:r>
          </a:p>
          <a:p>
            <a:pPr marL="800100" lvl="1" indent="-342900">
              <a:buFont typeface="Arial" panose="020B0604020202020204" pitchFamily="34" charset="0"/>
              <a:buChar char="•"/>
            </a:pPr>
            <a:r>
              <a:rPr lang="en-US" dirty="0">
                <a:solidFill>
                  <a:schemeClr val="tx1"/>
                </a:solidFill>
              </a:rPr>
              <a:t>Soapsuds enema</a:t>
            </a:r>
          </a:p>
          <a:p>
            <a:pPr marL="800100" lvl="1" indent="-342900">
              <a:buFont typeface="Arial" panose="020B0604020202020204" pitchFamily="34" charset="0"/>
              <a:buChar char="•"/>
            </a:pPr>
            <a:r>
              <a:rPr lang="en-US" dirty="0">
                <a:solidFill>
                  <a:schemeClr val="tx1"/>
                </a:solidFill>
              </a:rPr>
              <a:t>Saline enema</a:t>
            </a:r>
          </a:p>
          <a:p>
            <a:pPr marL="800100" lvl="1" indent="-342900">
              <a:buFont typeface="Arial" panose="020B0604020202020204" pitchFamily="34" charset="0"/>
              <a:buChar char="•"/>
            </a:pPr>
            <a:r>
              <a:rPr lang="en-US" dirty="0">
                <a:solidFill>
                  <a:schemeClr val="tx1"/>
                </a:solidFill>
              </a:rPr>
              <a:t>Commercial enema</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ADE33A8-F39A-4BCF-BEE1-44CE79A927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0939617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5B3AA-8A59-43BA-A381-86C084198EB0}"/>
              </a:ext>
            </a:extLst>
          </p:cNvPr>
          <p:cNvSpPr>
            <a:spLocks noGrp="1"/>
          </p:cNvSpPr>
          <p:nvPr>
            <p:ph idx="1"/>
          </p:nvPr>
        </p:nvSpPr>
        <p:spPr/>
        <p:txBody>
          <a:bodyPr/>
          <a:lstStyle/>
          <a:p>
            <a:pPr marL="457200" indent="-457200">
              <a:buFont typeface="+mj-lt"/>
              <a:buAutoNum type="arabicPeriod" startAt="8"/>
            </a:pPr>
            <a:r>
              <a:rPr lang="en-US" dirty="0"/>
              <a:t>Discuss how enemas are given</a:t>
            </a:r>
          </a:p>
          <a:p>
            <a:pPr marL="457200" indent="-457200">
              <a:buFont typeface="+mj-lt"/>
              <a:buAutoNum type="arabicPeriod" startAt="8"/>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Residents must be in Sims’ position to receive an enema.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ADE33A8-F39A-4BCF-BEE1-44CE79A927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37521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96B0-BEE4-42C0-959D-FECDEDB27CF0}"/>
              </a:ext>
            </a:extLst>
          </p:cNvPr>
          <p:cNvSpPr>
            <a:spLocks noGrp="1"/>
          </p:cNvSpPr>
          <p:nvPr>
            <p:ph idx="1"/>
          </p:nvPr>
        </p:nvSpPr>
        <p:spPr/>
        <p:txBody>
          <a:bodyPr/>
          <a:lstStyle/>
          <a:p>
            <a:pPr marL="457200" indent="-457200">
              <a:buFont typeface="+mj-lt"/>
              <a:buAutoNum type="arabicPeriod"/>
            </a:pPr>
            <a:r>
              <a:rPr lang="en-US" dirty="0"/>
              <a:t>Define important words in this chapter</a:t>
            </a:r>
          </a:p>
          <a:p>
            <a:pPr marL="457200" indent="-457200">
              <a:buFont typeface="+mj-lt"/>
              <a:buAutoNum type="arabicPeriod"/>
            </a:pPr>
            <a:endParaRPr lang="en-US" dirty="0"/>
          </a:p>
          <a:p>
            <a:r>
              <a:rPr lang="en-US" b="1" dirty="0">
                <a:solidFill>
                  <a:schemeClr val="tx1"/>
                </a:solidFill>
              </a:rPr>
              <a:t>hemorrhoids </a:t>
            </a:r>
          </a:p>
          <a:p>
            <a:pPr lvl="1"/>
            <a:r>
              <a:rPr lang="en-US" dirty="0">
                <a:solidFill>
                  <a:schemeClr val="tx1"/>
                </a:solidFill>
              </a:rPr>
              <a:t>enlarged veins in the rectum that can cause itching, burning, pain, and bleeding. </a:t>
            </a:r>
          </a:p>
          <a:p>
            <a:r>
              <a:rPr lang="en-US" b="1" dirty="0">
                <a:solidFill>
                  <a:schemeClr val="tx1"/>
                </a:solidFill>
              </a:rPr>
              <a:t>homeostasis </a:t>
            </a:r>
          </a:p>
          <a:p>
            <a:pPr lvl="1"/>
            <a:r>
              <a:rPr lang="en-US" dirty="0">
                <a:solidFill>
                  <a:schemeClr val="tx1"/>
                </a:solidFill>
              </a:rPr>
              <a:t>the condition in which all of the body’s systems are balanced and are working at their best. </a:t>
            </a:r>
          </a:p>
          <a:p>
            <a:r>
              <a:rPr lang="en-US" b="1" dirty="0">
                <a:solidFill>
                  <a:schemeClr val="tx1"/>
                </a:solidFill>
              </a:rPr>
              <a:t>ileostomy </a:t>
            </a:r>
          </a:p>
          <a:p>
            <a:pPr lvl="1"/>
            <a:r>
              <a:rPr lang="en-US" dirty="0"/>
              <a:t>s</a:t>
            </a:r>
            <a:r>
              <a:rPr lang="en-US" dirty="0">
                <a:solidFill>
                  <a:schemeClr val="tx1"/>
                </a:solidFill>
              </a:rPr>
              <a:t>urgically created opening into the end of the small intestine, the ileum, to allow feces to be expelled. </a:t>
            </a:r>
          </a:p>
          <a:p>
            <a:r>
              <a:rPr lang="en-US" b="1" dirty="0">
                <a:solidFill>
                  <a:schemeClr val="tx1"/>
                </a:solidFill>
              </a:rPr>
              <a:t>ingestion </a:t>
            </a:r>
          </a:p>
          <a:p>
            <a:pPr lvl="1"/>
            <a:r>
              <a:rPr lang="en-US" dirty="0">
                <a:solidFill>
                  <a:schemeClr val="tx1"/>
                </a:solidFill>
              </a:rPr>
              <a:t>the process of taking food or fluids into the body.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4F8CBC9-A656-49F4-BA6B-0953238DC3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3577419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5B3AA-8A59-43BA-A381-86C084198EB0}"/>
              </a:ext>
            </a:extLst>
          </p:cNvPr>
          <p:cNvSpPr>
            <a:spLocks noGrp="1"/>
          </p:cNvSpPr>
          <p:nvPr>
            <p:ph idx="1"/>
          </p:nvPr>
        </p:nvSpPr>
        <p:spPr/>
        <p:txBody>
          <a:bodyPr/>
          <a:lstStyle/>
          <a:p>
            <a:pPr marL="457200" indent="-457200">
              <a:buFont typeface="+mj-lt"/>
              <a:buAutoNum type="arabicPeriod" startAt="8"/>
            </a:pPr>
            <a:r>
              <a:rPr lang="en-US" dirty="0"/>
              <a:t>Discuss how enemas are given</a:t>
            </a:r>
          </a:p>
          <a:p>
            <a:pPr marL="457200" indent="-457200">
              <a:buFont typeface="+mj-lt"/>
              <a:buAutoNum type="arabicPeriod" startAt="8"/>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An enema should be stopped immediately if the resident complains of pain or if you feel resistance. This must be reported to the nurse.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ADE33A8-F39A-4BCF-BEE1-44CE79A927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477043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5B3AA-8A59-43BA-A381-86C084198EB0}"/>
              </a:ext>
            </a:extLst>
          </p:cNvPr>
          <p:cNvSpPr>
            <a:spLocks noGrp="1"/>
          </p:cNvSpPr>
          <p:nvPr>
            <p:ph idx="1"/>
          </p:nvPr>
        </p:nvSpPr>
        <p:spPr/>
        <p:txBody>
          <a:bodyPr/>
          <a:lstStyle/>
          <a:p>
            <a:pPr marL="457200" indent="-457200">
              <a:buFont typeface="+mj-lt"/>
              <a:buAutoNum type="arabicPeriod" startAt="8"/>
            </a:pPr>
            <a:r>
              <a:rPr lang="en-US" dirty="0"/>
              <a:t>Discuss how enemas are given</a:t>
            </a:r>
          </a:p>
          <a:p>
            <a:pPr marL="457200" indent="-457200">
              <a:buFont typeface="+mj-lt"/>
              <a:buAutoNum type="arabicPeriod" startAt="8"/>
            </a:pPr>
            <a:endParaRPr lang="en-US" dirty="0"/>
          </a:p>
          <a:p>
            <a:r>
              <a:rPr lang="en-US" dirty="0">
                <a:solidFill>
                  <a:schemeClr val="tx1"/>
                </a:solidFill>
              </a:rPr>
              <a:t>Nursing assistants should remember these guidelines about enemas: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Provide plenty of privacy for the resident.</a:t>
            </a:r>
          </a:p>
          <a:p>
            <a:pPr marL="800100" lvl="1" indent="-342900">
              <a:buFont typeface="Arial" panose="020B0604020202020204" pitchFamily="34" charset="0"/>
              <a:buChar char="•"/>
            </a:pPr>
            <a:r>
              <a:rPr lang="en-US" dirty="0">
                <a:solidFill>
                  <a:schemeClr val="tx1"/>
                </a:solidFill>
              </a:rPr>
              <a:t>Place the resident in the Sims’ position.</a:t>
            </a:r>
          </a:p>
          <a:p>
            <a:pPr marL="800100" lvl="1" indent="-342900">
              <a:buFont typeface="Arial" panose="020B0604020202020204" pitchFamily="34" charset="0"/>
              <a:buChar char="•"/>
            </a:pPr>
            <a:r>
              <a:rPr lang="en-US" dirty="0">
                <a:solidFill>
                  <a:schemeClr val="tx1"/>
                </a:solidFill>
              </a:rPr>
              <a:t>When giving a cleansing enema, remove the air from the enema tubing before inserting the tube into the rectum.</a:t>
            </a:r>
          </a:p>
          <a:p>
            <a:pPr marL="800100" lvl="1" indent="-342900">
              <a:buFont typeface="Arial" panose="020B0604020202020204" pitchFamily="34" charset="0"/>
              <a:buChar char="•"/>
            </a:pPr>
            <a:r>
              <a:rPr lang="en-US" dirty="0">
                <a:solidFill>
                  <a:schemeClr val="tx1"/>
                </a:solidFill>
              </a:rPr>
              <a:t>Give the enema slowly, holding the tubing in place.</a:t>
            </a:r>
          </a:p>
          <a:p>
            <a:pPr marL="800100" lvl="1" indent="-342900">
              <a:buFont typeface="Arial" panose="020B0604020202020204" pitchFamily="34" charset="0"/>
              <a:buChar char="•"/>
            </a:pPr>
            <a:r>
              <a:rPr lang="en-US" dirty="0">
                <a:solidFill>
                  <a:schemeClr val="tx1"/>
                </a:solidFill>
              </a:rPr>
              <a:t>Be reassuring and gentle during the procedure.</a:t>
            </a:r>
          </a:p>
          <a:p>
            <a:pPr marL="800100" lvl="1" indent="-342900">
              <a:buFont typeface="Arial" panose="020B0604020202020204" pitchFamily="34" charset="0"/>
              <a:buChar char="•"/>
            </a:pPr>
            <a:r>
              <a:rPr lang="en-US" dirty="0">
                <a:solidFill>
                  <a:schemeClr val="tx1"/>
                </a:solidFill>
              </a:rPr>
              <a:t>Observe for cramping, pain or discomfort, bleeding, ability to retain the fluid, and any change in the resident’s condition during and after the enema.</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ADE33A8-F39A-4BCF-BEE1-44CE79A927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1283268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r>
              <a:rPr lang="en-US" i="1" dirty="0">
                <a:solidFill>
                  <a:schemeClr val="tx1"/>
                </a:solidFill>
              </a:rPr>
              <a:t>Equipment: bath blanket, IV pole, enema solution, additive (if needed), tubing and clamp, disposable bed protector, bedpan, bedpan cover, lubricating jelly, bath thermometer, tape measure, toilet paper, disposable wipes, towel, robe, nonskid footwear, paper towel, supplies for perineal care, 2 pairs of gloves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bed to safe working level, usually waist high.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Place bed protector under the resident. Ask the resident to remove his undergarments or help him do so.</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9796851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Help the resident into left-sided Sims’ position. Place the bedpan close to resident’s body. Cover with a bath blanket. </a:t>
            </a:r>
          </a:p>
          <a:p>
            <a:pPr marL="457200" indent="-457200">
              <a:buFont typeface="+mj-lt"/>
              <a:buAutoNum type="arabicPeriod" startAt="8"/>
            </a:pPr>
            <a:r>
              <a:rPr lang="en-US" dirty="0">
                <a:solidFill>
                  <a:schemeClr val="tx1"/>
                </a:solidFill>
              </a:rPr>
              <a:t>Place the IV pole beside the bed. </a:t>
            </a:r>
          </a:p>
          <a:p>
            <a:pPr marL="457200" indent="-457200">
              <a:buFont typeface="+mj-lt"/>
              <a:buAutoNum type="arabicPeriod" startAt="8"/>
            </a:pPr>
            <a:r>
              <a:rPr lang="en-US" dirty="0">
                <a:solidFill>
                  <a:schemeClr val="tx1"/>
                </a:solidFill>
              </a:rPr>
              <a:t>Clamp the enema tube. Prepare the enema solution. Add specific additive if ordered. Fill bag with 500 to 1000 mL of warm water (105°F) and swish fluid to mix well. Check water temperature with the water thermometer.</a:t>
            </a:r>
          </a:p>
          <a:p>
            <a:pPr marL="457200" indent="-457200">
              <a:buFont typeface="+mj-lt"/>
              <a:buAutoNum type="arabicPeriod" startAt="8"/>
            </a:pPr>
            <a:r>
              <a:rPr lang="en-US" dirty="0">
                <a:solidFill>
                  <a:schemeClr val="tx1"/>
                </a:solidFill>
              </a:rPr>
              <a:t>Unclamp the tube. Let a small amount of solution run through the tubing to release the air. Re-clamp the tube.</a:t>
            </a:r>
          </a:p>
          <a:p>
            <a:pPr marL="457200" indent="-457200">
              <a:buFont typeface="+mj-lt"/>
              <a:buAutoNum type="arabicPeriod" startAt="8"/>
            </a:pPr>
            <a:endParaRPr lang="en-US" dirty="0">
              <a:solidFill>
                <a:schemeClr val="tx1"/>
              </a:solidFill>
            </a:endParaRPr>
          </a:p>
          <a:p>
            <a:pPr marL="457200" indent="-457200">
              <a:buFont typeface="+mj-lt"/>
              <a:buAutoNum type="arabicPeriod" startAt="8"/>
            </a:pPr>
            <a:endParaRPr lang="en-US" dirty="0">
              <a:solidFill>
                <a:schemeClr val="tx1"/>
              </a:solidFill>
            </a:endParaRPr>
          </a:p>
          <a:p>
            <a:pPr marL="457200" indent="-457200">
              <a:buFont typeface="+mj-lt"/>
              <a:buAutoNum type="arabicPeriod" startAt="8"/>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127147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D066D7FD-A209-471C-B44B-85232AE36701}"/>
              </a:ext>
            </a:extLst>
          </p:cNvPr>
          <p:cNvPicPr>
            <a:picLocks noChangeAspect="1"/>
          </p:cNvPicPr>
          <p:nvPr/>
        </p:nvPicPr>
        <p:blipFill>
          <a:blip r:embed="rId2"/>
          <a:stretch>
            <a:fillRect/>
          </a:stretch>
        </p:blipFill>
        <p:spPr>
          <a:xfrm>
            <a:off x="4613096" y="3455311"/>
            <a:ext cx="5781748" cy="2832196"/>
          </a:xfrm>
          <a:prstGeom prst="rect">
            <a:avLst/>
          </a:prstGeom>
        </p:spPr>
      </p:pic>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3" y="733658"/>
            <a:ext cx="4583879" cy="5443306"/>
          </a:xfrm>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pPr marL="457200" indent="-457200">
              <a:buFont typeface="+mj-lt"/>
              <a:buAutoNum type="arabicPeriod" startAt="12"/>
            </a:pPr>
            <a:r>
              <a:rPr lang="en-US" dirty="0">
                <a:solidFill>
                  <a:schemeClr val="tx1"/>
                </a:solidFill>
              </a:rPr>
              <a:t>Hang the bag on the IV pole. Using the tape measure, make sure bottom of enema bag is not more than 12 inches above the resident’s anus.</a:t>
            </a:r>
          </a:p>
          <a:p>
            <a:pPr marL="457200" indent="-457200">
              <a:buFont typeface="+mj-lt"/>
              <a:buAutoNum type="arabicPeriod" startAt="12"/>
            </a:pPr>
            <a:r>
              <a:rPr lang="en-US" dirty="0">
                <a:solidFill>
                  <a:schemeClr val="tx1"/>
                </a:solidFill>
              </a:rPr>
              <a:t>Uncover the resident enough to expose the anus only. </a:t>
            </a:r>
          </a:p>
          <a:p>
            <a:pPr marL="457200" indent="-457200">
              <a:buFont typeface="+mj-lt"/>
              <a:buAutoNum type="arabicPeriod" startAt="12"/>
            </a:pPr>
            <a:r>
              <a:rPr lang="en-US" dirty="0">
                <a:solidFill>
                  <a:schemeClr val="tx1"/>
                </a:solidFill>
              </a:rPr>
              <a:t>Lubricate two to four inches of the tip of the tubing with lubricating jelly.</a:t>
            </a:r>
          </a:p>
          <a:p>
            <a:pPr marL="457200" indent="-457200">
              <a:buFont typeface="+mj-lt"/>
              <a:buAutoNum type="arabicPeriod" startAt="12"/>
            </a:pPr>
            <a:r>
              <a:rPr lang="en-US" dirty="0">
                <a:solidFill>
                  <a:schemeClr val="tx1"/>
                </a:solidFill>
              </a:rPr>
              <a:t>Ask resident to breathe deeply. This relieves cramps during procedure.</a:t>
            </a:r>
          </a:p>
          <a:p>
            <a:pPr marL="457200" indent="-457200">
              <a:buFont typeface="+mj-lt"/>
              <a:buAutoNum type="arabicPeriod" startAt="12"/>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accent5">
                  <a:lumMod val="60000"/>
                  <a:lumOff val="40000"/>
                </a:schemeClr>
              </a:solidFill>
              <a:highlight>
                <a:srgbClr val="000000"/>
              </a:highlight>
            </a:endParaRPr>
          </a:p>
        </p:txBody>
      </p:sp>
    </p:spTree>
    <p:extLst>
      <p:ext uri="{BB962C8B-B14F-4D97-AF65-F5344CB8AC3E}">
        <p14:creationId xmlns:p14="http://schemas.microsoft.com/office/powerpoint/2010/main" val="42296939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a:xfrm>
            <a:off x="635394" y="733658"/>
            <a:ext cx="4553056" cy="5443306"/>
          </a:xfrm>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pPr marL="457200" indent="-457200">
              <a:buFont typeface="+mj-lt"/>
              <a:buAutoNum type="arabicPeriod" startAt="16"/>
            </a:pPr>
            <a:r>
              <a:rPr lang="en-US" dirty="0">
                <a:solidFill>
                  <a:schemeClr val="tx1"/>
                </a:solidFill>
              </a:rPr>
              <a:t>Place one hand on the upper buttock. Lift to expose the anus. Ask the resident to take a deep breath and exhale. Using other hand, gently insert the tip of the tubing two to four inches into the rectum. Stop immediately if you feel resistance or if the resident complains of pain. If this happens, clamp the tubing. Tell the nurse immediately.</a:t>
            </a:r>
          </a:p>
          <a:p>
            <a:pPr marL="457200" indent="-457200">
              <a:buFont typeface="+mj-lt"/>
              <a:buAutoNum type="arabicPeriod" startAt="15"/>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D6573896-A05F-4838-BF98-95410B1D322E}"/>
              </a:ext>
            </a:extLst>
          </p:cNvPr>
          <p:cNvPicPr>
            <a:picLocks noChangeAspect="1"/>
          </p:cNvPicPr>
          <p:nvPr/>
        </p:nvPicPr>
        <p:blipFill>
          <a:blip r:embed="rId2"/>
          <a:stretch>
            <a:fillRect/>
          </a:stretch>
        </p:blipFill>
        <p:spPr>
          <a:xfrm>
            <a:off x="5468161" y="1657338"/>
            <a:ext cx="4553056" cy="4519626"/>
          </a:xfrm>
          <a:prstGeom prst="rect">
            <a:avLst/>
          </a:prstGeom>
        </p:spPr>
      </p:pic>
    </p:spTree>
    <p:extLst>
      <p:ext uri="{BB962C8B-B14F-4D97-AF65-F5344CB8AC3E}">
        <p14:creationId xmlns:p14="http://schemas.microsoft.com/office/powerpoint/2010/main" val="1483816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pPr marL="457200" indent="-457200">
              <a:buFont typeface="+mj-lt"/>
              <a:buAutoNum type="arabicPeriod" startAt="17"/>
            </a:pPr>
            <a:r>
              <a:rPr lang="en-US" dirty="0">
                <a:solidFill>
                  <a:schemeClr val="tx1"/>
                </a:solidFill>
              </a:rPr>
              <a:t>Unclamp the tubing. Allow the solution to flow slowly into the rectum. Ask resident to take slow, deep breaths. If resident complains of cramping, clamp the tubing and stop for a couple of minutes. Encourage him or her to take as much of the solution as possible. The resident should let you know when he cannot take any more fluid.</a:t>
            </a:r>
          </a:p>
          <a:p>
            <a:pPr marL="457200" indent="-457200">
              <a:buFont typeface="+mj-lt"/>
              <a:buAutoNum type="arabicPeriod" startAt="17"/>
            </a:pPr>
            <a:r>
              <a:rPr lang="en-US" dirty="0">
                <a:solidFill>
                  <a:schemeClr val="tx1"/>
                </a:solidFill>
              </a:rPr>
              <a:t>Clamp the tubing before the bag is empty, when the solution is almost gone. Gently remove the tip from the rectum. Place the tip into the enema bag. Do not contaminate yourself, resident, or bed linens.</a:t>
            </a:r>
          </a:p>
          <a:p>
            <a:pPr marL="457200" indent="-457200">
              <a:buFont typeface="+mj-lt"/>
              <a:buAutoNum type="arabicPeriod" startAt="17"/>
            </a:pPr>
            <a:r>
              <a:rPr lang="en-US" dirty="0">
                <a:solidFill>
                  <a:schemeClr val="tx1"/>
                </a:solidFill>
              </a:rPr>
              <a:t>Ask the resident to hold the solution inside for as long as possible.</a:t>
            </a:r>
          </a:p>
          <a:p>
            <a:pPr marL="457200" indent="-457200">
              <a:buFont typeface="+mj-lt"/>
              <a:buAutoNum type="arabicPeriod" startAt="17"/>
            </a:pPr>
            <a:r>
              <a:rPr lang="en-US" dirty="0">
                <a:solidFill>
                  <a:schemeClr val="tx1"/>
                </a:solidFill>
              </a:rPr>
              <a:t>Help the resident to use the bedpan or commode or to get to the bathroom. If the resident is using the bedpan, raise the head of the bed. Make sure both bed rails are up, and return the bed to its lowest position before you leave the room. If the resident uses a commode or toilet, put on a robe and nonskid footwear. Lower the bed to its lowest position before the resident gets up.</a:t>
            </a:r>
          </a:p>
          <a:p>
            <a:pPr marL="457200" indent="-457200">
              <a:buFont typeface="+mj-lt"/>
              <a:buAutoNum type="arabicPeriod" startAt="17"/>
            </a:pPr>
            <a:endParaRPr lang="en-US" dirty="0">
              <a:solidFill>
                <a:schemeClr val="accent5">
                  <a:lumMod val="60000"/>
                  <a:lumOff val="40000"/>
                </a:schemeClr>
              </a:solidFill>
            </a:endParaRPr>
          </a:p>
          <a:p>
            <a:pPr marL="457200" indent="-457200">
              <a:buFont typeface="+mj-lt"/>
              <a:buAutoNum type="arabicPeriod" startAt="17"/>
            </a:pPr>
            <a:endParaRPr lang="en-US" dirty="0">
              <a:solidFill>
                <a:schemeClr val="accent5">
                  <a:lumMod val="60000"/>
                  <a:lumOff val="40000"/>
                </a:schemeClr>
              </a:solidFill>
            </a:endParaRPr>
          </a:p>
          <a:p>
            <a:pPr marL="457200" indent="-457200">
              <a:buFont typeface="+mj-lt"/>
              <a:buAutoNum type="arabicPeriod" startAt="17"/>
            </a:pPr>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10435142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pPr marL="457200" indent="-457200">
              <a:buFont typeface="+mj-lt"/>
              <a:buAutoNum type="arabicPeriod" startAt="21"/>
            </a:pPr>
            <a:r>
              <a:rPr lang="en-US" dirty="0">
                <a:solidFill>
                  <a:schemeClr val="tx1"/>
                </a:solidFill>
              </a:rPr>
              <a:t>Remove and discard gloves properly. Wash your hands.</a:t>
            </a:r>
          </a:p>
          <a:p>
            <a:pPr marL="457200" indent="-457200">
              <a:buFont typeface="+mj-lt"/>
              <a:buAutoNum type="arabicPeriod" startAt="21"/>
            </a:pPr>
            <a:r>
              <a:rPr lang="en-US" dirty="0">
                <a:solidFill>
                  <a:schemeClr val="tx1"/>
                </a:solidFill>
              </a:rPr>
              <a:t>Place toilet paper and wipes within resident’s reach. Ask the resident to clean his hands with a hand wipe when finished if he is able. If the resident is using the toilet, ask him not to flush it when finished.</a:t>
            </a:r>
          </a:p>
          <a:p>
            <a:pPr marL="457200" indent="-457200">
              <a:buFont typeface="+mj-lt"/>
              <a:buAutoNum type="arabicPeriod" startAt="21"/>
            </a:pPr>
            <a:r>
              <a:rPr lang="en-US" dirty="0">
                <a:solidFill>
                  <a:schemeClr val="tx1"/>
                </a:solidFill>
              </a:rPr>
              <a:t>Leave the call light within the resident’s reach. Wash your hands. Ask the resident to signal when finished. Leave the room and closet the door.</a:t>
            </a:r>
          </a:p>
          <a:p>
            <a:pPr marL="457200" indent="-457200">
              <a:buFont typeface="+mj-lt"/>
              <a:buAutoNum type="arabicPeriod" startAt="21"/>
            </a:pPr>
            <a:r>
              <a:rPr lang="en-US" dirty="0">
                <a:solidFill>
                  <a:schemeClr val="tx1"/>
                </a:solidFill>
              </a:rPr>
              <a:t>When called by the resident, return and wash your hands. Put on clean gloves. </a:t>
            </a:r>
          </a:p>
          <a:p>
            <a:pPr marL="457200" indent="-457200">
              <a:buFont typeface="+mj-lt"/>
              <a:buAutoNum type="arabicPeriod" startAt="21"/>
            </a:pPr>
            <a:r>
              <a:rPr lang="en-US" dirty="0">
                <a:solidFill>
                  <a:schemeClr val="tx1"/>
                </a:solidFill>
              </a:rPr>
              <a:t>Raise the bed to a safe level. Lower the head of the bed. Make sure the resident is still covered. Do not overexpose the resident. Lower the bed rail on the near/working side if you raised it for the resident to use a bedpan.</a:t>
            </a:r>
          </a:p>
          <a:p>
            <a:pPr marL="457200" indent="-457200">
              <a:buFont typeface="+mj-lt"/>
              <a:buAutoNum type="arabicPeriod" startAt="21"/>
            </a:pPr>
            <a:r>
              <a:rPr lang="en-US" dirty="0">
                <a:solidFill>
                  <a:schemeClr val="tx1"/>
                </a:solidFill>
              </a:rPr>
              <a:t>Remove bedpan carefully and gently. Cover the bedpan</a:t>
            </a:r>
          </a:p>
          <a:p>
            <a:pPr marL="457200" indent="-457200">
              <a:buFont typeface="+mj-lt"/>
              <a:buAutoNum type="arabicPeriod" startAt="21"/>
            </a:pPr>
            <a:r>
              <a:rPr lang="en-US" dirty="0">
                <a:solidFill>
                  <a:schemeClr val="tx1"/>
                </a:solidFill>
              </a:rPr>
              <a:t>Give perineal care if help is needed. Wipe from front to back. Dry the perineal area with a towel. Remove and discard the bed protector. Help the resident put on undergarment. Cover the resident and remove the bath blanket.</a:t>
            </a:r>
          </a:p>
          <a:p>
            <a:pPr marL="457200" indent="-457200">
              <a:buFont typeface="+mj-lt"/>
              <a:buAutoNum type="arabicPeriod" startAt="21"/>
            </a:pPr>
            <a:endParaRPr lang="en-US" dirty="0">
              <a:solidFill>
                <a:schemeClr val="tx1"/>
              </a:solidFill>
            </a:endParaRPr>
          </a:p>
          <a:p>
            <a:pPr marL="457200" indent="-457200">
              <a:buFont typeface="+mj-lt"/>
              <a:buAutoNum type="arabicPeriod" startAt="21"/>
            </a:pPr>
            <a:endParaRPr lang="en-US" dirty="0">
              <a:solidFill>
                <a:schemeClr val="tx1"/>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1038961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cleansing enema</a:t>
            </a:r>
          </a:p>
          <a:p>
            <a:endParaRPr lang="en-US" dirty="0">
              <a:solidFill>
                <a:schemeClr val="accent5">
                  <a:lumMod val="60000"/>
                  <a:lumOff val="40000"/>
                </a:schemeClr>
              </a:solidFill>
              <a:highlight>
                <a:srgbClr val="000000"/>
              </a:highlight>
            </a:endParaRPr>
          </a:p>
          <a:p>
            <a:pPr marL="457200" indent="-457200">
              <a:buFont typeface="+mj-lt"/>
              <a:buAutoNum type="arabicPeriod" startAt="28"/>
            </a:pPr>
            <a:r>
              <a:rPr lang="en-US" dirty="0">
                <a:solidFill>
                  <a:schemeClr val="tx1"/>
                </a:solidFill>
              </a:rPr>
              <a:t>Place the towel and bath blanket in a hamper or bag and discard disposable supplies.</a:t>
            </a:r>
          </a:p>
          <a:p>
            <a:pPr marL="457200" indent="-457200">
              <a:buFont typeface="+mj-lt"/>
              <a:buAutoNum type="arabicPeriod" startAt="28"/>
            </a:pPr>
            <a:r>
              <a:rPr lang="en-US" dirty="0">
                <a:solidFill>
                  <a:schemeClr val="tx1"/>
                </a:solidFill>
              </a:rPr>
              <a:t>Take bedpan to the bathroom. Call the nurse to observe enema results, whether in bedpan or in toilet. Empty contents into toilet.</a:t>
            </a:r>
          </a:p>
          <a:p>
            <a:pPr marL="457200" indent="-457200">
              <a:buFont typeface="+mj-lt"/>
              <a:buAutoNum type="arabicPeriod" startAt="28"/>
            </a:pPr>
            <a:r>
              <a:rPr lang="en-US" dirty="0">
                <a:solidFill>
                  <a:schemeClr val="tx1"/>
                </a:solidFill>
              </a:rPr>
              <a:t>Turn the faucet on with a paper towel. Rinse the bedpan with cold water and empty it into the toilet. Flush the toilet. Place bedpan in area for cleaning or clean and store it according to policy. </a:t>
            </a:r>
          </a:p>
          <a:p>
            <a:pPr marL="457200" indent="-457200">
              <a:buFont typeface="+mj-lt"/>
              <a:buAutoNum type="arabicPeriod" startAt="28"/>
            </a:pPr>
            <a:r>
              <a:rPr lang="en-US" dirty="0">
                <a:solidFill>
                  <a:schemeClr val="tx1"/>
                </a:solidFill>
              </a:rPr>
              <a:t>Remove and discard gloves properly. Wash your hands.</a:t>
            </a:r>
          </a:p>
          <a:p>
            <a:pPr marL="457200" indent="-457200">
              <a:buFont typeface="+mj-lt"/>
              <a:buAutoNum type="arabicPeriod" startAt="28"/>
            </a:pPr>
            <a:r>
              <a:rPr lang="en-US" dirty="0">
                <a:solidFill>
                  <a:schemeClr val="tx1"/>
                </a:solidFill>
              </a:rPr>
              <a:t>Make resident comfortable.</a:t>
            </a:r>
          </a:p>
          <a:p>
            <a:pPr marL="457200" indent="-457200">
              <a:buFont typeface="+mj-lt"/>
              <a:buAutoNum type="arabicPeriod" startAt="28"/>
            </a:pPr>
            <a:r>
              <a:rPr lang="en-US" dirty="0">
                <a:solidFill>
                  <a:schemeClr val="tx1"/>
                </a:solidFill>
              </a:rPr>
              <a:t>Return bed to its lowest position. Remove privacy measures.</a:t>
            </a:r>
          </a:p>
          <a:p>
            <a:pPr marL="457200" indent="-457200">
              <a:buFont typeface="+mj-lt"/>
              <a:buAutoNum type="arabicPeriod" startAt="28"/>
            </a:pPr>
            <a:r>
              <a:rPr lang="en-US" dirty="0">
                <a:solidFill>
                  <a:schemeClr val="tx1"/>
                </a:solidFill>
              </a:rPr>
              <a:t>Leave the call light within the resident’s reach.</a:t>
            </a:r>
          </a:p>
          <a:p>
            <a:pPr marL="457200" indent="-457200">
              <a:buFont typeface="+mj-lt"/>
              <a:buAutoNum type="arabicPeriod" startAt="28"/>
            </a:pPr>
            <a:r>
              <a:rPr lang="en-US" dirty="0">
                <a:solidFill>
                  <a:schemeClr val="tx1"/>
                </a:solidFill>
              </a:rPr>
              <a:t>Wash your hands.</a:t>
            </a:r>
          </a:p>
          <a:p>
            <a:pPr marL="457200" indent="-457200">
              <a:buFont typeface="+mj-lt"/>
              <a:buAutoNum type="arabicPeriod" startAt="28"/>
            </a:pPr>
            <a:r>
              <a:rPr lang="en-US" dirty="0">
                <a:solidFill>
                  <a:schemeClr val="tx1"/>
                </a:solidFill>
              </a:rPr>
              <a:t>Be courteous and respectful at all times.</a:t>
            </a:r>
          </a:p>
          <a:p>
            <a:pPr marL="457200" indent="-457200">
              <a:buFont typeface="+mj-lt"/>
              <a:buAutoNum type="arabicPeriod" startAt="28"/>
            </a:pPr>
            <a:r>
              <a:rPr lang="en-US" dirty="0">
                <a:solidFill>
                  <a:schemeClr val="tx1"/>
                </a:solidFill>
              </a:rPr>
              <a:t>Report any changes in the resident to the nurse. Document procedure using facility guidelines.</a:t>
            </a:r>
          </a:p>
          <a:p>
            <a:pPr marL="457200" indent="-457200">
              <a:buFont typeface="+mj-lt"/>
              <a:buAutoNum type="arabicPeriod" startAt="28"/>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3688016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CD964-9C75-4ECC-A3B9-208D24A0C701}"/>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Giving a commercial enema</a:t>
            </a:r>
          </a:p>
          <a:p>
            <a:endParaRPr lang="en-US" dirty="0">
              <a:solidFill>
                <a:schemeClr val="accent5">
                  <a:lumMod val="60000"/>
                  <a:lumOff val="40000"/>
                </a:schemeClr>
              </a:solidFill>
              <a:highlight>
                <a:srgbClr val="000000"/>
              </a:highlight>
            </a:endParaRPr>
          </a:p>
          <a:p>
            <a:r>
              <a:rPr lang="en-US" i="1" dirty="0">
                <a:solidFill>
                  <a:schemeClr val="tx1"/>
                </a:solidFill>
              </a:rPr>
              <a:t>Equipment: bath blanket, standard or oil retention commercial enema kit, disposable bed protector, bedpan, bedpan cover, lubricating jelly, toilet paper, disposable wipes, towel, robe, nonskid footwear, supplies for perineal care, 2 pairs of gloves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Adjust bed to safe working level, usually waist high. Lock bed wheels.</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Place the bed protector under the resident. Ask resident to remove his undergarments or help him do so.</a:t>
            </a:r>
          </a:p>
          <a:p>
            <a:pPr marL="457200" indent="-457200">
              <a:buFont typeface="+mj-lt"/>
              <a:buAutoNum type="arabicPeriod"/>
            </a:pPr>
            <a:endParaRPr lang="en-US" dirty="0">
              <a:solidFill>
                <a:schemeClr val="tx1"/>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2C035092-31EF-410F-8E60-5040413669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E3567D"/>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srgbClr val="E3567D"/>
              </a:solidFill>
              <a:effectLst/>
              <a:uLnTx/>
              <a:uFillTx/>
              <a:latin typeface="Scala Sans"/>
              <a:ea typeface="+mn-ea"/>
              <a:cs typeface="+mn-cs"/>
            </a:endParaRPr>
          </a:p>
        </p:txBody>
      </p:sp>
    </p:spTree>
    <p:extLst>
      <p:ext uri="{BB962C8B-B14F-4D97-AF65-F5344CB8AC3E}">
        <p14:creationId xmlns:p14="http://schemas.microsoft.com/office/powerpoint/2010/main" val="2998935923"/>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10438</Words>
  <Application>Microsoft Office PowerPoint</Application>
  <PresentationFormat>Widescreen</PresentationFormat>
  <Paragraphs>1420</Paragraphs>
  <Slides>137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137</vt:i4>
      </vt:variant>
    </vt:vector>
  </HeadingPairs>
  <TitlesOfParts>
    <vt:vector size="140" baseType="lpstr">
      <vt:lpstr>Arial</vt:lpstr>
      <vt:lpstr>Scala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Susan Alvare Hedman</cp:lastModifiedBy>
  <cp:revision>67</cp:revision>
  <dcterms:created xsi:type="dcterms:W3CDTF">2019-02-05T15:26:13Z</dcterms:created>
  <dcterms:modified xsi:type="dcterms:W3CDTF">2019-08-21T17:28:01Z</dcterms:modified>
</cp:coreProperties>
</file>