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1" r:id="rId2"/>
    <p:sldId id="257" r:id="rId3"/>
    <p:sldId id="267" r:id="rId4"/>
    <p:sldId id="266" r:id="rId5"/>
    <p:sldId id="265" r:id="rId6"/>
    <p:sldId id="264" r:id="rId7"/>
    <p:sldId id="268" r:id="rId8"/>
    <p:sldId id="258" r:id="rId9"/>
    <p:sldId id="270" r:id="rId10"/>
    <p:sldId id="269" r:id="rId11"/>
    <p:sldId id="271" r:id="rId12"/>
    <p:sldId id="272" r:id="rId13"/>
    <p:sldId id="273" r:id="rId14"/>
    <p:sldId id="274" r:id="rId15"/>
    <p:sldId id="259" r:id="rId16"/>
    <p:sldId id="260" r:id="rId17"/>
    <p:sldId id="278" r:id="rId18"/>
    <p:sldId id="277" r:id="rId19"/>
    <p:sldId id="276" r:id="rId20"/>
    <p:sldId id="281" r:id="rId21"/>
    <p:sldId id="280" r:id="rId22"/>
    <p:sldId id="279" r:id="rId23"/>
    <p:sldId id="282" r:id="rId24"/>
    <p:sldId id="275" r:id="rId25"/>
    <p:sldId id="286" r:id="rId26"/>
    <p:sldId id="285" r:id="rId27"/>
    <p:sldId id="284" r:id="rId28"/>
    <p:sldId id="283" r:id="rId29"/>
    <p:sldId id="291" r:id="rId30"/>
    <p:sldId id="290" r:id="rId31"/>
    <p:sldId id="289" r:id="rId32"/>
    <p:sldId id="288" r:id="rId33"/>
    <p:sldId id="287" r:id="rId34"/>
    <p:sldId id="294" r:id="rId35"/>
    <p:sldId id="293" r:id="rId36"/>
    <p:sldId id="292" r:id="rId37"/>
    <p:sldId id="295" r:id="rId38"/>
    <p:sldId id="297" r:id="rId39"/>
    <p:sldId id="296" r:id="rId40"/>
    <p:sldId id="298" r:id="rId41"/>
    <p:sldId id="299" r:id="rId42"/>
    <p:sldId id="261" r:id="rId43"/>
    <p:sldId id="300" r:id="rId44"/>
    <p:sldId id="301" r:id="rId45"/>
    <p:sldId id="302" r:id="rId46"/>
    <p:sldId id="303" r:id="rId47"/>
    <p:sldId id="305" r:id="rId48"/>
    <p:sldId id="304" r:id="rId49"/>
    <p:sldId id="306" r:id="rId50"/>
    <p:sldId id="307" r:id="rId51"/>
    <p:sldId id="308" r:id="rId52"/>
    <p:sldId id="310" r:id="rId53"/>
    <p:sldId id="309" r:id="rId54"/>
    <p:sldId id="311" r:id="rId55"/>
    <p:sldId id="262" r:id="rId56"/>
    <p:sldId id="313" r:id="rId57"/>
    <p:sldId id="315" r:id="rId58"/>
    <p:sldId id="316" r:id="rId59"/>
    <p:sldId id="317" r:id="rId60"/>
    <p:sldId id="318" r:id="rId61"/>
    <p:sldId id="319" r:id="rId62"/>
    <p:sldId id="320" r:id="rId63"/>
    <p:sldId id="321" r:id="rId64"/>
    <p:sldId id="339" r:id="rId65"/>
    <p:sldId id="322" r:id="rId66"/>
    <p:sldId id="323" r:id="rId67"/>
    <p:sldId id="324" r:id="rId68"/>
    <p:sldId id="326" r:id="rId69"/>
    <p:sldId id="325" r:id="rId70"/>
    <p:sldId id="327" r:id="rId71"/>
    <p:sldId id="328" r:id="rId72"/>
    <p:sldId id="329" r:id="rId73"/>
    <p:sldId id="263" r:id="rId74"/>
    <p:sldId id="330" r:id="rId75"/>
    <p:sldId id="332" r:id="rId76"/>
    <p:sldId id="331" r:id="rId77"/>
    <p:sldId id="333" r:id="rId78"/>
    <p:sldId id="334" r:id="rId79"/>
    <p:sldId id="336" r:id="rId80"/>
    <p:sldId id="337" r:id="rId81"/>
    <p:sldId id="335" r:id="rId82"/>
    <p:sldId id="338" r:id="rId83"/>
    <p:sldId id="34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112" d="100"/>
          <a:sy n="112"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1142997" y="539293"/>
            <a:ext cx="1816272"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18</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1142997" y="2047398"/>
            <a:ext cx="871707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cala Sans" panose="02000503060000020003" pitchFamily="2" charset="0"/>
                <a:ea typeface="+mn-ea"/>
                <a:cs typeface="+mn-cs"/>
              </a:rPr>
              <a:t>The Integumentary System</a:t>
            </a: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1325043" y="4825851"/>
            <a:ext cx="1236907" cy="1282700"/>
          </a:xfrm>
          <a:prstGeom prst="rect">
            <a:avLst/>
          </a:prstGeom>
        </p:spPr>
      </p:pic>
    </p:spTree>
    <p:extLst>
      <p:ext uri="{BB962C8B-B14F-4D97-AF65-F5344CB8AC3E}">
        <p14:creationId xmlns:p14="http://schemas.microsoft.com/office/powerpoint/2010/main" val="310735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393" y="648592"/>
            <a:ext cx="10234377" cy="5528372"/>
          </a:xfrm>
        </p:spPr>
        <p:txBody>
          <a:bodyPr>
            <a:normAutofit/>
          </a:bodyPr>
          <a:lstStyle>
            <a:lvl1pPr marL="0" indent="0">
              <a:spcBef>
                <a:spcPts val="0"/>
              </a:spcBef>
              <a:spcAft>
                <a:spcPts val="600"/>
              </a:spcAft>
              <a:buNone/>
              <a:defRPr sz="2000">
                <a:solidFill>
                  <a:srgbClr val="FF0000"/>
                </a:solidFill>
                <a:latin typeface="+mn-lt"/>
              </a:defRPr>
            </a:lvl1pPr>
            <a:lvl2pPr marL="457200" indent="0">
              <a:spcBef>
                <a:spcPts val="0"/>
              </a:spcBef>
              <a:spcAft>
                <a:spcPts val="600"/>
              </a:spcAft>
              <a:buNone/>
              <a:defRPr sz="2000">
                <a:latin typeface="+mn-lt"/>
              </a:defRPr>
            </a:lvl2pPr>
            <a:lvl3pPr marL="914400" indent="0">
              <a:spcBef>
                <a:spcPts val="0"/>
              </a:spcBef>
              <a:spcAft>
                <a:spcPts val="600"/>
              </a:spcAft>
              <a:buNone/>
              <a:defRPr sz="2000">
                <a:latin typeface="+mn-lt"/>
              </a:defRPr>
            </a:lvl3pPr>
            <a:lvl4pPr marL="1371600" indent="0">
              <a:spcBef>
                <a:spcPts val="0"/>
              </a:spcBef>
              <a:spcAft>
                <a:spcPts val="600"/>
              </a:spcAft>
              <a:buNone/>
              <a:defRPr sz="2000">
                <a:latin typeface="+mn-lt"/>
              </a:defRPr>
            </a:lvl4pPr>
            <a:lvl5pPr marL="1828800" indent="0">
              <a:spcBef>
                <a:spcPts val="0"/>
              </a:spcBef>
              <a:spcAft>
                <a:spcPts val="600"/>
              </a:spcAft>
              <a:buNone/>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11328400" y="0"/>
            <a:ext cx="863600" cy="16065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cala Sans"/>
              <a:ea typeface="+mn-ea"/>
              <a:cs typeface="+mn-cs"/>
            </a:endParaRPr>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11506200" y="1752600"/>
            <a:ext cx="369332" cy="3321050"/>
          </a:xfrm>
          <a:prstGeom prst="rect">
            <a:avLst/>
          </a:prstGeom>
          <a:noFill/>
        </p:spPr>
        <p:txBody>
          <a:bodyPr vert="vert270"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rPr>
              <a:t>The Integumentary System</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11506197" y="101143"/>
            <a:ext cx="181627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cala Sans"/>
                <a:ea typeface="+mn-ea"/>
                <a:cs typeface="+mn-cs"/>
              </a:rPr>
              <a:t>18</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745067" y="6629400"/>
            <a:ext cx="100076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838200" y="6279454"/>
            <a:ext cx="2743200" cy="365125"/>
          </a:xfrm>
        </p:spPr>
        <p:txBody>
          <a:bodyPr/>
          <a:lstStyle>
            <a:lvl1pPr>
              <a:defRPr>
                <a:solidFill>
                  <a:sysClr val="windowText" lastClr="000000"/>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BC1E1F3-686D-4F52-826D-70A4F80E72A5}" type="datetime1">
              <a:rPr kumimoji="0" lang="en-US" sz="1200" b="0" i="0" u="none" strike="noStrike" kern="1200" cap="none" spc="0" normalizeH="0" baseline="0" noProof="0" smtClean="0">
                <a:ln>
                  <a:noFill/>
                </a:ln>
                <a:solidFill>
                  <a:sysClr val="windowText" lastClr="000000"/>
                </a:solidFill>
                <a:effectLst/>
                <a:uLnTx/>
                <a:uFillTx/>
                <a:latin typeface="Scala San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8/21/2019</a:t>
            </a:fld>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4038599" y="6279454"/>
            <a:ext cx="4993783" cy="365125"/>
          </a:xfrm>
        </p:spPr>
        <p:txBody>
          <a:bodyPr/>
          <a:lstStyle>
            <a:lvl1pPr>
              <a:defRPr>
                <a:solidFill>
                  <a:sysClr val="windowText" lastClr="000000"/>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Text" lastClr="000000"/>
              </a:solidFill>
              <a:effectLst/>
              <a:uLnTx/>
              <a:uFillTx/>
              <a:latin typeface="Scala Sans"/>
              <a:ea typeface="+mn-ea"/>
              <a:cs typeface="+mn-cs"/>
            </a:endParaRPr>
          </a:p>
        </p:txBody>
      </p:sp>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9518452" y="6279454"/>
            <a:ext cx="1297633" cy="365125"/>
          </a:xfrm>
        </p:spPr>
        <p:txBody>
          <a:bodyPr/>
          <a:lstStyle>
            <a:lvl1pPr>
              <a:defRPr>
                <a:solidFill>
                  <a:schemeClr val="accent6"/>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1641" y="5924550"/>
            <a:ext cx="719715" cy="744742"/>
          </a:xfrm>
          <a:prstGeom prst="rect">
            <a:avLst/>
          </a:prstGeom>
        </p:spPr>
      </p:pic>
    </p:spTree>
    <p:extLst>
      <p:ext uri="{BB962C8B-B14F-4D97-AF65-F5344CB8AC3E}">
        <p14:creationId xmlns:p14="http://schemas.microsoft.com/office/powerpoint/2010/main" val="251720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4798611" y="2338649"/>
            <a:ext cx="2539591" cy="2633613"/>
          </a:xfrm>
          <a:prstGeom prst="rect">
            <a:avLst/>
          </a:prstGeom>
        </p:spPr>
      </p:pic>
    </p:spTree>
    <p:extLst>
      <p:ext uri="{BB962C8B-B14F-4D97-AF65-F5344CB8AC3E}">
        <p14:creationId xmlns:p14="http://schemas.microsoft.com/office/powerpoint/2010/main" val="142001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3182F9F-E9DB-44F9-8F4D-A11E49818C55}" type="datetime1">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8/21/2019</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prstClr val="black"/>
                </a:solidFill>
                <a:effectLst/>
                <a:uLnTx/>
                <a:uFillTx/>
                <a:latin typeface="Scala Sans" panose="02000503060000020003"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Scala Sans" panose="02000503060000020003" pitchFamily="2" charset="0"/>
              <a:ea typeface="+mn-ea"/>
              <a:cs typeface="+mn-cs"/>
            </a:endParaRPr>
          </a:p>
        </p:txBody>
      </p:sp>
    </p:spTree>
    <p:extLst>
      <p:ext uri="{BB962C8B-B14F-4D97-AF65-F5344CB8AC3E}">
        <p14:creationId xmlns:p14="http://schemas.microsoft.com/office/powerpoint/2010/main" val="3103387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93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5BCB4-321F-47CF-A7E3-AD81B75CEF1C}"/>
              </a:ext>
            </a:extLst>
          </p:cNvPr>
          <p:cNvSpPr>
            <a:spLocks noGrp="1"/>
          </p:cNvSpPr>
          <p:nvPr>
            <p:ph idx="1"/>
          </p:nvPr>
        </p:nvSpPr>
        <p:spPr/>
        <p:txBody>
          <a:bodyPr/>
          <a:lstStyle/>
          <a:p>
            <a:pPr marL="457200" indent="-457200">
              <a:buFont typeface="+mj-lt"/>
              <a:buAutoNum type="arabicPeriod" startAt="2"/>
            </a:pPr>
            <a:r>
              <a:rPr lang="en-US" dirty="0"/>
              <a:t>Explain the structure and function of the integumentary system</a:t>
            </a:r>
          </a:p>
          <a:p>
            <a:pPr marL="457200" indent="-457200">
              <a:buFont typeface="+mj-lt"/>
              <a:buAutoNum type="arabicPeriod" startAt="2"/>
            </a:pPr>
            <a:endParaRPr lang="en-US" dirty="0"/>
          </a:p>
          <a:p>
            <a:r>
              <a:rPr lang="en-US" dirty="0">
                <a:solidFill>
                  <a:schemeClr val="tx1"/>
                </a:solidFill>
              </a:rPr>
              <a:t>The integumentary system consists of the following parts: </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Skin</a:t>
            </a:r>
          </a:p>
          <a:p>
            <a:pPr marL="800100" lvl="1" indent="-342900">
              <a:buFont typeface="Arial" panose="020B0604020202020204" pitchFamily="34" charset="0"/>
              <a:buChar char="•"/>
            </a:pPr>
            <a:r>
              <a:rPr lang="en-US" dirty="0">
                <a:solidFill>
                  <a:schemeClr val="tx1"/>
                </a:solidFill>
              </a:rPr>
              <a:t>Hair</a:t>
            </a:r>
          </a:p>
          <a:p>
            <a:pPr marL="800100" lvl="1" indent="-342900">
              <a:buFont typeface="Arial" panose="020B0604020202020204" pitchFamily="34" charset="0"/>
              <a:buChar char="•"/>
            </a:pPr>
            <a:r>
              <a:rPr lang="en-US" dirty="0">
                <a:solidFill>
                  <a:schemeClr val="tx1"/>
                </a:solidFill>
              </a:rPr>
              <a:t>Nails</a:t>
            </a:r>
          </a:p>
          <a:p>
            <a:pPr marL="800100" lvl="1" indent="-342900">
              <a:buFont typeface="Arial" panose="020B0604020202020204" pitchFamily="34" charset="0"/>
              <a:buChar char="•"/>
            </a:pPr>
            <a:r>
              <a:rPr lang="en-US" dirty="0">
                <a:solidFill>
                  <a:schemeClr val="tx1"/>
                </a:solidFill>
              </a:rPr>
              <a:t>Sebaceous (oil) glands</a:t>
            </a:r>
          </a:p>
          <a:p>
            <a:pPr marL="800100" lvl="1" indent="-342900">
              <a:buFont typeface="Arial" panose="020B0604020202020204" pitchFamily="34" charset="0"/>
              <a:buChar char="•"/>
            </a:pPr>
            <a:r>
              <a:rPr lang="en-US" dirty="0">
                <a:solidFill>
                  <a:schemeClr val="tx1"/>
                </a:solidFill>
              </a:rPr>
              <a:t>Sweat glands</a:t>
            </a:r>
          </a:p>
          <a:p>
            <a:pPr marL="800100" lvl="1" indent="-342900">
              <a:buFont typeface="Arial" panose="020B0604020202020204" pitchFamily="34" charset="0"/>
              <a:buChar char="•"/>
            </a:pPr>
            <a:r>
              <a:rPr lang="en-US" dirty="0">
                <a:solidFill>
                  <a:schemeClr val="tx1"/>
                </a:solidFill>
              </a:rPr>
              <a:t>Subcutaneous tissue</a:t>
            </a:r>
          </a:p>
          <a:p>
            <a:pPr marL="800100" lvl="1" indent="-342900">
              <a:buFont typeface="Arial" panose="020B0604020202020204" pitchFamily="34" charset="0"/>
              <a:buChar char="•"/>
            </a:pPr>
            <a:r>
              <a:rPr lang="en-US" dirty="0">
                <a:solidFill>
                  <a:schemeClr val="tx1"/>
                </a:solidFill>
              </a:rPr>
              <a:t>Nerve endings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6B1710F-B936-43F1-80E2-B57B238E86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89845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5BCB4-321F-47CF-A7E3-AD81B75CEF1C}"/>
              </a:ext>
            </a:extLst>
          </p:cNvPr>
          <p:cNvSpPr>
            <a:spLocks noGrp="1"/>
          </p:cNvSpPr>
          <p:nvPr>
            <p:ph idx="1"/>
          </p:nvPr>
        </p:nvSpPr>
        <p:spPr/>
        <p:txBody>
          <a:bodyPr/>
          <a:lstStyle/>
          <a:p>
            <a:pPr marL="457200" indent="-457200">
              <a:buFont typeface="+mj-lt"/>
              <a:buAutoNum type="arabicPeriod" startAt="2"/>
            </a:pPr>
            <a:r>
              <a:rPr lang="en-US" dirty="0"/>
              <a:t>Explain the structure and function of the integumentary system</a:t>
            </a:r>
          </a:p>
          <a:p>
            <a:pPr marL="457200" indent="-457200">
              <a:buFont typeface="+mj-lt"/>
              <a:buAutoNum type="arabicPeriod" startAt="2"/>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The skin is a natural protective covering, or integument. It is the largest organ in the human body.</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6B1710F-B936-43F1-80E2-B57B238E86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76321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DFD67F-7774-44C0-94A0-63E2986B012A}"/>
              </a:ext>
            </a:extLst>
          </p:cNvPr>
          <p:cNvSpPr>
            <a:spLocks noGrp="1"/>
          </p:cNvSpPr>
          <p:nvPr>
            <p:ph idx="1"/>
          </p:nvPr>
        </p:nvSpPr>
        <p:spPr>
          <a:xfrm>
            <a:off x="635393" y="442762"/>
            <a:ext cx="10234377" cy="5734202"/>
          </a:xfrm>
        </p:spPr>
        <p:txBody>
          <a:bodyPr/>
          <a:lstStyle/>
          <a:p>
            <a:r>
              <a:rPr lang="en-US" dirty="0">
                <a:solidFill>
                  <a:schemeClr val="tx1"/>
                </a:solidFill>
              </a:rPr>
              <a:t>Key Material 18-1: The Integumentary System</a:t>
            </a: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ECE62BD9-3375-47B5-8FE0-1AD1FB1362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5FE9FEA5-67B1-487A-B8B9-DA1D2DD3E313}"/>
              </a:ext>
            </a:extLst>
          </p:cNvPr>
          <p:cNvPicPr>
            <a:picLocks noChangeAspect="1"/>
          </p:cNvPicPr>
          <p:nvPr/>
        </p:nvPicPr>
        <p:blipFill>
          <a:blip r:embed="rId2"/>
          <a:stretch>
            <a:fillRect/>
          </a:stretch>
        </p:blipFill>
        <p:spPr>
          <a:xfrm>
            <a:off x="3191501" y="922266"/>
            <a:ext cx="5462489" cy="5492972"/>
          </a:xfrm>
          <a:prstGeom prst="rect">
            <a:avLst/>
          </a:prstGeom>
        </p:spPr>
      </p:pic>
    </p:spTree>
    <p:extLst>
      <p:ext uri="{BB962C8B-B14F-4D97-AF65-F5344CB8AC3E}">
        <p14:creationId xmlns:p14="http://schemas.microsoft.com/office/powerpoint/2010/main" val="392287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5BCB4-321F-47CF-A7E3-AD81B75CEF1C}"/>
              </a:ext>
            </a:extLst>
          </p:cNvPr>
          <p:cNvSpPr>
            <a:spLocks noGrp="1"/>
          </p:cNvSpPr>
          <p:nvPr>
            <p:ph idx="1"/>
          </p:nvPr>
        </p:nvSpPr>
        <p:spPr/>
        <p:txBody>
          <a:bodyPr/>
          <a:lstStyle/>
          <a:p>
            <a:pPr marL="457200" indent="-457200">
              <a:buFont typeface="+mj-lt"/>
              <a:buAutoNum type="arabicPeriod" startAt="2"/>
            </a:pPr>
            <a:r>
              <a:rPr lang="en-US" dirty="0"/>
              <a:t>Explain the structure and function of the integumentary system</a:t>
            </a:r>
          </a:p>
          <a:p>
            <a:pPr marL="457200" indent="-457200">
              <a:buFont typeface="+mj-lt"/>
              <a:buAutoNum type="arabicPeriod" startAt="2"/>
            </a:pPr>
            <a:endParaRPr lang="en-US" dirty="0"/>
          </a:p>
          <a:p>
            <a:r>
              <a:rPr lang="en-US" dirty="0">
                <a:solidFill>
                  <a:schemeClr val="tx1"/>
                </a:solidFill>
              </a:rPr>
              <a:t>Remember these points about the integumentary system:</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Natural, protective covering</a:t>
            </a:r>
          </a:p>
          <a:p>
            <a:pPr marL="800100" lvl="1" indent="-342900">
              <a:buFont typeface="Arial" panose="020B0604020202020204" pitchFamily="34" charset="0"/>
              <a:buChar char="•"/>
            </a:pPr>
            <a:r>
              <a:rPr lang="en-US" dirty="0">
                <a:solidFill>
                  <a:schemeClr val="tx1"/>
                </a:solidFill>
              </a:rPr>
              <a:t>Largest organ and system</a:t>
            </a:r>
          </a:p>
          <a:p>
            <a:pPr marL="800100" lvl="1" indent="-342900">
              <a:buFont typeface="Arial" panose="020B0604020202020204" pitchFamily="34" charset="0"/>
              <a:buChar char="•"/>
            </a:pPr>
            <a:r>
              <a:rPr lang="en-US" dirty="0">
                <a:solidFill>
                  <a:schemeClr val="tx1"/>
                </a:solidFill>
              </a:rPr>
              <a:t>Covers and protects the body </a:t>
            </a:r>
          </a:p>
          <a:p>
            <a:pPr marL="800100" lvl="1" indent="-342900">
              <a:buFont typeface="Arial" panose="020B0604020202020204" pitchFamily="34" charset="0"/>
              <a:buChar char="•"/>
            </a:pPr>
            <a:r>
              <a:rPr lang="en-US" dirty="0">
                <a:solidFill>
                  <a:schemeClr val="tx1"/>
                </a:solidFill>
              </a:rPr>
              <a:t>Skin is a sense organ</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6B1710F-B936-43F1-80E2-B57B238E86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408723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5BCB4-321F-47CF-A7E3-AD81B75CEF1C}"/>
              </a:ext>
            </a:extLst>
          </p:cNvPr>
          <p:cNvSpPr>
            <a:spLocks noGrp="1"/>
          </p:cNvSpPr>
          <p:nvPr>
            <p:ph idx="1"/>
          </p:nvPr>
        </p:nvSpPr>
        <p:spPr/>
        <p:txBody>
          <a:bodyPr/>
          <a:lstStyle/>
          <a:p>
            <a:pPr marL="457200" indent="-457200">
              <a:buFont typeface="+mj-lt"/>
              <a:buAutoNum type="arabicPeriod" startAt="2"/>
            </a:pPr>
            <a:r>
              <a:rPr lang="en-US" dirty="0"/>
              <a:t>Explain the structure and function of the integumentary system</a:t>
            </a:r>
          </a:p>
          <a:p>
            <a:pPr marL="457200" indent="-457200">
              <a:buFont typeface="+mj-lt"/>
              <a:buAutoNum type="arabicPeriod" startAt="2"/>
            </a:pPr>
            <a:endParaRPr lang="en-US" dirty="0"/>
          </a:p>
          <a:p>
            <a:r>
              <a:rPr lang="en-US" dirty="0">
                <a:solidFill>
                  <a:schemeClr val="tx1"/>
                </a:solidFill>
              </a:rPr>
              <a:t>The functions of the integumentary system are as follows: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Protects internal organs from injury</a:t>
            </a:r>
          </a:p>
          <a:p>
            <a:pPr marL="800100" lvl="1" indent="-342900">
              <a:buFont typeface="Arial" panose="020B0604020202020204" pitchFamily="34" charset="0"/>
              <a:buChar char="•"/>
            </a:pPr>
            <a:r>
              <a:rPr lang="en-US" dirty="0">
                <a:solidFill>
                  <a:schemeClr val="tx1"/>
                </a:solidFill>
              </a:rPr>
              <a:t>Protects body against bacteria</a:t>
            </a:r>
          </a:p>
          <a:p>
            <a:pPr marL="800100" lvl="1" indent="-342900">
              <a:buFont typeface="Arial" panose="020B0604020202020204" pitchFamily="34" charset="0"/>
              <a:buChar char="•"/>
            </a:pPr>
            <a:r>
              <a:rPr lang="en-US" dirty="0">
                <a:solidFill>
                  <a:schemeClr val="tx1"/>
                </a:solidFill>
              </a:rPr>
              <a:t>Prevents loss of too much water</a:t>
            </a:r>
          </a:p>
          <a:p>
            <a:pPr marL="800100" lvl="1" indent="-342900">
              <a:buFont typeface="Arial" panose="020B0604020202020204" pitchFamily="34" charset="0"/>
              <a:buChar char="•"/>
            </a:pPr>
            <a:r>
              <a:rPr lang="en-US" dirty="0">
                <a:solidFill>
                  <a:schemeClr val="tx1"/>
                </a:solidFill>
              </a:rPr>
              <a:t>Regulates body temperature</a:t>
            </a:r>
          </a:p>
          <a:p>
            <a:pPr marL="800100" lvl="1" indent="-342900">
              <a:buFont typeface="Arial" panose="020B0604020202020204" pitchFamily="34" charset="0"/>
              <a:buChar char="•"/>
            </a:pPr>
            <a:r>
              <a:rPr lang="en-US" dirty="0">
                <a:solidFill>
                  <a:schemeClr val="tx1"/>
                </a:solidFill>
              </a:rPr>
              <a:t>Responds to heat, cold, pain, pressure, and touch</a:t>
            </a:r>
          </a:p>
          <a:p>
            <a:pPr marL="800100" lvl="1" indent="-342900">
              <a:buFont typeface="Arial" panose="020B0604020202020204" pitchFamily="34" charset="0"/>
              <a:buChar char="•"/>
            </a:pPr>
            <a:r>
              <a:rPr lang="en-US" dirty="0">
                <a:solidFill>
                  <a:schemeClr val="tx1"/>
                </a:solidFill>
              </a:rPr>
              <a:t>Excretes waste products in sweat</a:t>
            </a:r>
          </a:p>
          <a:p>
            <a:pPr marL="800100" lvl="1" indent="-342900">
              <a:buFont typeface="Arial" panose="020B0604020202020204" pitchFamily="34" charset="0"/>
              <a:buChar char="•"/>
            </a:pPr>
            <a:r>
              <a:rPr lang="en-US" dirty="0">
                <a:solidFill>
                  <a:schemeClr val="tx1"/>
                </a:solidFill>
              </a:rPr>
              <a:t>Helps with production of vitamin D</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6B1710F-B936-43F1-80E2-B57B238E86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2378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C794E3-D254-4581-BE6D-87049DC980D4}"/>
              </a:ext>
            </a:extLst>
          </p:cNvPr>
          <p:cNvSpPr>
            <a:spLocks noGrp="1"/>
          </p:cNvSpPr>
          <p:nvPr>
            <p:ph idx="1"/>
          </p:nvPr>
        </p:nvSpPr>
        <p:spPr/>
        <p:txBody>
          <a:bodyPr/>
          <a:lstStyle/>
          <a:p>
            <a:pPr marL="457200" indent="-457200">
              <a:buFont typeface="+mj-lt"/>
              <a:buAutoNum type="arabicPeriod" startAt="3"/>
            </a:pPr>
            <a:r>
              <a:rPr lang="en-US" dirty="0"/>
              <a:t>Discuss changes in the integumentary system due to aging</a:t>
            </a:r>
          </a:p>
          <a:p>
            <a:pPr marL="457200" indent="-457200">
              <a:buFont typeface="+mj-lt"/>
              <a:buAutoNum type="arabicPeriod" startAt="3"/>
            </a:pPr>
            <a:endParaRPr lang="en-US" dirty="0"/>
          </a:p>
          <a:p>
            <a:r>
              <a:rPr lang="en-US" dirty="0">
                <a:solidFill>
                  <a:schemeClr val="tx1"/>
                </a:solidFill>
              </a:rPr>
              <a:t>Normal changes of aging in the integumentary system include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Amount of fat and collagen decreases.</a:t>
            </a:r>
          </a:p>
          <a:p>
            <a:pPr marL="800100" lvl="1" indent="-342900">
              <a:buFont typeface="Arial" panose="020B0604020202020204" pitchFamily="34" charset="0"/>
              <a:buChar char="•"/>
            </a:pPr>
            <a:r>
              <a:rPr lang="en-US" dirty="0">
                <a:solidFill>
                  <a:schemeClr val="tx1"/>
                </a:solidFill>
              </a:rPr>
              <a:t>Elastic fibers lose elasticity.</a:t>
            </a:r>
          </a:p>
          <a:p>
            <a:pPr marL="800100" lvl="1" indent="-342900">
              <a:buFont typeface="Arial" panose="020B0604020202020204" pitchFamily="34" charset="0"/>
              <a:buChar char="•"/>
            </a:pPr>
            <a:r>
              <a:rPr lang="en-US" dirty="0">
                <a:solidFill>
                  <a:schemeClr val="tx1"/>
                </a:solidFill>
              </a:rPr>
              <a:t>Hair and nail growth slows.</a:t>
            </a:r>
          </a:p>
          <a:p>
            <a:pPr marL="800100" lvl="1" indent="-342900">
              <a:buFont typeface="Arial" panose="020B0604020202020204" pitchFamily="34" charset="0"/>
              <a:buChar char="•"/>
            </a:pPr>
            <a:r>
              <a:rPr lang="en-US" dirty="0">
                <a:solidFill>
                  <a:schemeClr val="tx1"/>
                </a:solidFill>
              </a:rPr>
              <a:t>Skin becomes drier.</a:t>
            </a:r>
          </a:p>
          <a:p>
            <a:pPr marL="800100" lvl="1" indent="-342900">
              <a:buFont typeface="Arial" panose="020B0604020202020204" pitchFamily="34" charset="0"/>
              <a:buChar char="•"/>
            </a:pPr>
            <a:r>
              <a:rPr lang="en-US" dirty="0">
                <a:solidFill>
                  <a:schemeClr val="tx1"/>
                </a:solidFill>
              </a:rPr>
              <a:t>Skin becomes thinner and more fragile.</a:t>
            </a:r>
          </a:p>
          <a:p>
            <a:pPr marL="800100" lvl="1" indent="-342900">
              <a:buFont typeface="Arial" panose="020B0604020202020204" pitchFamily="34" charset="0"/>
              <a:buChar char="•"/>
            </a:pPr>
            <a:r>
              <a:rPr lang="en-US" dirty="0">
                <a:solidFill>
                  <a:schemeClr val="tx1"/>
                </a:solidFill>
              </a:rPr>
              <a:t>Protective fatty layer thins.</a:t>
            </a:r>
          </a:p>
          <a:p>
            <a:pPr marL="800100" lvl="1" indent="-342900">
              <a:buFont typeface="Arial" panose="020B0604020202020204" pitchFamily="34" charset="0"/>
              <a:buChar char="•"/>
            </a:pPr>
            <a:r>
              <a:rPr lang="en-US" dirty="0">
                <a:solidFill>
                  <a:schemeClr val="tx1"/>
                </a:solidFill>
              </a:rPr>
              <a:t>Hair thins and turns gray.</a:t>
            </a:r>
          </a:p>
          <a:p>
            <a:pPr marL="800100" lvl="1" indent="-342900">
              <a:buFont typeface="Arial" panose="020B0604020202020204" pitchFamily="34" charset="0"/>
              <a:buChar char="•"/>
            </a:pPr>
            <a:r>
              <a:rPr lang="en-US" dirty="0">
                <a:solidFill>
                  <a:schemeClr val="tx1"/>
                </a:solidFill>
              </a:rPr>
              <a:t>Brown spots may appear on the skin.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E07BDBBB-9985-4B61-9E0F-27C92F82F1B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53753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burns and scalds: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Causes: fire, hot liquids, warm water applications, electrical equipment, hot objects, certain chemicals</a:t>
            </a:r>
          </a:p>
          <a:p>
            <a:pPr marL="800100" lvl="1" indent="-342900">
              <a:buFont typeface="Arial" panose="020B0604020202020204" pitchFamily="34" charset="0"/>
              <a:buChar char="•"/>
            </a:pPr>
            <a:r>
              <a:rPr lang="en-US" dirty="0">
                <a:solidFill>
                  <a:schemeClr val="tx1"/>
                </a:solidFill>
              </a:rPr>
              <a:t>First-degree, or superficial, burns affect the epidermis and cause redness and pain.</a:t>
            </a:r>
          </a:p>
          <a:p>
            <a:pPr marL="800100" lvl="1" indent="-342900">
              <a:buFont typeface="Arial" panose="020B0604020202020204" pitchFamily="34" charset="0"/>
              <a:buChar char="•"/>
            </a:pPr>
            <a:r>
              <a:rPr lang="en-US" dirty="0">
                <a:solidFill>
                  <a:schemeClr val="tx1"/>
                </a:solidFill>
              </a:rPr>
              <a:t>Second-degree, or partial-thickness, burns affect the dermis and cause some skin damage, redness, pain, swelling and blistering.</a:t>
            </a:r>
          </a:p>
          <a:p>
            <a:pPr marL="800100" lvl="1" indent="-342900">
              <a:buFont typeface="Arial" panose="020B0604020202020204" pitchFamily="34" charset="0"/>
              <a:buChar char="•"/>
            </a:pPr>
            <a:r>
              <a:rPr lang="en-US" dirty="0">
                <a:solidFill>
                  <a:schemeClr val="tx1"/>
                </a:solidFill>
              </a:rPr>
              <a:t>Third-degree, or full-thickness, burns affect the epidermis, dermis and underlying tissue and cause serious scarring, which may affect muscle and bone; white or charred skin; pain, swelling, and peeling skin.</a:t>
            </a:r>
          </a:p>
          <a:p>
            <a:pPr marL="800100" lvl="1" indent="-342900">
              <a:buFont typeface="Arial" panose="020B0604020202020204" pitchFamily="34" charset="0"/>
              <a:buChar char="•"/>
            </a:pPr>
            <a:r>
              <a:rPr lang="en-US" dirty="0">
                <a:solidFill>
                  <a:schemeClr val="tx1"/>
                </a:solidFill>
              </a:rPr>
              <a:t>Very painful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06404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Points about burns and scalds (cont’d):</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May require surgery</a:t>
            </a:r>
          </a:p>
          <a:p>
            <a:pPr marL="800100" lvl="1" indent="-342900">
              <a:buFont typeface="Arial" panose="020B0604020202020204" pitchFamily="34" charset="0"/>
              <a:buChar char="•"/>
            </a:pPr>
            <a:r>
              <a:rPr lang="en-US" dirty="0">
                <a:solidFill>
                  <a:schemeClr val="tx1"/>
                </a:solidFill>
              </a:rPr>
              <a:t>Can cause resident’s condition to deteriorate rapidly</a:t>
            </a:r>
          </a:p>
          <a:p>
            <a:pPr marL="800100" lvl="1" indent="-342900">
              <a:buFont typeface="Arial" panose="020B0604020202020204" pitchFamily="34" charset="0"/>
              <a:buChar char="•"/>
            </a:pPr>
            <a:r>
              <a:rPr lang="en-US" dirty="0">
                <a:solidFill>
                  <a:schemeClr val="tx1"/>
                </a:solidFill>
              </a:rPr>
              <a:t>Offer pain medication before beginning care.</a:t>
            </a:r>
          </a:p>
          <a:p>
            <a:pPr marL="800100" lvl="1" indent="-342900">
              <a:buFont typeface="Arial" panose="020B0604020202020204" pitchFamily="34" charset="0"/>
              <a:buChar char="•"/>
            </a:pPr>
            <a:r>
              <a:rPr lang="en-US" dirty="0">
                <a:solidFill>
                  <a:schemeClr val="tx1"/>
                </a:solidFill>
              </a:rPr>
              <a:t>Be gentle with moving and positioning.</a:t>
            </a:r>
          </a:p>
          <a:p>
            <a:pPr marL="800100" lvl="1" indent="-342900">
              <a:buFont typeface="Arial" panose="020B0604020202020204" pitchFamily="34" charset="0"/>
              <a:buChar char="•"/>
            </a:pPr>
            <a:r>
              <a:rPr lang="en-US" dirty="0">
                <a:solidFill>
                  <a:schemeClr val="tx1"/>
                </a:solidFill>
              </a:rPr>
              <a:t>Report pus or other fluids around burn area or complaints of pain.</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14879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scabies </a:t>
            </a:r>
          </a:p>
          <a:p>
            <a:pPr lvl="1"/>
            <a:r>
              <a:rPr lang="en-US" dirty="0">
                <a:solidFill>
                  <a:schemeClr val="tx1"/>
                </a:solidFill>
              </a:rPr>
              <a:t>a contagious skin infection caused by mites burrowing into the skin that results in pimple-like irritations, rashes, intense itching, and sores. </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68942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scabies: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 mites that burrow into the skin to lay eggs</a:t>
            </a:r>
          </a:p>
          <a:p>
            <a:pPr marL="800100" lvl="1" indent="-342900">
              <a:buFont typeface="Arial" panose="020B0604020202020204" pitchFamily="34" charset="0"/>
              <a:buChar char="•"/>
            </a:pPr>
            <a:r>
              <a:rPr lang="en-US" dirty="0">
                <a:solidFill>
                  <a:schemeClr val="tx1"/>
                </a:solidFill>
              </a:rPr>
              <a:t>Symptoms: rash, intense itching, sores that may become infected</a:t>
            </a:r>
          </a:p>
          <a:p>
            <a:pPr marL="800100" lvl="1" indent="-342900">
              <a:buFont typeface="Arial" panose="020B0604020202020204" pitchFamily="34" charset="0"/>
              <a:buChar char="•"/>
            </a:pPr>
            <a:r>
              <a:rPr lang="en-US" dirty="0">
                <a:solidFill>
                  <a:schemeClr val="tx1"/>
                </a:solidFill>
              </a:rPr>
              <a:t>Usually transmitted by person-to-person contact</a:t>
            </a:r>
          </a:p>
          <a:p>
            <a:pPr marL="800100" lvl="1" indent="-342900">
              <a:buFont typeface="Arial" panose="020B0604020202020204" pitchFamily="34" charset="0"/>
              <a:buChar char="•"/>
            </a:pPr>
            <a:r>
              <a:rPr lang="en-US" dirty="0">
                <a:solidFill>
                  <a:schemeClr val="tx1"/>
                </a:solidFill>
              </a:rPr>
              <a:t>Elderly and those with weak immune systems at higher risk</a:t>
            </a:r>
          </a:p>
          <a:p>
            <a:pPr marL="800100" lvl="1" indent="-342900">
              <a:buFont typeface="Arial" panose="020B0604020202020204" pitchFamily="34" charset="0"/>
              <a:buChar char="•"/>
            </a:pPr>
            <a:r>
              <a:rPr lang="en-US" dirty="0">
                <a:solidFill>
                  <a:schemeClr val="tx1"/>
                </a:solidFill>
              </a:rPr>
              <a:t>Treatment: special lotions</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6879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32DDC-C884-4367-939E-F0D01A5EEB4F}"/>
              </a:ext>
            </a:extLst>
          </p:cNvPr>
          <p:cNvSpPr>
            <a:spLocks noGrp="1"/>
          </p:cNvSpPr>
          <p:nvPr>
            <p:ph idx="1"/>
          </p:nvPr>
        </p:nvSpPr>
        <p:spPr/>
        <p:txBody>
          <a:bodyPr/>
          <a:lstStyle/>
          <a:p>
            <a:pPr marL="457200" indent="-457200">
              <a:buFont typeface="+mj-lt"/>
              <a:buAutoNum type="arabicPeriod"/>
            </a:pPr>
            <a:r>
              <a:rPr lang="en-US" dirty="0"/>
              <a:t>Define the important words in this chapter</a:t>
            </a:r>
          </a:p>
          <a:p>
            <a:pPr marL="457200" indent="-457200">
              <a:buFont typeface="+mj-lt"/>
              <a:buAutoNum type="arabicPeriod"/>
            </a:pPr>
            <a:endParaRPr lang="en-US" b="1" dirty="0"/>
          </a:p>
          <a:p>
            <a:r>
              <a:rPr lang="en-US" b="1" dirty="0">
                <a:solidFill>
                  <a:schemeClr val="tx1"/>
                </a:solidFill>
              </a:rPr>
              <a:t>bony prominences</a:t>
            </a:r>
          </a:p>
          <a:p>
            <a:pPr lvl="1"/>
            <a:r>
              <a:rPr lang="en-US" dirty="0">
                <a:solidFill>
                  <a:schemeClr val="tx1"/>
                </a:solidFill>
              </a:rPr>
              <a:t>areas of the body where the bone lies close to the skin.</a:t>
            </a:r>
          </a:p>
          <a:p>
            <a:r>
              <a:rPr lang="en-US" b="1" dirty="0">
                <a:solidFill>
                  <a:schemeClr val="tx1"/>
                </a:solidFill>
              </a:rPr>
              <a:t>bruise</a:t>
            </a:r>
          </a:p>
          <a:p>
            <a:pPr lvl="1"/>
            <a:r>
              <a:rPr lang="en-US" dirty="0">
                <a:solidFill>
                  <a:schemeClr val="tx1"/>
                </a:solidFill>
              </a:rPr>
              <a:t>a purple, black, or blue discoloration on the skin caused by the leakage of blood from broken blood vessels into the surrounding tissues; also called a contusion.</a:t>
            </a:r>
          </a:p>
          <a:p>
            <a:r>
              <a:rPr lang="en-US" b="1" dirty="0">
                <a:solidFill>
                  <a:schemeClr val="tx1"/>
                </a:solidFill>
              </a:rPr>
              <a:t>cellulitis</a:t>
            </a:r>
          </a:p>
          <a:p>
            <a:pPr lvl="1"/>
            <a:r>
              <a:rPr lang="en-US" dirty="0">
                <a:solidFill>
                  <a:schemeClr val="tx1"/>
                </a:solidFill>
              </a:rPr>
              <a:t>a skin infection caused by bacteria moving into the tissues due to a break in the skin.</a:t>
            </a:r>
          </a:p>
          <a:p>
            <a:r>
              <a:rPr lang="en-US" b="1" dirty="0">
                <a:solidFill>
                  <a:schemeClr val="tx1"/>
                </a:solidFill>
              </a:rPr>
              <a:t>closed wound </a:t>
            </a:r>
          </a:p>
          <a:p>
            <a:pPr lvl="1"/>
            <a:r>
              <a:rPr lang="en-US" dirty="0">
                <a:solidFill>
                  <a:schemeClr val="tx1"/>
                </a:solidFill>
              </a:rPr>
              <a:t>a type of wound in which the skin’s surface is not broken.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C2D53D-7D17-4C5A-9836-33A807754E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01759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shingles </a:t>
            </a:r>
          </a:p>
          <a:p>
            <a:pPr lvl="1"/>
            <a:r>
              <a:rPr lang="en-US" dirty="0">
                <a:solidFill>
                  <a:schemeClr val="tx1"/>
                </a:solidFill>
              </a:rPr>
              <a:t>a viral infection caused by the same virus that causes chickenpox; results in pain, itching, and rashes.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67659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shingles: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 viral infection (varicella-zoster virus, same virus that causes chickenpox) </a:t>
            </a:r>
          </a:p>
          <a:p>
            <a:pPr marL="800100" lvl="1" indent="-342900">
              <a:buFont typeface="Arial" panose="020B0604020202020204" pitchFamily="34" charset="0"/>
              <a:buChar char="•"/>
            </a:pPr>
            <a:r>
              <a:rPr lang="en-US" dirty="0">
                <a:solidFill>
                  <a:schemeClr val="tx1"/>
                </a:solidFill>
              </a:rPr>
              <a:t>Can occur in anyone who has had chickenpox</a:t>
            </a:r>
          </a:p>
          <a:p>
            <a:pPr marL="800100" lvl="1" indent="-342900">
              <a:buFont typeface="Arial" panose="020B0604020202020204" pitchFamily="34" charset="0"/>
              <a:buChar char="•"/>
            </a:pPr>
            <a:r>
              <a:rPr lang="en-US" dirty="0">
                <a:solidFill>
                  <a:schemeClr val="tx1"/>
                </a:solidFill>
              </a:rPr>
              <a:t>Symptoms: begins with pain or itching where rash will appear; fever, chills</a:t>
            </a:r>
          </a:p>
          <a:p>
            <a:pPr marL="800100" lvl="1" indent="-342900">
              <a:buFont typeface="Arial" panose="020B0604020202020204" pitchFamily="34" charset="0"/>
              <a:buChar char="•"/>
            </a:pPr>
            <a:r>
              <a:rPr lang="en-US" dirty="0">
                <a:solidFill>
                  <a:schemeClr val="tx1"/>
                </a:solidFill>
              </a:rPr>
              <a:t>Pain may last for many years.</a:t>
            </a:r>
          </a:p>
          <a:p>
            <a:pPr marL="800100" lvl="1" indent="-342900">
              <a:buFont typeface="Arial" panose="020B0604020202020204" pitchFamily="34" charset="0"/>
              <a:buChar char="•"/>
            </a:pPr>
            <a:r>
              <a:rPr lang="en-US" dirty="0">
                <a:solidFill>
                  <a:schemeClr val="tx1"/>
                </a:solidFill>
              </a:rPr>
              <a:t>Virus is spread when in blister form.</a:t>
            </a:r>
          </a:p>
          <a:p>
            <a:pPr marL="800100" lvl="1" indent="-342900">
              <a:buFont typeface="Arial" panose="020B0604020202020204" pitchFamily="34" charset="0"/>
              <a:buChar char="•"/>
            </a:pPr>
            <a:r>
              <a:rPr lang="en-US" dirty="0">
                <a:solidFill>
                  <a:schemeClr val="tx1"/>
                </a:solidFill>
              </a:rPr>
              <a:t>Keep rash covered at all times.</a:t>
            </a:r>
          </a:p>
          <a:p>
            <a:pPr marL="800100" lvl="1" indent="-342900">
              <a:buFont typeface="Arial" panose="020B0604020202020204" pitchFamily="34" charset="0"/>
              <a:buChar char="•"/>
            </a:pPr>
            <a:r>
              <a:rPr lang="en-US" dirty="0">
                <a:solidFill>
                  <a:schemeClr val="tx1"/>
                </a:solidFill>
              </a:rPr>
              <a:t>Treatment: medication </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114911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terms:</a:t>
            </a:r>
          </a:p>
          <a:p>
            <a:endParaRPr lang="en-US" dirty="0">
              <a:solidFill>
                <a:schemeClr val="tx1"/>
              </a:solidFill>
            </a:endParaRPr>
          </a:p>
          <a:p>
            <a:r>
              <a:rPr lang="en-US" b="1" dirty="0">
                <a:solidFill>
                  <a:schemeClr val="tx1"/>
                </a:solidFill>
              </a:rPr>
              <a:t>closed wound </a:t>
            </a:r>
          </a:p>
          <a:p>
            <a:pPr lvl="1"/>
            <a:r>
              <a:rPr lang="en-US" dirty="0">
                <a:solidFill>
                  <a:schemeClr val="tx1"/>
                </a:solidFill>
              </a:rPr>
              <a:t>a type of wound in which the skin’s surface is not broken.</a:t>
            </a:r>
          </a:p>
          <a:p>
            <a:r>
              <a:rPr lang="en-US" b="1" dirty="0">
                <a:solidFill>
                  <a:schemeClr val="tx1"/>
                </a:solidFill>
              </a:rPr>
              <a:t>bruise</a:t>
            </a:r>
          </a:p>
          <a:p>
            <a:pPr lvl="1"/>
            <a:r>
              <a:rPr lang="en-US" dirty="0">
                <a:solidFill>
                  <a:schemeClr val="tx1"/>
                </a:solidFill>
              </a:rPr>
              <a:t>a purple, black, or blue discoloration on the skin caused by the leakage of blood from broken blood vessels into the surrounding tissues; also called a </a:t>
            </a:r>
            <a:r>
              <a:rPr lang="en-US" i="1" dirty="0">
                <a:solidFill>
                  <a:schemeClr val="tx1"/>
                </a:solidFill>
              </a:rPr>
              <a:t>contusion</a:t>
            </a:r>
            <a:r>
              <a:rPr lang="en-US" dirty="0">
                <a:solidFill>
                  <a:schemeClr val="tx1"/>
                </a:solidFill>
              </a:rPr>
              <a:t>.</a:t>
            </a:r>
          </a:p>
          <a:p>
            <a:pPr lvl="0"/>
            <a:r>
              <a:rPr lang="en-US" b="1" dirty="0">
                <a:solidFill>
                  <a:prstClr val="black"/>
                </a:solidFill>
              </a:rPr>
              <a:t>open wound </a:t>
            </a:r>
          </a:p>
          <a:p>
            <a:pPr lvl="1"/>
            <a:r>
              <a:rPr lang="en-US" dirty="0">
                <a:solidFill>
                  <a:prstClr val="black"/>
                </a:solidFill>
              </a:rPr>
              <a:t>a type of wound in which the skin’s surface is not intact.</a:t>
            </a: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990496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wounds: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Types of open wounds: abrasion, avulsion, incision, laceration, puncture wound</a:t>
            </a:r>
          </a:p>
          <a:p>
            <a:pPr marL="800100" lvl="1" indent="-342900">
              <a:buFont typeface="Arial" panose="020B0604020202020204" pitchFamily="34" charset="0"/>
              <a:buChar char="•"/>
            </a:pPr>
            <a:r>
              <a:rPr lang="en-US" dirty="0">
                <a:solidFill>
                  <a:schemeClr val="tx1"/>
                </a:solidFill>
              </a:rPr>
              <a:t>A common type of closed wound is a contusion, or bruise.</a:t>
            </a:r>
          </a:p>
          <a:p>
            <a:pPr marL="800100" lvl="1" indent="-342900">
              <a:buFont typeface="Arial" panose="020B0604020202020204" pitchFamily="34" charset="0"/>
              <a:buChar char="•"/>
            </a:pPr>
            <a:r>
              <a:rPr lang="en-US" dirty="0">
                <a:solidFill>
                  <a:schemeClr val="tx1"/>
                </a:solidFill>
              </a:rPr>
              <a:t>Symptoms: pain, tissue damage, discoloration, bleeding, fever, chills, trouble breathing</a:t>
            </a:r>
          </a:p>
          <a:p>
            <a:pPr marL="800100" lvl="1" indent="-342900">
              <a:buFont typeface="Arial" panose="020B0604020202020204" pitchFamily="34" charset="0"/>
              <a:buChar char="•"/>
            </a:pPr>
            <a:r>
              <a:rPr lang="en-US" dirty="0">
                <a:solidFill>
                  <a:schemeClr val="tx1"/>
                </a:solidFill>
              </a:rPr>
              <a:t>New wounds require immediate attention.</a:t>
            </a:r>
          </a:p>
          <a:p>
            <a:pPr marL="800100" lvl="1" indent="-342900">
              <a:buFont typeface="Arial" panose="020B0604020202020204" pitchFamily="34" charset="0"/>
              <a:buChar char="•"/>
            </a:pPr>
            <a:r>
              <a:rPr lang="en-US" dirty="0">
                <a:solidFill>
                  <a:schemeClr val="tx1"/>
                </a:solidFill>
              </a:rPr>
              <a:t>Treatment: stopping bleeding, cleaning wound, applying dressing</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75860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a:xfrm>
            <a:off x="635393" y="648592"/>
            <a:ext cx="10234377" cy="5528372"/>
          </a:xfrm>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lesion </a:t>
            </a:r>
          </a:p>
          <a:p>
            <a:pPr lvl="1"/>
            <a:r>
              <a:rPr lang="en-US" dirty="0">
                <a:solidFill>
                  <a:schemeClr val="tx1"/>
                </a:solidFill>
              </a:rPr>
              <a:t>an area of abnormal tissue or an injury or wound.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816976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Know these types of skin lesions: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Macules are the simplest skin lesion. They are flat spots that can be seen but not felt. They are visible because they change the color of the skin. Freckles are an example.</a:t>
            </a:r>
          </a:p>
          <a:p>
            <a:pPr marL="800100" lvl="1" indent="-342900">
              <a:buFont typeface="Arial" panose="020B0604020202020204" pitchFamily="34" charset="0"/>
              <a:buChar char="•"/>
            </a:pPr>
            <a:r>
              <a:rPr lang="en-US" dirty="0">
                <a:solidFill>
                  <a:schemeClr val="tx1"/>
                </a:solidFill>
              </a:rPr>
              <a:t>Papules are skin lesions that are raised, little round bumps on the skin. They do not contain pus. Contact dermatitis is an example. </a:t>
            </a:r>
          </a:p>
          <a:p>
            <a:pPr marL="800100" lvl="1" indent="-342900">
              <a:buFont typeface="Arial" panose="020B0604020202020204" pitchFamily="34" charset="0"/>
              <a:buChar char="•"/>
            </a:pPr>
            <a:r>
              <a:rPr lang="en-US" dirty="0">
                <a:solidFill>
                  <a:schemeClr val="tx1"/>
                </a:solidFill>
              </a:rPr>
              <a:t>Pustules are raised spots filled with pus, such as acne or infected boils.</a:t>
            </a:r>
          </a:p>
          <a:p>
            <a:pPr marL="800100" lvl="1" indent="-342900">
              <a:buFont typeface="Arial" panose="020B0604020202020204" pitchFamily="34" charset="0"/>
              <a:buChar char="•"/>
            </a:pPr>
            <a:r>
              <a:rPr lang="en-US" dirty="0">
                <a:solidFill>
                  <a:schemeClr val="tx1"/>
                </a:solidFill>
              </a:rPr>
              <a:t>Vesicles are small blisters that contain fluid. They can occur on the skin or inside the mouth. Chickenpox is an example.</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428683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Types of skin lesions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Wheals are large raised, irregular areas, that are usually itchy. Hives from an allergic reaction are an example.</a:t>
            </a:r>
          </a:p>
          <a:p>
            <a:pPr marL="800100" lvl="1" indent="-342900">
              <a:buFont typeface="Arial" panose="020B0604020202020204" pitchFamily="34" charset="0"/>
              <a:buChar char="•"/>
            </a:pPr>
            <a:r>
              <a:rPr lang="en-US" dirty="0">
                <a:solidFill>
                  <a:schemeClr val="tx1"/>
                </a:solidFill>
              </a:rPr>
              <a:t>Hematoma is a collection of blood in one area. The spot can be visible as a bruise, but may also occur on internal organs. Hematomas can become larger over time. They may also change color.</a:t>
            </a:r>
          </a:p>
          <a:p>
            <a:pPr marL="800100" lvl="1" indent="-342900">
              <a:buFont typeface="Arial" panose="020B0604020202020204" pitchFamily="34" charset="0"/>
              <a:buChar char="•"/>
            </a:pPr>
            <a:r>
              <a:rPr lang="en-US" dirty="0">
                <a:solidFill>
                  <a:schemeClr val="tx1"/>
                </a:solidFill>
              </a:rPr>
              <a:t>Purpura are small, purplish spots caused by bleeding under the skin. In elderly people, these spots are called senile purpura. Senile purpura occurs because blood vessels become more fragile with age.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895916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gangrene</a:t>
            </a:r>
          </a:p>
          <a:p>
            <a:pPr lvl="1"/>
            <a:r>
              <a:rPr lang="en-US" dirty="0">
                <a:solidFill>
                  <a:schemeClr val="tx1"/>
                </a:solidFill>
              </a:rPr>
              <a:t>death of tissue caused by infection or lack of blood flow.</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627588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gangrene:</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Means death of tissue</a:t>
            </a:r>
          </a:p>
          <a:p>
            <a:pPr marL="800100" lvl="1" indent="-342900">
              <a:buFont typeface="Arial" panose="020B0604020202020204" pitchFamily="34" charset="0"/>
              <a:buChar char="•"/>
            </a:pPr>
            <a:r>
              <a:rPr lang="en-US" dirty="0">
                <a:solidFill>
                  <a:schemeClr val="tx1"/>
                </a:solidFill>
              </a:rPr>
              <a:t>Caused by lack of blood flow</a:t>
            </a:r>
          </a:p>
          <a:p>
            <a:pPr marL="800100" lvl="1" indent="-342900">
              <a:buFont typeface="Arial" panose="020B0604020202020204" pitchFamily="34" charset="0"/>
              <a:buChar char="•"/>
            </a:pPr>
            <a:r>
              <a:rPr lang="en-US" dirty="0">
                <a:solidFill>
                  <a:schemeClr val="tx1"/>
                </a:solidFill>
              </a:rPr>
              <a:t>Must be treated immediately</a:t>
            </a:r>
          </a:p>
          <a:p>
            <a:pPr marL="800100" lvl="1" indent="-342900">
              <a:buFont typeface="Arial" panose="020B0604020202020204" pitchFamily="34" charset="0"/>
              <a:buChar char="•"/>
            </a:pPr>
            <a:r>
              <a:rPr lang="en-US" dirty="0">
                <a:solidFill>
                  <a:schemeClr val="tx1"/>
                </a:solidFill>
              </a:rPr>
              <a:t>Causes: burns, diabetes, injuries, circulatory disorders, weakened immune system, complications from surgery</a:t>
            </a:r>
          </a:p>
          <a:p>
            <a:pPr marL="800100" lvl="1" indent="-342900">
              <a:buFont typeface="Arial" panose="020B0604020202020204" pitchFamily="34" charset="0"/>
              <a:buChar char="•"/>
            </a:pPr>
            <a:r>
              <a:rPr lang="en-US" dirty="0">
                <a:solidFill>
                  <a:schemeClr val="tx1"/>
                </a:solidFill>
              </a:rPr>
              <a:t>Symptoms: discoloration of skin, sores that do not heal, pain, loss of feeling, foul-smelling discharge, chills, change in vital signs</a:t>
            </a:r>
          </a:p>
          <a:p>
            <a:pPr marL="800100" lvl="1" indent="-342900">
              <a:buFont typeface="Arial" panose="020B0604020202020204" pitchFamily="34" charset="0"/>
              <a:buChar char="•"/>
            </a:pPr>
            <a:r>
              <a:rPr lang="en-US" dirty="0">
                <a:solidFill>
                  <a:schemeClr val="tx1"/>
                </a:solidFill>
              </a:rPr>
              <a:t>Report elevated temperature, pulse, or respiration rate; changes in blood pressure or difficulty breathing.</a:t>
            </a:r>
          </a:p>
          <a:p>
            <a:pPr marL="800100" lvl="1" indent="-342900">
              <a:buFont typeface="Arial" panose="020B0604020202020204" pitchFamily="34" charset="0"/>
              <a:buChar char="•"/>
            </a:pPr>
            <a:r>
              <a:rPr lang="en-US" dirty="0">
                <a:solidFill>
                  <a:schemeClr val="tx1"/>
                </a:solidFill>
              </a:rPr>
              <a:t>Treatment: antibiotics, surgery, amputation, hospitalization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1017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dermatitis</a:t>
            </a:r>
          </a:p>
          <a:p>
            <a:pPr lvl="1"/>
            <a:r>
              <a:rPr lang="en-US" dirty="0">
                <a:solidFill>
                  <a:schemeClr val="tx1"/>
                </a:solidFill>
              </a:rPr>
              <a:t>inflammation of the skin.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36697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32DDC-C884-4367-939E-F0D01A5EEB4F}"/>
              </a:ext>
            </a:extLst>
          </p:cNvPr>
          <p:cNvSpPr>
            <a:spLocks noGrp="1"/>
          </p:cNvSpPr>
          <p:nvPr>
            <p:ph idx="1"/>
          </p:nvPr>
        </p:nvSpPr>
        <p:spPr/>
        <p:txBody>
          <a:bodyPr/>
          <a:lstStyle/>
          <a:p>
            <a:pPr marL="457200" indent="-457200">
              <a:buFont typeface="+mj-lt"/>
              <a:buAutoNum type="arabicPeriod"/>
            </a:pPr>
            <a:r>
              <a:rPr lang="en-US" dirty="0"/>
              <a:t>Define the important words in this chapter</a:t>
            </a:r>
          </a:p>
          <a:p>
            <a:pPr marL="457200" indent="-457200">
              <a:buFont typeface="+mj-lt"/>
              <a:buAutoNum type="arabicPeriod"/>
            </a:pPr>
            <a:endParaRPr lang="en-US" dirty="0"/>
          </a:p>
          <a:p>
            <a:r>
              <a:rPr lang="en-US" b="1" dirty="0">
                <a:solidFill>
                  <a:schemeClr val="tx1"/>
                </a:solidFill>
              </a:rPr>
              <a:t>dermatitis </a:t>
            </a:r>
          </a:p>
          <a:p>
            <a:pPr lvl="1"/>
            <a:r>
              <a:rPr lang="en-US" dirty="0">
                <a:solidFill>
                  <a:schemeClr val="tx1"/>
                </a:solidFill>
              </a:rPr>
              <a:t>inflammation of the skin. </a:t>
            </a:r>
          </a:p>
          <a:p>
            <a:r>
              <a:rPr lang="en-US" b="1" dirty="0">
                <a:solidFill>
                  <a:schemeClr val="tx1"/>
                </a:solidFill>
              </a:rPr>
              <a:t>dermis</a:t>
            </a:r>
            <a:r>
              <a:rPr lang="en-US" dirty="0">
                <a:solidFill>
                  <a:schemeClr val="tx1"/>
                </a:solidFill>
              </a:rPr>
              <a:t> </a:t>
            </a:r>
          </a:p>
          <a:p>
            <a:pPr lvl="1"/>
            <a:r>
              <a:rPr lang="en-US" dirty="0">
                <a:solidFill>
                  <a:schemeClr val="tx1"/>
                </a:solidFill>
              </a:rPr>
              <a:t>the inner layer of the two main layers of tissue that make up the skin. </a:t>
            </a:r>
          </a:p>
          <a:p>
            <a:r>
              <a:rPr lang="en-US" b="1" dirty="0">
                <a:solidFill>
                  <a:schemeClr val="tx1"/>
                </a:solidFill>
              </a:rPr>
              <a:t>epidermis </a:t>
            </a:r>
          </a:p>
          <a:p>
            <a:pPr lvl="1"/>
            <a:r>
              <a:rPr lang="en-US" dirty="0">
                <a:solidFill>
                  <a:schemeClr val="tx1"/>
                </a:solidFill>
              </a:rPr>
              <a:t>the outer layer of the two main layers of tissue that make up the skin. </a:t>
            </a:r>
          </a:p>
          <a:p>
            <a:r>
              <a:rPr lang="en-US" b="1" dirty="0">
                <a:solidFill>
                  <a:schemeClr val="tx1"/>
                </a:solidFill>
              </a:rPr>
              <a:t>gangrene</a:t>
            </a:r>
          </a:p>
          <a:p>
            <a:pPr lvl="1"/>
            <a:r>
              <a:rPr lang="en-US" dirty="0">
                <a:solidFill>
                  <a:schemeClr val="tx1"/>
                </a:solidFill>
              </a:rPr>
              <a:t>death of tissue caused by infection or lack of blood flow. </a:t>
            </a:r>
          </a:p>
          <a:p>
            <a:r>
              <a:rPr lang="en-US" b="1" dirty="0">
                <a:solidFill>
                  <a:schemeClr val="tx1"/>
                </a:solidFill>
              </a:rPr>
              <a:t>integument</a:t>
            </a:r>
          </a:p>
          <a:p>
            <a:pPr lvl="1"/>
            <a:r>
              <a:rPr lang="en-US" dirty="0">
                <a:solidFill>
                  <a:schemeClr val="tx1"/>
                </a:solidFill>
              </a:rPr>
              <a:t>natural protective covering.</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C2D53D-7D17-4C5A-9836-33A807754E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496500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dermatitis: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Different types include atopic dermatitis (eczema) and contact dermatitis</a:t>
            </a:r>
          </a:p>
          <a:p>
            <a:pPr marL="800100" lvl="1" indent="-342900">
              <a:buFont typeface="Arial" panose="020B0604020202020204" pitchFamily="34" charset="0"/>
              <a:buChar char="•"/>
            </a:pPr>
            <a:r>
              <a:rPr lang="en-US" dirty="0">
                <a:solidFill>
                  <a:schemeClr val="tx1"/>
                </a:solidFill>
              </a:rPr>
              <a:t>Causes: stress, allergies, family history, irritating agents in environment</a:t>
            </a:r>
          </a:p>
          <a:p>
            <a:pPr marL="800100" lvl="1" indent="-342900">
              <a:buFont typeface="Arial" panose="020B0604020202020204" pitchFamily="34" charset="0"/>
              <a:buChar char="•"/>
            </a:pPr>
            <a:r>
              <a:rPr lang="en-US" dirty="0">
                <a:solidFill>
                  <a:schemeClr val="tx1"/>
                </a:solidFill>
              </a:rPr>
              <a:t>Treatment: topical steroid creams, soothing or drying lotions</a:t>
            </a:r>
          </a:p>
          <a:p>
            <a:pPr marL="800100" lvl="1" indent="-342900">
              <a:buFont typeface="Arial" panose="020B0604020202020204" pitchFamily="34" charset="0"/>
              <a:buChar char="•"/>
            </a:pPr>
            <a:r>
              <a:rPr lang="en-US" dirty="0">
                <a:solidFill>
                  <a:schemeClr val="tx1"/>
                </a:solidFill>
              </a:rPr>
              <a:t>Report: worsening of eczema, severe itching or pain, signs of infection</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57029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cellulitis </a:t>
            </a:r>
          </a:p>
          <a:p>
            <a:pPr lvl="1"/>
            <a:r>
              <a:rPr lang="en-US" dirty="0">
                <a:solidFill>
                  <a:schemeClr val="tx1"/>
                </a:solidFill>
              </a:rPr>
              <a:t>a skin infection caused by bacteria moving into the tissues due to a break in the skin.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086793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cellulitis: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Caused by bacteria moving deep into the tissues due to a break in the skin</a:t>
            </a:r>
          </a:p>
          <a:p>
            <a:pPr marL="800100" lvl="1" indent="-342900">
              <a:buFont typeface="Arial" panose="020B0604020202020204" pitchFamily="34" charset="0"/>
              <a:buChar char="•"/>
            </a:pPr>
            <a:r>
              <a:rPr lang="en-US" dirty="0">
                <a:solidFill>
                  <a:schemeClr val="tx1"/>
                </a:solidFill>
              </a:rPr>
              <a:t>Diabetes, edema, obesity, and a weakened immune system also put a person at a higher risk for cellulitis.</a:t>
            </a:r>
          </a:p>
          <a:p>
            <a:pPr marL="800100" lvl="1" indent="-342900">
              <a:buFont typeface="Arial" panose="020B0604020202020204" pitchFamily="34" charset="0"/>
              <a:buChar char="•"/>
            </a:pPr>
            <a:r>
              <a:rPr lang="en-US" dirty="0">
                <a:solidFill>
                  <a:schemeClr val="tx1"/>
                </a:solidFill>
              </a:rPr>
              <a:t>Antibiotics are common treatment.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529610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psoriasis </a:t>
            </a:r>
          </a:p>
          <a:p>
            <a:pPr lvl="1"/>
            <a:r>
              <a:rPr lang="en-US" dirty="0">
                <a:solidFill>
                  <a:schemeClr val="tx1"/>
                </a:solidFill>
              </a:rPr>
              <a:t>a chronic skin condition caused by skin cells growing too quickly that results in red, white, or silver patches, itching, and discomfort.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905766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psoriasis: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Chronic skin condition in which skin cells grow too fast</a:t>
            </a:r>
          </a:p>
          <a:p>
            <a:pPr marL="800100" lvl="1" indent="-342900">
              <a:buFont typeface="Arial" panose="020B0604020202020204" pitchFamily="34" charset="0"/>
              <a:buChar char="•"/>
            </a:pPr>
            <a:r>
              <a:rPr lang="en-US" dirty="0">
                <a:solidFill>
                  <a:schemeClr val="tx1"/>
                </a:solidFill>
              </a:rPr>
              <a:t>Symptoms: white or silver patches on skin, itching and discomfort, arthritis, pain</a:t>
            </a:r>
          </a:p>
          <a:p>
            <a:pPr marL="800100" lvl="1" indent="-342900">
              <a:buFont typeface="Arial" panose="020B0604020202020204" pitchFamily="34" charset="0"/>
              <a:buChar char="•"/>
            </a:pPr>
            <a:r>
              <a:rPr lang="en-US" dirty="0">
                <a:solidFill>
                  <a:schemeClr val="tx1"/>
                </a:solidFill>
              </a:rPr>
              <a:t>Causes: usually inherited; may be caused by dry climate, cold weather, stress, or weakened immune system</a:t>
            </a:r>
          </a:p>
          <a:p>
            <a:pPr marL="800100" lvl="1" indent="-342900">
              <a:buFont typeface="Arial" panose="020B0604020202020204" pitchFamily="34" charset="0"/>
              <a:buChar char="•"/>
            </a:pPr>
            <a:r>
              <a:rPr lang="en-US" dirty="0">
                <a:solidFill>
                  <a:schemeClr val="tx1"/>
                </a:solidFill>
              </a:rPr>
              <a:t>Treatment: topical creams, shampoos, lotions, medication, phototherapy, dietary changes, sun therapy</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576508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tinea </a:t>
            </a:r>
          </a:p>
          <a:p>
            <a:pPr lvl="1"/>
            <a:r>
              <a:rPr lang="en-US" dirty="0">
                <a:solidFill>
                  <a:schemeClr val="tx1"/>
                </a:solidFill>
              </a:rPr>
              <a:t>a fungal infection that causes red, scaly patches to appear in a ring shape, generally on the upper body or on the hands and feet.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977862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fungal infections: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Commonly occur in moist areas of the body</a:t>
            </a:r>
          </a:p>
          <a:p>
            <a:pPr marL="800100" lvl="1" indent="-342900">
              <a:buFont typeface="Arial" panose="020B0604020202020204" pitchFamily="34" charset="0"/>
              <a:buChar char="•"/>
            </a:pPr>
            <a:r>
              <a:rPr lang="en-US" dirty="0">
                <a:solidFill>
                  <a:schemeClr val="tx1"/>
                </a:solidFill>
              </a:rPr>
              <a:t>Symptoms: red scaly patches, itching, rawness, pain</a:t>
            </a:r>
          </a:p>
          <a:p>
            <a:pPr marL="800100" lvl="1" indent="-342900">
              <a:buFont typeface="Arial" panose="020B0604020202020204" pitchFamily="34" charset="0"/>
              <a:buChar char="•"/>
            </a:pPr>
            <a:r>
              <a:rPr lang="en-US" dirty="0">
                <a:solidFill>
                  <a:schemeClr val="tx1"/>
                </a:solidFill>
              </a:rPr>
              <a:t>Examples: jock itch, vaginal yeast infections, athlete’s foot, tinea</a:t>
            </a:r>
          </a:p>
          <a:p>
            <a:pPr marL="800100" lvl="1" indent="-342900">
              <a:buFont typeface="Arial" panose="020B0604020202020204" pitchFamily="34" charset="0"/>
              <a:buChar char="•"/>
            </a:pPr>
            <a:r>
              <a:rPr lang="en-US" dirty="0">
                <a:solidFill>
                  <a:schemeClr val="tx1"/>
                </a:solidFill>
              </a:rPr>
              <a:t>Causes: overgrowth of fungus due to overuse of antibiotics and reduced immune system function </a:t>
            </a:r>
          </a:p>
          <a:p>
            <a:pPr marL="800100" lvl="1" indent="-342900">
              <a:buFont typeface="Arial" panose="020B0604020202020204" pitchFamily="34" charset="0"/>
              <a:buChar char="•"/>
            </a:pPr>
            <a:r>
              <a:rPr lang="en-US" dirty="0">
                <a:solidFill>
                  <a:schemeClr val="tx1"/>
                </a:solidFill>
              </a:rPr>
              <a:t>Treatment: topical antifungal creams, medications</a:t>
            </a:r>
          </a:p>
          <a:p>
            <a:pPr marL="800100" lvl="1" indent="-342900">
              <a:buFont typeface="Arial" panose="020B0604020202020204" pitchFamily="34" charset="0"/>
              <a:buChar char="•"/>
            </a:pPr>
            <a:r>
              <a:rPr lang="en-US" dirty="0">
                <a:solidFill>
                  <a:schemeClr val="tx1"/>
                </a:solidFill>
              </a:rPr>
              <a:t>Report: skin changes, skin abrasions, flaking, redness, sores, scratching</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876136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wart </a:t>
            </a:r>
          </a:p>
          <a:p>
            <a:pPr lvl="1"/>
            <a:r>
              <a:rPr lang="en-US" dirty="0">
                <a:solidFill>
                  <a:schemeClr val="tx1"/>
                </a:solidFill>
              </a:rPr>
              <a:t>contagious hard bump caused by a virus.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26296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warts: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Rough, hard bump on the skin</a:t>
            </a:r>
          </a:p>
          <a:p>
            <a:pPr marL="800100" lvl="1" indent="-342900">
              <a:buFont typeface="Arial" panose="020B0604020202020204" pitchFamily="34" charset="0"/>
              <a:buChar char="•"/>
            </a:pPr>
            <a:r>
              <a:rPr lang="en-US" dirty="0">
                <a:solidFill>
                  <a:schemeClr val="tx1"/>
                </a:solidFill>
              </a:rPr>
              <a:t>Cause: contagious virus enters skin through cut or tear</a:t>
            </a:r>
          </a:p>
          <a:p>
            <a:pPr marL="800100" lvl="1" indent="-342900">
              <a:buFont typeface="Arial" panose="020B0604020202020204" pitchFamily="34" charset="0"/>
              <a:buChar char="•"/>
            </a:pPr>
            <a:r>
              <a:rPr lang="en-US" dirty="0">
                <a:solidFill>
                  <a:schemeClr val="tx1"/>
                </a:solidFill>
              </a:rPr>
              <a:t>Treatment: medication, removal with laser or special instrument</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127559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Define the following term:</a:t>
            </a:r>
          </a:p>
          <a:p>
            <a:endParaRPr lang="en-US" dirty="0">
              <a:solidFill>
                <a:schemeClr val="tx1"/>
              </a:solidFill>
            </a:endParaRPr>
          </a:p>
          <a:p>
            <a:r>
              <a:rPr lang="en-US" b="1" dirty="0">
                <a:solidFill>
                  <a:schemeClr val="tx1"/>
                </a:solidFill>
              </a:rPr>
              <a:t>skin cancer </a:t>
            </a:r>
          </a:p>
          <a:p>
            <a:pPr lvl="1"/>
            <a:r>
              <a:rPr lang="en-US" dirty="0">
                <a:solidFill>
                  <a:schemeClr val="tx1"/>
                </a:solidFill>
              </a:rPr>
              <a:t>the growth of abnormal skin cells. </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29481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32DDC-C884-4367-939E-F0D01A5EEB4F}"/>
              </a:ext>
            </a:extLst>
          </p:cNvPr>
          <p:cNvSpPr>
            <a:spLocks noGrp="1"/>
          </p:cNvSpPr>
          <p:nvPr>
            <p:ph idx="1"/>
          </p:nvPr>
        </p:nvSpPr>
        <p:spPr/>
        <p:txBody>
          <a:bodyPr/>
          <a:lstStyle/>
          <a:p>
            <a:pPr marL="457200" indent="-457200">
              <a:buFont typeface="+mj-lt"/>
              <a:buAutoNum type="arabicPeriod"/>
            </a:pPr>
            <a:r>
              <a:rPr lang="en-US" dirty="0"/>
              <a:t>Define the important words in this chapter</a:t>
            </a:r>
          </a:p>
          <a:p>
            <a:pPr marL="457200" indent="-457200">
              <a:buFont typeface="+mj-lt"/>
              <a:buAutoNum type="arabicPeriod"/>
            </a:pPr>
            <a:endParaRPr lang="en-US" dirty="0"/>
          </a:p>
          <a:p>
            <a:r>
              <a:rPr lang="en-US" b="1" dirty="0">
                <a:solidFill>
                  <a:schemeClr val="tx1"/>
                </a:solidFill>
              </a:rPr>
              <a:t>lesion </a:t>
            </a:r>
          </a:p>
          <a:p>
            <a:pPr lvl="1"/>
            <a:r>
              <a:rPr lang="en-US" dirty="0">
                <a:solidFill>
                  <a:schemeClr val="tx1"/>
                </a:solidFill>
              </a:rPr>
              <a:t>an area of abnormal tissue or an injury or wound.</a:t>
            </a:r>
          </a:p>
          <a:p>
            <a:r>
              <a:rPr lang="en-US" b="1" dirty="0">
                <a:solidFill>
                  <a:schemeClr val="tx1"/>
                </a:solidFill>
              </a:rPr>
              <a:t>melanin </a:t>
            </a:r>
          </a:p>
          <a:p>
            <a:pPr lvl="1"/>
            <a:r>
              <a:rPr lang="en-US" dirty="0">
                <a:solidFill>
                  <a:schemeClr val="tx1"/>
                </a:solidFill>
              </a:rPr>
              <a:t>the pigment that gives skin its color.</a:t>
            </a:r>
          </a:p>
          <a:p>
            <a:r>
              <a:rPr lang="en-US" b="1" dirty="0">
                <a:solidFill>
                  <a:schemeClr val="tx1"/>
                </a:solidFill>
              </a:rPr>
              <a:t>melanocyte </a:t>
            </a:r>
          </a:p>
          <a:p>
            <a:pPr lvl="1"/>
            <a:r>
              <a:rPr lang="en-US" dirty="0">
                <a:solidFill>
                  <a:schemeClr val="tx1"/>
                </a:solidFill>
              </a:rPr>
              <a:t>cell in the skin that produces and contains the pigment called melanin.</a:t>
            </a:r>
          </a:p>
          <a:p>
            <a:r>
              <a:rPr lang="en-US" b="1" dirty="0">
                <a:solidFill>
                  <a:schemeClr val="tx1"/>
                </a:solidFill>
              </a:rPr>
              <a:t>necrosis</a:t>
            </a:r>
            <a:r>
              <a:rPr lang="en-US" dirty="0">
                <a:solidFill>
                  <a:schemeClr val="tx1"/>
                </a:solidFill>
              </a:rPr>
              <a:t> </a:t>
            </a:r>
          </a:p>
          <a:p>
            <a:pPr lvl="1"/>
            <a:r>
              <a:rPr lang="en-US" dirty="0">
                <a:solidFill>
                  <a:schemeClr val="tx1"/>
                </a:solidFill>
              </a:rPr>
              <a:t>the death of living cells or tissues caused by disease or injury.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C2D53D-7D17-4C5A-9836-33A807754E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924374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 these points about skin cancer:</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Most serious form is malignant melanoma.</a:t>
            </a:r>
          </a:p>
          <a:p>
            <a:pPr marL="800100" lvl="1" indent="-342900">
              <a:buFont typeface="Arial" panose="020B0604020202020204" pitchFamily="34" charset="0"/>
              <a:buChar char="•"/>
            </a:pPr>
            <a:r>
              <a:rPr lang="en-US" dirty="0">
                <a:solidFill>
                  <a:schemeClr val="tx1"/>
                </a:solidFill>
              </a:rPr>
              <a:t>Symptoms: changes in a mole, wart, or spot on the skin, sores that do not heal, itching, pain, and skin that is oozing or bleeding. </a:t>
            </a:r>
          </a:p>
          <a:p>
            <a:pPr marL="800100" lvl="1" indent="-342900">
              <a:buFont typeface="Arial" panose="020B0604020202020204" pitchFamily="34" charset="0"/>
              <a:buChar char="•"/>
            </a:pPr>
            <a:r>
              <a:rPr lang="en-US" dirty="0">
                <a:solidFill>
                  <a:schemeClr val="tx1"/>
                </a:solidFill>
              </a:rPr>
              <a:t>Causes: sun exposure</a:t>
            </a:r>
          </a:p>
          <a:p>
            <a:pPr marL="800100" lvl="1" indent="-342900">
              <a:buFont typeface="Arial" panose="020B0604020202020204" pitchFamily="34" charset="0"/>
              <a:buChar char="•"/>
            </a:pPr>
            <a:r>
              <a:rPr lang="en-US" dirty="0">
                <a:solidFill>
                  <a:schemeClr val="tx1"/>
                </a:solidFill>
              </a:rPr>
              <a:t>Treatment: removing cancerous area and tissue, as well as interferon</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816151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E13CA-F0F1-4605-8352-1E2A6391D699}"/>
              </a:ext>
            </a:extLst>
          </p:cNvPr>
          <p:cNvSpPr>
            <a:spLocks noGrp="1"/>
          </p:cNvSpPr>
          <p:nvPr>
            <p:ph idx="1"/>
          </p:nvPr>
        </p:nvSpPr>
        <p:spPr/>
        <p:txBody>
          <a:bodyPr/>
          <a:lstStyle/>
          <a:p>
            <a:pPr marL="457200" indent="-457200">
              <a:buFont typeface="+mj-lt"/>
              <a:buAutoNum type="arabicPeriod" startAt="4"/>
            </a:pPr>
            <a:r>
              <a:rPr lang="en-US" dirty="0"/>
              <a:t>Discuss common disorders of the integumentary system</a:t>
            </a:r>
          </a:p>
          <a:p>
            <a:pPr marL="457200" indent="-457200">
              <a:buFont typeface="+mj-lt"/>
              <a:buAutoNum type="arabicPeriod" startAt="4"/>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Obesity increases the risk for certain integumentary diseases or disorders, including the following: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pressure injuries</a:t>
            </a:r>
          </a:p>
          <a:p>
            <a:pPr marL="800100" lvl="1" indent="-342900">
              <a:buFont typeface="Arial" panose="020B0604020202020204" pitchFamily="34" charset="0"/>
              <a:buChar char="•"/>
            </a:pPr>
            <a:r>
              <a:rPr lang="en-US" dirty="0">
                <a:solidFill>
                  <a:schemeClr val="tx1"/>
                </a:solidFill>
              </a:rPr>
              <a:t>Skin infections such as cellulitis</a:t>
            </a:r>
          </a:p>
          <a:p>
            <a:pPr marL="800100" lvl="1" indent="-342900">
              <a:buFont typeface="Arial" panose="020B0604020202020204" pitchFamily="34" charset="0"/>
              <a:buChar char="•"/>
            </a:pPr>
            <a:r>
              <a:rPr lang="en-US" dirty="0">
                <a:solidFill>
                  <a:schemeClr val="tx1"/>
                </a:solidFill>
              </a:rPr>
              <a:t>Excess facial and body hair</a:t>
            </a:r>
          </a:p>
          <a:p>
            <a:pPr marL="800100" lvl="1" indent="-342900">
              <a:buFont typeface="Arial" panose="020B0604020202020204" pitchFamily="34" charset="0"/>
              <a:buChar char="•"/>
            </a:pPr>
            <a:r>
              <a:rPr lang="en-US" dirty="0">
                <a:solidFill>
                  <a:schemeClr val="tx1"/>
                </a:solidFill>
              </a:rPr>
              <a:t>Slow wound healing</a:t>
            </a: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F14BBD6C-3AE4-40BE-AD66-349354C6E7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28054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pressure points </a:t>
            </a:r>
          </a:p>
          <a:p>
            <a:pPr lvl="1"/>
            <a:r>
              <a:rPr lang="en-US" dirty="0"/>
              <a:t>areas of the body that bear the greatest amount of weight.</a:t>
            </a:r>
          </a:p>
          <a:p>
            <a:r>
              <a:rPr lang="en-US" b="1" dirty="0">
                <a:solidFill>
                  <a:schemeClr val="tx1"/>
                </a:solidFill>
              </a:rPr>
              <a:t>bony prominences</a:t>
            </a:r>
          </a:p>
          <a:p>
            <a:pPr lvl="1"/>
            <a:r>
              <a:rPr lang="en-US" dirty="0">
                <a:solidFill>
                  <a:schemeClr val="tx1"/>
                </a:solidFill>
              </a:rPr>
              <a:t>areas of the body where the bone lies close to the skin.</a:t>
            </a:r>
          </a:p>
          <a:p>
            <a:r>
              <a:rPr lang="en-US" b="1" dirty="0">
                <a:solidFill>
                  <a:schemeClr val="tx1"/>
                </a:solidFill>
              </a:rPr>
              <a:t>necrosis </a:t>
            </a:r>
          </a:p>
          <a:p>
            <a:pPr lvl="1"/>
            <a:r>
              <a:rPr lang="en-US" dirty="0">
                <a:solidFill>
                  <a:schemeClr val="tx1"/>
                </a:solidFill>
              </a:rPr>
              <a:t>the death of living cells or tissues caused by disease or injury. </a:t>
            </a:r>
          </a:p>
          <a:p>
            <a:pPr lvl="0"/>
            <a:r>
              <a:rPr lang="en-US" b="1" dirty="0">
                <a:solidFill>
                  <a:prstClr val="black"/>
                </a:solidFill>
              </a:rPr>
              <a:t>pressure injury</a:t>
            </a:r>
          </a:p>
          <a:p>
            <a:pPr lvl="1"/>
            <a:r>
              <a:rPr lang="en-US" dirty="0">
                <a:solidFill>
                  <a:prstClr val="black"/>
                </a:solidFill>
              </a:rPr>
              <a:t>localized damage to the skin (and possibly the underlying soft tissue) that occurs due to shearing or to  continued pressure over time; also known as </a:t>
            </a:r>
            <a:r>
              <a:rPr lang="en-US" i="1" dirty="0">
                <a:solidFill>
                  <a:prstClr val="black"/>
                </a:solidFill>
              </a:rPr>
              <a:t>pressure ulcer</a:t>
            </a:r>
            <a:r>
              <a:rPr lang="en-US" dirty="0">
                <a:solidFill>
                  <a:prstClr val="black"/>
                </a:solidFill>
              </a:rPr>
              <a:t>, </a:t>
            </a:r>
            <a:r>
              <a:rPr lang="en-US" i="1" dirty="0">
                <a:solidFill>
                  <a:prstClr val="black"/>
                </a:solidFill>
              </a:rPr>
              <a:t>pressure sore</a:t>
            </a:r>
            <a:r>
              <a:rPr lang="en-US" dirty="0">
                <a:solidFill>
                  <a:prstClr val="black"/>
                </a:solidFill>
              </a:rPr>
              <a:t>, </a:t>
            </a:r>
            <a:r>
              <a:rPr lang="en-US" i="1" dirty="0">
                <a:solidFill>
                  <a:prstClr val="black"/>
                </a:solidFill>
              </a:rPr>
              <a:t>decubitus ulcer</a:t>
            </a:r>
            <a:r>
              <a:rPr lang="en-US" dirty="0">
                <a:solidFill>
                  <a:prstClr val="black"/>
                </a:solidFill>
              </a:rPr>
              <a:t>, or </a:t>
            </a:r>
            <a:r>
              <a:rPr lang="en-US" i="1" dirty="0">
                <a:solidFill>
                  <a:prstClr val="black"/>
                </a:solidFill>
              </a:rPr>
              <a:t>bed sore</a:t>
            </a:r>
            <a:r>
              <a:rPr lang="en-US" dirty="0">
                <a:solidFill>
                  <a:prstClr val="black"/>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556479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REMEMBER:</a:t>
            </a:r>
          </a:p>
          <a:p>
            <a:endParaRPr lang="en-US" dirty="0">
              <a:solidFill>
                <a:schemeClr val="tx1"/>
              </a:solidFill>
            </a:endParaRPr>
          </a:p>
          <a:p>
            <a:r>
              <a:rPr lang="en-US" dirty="0">
                <a:solidFill>
                  <a:schemeClr val="tx1"/>
                </a:solidFill>
              </a:rPr>
              <a:t>When a person is confined to bed for long periods of time, the amount of blood that circulates to the skin is reduced and the risk of skin breakdown increases. This breakdown usually occurs at the points of the body that bear much of the body’s weight. </a:t>
            </a:r>
          </a:p>
          <a:p>
            <a:endParaRPr lang="en-US" dirty="0">
              <a:solidFill>
                <a:schemeClr val="tx1"/>
              </a:solidFill>
            </a:endParaRPr>
          </a:p>
          <a:p>
            <a:r>
              <a:rPr lang="en-US" dirty="0">
                <a:solidFill>
                  <a:schemeClr val="tx1"/>
                </a:solidFill>
              </a:rPr>
              <a:t>These points are called pressure points, and there are many on the human body. They are mainly located at bony prominences, which are areas of the body where the bone lies close to the skin.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880936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16BFF9-3A4D-4A2A-B186-32433F741F0F}"/>
              </a:ext>
            </a:extLst>
          </p:cNvPr>
          <p:cNvSpPr>
            <a:spLocks noGrp="1"/>
          </p:cNvSpPr>
          <p:nvPr>
            <p:ph idx="1"/>
          </p:nvPr>
        </p:nvSpPr>
        <p:spPr>
          <a:xfrm>
            <a:off x="635393" y="213421"/>
            <a:ext cx="10234377" cy="5963543"/>
          </a:xfrm>
        </p:spPr>
        <p:txBody>
          <a:bodyPr/>
          <a:lstStyle/>
          <a:p>
            <a:r>
              <a:rPr lang="en-US" dirty="0">
                <a:solidFill>
                  <a:schemeClr val="tx1"/>
                </a:solidFill>
              </a:rPr>
              <a:t>Key Material 18-2: Pressure Injury Danger Zones</a:t>
            </a:r>
          </a:p>
          <a:p>
            <a:endParaRPr lang="en-US" dirty="0"/>
          </a:p>
          <a:p>
            <a:endParaRPr lang="en-US" dirty="0"/>
          </a:p>
        </p:txBody>
      </p:sp>
      <p:sp>
        <p:nvSpPr>
          <p:cNvPr id="3" name="Slide Number Placeholder 2">
            <a:extLst>
              <a:ext uri="{FF2B5EF4-FFF2-40B4-BE49-F238E27FC236}">
                <a16:creationId xmlns:a16="http://schemas.microsoft.com/office/drawing/2014/main" id="{F7A9278B-62FC-4AC5-92F7-67A354BEDE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4C15DE46-EED1-4DB7-901C-955BCF75EB59}"/>
              </a:ext>
            </a:extLst>
          </p:cNvPr>
          <p:cNvPicPr>
            <a:picLocks noChangeAspect="1"/>
          </p:cNvPicPr>
          <p:nvPr/>
        </p:nvPicPr>
        <p:blipFill>
          <a:blip r:embed="rId2"/>
          <a:stretch>
            <a:fillRect/>
          </a:stretch>
        </p:blipFill>
        <p:spPr>
          <a:xfrm>
            <a:off x="4158114" y="767083"/>
            <a:ext cx="4361224" cy="5795581"/>
          </a:xfrm>
          <a:prstGeom prst="rect">
            <a:avLst/>
          </a:prstGeom>
        </p:spPr>
      </p:pic>
    </p:spTree>
    <p:extLst>
      <p:ext uri="{BB962C8B-B14F-4D97-AF65-F5344CB8AC3E}">
        <p14:creationId xmlns:p14="http://schemas.microsoft.com/office/powerpoint/2010/main" val="1322463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There are four stages of pressure injuries:</a:t>
            </a:r>
          </a:p>
          <a:p>
            <a:endParaRPr lang="en-US" dirty="0">
              <a:solidFill>
                <a:schemeClr val="tx1"/>
              </a:solidFill>
            </a:endParaRPr>
          </a:p>
          <a:p>
            <a:r>
              <a:rPr lang="en-US" b="1" dirty="0">
                <a:solidFill>
                  <a:schemeClr val="tx1"/>
                </a:solidFill>
              </a:rPr>
              <a:t>Stage I </a:t>
            </a:r>
          </a:p>
          <a:p>
            <a:pPr marL="800100" lvl="1" indent="-342900">
              <a:buFont typeface="Arial" panose="020B0604020202020204" pitchFamily="34" charset="0"/>
              <a:buChar char="•"/>
            </a:pPr>
            <a:r>
              <a:rPr lang="en-US" dirty="0">
                <a:solidFill>
                  <a:schemeClr val="tx1"/>
                </a:solidFill>
              </a:rPr>
              <a:t>Skin is intact, but reddens or appears blue or gray</a:t>
            </a:r>
          </a:p>
          <a:p>
            <a:pPr marL="800100" lvl="1" indent="-342900">
              <a:buFont typeface="Arial" panose="020B0604020202020204" pitchFamily="34" charset="0"/>
              <a:buChar char="•"/>
            </a:pPr>
            <a:r>
              <a:rPr lang="en-US" dirty="0">
                <a:solidFill>
                  <a:schemeClr val="tx1"/>
                </a:solidFill>
              </a:rPr>
              <a:t>May appear purple or darker than the skin surrounding the area in dark complexions</a:t>
            </a:r>
          </a:p>
          <a:p>
            <a:pPr marL="800100" lvl="1" indent="-342900">
              <a:buFont typeface="Arial" panose="020B0604020202020204" pitchFamily="34" charset="0"/>
              <a:buChar char="•"/>
            </a:pPr>
            <a:r>
              <a:rPr lang="en-US" dirty="0">
                <a:solidFill>
                  <a:schemeClr val="tx1"/>
                </a:solidFill>
              </a:rPr>
              <a:t>Skin may be swollen or feel warm or firm</a:t>
            </a:r>
          </a:p>
          <a:p>
            <a:pPr marL="800100" lvl="1" indent="-342900">
              <a:buFont typeface="Arial" panose="020B0604020202020204" pitchFamily="34" charset="0"/>
              <a:buChar char="•"/>
            </a:pPr>
            <a:r>
              <a:rPr lang="en-US" dirty="0">
                <a:solidFill>
                  <a:schemeClr val="tx1"/>
                </a:solidFill>
              </a:rPr>
              <a:t>Redness or discoloration is not relieved after removing pressure</a:t>
            </a:r>
          </a:p>
          <a:p>
            <a:pPr marL="800100" lvl="1" indent="-342900">
              <a:buFont typeface="Arial" panose="020B0604020202020204" pitchFamily="34" charset="0"/>
              <a:buChar char="•"/>
            </a:pPr>
            <a:r>
              <a:rPr lang="en-US" dirty="0">
                <a:solidFill>
                  <a:schemeClr val="tx1"/>
                </a:solidFill>
              </a:rPr>
              <a:t>Can be reversed if discovered promptly and treated </a:t>
            </a:r>
          </a:p>
          <a:p>
            <a:pPr marL="800100" lvl="1" indent="-342900">
              <a:buFont typeface="Arial" panose="020B0604020202020204" pitchFamily="34" charset="0"/>
              <a:buChar char="•"/>
            </a:pPr>
            <a:r>
              <a:rPr lang="en-US" dirty="0">
                <a:solidFill>
                  <a:schemeClr val="tx1"/>
                </a:solidFill>
              </a:rPr>
              <a:t>If not treated promptly, the pressure injury will worsen and progress into other stages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045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Stages of pressure injuries (cont’d):</a:t>
            </a:r>
          </a:p>
          <a:p>
            <a:endParaRPr lang="en-US" dirty="0">
              <a:solidFill>
                <a:schemeClr val="tx1"/>
              </a:solidFill>
            </a:endParaRPr>
          </a:p>
          <a:p>
            <a:r>
              <a:rPr lang="en-US" b="1" dirty="0">
                <a:solidFill>
                  <a:schemeClr val="tx1"/>
                </a:solidFill>
              </a:rPr>
              <a:t>Stage II</a:t>
            </a:r>
          </a:p>
          <a:p>
            <a:pPr marL="800100" lvl="1" indent="-342900">
              <a:buFont typeface="Arial" panose="020B0604020202020204" pitchFamily="34" charset="0"/>
              <a:buChar char="•"/>
            </a:pPr>
            <a:r>
              <a:rPr lang="en-US" dirty="0">
                <a:solidFill>
                  <a:schemeClr val="tx1"/>
                </a:solidFill>
              </a:rPr>
              <a:t>Partial-thickness skin loss involving the epidermis and the dermis</a:t>
            </a:r>
          </a:p>
          <a:p>
            <a:pPr marL="800100" lvl="1" indent="-342900">
              <a:buFont typeface="Arial" panose="020B0604020202020204" pitchFamily="34" charset="0"/>
              <a:buChar char="•"/>
            </a:pPr>
            <a:r>
              <a:rPr lang="en-US" dirty="0">
                <a:solidFill>
                  <a:schemeClr val="tx1"/>
                </a:solidFill>
              </a:rPr>
              <a:t>Ulcer is superficial and looks like a blister or shallow crater</a:t>
            </a:r>
          </a:p>
          <a:p>
            <a:pPr marL="800100" lvl="1" indent="-342900">
              <a:buFont typeface="Arial" panose="020B0604020202020204" pitchFamily="34" charset="0"/>
              <a:buChar char="•"/>
            </a:pPr>
            <a:r>
              <a:rPr lang="en-US" dirty="0">
                <a:solidFill>
                  <a:schemeClr val="tx1"/>
                </a:solidFill>
              </a:rPr>
              <a:t>Accompanied by pain and tenderness</a:t>
            </a:r>
          </a:p>
          <a:p>
            <a:pPr marL="800100" lvl="1" indent="-342900">
              <a:buFont typeface="Arial" panose="020B0604020202020204" pitchFamily="34" charset="0"/>
              <a:buChar char="•"/>
            </a:pPr>
            <a:r>
              <a:rPr lang="en-US" dirty="0">
                <a:solidFill>
                  <a:schemeClr val="tx1"/>
                </a:solidFill>
              </a:rPr>
              <a:t>Skin around the pressure injury may be discolored</a:t>
            </a:r>
          </a:p>
          <a:p>
            <a:pPr marL="800100" lvl="1" indent="-342900">
              <a:buFont typeface="Arial" panose="020B0604020202020204" pitchFamily="34" charset="0"/>
              <a:buChar char="•"/>
            </a:pPr>
            <a:r>
              <a:rPr lang="en-US" dirty="0">
                <a:solidFill>
                  <a:schemeClr val="tx1"/>
                </a:solidFill>
              </a:rPr>
              <a:t>No dead (necrotic) tissue in the site at this stage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4230574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Stages of pressure injuries (cont’d):</a:t>
            </a:r>
          </a:p>
          <a:p>
            <a:endParaRPr lang="en-US" dirty="0">
              <a:solidFill>
                <a:schemeClr val="tx1"/>
              </a:solidFill>
            </a:endParaRPr>
          </a:p>
          <a:p>
            <a:r>
              <a:rPr lang="en-US" b="1" dirty="0">
                <a:solidFill>
                  <a:schemeClr val="tx1"/>
                </a:solidFill>
              </a:rPr>
              <a:t>Stage III </a:t>
            </a:r>
          </a:p>
          <a:p>
            <a:pPr marL="800100" lvl="1" indent="-342900">
              <a:buFont typeface="Arial" panose="020B0604020202020204" pitchFamily="34" charset="0"/>
              <a:buChar char="•"/>
            </a:pPr>
            <a:r>
              <a:rPr lang="en-US" dirty="0">
                <a:solidFill>
                  <a:schemeClr val="tx1"/>
                </a:solidFill>
              </a:rPr>
              <a:t>Full-thickness skin loss (both the epidermis and dermis will be gone)</a:t>
            </a:r>
          </a:p>
          <a:p>
            <a:pPr marL="800100" lvl="1" indent="-342900">
              <a:buFont typeface="Arial" panose="020B0604020202020204" pitchFamily="34" charset="0"/>
              <a:buChar char="•"/>
            </a:pPr>
            <a:r>
              <a:rPr lang="en-US" dirty="0">
                <a:solidFill>
                  <a:schemeClr val="tx1"/>
                </a:solidFill>
              </a:rPr>
              <a:t>Ulcer looks like a shallow or deep crater</a:t>
            </a:r>
          </a:p>
          <a:p>
            <a:pPr marL="800100" lvl="1" indent="-342900">
              <a:buFont typeface="Arial" panose="020B0604020202020204" pitchFamily="34" charset="0"/>
              <a:buChar char="•"/>
            </a:pPr>
            <a:r>
              <a:rPr lang="en-US" dirty="0">
                <a:solidFill>
                  <a:schemeClr val="tx1"/>
                </a:solidFill>
              </a:rPr>
              <a:t>Bottom of the wound may have yellow, dead tissue</a:t>
            </a:r>
          </a:p>
          <a:p>
            <a:pPr marL="800100" lvl="1" indent="-342900">
              <a:buFont typeface="Arial" panose="020B0604020202020204" pitchFamily="34" charset="0"/>
              <a:buChar char="•"/>
            </a:pPr>
            <a:r>
              <a:rPr lang="en-US" dirty="0">
                <a:solidFill>
                  <a:schemeClr val="tx1"/>
                </a:solidFill>
              </a:rPr>
              <a:t>Damage may extend to the tissue that covers muscle</a:t>
            </a:r>
          </a:p>
          <a:p>
            <a:pPr marL="800100" lvl="1" indent="-342900">
              <a:buFont typeface="Arial" panose="020B0604020202020204" pitchFamily="34" charset="0"/>
              <a:buChar char="•"/>
            </a:pPr>
            <a:r>
              <a:rPr lang="en-US" dirty="0">
                <a:solidFill>
                  <a:schemeClr val="tx1"/>
                </a:solidFill>
              </a:rPr>
              <a:t>Require weeks or months to fully heal</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502856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Stages of pressure injuries (cont’d):</a:t>
            </a:r>
          </a:p>
          <a:p>
            <a:endParaRPr lang="en-US" dirty="0">
              <a:solidFill>
                <a:schemeClr val="tx1"/>
              </a:solidFill>
            </a:endParaRPr>
          </a:p>
          <a:p>
            <a:r>
              <a:rPr lang="en-US" b="1" dirty="0">
                <a:solidFill>
                  <a:schemeClr val="tx1"/>
                </a:solidFill>
              </a:rPr>
              <a:t>Stage IV </a:t>
            </a:r>
          </a:p>
          <a:p>
            <a:pPr marL="800100" lvl="1" indent="-342900">
              <a:buFont typeface="Arial" panose="020B0604020202020204" pitchFamily="34" charset="0"/>
              <a:buChar char="•"/>
            </a:pPr>
            <a:r>
              <a:rPr lang="en-US" dirty="0">
                <a:solidFill>
                  <a:schemeClr val="tx1"/>
                </a:solidFill>
              </a:rPr>
              <a:t>Full-thickness skin loss extending through all layers of the skin, tissue, and possibly, muscle, bone, and other structures, such as joints or tendons</a:t>
            </a:r>
          </a:p>
          <a:p>
            <a:pPr marL="800100" lvl="1" indent="-342900">
              <a:buFont typeface="Arial" panose="020B0604020202020204" pitchFamily="34" charset="0"/>
              <a:buChar char="•"/>
            </a:pPr>
            <a:r>
              <a:rPr lang="en-US" dirty="0">
                <a:solidFill>
                  <a:schemeClr val="tx1"/>
                </a:solidFill>
              </a:rPr>
              <a:t>Ulcer will look like a deep crater and will have some necrotic tissue</a:t>
            </a:r>
          </a:p>
          <a:p>
            <a:pPr marL="800100" lvl="1" indent="-342900">
              <a:buFont typeface="Arial" panose="020B0604020202020204" pitchFamily="34" charset="0"/>
              <a:buChar char="•"/>
            </a:pPr>
            <a:r>
              <a:rPr lang="en-US" dirty="0">
                <a:solidFill>
                  <a:schemeClr val="tx1"/>
                </a:solidFill>
              </a:rPr>
              <a:t>Healing process extends over months</a:t>
            </a:r>
          </a:p>
          <a:p>
            <a:pPr marL="800100" lvl="1" indent="-342900">
              <a:buFont typeface="Arial" panose="020B0604020202020204" pitchFamily="34" charset="0"/>
              <a:buChar char="•"/>
            </a:pPr>
            <a:r>
              <a:rPr lang="en-US" dirty="0">
                <a:solidFill>
                  <a:schemeClr val="tx1"/>
                </a:solidFill>
              </a:rPr>
              <a:t>Serious infections can result</a:t>
            </a:r>
          </a:p>
          <a:p>
            <a:pPr marL="800100" lvl="1" indent="-342900">
              <a:buFont typeface="Arial" panose="020B0604020202020204" pitchFamily="34" charset="0"/>
              <a:buChar char="•"/>
            </a:pPr>
            <a:r>
              <a:rPr lang="en-US" dirty="0">
                <a:solidFill>
                  <a:schemeClr val="tx1"/>
                </a:solidFill>
              </a:rPr>
              <a:t>May require a skin graft</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1672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Why should every resident’s skin be inspected each time that care is provided?</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65090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32DDC-C884-4367-939E-F0D01A5EEB4F}"/>
              </a:ext>
            </a:extLst>
          </p:cNvPr>
          <p:cNvSpPr>
            <a:spLocks noGrp="1"/>
          </p:cNvSpPr>
          <p:nvPr>
            <p:ph idx="1"/>
          </p:nvPr>
        </p:nvSpPr>
        <p:spPr/>
        <p:txBody>
          <a:bodyPr/>
          <a:lstStyle/>
          <a:p>
            <a:pPr marL="457200" indent="-457200">
              <a:buFont typeface="+mj-lt"/>
              <a:buAutoNum type="arabicPeriod"/>
            </a:pPr>
            <a:r>
              <a:rPr lang="en-US" dirty="0"/>
              <a:t>Define the important words in this chapter</a:t>
            </a:r>
          </a:p>
          <a:p>
            <a:pPr marL="457200" indent="-457200">
              <a:buFont typeface="+mj-lt"/>
              <a:buAutoNum type="arabicPeriod"/>
            </a:pPr>
            <a:endParaRPr lang="en-US" dirty="0"/>
          </a:p>
          <a:p>
            <a:r>
              <a:rPr lang="en-US" b="1" dirty="0">
                <a:solidFill>
                  <a:schemeClr val="tx1"/>
                </a:solidFill>
              </a:rPr>
              <a:t>open wound </a:t>
            </a:r>
          </a:p>
          <a:p>
            <a:pPr lvl="1"/>
            <a:r>
              <a:rPr lang="en-US" dirty="0">
                <a:solidFill>
                  <a:schemeClr val="tx1"/>
                </a:solidFill>
              </a:rPr>
              <a:t>a type of wound in which the skin’s surface is not intact. </a:t>
            </a:r>
          </a:p>
          <a:p>
            <a:r>
              <a:rPr lang="en-US" b="1" dirty="0">
                <a:solidFill>
                  <a:schemeClr val="tx1"/>
                </a:solidFill>
              </a:rPr>
              <a:t>pressure injury</a:t>
            </a:r>
          </a:p>
          <a:p>
            <a:pPr lvl="1"/>
            <a:r>
              <a:rPr lang="en-US" dirty="0"/>
              <a:t>localized damage to the skin (and possibly the underlying soft tissue) that occurs due to shearing or to continued pressure over time; also known as </a:t>
            </a:r>
            <a:r>
              <a:rPr lang="en-US" i="1" dirty="0"/>
              <a:t>pressure ulcer</a:t>
            </a:r>
            <a:r>
              <a:rPr lang="en-US" dirty="0"/>
              <a:t>, </a:t>
            </a:r>
            <a:r>
              <a:rPr lang="en-US" i="1" dirty="0"/>
              <a:t>pressure sore</a:t>
            </a:r>
            <a:r>
              <a:rPr lang="en-US" dirty="0"/>
              <a:t>, </a:t>
            </a:r>
            <a:r>
              <a:rPr lang="en-US" i="1" dirty="0"/>
              <a:t>decubitus ulcer</a:t>
            </a:r>
            <a:r>
              <a:rPr lang="en-US" dirty="0"/>
              <a:t>, or </a:t>
            </a:r>
            <a:r>
              <a:rPr lang="en-US" i="1" dirty="0"/>
              <a:t>bed sore</a:t>
            </a:r>
            <a:r>
              <a:rPr lang="en-US" dirty="0"/>
              <a:t>. </a:t>
            </a:r>
          </a:p>
          <a:p>
            <a:r>
              <a:rPr lang="en-US" b="1" dirty="0">
                <a:solidFill>
                  <a:schemeClr val="tx1"/>
                </a:solidFill>
              </a:rPr>
              <a:t>pressure points </a:t>
            </a:r>
          </a:p>
          <a:p>
            <a:pPr lvl="1"/>
            <a:r>
              <a:rPr lang="en-US" dirty="0"/>
              <a:t>areas of the body that bear the greatest amount of weight.</a:t>
            </a:r>
          </a:p>
          <a:p>
            <a:r>
              <a:rPr lang="en-US" b="1" dirty="0">
                <a:solidFill>
                  <a:schemeClr val="tx1"/>
                </a:solidFill>
              </a:rPr>
              <a:t>psoriasis </a:t>
            </a:r>
          </a:p>
          <a:p>
            <a:pPr lvl="1"/>
            <a:r>
              <a:rPr lang="en-US" dirty="0">
                <a:solidFill>
                  <a:schemeClr val="tx1"/>
                </a:solidFill>
              </a:rPr>
              <a:t>a chronic skin condition caused by skin cells growing too quickly that results in red, white, or silver patches, itching, and discomfort.</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C2D53D-7D17-4C5A-9836-33A807754E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350142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6D6C6E-3681-4935-8F7D-15A5A744FB89}"/>
              </a:ext>
            </a:extLst>
          </p:cNvPr>
          <p:cNvSpPr>
            <a:spLocks noGrp="1"/>
          </p:cNvSpPr>
          <p:nvPr>
            <p:ph idx="1"/>
          </p:nvPr>
        </p:nvSpPr>
        <p:spPr/>
        <p:txBody>
          <a:bodyPr>
            <a:normAutofit lnSpcReduction="10000"/>
          </a:bodyPr>
          <a:lstStyle/>
          <a:p>
            <a:r>
              <a:rPr lang="en-US" dirty="0">
                <a:solidFill>
                  <a:schemeClr val="tx1"/>
                </a:solidFill>
              </a:rPr>
              <a:t>Key Material 18-3: Observing the Skin</a:t>
            </a:r>
          </a:p>
          <a:p>
            <a:endParaRPr lang="en-US" dirty="0">
              <a:solidFill>
                <a:schemeClr val="tx1"/>
              </a:solidFill>
            </a:endParaRPr>
          </a:p>
          <a:p>
            <a:r>
              <a:rPr lang="en-US" dirty="0">
                <a:solidFill>
                  <a:schemeClr val="tx1"/>
                </a:solidFill>
              </a:rPr>
              <a:t>Observe the skin carefully for signs of skin breakdown, including the following: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Pale, white, reddened, gray, or purple skin</a:t>
            </a:r>
          </a:p>
          <a:p>
            <a:pPr marL="800100" lvl="1" indent="-342900">
              <a:buFont typeface="Arial" panose="020B0604020202020204" pitchFamily="34" charset="0"/>
              <a:buChar char="•"/>
            </a:pPr>
            <a:r>
              <a:rPr lang="en-US" dirty="0">
                <a:solidFill>
                  <a:schemeClr val="tx1"/>
                </a:solidFill>
              </a:rPr>
              <a:t>Dry, cracked, or flaking skin</a:t>
            </a:r>
          </a:p>
          <a:p>
            <a:pPr marL="800100" lvl="1" indent="-342900">
              <a:buFont typeface="Arial" panose="020B0604020202020204" pitchFamily="34" charset="0"/>
              <a:buChar char="•"/>
            </a:pPr>
            <a:r>
              <a:rPr lang="en-US" dirty="0">
                <a:solidFill>
                  <a:schemeClr val="tx1"/>
                </a:solidFill>
              </a:rPr>
              <a:t>Torn skin</a:t>
            </a:r>
          </a:p>
          <a:p>
            <a:pPr marL="800100" lvl="1" indent="-342900">
              <a:buFont typeface="Arial" panose="020B0604020202020204" pitchFamily="34" charset="0"/>
              <a:buChar char="•"/>
            </a:pPr>
            <a:r>
              <a:rPr lang="en-US" dirty="0">
                <a:solidFill>
                  <a:schemeClr val="tx1"/>
                </a:solidFill>
              </a:rPr>
              <a:t>Blisters, bruises, or wounds on the skin</a:t>
            </a:r>
          </a:p>
          <a:p>
            <a:pPr marL="800100" lvl="1" indent="-342900">
              <a:buFont typeface="Arial" panose="020B0604020202020204" pitchFamily="34" charset="0"/>
              <a:buChar char="•"/>
            </a:pPr>
            <a:r>
              <a:rPr lang="en-US" dirty="0">
                <a:solidFill>
                  <a:schemeClr val="tx1"/>
                </a:solidFill>
              </a:rPr>
              <a:t>Rashes or any discoloration</a:t>
            </a:r>
          </a:p>
          <a:p>
            <a:pPr marL="800100" lvl="1" indent="-342900">
              <a:buFont typeface="Arial" panose="020B0604020202020204" pitchFamily="34" charset="0"/>
              <a:buChar char="•"/>
            </a:pPr>
            <a:r>
              <a:rPr lang="en-US" dirty="0">
                <a:solidFill>
                  <a:schemeClr val="tx1"/>
                </a:solidFill>
              </a:rPr>
              <a:t>Tingling, warmth, or burning of skin</a:t>
            </a:r>
          </a:p>
          <a:p>
            <a:pPr marL="800100" lvl="1" indent="-342900">
              <a:buFont typeface="Arial" panose="020B0604020202020204" pitchFamily="34" charset="0"/>
              <a:buChar char="•"/>
            </a:pPr>
            <a:r>
              <a:rPr lang="en-US" dirty="0">
                <a:solidFill>
                  <a:schemeClr val="tx1"/>
                </a:solidFill>
              </a:rPr>
              <a:t>Itching or scratching</a:t>
            </a:r>
          </a:p>
          <a:p>
            <a:pPr marL="800100" lvl="1" indent="-342900">
              <a:buFont typeface="Arial" panose="020B0604020202020204" pitchFamily="34" charset="0"/>
              <a:buChar char="•"/>
            </a:pPr>
            <a:r>
              <a:rPr lang="en-US" dirty="0">
                <a:solidFill>
                  <a:schemeClr val="tx1"/>
                </a:solidFill>
              </a:rPr>
              <a:t>Swelling of skin</a:t>
            </a:r>
          </a:p>
          <a:p>
            <a:pPr marL="800100" lvl="1" indent="-342900">
              <a:buFont typeface="Arial" panose="020B0604020202020204" pitchFamily="34" charset="0"/>
              <a:buChar char="•"/>
            </a:pPr>
            <a:r>
              <a:rPr lang="en-US" dirty="0">
                <a:solidFill>
                  <a:schemeClr val="tx1"/>
                </a:solidFill>
              </a:rPr>
              <a:t>Wet skin</a:t>
            </a:r>
          </a:p>
          <a:p>
            <a:pPr marL="800100" lvl="1" indent="-342900">
              <a:buFont typeface="Arial" panose="020B0604020202020204" pitchFamily="34" charset="0"/>
              <a:buChar char="•"/>
            </a:pPr>
            <a:r>
              <a:rPr lang="en-US" dirty="0">
                <a:solidFill>
                  <a:schemeClr val="tx1"/>
                </a:solidFill>
              </a:rPr>
              <a:t>Broken skin anywhere on the body</a:t>
            </a:r>
          </a:p>
          <a:p>
            <a:pPr marL="800100" lvl="1" indent="-342900">
              <a:buFont typeface="Arial" panose="020B0604020202020204" pitchFamily="34" charset="0"/>
              <a:buChar char="•"/>
            </a:pPr>
            <a:r>
              <a:rPr lang="en-US" dirty="0">
                <a:solidFill>
                  <a:schemeClr val="tx1"/>
                </a:solidFill>
              </a:rPr>
              <a:t>Changes in existing wounds or ulcers</a:t>
            </a:r>
          </a:p>
          <a:p>
            <a:r>
              <a:rPr lang="en-US" dirty="0">
                <a:solidFill>
                  <a:schemeClr val="tx1"/>
                </a:solidFill>
              </a:rPr>
              <a:t> </a:t>
            </a:r>
          </a:p>
          <a:p>
            <a:endParaRPr lang="en-US" dirty="0">
              <a:solidFill>
                <a:schemeClr val="tx1"/>
              </a:solidFill>
            </a:endParaRPr>
          </a:p>
          <a:p>
            <a:endParaRPr lang="en-US" dirty="0">
              <a:solidFill>
                <a:schemeClr val="tx1"/>
              </a:solidFill>
            </a:endParaRPr>
          </a:p>
        </p:txBody>
      </p:sp>
      <p:sp>
        <p:nvSpPr>
          <p:cNvPr id="3" name="Slide Number Placeholder 2">
            <a:extLst>
              <a:ext uri="{FF2B5EF4-FFF2-40B4-BE49-F238E27FC236}">
                <a16:creationId xmlns:a16="http://schemas.microsoft.com/office/drawing/2014/main" id="{9DDD7349-731F-4D30-BB95-1F82CF1161A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918203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Risk factors for pressure injuries include the following:</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Immobility</a:t>
            </a:r>
          </a:p>
          <a:p>
            <a:pPr marL="800100" lvl="1" indent="-342900">
              <a:buFont typeface="Arial" panose="020B0604020202020204" pitchFamily="34" charset="0"/>
              <a:buChar char="•"/>
            </a:pPr>
            <a:r>
              <a:rPr lang="en-US" dirty="0">
                <a:solidFill>
                  <a:schemeClr val="tx1"/>
                </a:solidFill>
              </a:rPr>
              <a:t>Wrinkled linens that do not lie flat</a:t>
            </a:r>
          </a:p>
          <a:p>
            <a:pPr marL="800100" lvl="1" indent="-342900">
              <a:buFont typeface="Arial" panose="020B0604020202020204" pitchFamily="34" charset="0"/>
              <a:buChar char="•"/>
            </a:pPr>
            <a:r>
              <a:rPr lang="en-US" dirty="0">
                <a:solidFill>
                  <a:schemeClr val="tx1"/>
                </a:solidFill>
              </a:rPr>
              <a:t>Crumbs or other irritating objects in bed</a:t>
            </a:r>
          </a:p>
          <a:p>
            <a:pPr marL="800100" lvl="1" indent="-342900">
              <a:buFont typeface="Arial" panose="020B0604020202020204" pitchFamily="34" charset="0"/>
              <a:buChar char="•"/>
            </a:pPr>
            <a:r>
              <a:rPr lang="en-US" dirty="0">
                <a:solidFill>
                  <a:schemeClr val="tx1"/>
                </a:solidFill>
              </a:rPr>
              <a:t>Malnutrition or dehydration</a:t>
            </a:r>
          </a:p>
          <a:p>
            <a:pPr marL="800100" lvl="1" indent="-342900">
              <a:buFont typeface="Arial" panose="020B0604020202020204" pitchFamily="34" charset="0"/>
              <a:buChar char="•"/>
            </a:pPr>
            <a:r>
              <a:rPr lang="en-US" dirty="0">
                <a:solidFill>
                  <a:schemeClr val="tx1"/>
                </a:solidFill>
              </a:rPr>
              <a:t>Urinary and fecal incontinence</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62547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Remember these guidelines for prevention of pressure injuries: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Report changes in skin.</a:t>
            </a:r>
          </a:p>
          <a:p>
            <a:pPr marL="800100" lvl="1" indent="-342900">
              <a:buFont typeface="Arial" panose="020B0604020202020204" pitchFamily="34" charset="0"/>
              <a:buChar char="•"/>
            </a:pPr>
            <a:r>
              <a:rPr lang="en-US" dirty="0">
                <a:solidFill>
                  <a:schemeClr val="tx1"/>
                </a:solidFill>
              </a:rPr>
              <a:t>Perform regular skin care and closely observe skin.</a:t>
            </a:r>
          </a:p>
          <a:p>
            <a:pPr marL="800100" lvl="1" indent="-342900">
              <a:buFont typeface="Arial" panose="020B0604020202020204" pitchFamily="34" charset="0"/>
              <a:buChar char="•"/>
            </a:pPr>
            <a:r>
              <a:rPr lang="en-US" dirty="0">
                <a:solidFill>
                  <a:schemeClr val="tx1"/>
                </a:solidFill>
              </a:rPr>
              <a:t>Keep skin clean and dry.</a:t>
            </a:r>
          </a:p>
          <a:p>
            <a:pPr marL="800100" lvl="1" indent="-342900">
              <a:buFont typeface="Arial" panose="020B0604020202020204" pitchFamily="34" charset="0"/>
              <a:buChar char="•"/>
            </a:pPr>
            <a:r>
              <a:rPr lang="en-US" dirty="0">
                <a:solidFill>
                  <a:schemeClr val="tx1"/>
                </a:solidFill>
              </a:rPr>
              <a:t>Assist immobile residents to change position often, at least every two hours.</a:t>
            </a:r>
          </a:p>
          <a:p>
            <a:pPr marL="800100" lvl="1" indent="-342900">
              <a:buFont typeface="Arial" panose="020B0604020202020204" pitchFamily="34" charset="0"/>
              <a:buChar char="•"/>
            </a:pPr>
            <a:r>
              <a:rPr lang="en-US" dirty="0">
                <a:solidFill>
                  <a:schemeClr val="tx1"/>
                </a:solidFill>
              </a:rPr>
              <a:t>Ask residents in wheelchairs to change position at least every 15 minutes.</a:t>
            </a:r>
          </a:p>
          <a:p>
            <a:pPr marL="800100" lvl="1" indent="-342900">
              <a:buFont typeface="Arial" panose="020B0604020202020204" pitchFamily="34" charset="0"/>
              <a:buChar char="•"/>
            </a:pPr>
            <a:r>
              <a:rPr lang="en-US" dirty="0">
                <a:solidFill>
                  <a:schemeClr val="tx1"/>
                </a:solidFill>
              </a:rPr>
              <a:t>Avoid rubbing skin against surfaces during transfers or repositioning.</a:t>
            </a:r>
          </a:p>
          <a:p>
            <a:pPr marL="800100" lvl="1" indent="-342900">
              <a:buFont typeface="Arial" panose="020B0604020202020204" pitchFamily="34" charset="0"/>
              <a:buChar char="•"/>
            </a:pPr>
            <a:endParaRPr lang="en-US" dirty="0">
              <a:solidFill>
                <a:schemeClr val="tx1"/>
              </a:solidFill>
            </a:endParaRPr>
          </a:p>
          <a:p>
            <a:pPr marL="800100" lvl="1" indent="-342900">
              <a:buFont typeface="Arial" panose="020B0604020202020204" pitchFamily="34" charset="0"/>
              <a:buChar char="•"/>
            </a:pPr>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919921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Guidelines for prevention of pressure injuries (cont’d):</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Keep linens dry, clean, and wrinkle-free.</a:t>
            </a:r>
          </a:p>
          <a:p>
            <a:pPr marL="800100" lvl="1" indent="-342900">
              <a:buFont typeface="Arial" panose="020B0604020202020204" pitchFamily="34" charset="0"/>
              <a:buChar char="•"/>
            </a:pPr>
            <a:r>
              <a:rPr lang="en-US" dirty="0">
                <a:solidFill>
                  <a:schemeClr val="tx1"/>
                </a:solidFill>
              </a:rPr>
              <a:t>Perform ROM exercises as ordered.</a:t>
            </a:r>
          </a:p>
          <a:p>
            <a:pPr marL="800100" lvl="1" indent="-342900">
              <a:buFont typeface="Arial" panose="020B0604020202020204" pitchFamily="34" charset="0"/>
              <a:buChar char="•"/>
            </a:pPr>
            <a:r>
              <a:rPr lang="en-US" dirty="0">
                <a:solidFill>
                  <a:schemeClr val="tx1"/>
                </a:solidFill>
              </a:rPr>
              <a:t>Use special positioning devices.</a:t>
            </a:r>
          </a:p>
          <a:p>
            <a:pPr marL="800100" lvl="1" indent="-342900">
              <a:buFont typeface="Arial" panose="020B0604020202020204" pitchFamily="34" charset="0"/>
              <a:buChar char="•"/>
            </a:pPr>
            <a:r>
              <a:rPr lang="en-US" dirty="0">
                <a:solidFill>
                  <a:schemeClr val="tx1"/>
                </a:solidFill>
              </a:rPr>
              <a:t>Use pillows to separate skin surfaces.</a:t>
            </a:r>
          </a:p>
          <a:p>
            <a:pPr marL="800100" lvl="1" indent="-342900">
              <a:buFont typeface="Arial" panose="020B0604020202020204" pitchFamily="34" charset="0"/>
              <a:buChar char="•"/>
            </a:pPr>
            <a:r>
              <a:rPr lang="en-US" dirty="0">
                <a:solidFill>
                  <a:schemeClr val="tx1"/>
                </a:solidFill>
              </a:rPr>
              <a:t>Follow diet and fluid orders.</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82435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90F9B-441D-46D1-8FBB-641136C61205}"/>
              </a:ext>
            </a:extLst>
          </p:cNvPr>
          <p:cNvSpPr>
            <a:spLocks noGrp="1"/>
          </p:cNvSpPr>
          <p:nvPr>
            <p:ph idx="1"/>
          </p:nvPr>
        </p:nvSpPr>
        <p:spPr/>
        <p:txBody>
          <a:bodyPr/>
          <a:lstStyle/>
          <a:p>
            <a:pPr marL="457200" indent="-457200">
              <a:buFont typeface="+mj-lt"/>
              <a:buAutoNum type="arabicPeriod" startAt="5"/>
            </a:pPr>
            <a:r>
              <a:rPr lang="en-US" dirty="0"/>
              <a:t>Discuss pressure injuries and identify prevention guidelines</a:t>
            </a:r>
          </a:p>
          <a:p>
            <a:pPr marL="457200" indent="-457200">
              <a:buFont typeface="+mj-lt"/>
              <a:buAutoNum type="arabicPeriod" startAt="5"/>
            </a:pPr>
            <a:endParaRPr lang="en-US" dirty="0"/>
          </a:p>
          <a:p>
            <a:r>
              <a:rPr lang="en-US" dirty="0">
                <a:solidFill>
                  <a:schemeClr val="tx1"/>
                </a:solidFill>
              </a:rPr>
              <a:t>Define the following term:</a:t>
            </a:r>
          </a:p>
          <a:p>
            <a:endParaRPr lang="en-US" dirty="0">
              <a:solidFill>
                <a:schemeClr val="tx1"/>
              </a:solidFill>
            </a:endParaRPr>
          </a:p>
          <a:p>
            <a:r>
              <a:rPr lang="en-US" b="1" dirty="0" err="1">
                <a:solidFill>
                  <a:schemeClr val="tx1"/>
                </a:solidFill>
              </a:rPr>
              <a:t>sitz</a:t>
            </a:r>
            <a:r>
              <a:rPr lang="en-US" b="1" dirty="0">
                <a:solidFill>
                  <a:schemeClr val="tx1"/>
                </a:solidFill>
              </a:rPr>
              <a:t> bath</a:t>
            </a:r>
          </a:p>
          <a:p>
            <a:pPr lvl="1"/>
            <a:r>
              <a:rPr lang="en-US" dirty="0">
                <a:solidFill>
                  <a:schemeClr val="tx1"/>
                </a:solidFill>
              </a:rPr>
              <a:t>a warm soak of the perineal area to clean perineal wounds and reduce inflammation and pain.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90165365-E919-4EA3-8971-A3102E1507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594840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03CFD0-418A-436E-B214-9762D12D6C9E}"/>
              </a:ext>
            </a:extLst>
          </p:cNvPr>
          <p:cNvSpPr>
            <a:spLocks noGrp="1"/>
          </p:cNvSpPr>
          <p:nvPr>
            <p:ph idx="1"/>
          </p:nvPr>
        </p:nvSpPr>
        <p:spPr/>
        <p:txBody>
          <a:bodyPr/>
          <a:lstStyle/>
          <a:p>
            <a:pPr marL="457200" indent="-457200">
              <a:buFont typeface="+mj-lt"/>
              <a:buAutoNum type="arabicPeriod" startAt="6"/>
            </a:pPr>
            <a:r>
              <a:rPr lang="en-US" dirty="0"/>
              <a:t>Explain the benefits of warm and cold applications</a:t>
            </a:r>
          </a:p>
          <a:p>
            <a:pPr marL="457200" indent="-457200">
              <a:buFont typeface="+mj-lt"/>
              <a:buAutoNum type="arabicPeriod" startAt="6"/>
            </a:pPr>
            <a:endParaRPr lang="en-US" dirty="0">
              <a:solidFill>
                <a:schemeClr val="tx1"/>
              </a:solidFill>
            </a:endParaRPr>
          </a:p>
          <a:p>
            <a:r>
              <a:rPr lang="en-US" dirty="0">
                <a:solidFill>
                  <a:schemeClr val="tx1"/>
                </a:solidFill>
              </a:rPr>
              <a:t>Know these points about warm and cold applications: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Heat relieves pain and muscular tension, decreases swelling, elevates temperature in the tissues, increases waste removal, and brings more oxygen and nutrients to tissues for healing.</a:t>
            </a:r>
          </a:p>
          <a:p>
            <a:pPr marL="800100" lvl="1" indent="-342900">
              <a:buFont typeface="Arial" panose="020B0604020202020204" pitchFamily="34" charset="0"/>
              <a:buChar char="•"/>
            </a:pPr>
            <a:r>
              <a:rPr lang="en-US" dirty="0">
                <a:solidFill>
                  <a:schemeClr val="tx1"/>
                </a:solidFill>
              </a:rPr>
              <a:t>Cold helps stop bleeding, prevents swelling, reduces pain and brings down high temperatures.</a:t>
            </a:r>
          </a:p>
          <a:p>
            <a:pPr marL="800100" lvl="1" indent="-342900">
              <a:buFont typeface="Arial" panose="020B0604020202020204" pitchFamily="34" charset="0"/>
              <a:buChar char="•"/>
            </a:pPr>
            <a:r>
              <a:rPr lang="en-US" dirty="0">
                <a:solidFill>
                  <a:schemeClr val="tx1"/>
                </a:solidFill>
              </a:rPr>
              <a:t>Moisture strengthens the effect of heat and cold.</a:t>
            </a:r>
          </a:p>
          <a:p>
            <a:pPr marL="800100" lvl="1" indent="-342900">
              <a:buFont typeface="Arial" panose="020B0604020202020204" pitchFamily="34" charset="0"/>
              <a:buChar char="•"/>
            </a:pPr>
            <a:r>
              <a:rPr lang="en-US" dirty="0">
                <a:solidFill>
                  <a:schemeClr val="tx1"/>
                </a:solidFill>
              </a:rPr>
              <a:t>It is important to observe for excessive redness, pain, blisters, or numbness</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B462E6C-35F9-447D-BD8E-9600B78573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321709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Applying warm moist compresses</a:t>
            </a:r>
          </a:p>
          <a:p>
            <a:endParaRPr lang="en-US" i="1" dirty="0">
              <a:solidFill>
                <a:schemeClr val="accent5">
                  <a:lumMod val="60000"/>
                  <a:lumOff val="40000"/>
                </a:schemeClr>
              </a:solidFill>
              <a:highlight>
                <a:srgbClr val="000000"/>
              </a:highlight>
            </a:endParaRPr>
          </a:p>
          <a:p>
            <a:r>
              <a:rPr lang="en-US" i="1" dirty="0">
                <a:solidFill>
                  <a:schemeClr val="tx1"/>
                </a:solidFill>
              </a:rPr>
              <a:t>Equipment: washcloth or compress, plastic wrap, towel, basin, water thermometer</a:t>
            </a:r>
          </a:p>
          <a:p>
            <a:endParaRPr lang="en-US" i="1"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Fill basin one-half to two-thirds with warm water. Test water temperature with thermometer or against the inside of your wrist to ensure it is safe. Water temperature should be no higher than 105°F. Have the resident check the water temperature. Adjust if necessary.</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919745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a:xfrm>
            <a:off x="635394" y="648592"/>
            <a:ext cx="4552624" cy="5528372"/>
          </a:xfrm>
        </p:spPr>
        <p:txBody>
          <a:bodyPr/>
          <a:lstStyle/>
          <a:p>
            <a:r>
              <a:rPr lang="en-US" dirty="0">
                <a:solidFill>
                  <a:schemeClr val="accent5">
                    <a:lumMod val="60000"/>
                    <a:lumOff val="40000"/>
                  </a:schemeClr>
                </a:solidFill>
                <a:highlight>
                  <a:srgbClr val="000000"/>
                </a:highlight>
              </a:rPr>
              <a:t>Applying warm moist compresses</a:t>
            </a:r>
          </a:p>
          <a:p>
            <a:endParaRPr lang="en-US" dirty="0">
              <a:solidFill>
                <a:schemeClr val="accent5">
                  <a:lumMod val="60000"/>
                  <a:lumOff val="40000"/>
                </a:schemeClr>
              </a:solidFill>
              <a:highlight>
                <a:srgbClr val="000000"/>
              </a:highlight>
            </a:endParaRPr>
          </a:p>
          <a:p>
            <a:pPr marL="457200" indent="-457200">
              <a:buFont typeface="+mj-lt"/>
              <a:buAutoNum type="arabicPeriod" startAt="6"/>
            </a:pPr>
            <a:r>
              <a:rPr lang="en-US" dirty="0">
                <a:solidFill>
                  <a:schemeClr val="tx1"/>
                </a:solidFill>
              </a:rPr>
              <a:t>Soak the washcloth in the water and wring it out. Immediately apply it to the area. Note the time. Quickly cover the washcloth with plastic wrap and the towel to keep it warm.</a:t>
            </a:r>
          </a:p>
          <a:p>
            <a:pPr marL="457200" indent="-457200">
              <a:buFont typeface="+mj-lt"/>
              <a:buAutoNum type="arabicPeriod" startAt="6"/>
            </a:pPr>
            <a:r>
              <a:rPr lang="en-US" dirty="0">
                <a:solidFill>
                  <a:schemeClr val="tx1"/>
                </a:solidFill>
              </a:rPr>
              <a:t>Check the area every five minutes. Remove the compress if the area is red or numb or if the resident complains of pain or discomfort. Change the compress if cooling occurs. Remove the compress after 20 minutes.</a:t>
            </a:r>
          </a:p>
          <a:p>
            <a:pPr marL="457200" indent="-457200">
              <a:buFont typeface="+mj-lt"/>
              <a:buAutoNum type="arabicPeriod" startAt="6"/>
            </a:pPr>
            <a:r>
              <a:rPr lang="en-US" dirty="0">
                <a:solidFill>
                  <a:schemeClr val="tx1"/>
                </a:solidFill>
              </a:rPr>
              <a:t>Remove privacy measures. Make the resident comfortable</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E65F320B-BE9F-4E7D-B4C0-CCD90ECE0D4D}"/>
              </a:ext>
            </a:extLst>
          </p:cNvPr>
          <p:cNvPicPr>
            <a:picLocks noChangeAspect="1"/>
          </p:cNvPicPr>
          <p:nvPr/>
        </p:nvPicPr>
        <p:blipFill>
          <a:blip r:embed="rId2"/>
          <a:stretch>
            <a:fillRect/>
          </a:stretch>
        </p:blipFill>
        <p:spPr>
          <a:xfrm>
            <a:off x="5907482" y="2329314"/>
            <a:ext cx="4177048" cy="3664622"/>
          </a:xfrm>
          <a:prstGeom prst="rect">
            <a:avLst/>
          </a:prstGeom>
        </p:spPr>
      </p:pic>
    </p:spTree>
    <p:extLst>
      <p:ext uri="{BB962C8B-B14F-4D97-AF65-F5344CB8AC3E}">
        <p14:creationId xmlns:p14="http://schemas.microsoft.com/office/powerpoint/2010/main" val="2722234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Administering warm soaks</a:t>
            </a:r>
          </a:p>
          <a:p>
            <a:endParaRPr lang="en-US" dirty="0">
              <a:solidFill>
                <a:schemeClr val="accent5">
                  <a:lumMod val="60000"/>
                  <a:lumOff val="40000"/>
                </a:schemeClr>
              </a:solidFill>
              <a:highlight>
                <a:srgbClr val="000000"/>
              </a:highlight>
            </a:endParaRPr>
          </a:p>
          <a:p>
            <a:pPr marL="457200" indent="-457200">
              <a:buFont typeface="+mj-lt"/>
              <a:buAutoNum type="arabicPeriod" startAt="9"/>
            </a:pPr>
            <a:r>
              <a:rPr lang="en-US" dirty="0">
                <a:solidFill>
                  <a:schemeClr val="tx1"/>
                </a:solidFill>
              </a:rPr>
              <a:t>Discard the plastic wrap. Empty, rinse and dry the basin. Place the basin in area for cleaning or clean and store it according to policy.</a:t>
            </a:r>
          </a:p>
          <a:p>
            <a:pPr marL="457200" indent="-457200">
              <a:buFont typeface="+mj-lt"/>
              <a:buAutoNum type="arabicPeriod" startAt="9"/>
            </a:pPr>
            <a:r>
              <a:rPr lang="en-US" dirty="0">
                <a:solidFill>
                  <a:schemeClr val="tx1"/>
                </a:solidFill>
              </a:rPr>
              <a:t>Place soiled clothing and linens in the proper containers.</a:t>
            </a:r>
          </a:p>
          <a:p>
            <a:pPr marL="457200" indent="-457200">
              <a:buFont typeface="+mj-lt"/>
              <a:buAutoNum type="arabicPeriod" startAt="9"/>
            </a:pPr>
            <a:r>
              <a:rPr lang="en-US" dirty="0">
                <a:solidFill>
                  <a:schemeClr val="tx1"/>
                </a:solidFill>
              </a:rPr>
              <a:t>Leave call light within resident’s reach.</a:t>
            </a:r>
          </a:p>
          <a:p>
            <a:pPr marL="457200" indent="-457200">
              <a:buFont typeface="+mj-lt"/>
              <a:buAutoNum type="arabicPeriod" startAt="9"/>
            </a:pPr>
            <a:r>
              <a:rPr lang="en-US" dirty="0">
                <a:solidFill>
                  <a:schemeClr val="tx1"/>
                </a:solidFill>
              </a:rPr>
              <a:t>Wash your hands.</a:t>
            </a:r>
          </a:p>
          <a:p>
            <a:pPr marL="457200" indent="-457200">
              <a:buFont typeface="+mj-lt"/>
              <a:buAutoNum type="arabicPeriod" startAt="9"/>
            </a:pPr>
            <a:r>
              <a:rPr lang="en-US" dirty="0">
                <a:solidFill>
                  <a:schemeClr val="tx1"/>
                </a:solidFill>
              </a:rPr>
              <a:t>Be courteous and respectful at all times.</a:t>
            </a:r>
          </a:p>
          <a:p>
            <a:pPr marL="457200" indent="-457200">
              <a:buFont typeface="+mj-lt"/>
              <a:buAutoNum type="arabicPeriod" startAt="9"/>
            </a:pPr>
            <a:r>
              <a:rPr lang="en-US" dirty="0">
                <a:solidFill>
                  <a:schemeClr val="tx1"/>
                </a:solidFill>
              </a:rPr>
              <a:t>Report any changes in the resident to the nurse. Document procedure using facility guidelines.</a:t>
            </a:r>
          </a:p>
          <a:p>
            <a:pPr marL="457200" indent="-457200">
              <a:buFont typeface="+mj-lt"/>
              <a:buAutoNum type="arabicPeriod" startAt="9"/>
            </a:pPr>
            <a:endParaRPr lang="en-US" dirty="0">
              <a:solidFill>
                <a:schemeClr val="tx1"/>
              </a:solidFill>
              <a:highlight>
                <a:srgbClr val="000000"/>
              </a:highlight>
            </a:endParaRPr>
          </a:p>
          <a:p>
            <a:pPr marL="457200" indent="-457200">
              <a:buFont typeface="+mj-lt"/>
              <a:buAutoNum type="arabicPeriod" startAt="9"/>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506093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Administering warm soaks</a:t>
            </a:r>
          </a:p>
          <a:p>
            <a:endParaRPr lang="en-US" dirty="0">
              <a:solidFill>
                <a:schemeClr val="accent5">
                  <a:lumMod val="60000"/>
                  <a:lumOff val="40000"/>
                </a:schemeClr>
              </a:solidFill>
              <a:highlight>
                <a:srgbClr val="000000"/>
              </a:highlight>
            </a:endParaRPr>
          </a:p>
          <a:p>
            <a:r>
              <a:rPr lang="en-US" i="1" dirty="0">
                <a:solidFill>
                  <a:schemeClr val="tx1"/>
                </a:solidFill>
              </a:rPr>
              <a:t>Equipment: towel, basin, water thermometer, bath blanket, disposable absorbent pad</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Fill the basin one-half to two-thirds full with warm water. Test water temperature with the thermometer or against the inside of your wrist to ensure it is safe. Water temperature should be no higher than 105°F. Have the resident check the water temperature. Adjust if necessary.</a:t>
            </a:r>
          </a:p>
          <a:p>
            <a:pPr marL="457200" indent="-457200">
              <a:buFont typeface="+mj-lt"/>
              <a:buAutoNum type="arabicPeriod"/>
            </a:pPr>
            <a:r>
              <a:rPr lang="en-US" dirty="0">
                <a:solidFill>
                  <a:schemeClr val="tx1"/>
                </a:solidFill>
              </a:rPr>
              <a:t>Place the basin on a disposable absorbent pad (protective barrier), at a comfortable position for the resident.</a:t>
            </a:r>
          </a:p>
          <a:p>
            <a:pPr marL="457200" indent="-457200">
              <a:buFont typeface="+mj-lt"/>
              <a:buAutoNum type="arabicPeriod"/>
            </a:pPr>
            <a:endParaRPr lang="en-US" dirty="0">
              <a:solidFill>
                <a:schemeClr val="tx1"/>
              </a:solidFill>
              <a:highlight>
                <a:srgbClr val="000000"/>
              </a:highlight>
            </a:endParaRP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43918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32DDC-C884-4367-939E-F0D01A5EEB4F}"/>
              </a:ext>
            </a:extLst>
          </p:cNvPr>
          <p:cNvSpPr>
            <a:spLocks noGrp="1"/>
          </p:cNvSpPr>
          <p:nvPr>
            <p:ph idx="1"/>
          </p:nvPr>
        </p:nvSpPr>
        <p:spPr/>
        <p:txBody>
          <a:bodyPr/>
          <a:lstStyle/>
          <a:p>
            <a:pPr marL="457200" indent="-457200">
              <a:buFont typeface="+mj-lt"/>
              <a:buAutoNum type="arabicPeriod"/>
            </a:pPr>
            <a:r>
              <a:rPr lang="en-US" dirty="0"/>
              <a:t>Define the important words in this chapter</a:t>
            </a:r>
          </a:p>
          <a:p>
            <a:pPr marL="457200" indent="-457200">
              <a:buFont typeface="+mj-lt"/>
              <a:buAutoNum type="arabicPeriod"/>
            </a:pPr>
            <a:endParaRPr lang="en-US" dirty="0"/>
          </a:p>
          <a:p>
            <a:r>
              <a:rPr lang="en-US" b="1" dirty="0">
                <a:solidFill>
                  <a:schemeClr val="tx1"/>
                </a:solidFill>
              </a:rPr>
              <a:t>scabies </a:t>
            </a:r>
          </a:p>
          <a:p>
            <a:pPr lvl="1"/>
            <a:r>
              <a:rPr lang="en-US" dirty="0">
                <a:solidFill>
                  <a:schemeClr val="tx1"/>
                </a:solidFill>
              </a:rPr>
              <a:t>a contagious skin infection caused by mites burrowing into the skin that results in pimple-like irritations, rashes, intense itching, and sores. </a:t>
            </a:r>
          </a:p>
          <a:p>
            <a:r>
              <a:rPr lang="en-US" b="1" dirty="0">
                <a:solidFill>
                  <a:schemeClr val="tx1"/>
                </a:solidFill>
              </a:rPr>
              <a:t>shingles </a:t>
            </a:r>
          </a:p>
          <a:p>
            <a:pPr lvl="1"/>
            <a:r>
              <a:rPr lang="en-US" dirty="0">
                <a:solidFill>
                  <a:schemeClr val="tx1"/>
                </a:solidFill>
              </a:rPr>
              <a:t>a viral infection caused by the same virus that causes chickenpox; results in pain, itching, and rashes. </a:t>
            </a:r>
          </a:p>
          <a:p>
            <a:r>
              <a:rPr lang="en-US" b="1" dirty="0" err="1">
                <a:solidFill>
                  <a:schemeClr val="tx1"/>
                </a:solidFill>
              </a:rPr>
              <a:t>sitz</a:t>
            </a:r>
            <a:r>
              <a:rPr lang="en-US" b="1" dirty="0">
                <a:solidFill>
                  <a:schemeClr val="tx1"/>
                </a:solidFill>
              </a:rPr>
              <a:t> bath </a:t>
            </a:r>
          </a:p>
          <a:p>
            <a:pPr lvl="1"/>
            <a:r>
              <a:rPr lang="en-US" dirty="0">
                <a:solidFill>
                  <a:schemeClr val="tx1"/>
                </a:solidFill>
              </a:rPr>
              <a:t>a warm soak of the perineal area to clean perineal wounds and reduce inflammation and pain.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C2D53D-7D17-4C5A-9836-33A807754E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770245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a:xfrm>
            <a:off x="635393" y="648592"/>
            <a:ext cx="4562249" cy="5528372"/>
          </a:xfrm>
        </p:spPr>
        <p:txBody>
          <a:bodyPr/>
          <a:lstStyle/>
          <a:p>
            <a:r>
              <a:rPr lang="en-US" dirty="0">
                <a:solidFill>
                  <a:schemeClr val="accent5">
                    <a:lumMod val="60000"/>
                    <a:lumOff val="40000"/>
                  </a:schemeClr>
                </a:solidFill>
                <a:highlight>
                  <a:srgbClr val="000000"/>
                </a:highlight>
              </a:rPr>
              <a:t>Administering warm soaks</a:t>
            </a:r>
          </a:p>
          <a:p>
            <a:endParaRPr lang="en-US" dirty="0">
              <a:solidFill>
                <a:schemeClr val="tx1"/>
              </a:solidFill>
              <a:highlight>
                <a:srgbClr val="000000"/>
              </a:highlight>
            </a:endParaRPr>
          </a:p>
          <a:p>
            <a:pPr marL="457200" indent="-457200">
              <a:buFont typeface="+mj-lt"/>
              <a:buAutoNum type="arabicPeriod" startAt="7"/>
            </a:pPr>
            <a:r>
              <a:rPr lang="en-US" dirty="0">
                <a:solidFill>
                  <a:schemeClr val="tx1"/>
                </a:solidFill>
              </a:rPr>
              <a:t>Immerse the body part in the basin. Pad the edge of the basin with a towel. Use a bath blanket to cover the resident if needed for extra warmth.</a:t>
            </a:r>
          </a:p>
          <a:p>
            <a:pPr marL="457200" indent="-457200">
              <a:buFont typeface="+mj-lt"/>
              <a:buAutoNum type="arabicPeriod" startAt="7"/>
            </a:pPr>
            <a:r>
              <a:rPr lang="en-US" dirty="0">
                <a:solidFill>
                  <a:schemeClr val="tx1"/>
                </a:solidFill>
              </a:rPr>
              <a:t>Check water temperature every five minutes. Add warm water as needed to maintain the temperature, but never add water warmer than 105°F. To prevent burns, ask the resident not to add warm water. Observe the area for redness. Discontinue the soak if the resident has pain or discomfort.</a:t>
            </a:r>
          </a:p>
          <a:p>
            <a:pPr marL="457200" indent="-457200">
              <a:buFont typeface="+mj-lt"/>
              <a:buAutoNum type="arabicPeriod" startAt="7"/>
            </a:pPr>
            <a:r>
              <a:rPr lang="en-US" dirty="0">
                <a:solidFill>
                  <a:schemeClr val="tx1"/>
                </a:solidFill>
              </a:rPr>
              <a:t>Soak for 15-20 minutes or as ordered. </a:t>
            </a:r>
          </a:p>
          <a:p>
            <a:pPr marL="457200" indent="-457200">
              <a:buFont typeface="+mj-lt"/>
              <a:buAutoNum type="arabicPeriod" startAt="7"/>
            </a:pPr>
            <a:endParaRPr lang="en-US" dirty="0">
              <a:solidFill>
                <a:schemeClr val="tx1"/>
              </a:solidFill>
              <a:highlight>
                <a:srgbClr val="000000"/>
              </a:highlight>
            </a:endParaRPr>
          </a:p>
          <a:p>
            <a:pPr marL="457200" indent="-457200">
              <a:buFont typeface="+mj-lt"/>
              <a:buAutoNum type="arabicPeriod" startAt="7"/>
            </a:pPr>
            <a:endParaRPr lang="en-US" dirty="0">
              <a:solidFill>
                <a:schemeClr val="tx1"/>
              </a:solidFill>
              <a:highlight>
                <a:srgbClr val="000000"/>
              </a:highlight>
            </a:endParaRPr>
          </a:p>
          <a:p>
            <a:pPr marL="457200" indent="-457200">
              <a:buFont typeface="+mj-lt"/>
              <a:buAutoNum type="arabicPeriod" startAt="7"/>
            </a:pPr>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4093ABC7-16B2-4CDC-A6E1-5642D4FE28F3}"/>
              </a:ext>
            </a:extLst>
          </p:cNvPr>
          <p:cNvPicPr>
            <a:picLocks noChangeAspect="1"/>
          </p:cNvPicPr>
          <p:nvPr/>
        </p:nvPicPr>
        <p:blipFill>
          <a:blip r:embed="rId2"/>
          <a:stretch>
            <a:fillRect/>
          </a:stretch>
        </p:blipFill>
        <p:spPr>
          <a:xfrm>
            <a:off x="5759115" y="2835190"/>
            <a:ext cx="4791617" cy="3131776"/>
          </a:xfrm>
          <a:prstGeom prst="rect">
            <a:avLst/>
          </a:prstGeom>
        </p:spPr>
      </p:pic>
    </p:spTree>
    <p:extLst>
      <p:ext uri="{BB962C8B-B14F-4D97-AF65-F5344CB8AC3E}">
        <p14:creationId xmlns:p14="http://schemas.microsoft.com/office/powerpoint/2010/main" val="3285416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Administering warm soaks</a:t>
            </a:r>
          </a:p>
          <a:p>
            <a:endParaRPr lang="en-US" dirty="0">
              <a:solidFill>
                <a:schemeClr val="accent5">
                  <a:lumMod val="60000"/>
                  <a:lumOff val="40000"/>
                </a:schemeClr>
              </a:solidFill>
              <a:highlight>
                <a:srgbClr val="000000"/>
              </a:highlight>
            </a:endParaRPr>
          </a:p>
          <a:p>
            <a:pPr marL="457200" indent="-457200">
              <a:buFont typeface="+mj-lt"/>
              <a:buAutoNum type="arabicPeriod" startAt="10"/>
            </a:pPr>
            <a:r>
              <a:rPr lang="en-US" dirty="0">
                <a:solidFill>
                  <a:schemeClr val="tx1"/>
                </a:solidFill>
              </a:rPr>
              <a:t>Remove basin. Use the towel to dry the resident.</a:t>
            </a:r>
          </a:p>
          <a:p>
            <a:pPr marL="457200" indent="-457200">
              <a:buFont typeface="+mj-lt"/>
              <a:buAutoNum type="arabicPeriod" startAt="10"/>
            </a:pPr>
            <a:r>
              <a:rPr lang="en-US" dirty="0">
                <a:solidFill>
                  <a:schemeClr val="tx1"/>
                </a:solidFill>
              </a:rPr>
              <a:t>Remove privacy measures. Make resident comfortable.</a:t>
            </a:r>
          </a:p>
          <a:p>
            <a:pPr marL="457200" indent="-457200">
              <a:buFont typeface="+mj-lt"/>
              <a:buAutoNum type="arabicPeriod" startAt="10"/>
            </a:pPr>
            <a:r>
              <a:rPr lang="en-US" dirty="0">
                <a:solidFill>
                  <a:schemeClr val="tx1"/>
                </a:solidFill>
              </a:rPr>
              <a:t>Empty, rinse and dry the basin. Place basin in the area for cleaning or clean and store it according to policy. </a:t>
            </a:r>
          </a:p>
          <a:p>
            <a:pPr marL="457200" indent="-457200">
              <a:buFont typeface="+mj-lt"/>
              <a:buAutoNum type="arabicPeriod" startAt="10"/>
            </a:pPr>
            <a:r>
              <a:rPr lang="en-US" dirty="0">
                <a:solidFill>
                  <a:schemeClr val="tx1"/>
                </a:solidFill>
              </a:rPr>
              <a:t>Discard the disposable pad. Place soiled clothing and linens in the proper containers.</a:t>
            </a:r>
          </a:p>
          <a:p>
            <a:pPr marL="457200" indent="-457200">
              <a:buFont typeface="+mj-lt"/>
              <a:buAutoNum type="arabicPeriod" startAt="10"/>
            </a:pPr>
            <a:r>
              <a:rPr lang="en-US" dirty="0">
                <a:solidFill>
                  <a:schemeClr val="tx1"/>
                </a:solidFill>
              </a:rPr>
              <a:t>Leave call light within the resident’s reach.</a:t>
            </a:r>
          </a:p>
          <a:p>
            <a:pPr marL="457200" indent="-457200">
              <a:buFont typeface="+mj-lt"/>
              <a:buAutoNum type="arabicPeriod" startAt="10"/>
            </a:pPr>
            <a:r>
              <a:rPr lang="en-US" dirty="0">
                <a:solidFill>
                  <a:schemeClr val="tx1"/>
                </a:solidFill>
              </a:rPr>
              <a:t>Wash your hands.</a:t>
            </a:r>
          </a:p>
          <a:p>
            <a:pPr marL="457200" indent="-457200">
              <a:buFont typeface="+mj-lt"/>
              <a:buAutoNum type="arabicPeriod" startAt="10"/>
            </a:pPr>
            <a:r>
              <a:rPr lang="en-US" dirty="0">
                <a:solidFill>
                  <a:schemeClr val="tx1"/>
                </a:solidFill>
              </a:rPr>
              <a:t>Be courteous and respectful at all times.</a:t>
            </a:r>
          </a:p>
          <a:p>
            <a:pPr marL="457200" indent="-457200">
              <a:buFont typeface="+mj-lt"/>
              <a:buAutoNum type="arabicPeriod" startAt="10"/>
            </a:pPr>
            <a:r>
              <a:rPr lang="en-US" dirty="0">
                <a:solidFill>
                  <a:schemeClr val="tx1"/>
                </a:solidFill>
              </a:rPr>
              <a:t>Report any changes in the resident to the nurse. Document procedure using facility guidelines.</a:t>
            </a:r>
          </a:p>
          <a:p>
            <a:pPr marL="457200" indent="-457200">
              <a:buFont typeface="+mj-lt"/>
              <a:buAutoNum type="arabicPeriod" startAt="10"/>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646139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Applying an </a:t>
            </a:r>
            <a:r>
              <a:rPr lang="en-US" dirty="0" err="1">
                <a:solidFill>
                  <a:schemeClr val="accent5">
                    <a:lumMod val="60000"/>
                    <a:lumOff val="40000"/>
                  </a:schemeClr>
                </a:solidFill>
                <a:highlight>
                  <a:srgbClr val="000000"/>
                </a:highlight>
              </a:rPr>
              <a:t>Aquamatic</a:t>
            </a:r>
            <a:r>
              <a:rPr lang="en-US" dirty="0">
                <a:solidFill>
                  <a:schemeClr val="accent5">
                    <a:lumMod val="60000"/>
                    <a:lumOff val="40000"/>
                  </a:schemeClr>
                </a:solidFill>
                <a:highlight>
                  <a:srgbClr val="000000"/>
                </a:highlight>
              </a:rPr>
              <a:t> K-Pad</a:t>
            </a:r>
          </a:p>
          <a:p>
            <a:endParaRPr lang="en-US" dirty="0">
              <a:solidFill>
                <a:schemeClr val="tx1"/>
              </a:solidFill>
              <a:highlight>
                <a:srgbClr val="000000"/>
              </a:highlight>
            </a:endParaRPr>
          </a:p>
          <a:p>
            <a:r>
              <a:rPr lang="en-US" i="1" dirty="0">
                <a:solidFill>
                  <a:schemeClr val="tx1"/>
                </a:solidFill>
              </a:rPr>
              <a:t>Equipment: K-Pad and control unit, covering for pad, distilled water</a:t>
            </a:r>
          </a:p>
          <a:p>
            <a:endParaRPr lang="en-US" i="1"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795900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Applying an </a:t>
            </a:r>
            <a:r>
              <a:rPr lang="en-US" dirty="0" err="1">
                <a:solidFill>
                  <a:schemeClr val="accent5">
                    <a:lumMod val="60000"/>
                    <a:lumOff val="40000"/>
                  </a:schemeClr>
                </a:solidFill>
                <a:highlight>
                  <a:srgbClr val="000000"/>
                </a:highlight>
              </a:rPr>
              <a:t>Aquamatic</a:t>
            </a:r>
            <a:r>
              <a:rPr lang="en-US" dirty="0">
                <a:solidFill>
                  <a:schemeClr val="accent5">
                    <a:lumMod val="60000"/>
                    <a:lumOff val="40000"/>
                  </a:schemeClr>
                </a:solidFill>
                <a:highlight>
                  <a:srgbClr val="000000"/>
                </a:highlight>
              </a:rPr>
              <a:t> K-Pad</a:t>
            </a:r>
          </a:p>
          <a:p>
            <a:endParaRPr lang="en-US" dirty="0">
              <a:solidFill>
                <a:schemeClr val="accent5">
                  <a:lumMod val="60000"/>
                  <a:lumOff val="40000"/>
                </a:schemeClr>
              </a:solidFill>
              <a:highlight>
                <a:srgbClr val="000000"/>
              </a:highlight>
            </a:endParaRPr>
          </a:p>
          <a:p>
            <a:pPr marL="457200" indent="-457200">
              <a:buFont typeface="+mj-lt"/>
              <a:buAutoNum type="arabicPeriod" startAt="5"/>
            </a:pPr>
            <a:r>
              <a:rPr lang="en-US" dirty="0">
                <a:solidFill>
                  <a:schemeClr val="tx1"/>
                </a:solidFill>
              </a:rPr>
              <a:t>Make sure the surface on the bedside table is dry. Place the control unit on the bedside table. Make sure cords are not frayed or damaged. Check that the tubing between the pad and unit is intact.</a:t>
            </a:r>
          </a:p>
          <a:p>
            <a:pPr marL="457200" indent="-457200">
              <a:buFont typeface="+mj-lt"/>
              <a:buAutoNum type="arabicPeriod" startAt="5"/>
            </a:pPr>
            <a:r>
              <a:rPr lang="en-US" dirty="0">
                <a:solidFill>
                  <a:schemeClr val="tx1"/>
                </a:solidFill>
              </a:rPr>
              <a:t>Remove the cover of the control unit to check the water level. If it is low, fill it with distilled water to the fill line.</a:t>
            </a:r>
          </a:p>
          <a:p>
            <a:pPr marL="457200" indent="-457200">
              <a:buFont typeface="+mj-lt"/>
              <a:buAutoNum type="arabicPeriod" startAt="5"/>
            </a:pPr>
            <a:r>
              <a:rPr lang="en-US" dirty="0">
                <a:solidFill>
                  <a:schemeClr val="tx1"/>
                </a:solidFill>
              </a:rPr>
              <a:t>Put the cover of control unit back in place.</a:t>
            </a:r>
          </a:p>
          <a:p>
            <a:pPr marL="457200" indent="-457200">
              <a:buFont typeface="+mj-lt"/>
              <a:buAutoNum type="arabicPeriod" startAt="5"/>
            </a:pPr>
            <a:r>
              <a:rPr lang="en-US" dirty="0">
                <a:solidFill>
                  <a:schemeClr val="tx1"/>
                </a:solidFill>
              </a:rPr>
              <a:t>Plug the unit in and turn pad on. Temperature should have been preset. If it was not, check with the nurse for proper temperature. If you need to set the temperature, you must remove the key after doing so. Place key in proper place.</a:t>
            </a:r>
          </a:p>
          <a:p>
            <a:pPr marL="457200" indent="-457200">
              <a:buFont typeface="+mj-lt"/>
              <a:buAutoNum type="arabicPeriod" startAt="5"/>
            </a:pPr>
            <a:r>
              <a:rPr lang="en-US" dirty="0">
                <a:solidFill>
                  <a:schemeClr val="tx1"/>
                </a:solidFill>
              </a:rPr>
              <a:t>Place the pad in the cover. Do not pin the pad to the cover.</a:t>
            </a:r>
          </a:p>
          <a:p>
            <a:pPr marL="457200" indent="-457200">
              <a:buFont typeface="+mj-lt"/>
              <a:buAutoNum type="arabicPeriod" startAt="5"/>
            </a:pPr>
            <a:r>
              <a:rPr lang="en-US" dirty="0">
                <a:solidFill>
                  <a:schemeClr val="tx1"/>
                </a:solidFill>
              </a:rPr>
              <a:t>Uncover area to be treated. Place the covered pad on the area. Note the time. Make sure the tubing is not hanging below the bed. It should be coiled on the bed. Make sure tubing </a:t>
            </a:r>
            <a:br>
              <a:rPr lang="en-US" dirty="0">
                <a:solidFill>
                  <a:schemeClr val="tx1"/>
                </a:solidFill>
              </a:rPr>
            </a:br>
            <a:r>
              <a:rPr lang="en-US" dirty="0">
                <a:solidFill>
                  <a:schemeClr val="tx1"/>
                </a:solidFill>
              </a:rPr>
              <a:t>has no kinks.</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18794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Applying an </a:t>
            </a:r>
            <a:r>
              <a:rPr lang="en-US" dirty="0" err="1">
                <a:solidFill>
                  <a:schemeClr val="accent5">
                    <a:lumMod val="60000"/>
                    <a:lumOff val="40000"/>
                  </a:schemeClr>
                </a:solidFill>
                <a:highlight>
                  <a:srgbClr val="000000"/>
                </a:highlight>
              </a:rPr>
              <a:t>Aquamatic</a:t>
            </a:r>
            <a:r>
              <a:rPr lang="en-US" dirty="0">
                <a:solidFill>
                  <a:schemeClr val="accent5">
                    <a:lumMod val="60000"/>
                    <a:lumOff val="40000"/>
                  </a:schemeClr>
                </a:solidFill>
                <a:highlight>
                  <a:srgbClr val="000000"/>
                </a:highlight>
              </a:rPr>
              <a:t> K-Pad</a:t>
            </a:r>
          </a:p>
          <a:p>
            <a:endParaRPr lang="en-US" dirty="0">
              <a:solidFill>
                <a:schemeClr val="accent5">
                  <a:lumMod val="60000"/>
                  <a:lumOff val="40000"/>
                </a:schemeClr>
              </a:solidFill>
              <a:highlight>
                <a:srgbClr val="000000"/>
              </a:highlight>
            </a:endParaRPr>
          </a:p>
          <a:p>
            <a:pPr marL="457200" indent="-457200">
              <a:buFont typeface="+mj-lt"/>
              <a:buAutoNum type="arabicPeriod" startAt="11"/>
            </a:pPr>
            <a:r>
              <a:rPr lang="en-US" dirty="0">
                <a:solidFill>
                  <a:schemeClr val="tx1"/>
                </a:solidFill>
              </a:rPr>
              <a:t>Return and check area every five minutes. Remove the pad if the area is red or numb or if the resident reports pain or discomfort.</a:t>
            </a:r>
          </a:p>
          <a:p>
            <a:pPr marL="457200" indent="-457200">
              <a:buFont typeface="+mj-lt"/>
              <a:buAutoNum type="arabicPeriod" startAt="11"/>
            </a:pPr>
            <a:r>
              <a:rPr lang="en-US" dirty="0">
                <a:solidFill>
                  <a:schemeClr val="tx1"/>
                </a:solidFill>
              </a:rPr>
              <a:t>Check water level and refill with distilled water to the fill line when necessary.</a:t>
            </a:r>
          </a:p>
          <a:p>
            <a:pPr marL="457200" indent="-457200">
              <a:buFont typeface="+mj-lt"/>
              <a:buAutoNum type="arabicPeriod" startAt="11"/>
            </a:pPr>
            <a:r>
              <a:rPr lang="en-US" dirty="0">
                <a:solidFill>
                  <a:schemeClr val="tx1"/>
                </a:solidFill>
              </a:rPr>
              <a:t>Turn off the unit and remove the pad after 20 minutes.</a:t>
            </a:r>
          </a:p>
          <a:p>
            <a:pPr marL="457200" indent="-457200">
              <a:buFont typeface="+mj-lt"/>
              <a:buAutoNum type="arabicPeriod" startAt="11"/>
            </a:pPr>
            <a:r>
              <a:rPr lang="en-US" dirty="0">
                <a:solidFill>
                  <a:schemeClr val="tx1"/>
                </a:solidFill>
              </a:rPr>
              <a:t>Remove privacy measures. Make the resident comfortable.</a:t>
            </a:r>
          </a:p>
          <a:p>
            <a:pPr marL="457200" indent="-457200">
              <a:buFont typeface="+mj-lt"/>
              <a:buAutoNum type="arabicPeriod" startAt="11"/>
            </a:pPr>
            <a:r>
              <a:rPr lang="en-US" dirty="0">
                <a:solidFill>
                  <a:schemeClr val="tx1"/>
                </a:solidFill>
              </a:rPr>
              <a:t>Clean and store supplies.</a:t>
            </a:r>
          </a:p>
          <a:p>
            <a:pPr marL="457200" indent="-457200">
              <a:buFont typeface="+mj-lt"/>
              <a:buAutoNum type="arabicPeriod" startAt="11"/>
            </a:pPr>
            <a:r>
              <a:rPr lang="en-US" dirty="0">
                <a:solidFill>
                  <a:schemeClr val="tx1"/>
                </a:solidFill>
              </a:rPr>
              <a:t>Place soiled linen in the proper container.</a:t>
            </a:r>
          </a:p>
          <a:p>
            <a:pPr marL="457200" indent="-457200">
              <a:buFont typeface="+mj-lt"/>
              <a:buAutoNum type="arabicPeriod" startAt="11"/>
            </a:pPr>
            <a:r>
              <a:rPr lang="en-US" dirty="0">
                <a:solidFill>
                  <a:schemeClr val="tx1"/>
                </a:solidFill>
              </a:rPr>
              <a:t>Leave call light within resident’s reach.</a:t>
            </a:r>
          </a:p>
          <a:p>
            <a:pPr marL="457200" indent="-457200">
              <a:buFont typeface="+mj-lt"/>
              <a:buAutoNum type="arabicPeriod" startAt="11"/>
            </a:pPr>
            <a:r>
              <a:rPr lang="en-US" dirty="0">
                <a:solidFill>
                  <a:schemeClr val="tx1"/>
                </a:solidFill>
              </a:rPr>
              <a:t>Wash your hands.</a:t>
            </a:r>
          </a:p>
          <a:p>
            <a:pPr marL="457200" indent="-457200">
              <a:buFont typeface="+mj-lt"/>
              <a:buAutoNum type="arabicPeriod" startAt="11"/>
            </a:pPr>
            <a:r>
              <a:rPr lang="en-US" dirty="0">
                <a:solidFill>
                  <a:schemeClr val="tx1"/>
                </a:solidFill>
              </a:rPr>
              <a:t>Be courteous and respectful at all times.</a:t>
            </a:r>
          </a:p>
          <a:p>
            <a:pPr marL="457200" indent="-457200">
              <a:buFont typeface="+mj-lt"/>
              <a:buAutoNum type="arabicPeriod" startAt="11"/>
            </a:pPr>
            <a:r>
              <a:rPr lang="en-US" dirty="0">
                <a:solidFill>
                  <a:schemeClr val="tx1"/>
                </a:solidFill>
              </a:rPr>
              <a:t>Report any changes in the resident to the nurse. Document procedure using facility guidelines.</a:t>
            </a:r>
          </a:p>
          <a:p>
            <a:pPr marL="457200" indent="-457200">
              <a:buFont typeface="+mj-lt"/>
              <a:buAutoNum type="arabicPeriod" startAt="11"/>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639362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03CFD0-418A-436E-B214-9762D12D6C9E}"/>
              </a:ext>
            </a:extLst>
          </p:cNvPr>
          <p:cNvSpPr>
            <a:spLocks noGrp="1"/>
          </p:cNvSpPr>
          <p:nvPr>
            <p:ph idx="1"/>
          </p:nvPr>
        </p:nvSpPr>
        <p:spPr/>
        <p:txBody>
          <a:bodyPr/>
          <a:lstStyle/>
          <a:p>
            <a:pPr marL="457200" indent="-457200">
              <a:buFont typeface="+mj-lt"/>
              <a:buAutoNum type="arabicPeriod" startAt="6"/>
            </a:pPr>
            <a:r>
              <a:rPr lang="en-US" dirty="0"/>
              <a:t>Explain the benefits of warm and cold applications</a:t>
            </a:r>
          </a:p>
          <a:p>
            <a:pPr marL="457200" indent="-457200">
              <a:buFont typeface="+mj-lt"/>
              <a:buAutoNum type="arabicPeriod" startAt="6"/>
            </a:pPr>
            <a:endParaRPr lang="en-US" dirty="0">
              <a:solidFill>
                <a:schemeClr val="tx1"/>
              </a:solidFill>
            </a:endParaRPr>
          </a:p>
          <a:p>
            <a:r>
              <a:rPr lang="en-US" dirty="0">
                <a:solidFill>
                  <a:schemeClr val="tx1"/>
                </a:solidFill>
              </a:rPr>
              <a:t>REMEMBER:</a:t>
            </a:r>
          </a:p>
          <a:p>
            <a:endParaRPr lang="en-US" dirty="0">
              <a:solidFill>
                <a:schemeClr val="tx1"/>
              </a:solidFill>
            </a:endParaRPr>
          </a:p>
          <a:p>
            <a:r>
              <a:rPr lang="en-US" dirty="0">
                <a:solidFill>
                  <a:schemeClr val="tx1"/>
                </a:solidFill>
              </a:rPr>
              <a:t>These procedures should only be performed if allowed by your facility and if you are trained to perform the procedure.</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B462E6C-35F9-447D-BD8E-9600B78573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57121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03CFD0-418A-436E-B214-9762D12D6C9E}"/>
              </a:ext>
            </a:extLst>
          </p:cNvPr>
          <p:cNvSpPr>
            <a:spLocks noGrp="1"/>
          </p:cNvSpPr>
          <p:nvPr>
            <p:ph idx="1"/>
          </p:nvPr>
        </p:nvSpPr>
        <p:spPr/>
        <p:txBody>
          <a:bodyPr/>
          <a:lstStyle/>
          <a:p>
            <a:pPr marL="457200" indent="-457200">
              <a:buFont typeface="+mj-lt"/>
              <a:buAutoNum type="arabicPeriod" startAt="6"/>
            </a:pPr>
            <a:r>
              <a:rPr lang="en-US" dirty="0"/>
              <a:t>Explain the benefits of warm and cold applications</a:t>
            </a:r>
          </a:p>
          <a:p>
            <a:pPr marL="457200" indent="-457200">
              <a:buFont typeface="+mj-lt"/>
              <a:buAutoNum type="arabicPeriod" startAt="6"/>
            </a:pPr>
            <a:endParaRPr lang="en-US" dirty="0">
              <a:solidFill>
                <a:schemeClr val="tx1"/>
              </a:solidFill>
            </a:endParaRPr>
          </a:p>
          <a:p>
            <a:r>
              <a:rPr lang="en-US" dirty="0">
                <a:solidFill>
                  <a:schemeClr val="tx1"/>
                </a:solidFill>
              </a:rPr>
              <a:t>Remember these guidelines about </a:t>
            </a:r>
            <a:r>
              <a:rPr lang="en-US" dirty="0" err="1">
                <a:solidFill>
                  <a:schemeClr val="tx1"/>
                </a:solidFill>
              </a:rPr>
              <a:t>sitz</a:t>
            </a:r>
            <a:r>
              <a:rPr lang="en-US" dirty="0">
                <a:solidFill>
                  <a:schemeClr val="tx1"/>
                </a:solidFill>
              </a:rPr>
              <a:t> baths:</a:t>
            </a:r>
          </a:p>
          <a:p>
            <a:endParaRPr lang="en-US" dirty="0">
              <a:solidFill>
                <a:schemeClr val="tx1"/>
              </a:solidFill>
            </a:endParaRPr>
          </a:p>
          <a:p>
            <a:pPr marL="800100" lvl="1" indent="-342900">
              <a:buFont typeface="Arial" panose="020B0604020202020204" pitchFamily="34" charset="0"/>
              <a:buChar char="•"/>
            </a:pPr>
            <a:r>
              <a:rPr lang="en-US" dirty="0" err="1">
                <a:solidFill>
                  <a:schemeClr val="tx1"/>
                </a:solidFill>
              </a:rPr>
              <a:t>Sitz</a:t>
            </a:r>
            <a:r>
              <a:rPr lang="en-US" dirty="0">
                <a:solidFill>
                  <a:schemeClr val="tx1"/>
                </a:solidFill>
              </a:rPr>
              <a:t> baths cause circulation to be increased to the pelvic area, which means blood flow to other parts of the body decreases. Residents may feel weak, faint, or dizzy after a </a:t>
            </a:r>
            <a:r>
              <a:rPr lang="en-US" dirty="0" err="1">
                <a:solidFill>
                  <a:schemeClr val="tx1"/>
                </a:solidFill>
              </a:rPr>
              <a:t>sitz</a:t>
            </a:r>
            <a:r>
              <a:rPr lang="en-US" dirty="0">
                <a:solidFill>
                  <a:schemeClr val="tx1"/>
                </a:solidFill>
              </a:rPr>
              <a:t> bath. </a:t>
            </a:r>
          </a:p>
          <a:p>
            <a:pPr marL="800100" lvl="1" indent="-342900">
              <a:buFont typeface="Arial" panose="020B0604020202020204" pitchFamily="34" charset="0"/>
              <a:buChar char="•"/>
            </a:pPr>
            <a:r>
              <a:rPr lang="en-US" dirty="0">
                <a:solidFill>
                  <a:schemeClr val="tx1"/>
                </a:solidFill>
              </a:rPr>
              <a:t>Stop the bath if the resident complains of feeling dizzy or faint. </a:t>
            </a:r>
            <a:r>
              <a:rPr lang="en-US" dirty="0" err="1">
                <a:solidFill>
                  <a:schemeClr val="tx1"/>
                </a:solidFill>
              </a:rPr>
              <a:t>Sitz</a:t>
            </a:r>
            <a:r>
              <a:rPr lang="en-US" dirty="0">
                <a:solidFill>
                  <a:schemeClr val="tx1"/>
                </a:solidFill>
              </a:rPr>
              <a:t> baths may cause the urge to void. </a:t>
            </a:r>
          </a:p>
          <a:p>
            <a:pPr marL="800100" lvl="1" indent="-342900">
              <a:buFont typeface="Arial" panose="020B0604020202020204" pitchFamily="34" charset="0"/>
              <a:buChar char="•"/>
            </a:pPr>
            <a:r>
              <a:rPr lang="en-US" dirty="0">
                <a:solidFill>
                  <a:schemeClr val="tx1"/>
                </a:solidFill>
              </a:rPr>
              <a:t>Always wear gloves when helping with a </a:t>
            </a:r>
            <a:r>
              <a:rPr lang="en-US" dirty="0" err="1">
                <a:solidFill>
                  <a:schemeClr val="tx1"/>
                </a:solidFill>
              </a:rPr>
              <a:t>sitz</a:t>
            </a:r>
            <a:r>
              <a:rPr lang="en-US" dirty="0">
                <a:solidFill>
                  <a:schemeClr val="tx1"/>
                </a:solidFill>
              </a:rPr>
              <a:t> bath.</a:t>
            </a:r>
          </a:p>
          <a:p>
            <a:pPr marL="800100" lvl="1" indent="-342900">
              <a:buFont typeface="Arial" panose="020B0604020202020204" pitchFamily="34" charset="0"/>
              <a:buChar char="•"/>
            </a:pPr>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5B462E6C-35F9-447D-BD8E-9600B785730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163244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a:xfrm>
            <a:off x="635393" y="648592"/>
            <a:ext cx="10234377" cy="5528372"/>
          </a:xfrm>
        </p:spPr>
        <p:txBody>
          <a:bodyPr>
            <a:normAutofit/>
          </a:bodyPr>
          <a:lstStyle/>
          <a:p>
            <a:r>
              <a:rPr lang="en-US" dirty="0">
                <a:solidFill>
                  <a:schemeClr val="accent5">
                    <a:lumMod val="60000"/>
                    <a:lumOff val="40000"/>
                  </a:schemeClr>
                </a:solidFill>
                <a:highlight>
                  <a:srgbClr val="000000"/>
                </a:highlight>
              </a:rPr>
              <a:t>Assisting with a </a:t>
            </a:r>
            <a:r>
              <a:rPr lang="en-US" dirty="0" err="1">
                <a:solidFill>
                  <a:schemeClr val="accent5">
                    <a:lumMod val="60000"/>
                    <a:lumOff val="40000"/>
                  </a:schemeClr>
                </a:solidFill>
                <a:highlight>
                  <a:srgbClr val="000000"/>
                </a:highlight>
              </a:rPr>
              <a:t>sitz</a:t>
            </a:r>
            <a:r>
              <a:rPr lang="en-US" dirty="0">
                <a:solidFill>
                  <a:schemeClr val="accent5">
                    <a:lumMod val="60000"/>
                    <a:lumOff val="40000"/>
                  </a:schemeClr>
                </a:solidFill>
                <a:highlight>
                  <a:srgbClr val="000000"/>
                </a:highlight>
              </a:rPr>
              <a:t> bath</a:t>
            </a:r>
          </a:p>
          <a:p>
            <a:endParaRPr lang="en-US" dirty="0">
              <a:solidFill>
                <a:schemeClr val="accent5">
                  <a:lumMod val="60000"/>
                  <a:lumOff val="40000"/>
                </a:schemeClr>
              </a:solidFill>
              <a:highlight>
                <a:srgbClr val="000000"/>
              </a:highlight>
            </a:endParaRPr>
          </a:p>
          <a:p>
            <a:r>
              <a:rPr lang="en-US" i="1" dirty="0">
                <a:solidFill>
                  <a:schemeClr val="tx1"/>
                </a:solidFill>
              </a:rPr>
              <a:t>Equipment: disposable </a:t>
            </a:r>
            <a:r>
              <a:rPr lang="en-US" i="1" dirty="0" err="1">
                <a:solidFill>
                  <a:schemeClr val="tx1"/>
                </a:solidFill>
              </a:rPr>
              <a:t>sitz</a:t>
            </a:r>
            <a:r>
              <a:rPr lang="en-US" i="1" dirty="0">
                <a:solidFill>
                  <a:schemeClr val="tx1"/>
                </a:solidFill>
              </a:rPr>
              <a:t> bath, water thermometer, towels, gloves</a:t>
            </a:r>
          </a:p>
          <a:p>
            <a:endParaRPr lang="en-US"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Put on gloves.</a:t>
            </a:r>
          </a:p>
          <a:p>
            <a:pPr marL="457200" indent="-457200">
              <a:buFont typeface="+mj-lt"/>
              <a:buAutoNum type="arabicPeriod"/>
            </a:pPr>
            <a:r>
              <a:rPr lang="en-US" dirty="0">
                <a:solidFill>
                  <a:schemeClr val="tx1"/>
                </a:solidFill>
              </a:rPr>
              <a:t>Fill the </a:t>
            </a:r>
            <a:r>
              <a:rPr lang="en-US" dirty="0" err="1">
                <a:solidFill>
                  <a:schemeClr val="tx1"/>
                </a:solidFill>
              </a:rPr>
              <a:t>sitz</a:t>
            </a:r>
            <a:r>
              <a:rPr lang="en-US" dirty="0">
                <a:solidFill>
                  <a:schemeClr val="tx1"/>
                </a:solidFill>
              </a:rPr>
              <a:t> bath container two-thirds full with warm water. Place the </a:t>
            </a:r>
            <a:r>
              <a:rPr lang="en-US" dirty="0" err="1">
                <a:solidFill>
                  <a:schemeClr val="tx1"/>
                </a:solidFill>
              </a:rPr>
              <a:t>sitz</a:t>
            </a:r>
            <a:r>
              <a:rPr lang="en-US" dirty="0">
                <a:solidFill>
                  <a:schemeClr val="tx1"/>
                </a:solidFill>
              </a:rPr>
              <a:t> bath on the toilet seat. Check the water temperature using the water thermometer. Water temperature should be no higher than 105°F. </a:t>
            </a:r>
          </a:p>
          <a:p>
            <a:pPr marL="457200" indent="-457200">
              <a:buFont typeface="+mj-lt"/>
              <a:buAutoNum type="arabicPeriod"/>
            </a:pPr>
            <a:r>
              <a:rPr lang="en-US" dirty="0">
                <a:solidFill>
                  <a:schemeClr val="tx1"/>
                </a:solidFill>
              </a:rPr>
              <a:t>Help the resident undress and sit on the </a:t>
            </a:r>
            <a:r>
              <a:rPr lang="en-US" dirty="0" err="1">
                <a:solidFill>
                  <a:schemeClr val="tx1"/>
                </a:solidFill>
              </a:rPr>
              <a:t>sitz</a:t>
            </a:r>
            <a:r>
              <a:rPr lang="en-US" dirty="0">
                <a:solidFill>
                  <a:schemeClr val="tx1"/>
                </a:solidFill>
              </a:rPr>
              <a:t> bath. A valve on the tubing connected to the bag allows the resident or you to refill the </a:t>
            </a:r>
            <a:r>
              <a:rPr lang="en-US" dirty="0" err="1">
                <a:solidFill>
                  <a:schemeClr val="tx1"/>
                </a:solidFill>
              </a:rPr>
              <a:t>sitz</a:t>
            </a:r>
            <a:r>
              <a:rPr lang="en-US" dirty="0">
                <a:solidFill>
                  <a:schemeClr val="tx1"/>
                </a:solidFill>
              </a:rPr>
              <a:t> bath with warm water.</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87958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with a </a:t>
            </a:r>
            <a:r>
              <a:rPr lang="en-US" dirty="0" err="1">
                <a:solidFill>
                  <a:schemeClr val="accent5">
                    <a:lumMod val="60000"/>
                    <a:lumOff val="40000"/>
                  </a:schemeClr>
                </a:solidFill>
                <a:highlight>
                  <a:srgbClr val="000000"/>
                </a:highlight>
              </a:rPr>
              <a:t>sitz</a:t>
            </a:r>
            <a:r>
              <a:rPr lang="en-US" dirty="0">
                <a:solidFill>
                  <a:schemeClr val="accent5">
                    <a:lumMod val="60000"/>
                    <a:lumOff val="40000"/>
                  </a:schemeClr>
                </a:solidFill>
                <a:highlight>
                  <a:srgbClr val="000000"/>
                </a:highlight>
              </a:rPr>
              <a:t> bath</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You may be required to stay with the resident during the bath for safety reasons. If you leave the room, check on the resident every five minutes to make sure she is not dizzy or weak. Make sure the resident knows how to use the emergency pull cord in the bathroom if it is needed. Stay with a resident who seems unsteady.</a:t>
            </a:r>
          </a:p>
          <a:p>
            <a:pPr marL="457200" indent="-457200">
              <a:buFont typeface="+mj-lt"/>
              <a:buAutoNum type="arabicPeriod" startAt="8"/>
            </a:pPr>
            <a:r>
              <a:rPr lang="en-US" dirty="0">
                <a:solidFill>
                  <a:schemeClr val="tx1"/>
                </a:solidFill>
              </a:rPr>
              <a:t>Help the resident off of the </a:t>
            </a:r>
            <a:r>
              <a:rPr lang="en-US" dirty="0" err="1">
                <a:solidFill>
                  <a:schemeClr val="tx1"/>
                </a:solidFill>
              </a:rPr>
              <a:t>sitz</a:t>
            </a:r>
            <a:r>
              <a:rPr lang="en-US" dirty="0">
                <a:solidFill>
                  <a:schemeClr val="tx1"/>
                </a:solidFill>
              </a:rPr>
              <a:t> bath after 20 minutes. Provide towels and help with dressing if needed.</a:t>
            </a:r>
          </a:p>
          <a:p>
            <a:pPr marL="457200" indent="-457200">
              <a:buFont typeface="+mj-lt"/>
              <a:buAutoNum type="arabicPeriod" startAt="8"/>
            </a:pPr>
            <a:r>
              <a:rPr lang="en-US" dirty="0">
                <a:solidFill>
                  <a:schemeClr val="tx1"/>
                </a:solidFill>
              </a:rPr>
              <a:t>Empty and rinse </a:t>
            </a:r>
            <a:r>
              <a:rPr lang="en-US" dirty="0" err="1">
                <a:solidFill>
                  <a:schemeClr val="tx1"/>
                </a:solidFill>
              </a:rPr>
              <a:t>sitz</a:t>
            </a:r>
            <a:r>
              <a:rPr lang="en-US" dirty="0">
                <a:solidFill>
                  <a:schemeClr val="tx1"/>
                </a:solidFill>
              </a:rPr>
              <a:t> bath container. Place container in area for cleaning or clean and store it according to policy. </a:t>
            </a:r>
          </a:p>
          <a:p>
            <a:pPr marL="457200" indent="-457200">
              <a:buFont typeface="+mj-lt"/>
              <a:buAutoNum type="arabicPeriod" startAt="8"/>
            </a:pPr>
            <a:r>
              <a:rPr lang="en-US" dirty="0">
                <a:solidFill>
                  <a:schemeClr val="tx1"/>
                </a:solidFill>
              </a:rPr>
              <a:t>Place soiled clothing and linens in proper containers.</a:t>
            </a:r>
          </a:p>
          <a:p>
            <a:pPr marL="457200" indent="-457200">
              <a:buFont typeface="+mj-lt"/>
              <a:buAutoNum type="arabicPeriod" startAt="8"/>
            </a:pPr>
            <a:r>
              <a:rPr lang="en-US" dirty="0">
                <a:solidFill>
                  <a:schemeClr val="tx1"/>
                </a:solidFill>
              </a:rPr>
              <a:t>Remove and discard gloves properly. Wash your hands.</a:t>
            </a:r>
          </a:p>
          <a:p>
            <a:pPr marL="457200" indent="-457200">
              <a:buFont typeface="+mj-lt"/>
              <a:buAutoNum type="arabicPeriod" startAt="8"/>
            </a:pPr>
            <a:r>
              <a:rPr lang="en-US" dirty="0">
                <a:solidFill>
                  <a:schemeClr val="tx1"/>
                </a:solidFill>
              </a:rPr>
              <a:t>Make the resident comfortable. Remove privacy measures.</a:t>
            </a:r>
          </a:p>
          <a:p>
            <a:pPr marL="457200" indent="-457200">
              <a:buFont typeface="+mj-lt"/>
              <a:buAutoNum type="arabicPeriod" startAt="8"/>
            </a:pPr>
            <a:r>
              <a:rPr lang="en-US" dirty="0">
                <a:solidFill>
                  <a:schemeClr val="tx1"/>
                </a:solidFill>
              </a:rPr>
              <a:t>Leave call light within the resident’s reach.</a:t>
            </a:r>
          </a:p>
          <a:p>
            <a:pPr marL="457200" indent="-457200">
              <a:buFont typeface="+mj-lt"/>
              <a:buAutoNum type="arabicPeriod" startAt="8"/>
            </a:pPr>
            <a:r>
              <a:rPr lang="en-US" dirty="0">
                <a:solidFill>
                  <a:schemeClr val="tx1"/>
                </a:solidFill>
              </a:rPr>
              <a:t>Wash your hands.</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34501636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with a </a:t>
            </a:r>
            <a:r>
              <a:rPr lang="en-US" dirty="0" err="1">
                <a:solidFill>
                  <a:schemeClr val="accent5">
                    <a:lumMod val="60000"/>
                    <a:lumOff val="40000"/>
                  </a:schemeClr>
                </a:solidFill>
                <a:highlight>
                  <a:srgbClr val="000000"/>
                </a:highlight>
              </a:rPr>
              <a:t>sitz</a:t>
            </a:r>
            <a:r>
              <a:rPr lang="en-US" dirty="0">
                <a:solidFill>
                  <a:schemeClr val="accent5">
                    <a:lumMod val="60000"/>
                    <a:lumOff val="40000"/>
                  </a:schemeClr>
                </a:solidFill>
                <a:highlight>
                  <a:srgbClr val="000000"/>
                </a:highlight>
              </a:rPr>
              <a:t> bath</a:t>
            </a:r>
          </a:p>
          <a:p>
            <a:endParaRPr lang="en-US" dirty="0">
              <a:solidFill>
                <a:schemeClr val="accent5">
                  <a:lumMod val="60000"/>
                  <a:lumOff val="40000"/>
                </a:schemeClr>
              </a:solidFill>
              <a:highlight>
                <a:srgbClr val="000000"/>
              </a:highlight>
            </a:endParaRPr>
          </a:p>
          <a:p>
            <a:pPr marL="457200" indent="-457200">
              <a:buFont typeface="+mj-lt"/>
              <a:buAutoNum type="arabicPeriod" startAt="16"/>
            </a:pPr>
            <a:r>
              <a:rPr lang="en-US" dirty="0">
                <a:solidFill>
                  <a:schemeClr val="tx1"/>
                </a:solidFill>
              </a:rPr>
              <a:t>Be courteous and respectful at all times.</a:t>
            </a:r>
          </a:p>
          <a:p>
            <a:pPr marL="457200" indent="-457200">
              <a:buFont typeface="+mj-lt"/>
              <a:buAutoNum type="arabicPeriod" startAt="16"/>
            </a:pPr>
            <a:r>
              <a:rPr lang="en-US" dirty="0">
                <a:solidFill>
                  <a:schemeClr val="tx1"/>
                </a:solidFill>
              </a:rPr>
              <a:t>Report any changes in the resident to the nurse. Document procedure using facility guidelines.</a:t>
            </a:r>
          </a:p>
          <a:p>
            <a:pPr marL="457200" indent="-457200">
              <a:buFont typeface="+mj-lt"/>
              <a:buAutoNum type="arabicPeriod" startAt="16"/>
            </a:pPr>
            <a:endParaRPr lang="en-US" dirty="0">
              <a:solidFill>
                <a:schemeClr val="tx1"/>
              </a:solidFill>
              <a:highlight>
                <a:srgbClr val="000000"/>
              </a:highlight>
            </a:endParaRPr>
          </a:p>
          <a:p>
            <a:pPr marL="457200" indent="-457200">
              <a:buFont typeface="+mj-lt"/>
              <a:buAutoNum type="arabicPeriod" startAt="16"/>
            </a:pPr>
            <a:endParaRPr lang="en-US" dirty="0">
              <a:solidFill>
                <a:schemeClr val="tx1"/>
              </a:solidFill>
              <a:highlight>
                <a:srgbClr val="000000"/>
              </a:highlight>
            </a:endParaRPr>
          </a:p>
          <a:p>
            <a:pPr marL="457200" indent="-457200">
              <a:buFont typeface="+mj-lt"/>
              <a:buAutoNum type="arabicPeriod" startAt="16"/>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423711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32DDC-C884-4367-939E-F0D01A5EEB4F}"/>
              </a:ext>
            </a:extLst>
          </p:cNvPr>
          <p:cNvSpPr>
            <a:spLocks noGrp="1"/>
          </p:cNvSpPr>
          <p:nvPr>
            <p:ph idx="1"/>
          </p:nvPr>
        </p:nvSpPr>
        <p:spPr/>
        <p:txBody>
          <a:bodyPr/>
          <a:lstStyle/>
          <a:p>
            <a:pPr marL="457200" indent="-457200">
              <a:buFont typeface="+mj-lt"/>
              <a:buAutoNum type="arabicPeriod"/>
            </a:pPr>
            <a:r>
              <a:rPr lang="en-US" dirty="0"/>
              <a:t>Define the important words in this chapter</a:t>
            </a:r>
          </a:p>
          <a:p>
            <a:pPr marL="457200" indent="-457200">
              <a:buFont typeface="+mj-lt"/>
              <a:buAutoNum type="arabicPeriod"/>
            </a:pPr>
            <a:endParaRPr lang="en-US" dirty="0"/>
          </a:p>
          <a:p>
            <a:r>
              <a:rPr lang="en-US" b="1" dirty="0">
                <a:solidFill>
                  <a:schemeClr val="tx1"/>
                </a:solidFill>
              </a:rPr>
              <a:t>skin cancer</a:t>
            </a:r>
          </a:p>
          <a:p>
            <a:pPr lvl="1"/>
            <a:r>
              <a:rPr lang="en-US" dirty="0">
                <a:solidFill>
                  <a:schemeClr val="tx1"/>
                </a:solidFill>
              </a:rPr>
              <a:t>the growth of abnormal skin cells.</a:t>
            </a:r>
          </a:p>
          <a:p>
            <a:r>
              <a:rPr lang="en-US" b="1" dirty="0">
                <a:solidFill>
                  <a:schemeClr val="tx1"/>
                </a:solidFill>
              </a:rPr>
              <a:t>tinea </a:t>
            </a:r>
          </a:p>
          <a:p>
            <a:pPr lvl="1"/>
            <a:r>
              <a:rPr lang="en-US" dirty="0">
                <a:solidFill>
                  <a:schemeClr val="tx1"/>
                </a:solidFill>
              </a:rPr>
              <a:t>a fungal infection that causes red, scaly patches to appear in a ring shape, generally on the upper body or on the hands and feet. </a:t>
            </a:r>
          </a:p>
          <a:p>
            <a:r>
              <a:rPr lang="en-US" b="1" dirty="0">
                <a:solidFill>
                  <a:schemeClr val="tx1"/>
                </a:solidFill>
              </a:rPr>
              <a:t>wart </a:t>
            </a:r>
          </a:p>
          <a:p>
            <a:pPr lvl="1"/>
            <a:r>
              <a:rPr lang="en-US" dirty="0">
                <a:solidFill>
                  <a:schemeClr val="tx1"/>
                </a:solidFill>
              </a:rPr>
              <a:t>contagious hard bump caused by a virus.</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3C2D53D-7D17-4C5A-9836-33A807754E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658427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Applying ice packs</a:t>
            </a:r>
          </a:p>
          <a:p>
            <a:endParaRPr lang="en-US" dirty="0">
              <a:solidFill>
                <a:schemeClr val="accent5">
                  <a:lumMod val="60000"/>
                  <a:lumOff val="40000"/>
                </a:schemeClr>
              </a:solidFill>
              <a:highlight>
                <a:srgbClr val="000000"/>
              </a:highlight>
            </a:endParaRPr>
          </a:p>
          <a:p>
            <a:r>
              <a:rPr lang="en-US" i="1" dirty="0">
                <a:solidFill>
                  <a:schemeClr val="tx1"/>
                </a:solidFill>
              </a:rPr>
              <a:t>Equipment: cold pack or sealable plastic bag and crushed ice, towels to cover pack or bag </a:t>
            </a:r>
          </a:p>
          <a:p>
            <a:endParaRPr lang="en-US" dirty="0">
              <a:solidFill>
                <a:schemeClr val="tx1"/>
              </a:solidFill>
            </a:endParaRPr>
          </a:p>
          <a:p>
            <a:pPr marL="914400" lvl="1" indent="-457200">
              <a:buFont typeface="+mj-lt"/>
              <a:buAutoNum type="arabicPeriod"/>
            </a:pPr>
            <a:r>
              <a:rPr lang="en-US" dirty="0">
                <a:solidFill>
                  <a:schemeClr val="tx1"/>
                </a:solidFill>
              </a:rPr>
              <a:t>Identify yourself by name. Identify the resident. Greet the resident by name.</a:t>
            </a:r>
          </a:p>
          <a:p>
            <a:pPr marL="914400" lvl="1" indent="-457200">
              <a:buFont typeface="+mj-lt"/>
              <a:buAutoNum type="arabicPeriod"/>
            </a:pPr>
            <a:r>
              <a:rPr lang="en-US" dirty="0">
                <a:solidFill>
                  <a:schemeClr val="tx1"/>
                </a:solidFill>
              </a:rPr>
              <a:t>Wash your hands.</a:t>
            </a:r>
          </a:p>
          <a:p>
            <a:pPr marL="914400" lvl="1" indent="-457200">
              <a:buFont typeface="+mj-lt"/>
              <a:buAutoNum type="arabicPeriod"/>
            </a:pPr>
            <a:r>
              <a:rPr lang="en-US" dirty="0">
                <a:solidFill>
                  <a:schemeClr val="tx1"/>
                </a:solidFill>
              </a:rPr>
              <a:t>Explain procedure to the resident. Speak clearly, slowly, and directly. Maintain face-to-face contact whenever possible. </a:t>
            </a:r>
          </a:p>
          <a:p>
            <a:pPr marL="914400" lvl="1" indent="-457200">
              <a:buFont typeface="+mj-lt"/>
              <a:buAutoNum type="arabicPeriod"/>
            </a:pPr>
            <a:r>
              <a:rPr lang="en-US" dirty="0">
                <a:solidFill>
                  <a:schemeClr val="tx1"/>
                </a:solidFill>
              </a:rPr>
              <a:t>Provide for the resident’s privacy with a curtain, screen, or door. </a:t>
            </a:r>
          </a:p>
          <a:p>
            <a:pPr marL="800100" lvl="1" indent="-342900">
              <a:buFont typeface="Arial" panose="020B0604020202020204" pitchFamily="34" charset="0"/>
              <a:buChar char="•"/>
            </a:pPr>
            <a:endParaRPr lang="en-US" dirty="0">
              <a:solidFill>
                <a:schemeClr val="tx1"/>
              </a:solidFill>
              <a:highlight>
                <a:srgbClr val="000000"/>
              </a:highlight>
            </a:endParaRPr>
          </a:p>
          <a:p>
            <a:pPr marL="800100" lvl="1" indent="-342900">
              <a:buFont typeface="Arial" panose="020B0604020202020204" pitchFamily="34" charset="0"/>
              <a:buChar char="•"/>
            </a:pPr>
            <a:endParaRPr lang="en-US" dirty="0">
              <a:solidFill>
                <a:schemeClr val="tx1"/>
              </a:solidFill>
              <a:highlight>
                <a:srgbClr val="000000"/>
              </a:highlight>
            </a:endParaRPr>
          </a:p>
          <a:p>
            <a:pPr marL="800100" lvl="1" indent="-342900">
              <a:buFont typeface="Arial" panose="020B0604020202020204" pitchFamily="34" charset="0"/>
              <a:buChar char="•"/>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145735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a:xfrm>
            <a:off x="635394" y="648592"/>
            <a:ext cx="4581500" cy="5528372"/>
          </a:xfrm>
        </p:spPr>
        <p:txBody>
          <a:bodyPr/>
          <a:lstStyle/>
          <a:p>
            <a:r>
              <a:rPr lang="en-US" dirty="0">
                <a:solidFill>
                  <a:schemeClr val="accent5">
                    <a:lumMod val="60000"/>
                    <a:lumOff val="40000"/>
                  </a:schemeClr>
                </a:solidFill>
                <a:highlight>
                  <a:srgbClr val="000000"/>
                </a:highlight>
              </a:rPr>
              <a:t>Applying ice packs</a:t>
            </a:r>
          </a:p>
          <a:p>
            <a:pPr marL="457200" indent="-457200">
              <a:buFont typeface="+mj-lt"/>
              <a:buAutoNum type="arabicPeriod" startAt="5"/>
            </a:pPr>
            <a:endParaRPr lang="en-US" dirty="0">
              <a:solidFill>
                <a:schemeClr val="accent5">
                  <a:lumMod val="60000"/>
                  <a:lumOff val="40000"/>
                </a:schemeClr>
              </a:solidFill>
              <a:highlight>
                <a:srgbClr val="000000"/>
              </a:highlight>
            </a:endParaRPr>
          </a:p>
          <a:p>
            <a:pPr marL="457200" indent="-457200">
              <a:buFont typeface="+mj-lt"/>
              <a:buAutoNum type="arabicPeriod" startAt="5"/>
            </a:pPr>
            <a:r>
              <a:rPr lang="en-US" dirty="0">
                <a:solidFill>
                  <a:schemeClr val="tx1"/>
                </a:solidFill>
              </a:rPr>
              <a:t>Fill plastic bag or ice pack one-half to two-thirds full with crushed ice. Seal bag. Remove excess air. Cover bag or ice pack with the towel.</a:t>
            </a:r>
          </a:p>
          <a:p>
            <a:pPr marL="457200" indent="-457200">
              <a:buFont typeface="+mj-lt"/>
              <a:buAutoNum type="arabicPeriod" startAt="5"/>
            </a:pPr>
            <a:r>
              <a:rPr lang="en-US" dirty="0">
                <a:solidFill>
                  <a:schemeClr val="tx1"/>
                </a:solidFill>
              </a:rPr>
              <a:t>Apply pack or bag to the area as ordered. Note the time. Use another towel to cover bag or pack if it is too cold.</a:t>
            </a:r>
          </a:p>
          <a:p>
            <a:pPr marL="457200" indent="-457200">
              <a:buFont typeface="+mj-lt"/>
              <a:buAutoNum type="arabicPeriod" startAt="5"/>
            </a:pPr>
            <a:r>
              <a:rPr lang="en-US" dirty="0">
                <a:solidFill>
                  <a:schemeClr val="tx1"/>
                </a:solidFill>
              </a:rPr>
              <a:t>Check the area after five minutes for blisters or pale, white, or gray skin. Stop treatment if resident reports numbness, tingling, burning, or pain. </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E6E5A74F-4A96-446B-AF90-ECBA0D7E5325}"/>
              </a:ext>
            </a:extLst>
          </p:cNvPr>
          <p:cNvPicPr>
            <a:picLocks noChangeAspect="1"/>
          </p:cNvPicPr>
          <p:nvPr/>
        </p:nvPicPr>
        <p:blipFill>
          <a:blip r:embed="rId2"/>
          <a:stretch>
            <a:fillRect/>
          </a:stretch>
        </p:blipFill>
        <p:spPr>
          <a:xfrm>
            <a:off x="5459132" y="3012707"/>
            <a:ext cx="4947222" cy="2990968"/>
          </a:xfrm>
          <a:prstGeom prst="rect">
            <a:avLst/>
          </a:prstGeom>
        </p:spPr>
      </p:pic>
    </p:spTree>
    <p:extLst>
      <p:ext uri="{BB962C8B-B14F-4D97-AF65-F5344CB8AC3E}">
        <p14:creationId xmlns:p14="http://schemas.microsoft.com/office/powerpoint/2010/main" val="3881454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Applying ice packs</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Remove ice pack or bag after 20 minutes or as ordered.</a:t>
            </a:r>
          </a:p>
          <a:p>
            <a:pPr marL="457200" indent="-457200">
              <a:buFont typeface="+mj-lt"/>
              <a:buAutoNum type="arabicPeriod" startAt="8"/>
            </a:pPr>
            <a:r>
              <a:rPr lang="en-US" dirty="0">
                <a:solidFill>
                  <a:schemeClr val="tx1"/>
                </a:solidFill>
              </a:rPr>
              <a:t>Remove privacy measures. Make the resident comfortable.</a:t>
            </a:r>
          </a:p>
          <a:p>
            <a:pPr marL="457200" indent="-457200">
              <a:buFont typeface="+mj-lt"/>
              <a:buAutoNum type="arabicPeriod" startAt="8"/>
            </a:pPr>
            <a:r>
              <a:rPr lang="en-US" dirty="0">
                <a:solidFill>
                  <a:schemeClr val="tx1"/>
                </a:solidFill>
              </a:rPr>
              <a:t>Discard supplies or store in freezer if ordered.</a:t>
            </a:r>
          </a:p>
          <a:p>
            <a:pPr marL="457200" indent="-457200">
              <a:buFont typeface="+mj-lt"/>
              <a:buAutoNum type="arabicPeriod" startAt="8"/>
            </a:pPr>
            <a:r>
              <a:rPr lang="en-US" dirty="0">
                <a:solidFill>
                  <a:schemeClr val="tx1"/>
                </a:solidFill>
              </a:rPr>
              <a:t>Place used linen in the proper container.</a:t>
            </a:r>
          </a:p>
          <a:p>
            <a:pPr marL="457200" indent="-457200">
              <a:buFont typeface="+mj-lt"/>
              <a:buAutoNum type="arabicPeriod" startAt="8"/>
            </a:pPr>
            <a:r>
              <a:rPr lang="en-US" dirty="0">
                <a:solidFill>
                  <a:schemeClr val="tx1"/>
                </a:solidFill>
              </a:rPr>
              <a:t>Leave call light within resident’s reach.</a:t>
            </a:r>
          </a:p>
          <a:p>
            <a:pPr marL="457200" indent="-457200">
              <a:buFont typeface="+mj-lt"/>
              <a:buAutoNum type="arabicPeriod" startAt="8"/>
            </a:pPr>
            <a:r>
              <a:rPr lang="en-US" dirty="0">
                <a:solidFill>
                  <a:schemeClr val="tx1"/>
                </a:solidFill>
              </a:rPr>
              <a:t>Wash your hands.</a:t>
            </a:r>
          </a:p>
          <a:p>
            <a:pPr marL="457200" indent="-457200">
              <a:buFont typeface="+mj-lt"/>
              <a:buAutoNum type="arabicPeriod" startAt="8"/>
            </a:pPr>
            <a:r>
              <a:rPr lang="en-US" dirty="0">
                <a:solidFill>
                  <a:schemeClr val="tx1"/>
                </a:solidFill>
              </a:rPr>
              <a:t>Be courteous and respectful at all times.</a:t>
            </a:r>
          </a:p>
          <a:p>
            <a:pPr marL="457200" indent="-457200">
              <a:buFont typeface="+mj-lt"/>
              <a:buAutoNum type="arabicPeriod" startAt="8"/>
            </a:pPr>
            <a:r>
              <a:rPr lang="en-US" dirty="0">
                <a:solidFill>
                  <a:schemeClr val="tx1"/>
                </a:solidFill>
              </a:rPr>
              <a:t>Report any changes in the resident to the nurse. Document procedure using facility guidelines.</a:t>
            </a:r>
          </a:p>
          <a:p>
            <a:pPr marL="457200" indent="-457200">
              <a:buFont typeface="+mj-lt"/>
              <a:buAutoNum type="arabicPeriod" startAt="8"/>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4235094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72B1C-6F42-46C1-AC8D-1F118FAC2206}"/>
              </a:ext>
            </a:extLst>
          </p:cNvPr>
          <p:cNvSpPr>
            <a:spLocks noGrp="1"/>
          </p:cNvSpPr>
          <p:nvPr>
            <p:ph idx="1"/>
          </p:nvPr>
        </p:nvSpPr>
        <p:spPr/>
        <p:txBody>
          <a:bodyPr/>
          <a:lstStyle/>
          <a:p>
            <a:pPr marL="457200" indent="-457200">
              <a:buFont typeface="+mj-lt"/>
              <a:buAutoNum type="arabicPeriod" startAt="7"/>
            </a:pPr>
            <a:r>
              <a:rPr lang="en-US" dirty="0"/>
              <a:t>Discuss nonsterile and </a:t>
            </a:r>
            <a:r>
              <a:rPr lang="en-US"/>
              <a:t>sterile dressings</a:t>
            </a:r>
            <a:endParaRPr lang="en-US" dirty="0"/>
          </a:p>
          <a:p>
            <a:pPr marL="457200" indent="-457200">
              <a:buFont typeface="+mj-lt"/>
              <a:buAutoNum type="arabicPeriod" startAt="7"/>
            </a:pPr>
            <a:endParaRPr lang="en-US" dirty="0">
              <a:solidFill>
                <a:schemeClr val="tx1"/>
              </a:solidFill>
            </a:endParaRPr>
          </a:p>
          <a:p>
            <a:r>
              <a:rPr lang="en-US" dirty="0">
                <a:solidFill>
                  <a:schemeClr val="tx1"/>
                </a:solidFill>
              </a:rPr>
              <a:t>Remember these points about sterile and nonsterile dressings:</a:t>
            </a:r>
          </a:p>
          <a:p>
            <a:endParaRPr lang="en-US" dirty="0">
              <a:solidFill>
                <a:schemeClr val="tx1"/>
              </a:solidFill>
            </a:endParaRPr>
          </a:p>
          <a:p>
            <a:pPr marL="800100" lvl="1" indent="-342900">
              <a:buFont typeface="Arial" panose="020B0604020202020204" pitchFamily="34" charset="0"/>
              <a:buChar char="•"/>
            </a:pPr>
            <a:r>
              <a:rPr lang="en-US" dirty="0">
                <a:solidFill>
                  <a:schemeClr val="tx1"/>
                </a:solidFill>
              </a:rPr>
              <a:t>Open wounds increase risk of infection.</a:t>
            </a:r>
          </a:p>
          <a:p>
            <a:pPr marL="800100" lvl="1" indent="-342900">
              <a:buFont typeface="Arial" panose="020B0604020202020204" pitchFamily="34" charset="0"/>
              <a:buChar char="•"/>
            </a:pPr>
            <a:r>
              <a:rPr lang="en-US" dirty="0">
                <a:solidFill>
                  <a:schemeClr val="tx1"/>
                </a:solidFill>
              </a:rPr>
              <a:t>nonsterile dressings are applied to wounds that have less chance of infection.</a:t>
            </a:r>
          </a:p>
          <a:p>
            <a:pPr marL="800100" lvl="1" indent="-342900">
              <a:buFont typeface="Arial" panose="020B0604020202020204" pitchFamily="34" charset="0"/>
              <a:buChar char="•"/>
            </a:pPr>
            <a:r>
              <a:rPr lang="en-US" dirty="0">
                <a:solidFill>
                  <a:schemeClr val="tx1"/>
                </a:solidFill>
              </a:rPr>
              <a:t>Sterile dressings are required when the wound is new, open or draining, or when there is a higher risk of infection.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264BCF6-2C70-41C3-B4DE-0061B869B56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708745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the nurse with changing a nonsterile dressing</a:t>
            </a:r>
          </a:p>
          <a:p>
            <a:endParaRPr lang="en-US" dirty="0">
              <a:solidFill>
                <a:schemeClr val="accent5">
                  <a:lumMod val="60000"/>
                  <a:lumOff val="40000"/>
                </a:schemeClr>
              </a:solidFill>
              <a:highlight>
                <a:srgbClr val="000000"/>
              </a:highlight>
            </a:endParaRPr>
          </a:p>
          <a:p>
            <a:r>
              <a:rPr lang="en-US" i="1" dirty="0">
                <a:solidFill>
                  <a:schemeClr val="tx1"/>
                </a:solidFill>
              </a:rPr>
              <a:t>Equipment: package of square gauze dressings, adhesive tape, scissors, 2 pairs of gloves, plastic bag</a:t>
            </a:r>
          </a:p>
          <a:p>
            <a:endParaRPr lang="en-US" i="1" dirty="0">
              <a:solidFill>
                <a:schemeClr val="tx1"/>
              </a:solidFill>
            </a:endParaRPr>
          </a:p>
          <a:p>
            <a:pPr marL="457200" indent="-457200">
              <a:buFont typeface="+mj-lt"/>
              <a:buAutoNum type="arabicPeriod"/>
            </a:pPr>
            <a:r>
              <a:rPr lang="en-US" dirty="0">
                <a:solidFill>
                  <a:schemeClr val="tx1"/>
                </a:solidFill>
              </a:rPr>
              <a:t>Identify yourself by name. Identify the resident. Greet the resident by name.</a:t>
            </a: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Explain procedure to the resident. Speak clearly, slowly, and directly. Maintain face-to-face contact whenever possible.  </a:t>
            </a:r>
          </a:p>
          <a:p>
            <a:pPr marL="457200" indent="-457200">
              <a:buFont typeface="+mj-lt"/>
              <a:buAutoNum type="arabicPeriod"/>
            </a:pPr>
            <a:r>
              <a:rPr lang="en-US" dirty="0">
                <a:solidFill>
                  <a:schemeClr val="tx1"/>
                </a:solidFill>
              </a:rPr>
              <a:t>Provide for the resident’s privacy with a curtain, screen, or door. </a:t>
            </a:r>
          </a:p>
          <a:p>
            <a:pPr marL="457200" indent="-457200">
              <a:buFont typeface="+mj-lt"/>
              <a:buAutoNum type="arabicPeriod"/>
            </a:pPr>
            <a:r>
              <a:rPr lang="en-US" dirty="0">
                <a:solidFill>
                  <a:schemeClr val="tx1"/>
                </a:solidFill>
              </a:rPr>
              <a:t>The nurse will prepare a clean, flat, dry surface for the dressing materials. Keep the plastic bag close by for immediate disposal of old dressing materials. </a:t>
            </a:r>
          </a:p>
          <a:p>
            <a:pPr marL="457200" indent="-457200">
              <a:buFont typeface="+mj-lt"/>
              <a:buAutoNum type="arabicPeriod"/>
            </a:pPr>
            <a:r>
              <a:rPr lang="en-US" dirty="0">
                <a:solidFill>
                  <a:schemeClr val="tx1"/>
                </a:solidFill>
              </a:rPr>
              <a:t>You may be asked to open packages for the nurse or cut strips of tape. Cut pieces of tape long enough to secure the dressing. Open the square gauze packages without touching the insides or the gauze. </a:t>
            </a:r>
          </a:p>
          <a:p>
            <a:pPr marL="457200" indent="-457200">
              <a:buFont typeface="+mj-lt"/>
              <a:buAutoNum type="arabicPeriod"/>
            </a:pPr>
            <a:r>
              <a:rPr lang="en-US" dirty="0">
                <a:solidFill>
                  <a:schemeClr val="tx1"/>
                </a:solidFill>
              </a:rPr>
              <a:t>Put on gloves.</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9172520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a:xfrm>
            <a:off x="635394" y="648592"/>
            <a:ext cx="4552624" cy="5528372"/>
          </a:xfrm>
        </p:spPr>
        <p:txBody>
          <a:bodyPr/>
          <a:lstStyle/>
          <a:p>
            <a:r>
              <a:rPr lang="en-US" dirty="0">
                <a:solidFill>
                  <a:schemeClr val="accent5">
                    <a:lumMod val="60000"/>
                    <a:lumOff val="40000"/>
                  </a:schemeClr>
                </a:solidFill>
                <a:highlight>
                  <a:srgbClr val="000000"/>
                </a:highlight>
              </a:rPr>
              <a:t>Assisting the nurse with changing a nonsterile dressing</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Only expose the area where the dressing will be changed. The nurse will remove the soiled dressing. Discard used dressing in the proper container.</a:t>
            </a:r>
          </a:p>
          <a:p>
            <a:pPr marL="457200" indent="-457200">
              <a:buFont typeface="+mj-lt"/>
              <a:buAutoNum type="arabicPeriod" startAt="8"/>
            </a:pPr>
            <a:r>
              <a:rPr lang="en-US" dirty="0">
                <a:solidFill>
                  <a:schemeClr val="tx1"/>
                </a:solidFill>
              </a:rPr>
              <a:t>Remove your gloves and discard them in the plastic bag.</a:t>
            </a:r>
          </a:p>
          <a:p>
            <a:pPr marL="457200" indent="-457200">
              <a:buFont typeface="+mj-lt"/>
              <a:buAutoNum type="arabicPeriod" startAt="8"/>
            </a:pPr>
            <a:r>
              <a:rPr lang="en-US" dirty="0">
                <a:solidFill>
                  <a:schemeClr val="tx1"/>
                </a:solidFill>
              </a:rPr>
              <a:t>Wash your hands.</a:t>
            </a:r>
          </a:p>
          <a:p>
            <a:pPr marL="457200" indent="-457200">
              <a:buFont typeface="+mj-lt"/>
              <a:buAutoNum type="arabicPeriod" startAt="8"/>
            </a:pPr>
            <a:r>
              <a:rPr lang="en-US" dirty="0">
                <a:solidFill>
                  <a:schemeClr val="tx1"/>
                </a:solidFill>
              </a:rPr>
              <a:t>Put on new gloves. The nurse will observe the wound and then apply the fresh gauze over the wound and tape it in place. Assist as directed.</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56DD049C-373F-475B-807E-9BA22CD91911}"/>
              </a:ext>
            </a:extLst>
          </p:cNvPr>
          <p:cNvPicPr>
            <a:picLocks noChangeAspect="1"/>
          </p:cNvPicPr>
          <p:nvPr/>
        </p:nvPicPr>
        <p:blipFill>
          <a:blip r:embed="rId2"/>
          <a:stretch>
            <a:fillRect/>
          </a:stretch>
        </p:blipFill>
        <p:spPr>
          <a:xfrm rot="20379580">
            <a:off x="5829587" y="2383406"/>
            <a:ext cx="4391675" cy="1842171"/>
          </a:xfrm>
          <a:prstGeom prst="rect">
            <a:avLst/>
          </a:prstGeom>
        </p:spPr>
      </p:pic>
    </p:spTree>
    <p:extLst>
      <p:ext uri="{BB962C8B-B14F-4D97-AF65-F5344CB8AC3E}">
        <p14:creationId xmlns:p14="http://schemas.microsoft.com/office/powerpoint/2010/main" val="2659125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Assisting the nurse with changing a nonsterile dressing</a:t>
            </a:r>
          </a:p>
          <a:p>
            <a:endParaRPr lang="en-US" dirty="0">
              <a:solidFill>
                <a:schemeClr val="accent5">
                  <a:lumMod val="60000"/>
                  <a:lumOff val="40000"/>
                </a:schemeClr>
              </a:solidFill>
              <a:highlight>
                <a:srgbClr val="000000"/>
              </a:highlight>
            </a:endParaRPr>
          </a:p>
          <a:p>
            <a:pPr marL="457200" indent="-457200">
              <a:buFont typeface="+mj-lt"/>
              <a:buAutoNum type="arabicPeriod" startAt="12"/>
            </a:pPr>
            <a:r>
              <a:rPr lang="en-US" dirty="0">
                <a:solidFill>
                  <a:schemeClr val="tx1"/>
                </a:solidFill>
              </a:rPr>
              <a:t>Remove and discard gloves properly. Wash your hands.</a:t>
            </a:r>
          </a:p>
          <a:p>
            <a:pPr marL="457200" indent="-457200">
              <a:buFont typeface="+mj-lt"/>
              <a:buAutoNum type="arabicPeriod" startAt="12"/>
            </a:pPr>
            <a:r>
              <a:rPr lang="en-US" dirty="0">
                <a:solidFill>
                  <a:schemeClr val="tx1"/>
                </a:solidFill>
              </a:rPr>
              <a:t>Make the resident comfortable. Remove privacy measures.</a:t>
            </a:r>
          </a:p>
          <a:p>
            <a:pPr marL="457200" indent="-457200">
              <a:buFont typeface="+mj-lt"/>
              <a:buAutoNum type="arabicPeriod" startAt="12"/>
            </a:pPr>
            <a:r>
              <a:rPr lang="en-US" dirty="0">
                <a:solidFill>
                  <a:schemeClr val="tx1"/>
                </a:solidFill>
              </a:rPr>
              <a:t>Leave call light within the resident’s reach.</a:t>
            </a:r>
          </a:p>
          <a:p>
            <a:pPr marL="457200" indent="-457200">
              <a:buFont typeface="+mj-lt"/>
              <a:buAutoNum type="arabicPeriod" startAt="12"/>
            </a:pPr>
            <a:r>
              <a:rPr lang="en-US" dirty="0">
                <a:solidFill>
                  <a:schemeClr val="tx1"/>
                </a:solidFill>
              </a:rPr>
              <a:t>Wash your hands.</a:t>
            </a:r>
          </a:p>
          <a:p>
            <a:pPr marL="457200" indent="-457200">
              <a:buFont typeface="+mj-lt"/>
              <a:buAutoNum type="arabicPeriod" startAt="12"/>
            </a:pPr>
            <a:r>
              <a:rPr lang="en-US" dirty="0">
                <a:solidFill>
                  <a:schemeClr val="tx1"/>
                </a:solidFill>
              </a:rPr>
              <a:t>Be courteous and respectful at all times.</a:t>
            </a:r>
          </a:p>
          <a:p>
            <a:pPr marL="457200" indent="-457200">
              <a:buFont typeface="+mj-lt"/>
              <a:buAutoNum type="arabicPeriod" startAt="12"/>
            </a:pPr>
            <a:r>
              <a:rPr lang="en-US" dirty="0">
                <a:solidFill>
                  <a:schemeClr val="tx1"/>
                </a:solidFill>
              </a:rPr>
              <a:t>Report any changes in the resident to the nurse. Document procedure using facility guidelines.</a:t>
            </a:r>
          </a:p>
          <a:p>
            <a:pPr marL="457200" indent="-457200">
              <a:buFont typeface="+mj-lt"/>
              <a:buAutoNum type="arabicPeriod" startAt="12"/>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904383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72B1C-6F42-46C1-AC8D-1F118FAC2206}"/>
              </a:ext>
            </a:extLst>
          </p:cNvPr>
          <p:cNvSpPr>
            <a:spLocks noGrp="1"/>
          </p:cNvSpPr>
          <p:nvPr>
            <p:ph idx="1"/>
          </p:nvPr>
        </p:nvSpPr>
        <p:spPr/>
        <p:txBody>
          <a:bodyPr/>
          <a:lstStyle/>
          <a:p>
            <a:pPr marL="457200" indent="-457200">
              <a:buFont typeface="+mj-lt"/>
              <a:buAutoNum type="arabicPeriod" startAt="7"/>
            </a:pPr>
            <a:r>
              <a:rPr lang="en-US" dirty="0"/>
              <a:t>Discuss nonsterile and sterile dressings</a:t>
            </a:r>
          </a:p>
          <a:p>
            <a:pPr marL="457200" indent="-457200">
              <a:buFont typeface="+mj-lt"/>
              <a:buAutoNum type="arabicPeriod" startAt="7"/>
            </a:pPr>
            <a:endParaRPr lang="en-US" dirty="0">
              <a:solidFill>
                <a:schemeClr val="tx1"/>
              </a:solidFill>
            </a:endParaRPr>
          </a:p>
          <a:p>
            <a:r>
              <a:rPr lang="en-US" dirty="0">
                <a:solidFill>
                  <a:schemeClr val="tx1"/>
                </a:solidFill>
              </a:rPr>
              <a:t>Remember these points about sterile dressing care:</a:t>
            </a:r>
          </a:p>
          <a:p>
            <a:endParaRPr lang="en-US" dirty="0">
              <a:solidFill>
                <a:schemeClr val="tx1"/>
              </a:solidFill>
            </a:endParaRPr>
          </a:p>
          <a:p>
            <a:pPr marL="800100" lvl="1" indent="-342900">
              <a:buFont typeface="Arial" panose="020B0604020202020204" pitchFamily="34" charset="0"/>
              <a:buChar char="•"/>
            </a:pPr>
            <a:r>
              <a:rPr lang="en-US" dirty="0"/>
              <a:t>Sterile field is created.</a:t>
            </a:r>
          </a:p>
          <a:p>
            <a:pPr marL="800100" lvl="1" indent="-342900">
              <a:buFont typeface="Arial" panose="020B0604020202020204" pitchFamily="34" charset="0"/>
              <a:buChar char="•"/>
            </a:pPr>
            <a:r>
              <a:rPr lang="en-US" dirty="0"/>
              <a:t>These supplies are considered sterile: </a:t>
            </a:r>
          </a:p>
          <a:p>
            <a:pPr marL="1257300" lvl="2" indent="-342900">
              <a:buFont typeface="Arial" panose="020B0604020202020204" pitchFamily="34" charset="0"/>
              <a:buChar char="•"/>
            </a:pPr>
            <a:r>
              <a:rPr lang="en-US" dirty="0"/>
              <a:t>Sterile dressings</a:t>
            </a:r>
          </a:p>
          <a:p>
            <a:pPr marL="1257300" lvl="2" indent="-342900">
              <a:buFont typeface="Arial" panose="020B0604020202020204" pitchFamily="34" charset="0"/>
              <a:buChar char="•"/>
            </a:pPr>
            <a:r>
              <a:rPr lang="en-US" dirty="0"/>
              <a:t>Sterile drapes or pads</a:t>
            </a:r>
          </a:p>
          <a:p>
            <a:pPr marL="1257300" lvl="2" indent="-342900">
              <a:buFont typeface="Arial" panose="020B0604020202020204" pitchFamily="34" charset="0"/>
              <a:buChar char="•"/>
            </a:pPr>
            <a:r>
              <a:rPr lang="en-US" dirty="0"/>
              <a:t>Tubing and catheters</a:t>
            </a:r>
          </a:p>
          <a:p>
            <a:pPr marL="800100" lvl="1" indent="-342900">
              <a:buFont typeface="Arial" panose="020B0604020202020204" pitchFamily="34" charset="0"/>
              <a:buChar char="•"/>
            </a:pPr>
            <a:r>
              <a:rPr lang="en-US" dirty="0"/>
              <a:t>If any part of the sterile field becomes contaminated, the entire process must be restarted.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264BCF6-2C70-41C3-B4DE-0061B869B56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583762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Applying sterile gloves</a:t>
            </a:r>
          </a:p>
          <a:p>
            <a:endParaRPr lang="en-US" i="1" dirty="0">
              <a:solidFill>
                <a:schemeClr val="accent5">
                  <a:lumMod val="60000"/>
                  <a:lumOff val="40000"/>
                </a:schemeClr>
              </a:solidFill>
              <a:highlight>
                <a:srgbClr val="000000"/>
              </a:highlight>
            </a:endParaRPr>
          </a:p>
          <a:p>
            <a:r>
              <a:rPr lang="en-US" i="1" dirty="0">
                <a:solidFill>
                  <a:schemeClr val="tx1"/>
                </a:solidFill>
              </a:rPr>
              <a:t>Equipment: 2 pairs of sterile gloves in correct size</a:t>
            </a:r>
          </a:p>
          <a:p>
            <a:endParaRPr lang="en-US" dirty="0">
              <a:solidFill>
                <a:schemeClr val="tx1"/>
              </a:solidFill>
            </a:endParaRPr>
          </a:p>
          <a:p>
            <a:pPr marL="457200" indent="-457200">
              <a:buFont typeface="+mj-lt"/>
              <a:buAutoNum type="arabicPeriod"/>
            </a:pPr>
            <a:r>
              <a:rPr lang="en-US" dirty="0">
                <a:solidFill>
                  <a:schemeClr val="tx1"/>
                </a:solidFill>
              </a:rPr>
              <a:t>Wash your hands.</a:t>
            </a:r>
          </a:p>
          <a:p>
            <a:pPr marL="457200" indent="-457200">
              <a:buFont typeface="+mj-lt"/>
              <a:buAutoNum type="arabicPeriod"/>
            </a:pPr>
            <a:r>
              <a:rPr lang="en-US" dirty="0">
                <a:solidFill>
                  <a:schemeClr val="tx1"/>
                </a:solidFill>
              </a:rPr>
              <a:t>Using a clean, flat, dry surface, remove the outer wrapper from the gloves. Place the inner wrapper on the clean surface. The word Left should be on your left side, and the word Right should be on your right side.</a:t>
            </a:r>
          </a:p>
          <a:p>
            <a:pPr marL="457200" indent="-457200">
              <a:buFont typeface="+mj-lt"/>
              <a:buAutoNum type="arabicPeriod"/>
            </a:pPr>
            <a:r>
              <a:rPr lang="en-US" dirty="0">
                <a:solidFill>
                  <a:schemeClr val="tx1"/>
                </a:solidFill>
              </a:rPr>
              <a:t>Slowly open the inner wrapper, only touching the small flaps of the wrapper.</a:t>
            </a:r>
          </a:p>
          <a:p>
            <a:pPr marL="457200" indent="-457200">
              <a:buFont typeface="+mj-lt"/>
              <a:buAutoNum type="arabicPeriod"/>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618888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a:xfrm>
            <a:off x="635394" y="648592"/>
            <a:ext cx="4571874" cy="5528372"/>
          </a:xfrm>
        </p:spPr>
        <p:txBody>
          <a:bodyPr/>
          <a:lstStyle/>
          <a:p>
            <a:r>
              <a:rPr lang="en-US" dirty="0">
                <a:solidFill>
                  <a:schemeClr val="accent5">
                    <a:lumMod val="60000"/>
                    <a:lumOff val="40000"/>
                  </a:schemeClr>
                </a:solidFill>
                <a:highlight>
                  <a:srgbClr val="000000"/>
                </a:highlight>
              </a:rPr>
              <a:t>Applying sterile gloves</a:t>
            </a:r>
          </a:p>
          <a:p>
            <a:endParaRPr lang="en-US" dirty="0">
              <a:solidFill>
                <a:schemeClr val="accent5">
                  <a:lumMod val="60000"/>
                  <a:lumOff val="40000"/>
                </a:schemeClr>
              </a:solidFill>
              <a:highlight>
                <a:srgbClr val="000000"/>
              </a:highlight>
            </a:endParaRPr>
          </a:p>
          <a:p>
            <a:pPr marL="457200" indent="-457200">
              <a:buFont typeface="+mj-lt"/>
              <a:buAutoNum type="arabicPeriod" startAt="4"/>
            </a:pPr>
            <a:r>
              <a:rPr lang="en-US" dirty="0">
                <a:solidFill>
                  <a:schemeClr val="tx1"/>
                </a:solidFill>
              </a:rPr>
              <a:t>The gloves will have been placed palm-side up with cuffs in place. Pick up the first glove by the bottom end of the cuff. Slip your fingers into the glove without touching the outside of the glove. If you touch the outside of the glove, it will be contaminated. You will have to start over with a new pair of gloves. Wait to adjust the glove until the second glove is on your other hand.</a:t>
            </a:r>
          </a:p>
          <a:p>
            <a:pPr marL="457200" indent="-457200">
              <a:buFont typeface="+mj-lt"/>
              <a:buAutoNum type="arabicPeriod" startAt="4"/>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844EC664-53F4-4530-A71D-A39CD412579C}"/>
              </a:ext>
            </a:extLst>
          </p:cNvPr>
          <p:cNvPicPr>
            <a:picLocks noChangeAspect="1"/>
          </p:cNvPicPr>
          <p:nvPr/>
        </p:nvPicPr>
        <p:blipFill>
          <a:blip r:embed="rId2"/>
          <a:stretch>
            <a:fillRect/>
          </a:stretch>
        </p:blipFill>
        <p:spPr>
          <a:xfrm>
            <a:off x="5544152" y="3309712"/>
            <a:ext cx="4793235" cy="2867252"/>
          </a:xfrm>
          <a:prstGeom prst="rect">
            <a:avLst/>
          </a:prstGeom>
        </p:spPr>
      </p:pic>
    </p:spTree>
    <p:extLst>
      <p:ext uri="{BB962C8B-B14F-4D97-AF65-F5344CB8AC3E}">
        <p14:creationId xmlns:p14="http://schemas.microsoft.com/office/powerpoint/2010/main" val="363684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5BCB4-321F-47CF-A7E3-AD81B75CEF1C}"/>
              </a:ext>
            </a:extLst>
          </p:cNvPr>
          <p:cNvSpPr>
            <a:spLocks noGrp="1"/>
          </p:cNvSpPr>
          <p:nvPr>
            <p:ph idx="1"/>
          </p:nvPr>
        </p:nvSpPr>
        <p:spPr/>
        <p:txBody>
          <a:bodyPr/>
          <a:lstStyle/>
          <a:p>
            <a:pPr marL="457200" indent="-457200">
              <a:buFont typeface="+mj-lt"/>
              <a:buAutoNum type="arabicPeriod" startAt="2"/>
            </a:pPr>
            <a:r>
              <a:rPr lang="en-US" dirty="0"/>
              <a:t>Explain the structure and function of the integumentary system</a:t>
            </a:r>
          </a:p>
          <a:p>
            <a:pPr marL="457200" indent="-457200">
              <a:buFont typeface="+mj-lt"/>
              <a:buAutoNum type="arabicPeriod" startAt="2"/>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integument</a:t>
            </a:r>
          </a:p>
          <a:p>
            <a:pPr lvl="1"/>
            <a:r>
              <a:rPr lang="en-US" dirty="0">
                <a:solidFill>
                  <a:schemeClr val="tx1"/>
                </a:solidFill>
              </a:rPr>
              <a:t>natural protective covering.</a:t>
            </a:r>
          </a:p>
          <a:p>
            <a:r>
              <a:rPr lang="en-US" b="1" dirty="0">
                <a:solidFill>
                  <a:schemeClr val="tx1"/>
                </a:solidFill>
              </a:rPr>
              <a:t>epidermis </a:t>
            </a:r>
          </a:p>
          <a:p>
            <a:pPr lvl="1"/>
            <a:r>
              <a:rPr lang="en-US" dirty="0">
                <a:solidFill>
                  <a:schemeClr val="tx1"/>
                </a:solidFill>
              </a:rPr>
              <a:t>the outer layer of the two main layers of tissue that make up the skin.</a:t>
            </a:r>
          </a:p>
          <a:p>
            <a:r>
              <a:rPr lang="en-US" b="1" dirty="0">
                <a:solidFill>
                  <a:schemeClr val="tx1"/>
                </a:solidFill>
              </a:rPr>
              <a:t>melanocyte </a:t>
            </a:r>
          </a:p>
          <a:p>
            <a:pPr lvl="1"/>
            <a:r>
              <a:rPr lang="en-US" dirty="0">
                <a:solidFill>
                  <a:schemeClr val="tx1"/>
                </a:solidFill>
              </a:rPr>
              <a:t>cell in the skin that produces and contains the pigment called melanin.</a:t>
            </a:r>
          </a:p>
          <a:p>
            <a:r>
              <a:rPr lang="en-US" dirty="0">
                <a:solidFill>
                  <a:schemeClr val="tx1"/>
                </a:solidFill>
              </a:rPr>
              <a:t> </a:t>
            </a: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6B1710F-B936-43F1-80E2-B57B238E86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911872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a:xfrm>
            <a:off x="635393" y="648592"/>
            <a:ext cx="4542999" cy="5528372"/>
          </a:xfrm>
        </p:spPr>
        <p:txBody>
          <a:bodyPr/>
          <a:lstStyle/>
          <a:p>
            <a:r>
              <a:rPr lang="en-US" dirty="0">
                <a:solidFill>
                  <a:schemeClr val="accent5">
                    <a:lumMod val="60000"/>
                    <a:lumOff val="40000"/>
                  </a:schemeClr>
                </a:solidFill>
                <a:highlight>
                  <a:srgbClr val="000000"/>
                </a:highlight>
              </a:rPr>
              <a:t>Applying sterile gloves</a:t>
            </a:r>
          </a:p>
          <a:p>
            <a:endParaRPr lang="en-US" dirty="0">
              <a:solidFill>
                <a:schemeClr val="accent5">
                  <a:lumMod val="60000"/>
                  <a:lumOff val="40000"/>
                </a:schemeClr>
              </a:solidFill>
              <a:highlight>
                <a:srgbClr val="000000"/>
              </a:highlight>
            </a:endParaRPr>
          </a:p>
          <a:p>
            <a:pPr marL="457200" indent="-457200">
              <a:buFont typeface="+mj-lt"/>
              <a:buAutoNum type="arabicPeriod" startAt="5"/>
            </a:pPr>
            <a:r>
              <a:rPr lang="en-US" dirty="0">
                <a:solidFill>
                  <a:schemeClr val="tx1"/>
                </a:solidFill>
              </a:rPr>
              <a:t>Slip your gloved hand into the second glove in the area under the cuff.</a:t>
            </a:r>
          </a:p>
          <a:p>
            <a:pPr marL="457200" indent="-457200">
              <a:buFont typeface="+mj-lt"/>
              <a:buAutoNum type="arabicPeriod" startAt="5"/>
            </a:pPr>
            <a:r>
              <a:rPr lang="en-US" dirty="0">
                <a:solidFill>
                  <a:schemeClr val="tx1"/>
                </a:solidFill>
              </a:rPr>
              <a:t>Slowly slip the fingers of your ungloved hand into the second glove, and pull it completely over your hand and wrist.</a:t>
            </a:r>
          </a:p>
          <a:p>
            <a:pPr marL="457200" indent="-457200">
              <a:buFont typeface="+mj-lt"/>
              <a:buAutoNum type="arabicPeriod" startAt="5"/>
            </a:pPr>
            <a:r>
              <a:rPr lang="en-US" dirty="0">
                <a:solidFill>
                  <a:schemeClr val="tx1"/>
                </a:solidFill>
              </a:rPr>
              <a:t>With your gloved second hand, finish pulling the first glove up and over the wrist. Adjust the fingers now if any adjustment is necessary.</a:t>
            </a:r>
          </a:p>
          <a:p>
            <a:pPr marL="457200" indent="-457200">
              <a:buFont typeface="+mj-lt"/>
              <a:buAutoNum type="arabicPeriod" startAt="5"/>
            </a:pPr>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pic>
        <p:nvPicPr>
          <p:cNvPr id="4" name="Picture 3">
            <a:extLst>
              <a:ext uri="{FF2B5EF4-FFF2-40B4-BE49-F238E27FC236}">
                <a16:creationId xmlns:a16="http://schemas.microsoft.com/office/drawing/2014/main" id="{2F760F01-832F-4E81-BED9-995E631B4632}"/>
              </a:ext>
            </a:extLst>
          </p:cNvPr>
          <p:cNvPicPr>
            <a:picLocks noChangeAspect="1"/>
          </p:cNvPicPr>
          <p:nvPr/>
        </p:nvPicPr>
        <p:blipFill>
          <a:blip r:embed="rId2"/>
          <a:stretch>
            <a:fillRect/>
          </a:stretch>
        </p:blipFill>
        <p:spPr>
          <a:xfrm>
            <a:off x="5279757" y="3118585"/>
            <a:ext cx="5131104" cy="2928747"/>
          </a:xfrm>
          <a:prstGeom prst="rect">
            <a:avLst/>
          </a:prstGeom>
        </p:spPr>
      </p:pic>
    </p:spTree>
    <p:extLst>
      <p:ext uri="{BB962C8B-B14F-4D97-AF65-F5344CB8AC3E}">
        <p14:creationId xmlns:p14="http://schemas.microsoft.com/office/powerpoint/2010/main" val="3604474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E6331C-B257-4CC3-8622-0A930FDE9BF6}"/>
              </a:ext>
            </a:extLst>
          </p:cNvPr>
          <p:cNvSpPr>
            <a:spLocks noGrp="1"/>
          </p:cNvSpPr>
          <p:nvPr>
            <p:ph idx="1"/>
          </p:nvPr>
        </p:nvSpPr>
        <p:spPr/>
        <p:txBody>
          <a:bodyPr/>
          <a:lstStyle/>
          <a:p>
            <a:r>
              <a:rPr lang="en-US" dirty="0">
                <a:solidFill>
                  <a:schemeClr val="accent5">
                    <a:lumMod val="60000"/>
                    <a:lumOff val="40000"/>
                  </a:schemeClr>
                </a:solidFill>
                <a:highlight>
                  <a:srgbClr val="000000"/>
                </a:highlight>
              </a:rPr>
              <a:t>Applying sterile gloves</a:t>
            </a:r>
          </a:p>
          <a:p>
            <a:endParaRPr lang="en-US" dirty="0">
              <a:solidFill>
                <a:schemeClr val="accent5">
                  <a:lumMod val="60000"/>
                  <a:lumOff val="40000"/>
                </a:schemeClr>
              </a:solidFill>
              <a:highlight>
                <a:srgbClr val="000000"/>
              </a:highlight>
            </a:endParaRPr>
          </a:p>
          <a:p>
            <a:pPr marL="457200" indent="-457200">
              <a:buFont typeface="+mj-lt"/>
              <a:buAutoNum type="arabicPeriod" startAt="8"/>
            </a:pPr>
            <a:r>
              <a:rPr lang="en-US" dirty="0">
                <a:solidFill>
                  <a:schemeClr val="tx1"/>
                </a:solidFill>
              </a:rPr>
              <a:t>If either glove has a tear in it, stop and start again with the second set of sterile gloves.</a:t>
            </a:r>
          </a:p>
          <a:p>
            <a:pPr marL="457200" indent="-457200">
              <a:buFont typeface="+mj-lt"/>
              <a:buAutoNum type="arabicPeriod" startAt="8"/>
            </a:pPr>
            <a:r>
              <a:rPr lang="en-US" dirty="0">
                <a:solidFill>
                  <a:schemeClr val="tx1"/>
                </a:solidFill>
              </a:rPr>
              <a:t>Keep your gloved hands in front of you and above the level of your waist at all times during the procedure.</a:t>
            </a:r>
          </a:p>
          <a:p>
            <a:pPr marL="457200" indent="-457200">
              <a:buFont typeface="+mj-lt"/>
              <a:buAutoNum type="arabicPeriod" startAt="8"/>
            </a:pPr>
            <a:r>
              <a:rPr lang="en-US" dirty="0">
                <a:solidFill>
                  <a:schemeClr val="tx1"/>
                </a:solidFill>
              </a:rPr>
              <a:t>Assist the nurse with sterile procedure.</a:t>
            </a: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tx1"/>
              </a:solidFill>
              <a:highlight>
                <a:srgbClr val="000000"/>
              </a:highlight>
            </a:endParaRPr>
          </a:p>
          <a:p>
            <a:endParaRPr lang="en-US" dirty="0">
              <a:solidFill>
                <a:schemeClr val="accent5">
                  <a:lumMod val="60000"/>
                  <a:lumOff val="40000"/>
                </a:schemeClr>
              </a:solidFill>
              <a:highlight>
                <a:srgbClr val="000000"/>
              </a:highlight>
            </a:endParaRPr>
          </a:p>
        </p:txBody>
      </p:sp>
      <p:sp>
        <p:nvSpPr>
          <p:cNvPr id="3" name="Slide Number Placeholder 2">
            <a:extLst>
              <a:ext uri="{FF2B5EF4-FFF2-40B4-BE49-F238E27FC236}">
                <a16:creationId xmlns:a16="http://schemas.microsoft.com/office/drawing/2014/main" id="{5F218D50-2414-4F5A-8287-0E45368886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21996773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872B1C-6F42-46C1-AC8D-1F118FAC2206}"/>
              </a:ext>
            </a:extLst>
          </p:cNvPr>
          <p:cNvSpPr>
            <a:spLocks noGrp="1"/>
          </p:cNvSpPr>
          <p:nvPr>
            <p:ph idx="1"/>
          </p:nvPr>
        </p:nvSpPr>
        <p:spPr/>
        <p:txBody>
          <a:bodyPr/>
          <a:lstStyle/>
          <a:p>
            <a:pPr marL="457200" indent="-457200">
              <a:buFont typeface="+mj-lt"/>
              <a:buAutoNum type="arabicPeriod" startAt="7"/>
            </a:pPr>
            <a:r>
              <a:rPr lang="en-US" dirty="0"/>
              <a:t>Discuss nonsterile and sterile dressings</a:t>
            </a:r>
          </a:p>
          <a:p>
            <a:pPr marL="457200" indent="-457200">
              <a:buFont typeface="+mj-lt"/>
              <a:buAutoNum type="arabicPeriod" startAt="7"/>
            </a:pPr>
            <a:endParaRPr lang="en-US" dirty="0">
              <a:solidFill>
                <a:schemeClr val="tx1"/>
              </a:solidFill>
            </a:endParaRPr>
          </a:p>
          <a:p>
            <a:r>
              <a:rPr lang="en-US" dirty="0">
                <a:solidFill>
                  <a:schemeClr val="tx1"/>
                </a:solidFill>
              </a:rPr>
              <a:t>Critical Thinking: Conversation Starter</a:t>
            </a:r>
          </a:p>
          <a:p>
            <a:endParaRPr lang="en-US" dirty="0">
              <a:solidFill>
                <a:schemeClr val="tx1"/>
              </a:solidFill>
            </a:endParaRPr>
          </a:p>
          <a:p>
            <a:r>
              <a:rPr lang="en-US" dirty="0">
                <a:solidFill>
                  <a:schemeClr val="tx1"/>
                </a:solidFill>
              </a:rPr>
              <a:t>Why must the entire process be restarted if any part of the sterile field becomes contaminated?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264BCF6-2C70-41C3-B4DE-0061B869B56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940082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9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35BCB4-321F-47CF-A7E3-AD81B75CEF1C}"/>
              </a:ext>
            </a:extLst>
          </p:cNvPr>
          <p:cNvSpPr>
            <a:spLocks noGrp="1"/>
          </p:cNvSpPr>
          <p:nvPr>
            <p:ph idx="1"/>
          </p:nvPr>
        </p:nvSpPr>
        <p:spPr/>
        <p:txBody>
          <a:bodyPr/>
          <a:lstStyle/>
          <a:p>
            <a:pPr marL="457200" indent="-457200">
              <a:buFont typeface="+mj-lt"/>
              <a:buAutoNum type="arabicPeriod" startAt="2"/>
            </a:pPr>
            <a:r>
              <a:rPr lang="en-US" dirty="0"/>
              <a:t>Explain the structure and function of the integumentary system</a:t>
            </a:r>
          </a:p>
          <a:p>
            <a:pPr marL="457200" indent="-457200">
              <a:buFont typeface="+mj-lt"/>
              <a:buAutoNum type="arabicPeriod" startAt="2"/>
            </a:pPr>
            <a:endParaRPr lang="en-US" dirty="0"/>
          </a:p>
          <a:p>
            <a:r>
              <a:rPr lang="en-US" dirty="0">
                <a:solidFill>
                  <a:schemeClr val="tx1"/>
                </a:solidFill>
              </a:rPr>
              <a:t>Define the following terms:</a:t>
            </a:r>
          </a:p>
          <a:p>
            <a:endParaRPr lang="en-US" dirty="0">
              <a:solidFill>
                <a:schemeClr val="tx1"/>
              </a:solidFill>
            </a:endParaRPr>
          </a:p>
          <a:p>
            <a:r>
              <a:rPr lang="en-US" b="1" dirty="0">
                <a:solidFill>
                  <a:schemeClr val="tx1"/>
                </a:solidFill>
              </a:rPr>
              <a:t>melanin </a:t>
            </a:r>
          </a:p>
          <a:p>
            <a:pPr lvl="1"/>
            <a:r>
              <a:rPr lang="en-US" dirty="0">
                <a:solidFill>
                  <a:schemeClr val="tx1"/>
                </a:solidFill>
              </a:rPr>
              <a:t>the pigment that gives skin its color.</a:t>
            </a:r>
          </a:p>
          <a:p>
            <a:r>
              <a:rPr lang="en-US" b="1" dirty="0">
                <a:solidFill>
                  <a:schemeClr val="tx1"/>
                </a:solidFill>
              </a:rPr>
              <a:t>dermis </a:t>
            </a:r>
          </a:p>
          <a:p>
            <a:pPr lvl="1"/>
            <a:r>
              <a:rPr lang="en-US" dirty="0">
                <a:solidFill>
                  <a:schemeClr val="tx1"/>
                </a:solidFill>
              </a:rPr>
              <a:t>the inner layer of the two main layers of tissue that make up the skin. </a:t>
            </a:r>
          </a:p>
          <a:p>
            <a:endParaRPr lang="en-US" dirty="0">
              <a:solidFill>
                <a:schemeClr val="tx1"/>
              </a:solidFill>
            </a:endParaRPr>
          </a:p>
          <a:p>
            <a:endParaRPr lang="en-US"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76B1710F-B936-43F1-80E2-B57B238E86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19C8D7-53EE-4AF8-9E87-BBF55B67A655}" type="slidenum">
              <a:rPr kumimoji="0" lang="en-US" sz="1200" b="0" i="0" u="none" strike="noStrike" kern="1200" cap="none" spc="0" normalizeH="0" baseline="0" noProof="0" smtClean="0">
                <a:ln>
                  <a:noFill/>
                </a:ln>
                <a:solidFill>
                  <a:srgbClr val="934C93"/>
                </a:solidFill>
                <a:effectLst/>
                <a:uLnTx/>
                <a:uFillTx/>
                <a:latin typeface="Scala Sans"/>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934C93"/>
              </a:solidFill>
              <a:effectLst/>
              <a:uLnTx/>
              <a:uFillTx/>
              <a:latin typeface="Scala Sans"/>
              <a:ea typeface="+mn-ea"/>
              <a:cs typeface="+mn-cs"/>
            </a:endParaRPr>
          </a:p>
        </p:txBody>
      </p:sp>
    </p:spTree>
    <p:extLst>
      <p:ext uri="{BB962C8B-B14F-4D97-AF65-F5344CB8AC3E}">
        <p14:creationId xmlns:p14="http://schemas.microsoft.com/office/powerpoint/2010/main" val="1988767468"/>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TotalTime>
  <Words>5620</Words>
  <Application>Microsoft Office PowerPoint</Application>
  <PresentationFormat>Widescreen</PresentationFormat>
  <Paragraphs>860</Paragraphs>
  <Slides>83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83</vt:i4>
      </vt:variant>
    </vt:vector>
  </HeadingPairs>
  <TitlesOfParts>
    <vt:vector size="86" baseType="lpstr">
      <vt:lpstr>Arial</vt:lpstr>
      <vt:lpstr>Scala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Storey</dc:creator>
  <cp:lastModifiedBy>Susan Alvare Hedman</cp:lastModifiedBy>
  <cp:revision>37</cp:revision>
  <dcterms:created xsi:type="dcterms:W3CDTF">2019-02-05T16:01:30Z</dcterms:created>
  <dcterms:modified xsi:type="dcterms:W3CDTF">2019-08-21T17:34:14Z</dcterms:modified>
</cp:coreProperties>
</file>