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57" r:id="rId3"/>
    <p:sldId id="264" r:id="rId4"/>
    <p:sldId id="263" r:id="rId5"/>
    <p:sldId id="265" r:id="rId6"/>
    <p:sldId id="291" r:id="rId7"/>
    <p:sldId id="258" r:id="rId8"/>
    <p:sldId id="266" r:id="rId9"/>
    <p:sldId id="259" r:id="rId10"/>
    <p:sldId id="260" r:id="rId11"/>
    <p:sldId id="271" r:id="rId12"/>
    <p:sldId id="270" r:id="rId13"/>
    <p:sldId id="272" r:id="rId14"/>
    <p:sldId id="274" r:id="rId15"/>
    <p:sldId id="273" r:id="rId16"/>
    <p:sldId id="269" r:id="rId17"/>
    <p:sldId id="268" r:id="rId18"/>
    <p:sldId id="267" r:id="rId19"/>
    <p:sldId id="275" r:id="rId20"/>
    <p:sldId id="276" r:id="rId21"/>
    <p:sldId id="277" r:id="rId22"/>
    <p:sldId id="261" r:id="rId23"/>
    <p:sldId id="278" r:id="rId24"/>
    <p:sldId id="279" r:id="rId25"/>
    <p:sldId id="280" r:id="rId26"/>
    <p:sldId id="262" r:id="rId27"/>
    <p:sldId id="282" r:id="rId28"/>
    <p:sldId id="281" r:id="rId29"/>
    <p:sldId id="288" r:id="rId30"/>
    <p:sldId id="283" r:id="rId31"/>
    <p:sldId id="285" r:id="rId32"/>
    <p:sldId id="284" r:id="rId33"/>
    <p:sldId id="286" r:id="rId34"/>
    <p:sldId id="287"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72" d="100"/>
          <a:sy n="72" d="100"/>
        </p:scale>
        <p:origin x="3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5C2F09-6D1A-4A21-97DF-F888DD13FD39}"/>
              </a:ext>
            </a:extLst>
          </p:cNvPr>
          <p:cNvSpPr txBox="1"/>
          <p:nvPr userDrawn="1"/>
        </p:nvSpPr>
        <p:spPr>
          <a:xfrm>
            <a:off x="1142997" y="539293"/>
            <a:ext cx="1816272"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23</a:t>
            </a:r>
          </a:p>
        </p:txBody>
      </p:sp>
      <p:sp>
        <p:nvSpPr>
          <p:cNvPr id="8" name="TextBox 7">
            <a:extLst>
              <a:ext uri="{FF2B5EF4-FFF2-40B4-BE49-F238E27FC236}">
                <a16:creationId xmlns:a16="http://schemas.microsoft.com/office/drawing/2014/main" id="{F1FEBFBB-1425-4277-8500-4300AD017EDA}"/>
              </a:ext>
            </a:extLst>
          </p:cNvPr>
          <p:cNvSpPr txBox="1"/>
          <p:nvPr userDrawn="1"/>
        </p:nvSpPr>
        <p:spPr>
          <a:xfrm>
            <a:off x="1150229" y="2062987"/>
            <a:ext cx="871707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The Endocrine System</a:t>
            </a:r>
          </a:p>
        </p:txBody>
      </p:sp>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1325043" y="4825851"/>
            <a:ext cx="1236907" cy="1282700"/>
          </a:xfrm>
          <a:prstGeom prst="rect">
            <a:avLst/>
          </a:prstGeom>
        </p:spPr>
      </p:pic>
    </p:spTree>
    <p:extLst>
      <p:ext uri="{BB962C8B-B14F-4D97-AF65-F5344CB8AC3E}">
        <p14:creationId xmlns:p14="http://schemas.microsoft.com/office/powerpoint/2010/main" val="14427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393" y="723022"/>
            <a:ext cx="10234377" cy="5453942"/>
          </a:xfrm>
        </p:spPr>
        <p:txBody>
          <a:bodyPr>
            <a:normAutofit/>
          </a:bodyPr>
          <a:lstStyle>
            <a:lvl1pPr marL="0" indent="0">
              <a:spcBef>
                <a:spcPts val="0"/>
              </a:spcBef>
              <a:spcAft>
                <a:spcPts val="600"/>
              </a:spcAft>
              <a:buNone/>
              <a:defRPr sz="2000">
                <a:solidFill>
                  <a:srgbClr val="FF0000"/>
                </a:solidFill>
                <a:latin typeface="+mn-lt"/>
              </a:defRPr>
            </a:lvl1pPr>
            <a:lvl2pPr marL="457200" indent="0">
              <a:spcBef>
                <a:spcPts val="0"/>
              </a:spcBef>
              <a:spcAft>
                <a:spcPts val="600"/>
              </a:spcAft>
              <a:buNone/>
              <a:defRPr sz="2000">
                <a:latin typeface="+mn-lt"/>
              </a:defRPr>
            </a:lvl2pPr>
            <a:lvl3pPr marL="914400" indent="0">
              <a:spcBef>
                <a:spcPts val="0"/>
              </a:spcBef>
              <a:spcAft>
                <a:spcPts val="600"/>
              </a:spcAft>
              <a:buNone/>
              <a:defRPr sz="2000">
                <a:latin typeface="+mn-lt"/>
              </a:defRPr>
            </a:lvl3pPr>
            <a:lvl4pPr marL="1371600" indent="0">
              <a:spcBef>
                <a:spcPts val="0"/>
              </a:spcBef>
              <a:spcAft>
                <a:spcPts val="600"/>
              </a:spcAft>
              <a:buNone/>
              <a:defRPr sz="2000">
                <a:latin typeface="+mn-lt"/>
              </a:defRPr>
            </a:lvl4pPr>
            <a:lvl5pPr marL="1828800" indent="0">
              <a:spcBef>
                <a:spcPts val="0"/>
              </a:spcBef>
              <a:spcAft>
                <a:spcPts val="600"/>
              </a:spcAft>
              <a:buNone/>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F5F491-9531-4861-B658-DB5FE7E2FEAE}"/>
              </a:ext>
            </a:extLst>
          </p:cNvPr>
          <p:cNvSpPr/>
          <p:nvPr userDrawn="1"/>
        </p:nvSpPr>
        <p:spPr>
          <a:xfrm>
            <a:off x="11328400" y="0"/>
            <a:ext cx="863600" cy="1606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cala Sans"/>
              <a:ea typeface="+mn-ea"/>
              <a:cs typeface="+mn-cs"/>
            </a:endParaRPr>
          </a:p>
        </p:txBody>
      </p:sp>
      <p:sp>
        <p:nvSpPr>
          <p:cNvPr id="7" name="TextBox 6">
            <a:extLst>
              <a:ext uri="{FF2B5EF4-FFF2-40B4-BE49-F238E27FC236}">
                <a16:creationId xmlns:a16="http://schemas.microsoft.com/office/drawing/2014/main" id="{2328F0E1-C264-477A-8C68-5954EE75A404}"/>
              </a:ext>
            </a:extLst>
          </p:cNvPr>
          <p:cNvSpPr txBox="1"/>
          <p:nvPr userDrawn="1"/>
        </p:nvSpPr>
        <p:spPr>
          <a:xfrm>
            <a:off x="11506200" y="1752600"/>
            <a:ext cx="369332" cy="3321050"/>
          </a:xfrm>
          <a:prstGeom prst="rect">
            <a:avLst/>
          </a:prstGeom>
          <a:noFill/>
        </p:spPr>
        <p:txBody>
          <a:bodyPr vert="vert270"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rPr>
              <a:t>The Endocrine System</a:t>
            </a:r>
          </a:p>
        </p:txBody>
      </p:sp>
      <p:sp>
        <p:nvSpPr>
          <p:cNvPr id="9" name="TextBox 8">
            <a:extLst>
              <a:ext uri="{FF2B5EF4-FFF2-40B4-BE49-F238E27FC236}">
                <a16:creationId xmlns:a16="http://schemas.microsoft.com/office/drawing/2014/main" id="{31CA6800-7865-48FF-933D-2164FAE0ACC9}"/>
              </a:ext>
            </a:extLst>
          </p:cNvPr>
          <p:cNvSpPr txBox="1"/>
          <p:nvPr userDrawn="1"/>
        </p:nvSpPr>
        <p:spPr>
          <a:xfrm>
            <a:off x="11506197" y="101143"/>
            <a:ext cx="18162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cala Sans"/>
                <a:ea typeface="+mn-ea"/>
                <a:cs typeface="+mn-cs"/>
              </a:rPr>
              <a:t>23</a:t>
            </a:r>
          </a:p>
        </p:txBody>
      </p:sp>
      <p:cxnSp>
        <p:nvCxnSpPr>
          <p:cNvPr id="13" name="Straight Connector 12">
            <a:extLst>
              <a:ext uri="{FF2B5EF4-FFF2-40B4-BE49-F238E27FC236}">
                <a16:creationId xmlns:a16="http://schemas.microsoft.com/office/drawing/2014/main" id="{685C658E-B179-4C5F-B3AF-13638309A3D4}"/>
              </a:ext>
            </a:extLst>
          </p:cNvPr>
          <p:cNvCxnSpPr>
            <a:cxnSpLocks/>
          </p:cNvCxnSpPr>
          <p:nvPr userDrawn="1"/>
        </p:nvCxnSpPr>
        <p:spPr>
          <a:xfrm flipH="1">
            <a:off x="745067" y="6629400"/>
            <a:ext cx="100076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71CCBE0-D1B9-42FA-8DAC-87EEE4FE9F42}"/>
              </a:ext>
            </a:extLst>
          </p:cNvPr>
          <p:cNvSpPr>
            <a:spLocks noGrp="1"/>
          </p:cNvSpPr>
          <p:nvPr>
            <p:ph type="dt" sz="half" idx="10"/>
          </p:nvPr>
        </p:nvSpPr>
        <p:spPr>
          <a:xfrm>
            <a:off x="838200" y="6279454"/>
            <a:ext cx="2743200" cy="365125"/>
          </a:xfrm>
        </p:spPr>
        <p:txBody>
          <a:bodyPr/>
          <a:lstStyle>
            <a:lvl1pPr>
              <a:defRPr>
                <a:solidFill>
                  <a:sysClr val="windowText" lastClr="000000"/>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BC1E1F3-686D-4F52-826D-70A4F80E72A5}" type="datetime1">
              <a:rPr kumimoji="0" lang="en-US" sz="1200" b="0" i="0" u="none" strike="noStrike" kern="1200" cap="none" spc="0" normalizeH="0" baseline="0" noProof="0" smtClean="0">
                <a:ln>
                  <a:noFill/>
                </a:ln>
                <a:solidFill>
                  <a:sysClr val="windowText" lastClr="000000"/>
                </a:solidFill>
                <a:effectLst/>
                <a:uLnTx/>
                <a:uFillTx/>
                <a:latin typeface="Scala San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8" name="Footer Placeholder 17">
            <a:extLst>
              <a:ext uri="{FF2B5EF4-FFF2-40B4-BE49-F238E27FC236}">
                <a16:creationId xmlns:a16="http://schemas.microsoft.com/office/drawing/2014/main" id="{33E0703D-A83A-40F4-A8D2-8D56B297D859}"/>
              </a:ext>
            </a:extLst>
          </p:cNvPr>
          <p:cNvSpPr>
            <a:spLocks noGrp="1"/>
          </p:cNvSpPr>
          <p:nvPr>
            <p:ph type="ftr" sz="quarter" idx="11"/>
          </p:nvPr>
        </p:nvSpPr>
        <p:spPr>
          <a:xfrm>
            <a:off x="4038599" y="6279454"/>
            <a:ext cx="4993783" cy="365125"/>
          </a:xfrm>
        </p:spPr>
        <p:txBody>
          <a:bodyPr/>
          <a:lstStyle>
            <a:lvl1pPr>
              <a:defRPr>
                <a:solidFill>
                  <a:sysClr val="windowText" lastClr="000000"/>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9" name="Slide Number Placeholder 18">
            <a:extLst>
              <a:ext uri="{FF2B5EF4-FFF2-40B4-BE49-F238E27FC236}">
                <a16:creationId xmlns:a16="http://schemas.microsoft.com/office/drawing/2014/main" id="{DE03F057-80E6-4933-B039-F692BF84B8A2}"/>
              </a:ext>
            </a:extLst>
          </p:cNvPr>
          <p:cNvSpPr>
            <a:spLocks noGrp="1"/>
          </p:cNvSpPr>
          <p:nvPr>
            <p:ph type="sldNum" sz="quarter" idx="12"/>
          </p:nvPr>
        </p:nvSpPr>
        <p:spPr>
          <a:xfrm>
            <a:off x="9518452" y="6279454"/>
            <a:ext cx="1297633" cy="365125"/>
          </a:xfrm>
        </p:spPr>
        <p:txBody>
          <a:bodyPr/>
          <a:lstStyle>
            <a:lvl1pPr>
              <a:defRPr>
                <a:solidFill>
                  <a:schemeClr val="accent5"/>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pic>
        <p:nvPicPr>
          <p:cNvPr id="63" name="Graphic 62">
            <a:extLst>
              <a:ext uri="{FF2B5EF4-FFF2-40B4-BE49-F238E27FC236}">
                <a16:creationId xmlns:a16="http://schemas.microsoft.com/office/drawing/2014/main" id="{A0274B49-780C-479A-B0DB-0F3EABBF8D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1641" y="5924550"/>
            <a:ext cx="719715" cy="744742"/>
          </a:xfrm>
          <a:prstGeom prst="rect">
            <a:avLst/>
          </a:prstGeom>
        </p:spPr>
      </p:pic>
    </p:spTree>
    <p:extLst>
      <p:ext uri="{BB962C8B-B14F-4D97-AF65-F5344CB8AC3E}">
        <p14:creationId xmlns:p14="http://schemas.microsoft.com/office/powerpoint/2010/main" val="290668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4798611" y="2338649"/>
            <a:ext cx="2539591" cy="2633613"/>
          </a:xfrm>
          <a:prstGeom prst="rect">
            <a:avLst/>
          </a:prstGeom>
        </p:spPr>
      </p:pic>
    </p:spTree>
    <p:extLst>
      <p:ext uri="{BB962C8B-B14F-4D97-AF65-F5344CB8AC3E}">
        <p14:creationId xmlns:p14="http://schemas.microsoft.com/office/powerpoint/2010/main" val="2621231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a:solidFill>
                  <a:schemeClr val="tx1"/>
                </a:solidFill>
                <a:latin typeface="Scala Sans" panose="020005030600000200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3182F9F-E9DB-44F9-8F4D-A11E49818C55}" type="datetime1">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a:solidFill>
                  <a:schemeClr val="tx1"/>
                </a:solidFill>
                <a:latin typeface="Scala Sans" panose="02000503060000020003"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a:solidFill>
                  <a:schemeClr val="tx1"/>
                </a:solidFill>
                <a:latin typeface="Scala Sans" panose="02000503060000020003" pitchFamily="2"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Tree>
    <p:extLst>
      <p:ext uri="{BB962C8B-B14F-4D97-AF65-F5344CB8AC3E}">
        <p14:creationId xmlns:p14="http://schemas.microsoft.com/office/powerpoint/2010/main" val="1189181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07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diabetes </a:t>
            </a:r>
          </a:p>
          <a:p>
            <a:pPr lvl="1"/>
            <a:r>
              <a:rPr lang="en-US" dirty="0">
                <a:solidFill>
                  <a:schemeClr val="tx1"/>
                </a:solidFill>
              </a:rPr>
              <a:t>a condition in which the pancreas does not produce insulin or does not produce enough insulin; causes problems with circulation and can damage vital organs.</a:t>
            </a:r>
          </a:p>
          <a:p>
            <a:r>
              <a:rPr lang="en-US" b="1" dirty="0">
                <a:solidFill>
                  <a:schemeClr val="tx1"/>
                </a:solidFill>
              </a:rPr>
              <a:t>hyperglycemia</a:t>
            </a:r>
            <a:r>
              <a:rPr lang="en-US" dirty="0">
                <a:solidFill>
                  <a:schemeClr val="tx1"/>
                </a:solidFill>
              </a:rPr>
              <a:t> </a:t>
            </a:r>
          </a:p>
          <a:p>
            <a:pPr lvl="1"/>
            <a:r>
              <a:rPr lang="en-US" dirty="0">
                <a:solidFill>
                  <a:schemeClr val="tx1"/>
                </a:solidFill>
              </a:rPr>
              <a:t>high blood glucose (blood sugar).</a:t>
            </a:r>
          </a:p>
          <a:p>
            <a:r>
              <a:rPr lang="en-US" b="1" dirty="0">
                <a:solidFill>
                  <a:schemeClr val="tx1"/>
                </a:solidFill>
              </a:rPr>
              <a:t>hypoglycemia </a:t>
            </a:r>
          </a:p>
          <a:p>
            <a:pPr lvl="1"/>
            <a:r>
              <a:rPr lang="en-US" dirty="0">
                <a:solidFill>
                  <a:schemeClr val="tx1"/>
                </a:solidFill>
              </a:rPr>
              <a:t>low blood glucose (blood sugar); also known as </a:t>
            </a:r>
            <a:r>
              <a:rPr lang="en-US" i="1" dirty="0">
                <a:solidFill>
                  <a:schemeClr val="tx1"/>
                </a:solidFill>
              </a:rPr>
              <a:t>insulin reaction </a:t>
            </a:r>
            <a:r>
              <a:rPr lang="en-US" dirty="0">
                <a:solidFill>
                  <a:schemeClr val="tx1"/>
                </a:solidFill>
              </a:rPr>
              <a:t>or </a:t>
            </a:r>
            <a:r>
              <a:rPr lang="en-US" i="1" dirty="0">
                <a:solidFill>
                  <a:schemeClr val="tx1"/>
                </a:solidFill>
              </a:rPr>
              <a:t>insulin shock</a:t>
            </a:r>
            <a:r>
              <a:rPr lang="en-US" dirty="0">
                <a:solidFill>
                  <a:schemeClr val="tx1"/>
                </a:solidFill>
              </a:rPr>
              <a:t>.</a:t>
            </a:r>
          </a:p>
          <a:p>
            <a:pPr lvl="0"/>
            <a:r>
              <a:rPr lang="en-US" b="1" dirty="0">
                <a:solidFill>
                  <a:prstClr val="black"/>
                </a:solidFill>
              </a:rPr>
              <a:t>prediabetes </a:t>
            </a:r>
          </a:p>
          <a:p>
            <a:pPr lvl="1"/>
            <a:r>
              <a:rPr lang="en-US">
                <a:solidFill>
                  <a:prstClr val="black"/>
                </a:solidFill>
              </a:rPr>
              <a:t>a condition in which a person’s blood glucose levels are above normal but not high enough for a diagnosis of type 2 diabetes.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114539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Remember these points about diabetes: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Condition in which the pancreas does not produce insulin or does not produce enough insulin</a:t>
            </a:r>
          </a:p>
          <a:p>
            <a:pPr marL="800100" lvl="1" indent="-342900">
              <a:buFont typeface="Arial" panose="020B0604020202020204" pitchFamily="34" charset="0"/>
              <a:buChar char="•"/>
            </a:pPr>
            <a:r>
              <a:rPr lang="en-US" dirty="0">
                <a:solidFill>
                  <a:schemeClr val="tx1"/>
                </a:solidFill>
              </a:rPr>
              <a:t>Risk factors: family history of the disease, advanced age, obesity</a:t>
            </a:r>
          </a:p>
          <a:p>
            <a:pPr marL="800100" lvl="1" indent="-342900">
              <a:buFont typeface="Arial" panose="020B0604020202020204" pitchFamily="34" charset="0"/>
              <a:buChar char="•"/>
            </a:pPr>
            <a:r>
              <a:rPr lang="en-US" dirty="0">
                <a:solidFill>
                  <a:schemeClr val="tx1"/>
                </a:solidFill>
              </a:rPr>
              <a:t>Complications caused by diabetes: hypoglycemia; DKA; problems with circulation; increased risk of heart attack; stroke, or impaired circulation of the legs; increased risk of infection and gangrene; diabetic retinopathy, damage to vital organs including the kidneys; diabetic peripheral neuropathy</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43580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Know these points about prediabetes:</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Condition in which glucose levels are elevated, but not high enough to establish a diagnosis of diabetes</a:t>
            </a:r>
          </a:p>
          <a:p>
            <a:pPr marL="800100" lvl="1" indent="-342900">
              <a:buFont typeface="Arial" panose="020B0604020202020204" pitchFamily="34" charset="0"/>
              <a:buChar char="•"/>
            </a:pPr>
            <a:r>
              <a:rPr lang="en-US" dirty="0">
                <a:solidFill>
                  <a:schemeClr val="tx1"/>
                </a:solidFill>
              </a:rPr>
              <a:t>People with prediabetes may already have damage to the vital organs.</a:t>
            </a:r>
          </a:p>
          <a:p>
            <a:pPr marL="800100" lvl="1" indent="-342900">
              <a:buFont typeface="Arial" panose="020B0604020202020204" pitchFamily="34" charset="0"/>
              <a:buChar char="•"/>
            </a:pPr>
            <a:r>
              <a:rPr lang="en-US" dirty="0">
                <a:solidFill>
                  <a:schemeClr val="tx1"/>
                </a:solidFill>
              </a:rPr>
              <a:t>Change in diet can reduce weight and lower the risk of prediabetes or diabetes.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385236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Remember these points about type 1 diabetes: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Usually diagnosed in children and young adults</a:t>
            </a:r>
          </a:p>
          <a:p>
            <a:pPr marL="800100" lvl="1" indent="-342900">
              <a:buFont typeface="Arial" panose="020B0604020202020204" pitchFamily="34" charset="0"/>
              <a:buChar char="•"/>
            </a:pPr>
            <a:r>
              <a:rPr lang="en-US" dirty="0">
                <a:solidFill>
                  <a:schemeClr val="tx1"/>
                </a:solidFill>
              </a:rPr>
              <a:t>Cause: pancreas does not produce any insulin</a:t>
            </a:r>
          </a:p>
          <a:p>
            <a:pPr marL="800100" lvl="1" indent="-342900">
              <a:buFont typeface="Arial" panose="020B0604020202020204" pitchFamily="34" charset="0"/>
              <a:buChar char="•"/>
            </a:pPr>
            <a:r>
              <a:rPr lang="en-US" dirty="0">
                <a:solidFill>
                  <a:schemeClr val="tx1"/>
                </a:solidFill>
              </a:rPr>
              <a:t>Condition will continue throughout person’s life</a:t>
            </a:r>
          </a:p>
          <a:p>
            <a:pPr marL="800100" lvl="1" indent="-342900">
              <a:buFont typeface="Arial" panose="020B0604020202020204" pitchFamily="34" charset="0"/>
              <a:buChar char="•"/>
            </a:pPr>
            <a:r>
              <a:rPr lang="en-US" dirty="0">
                <a:solidFill>
                  <a:schemeClr val="tx1"/>
                </a:solidFill>
              </a:rPr>
              <a:t>Treatment: daily injections, special diet, monitoring blood glucose level</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133428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Remember these points about type 2 diabetes: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Most common form of diabetes</a:t>
            </a:r>
          </a:p>
          <a:p>
            <a:pPr marL="800100" lvl="1" indent="-342900">
              <a:buFont typeface="Arial" panose="020B0604020202020204" pitchFamily="34" charset="0"/>
              <a:buChar char="•"/>
            </a:pPr>
            <a:r>
              <a:rPr lang="en-US" dirty="0">
                <a:solidFill>
                  <a:schemeClr val="tx1"/>
                </a:solidFill>
              </a:rPr>
              <a:t>Cause: body does not produce enough insulin or fails to properly use insulin</a:t>
            </a:r>
          </a:p>
          <a:p>
            <a:pPr marL="800100" lvl="1" indent="-342900">
              <a:buFont typeface="Arial" panose="020B0604020202020204" pitchFamily="34" charset="0"/>
              <a:buChar char="•"/>
            </a:pPr>
            <a:r>
              <a:rPr lang="en-US" dirty="0">
                <a:solidFill>
                  <a:schemeClr val="tx1"/>
                </a:solidFill>
              </a:rPr>
              <a:t>Treatment: monitoring blood glucose levels, diet, weight loss, medication, stopping smoking, exercise</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53930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Know the signs and symptoms of diabetes: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Excessive thirst</a:t>
            </a:r>
          </a:p>
          <a:p>
            <a:pPr marL="800100" lvl="1" indent="-342900">
              <a:buFont typeface="Arial" panose="020B0604020202020204" pitchFamily="34" charset="0"/>
              <a:buChar char="•"/>
            </a:pPr>
            <a:r>
              <a:rPr lang="en-US" dirty="0">
                <a:solidFill>
                  <a:schemeClr val="tx1"/>
                </a:solidFill>
              </a:rPr>
              <a:t>Excessive hunger</a:t>
            </a:r>
          </a:p>
          <a:p>
            <a:pPr marL="800100" lvl="1" indent="-342900">
              <a:buFont typeface="Arial" panose="020B0604020202020204" pitchFamily="34" charset="0"/>
              <a:buChar char="•"/>
            </a:pPr>
            <a:r>
              <a:rPr lang="en-US" dirty="0">
                <a:solidFill>
                  <a:schemeClr val="tx1"/>
                </a:solidFill>
              </a:rPr>
              <a:t>Excessive urination</a:t>
            </a:r>
          </a:p>
          <a:p>
            <a:pPr marL="800100" lvl="1" indent="-342900">
              <a:buFont typeface="Arial" panose="020B0604020202020204" pitchFamily="34" charset="0"/>
              <a:buChar char="•"/>
            </a:pPr>
            <a:r>
              <a:rPr lang="en-US" dirty="0">
                <a:solidFill>
                  <a:schemeClr val="tx1"/>
                </a:solidFill>
              </a:rPr>
              <a:t>High blood sugar levels</a:t>
            </a:r>
          </a:p>
          <a:p>
            <a:pPr marL="800100" lvl="1" indent="-342900">
              <a:buFont typeface="Arial" panose="020B0604020202020204" pitchFamily="34" charset="0"/>
              <a:buChar char="•"/>
            </a:pPr>
            <a:r>
              <a:rPr lang="en-US" dirty="0">
                <a:solidFill>
                  <a:schemeClr val="tx1"/>
                </a:solidFill>
              </a:rPr>
              <a:t>Glucose in the urine</a:t>
            </a:r>
          </a:p>
          <a:p>
            <a:pPr marL="800100" lvl="1" indent="-342900">
              <a:buFont typeface="Arial" panose="020B0604020202020204" pitchFamily="34" charset="0"/>
              <a:buChar char="•"/>
            </a:pPr>
            <a:r>
              <a:rPr lang="en-US" dirty="0">
                <a:solidFill>
                  <a:schemeClr val="tx1"/>
                </a:solidFill>
              </a:rPr>
              <a:t>Very dry skin</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184932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Signs and symptoms of diabetes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Fatigue</a:t>
            </a:r>
          </a:p>
          <a:p>
            <a:pPr marL="800100" lvl="1" indent="-342900">
              <a:buFont typeface="Arial" panose="020B0604020202020204" pitchFamily="34" charset="0"/>
              <a:buChar char="•"/>
            </a:pPr>
            <a:r>
              <a:rPr lang="en-US" dirty="0">
                <a:solidFill>
                  <a:schemeClr val="tx1"/>
                </a:solidFill>
              </a:rPr>
              <a:t>Blurred vision or visual changes</a:t>
            </a:r>
          </a:p>
          <a:p>
            <a:pPr marL="800100" lvl="1" indent="-342900">
              <a:buFont typeface="Arial" panose="020B0604020202020204" pitchFamily="34" charset="0"/>
              <a:buChar char="•"/>
            </a:pPr>
            <a:r>
              <a:rPr lang="en-US" dirty="0">
                <a:solidFill>
                  <a:schemeClr val="tx1"/>
                </a:solidFill>
              </a:rPr>
              <a:t>Slow-healing sores, cuts, or bruises</a:t>
            </a:r>
          </a:p>
          <a:p>
            <a:pPr marL="800100" lvl="1" indent="-342900">
              <a:buFont typeface="Arial" panose="020B0604020202020204" pitchFamily="34" charset="0"/>
              <a:buChar char="•"/>
            </a:pPr>
            <a:r>
              <a:rPr lang="en-US" dirty="0">
                <a:solidFill>
                  <a:schemeClr val="tx1"/>
                </a:solidFill>
              </a:rPr>
              <a:t>Tingling or numbness in the hands or feet</a:t>
            </a:r>
          </a:p>
          <a:p>
            <a:pPr marL="800100" lvl="1" indent="-342900">
              <a:buFont typeface="Arial" panose="020B0604020202020204" pitchFamily="34" charset="0"/>
              <a:buChar char="•"/>
            </a:pPr>
            <a:r>
              <a:rPr lang="en-US" dirty="0">
                <a:solidFill>
                  <a:schemeClr val="tx1"/>
                </a:solidFill>
              </a:rPr>
              <a:t>Unexplained weight loss</a:t>
            </a:r>
          </a:p>
          <a:p>
            <a:pPr marL="800100" lvl="1" indent="-342900">
              <a:buFont typeface="Arial" panose="020B0604020202020204" pitchFamily="34" charset="0"/>
              <a:buChar char="•"/>
            </a:pPr>
            <a:r>
              <a:rPr lang="en-US" dirty="0">
                <a:solidFill>
                  <a:schemeClr val="tx1"/>
                </a:solidFill>
              </a:rPr>
              <a:t>Increased number of infections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510014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hypothyroidism </a:t>
            </a:r>
          </a:p>
          <a:p>
            <a:pPr lvl="1"/>
            <a:r>
              <a:rPr lang="en-US" dirty="0">
                <a:solidFill>
                  <a:schemeClr val="tx1"/>
                </a:solidFill>
              </a:rPr>
              <a:t>a condition in which the body lacks thyroid hormone, which causes body processes to slow down.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3491837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Know these points about hypothyroidism:</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Condition in which the body lacks thyroid hormone</a:t>
            </a:r>
          </a:p>
          <a:p>
            <a:pPr marL="800100" lvl="1" indent="-342900">
              <a:buFont typeface="Arial" panose="020B0604020202020204" pitchFamily="34" charset="0"/>
              <a:buChar char="•"/>
            </a:pPr>
            <a:r>
              <a:rPr lang="en-US" dirty="0">
                <a:solidFill>
                  <a:schemeClr val="tx1"/>
                </a:solidFill>
              </a:rPr>
              <a:t>Autoimmune disorder</a:t>
            </a:r>
          </a:p>
          <a:p>
            <a:pPr marL="800100" lvl="1" indent="-342900">
              <a:buFont typeface="Arial" panose="020B0604020202020204" pitchFamily="34" charset="0"/>
              <a:buChar char="•"/>
            </a:pPr>
            <a:r>
              <a:rPr lang="en-US" dirty="0">
                <a:solidFill>
                  <a:schemeClr val="tx1"/>
                </a:solidFill>
              </a:rPr>
              <a:t>Causes: Hashimoto’s thyroiditis, surgical removal of the thyroid gland, radioactive iodine therapy, thyroiditis</a:t>
            </a:r>
          </a:p>
          <a:p>
            <a:pPr marL="800100" lvl="1" indent="-342900">
              <a:buFont typeface="Arial" panose="020B0604020202020204" pitchFamily="34" charset="0"/>
              <a:buChar char="•"/>
            </a:pPr>
            <a:r>
              <a:rPr lang="en-US" dirty="0">
                <a:solidFill>
                  <a:schemeClr val="tx1"/>
                </a:solidFill>
              </a:rPr>
              <a:t>Symptoms: fatigue and weakness, weight gain, constipation, intolerance to cold, dry skin, thinning hair or hair loss, brittle hair or fingernails, slow heart rate, low blood pressure, abnormally low temperature, goiter, hoarseness, heavier menstrual periods, absent menses, depression</a:t>
            </a:r>
          </a:p>
          <a:p>
            <a:pPr marL="800100" lvl="1" indent="-342900">
              <a:buFont typeface="Arial" panose="020B0604020202020204" pitchFamily="34" charset="0"/>
              <a:buChar char="•"/>
            </a:pPr>
            <a:r>
              <a:rPr lang="en-US" dirty="0">
                <a:solidFill>
                  <a:schemeClr val="tx1"/>
                </a:solidFill>
              </a:rPr>
              <a:t>Treatment: thyroid replacement therapy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98093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hyperthyroidism </a:t>
            </a:r>
          </a:p>
          <a:p>
            <a:pPr lvl="1"/>
            <a:r>
              <a:rPr lang="en-US" dirty="0">
                <a:solidFill>
                  <a:schemeClr val="tx1"/>
                </a:solidFill>
              </a:rPr>
              <a:t>a condition in which the thyroid gland produces too much thyroid hormone, which causes body processes to speed up and metabolism to increase.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53849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32BE03-35D9-4B02-B2AC-AFC7B3B09402}"/>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diabetes </a:t>
            </a:r>
          </a:p>
          <a:p>
            <a:pPr lvl="1"/>
            <a:r>
              <a:rPr lang="en-US" dirty="0">
                <a:solidFill>
                  <a:schemeClr val="tx1"/>
                </a:solidFill>
              </a:rPr>
              <a:t>a condition in which the pancreas does not produce insulin or does not produce enough insulin; causes problems with circulation and can damage vital organs.</a:t>
            </a:r>
          </a:p>
          <a:p>
            <a:r>
              <a:rPr lang="en-US" b="1" dirty="0">
                <a:solidFill>
                  <a:schemeClr val="tx1"/>
                </a:solidFill>
              </a:rPr>
              <a:t>glands </a:t>
            </a:r>
          </a:p>
          <a:p>
            <a:pPr lvl="1"/>
            <a:r>
              <a:rPr lang="en-US" dirty="0">
                <a:solidFill>
                  <a:schemeClr val="tx1"/>
                </a:solidFill>
              </a:rPr>
              <a:t>organs that produce and secrete chemicals called hormones.</a:t>
            </a:r>
          </a:p>
          <a:p>
            <a:r>
              <a:rPr lang="en-US" b="1" dirty="0">
                <a:solidFill>
                  <a:schemeClr val="tx1"/>
                </a:solidFill>
              </a:rPr>
              <a:t>hormones </a:t>
            </a:r>
          </a:p>
          <a:p>
            <a:pPr lvl="1"/>
            <a:r>
              <a:rPr lang="en-US" dirty="0">
                <a:solidFill>
                  <a:schemeClr val="tx1"/>
                </a:solidFill>
              </a:rPr>
              <a:t>chemical substances produced by the body that control numerous body functions.</a:t>
            </a:r>
          </a:p>
          <a:p>
            <a:r>
              <a:rPr lang="en-US" b="1" dirty="0">
                <a:solidFill>
                  <a:schemeClr val="tx1"/>
                </a:solidFill>
              </a:rPr>
              <a:t>hyperglycemia </a:t>
            </a:r>
          </a:p>
          <a:p>
            <a:pPr lvl="1"/>
            <a:r>
              <a:rPr lang="en-US" dirty="0">
                <a:solidFill>
                  <a:schemeClr val="tx1"/>
                </a:solidFill>
              </a:rPr>
              <a:t>high blood glucose (blood sugar).</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49131D2C-F387-414A-A694-04CF187492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1263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Know these points about hyperthyroidism:</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Condition in which thyroid gland produces too much thyroid hormone</a:t>
            </a:r>
          </a:p>
          <a:p>
            <a:pPr marL="800100" lvl="1" indent="-342900">
              <a:buFont typeface="Arial" panose="020B0604020202020204" pitchFamily="34" charset="0"/>
              <a:buChar char="•"/>
            </a:pPr>
            <a:r>
              <a:rPr lang="en-US" dirty="0">
                <a:solidFill>
                  <a:schemeClr val="tx1"/>
                </a:solidFill>
              </a:rPr>
              <a:t>Primary cause: Grave’s disease</a:t>
            </a:r>
          </a:p>
          <a:p>
            <a:pPr marL="800100" lvl="1" indent="-342900">
              <a:buFont typeface="Arial" panose="020B0604020202020204" pitchFamily="34" charset="0"/>
              <a:buChar char="•"/>
            </a:pPr>
            <a:r>
              <a:rPr lang="en-US" dirty="0">
                <a:solidFill>
                  <a:schemeClr val="tx1"/>
                </a:solidFill>
              </a:rPr>
              <a:t>Symptoms: nervousness, restlessness, fatigue, visual problems or eye irritation, bulging or protruding eyes (exophthalmos), trembling, intolerance to heat, excessive perspiration, rapid heartbeat, high blood pressure, increase in appetite, weight loss, changes in bowel movements, irregular or absent menses, goiter</a:t>
            </a:r>
          </a:p>
          <a:p>
            <a:pPr marL="800100" lvl="1" indent="-342900">
              <a:buFont typeface="Arial" panose="020B0604020202020204" pitchFamily="34" charset="0"/>
              <a:buChar char="•"/>
            </a:pPr>
            <a:r>
              <a:rPr lang="en-US" dirty="0">
                <a:solidFill>
                  <a:schemeClr val="tx1"/>
                </a:solidFill>
              </a:rPr>
              <a:t>Treatment: anti-thyroid drugs, beta-blockers, radioactive iodine, surgery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311223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0B5E-6A49-4684-8769-92D1837702C1}"/>
              </a:ext>
            </a:extLst>
          </p:cNvPr>
          <p:cNvSpPr>
            <a:spLocks noGrp="1"/>
          </p:cNvSpPr>
          <p:nvPr>
            <p:ph idx="1"/>
          </p:nvPr>
        </p:nvSpPr>
        <p:spPr/>
        <p:txBody>
          <a:bodyPr/>
          <a:lstStyle/>
          <a:p>
            <a:pPr marL="457200" indent="-457200">
              <a:buFont typeface="+mj-lt"/>
              <a:buAutoNum type="arabicPeriod" startAt="4"/>
            </a:pPr>
            <a:r>
              <a:rPr lang="en-US" dirty="0"/>
              <a:t>Discuss common disorders of the endocrine system</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Obesity increases the risk for certain endocrine system diseases or disorders, including type 2 diabetes and insulin resistance.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2D29D18-9B79-484D-864F-E0C174E95F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1113557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1E712-4626-44CF-9959-F0AC567BCE30}"/>
              </a:ext>
            </a:extLst>
          </p:cNvPr>
          <p:cNvSpPr>
            <a:spLocks noGrp="1"/>
          </p:cNvSpPr>
          <p:nvPr>
            <p:ph idx="1"/>
          </p:nvPr>
        </p:nvSpPr>
        <p:spPr/>
        <p:txBody>
          <a:bodyPr/>
          <a:lstStyle/>
          <a:p>
            <a:pPr marL="457200" indent="-457200">
              <a:buFont typeface="+mj-lt"/>
              <a:buAutoNum type="arabicPeriod" startAt="5"/>
            </a:pPr>
            <a:r>
              <a:rPr lang="en-US" dirty="0"/>
              <a:t>Describe care guidelines for diabetes</a:t>
            </a:r>
          </a:p>
          <a:p>
            <a:pPr marL="457200" indent="-457200">
              <a:buFont typeface="+mj-lt"/>
              <a:buAutoNum type="arabicPeriod" startAt="5"/>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Care of the person with diabetes includes a plan of care associated with every system in the body. Diabetes must be carefully controlled to prevent complications and serious illness. Nursing assistants must follow the care plan closely.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9CAB8FC-3C05-43B2-8BAC-822043D5BC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136551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1E712-4626-44CF-9959-F0AC567BCE30}"/>
              </a:ext>
            </a:extLst>
          </p:cNvPr>
          <p:cNvSpPr>
            <a:spLocks noGrp="1"/>
          </p:cNvSpPr>
          <p:nvPr>
            <p:ph idx="1"/>
          </p:nvPr>
        </p:nvSpPr>
        <p:spPr/>
        <p:txBody>
          <a:bodyPr/>
          <a:lstStyle/>
          <a:p>
            <a:pPr marL="457200" indent="-457200">
              <a:buFont typeface="+mj-lt"/>
              <a:buAutoNum type="arabicPeriod" startAt="5"/>
            </a:pPr>
            <a:r>
              <a:rPr lang="en-US" dirty="0"/>
              <a:t>Describe care guidelines for diabetes</a:t>
            </a:r>
          </a:p>
          <a:p>
            <a:pPr marL="457200" indent="-457200">
              <a:buFont typeface="+mj-lt"/>
              <a:buAutoNum type="arabicPeriod" startAt="5"/>
            </a:pPr>
            <a:endParaRPr lang="en-US" dirty="0"/>
          </a:p>
          <a:p>
            <a:r>
              <a:rPr lang="en-US" dirty="0">
                <a:solidFill>
                  <a:schemeClr val="tx1"/>
                </a:solidFill>
              </a:rPr>
              <a:t>Know these care guidelines for diabetes: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Give frequent skin care.</a:t>
            </a:r>
          </a:p>
          <a:p>
            <a:pPr marL="800100" lvl="1" indent="-342900">
              <a:buFont typeface="Arial" panose="020B0604020202020204" pitchFamily="34" charset="0"/>
              <a:buChar char="•"/>
            </a:pPr>
            <a:r>
              <a:rPr lang="en-US" dirty="0">
                <a:solidFill>
                  <a:schemeClr val="tx1"/>
                </a:solidFill>
              </a:rPr>
              <a:t>Observe the feet carefully for breaks in the skin.</a:t>
            </a:r>
          </a:p>
          <a:p>
            <a:pPr marL="800100" lvl="1" indent="-342900">
              <a:buFont typeface="Arial" panose="020B0604020202020204" pitchFamily="34" charset="0"/>
              <a:buChar char="•"/>
            </a:pPr>
            <a:r>
              <a:rPr lang="en-US" dirty="0">
                <a:solidFill>
                  <a:schemeClr val="tx1"/>
                </a:solidFill>
              </a:rPr>
              <a:t>Encourage residents to follow their exercise plans.</a:t>
            </a:r>
          </a:p>
          <a:p>
            <a:pPr marL="800100" lvl="1" indent="-342900">
              <a:buFont typeface="Arial" panose="020B0604020202020204" pitchFamily="34" charset="0"/>
              <a:buChar char="•"/>
            </a:pPr>
            <a:r>
              <a:rPr lang="en-US" dirty="0">
                <a:solidFill>
                  <a:schemeClr val="tx1"/>
                </a:solidFill>
              </a:rPr>
              <a:t>Report complaints of pain, numbness, or tingling in the arms or legs.</a:t>
            </a:r>
          </a:p>
          <a:p>
            <a:pPr marL="800100" lvl="1" indent="-342900">
              <a:buFont typeface="Arial" panose="020B0604020202020204" pitchFamily="34" charset="0"/>
              <a:buChar char="•"/>
            </a:pPr>
            <a:r>
              <a:rPr lang="en-US" dirty="0">
                <a:solidFill>
                  <a:schemeClr val="tx1"/>
                </a:solidFill>
              </a:rPr>
              <a:t>Perform foot care carefully.</a:t>
            </a:r>
          </a:p>
          <a:p>
            <a:pPr marL="800100" lvl="1" indent="-342900">
              <a:buFont typeface="Arial" panose="020B0604020202020204" pitchFamily="34" charset="0"/>
              <a:buChar char="•"/>
            </a:pPr>
            <a:r>
              <a:rPr lang="en-US" dirty="0">
                <a:solidFill>
                  <a:schemeClr val="tx1"/>
                </a:solidFill>
              </a:rPr>
              <a:t>Encourage proper footwear.</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9CAB8FC-3C05-43B2-8BAC-822043D5BC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79334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1E712-4626-44CF-9959-F0AC567BCE30}"/>
              </a:ext>
            </a:extLst>
          </p:cNvPr>
          <p:cNvSpPr>
            <a:spLocks noGrp="1"/>
          </p:cNvSpPr>
          <p:nvPr>
            <p:ph idx="1"/>
          </p:nvPr>
        </p:nvSpPr>
        <p:spPr/>
        <p:txBody>
          <a:bodyPr/>
          <a:lstStyle/>
          <a:p>
            <a:pPr marL="457200" indent="-457200">
              <a:buFont typeface="+mj-lt"/>
              <a:buAutoNum type="arabicPeriod" startAt="5"/>
            </a:pPr>
            <a:r>
              <a:rPr lang="en-US" dirty="0"/>
              <a:t>Describe care guidelines for diabetes</a:t>
            </a:r>
          </a:p>
          <a:p>
            <a:pPr marL="457200" indent="-457200">
              <a:buFont typeface="+mj-lt"/>
              <a:buAutoNum type="arabicPeriod" startAt="5"/>
            </a:pPr>
            <a:endParaRPr lang="en-US" dirty="0"/>
          </a:p>
          <a:p>
            <a:r>
              <a:rPr lang="en-US" dirty="0">
                <a:solidFill>
                  <a:schemeClr val="tx1"/>
                </a:solidFill>
              </a:rPr>
              <a:t>Care guidelines for diabetes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Carefully follow diet instructions.</a:t>
            </a:r>
          </a:p>
          <a:p>
            <a:pPr marL="800100" lvl="1" indent="-342900">
              <a:buFont typeface="Arial" panose="020B0604020202020204" pitchFamily="34" charset="0"/>
              <a:buChar char="•"/>
            </a:pPr>
            <a:r>
              <a:rPr lang="en-US" dirty="0">
                <a:solidFill>
                  <a:schemeClr val="tx1"/>
                </a:solidFill>
              </a:rPr>
              <a:t>People with diabetes can work with a registered dietitian (RDT) or a certified diabetes educator (CDE).</a:t>
            </a:r>
          </a:p>
          <a:p>
            <a:pPr marL="800100" lvl="1" indent="-342900">
              <a:buFont typeface="Arial" panose="020B0604020202020204" pitchFamily="34" charset="0"/>
              <a:buChar char="•"/>
            </a:pPr>
            <a:r>
              <a:rPr lang="en-US" dirty="0">
                <a:solidFill>
                  <a:schemeClr val="tx1"/>
                </a:solidFill>
              </a:rPr>
              <a:t>Keep track of residents’ tests.</a:t>
            </a:r>
          </a:p>
          <a:p>
            <a:pPr marL="800100" lvl="1" indent="-342900">
              <a:buFont typeface="Arial" panose="020B0604020202020204" pitchFamily="34" charset="0"/>
              <a:buChar char="•"/>
            </a:pPr>
            <a:r>
              <a:rPr lang="en-US" dirty="0">
                <a:solidFill>
                  <a:schemeClr val="tx1"/>
                </a:solidFill>
              </a:rPr>
              <a:t>Perform blood glucose tests only as directed and if trained.</a:t>
            </a:r>
          </a:p>
          <a:p>
            <a:pPr marL="800100" lvl="1" indent="-342900">
              <a:buFont typeface="Arial" panose="020B0604020202020204" pitchFamily="34" charset="0"/>
              <a:buChar char="•"/>
            </a:pPr>
            <a:r>
              <a:rPr lang="en-US" dirty="0">
                <a:solidFill>
                  <a:schemeClr val="tx1"/>
                </a:solidFill>
              </a:rPr>
              <a:t>Report if resident does not follow care plan.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9CAB8FC-3C05-43B2-8BAC-822043D5BC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72589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1E712-4626-44CF-9959-F0AC567BCE30}"/>
              </a:ext>
            </a:extLst>
          </p:cNvPr>
          <p:cNvSpPr>
            <a:spLocks noGrp="1"/>
          </p:cNvSpPr>
          <p:nvPr>
            <p:ph idx="1"/>
          </p:nvPr>
        </p:nvSpPr>
        <p:spPr/>
        <p:txBody>
          <a:bodyPr/>
          <a:lstStyle/>
          <a:p>
            <a:pPr marL="457200" indent="-457200">
              <a:buFont typeface="+mj-lt"/>
              <a:buAutoNum type="arabicPeriod" startAt="5"/>
            </a:pPr>
            <a:r>
              <a:rPr lang="en-US" dirty="0"/>
              <a:t>Describe care guidelines for diabetes</a:t>
            </a:r>
          </a:p>
          <a:p>
            <a:pPr marL="457200" indent="-457200">
              <a:buFont typeface="+mj-lt"/>
              <a:buAutoNum type="arabicPeriod" startAt="5"/>
            </a:pPr>
            <a:endParaRPr lang="en-US" dirty="0"/>
          </a:p>
          <a:p>
            <a:r>
              <a:rPr lang="en-US" dirty="0">
                <a:solidFill>
                  <a:schemeClr val="tx1"/>
                </a:solidFill>
              </a:rPr>
              <a:t>Care guidelines for diabetes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Report any of the following: signs of skin breakdown; visual changes; changes in appetite or increased thirst; fruity or sweet-smelling breath; weight change; nausea or vomiting; change in urine output; any signs of urinary tract infection; fruity or sweet-smelling urine; changes in mobility; numbness or tingling in the arms or legs; nervousness or anxiety; dizziness or loss of coordination; or irritability or confusion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9CAB8FC-3C05-43B2-8BAC-822043D5BC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98109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83800F-2504-4BBD-854E-948D8C89E511}"/>
              </a:ext>
            </a:extLst>
          </p:cNvPr>
          <p:cNvSpPr>
            <a:spLocks noGrp="1"/>
          </p:cNvSpPr>
          <p:nvPr>
            <p:ph idx="1"/>
          </p:nvPr>
        </p:nvSpPr>
        <p:spPr/>
        <p:txBody>
          <a:bodyPr/>
          <a:lstStyle/>
          <a:p>
            <a:pPr marL="457200" indent="-457200">
              <a:buFont typeface="+mj-lt"/>
              <a:buAutoNum type="arabicPeriod" startAt="6"/>
            </a:pPr>
            <a:r>
              <a:rPr lang="en-US" dirty="0"/>
              <a:t>Discuss foot care guidelines for diabetes</a:t>
            </a:r>
          </a:p>
          <a:p>
            <a:pPr marL="457200" indent="-457200">
              <a:buFont typeface="+mj-lt"/>
              <a:buAutoNum type="arabicPeriod" startAt="6"/>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Quality foot care is vital for people with diabetes. Diabetes weakens the immune system, which reduces resistance to infections. Poor circulation due to the narrowing of the blood vessels also increases the risk of infection. When foot infections are not caught early, they can take months to heal. If wounds do not heal, amputation of a toe, an entire foot, or a leg may be necessary.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83289FE-8C1A-4A51-AA90-86E1C7C563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1434402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83800F-2504-4BBD-854E-948D8C89E511}"/>
              </a:ext>
            </a:extLst>
          </p:cNvPr>
          <p:cNvSpPr>
            <a:spLocks noGrp="1"/>
          </p:cNvSpPr>
          <p:nvPr>
            <p:ph idx="1"/>
          </p:nvPr>
        </p:nvSpPr>
        <p:spPr/>
        <p:txBody>
          <a:bodyPr/>
          <a:lstStyle/>
          <a:p>
            <a:pPr marL="457200" indent="-457200">
              <a:buFont typeface="+mj-lt"/>
              <a:buAutoNum type="arabicPeriod" startAt="6"/>
            </a:pPr>
            <a:r>
              <a:rPr lang="en-US" dirty="0"/>
              <a:t>Discuss foot care guidelines for diabetes</a:t>
            </a:r>
          </a:p>
          <a:p>
            <a:pPr marL="457200" indent="-457200">
              <a:buFont typeface="+mj-lt"/>
              <a:buAutoNum type="arabicPeriod" startAt="6"/>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Foot care to prevent infection should be a part of daily care of residents. Keeping the feet clean and dry is a way to help prevent complications. It is important to observe the feet carefully during care. </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83289FE-8C1A-4A51-AA90-86E1C7C563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678620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83800F-2504-4BBD-854E-948D8C89E511}"/>
              </a:ext>
            </a:extLst>
          </p:cNvPr>
          <p:cNvSpPr>
            <a:spLocks noGrp="1"/>
          </p:cNvSpPr>
          <p:nvPr>
            <p:ph idx="1"/>
          </p:nvPr>
        </p:nvSpPr>
        <p:spPr/>
        <p:txBody>
          <a:bodyPr/>
          <a:lstStyle/>
          <a:p>
            <a:pPr marL="457200" indent="-457200">
              <a:buFont typeface="+mj-lt"/>
              <a:buAutoNum type="arabicPeriod" startAt="6"/>
            </a:pPr>
            <a:r>
              <a:rPr lang="en-US" dirty="0"/>
              <a:t>Discuss foot care guidelines for diabetes</a:t>
            </a:r>
          </a:p>
          <a:p>
            <a:pPr marL="457200" indent="-457200">
              <a:buFont typeface="+mj-lt"/>
              <a:buAutoNum type="arabicPeriod" startAt="6"/>
            </a:pPr>
            <a:endParaRPr lang="en-US" dirty="0"/>
          </a:p>
          <a:p>
            <a:r>
              <a:rPr lang="en-US" dirty="0">
                <a:solidFill>
                  <a:schemeClr val="tx1"/>
                </a:solidFill>
              </a:rPr>
              <a:t>Remember these guidelines for safe diabetic foot care: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Inspect and clean the feet each day.</a:t>
            </a:r>
          </a:p>
          <a:p>
            <a:pPr marL="800100" lvl="1" indent="-342900">
              <a:buFont typeface="Arial" panose="020B0604020202020204" pitchFamily="34" charset="0"/>
              <a:buChar char="•"/>
            </a:pPr>
            <a:r>
              <a:rPr lang="en-US" dirty="0">
                <a:solidFill>
                  <a:schemeClr val="tx1"/>
                </a:solidFill>
              </a:rPr>
              <a:t>Avoid harsh soaps and hot water.</a:t>
            </a:r>
          </a:p>
          <a:p>
            <a:pPr marL="800100" lvl="1" indent="-342900">
              <a:buFont typeface="Arial" panose="020B0604020202020204" pitchFamily="34" charset="0"/>
              <a:buChar char="•"/>
            </a:pPr>
            <a:r>
              <a:rPr lang="en-US" dirty="0">
                <a:solidFill>
                  <a:schemeClr val="tx1"/>
                </a:solidFill>
              </a:rPr>
              <a:t>Always dry feet carefully.</a:t>
            </a:r>
          </a:p>
          <a:p>
            <a:pPr marL="800100" lvl="1" indent="-342900">
              <a:buFont typeface="Arial" panose="020B0604020202020204" pitchFamily="34" charset="0"/>
              <a:buChar char="•"/>
            </a:pPr>
            <a:r>
              <a:rPr lang="en-US" dirty="0">
                <a:solidFill>
                  <a:schemeClr val="tx1"/>
                </a:solidFill>
              </a:rPr>
              <a:t>Never cut toenails, corns, or calluses.</a:t>
            </a:r>
          </a:p>
          <a:p>
            <a:pPr marL="800100" lvl="1" indent="-342900">
              <a:buFont typeface="Arial" panose="020B0604020202020204" pitchFamily="34" charset="0"/>
              <a:buChar char="•"/>
            </a:pPr>
            <a:r>
              <a:rPr lang="en-US" dirty="0">
                <a:solidFill>
                  <a:schemeClr val="tx1"/>
                </a:solidFill>
              </a:rPr>
              <a:t>Do not use objects to remove dirt from toenails.</a:t>
            </a:r>
          </a:p>
          <a:p>
            <a:pPr marL="800100" lvl="1" indent="-342900">
              <a:buFont typeface="Arial" panose="020B0604020202020204" pitchFamily="34" charset="0"/>
              <a:buChar char="•"/>
            </a:pPr>
            <a:r>
              <a:rPr lang="en-US" dirty="0">
                <a:solidFill>
                  <a:schemeClr val="tx1"/>
                </a:solidFill>
              </a:rPr>
              <a:t>Use doctor-recommended cream or lotion on feet, but not between the toes.</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83289FE-8C1A-4A51-AA90-86E1C7C563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387891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83800F-2504-4BBD-854E-948D8C89E511}"/>
              </a:ext>
            </a:extLst>
          </p:cNvPr>
          <p:cNvSpPr>
            <a:spLocks noGrp="1"/>
          </p:cNvSpPr>
          <p:nvPr>
            <p:ph idx="1"/>
          </p:nvPr>
        </p:nvSpPr>
        <p:spPr/>
        <p:txBody>
          <a:bodyPr/>
          <a:lstStyle/>
          <a:p>
            <a:pPr marL="457200" indent="-457200">
              <a:buFont typeface="+mj-lt"/>
              <a:buAutoNum type="arabicPeriod" startAt="6"/>
            </a:pPr>
            <a:r>
              <a:rPr lang="en-US" dirty="0"/>
              <a:t>Discuss foot care guidelines for diabetes</a:t>
            </a:r>
          </a:p>
          <a:p>
            <a:pPr marL="457200" indent="-457200">
              <a:buFont typeface="+mj-lt"/>
              <a:buAutoNum type="arabicPeriod" startAt="6"/>
            </a:pPr>
            <a:endParaRPr lang="en-US" dirty="0">
              <a:solidFill>
                <a:schemeClr val="tx1"/>
              </a:solidFill>
            </a:endParaRPr>
          </a:p>
          <a:p>
            <a:r>
              <a:rPr lang="en-US" dirty="0">
                <a:solidFill>
                  <a:schemeClr val="tx1"/>
                </a:solidFill>
              </a:rPr>
              <a:t>Guidelines for safe diabetic foot care (cont’d):</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Check shoes for rocks or other objects.</a:t>
            </a:r>
          </a:p>
          <a:p>
            <a:pPr marL="800100" lvl="1" indent="-342900">
              <a:buFont typeface="Arial" panose="020B0604020202020204" pitchFamily="34" charset="0"/>
              <a:buChar char="•"/>
            </a:pPr>
            <a:r>
              <a:rPr lang="en-US" dirty="0">
                <a:solidFill>
                  <a:schemeClr val="tx1"/>
                </a:solidFill>
              </a:rPr>
              <a:t>Remind resident not to go barefoot.</a:t>
            </a:r>
          </a:p>
          <a:p>
            <a:pPr marL="800100" lvl="1" indent="-342900">
              <a:buFont typeface="Arial" panose="020B0604020202020204" pitchFamily="34" charset="0"/>
              <a:buChar char="•"/>
            </a:pPr>
            <a:r>
              <a:rPr lang="en-US" dirty="0">
                <a:solidFill>
                  <a:schemeClr val="tx1"/>
                </a:solidFill>
              </a:rPr>
              <a:t>Report the following: painful, tender, soft, or fragile areas, or burning in the feet; rashes or bruises; change in color of the skin or nails, especially reddening or blackening; change in the temperature of the skin; excessive dryness of the skin of the feet; breaks or tears in the skin; drainage or bleeding on the feet or toes; corns, blisters, calluses, or warts; or ingrown toenails.</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83289FE-8C1A-4A51-AA90-86E1C7C563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46050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32BE03-35D9-4B02-B2AC-AFC7B3B09402}"/>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hyperthyroidism</a:t>
            </a:r>
            <a:r>
              <a:rPr lang="en-US" dirty="0">
                <a:solidFill>
                  <a:schemeClr val="tx1"/>
                </a:solidFill>
              </a:rPr>
              <a:t> </a:t>
            </a:r>
          </a:p>
          <a:p>
            <a:pPr lvl="1"/>
            <a:r>
              <a:rPr lang="en-US" dirty="0">
                <a:solidFill>
                  <a:schemeClr val="tx1"/>
                </a:solidFill>
              </a:rPr>
              <a:t>a condition in which the thyroid gland produces too much thyroid hormone, which causes body processes to speed up and metabolism to increase.</a:t>
            </a:r>
          </a:p>
          <a:p>
            <a:r>
              <a:rPr lang="en-US" b="1" dirty="0">
                <a:solidFill>
                  <a:schemeClr val="tx1"/>
                </a:solidFill>
              </a:rPr>
              <a:t>hypoglycemia </a:t>
            </a:r>
          </a:p>
          <a:p>
            <a:pPr lvl="1"/>
            <a:r>
              <a:rPr lang="en-US" dirty="0">
                <a:solidFill>
                  <a:schemeClr val="tx1"/>
                </a:solidFill>
              </a:rPr>
              <a:t>low blood glucose (blood sugar); also known as </a:t>
            </a:r>
            <a:r>
              <a:rPr lang="en-US" i="1" dirty="0">
                <a:solidFill>
                  <a:schemeClr val="tx1"/>
                </a:solidFill>
              </a:rPr>
              <a:t>insulin reaction </a:t>
            </a:r>
            <a:r>
              <a:rPr lang="en-US" dirty="0">
                <a:solidFill>
                  <a:schemeClr val="tx1"/>
                </a:solidFill>
              </a:rPr>
              <a:t>or </a:t>
            </a:r>
            <a:r>
              <a:rPr lang="en-US" i="1" dirty="0">
                <a:solidFill>
                  <a:schemeClr val="tx1"/>
                </a:solidFill>
              </a:rPr>
              <a:t>insulin shock</a:t>
            </a:r>
            <a:r>
              <a:rPr lang="en-US" dirty="0">
                <a:solidFill>
                  <a:schemeClr val="tx1"/>
                </a:solidFill>
              </a:rPr>
              <a:t>.</a:t>
            </a:r>
          </a:p>
          <a:p>
            <a:r>
              <a:rPr lang="en-US" b="1" dirty="0">
                <a:solidFill>
                  <a:schemeClr val="tx1"/>
                </a:solidFill>
              </a:rPr>
              <a:t>hypothyroidism </a:t>
            </a:r>
          </a:p>
          <a:p>
            <a:pPr lvl="1"/>
            <a:r>
              <a:rPr lang="en-US" dirty="0">
                <a:solidFill>
                  <a:schemeClr val="tx1"/>
                </a:solidFill>
              </a:rPr>
              <a:t>a condition in which the body lacks thyroid hormone, which causes body processes to slow down. </a:t>
            </a:r>
          </a:p>
          <a:p>
            <a:endParaRPr lang="en-US" dirty="0"/>
          </a:p>
          <a:p>
            <a:endParaRPr lang="en-US" dirty="0"/>
          </a:p>
        </p:txBody>
      </p:sp>
      <p:sp>
        <p:nvSpPr>
          <p:cNvPr id="3" name="Slide Number Placeholder 2">
            <a:extLst>
              <a:ext uri="{FF2B5EF4-FFF2-40B4-BE49-F238E27FC236}">
                <a16:creationId xmlns:a16="http://schemas.microsoft.com/office/drawing/2014/main" id="{49131D2C-F387-414A-A694-04CF187492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1217172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C2C41B-CC8D-4264-8EA1-AF79AB8605AD}"/>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Providing foot care for a resident with diabetes</a:t>
            </a:r>
          </a:p>
          <a:p>
            <a:endParaRPr lang="en-US" dirty="0">
              <a:solidFill>
                <a:schemeClr val="accent5">
                  <a:lumMod val="60000"/>
                  <a:lumOff val="40000"/>
                </a:schemeClr>
              </a:solidFill>
              <a:highlight>
                <a:srgbClr val="000000"/>
              </a:highlight>
            </a:endParaRPr>
          </a:p>
          <a:p>
            <a:r>
              <a:rPr lang="en-US" i="1" dirty="0">
                <a:solidFill>
                  <a:schemeClr val="tx1"/>
                </a:solidFill>
              </a:rPr>
              <a:t>Equipment: basin, disposable absorbent pad, mild soap, lotion, gloves, 2 washcloths, 2 towels, water thermometer, clean socks, shoes or slippers</a:t>
            </a:r>
          </a:p>
          <a:p>
            <a:endParaRPr lang="en-US" i="1" dirty="0">
              <a:solidFill>
                <a:schemeClr val="tx1"/>
              </a:solidFill>
            </a:endParaRPr>
          </a:p>
          <a:p>
            <a:pPr marL="914400" lvl="1" indent="-457200">
              <a:buFont typeface="+mj-lt"/>
              <a:buAutoNum type="arabicPeriod"/>
            </a:pPr>
            <a:r>
              <a:rPr lang="en-US" dirty="0">
                <a:solidFill>
                  <a:schemeClr val="tx1"/>
                </a:solidFill>
              </a:rPr>
              <a:t>Identify yourself by name. Identify the resident. Greet the resident by name.</a:t>
            </a:r>
          </a:p>
          <a:p>
            <a:pPr marL="914400" lvl="1" indent="-457200">
              <a:buFont typeface="+mj-lt"/>
              <a:buAutoNum type="arabicPeriod"/>
            </a:pPr>
            <a:r>
              <a:rPr lang="en-US" dirty="0">
                <a:solidFill>
                  <a:schemeClr val="tx1"/>
                </a:solidFill>
              </a:rPr>
              <a:t>Wash your hands.</a:t>
            </a:r>
          </a:p>
          <a:p>
            <a:pPr marL="914400" lvl="1" indent="-457200">
              <a:buFont typeface="+mj-lt"/>
              <a:buAutoNum type="arabicPeriod"/>
            </a:pPr>
            <a:r>
              <a:rPr lang="en-US" dirty="0">
                <a:solidFill>
                  <a:schemeClr val="tx1"/>
                </a:solidFill>
              </a:rPr>
              <a:t>Explain procedure to resident. Speak clearly, slowly, and directly. Maintain face-to-face contact whenever possible.</a:t>
            </a:r>
          </a:p>
          <a:p>
            <a:pPr marL="914400" lvl="1" indent="-457200">
              <a:buFont typeface="+mj-lt"/>
              <a:buAutoNum type="arabicPeriod"/>
            </a:pPr>
            <a:r>
              <a:rPr lang="en-US" dirty="0">
                <a:solidFill>
                  <a:schemeClr val="tx1"/>
                </a:solidFill>
              </a:rPr>
              <a:t>Provide for the resident’s privacy with a curtain, screen, or door. </a:t>
            </a:r>
          </a:p>
          <a:p>
            <a:pPr marL="914400" lvl="1" indent="-457200">
              <a:buFont typeface="+mj-lt"/>
              <a:buAutoNum type="arabicPeriod"/>
            </a:pPr>
            <a:r>
              <a:rPr lang="en-US" dirty="0">
                <a:solidFill>
                  <a:schemeClr val="tx1"/>
                </a:solidFill>
              </a:rPr>
              <a:t>If the resident is in bed, adjust bed to its lowest position. Lock bed wheels. </a:t>
            </a:r>
          </a:p>
          <a:p>
            <a:pPr marL="914400" lvl="1" indent="-457200">
              <a:buFont typeface="+mj-lt"/>
              <a:buAutoNum type="arabicPeriod"/>
            </a:pPr>
            <a:r>
              <a:rPr lang="en-US" dirty="0">
                <a:solidFill>
                  <a:schemeClr val="tx1"/>
                </a:solidFill>
              </a:rPr>
              <a:t>Fill the basin halfway with warm water. Test water temperature with a thermometer or against the inside of your wrist. Water temperature should be no higher than 105°F. Have the resident check water temperature. Adjust if necessary.</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DA34988A-4B0A-4C1F-AB28-980E6A12EA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211675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C2C41B-CC8D-4264-8EA1-AF79AB8605AD}"/>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Providing foot care for a resident with diabetes</a:t>
            </a:r>
          </a:p>
          <a:p>
            <a:endParaRPr lang="en-US" dirty="0">
              <a:solidFill>
                <a:schemeClr val="accent5">
                  <a:lumMod val="60000"/>
                  <a:lumOff val="40000"/>
                </a:schemeClr>
              </a:solidFill>
              <a:highlight>
                <a:srgbClr val="000000"/>
              </a:highlight>
            </a:endParaRPr>
          </a:p>
          <a:p>
            <a:pPr marL="457200" indent="-457200">
              <a:buFont typeface="+mj-lt"/>
              <a:buAutoNum type="arabicPeriod" startAt="7"/>
            </a:pPr>
            <a:r>
              <a:rPr lang="en-US" dirty="0">
                <a:solidFill>
                  <a:schemeClr val="tx1"/>
                </a:solidFill>
              </a:rPr>
              <a:t>Place the basin on a disposable absorbent pad (protective barrier) on the floor, at a comfortable position for the resident. If the resident cannot sit up on the side of the bed to do this, place the basin on the pad at the foot of the bed. Support the foot and ankle throughout the procedure.</a:t>
            </a:r>
          </a:p>
          <a:p>
            <a:pPr marL="457200" indent="-457200">
              <a:buFont typeface="+mj-lt"/>
              <a:buAutoNum type="arabicPeriod" startAt="7"/>
            </a:pPr>
            <a:r>
              <a:rPr lang="en-US" dirty="0">
                <a:solidFill>
                  <a:schemeClr val="tx1"/>
                </a:solidFill>
              </a:rPr>
              <a:t>Put on gloves.</a:t>
            </a:r>
          </a:p>
          <a:p>
            <a:pPr marL="457200" indent="-457200">
              <a:buFont typeface="+mj-lt"/>
              <a:buAutoNum type="arabicPeriod" startAt="7"/>
            </a:pPr>
            <a:r>
              <a:rPr lang="en-US" dirty="0">
                <a:solidFill>
                  <a:schemeClr val="tx1"/>
                </a:solidFill>
              </a:rPr>
              <a:t>Remove resident’s socks. Completely submerge resident’s feet in water. Soak the feet for 15 to 20 minutes.</a:t>
            </a:r>
          </a:p>
          <a:p>
            <a:pPr marL="457200" indent="-457200">
              <a:buFont typeface="+mj-lt"/>
              <a:buAutoNum type="arabicPeriod" startAt="7"/>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DA34988A-4B0A-4C1F-AB28-980E6A12EA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382609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C2C41B-CC8D-4264-8EA1-AF79AB8605AD}"/>
              </a:ext>
            </a:extLst>
          </p:cNvPr>
          <p:cNvSpPr>
            <a:spLocks noGrp="1"/>
          </p:cNvSpPr>
          <p:nvPr>
            <p:ph idx="1"/>
          </p:nvPr>
        </p:nvSpPr>
        <p:spPr>
          <a:xfrm>
            <a:off x="635393" y="723022"/>
            <a:ext cx="4566527" cy="5453942"/>
          </a:xfrm>
        </p:spPr>
        <p:txBody>
          <a:bodyPr/>
          <a:lstStyle/>
          <a:p>
            <a:r>
              <a:rPr lang="en-US" dirty="0">
                <a:solidFill>
                  <a:schemeClr val="accent5">
                    <a:lumMod val="60000"/>
                    <a:lumOff val="40000"/>
                  </a:schemeClr>
                </a:solidFill>
                <a:highlight>
                  <a:srgbClr val="000000"/>
                </a:highlight>
              </a:rPr>
              <a:t>Providing foot care for a resident with diabetes</a:t>
            </a:r>
          </a:p>
          <a:p>
            <a:endParaRPr lang="en-US" dirty="0">
              <a:solidFill>
                <a:schemeClr val="accent5">
                  <a:lumMod val="60000"/>
                  <a:lumOff val="40000"/>
                </a:schemeClr>
              </a:solidFill>
              <a:highlight>
                <a:srgbClr val="000000"/>
              </a:highlight>
            </a:endParaRPr>
          </a:p>
          <a:p>
            <a:pPr marL="457200" indent="-457200">
              <a:buFont typeface="+mj-lt"/>
              <a:buAutoNum type="arabicPeriod" startAt="10"/>
            </a:pPr>
            <a:r>
              <a:rPr lang="en-US" dirty="0">
                <a:solidFill>
                  <a:schemeClr val="tx1"/>
                </a:solidFill>
              </a:rPr>
              <a:t>Put soap on a wet washcloth. Remove one foot from the water. Wash entire foot gently, including between the toes and around the nail beds.</a:t>
            </a:r>
          </a:p>
          <a:p>
            <a:pPr marL="457200" indent="-457200">
              <a:buFont typeface="+mj-lt"/>
              <a:buAutoNum type="arabicPeriod" startAt="10"/>
            </a:pPr>
            <a:r>
              <a:rPr lang="en-US" dirty="0">
                <a:solidFill>
                  <a:schemeClr val="tx1"/>
                </a:solidFill>
              </a:rPr>
              <a:t>Rinse entire foot, including between the toes.</a:t>
            </a:r>
          </a:p>
          <a:p>
            <a:pPr marL="457200" indent="-457200">
              <a:buFont typeface="+mj-lt"/>
              <a:buAutoNum type="arabicPeriod" startAt="10"/>
            </a:pPr>
            <a:r>
              <a:rPr lang="en-US" dirty="0">
                <a:solidFill>
                  <a:schemeClr val="tx1"/>
                </a:solidFill>
              </a:rPr>
              <a:t>With a clean, dry towel or washcloth, pat the foot dry gently, including between the toes.</a:t>
            </a:r>
          </a:p>
          <a:p>
            <a:pPr marL="457200" indent="-457200">
              <a:buFont typeface="+mj-lt"/>
              <a:buAutoNum type="arabicPeriod" startAt="10"/>
            </a:pPr>
            <a:r>
              <a:rPr lang="en-US" dirty="0">
                <a:solidFill>
                  <a:schemeClr val="tx1"/>
                </a:solidFill>
              </a:rPr>
              <a:t>Repeat steps 10 through 12 for the other foot.</a:t>
            </a:r>
          </a:p>
          <a:p>
            <a:pPr marL="457200" indent="-457200">
              <a:buFont typeface="+mj-lt"/>
              <a:buAutoNum type="arabicPeriod" startAt="10"/>
            </a:pPr>
            <a:r>
              <a:rPr lang="en-US" dirty="0">
                <a:solidFill>
                  <a:schemeClr val="tx1"/>
                </a:solidFill>
              </a:rPr>
              <a:t>Put lotion in one hand. Warm the lotion by rubbing hands together.</a:t>
            </a: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DA34988A-4B0A-4C1F-AB28-980E6A12EA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74AA3A21-A54C-472E-9F2E-E2FEBE72862C}"/>
              </a:ext>
            </a:extLst>
          </p:cNvPr>
          <p:cNvPicPr>
            <a:picLocks noChangeAspect="1"/>
          </p:cNvPicPr>
          <p:nvPr/>
        </p:nvPicPr>
        <p:blipFill>
          <a:blip r:embed="rId2"/>
          <a:stretch>
            <a:fillRect/>
          </a:stretch>
        </p:blipFill>
        <p:spPr>
          <a:xfrm>
            <a:off x="5767349" y="3068320"/>
            <a:ext cx="4582799" cy="3027787"/>
          </a:xfrm>
          <a:prstGeom prst="rect">
            <a:avLst/>
          </a:prstGeom>
        </p:spPr>
      </p:pic>
    </p:spTree>
    <p:extLst>
      <p:ext uri="{BB962C8B-B14F-4D97-AF65-F5344CB8AC3E}">
        <p14:creationId xmlns:p14="http://schemas.microsoft.com/office/powerpoint/2010/main" val="3112547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C2C41B-CC8D-4264-8EA1-AF79AB8605AD}"/>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Providing foot care for a resident with diabetes</a:t>
            </a:r>
          </a:p>
          <a:p>
            <a:endParaRPr lang="en-US" dirty="0">
              <a:solidFill>
                <a:schemeClr val="accent5">
                  <a:lumMod val="60000"/>
                  <a:lumOff val="40000"/>
                </a:schemeClr>
              </a:solidFill>
              <a:highlight>
                <a:srgbClr val="000000"/>
              </a:highlight>
            </a:endParaRPr>
          </a:p>
          <a:p>
            <a:pPr marL="457200" indent="-457200">
              <a:buFont typeface="+mj-lt"/>
              <a:buAutoNum type="arabicPeriod" startAt="15"/>
            </a:pPr>
            <a:r>
              <a:rPr lang="en-US" dirty="0">
                <a:solidFill>
                  <a:schemeClr val="tx1"/>
                </a:solidFill>
              </a:rPr>
              <a:t>Starting at the toes and working up to the ankles, gently rub lotion into the feet with circular strokes. Do not put lotion between the toes. Remove excess lotion (if any) with a towel or washcloth.  Make sure lotion has been absorbed and feet are completely dry.</a:t>
            </a:r>
          </a:p>
          <a:p>
            <a:pPr marL="457200" indent="-457200">
              <a:buFont typeface="+mj-lt"/>
              <a:buAutoNum type="arabicPeriod" startAt="15"/>
            </a:pPr>
            <a:r>
              <a:rPr lang="en-US" dirty="0">
                <a:solidFill>
                  <a:schemeClr val="tx1"/>
                </a:solidFill>
              </a:rPr>
              <a:t>Observe the feet, ankles, and legs carefully, checking for things like dry skin, skin tears, red areas, corns, blisters, calluses, warts, rashes, or bruises.</a:t>
            </a:r>
          </a:p>
          <a:p>
            <a:pPr marL="457200" indent="-457200">
              <a:buFont typeface="+mj-lt"/>
              <a:buAutoNum type="arabicPeriod" startAt="15"/>
            </a:pPr>
            <a:r>
              <a:rPr lang="en-US" dirty="0">
                <a:solidFill>
                  <a:schemeClr val="tx1"/>
                </a:solidFill>
              </a:rPr>
              <a:t>Help the resident put on clean socks and shoes or slippers.</a:t>
            </a:r>
          </a:p>
          <a:p>
            <a:pPr marL="457200" indent="-457200">
              <a:buFont typeface="+mj-lt"/>
              <a:buAutoNum type="arabicPeriod" startAt="15"/>
            </a:pPr>
            <a:r>
              <a:rPr lang="en-US" dirty="0">
                <a:solidFill>
                  <a:schemeClr val="tx1"/>
                </a:solidFill>
              </a:rPr>
              <a:t>Empty, rinse, and dry basin. Place basin in the designated dirty supply area or return to storage, depending on facility policy.</a:t>
            </a:r>
          </a:p>
          <a:p>
            <a:pPr marL="457200" indent="-457200">
              <a:buFont typeface="+mj-lt"/>
              <a:buAutoNum type="arabicPeriod" startAt="15"/>
            </a:pPr>
            <a:r>
              <a:rPr lang="en-US" dirty="0">
                <a:solidFill>
                  <a:schemeClr val="tx1"/>
                </a:solidFill>
              </a:rPr>
              <a:t>Place soiled linen in the proper container.</a:t>
            </a:r>
          </a:p>
          <a:p>
            <a:pPr marL="457200" indent="-457200">
              <a:buFont typeface="+mj-lt"/>
              <a:buAutoNum type="arabicPeriod" startAt="15"/>
            </a:pPr>
            <a:r>
              <a:rPr lang="en-US" dirty="0">
                <a:solidFill>
                  <a:schemeClr val="tx1"/>
                </a:solidFill>
              </a:rPr>
              <a:t>Remove and discard gloves properly. Wash your hands.</a:t>
            </a:r>
          </a:p>
          <a:p>
            <a:pPr marL="457200" indent="-457200">
              <a:buFont typeface="+mj-lt"/>
              <a:buAutoNum type="arabicPeriod" startAt="15"/>
            </a:pPr>
            <a:r>
              <a:rPr lang="en-US" dirty="0">
                <a:solidFill>
                  <a:schemeClr val="tx1"/>
                </a:solidFill>
              </a:rPr>
              <a:t>Make resident comfortable.</a:t>
            </a:r>
          </a:p>
          <a:p>
            <a:pPr marL="457200" indent="-457200">
              <a:buFont typeface="+mj-lt"/>
              <a:buAutoNum type="arabicPeriod" startAt="15"/>
            </a:pPr>
            <a:r>
              <a:rPr lang="en-US" dirty="0">
                <a:solidFill>
                  <a:schemeClr val="tx1"/>
                </a:solidFill>
              </a:rPr>
              <a:t>Remove privacy measures. </a:t>
            </a:r>
          </a:p>
          <a:p>
            <a:pPr marL="457200" indent="-457200">
              <a:buFont typeface="+mj-lt"/>
              <a:buAutoNum type="arabicPeriod" startAt="15"/>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DA34988A-4B0A-4C1F-AB28-980E6A12EA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1926515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C2C41B-CC8D-4264-8EA1-AF79AB8605AD}"/>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Providing foot care for a resident with diabetes</a:t>
            </a:r>
          </a:p>
          <a:p>
            <a:endParaRPr lang="en-US" dirty="0">
              <a:solidFill>
                <a:schemeClr val="accent5">
                  <a:lumMod val="60000"/>
                  <a:lumOff val="40000"/>
                </a:schemeClr>
              </a:solidFill>
              <a:highlight>
                <a:srgbClr val="000000"/>
              </a:highlight>
            </a:endParaRPr>
          </a:p>
          <a:p>
            <a:pPr marL="457200" indent="-457200">
              <a:buFont typeface="+mj-lt"/>
              <a:buAutoNum type="arabicPeriod" startAt="23"/>
            </a:pPr>
            <a:r>
              <a:rPr lang="en-US" dirty="0">
                <a:solidFill>
                  <a:schemeClr val="tx1"/>
                </a:solidFill>
              </a:rPr>
              <a:t>Leave call light within the resident’s reach.</a:t>
            </a:r>
          </a:p>
          <a:p>
            <a:pPr marL="457200" indent="-457200">
              <a:buFont typeface="+mj-lt"/>
              <a:buAutoNum type="arabicPeriod" startAt="23"/>
            </a:pPr>
            <a:r>
              <a:rPr lang="en-US" dirty="0">
                <a:solidFill>
                  <a:schemeClr val="tx1"/>
                </a:solidFill>
              </a:rPr>
              <a:t>Wash your hands.</a:t>
            </a:r>
          </a:p>
          <a:p>
            <a:pPr marL="457200" indent="-457200">
              <a:buFont typeface="+mj-lt"/>
              <a:buAutoNum type="arabicPeriod" startAt="23"/>
            </a:pPr>
            <a:r>
              <a:rPr lang="en-US" dirty="0">
                <a:solidFill>
                  <a:schemeClr val="tx1"/>
                </a:solidFill>
              </a:rPr>
              <a:t>Be courteous and respectful at all times.</a:t>
            </a:r>
          </a:p>
          <a:p>
            <a:pPr marL="457200" indent="-457200">
              <a:buFont typeface="+mj-lt"/>
              <a:buAutoNum type="arabicPeriod" startAt="23"/>
            </a:pPr>
            <a:r>
              <a:rPr lang="en-US" dirty="0">
                <a:solidFill>
                  <a:schemeClr val="tx1"/>
                </a:solidFill>
              </a:rPr>
              <a:t>Report any changes in the resident to the nurse. Document procedure using facility guidelines.</a:t>
            </a:r>
          </a:p>
          <a:p>
            <a:pPr marL="457200" indent="-457200">
              <a:buFont typeface="+mj-lt"/>
              <a:buAutoNum type="arabicPeriod" startAt="23"/>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DA34988A-4B0A-4C1F-AB28-980E6A12EA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3929678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58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32BE03-35D9-4B02-B2AC-AFC7B3B09402}"/>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prediabetes </a:t>
            </a:r>
          </a:p>
          <a:p>
            <a:pPr lvl="1"/>
            <a:r>
              <a:rPr lang="en-US" dirty="0">
                <a:solidFill>
                  <a:schemeClr val="tx1"/>
                </a:solidFill>
              </a:rPr>
              <a:t>a condition in which a person’s blood glucose levels are above normal but not high enough for a diagnosis of type 2 diabetes.</a:t>
            </a:r>
          </a:p>
          <a:p>
            <a:r>
              <a:rPr lang="en-US" b="1" dirty="0">
                <a:solidFill>
                  <a:schemeClr val="tx1"/>
                </a:solidFill>
              </a:rPr>
              <a:t>thyroid </a:t>
            </a:r>
          </a:p>
          <a:p>
            <a:pPr lvl="1"/>
            <a:r>
              <a:rPr lang="en-US" dirty="0">
                <a:solidFill>
                  <a:schemeClr val="tx1"/>
                </a:solidFill>
              </a:rPr>
              <a:t>a butterfly-shaped gland in the neck that is responsible for regulating metabolism and growth.</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49131D2C-F387-414A-A694-04CF187492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371328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BC145-E129-4EBB-8143-FD2CA212A284}"/>
              </a:ext>
            </a:extLst>
          </p:cNvPr>
          <p:cNvSpPr>
            <a:spLocks noGrp="1"/>
          </p:cNvSpPr>
          <p:nvPr>
            <p:ph idx="1"/>
          </p:nvPr>
        </p:nvSpPr>
        <p:spPr>
          <a:xfrm>
            <a:off x="635393" y="546652"/>
            <a:ext cx="10234377" cy="5630312"/>
          </a:xfrm>
        </p:spPr>
        <p:txBody>
          <a:bodyPr/>
          <a:lstStyle/>
          <a:p>
            <a:r>
              <a:rPr lang="en-US" dirty="0">
                <a:solidFill>
                  <a:schemeClr val="tx1"/>
                </a:solidFill>
              </a:rPr>
              <a:t>Key Material 23-1: The Endocrine System</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5B9FF8AA-3370-4120-AE85-0DFE6F8B30F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B5B14CBA-CFF9-4A03-B490-4AAEAA71A86C}"/>
              </a:ext>
            </a:extLst>
          </p:cNvPr>
          <p:cNvPicPr>
            <a:picLocks noChangeAspect="1"/>
          </p:cNvPicPr>
          <p:nvPr/>
        </p:nvPicPr>
        <p:blipFill>
          <a:blip r:embed="rId2"/>
          <a:stretch>
            <a:fillRect/>
          </a:stretch>
        </p:blipFill>
        <p:spPr>
          <a:xfrm>
            <a:off x="3660437" y="1072685"/>
            <a:ext cx="4871126" cy="5389331"/>
          </a:xfrm>
          <a:prstGeom prst="rect">
            <a:avLst/>
          </a:prstGeom>
        </p:spPr>
      </p:pic>
    </p:spTree>
    <p:extLst>
      <p:ext uri="{BB962C8B-B14F-4D97-AF65-F5344CB8AC3E}">
        <p14:creationId xmlns:p14="http://schemas.microsoft.com/office/powerpoint/2010/main" val="197423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587209-76C3-40C6-9B71-6843C4335A24}"/>
              </a:ext>
            </a:extLst>
          </p:cNvPr>
          <p:cNvSpPr>
            <a:spLocks noGrp="1"/>
          </p:cNvSpPr>
          <p:nvPr>
            <p:ph idx="1"/>
          </p:nvPr>
        </p:nvSpPr>
        <p:spPr/>
        <p:txBody>
          <a:bodyPr/>
          <a:lstStyle/>
          <a:p>
            <a:pPr marL="457200" indent="-457200">
              <a:buFont typeface="+mj-lt"/>
              <a:buAutoNum type="arabicPeriod" startAt="2"/>
            </a:pPr>
            <a:r>
              <a:rPr lang="en-US" dirty="0"/>
              <a:t>Explain the structure and function of the endocrine system</a:t>
            </a:r>
          </a:p>
          <a:p>
            <a:pPr marL="457200" indent="-457200">
              <a:buFont typeface="+mj-lt"/>
              <a:buAutoNum type="arabicPeriod" startAt="2"/>
            </a:pPr>
            <a:endParaRPr lang="en-US" dirty="0"/>
          </a:p>
          <a:p>
            <a:r>
              <a:rPr lang="en-US" dirty="0">
                <a:solidFill>
                  <a:schemeClr val="tx1"/>
                </a:solidFill>
              </a:rPr>
              <a:t>Define the following terms:</a:t>
            </a:r>
            <a:br>
              <a:rPr lang="en-US" dirty="0">
                <a:solidFill>
                  <a:schemeClr val="tx1"/>
                </a:solidFill>
              </a:rPr>
            </a:br>
            <a:endParaRPr lang="en-US" dirty="0">
              <a:solidFill>
                <a:schemeClr val="tx1"/>
              </a:solidFill>
            </a:endParaRPr>
          </a:p>
          <a:p>
            <a:pPr lvl="0"/>
            <a:r>
              <a:rPr lang="en-US" b="1" dirty="0">
                <a:solidFill>
                  <a:prstClr val="black"/>
                </a:solidFill>
              </a:rPr>
              <a:t>glands </a:t>
            </a:r>
          </a:p>
          <a:p>
            <a:pPr lvl="1"/>
            <a:r>
              <a:rPr lang="en-US" dirty="0">
                <a:solidFill>
                  <a:prstClr val="black"/>
                </a:solidFill>
              </a:rPr>
              <a:t>organs that produce and secrete chemicals called hormones.</a:t>
            </a:r>
          </a:p>
          <a:p>
            <a:pPr lvl="0"/>
            <a:r>
              <a:rPr lang="en-US" b="1" dirty="0">
                <a:solidFill>
                  <a:prstClr val="black"/>
                </a:solidFill>
              </a:rPr>
              <a:t>hormones </a:t>
            </a:r>
          </a:p>
          <a:p>
            <a:pPr lvl="1"/>
            <a:r>
              <a:rPr lang="en-US" dirty="0">
                <a:solidFill>
                  <a:prstClr val="black"/>
                </a:solidFill>
              </a:rPr>
              <a:t>chemical substances produced by the body that control numerous body functions.</a:t>
            </a:r>
          </a:p>
          <a:p>
            <a:pPr lvl="0"/>
            <a:r>
              <a:rPr lang="en-US" b="1" dirty="0">
                <a:solidFill>
                  <a:prstClr val="black"/>
                </a:solidFill>
              </a:rPr>
              <a:t>thyroid </a:t>
            </a:r>
          </a:p>
          <a:p>
            <a:pPr lvl="1"/>
            <a:r>
              <a:rPr lang="en-US" dirty="0">
                <a:solidFill>
                  <a:prstClr val="black"/>
                </a:solidFill>
              </a:rPr>
              <a:t>a butterfly-shaped gland in the neck that is responsible for regulating metabolism and growth.</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3623741-671E-4741-8C42-E885890995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298357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587209-76C3-40C6-9B71-6843C4335A24}"/>
              </a:ext>
            </a:extLst>
          </p:cNvPr>
          <p:cNvSpPr>
            <a:spLocks noGrp="1"/>
          </p:cNvSpPr>
          <p:nvPr>
            <p:ph idx="1"/>
          </p:nvPr>
        </p:nvSpPr>
        <p:spPr/>
        <p:txBody>
          <a:bodyPr/>
          <a:lstStyle/>
          <a:p>
            <a:pPr marL="457200" indent="-457200">
              <a:buFont typeface="+mj-lt"/>
              <a:buAutoNum type="arabicPeriod" startAt="2"/>
            </a:pPr>
            <a:r>
              <a:rPr lang="en-US" dirty="0"/>
              <a:t>Explain the structure and function of the endocrine system</a:t>
            </a:r>
          </a:p>
          <a:p>
            <a:pPr marL="457200" indent="-457200">
              <a:buFont typeface="+mj-lt"/>
              <a:buAutoNum type="arabicPeriod" startAt="2"/>
            </a:pPr>
            <a:endParaRPr lang="en-US" dirty="0"/>
          </a:p>
          <a:p>
            <a:r>
              <a:rPr lang="en-US" dirty="0">
                <a:solidFill>
                  <a:schemeClr val="tx1"/>
                </a:solidFill>
              </a:rPr>
              <a:t>Remember the following points about the endocrine system:</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Glands secrete hormones, which are chemical substances that control numerous body functions.</a:t>
            </a:r>
          </a:p>
          <a:p>
            <a:pPr marL="800100" lvl="1" indent="-342900">
              <a:buFont typeface="Arial" panose="020B0604020202020204" pitchFamily="34" charset="0"/>
              <a:buChar char="•"/>
            </a:pPr>
            <a:r>
              <a:rPr lang="en-US" dirty="0">
                <a:solidFill>
                  <a:schemeClr val="tx1"/>
                </a:solidFill>
              </a:rPr>
              <a:t>Hormones are carried in the blood for delivery to target tissues or organs.</a:t>
            </a:r>
          </a:p>
          <a:p>
            <a:pPr marL="800100" lvl="1" indent="-342900">
              <a:buFont typeface="Arial" panose="020B0604020202020204" pitchFamily="34" charset="0"/>
              <a:buChar char="•"/>
            </a:pPr>
            <a:r>
              <a:rPr lang="en-US" dirty="0">
                <a:solidFill>
                  <a:schemeClr val="tx1"/>
                </a:solidFill>
              </a:rPr>
              <a:t>The pituitary gland controls the hormone production of other glands.</a:t>
            </a:r>
          </a:p>
          <a:p>
            <a:pPr marL="800100" lvl="1" indent="-342900">
              <a:buFont typeface="Arial" panose="020B0604020202020204" pitchFamily="34" charset="0"/>
              <a:buChar char="•"/>
            </a:pPr>
            <a:r>
              <a:rPr lang="en-US" dirty="0">
                <a:solidFill>
                  <a:schemeClr val="tx1"/>
                </a:solidFill>
              </a:rPr>
              <a:t>The pancreas produces the hormone insulin, which regulates the amount of glucose available to the cells for metabolism.</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3623741-671E-4741-8C42-E885890995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187323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587209-76C3-40C6-9B71-6843C4335A24}"/>
              </a:ext>
            </a:extLst>
          </p:cNvPr>
          <p:cNvSpPr>
            <a:spLocks noGrp="1"/>
          </p:cNvSpPr>
          <p:nvPr>
            <p:ph idx="1"/>
          </p:nvPr>
        </p:nvSpPr>
        <p:spPr/>
        <p:txBody>
          <a:bodyPr/>
          <a:lstStyle/>
          <a:p>
            <a:pPr marL="457200" indent="-457200">
              <a:buFont typeface="+mj-lt"/>
              <a:buAutoNum type="arabicPeriod" startAt="2"/>
            </a:pPr>
            <a:r>
              <a:rPr lang="en-US" dirty="0"/>
              <a:t>Explain the structure and function of the endocrine system</a:t>
            </a:r>
          </a:p>
          <a:p>
            <a:pPr marL="457200" indent="-457200">
              <a:buFont typeface="+mj-lt"/>
              <a:buAutoNum type="arabicPeriod" startAt="2"/>
            </a:pPr>
            <a:endParaRPr lang="en-US" dirty="0"/>
          </a:p>
          <a:p>
            <a:r>
              <a:rPr lang="en-US" dirty="0">
                <a:solidFill>
                  <a:schemeClr val="tx1"/>
                </a:solidFill>
              </a:rPr>
              <a:t>Know the functions of the endocrine system:</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Maintains homeostasis through hormone secretion</a:t>
            </a:r>
          </a:p>
          <a:p>
            <a:pPr marL="800100" lvl="1" indent="-342900">
              <a:buFont typeface="Arial" panose="020B0604020202020204" pitchFamily="34" charset="0"/>
              <a:buChar char="•"/>
            </a:pPr>
            <a:r>
              <a:rPr lang="en-US" dirty="0">
                <a:solidFill>
                  <a:schemeClr val="tx1"/>
                </a:solidFill>
              </a:rPr>
              <a:t>Influences growth and development</a:t>
            </a:r>
          </a:p>
          <a:p>
            <a:pPr marL="800100" lvl="1" indent="-342900">
              <a:buFont typeface="Arial" panose="020B0604020202020204" pitchFamily="34" charset="0"/>
              <a:buChar char="•"/>
            </a:pPr>
            <a:r>
              <a:rPr lang="en-US" dirty="0">
                <a:solidFill>
                  <a:schemeClr val="tx1"/>
                </a:solidFill>
              </a:rPr>
              <a:t>Regulates levels of vitamin D, calcium, and phosphate in the body</a:t>
            </a:r>
          </a:p>
          <a:p>
            <a:pPr marL="800100" lvl="1" indent="-342900">
              <a:buFont typeface="Arial" panose="020B0604020202020204" pitchFamily="34" charset="0"/>
              <a:buChar char="•"/>
            </a:pPr>
            <a:r>
              <a:rPr lang="en-US" dirty="0">
                <a:solidFill>
                  <a:schemeClr val="tx1"/>
                </a:solidFill>
              </a:rPr>
              <a:t>Maintains blood sugar levels</a:t>
            </a:r>
          </a:p>
          <a:p>
            <a:pPr marL="800100" lvl="1" indent="-342900">
              <a:buFont typeface="Arial" panose="020B0604020202020204" pitchFamily="34" charset="0"/>
              <a:buChar char="•"/>
            </a:pPr>
            <a:r>
              <a:rPr lang="en-US" dirty="0">
                <a:solidFill>
                  <a:schemeClr val="tx1"/>
                </a:solidFill>
              </a:rPr>
              <a:t>Regulates the body’s ability to reproduce</a:t>
            </a:r>
          </a:p>
          <a:p>
            <a:pPr marL="800100" lvl="1" indent="-342900">
              <a:buFont typeface="Arial" panose="020B0604020202020204" pitchFamily="34" charset="0"/>
              <a:buChar char="•"/>
            </a:pPr>
            <a:r>
              <a:rPr lang="en-US" dirty="0">
                <a:solidFill>
                  <a:schemeClr val="tx1"/>
                </a:solidFill>
              </a:rPr>
              <a:t>Determines how quickly cells burn food for energy</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3623741-671E-4741-8C42-E885890995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7423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A899F-B546-4EE7-AB26-EE98CA1D8C9A}"/>
              </a:ext>
            </a:extLst>
          </p:cNvPr>
          <p:cNvSpPr>
            <a:spLocks noGrp="1"/>
          </p:cNvSpPr>
          <p:nvPr>
            <p:ph idx="1"/>
          </p:nvPr>
        </p:nvSpPr>
        <p:spPr/>
        <p:txBody>
          <a:bodyPr/>
          <a:lstStyle/>
          <a:p>
            <a:pPr marL="457200" indent="-457200">
              <a:buFont typeface="+mj-lt"/>
              <a:buAutoNum type="arabicPeriod" startAt="3"/>
            </a:pPr>
            <a:r>
              <a:rPr lang="en-US" dirty="0"/>
              <a:t>Discuss changes in the endocrine system due to aging</a:t>
            </a:r>
          </a:p>
          <a:p>
            <a:pPr marL="457200" indent="-457200">
              <a:buFont typeface="+mj-lt"/>
              <a:buAutoNum type="arabicPeriod" startAt="3"/>
            </a:pPr>
            <a:endParaRPr lang="en-US" dirty="0"/>
          </a:p>
          <a:p>
            <a:r>
              <a:rPr lang="en-US" dirty="0">
                <a:solidFill>
                  <a:schemeClr val="tx1"/>
                </a:solidFill>
              </a:rPr>
              <a:t>Normal changes of aging in the endocrine system:</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Levels of estrogen and progesterone decrease, which signal the onset of menopause in women.</a:t>
            </a:r>
          </a:p>
          <a:p>
            <a:pPr marL="800100" lvl="1" indent="-342900">
              <a:buFont typeface="Arial" panose="020B0604020202020204" pitchFamily="34" charset="0"/>
              <a:buChar char="•"/>
            </a:pPr>
            <a:r>
              <a:rPr lang="en-US" dirty="0">
                <a:solidFill>
                  <a:schemeClr val="tx1"/>
                </a:solidFill>
              </a:rPr>
              <a:t>Testosterone levels in males usually decrease, but production does not stop.</a:t>
            </a:r>
          </a:p>
          <a:p>
            <a:pPr marL="800100" lvl="1" indent="-342900">
              <a:buFont typeface="Arial" panose="020B0604020202020204" pitchFamily="34" charset="0"/>
              <a:buChar char="•"/>
            </a:pPr>
            <a:r>
              <a:rPr lang="en-US" dirty="0">
                <a:solidFill>
                  <a:schemeClr val="tx1"/>
                </a:solidFill>
              </a:rPr>
              <a:t>Insulin production decreases.</a:t>
            </a:r>
          </a:p>
          <a:p>
            <a:pPr marL="800100" lvl="1" indent="-342900">
              <a:buFont typeface="Arial" panose="020B0604020202020204" pitchFamily="34" charset="0"/>
              <a:buChar char="•"/>
            </a:pPr>
            <a:r>
              <a:rPr lang="en-US" dirty="0">
                <a:solidFill>
                  <a:schemeClr val="tx1"/>
                </a:solidFill>
              </a:rPr>
              <a:t>Body is less able to handle stress.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88E3590-9647-443C-A629-62F321BFED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D6BF00"/>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D6BF00"/>
              </a:solidFill>
              <a:effectLst/>
              <a:uLnTx/>
              <a:uFillTx/>
              <a:latin typeface="Scala Sans"/>
              <a:ea typeface="+mn-ea"/>
              <a:cs typeface="+mn-cs"/>
            </a:endParaRPr>
          </a:p>
        </p:txBody>
      </p:sp>
    </p:spTree>
    <p:extLst>
      <p:ext uri="{BB962C8B-B14F-4D97-AF65-F5344CB8AC3E}">
        <p14:creationId xmlns:p14="http://schemas.microsoft.com/office/powerpoint/2010/main" val="4294226516"/>
      </p:ext>
    </p:extLst>
  </p:cSld>
  <p:clrMapOvr>
    <a:masterClrMapping/>
  </p:clrMapOvr>
</p:sld>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329C76"/>
      </a:accent1>
      <a:accent2>
        <a:srgbClr val="B37924"/>
      </a:accent2>
      <a:accent3>
        <a:srgbClr val="E3567D"/>
      </a:accent3>
      <a:accent4>
        <a:srgbClr val="0091B9"/>
      </a:accent4>
      <a:accent5>
        <a:srgbClr val="D6BF00"/>
      </a:accent5>
      <a:accent6>
        <a:srgbClr val="934C93"/>
      </a:accent6>
      <a:hlink>
        <a:srgbClr val="0563C1"/>
      </a:hlink>
      <a:folHlink>
        <a:srgbClr val="954F72"/>
      </a:folHlink>
    </a:clrScheme>
    <a:fontScheme name="Susan Hedman - Hartman Publishing">
      <a:majorFont>
        <a:latin typeface="Scala Sans"/>
        <a:ea typeface=""/>
        <a:cs typeface=""/>
      </a:majorFont>
      <a:minorFont>
        <a:latin typeface="Scal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TotalTime>
  <Words>2245</Words>
  <Application>Microsoft Office PowerPoint</Application>
  <PresentationFormat>Widescreen</PresentationFormat>
  <Paragraphs>344</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Scala Sans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Storey</dc:creator>
  <cp:lastModifiedBy>Angela Storey</cp:lastModifiedBy>
  <cp:revision>27</cp:revision>
  <dcterms:created xsi:type="dcterms:W3CDTF">2019-02-05T15:52:01Z</dcterms:created>
  <dcterms:modified xsi:type="dcterms:W3CDTF">2019-07-03T18:51:40Z</dcterms:modified>
</cp:coreProperties>
</file>