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7" r:id="rId2"/>
    <p:sldId id="257" r:id="rId3"/>
    <p:sldId id="264" r:id="rId4"/>
    <p:sldId id="263" r:id="rId5"/>
    <p:sldId id="265" r:id="rId6"/>
    <p:sldId id="262" r:id="rId7"/>
    <p:sldId id="258" r:id="rId8"/>
    <p:sldId id="269" r:id="rId9"/>
    <p:sldId id="268" r:id="rId10"/>
    <p:sldId id="267" r:id="rId11"/>
    <p:sldId id="266" r:id="rId12"/>
    <p:sldId id="271" r:id="rId13"/>
    <p:sldId id="270" r:id="rId14"/>
    <p:sldId id="272" r:id="rId15"/>
    <p:sldId id="259" r:id="rId16"/>
    <p:sldId id="274" r:id="rId17"/>
    <p:sldId id="285" r:id="rId18"/>
    <p:sldId id="296" r:id="rId19"/>
    <p:sldId id="303" r:id="rId20"/>
    <p:sldId id="308" r:id="rId21"/>
    <p:sldId id="313" r:id="rId22"/>
    <p:sldId id="319" r:id="rId23"/>
    <p:sldId id="334" r:id="rId24"/>
    <p:sldId id="273" r:id="rId25"/>
    <p:sldId id="275" r:id="rId26"/>
    <p:sldId id="276" r:id="rId27"/>
    <p:sldId id="277" r:id="rId28"/>
    <p:sldId id="282" r:id="rId29"/>
    <p:sldId id="283" r:id="rId30"/>
    <p:sldId id="286" r:id="rId31"/>
    <p:sldId id="278" r:id="rId32"/>
    <p:sldId id="287" r:id="rId33"/>
    <p:sldId id="288" r:id="rId34"/>
    <p:sldId id="289" r:id="rId35"/>
    <p:sldId id="290" r:id="rId36"/>
    <p:sldId id="291" r:id="rId37"/>
    <p:sldId id="292" r:id="rId38"/>
    <p:sldId id="293" r:id="rId39"/>
    <p:sldId id="294" r:id="rId40"/>
    <p:sldId id="295" r:id="rId41"/>
    <p:sldId id="298" r:id="rId42"/>
    <p:sldId id="301" r:id="rId43"/>
    <p:sldId id="299" r:id="rId44"/>
    <p:sldId id="300" r:id="rId45"/>
    <p:sldId id="345" r:id="rId46"/>
    <p:sldId id="302" r:id="rId47"/>
    <p:sldId id="304" r:id="rId48"/>
    <p:sldId id="305" r:id="rId49"/>
    <p:sldId id="306" r:id="rId50"/>
    <p:sldId id="307" r:id="rId51"/>
    <p:sldId id="309" r:id="rId52"/>
    <p:sldId id="310" r:id="rId53"/>
    <p:sldId id="311" r:id="rId54"/>
    <p:sldId id="312" r:id="rId55"/>
    <p:sldId id="314" r:id="rId56"/>
    <p:sldId id="315" r:id="rId57"/>
    <p:sldId id="316" r:id="rId58"/>
    <p:sldId id="317" r:id="rId59"/>
    <p:sldId id="318" r:id="rId60"/>
    <p:sldId id="327" r:id="rId61"/>
    <p:sldId id="326" r:id="rId62"/>
    <p:sldId id="325" r:id="rId63"/>
    <p:sldId id="324" r:id="rId64"/>
    <p:sldId id="323" r:id="rId65"/>
    <p:sldId id="322" r:id="rId66"/>
    <p:sldId id="321" r:id="rId67"/>
    <p:sldId id="330" r:id="rId68"/>
    <p:sldId id="329" r:id="rId69"/>
    <p:sldId id="328" r:id="rId70"/>
    <p:sldId id="332" r:id="rId71"/>
    <p:sldId id="331" r:id="rId72"/>
    <p:sldId id="320" r:id="rId73"/>
    <p:sldId id="333" r:id="rId74"/>
    <p:sldId id="335" r:id="rId75"/>
    <p:sldId id="338" r:id="rId76"/>
    <p:sldId id="337" r:id="rId77"/>
    <p:sldId id="336" r:id="rId78"/>
    <p:sldId id="340" r:id="rId79"/>
    <p:sldId id="339" r:id="rId80"/>
    <p:sldId id="341" r:id="rId81"/>
    <p:sldId id="279" r:id="rId82"/>
    <p:sldId id="342" r:id="rId83"/>
    <p:sldId id="261" r:id="rId84"/>
    <p:sldId id="344" r:id="rId85"/>
    <p:sldId id="343" r:id="rId86"/>
    <p:sldId id="346"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7" autoAdjust="0"/>
    <p:restoredTop sz="94660"/>
  </p:normalViewPr>
  <p:slideViewPr>
    <p:cSldViewPr snapToGrid="0">
      <p:cViewPr varScale="1">
        <p:scale>
          <a:sx n="157" d="100"/>
          <a:sy n="157" d="100"/>
        </p:scale>
        <p:origin x="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8</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50229" y="2062987"/>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Emergency Care, First Aid, and Disasters</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684295"/>
            <a:ext cx="1236907" cy="1424256"/>
          </a:xfrm>
          <a:prstGeom prst="rect">
            <a:avLst/>
          </a:prstGeom>
        </p:spPr>
      </p:pic>
    </p:spTree>
    <p:extLst>
      <p:ext uri="{BB962C8B-B14F-4D97-AF65-F5344CB8AC3E}">
        <p14:creationId xmlns:p14="http://schemas.microsoft.com/office/powerpoint/2010/main" val="158004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755186"/>
            <a:ext cx="10234377" cy="5421778"/>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marL="1371600" indent="0">
              <a:spcBef>
                <a:spcPts val="0"/>
              </a:spcBef>
              <a:spcAft>
                <a:spcPts val="600"/>
              </a:spcAft>
              <a:buNone/>
              <a:defRPr sz="2000">
                <a:latin typeface="+mn-lt"/>
              </a:defRPr>
            </a:lvl4pPr>
            <a:lvl5pPr marL="1828800" indent="0">
              <a:spcBef>
                <a:spcPts val="0"/>
              </a:spcBef>
              <a:spcAft>
                <a:spcPts val="600"/>
              </a:spcAft>
              <a:buNone/>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Emergency Care, First Aid, and Disasters</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8</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2"/>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735053"/>
            <a:ext cx="719715" cy="934239"/>
          </a:xfrm>
          <a:prstGeom prst="rect">
            <a:avLst/>
          </a:prstGeom>
        </p:spPr>
      </p:pic>
      <p:sp>
        <p:nvSpPr>
          <p:cNvPr id="2" name="TextBox 1">
            <a:extLst>
              <a:ext uri="{FF2B5EF4-FFF2-40B4-BE49-F238E27FC236}">
                <a16:creationId xmlns:a16="http://schemas.microsoft.com/office/drawing/2014/main" id="{2272C2FE-1730-4327-A39C-77810158D34A}"/>
              </a:ext>
            </a:extLst>
          </p:cNvPr>
          <p:cNvSpPr txBox="1"/>
          <p:nvPr userDrawn="1"/>
        </p:nvSpPr>
        <p:spPr>
          <a:xfrm>
            <a:off x="635393" y="770357"/>
            <a:ext cx="1768549" cy="461665"/>
          </a:xfrm>
          <a:prstGeom prst="rect">
            <a:avLst/>
          </a:prstGeom>
          <a:noFill/>
        </p:spPr>
        <p:txBody>
          <a:bodyPr wrap="square" rtlCol="0">
            <a:spAutoFit/>
          </a:bodyPr>
          <a:lstStyle/>
          <a:p>
            <a:endParaRPr lang="en-US" sz="2400" dirty="0">
              <a:solidFill>
                <a:srgbClr val="FF0000"/>
              </a:solidFill>
            </a:endParaRPr>
          </a:p>
        </p:txBody>
      </p:sp>
    </p:spTree>
    <p:extLst>
      <p:ext uri="{BB962C8B-B14F-4D97-AF65-F5344CB8AC3E}">
        <p14:creationId xmlns:p14="http://schemas.microsoft.com/office/powerpoint/2010/main" val="319452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197769"/>
            <a:ext cx="2539591" cy="2774494"/>
          </a:xfrm>
          <a:prstGeom prst="rect">
            <a:avLst/>
          </a:prstGeom>
        </p:spPr>
      </p:pic>
    </p:spTree>
    <p:extLst>
      <p:ext uri="{BB962C8B-B14F-4D97-AF65-F5344CB8AC3E}">
        <p14:creationId xmlns:p14="http://schemas.microsoft.com/office/powerpoint/2010/main" val="304471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8/20/2019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512454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1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Remember these steps to take in an emergency situation: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Make sure the area is safe. Put on gloves. </a:t>
            </a:r>
          </a:p>
          <a:p>
            <a:pPr marL="800100" lvl="1" indent="-342900">
              <a:buFont typeface="Arial" panose="020B0604020202020204" pitchFamily="34" charset="0"/>
              <a:buChar char="•"/>
            </a:pPr>
            <a:r>
              <a:rPr lang="en-US" dirty="0">
                <a:solidFill>
                  <a:schemeClr val="tx1"/>
                </a:solidFill>
              </a:rPr>
              <a:t>Assess the situation. Notice the time. Try to find out what happened.</a:t>
            </a:r>
          </a:p>
          <a:p>
            <a:pPr marL="800100" lvl="1" indent="-342900">
              <a:buFont typeface="Arial" panose="020B0604020202020204" pitchFamily="34" charset="0"/>
              <a:buChar char="•"/>
            </a:pPr>
            <a:r>
              <a:rPr lang="en-US" dirty="0">
                <a:solidFill>
                  <a:schemeClr val="tx1"/>
                </a:solidFill>
              </a:rPr>
              <a:t>Assess the victim. Ask the injured or ill person what happened. Determine if the person is conscious.</a:t>
            </a:r>
          </a:p>
          <a:p>
            <a:pPr marL="800100" lvl="1" indent="-342900">
              <a:buFont typeface="Arial" panose="020B0604020202020204" pitchFamily="34" charset="0"/>
              <a:buChar char="•"/>
            </a:pPr>
            <a:r>
              <a:rPr lang="en-US" dirty="0">
                <a:solidFill>
                  <a:schemeClr val="tx1"/>
                </a:solidFill>
              </a:rPr>
              <a:t>Call for help or send someone to call for help right away.</a:t>
            </a:r>
          </a:p>
          <a:p>
            <a:pPr marL="800100" lvl="1" indent="-342900">
              <a:buFont typeface="Arial" panose="020B0604020202020204" pitchFamily="34" charset="0"/>
              <a:buChar char="•"/>
            </a:pPr>
            <a:r>
              <a:rPr lang="en-US" dirty="0">
                <a:solidFill>
                  <a:schemeClr val="tx1"/>
                </a:solidFill>
              </a:rPr>
              <a:t>If the person is conscious, listen to him and reassure him that he is being taken care of.</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55370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Nursing assistants must know what to look for when checking for injury:</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Severe bleeding</a:t>
            </a:r>
          </a:p>
          <a:p>
            <a:pPr marL="800100" lvl="1" indent="-342900">
              <a:buFont typeface="Arial" panose="020B0604020202020204" pitchFamily="34" charset="0"/>
              <a:buChar char="•"/>
            </a:pPr>
            <a:r>
              <a:rPr lang="en-US" dirty="0">
                <a:solidFill>
                  <a:schemeClr val="tx1"/>
                </a:solidFill>
              </a:rPr>
              <a:t>Changes in consciousness</a:t>
            </a:r>
          </a:p>
          <a:p>
            <a:pPr marL="800100" lvl="1" indent="-342900">
              <a:buFont typeface="Arial" panose="020B0604020202020204" pitchFamily="34" charset="0"/>
              <a:buChar char="•"/>
            </a:pPr>
            <a:r>
              <a:rPr lang="en-US" dirty="0">
                <a:solidFill>
                  <a:schemeClr val="tx1"/>
                </a:solidFill>
              </a:rPr>
              <a:t>Irregular breathing</a:t>
            </a:r>
          </a:p>
          <a:p>
            <a:pPr marL="800100" lvl="1" indent="-342900">
              <a:buFont typeface="Arial" panose="020B0604020202020204" pitchFamily="34" charset="0"/>
              <a:buChar char="•"/>
            </a:pPr>
            <a:r>
              <a:rPr lang="en-US" dirty="0">
                <a:solidFill>
                  <a:schemeClr val="tx1"/>
                </a:solidFill>
              </a:rPr>
              <a:t>Unusual color or feel to skin</a:t>
            </a:r>
          </a:p>
          <a:p>
            <a:pPr marL="800100" lvl="1" indent="-342900">
              <a:buFont typeface="Arial" panose="020B0604020202020204" pitchFamily="34" charset="0"/>
              <a:buChar char="•"/>
            </a:pPr>
            <a:r>
              <a:rPr lang="en-US" dirty="0">
                <a:solidFill>
                  <a:schemeClr val="tx1"/>
                </a:solidFill>
              </a:rPr>
              <a:t>Swollen places on the body</a:t>
            </a:r>
          </a:p>
          <a:p>
            <a:pPr marL="800100" lvl="1" indent="-342900">
              <a:buFont typeface="Arial" panose="020B0604020202020204" pitchFamily="34" charset="0"/>
              <a:buChar char="•"/>
            </a:pPr>
            <a:r>
              <a:rPr lang="en-US" dirty="0">
                <a:solidFill>
                  <a:schemeClr val="tx1"/>
                </a:solidFill>
              </a:rPr>
              <a:t>Medical alert tags</a:t>
            </a:r>
          </a:p>
          <a:p>
            <a:pPr marL="800100" lvl="1" indent="-342900">
              <a:buFont typeface="Arial" panose="020B0604020202020204" pitchFamily="34" charset="0"/>
              <a:buChar char="•"/>
            </a:pPr>
            <a:r>
              <a:rPr lang="en-US" dirty="0">
                <a:solidFill>
                  <a:schemeClr val="tx1"/>
                </a:solidFill>
              </a:rPr>
              <a:t>Pain</a:t>
            </a: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3819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A nursing assistant must document an emergency and complete an incident report as soon as it is over, remembering as many details as possible and reporting only facts.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7792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is it important to remember as many details as you can and to report only facts when documenting an emergency?</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62055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The acronym </a:t>
            </a:r>
            <a:r>
              <a:rPr lang="en-US" i="1" dirty="0">
                <a:solidFill>
                  <a:schemeClr val="tx1"/>
                </a:solidFill>
              </a:rPr>
              <a:t>PPE SCC </a:t>
            </a:r>
            <a:r>
              <a:rPr lang="en-US" dirty="0">
                <a:solidFill>
                  <a:schemeClr val="tx1"/>
                </a:solidFill>
              </a:rPr>
              <a:t>can help nursing assistants remember how to prepare to perform first aid:</a:t>
            </a:r>
          </a:p>
          <a:p>
            <a:endParaRPr lang="en-US" dirty="0">
              <a:solidFill>
                <a:schemeClr val="tx1"/>
              </a:solidFill>
            </a:endParaRPr>
          </a:p>
          <a:p>
            <a:pPr marL="800100" lvl="1" indent="-342900">
              <a:buFont typeface="Arial" panose="020B0604020202020204" pitchFamily="34" charset="0"/>
              <a:buChar char="•"/>
            </a:pPr>
            <a:r>
              <a:rPr lang="en-US" b="1" dirty="0">
                <a:solidFill>
                  <a:schemeClr val="tx1"/>
                </a:solidFill>
              </a:rPr>
              <a:t>PPE</a:t>
            </a:r>
            <a:r>
              <a:rPr lang="en-US" dirty="0">
                <a:solidFill>
                  <a:schemeClr val="tx1"/>
                </a:solidFill>
              </a:rPr>
              <a:t>: Grab and apply personal protective equipment.</a:t>
            </a:r>
          </a:p>
          <a:p>
            <a:pPr marL="800100" lvl="1" indent="-342900">
              <a:buFont typeface="Arial" panose="020B0604020202020204" pitchFamily="34" charset="0"/>
              <a:buChar char="•"/>
            </a:pPr>
            <a:r>
              <a:rPr lang="en-US" b="1" dirty="0">
                <a:solidFill>
                  <a:schemeClr val="tx1"/>
                </a:solidFill>
              </a:rPr>
              <a:t>S</a:t>
            </a:r>
            <a:r>
              <a:rPr lang="en-US" dirty="0">
                <a:solidFill>
                  <a:schemeClr val="tx1"/>
                </a:solidFill>
              </a:rPr>
              <a:t>afety first! Are you safe?</a:t>
            </a:r>
          </a:p>
          <a:p>
            <a:pPr marL="800100" lvl="1" indent="-342900">
              <a:buFont typeface="Arial" panose="020B0604020202020204" pitchFamily="34" charset="0"/>
              <a:buChar char="•"/>
            </a:pPr>
            <a:r>
              <a:rPr lang="en-US" b="1" dirty="0">
                <a:solidFill>
                  <a:schemeClr val="tx1"/>
                </a:solidFill>
              </a:rPr>
              <a:t>C</a:t>
            </a:r>
            <a:r>
              <a:rPr lang="en-US" dirty="0">
                <a:solidFill>
                  <a:schemeClr val="tx1"/>
                </a:solidFill>
              </a:rPr>
              <a:t>all for help or point to a person and say: “You, get help now!”</a:t>
            </a:r>
          </a:p>
          <a:p>
            <a:pPr marL="800100" lvl="1" indent="-342900">
              <a:buFont typeface="Arial" panose="020B0604020202020204" pitchFamily="34" charset="0"/>
              <a:buChar char="•"/>
            </a:pPr>
            <a:r>
              <a:rPr lang="en-US" b="1" dirty="0">
                <a:solidFill>
                  <a:schemeClr val="tx1"/>
                </a:solidFill>
              </a:rPr>
              <a:t>C</a:t>
            </a:r>
            <a:r>
              <a:rPr lang="en-US" dirty="0">
                <a:solidFill>
                  <a:schemeClr val="tx1"/>
                </a:solidFill>
              </a:rPr>
              <a:t>are for victims.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0235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respiratory arrest </a:t>
            </a:r>
          </a:p>
          <a:p>
            <a:pPr lvl="1"/>
            <a:r>
              <a:rPr lang="en-US" dirty="0">
                <a:solidFill>
                  <a:schemeClr val="tx1"/>
                </a:solidFill>
              </a:rPr>
              <a:t>stopping/cessation of breathing.</a:t>
            </a:r>
          </a:p>
          <a:p>
            <a:r>
              <a:rPr lang="en-US" b="1" dirty="0">
                <a:solidFill>
                  <a:schemeClr val="tx1"/>
                </a:solidFill>
              </a:rPr>
              <a:t>cardiac arrest </a:t>
            </a:r>
          </a:p>
          <a:p>
            <a:pPr lvl="1"/>
            <a:r>
              <a:rPr lang="en-US" dirty="0">
                <a:solidFill>
                  <a:schemeClr val="tx1"/>
                </a:solidFill>
              </a:rPr>
              <a:t>sudden stopping/cessation of the heartbeat.</a:t>
            </a:r>
          </a:p>
          <a:p>
            <a:r>
              <a:rPr lang="en-US" b="1" dirty="0">
                <a:solidFill>
                  <a:schemeClr val="tx1"/>
                </a:solidFill>
              </a:rPr>
              <a:t>CPR </a:t>
            </a:r>
          </a:p>
          <a:p>
            <a:pPr lvl="1"/>
            <a:r>
              <a:rPr lang="en-US" dirty="0"/>
              <a:t>an abbreviation for cardiopulmonary resuscitation; medical procedures used when a person’s heart and lungs have stopped working.</a:t>
            </a:r>
          </a:p>
          <a:p>
            <a:r>
              <a:rPr lang="en-US" b="1" dirty="0">
                <a:solidFill>
                  <a:schemeClr val="tx1"/>
                </a:solidFill>
              </a:rPr>
              <a:t>first aid</a:t>
            </a:r>
          </a:p>
          <a:p>
            <a:pPr lvl="1"/>
            <a:r>
              <a:rPr lang="en-US" dirty="0">
                <a:solidFill>
                  <a:schemeClr val="tx1"/>
                </a:solidFill>
              </a:rPr>
              <a:t>care given to an injured person by the first people to respond to an emergency.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6034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obstructed airway </a:t>
            </a:r>
          </a:p>
          <a:p>
            <a:pPr lvl="1"/>
            <a:r>
              <a:rPr lang="en-US" dirty="0">
                <a:solidFill>
                  <a:schemeClr val="tx1"/>
                </a:solidFill>
              </a:rPr>
              <a:t>a condition in which the tube through which air enters the lungs is blocked.</a:t>
            </a:r>
          </a:p>
          <a:p>
            <a:r>
              <a:rPr lang="en-US" b="1" dirty="0">
                <a:solidFill>
                  <a:schemeClr val="tx1"/>
                </a:solidFill>
              </a:rPr>
              <a:t>abdominal thrusts </a:t>
            </a:r>
          </a:p>
          <a:p>
            <a:pPr lvl="1"/>
            <a:r>
              <a:rPr lang="en-US" dirty="0">
                <a:solidFill>
                  <a:schemeClr val="tx1"/>
                </a:solidFill>
              </a:rPr>
              <a:t>a method of attempting to remove an object from the airway of someone who is choking.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32069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shock</a:t>
            </a:r>
          </a:p>
          <a:p>
            <a:pPr lvl="1"/>
            <a:r>
              <a:rPr lang="en-US" dirty="0">
                <a:solidFill>
                  <a:schemeClr val="tx1"/>
                </a:solidFill>
              </a:rPr>
              <a:t>a condition that occurs when there is decreased blood flow to organs and tissues.</a:t>
            </a:r>
          </a:p>
          <a:p>
            <a:pPr lvl="0"/>
            <a:r>
              <a:rPr lang="en-US" b="1" dirty="0">
                <a:solidFill>
                  <a:prstClr val="black"/>
                </a:solidFill>
              </a:rPr>
              <a:t>hemorrhage</a:t>
            </a:r>
          </a:p>
          <a:p>
            <a:pPr lvl="1"/>
            <a:r>
              <a:rPr lang="en-US" dirty="0">
                <a:solidFill>
                  <a:prstClr val="black"/>
                </a:solidFill>
              </a:rPr>
              <a:t>bleeding; blood loss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02441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syncope </a:t>
            </a:r>
          </a:p>
          <a:p>
            <a:pPr lvl="1"/>
            <a:r>
              <a:rPr lang="en-US" dirty="0">
                <a:solidFill>
                  <a:schemeClr val="tx1"/>
                </a:solidFill>
              </a:rPr>
              <a:t>a temporary loss of consciousness; also called </a:t>
            </a:r>
            <a:r>
              <a:rPr lang="en-US" i="1" dirty="0">
                <a:solidFill>
                  <a:schemeClr val="tx1"/>
                </a:solidFill>
              </a:rPr>
              <a:t>fainting</a:t>
            </a:r>
            <a:r>
              <a:rPr lang="en-US" dirty="0">
                <a:solidFill>
                  <a:schemeClr val="tx1"/>
                </a:solidFill>
              </a:rPr>
              <a:t>.</a:t>
            </a:r>
          </a:p>
          <a:p>
            <a:r>
              <a:rPr lang="en-US" b="1" dirty="0">
                <a:solidFill>
                  <a:schemeClr val="tx1"/>
                </a:solidFill>
              </a:rPr>
              <a:t>hypoglycemia </a:t>
            </a:r>
          </a:p>
          <a:p>
            <a:pPr lvl="1"/>
            <a:r>
              <a:rPr lang="en-US" dirty="0">
                <a:solidFill>
                  <a:schemeClr val="tx1"/>
                </a:solidFill>
              </a:rPr>
              <a:t>low blood glucose (blood sugar); also known as </a:t>
            </a:r>
            <a:r>
              <a:rPr lang="en-US" i="1" dirty="0">
                <a:solidFill>
                  <a:schemeClr val="tx1"/>
                </a:solidFill>
              </a:rPr>
              <a:t>insulin reaction </a:t>
            </a:r>
            <a:r>
              <a:rPr lang="en-US" dirty="0">
                <a:solidFill>
                  <a:schemeClr val="tx1"/>
                </a:solidFill>
              </a:rPr>
              <a:t>or </a:t>
            </a:r>
            <a:r>
              <a:rPr lang="en-US" i="1" dirty="0">
                <a:solidFill>
                  <a:schemeClr val="tx1"/>
                </a:solidFill>
              </a:rPr>
              <a:t>insulin shock</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163219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epistaxis </a:t>
            </a:r>
          </a:p>
          <a:p>
            <a:pPr lvl="1"/>
            <a:r>
              <a:rPr lang="en-US" dirty="0">
                <a:solidFill>
                  <a:schemeClr val="tx1"/>
                </a:solidFill>
              </a:rPr>
              <a:t>a nosebleed.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2734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52D3D-150B-42F0-A965-FC50386AC3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abdominal thrusts </a:t>
            </a:r>
          </a:p>
          <a:p>
            <a:pPr lvl="1"/>
            <a:r>
              <a:rPr lang="en-US" dirty="0">
                <a:solidFill>
                  <a:schemeClr val="tx1"/>
                </a:solidFill>
              </a:rPr>
              <a:t>a method of attempting to remove an object from the airway of someone who is choking.</a:t>
            </a:r>
          </a:p>
          <a:p>
            <a:r>
              <a:rPr lang="en-US" b="1" dirty="0">
                <a:solidFill>
                  <a:schemeClr val="tx1"/>
                </a:solidFill>
              </a:rPr>
              <a:t>cardiac arrest </a:t>
            </a:r>
          </a:p>
          <a:p>
            <a:pPr lvl="1"/>
            <a:r>
              <a:rPr lang="en-US" dirty="0">
                <a:solidFill>
                  <a:schemeClr val="tx1"/>
                </a:solidFill>
              </a:rPr>
              <a:t>sudden stopping/cessation of the heartbeat.</a:t>
            </a:r>
          </a:p>
          <a:p>
            <a:r>
              <a:rPr lang="en-US" b="1" dirty="0">
                <a:solidFill>
                  <a:schemeClr val="tx1"/>
                </a:solidFill>
              </a:rPr>
              <a:t>code team </a:t>
            </a:r>
          </a:p>
          <a:p>
            <a:pPr lvl="1"/>
            <a:r>
              <a:rPr lang="en-US" dirty="0">
                <a:solidFill>
                  <a:schemeClr val="tx1"/>
                </a:solidFill>
              </a:rPr>
              <a:t>group of people chosen for a particular shift to respond to resident emergencies.</a:t>
            </a:r>
          </a:p>
          <a:p>
            <a:r>
              <a:rPr lang="en-US" b="1" dirty="0">
                <a:solidFill>
                  <a:schemeClr val="tx1"/>
                </a:solidFill>
              </a:rPr>
              <a:t>conscious </a:t>
            </a:r>
          </a:p>
          <a:p>
            <a:pPr lvl="1"/>
            <a:r>
              <a:rPr lang="en-US" dirty="0">
                <a:solidFill>
                  <a:schemeClr val="tx1"/>
                </a:solidFill>
              </a:rPr>
              <a:t>having awareness of surroundings, sensations, and thoughts.</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54CB5B5-75F0-47D5-8B4D-FDC74BEE2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41790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emesis </a:t>
            </a:r>
          </a:p>
          <a:p>
            <a:pPr lvl="1"/>
            <a:r>
              <a:rPr lang="en-US" dirty="0">
                <a:solidFill>
                  <a:schemeClr val="tx1"/>
                </a:solidFill>
              </a:rPr>
              <a:t>the act of vomiting, or ejecting stomach contents through the mouth and/or nose.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51724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myocardial infarction (MI)</a:t>
            </a:r>
          </a:p>
          <a:p>
            <a:pPr lvl="1"/>
            <a:r>
              <a:rPr lang="en-US" dirty="0">
                <a:solidFill>
                  <a:schemeClr val="tx1"/>
                </a:solidFill>
              </a:rPr>
              <a:t>a condition in which blood flow to the heart is blocked and muscle cells die; also called a </a:t>
            </a:r>
            <a:r>
              <a:rPr lang="en-US" i="1" dirty="0">
                <a:solidFill>
                  <a:schemeClr val="tx1"/>
                </a:solidFill>
              </a:rPr>
              <a:t>heart attack</a:t>
            </a:r>
            <a:r>
              <a:rPr lang="en-US" dirty="0">
                <a:solidFill>
                  <a:schemeClr val="tx1"/>
                </a:solidFill>
              </a:rPr>
              <a:t>.</a:t>
            </a:r>
          </a:p>
          <a:p>
            <a:pPr lvl="0"/>
            <a:r>
              <a:rPr lang="en-US" b="1" dirty="0">
                <a:solidFill>
                  <a:prstClr val="black"/>
                </a:solidFill>
              </a:rPr>
              <a:t>insulin reaction </a:t>
            </a:r>
          </a:p>
          <a:p>
            <a:pPr lvl="1"/>
            <a:r>
              <a:rPr lang="en-US" dirty="0">
                <a:solidFill>
                  <a:prstClr val="black"/>
                </a:solidFill>
              </a:rPr>
              <a:t>a life-threatening complication of diabetes that can result from either too much insulin or too little food; also known as </a:t>
            </a:r>
            <a:r>
              <a:rPr lang="en-US" i="1" dirty="0">
                <a:solidFill>
                  <a:prstClr val="black"/>
                </a:solidFill>
              </a:rPr>
              <a:t>hypoglycemia</a:t>
            </a:r>
            <a:r>
              <a:rPr lang="en-US" dirty="0">
                <a:solidFill>
                  <a:prstClr val="black"/>
                </a:solidFill>
              </a:rPr>
              <a:t> or </a:t>
            </a:r>
            <a:r>
              <a:rPr lang="en-US" i="1" dirty="0">
                <a:solidFill>
                  <a:prstClr val="black"/>
                </a:solidFill>
              </a:rPr>
              <a:t>insulin shock</a:t>
            </a:r>
            <a:r>
              <a:rPr lang="en-US" dirty="0">
                <a:solidFill>
                  <a:prstClr val="black"/>
                </a:solidFill>
              </a:rPr>
              <a: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75837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diabetic ketoacidosis (DKA)</a:t>
            </a:r>
          </a:p>
          <a:p>
            <a:pPr lvl="1"/>
            <a:r>
              <a:rPr lang="en-US" dirty="0">
                <a:solidFill>
                  <a:schemeClr val="tx1"/>
                </a:solidFill>
              </a:rPr>
              <a:t>a life-threatening complication of diabetes that can result from undiagnosed diabetes, infection, not enough insulin, hyperglycemia (high blood sugar), eating too much, not getting enough exercise, and stress.</a:t>
            </a:r>
          </a:p>
          <a:p>
            <a:r>
              <a:rPr lang="en-US" b="1" dirty="0">
                <a:solidFill>
                  <a:schemeClr val="tx1"/>
                </a:solidFill>
              </a:rPr>
              <a:t>hyperglycemia</a:t>
            </a:r>
            <a:r>
              <a:rPr lang="en-US" dirty="0">
                <a:solidFill>
                  <a:schemeClr val="tx1"/>
                </a:solidFill>
              </a:rPr>
              <a:t> </a:t>
            </a:r>
          </a:p>
          <a:p>
            <a:pPr lvl="1"/>
            <a:r>
              <a:rPr lang="en-US" dirty="0">
                <a:solidFill>
                  <a:schemeClr val="tx1"/>
                </a:solidFill>
              </a:rPr>
              <a:t>high blood glucose (blood sugar).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12684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hemiplegia </a:t>
            </a:r>
          </a:p>
          <a:p>
            <a:pPr lvl="1"/>
            <a:r>
              <a:rPr lang="en-US" dirty="0">
                <a:solidFill>
                  <a:schemeClr val="tx1"/>
                </a:solidFill>
              </a:rPr>
              <a:t>paralysis of one side of the body.</a:t>
            </a:r>
          </a:p>
          <a:p>
            <a:r>
              <a:rPr lang="en-US" b="1" dirty="0">
                <a:solidFill>
                  <a:schemeClr val="tx1"/>
                </a:solidFill>
              </a:rPr>
              <a:t>hemiparesis </a:t>
            </a:r>
          </a:p>
          <a:p>
            <a:pPr lvl="1"/>
            <a:r>
              <a:rPr lang="en-US" dirty="0">
                <a:solidFill>
                  <a:schemeClr val="tx1"/>
                </a:solidFill>
              </a:rPr>
              <a:t>weakness on one side of the body.</a:t>
            </a:r>
          </a:p>
          <a:p>
            <a:r>
              <a:rPr lang="en-US" b="1" dirty="0">
                <a:solidFill>
                  <a:schemeClr val="tx1"/>
                </a:solidFill>
              </a:rPr>
              <a:t>expressive aphasia </a:t>
            </a:r>
          </a:p>
          <a:p>
            <a:pPr lvl="1"/>
            <a:r>
              <a:rPr lang="en-US" dirty="0">
                <a:solidFill>
                  <a:schemeClr val="tx1"/>
                </a:solidFill>
              </a:rPr>
              <a:t>difficulty communicating through speech or writing.</a:t>
            </a:r>
          </a:p>
          <a:p>
            <a:r>
              <a:rPr lang="en-US" b="1" dirty="0">
                <a:solidFill>
                  <a:schemeClr val="tx1"/>
                </a:solidFill>
              </a:rPr>
              <a:t>receptive aphasia </a:t>
            </a:r>
          </a:p>
          <a:p>
            <a:pPr lvl="1"/>
            <a:r>
              <a:rPr lang="en-US" dirty="0">
                <a:solidFill>
                  <a:schemeClr val="tx1"/>
                </a:solidFill>
              </a:rPr>
              <a:t>difficulty understanding spoken or written words.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93283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The first few minutes of any emergency can determine the victim’s ability to survive.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9286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Only properly trained people should perform CPR. In an emergency situation, it is important that a nursing assistant never does anything that is beyond his ability or training. He should give basic first aid until the emergency medical team arrives.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5056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Residents who have difficulty chewing or swallowing, are confused, or have poor vision may be at risk of choking. When something is blocking the tube through which air enters the lungs, the person has an </a:t>
            </a:r>
            <a:r>
              <a:rPr lang="en-US" i="1" dirty="0">
                <a:solidFill>
                  <a:schemeClr val="tx1"/>
                </a:solidFill>
              </a:rPr>
              <a:t>obstructed airway</a:t>
            </a:r>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105922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Abdominal thrusts should not be performed unless the person shows signs of a severely obstructed airway. These signs include poor air exchange, trouble breathing, silent coughing, cyanosis, and the inability to breathe or speak.</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8856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a:xfrm>
            <a:off x="635394" y="755186"/>
            <a:ext cx="4539922" cy="5421778"/>
          </a:xfrm>
        </p:spPr>
        <p:txBody>
          <a:bodyPr/>
          <a:lstStyle/>
          <a:p>
            <a:r>
              <a:rPr lang="en-US" dirty="0">
                <a:solidFill>
                  <a:schemeClr val="accent5">
                    <a:lumMod val="60000"/>
                    <a:lumOff val="40000"/>
                  </a:schemeClr>
                </a:solidFill>
                <a:highlight>
                  <a:srgbClr val="000000"/>
                </a:highlight>
              </a:rPr>
              <a:t>Performing abdominal thrusts for the conscious person</a:t>
            </a:r>
          </a:p>
          <a:p>
            <a:pPr marL="457200" indent="-457200">
              <a:buFont typeface="+mj-lt"/>
              <a:buAutoNum type="arabicPeriod"/>
            </a:pPr>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Stand behind the person and bring your arms under her arms. Wrap your arms around the person’s waist. </a:t>
            </a:r>
          </a:p>
          <a:p>
            <a:pPr marL="457200" indent="-457200">
              <a:buFont typeface="+mj-lt"/>
              <a:buAutoNum type="arabicPeriod"/>
            </a:pPr>
            <a:r>
              <a:rPr lang="en-US" dirty="0">
                <a:solidFill>
                  <a:schemeClr val="tx1"/>
                </a:solidFill>
              </a:rPr>
              <a:t>Make a fist with one hand. Place the flat, thumb side of the fist against the person’s abdomen, above the navel but below the breastbone.</a:t>
            </a:r>
          </a:p>
          <a:p>
            <a:pPr marL="457200" indent="-457200">
              <a:buFont typeface="+mj-lt"/>
              <a:buAutoNum type="arabicPeriod"/>
            </a:pPr>
            <a:r>
              <a:rPr lang="en-US" dirty="0">
                <a:solidFill>
                  <a:schemeClr val="tx1"/>
                </a:solidFill>
              </a:rPr>
              <a:t>Grasp the fist with your other hand. Pull both hands toward you and up (inward and upward), quickly and forcefully.</a:t>
            </a:r>
          </a:p>
          <a:p>
            <a:pPr marL="457200" indent="-457200">
              <a:buFont typeface="+mj-lt"/>
              <a:buAutoNum type="arabicPeriod"/>
            </a:pPr>
            <a:r>
              <a:rPr lang="en-US" dirty="0">
                <a:solidFill>
                  <a:schemeClr val="tx1"/>
                </a:solidFill>
              </a:rPr>
              <a:t>Repeat until the object is pushed out or the person loses consciousness.</a:t>
            </a: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C827E022-D39F-4445-9FD4-E6DD661097A1}"/>
              </a:ext>
            </a:extLst>
          </p:cNvPr>
          <p:cNvPicPr>
            <a:picLocks noChangeAspect="1"/>
          </p:cNvPicPr>
          <p:nvPr/>
        </p:nvPicPr>
        <p:blipFill>
          <a:blip r:embed="rId2"/>
          <a:stretch>
            <a:fillRect/>
          </a:stretch>
        </p:blipFill>
        <p:spPr>
          <a:xfrm>
            <a:off x="5945245" y="3272769"/>
            <a:ext cx="4577106" cy="3006685"/>
          </a:xfrm>
          <a:prstGeom prst="rect">
            <a:avLst/>
          </a:prstGeom>
        </p:spPr>
      </p:pic>
    </p:spTree>
    <p:extLst>
      <p:ext uri="{BB962C8B-B14F-4D97-AF65-F5344CB8AC3E}">
        <p14:creationId xmlns:p14="http://schemas.microsoft.com/office/powerpoint/2010/main" val="105644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Shock occurs when organs and tissues in the body do not receive an adequate blood supply. Bleeding, heart attack, severe infection, and falling blood pressure can lead to shock. </a:t>
            </a:r>
          </a:p>
          <a:p>
            <a:endParaRPr lang="en-US" dirty="0">
              <a:solidFill>
                <a:schemeClr val="tx1"/>
              </a:solidFill>
            </a:endParaRPr>
          </a:p>
          <a:p>
            <a:r>
              <a:rPr lang="en-US" dirty="0">
                <a:solidFill>
                  <a:schemeClr val="tx1"/>
                </a:solidFill>
              </a:rPr>
              <a:t>Shock is a life-threatening situation that may be worsened by fear or pain.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20890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52D3D-150B-42F0-A965-FC50386AC3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b="1" dirty="0">
              <a:solidFill>
                <a:schemeClr val="tx1"/>
              </a:solidFill>
            </a:endParaRPr>
          </a:p>
          <a:p>
            <a:r>
              <a:rPr lang="en-US" b="1" dirty="0">
                <a:solidFill>
                  <a:schemeClr val="tx1"/>
                </a:solidFill>
              </a:rPr>
              <a:t>CPR </a:t>
            </a:r>
          </a:p>
          <a:p>
            <a:pPr lvl="1"/>
            <a:r>
              <a:rPr lang="en-US" dirty="0"/>
              <a:t>a</a:t>
            </a:r>
            <a:r>
              <a:rPr lang="en-US" dirty="0">
                <a:solidFill>
                  <a:schemeClr val="tx1"/>
                </a:solidFill>
              </a:rPr>
              <a:t>n abbreviation for cardiopulmonary resuscitation; medical procedures used when a person’s heart and lungs have stopped working.</a:t>
            </a:r>
          </a:p>
          <a:p>
            <a:r>
              <a:rPr lang="en-US" b="1" dirty="0">
                <a:solidFill>
                  <a:schemeClr val="tx1"/>
                </a:solidFill>
              </a:rPr>
              <a:t>diabetic ketoacidosis (DKA)</a:t>
            </a:r>
          </a:p>
          <a:p>
            <a:pPr lvl="1"/>
            <a:r>
              <a:rPr lang="en-US" dirty="0">
                <a:solidFill>
                  <a:schemeClr val="tx1"/>
                </a:solidFill>
              </a:rPr>
              <a:t>a life-threatening complication of diabetes that can result from undiagnosed diabetes, infection, not enough insulin, hyperglycemia (high blood sugar), eating too much, not getting enough exercise, and stress.</a:t>
            </a:r>
          </a:p>
          <a:p>
            <a:r>
              <a:rPr lang="en-US" b="1" dirty="0">
                <a:solidFill>
                  <a:schemeClr val="tx1"/>
                </a:solidFill>
              </a:rPr>
              <a:t>emesis</a:t>
            </a:r>
          </a:p>
          <a:p>
            <a:pPr lvl="1"/>
            <a:r>
              <a:rPr lang="en-US" dirty="0">
                <a:solidFill>
                  <a:schemeClr val="tx1"/>
                </a:solidFill>
              </a:rPr>
              <a:t>the act of vomiting, or ejecting stomach contents through the mouth and/or nose.</a:t>
            </a:r>
          </a:p>
          <a:p>
            <a:r>
              <a:rPr lang="en-US" b="1" dirty="0">
                <a:solidFill>
                  <a:schemeClr val="tx1"/>
                </a:solidFill>
              </a:rPr>
              <a:t>epistaxis </a:t>
            </a:r>
          </a:p>
          <a:p>
            <a:pPr lvl="1"/>
            <a:r>
              <a:rPr lang="en-US" dirty="0">
                <a:solidFill>
                  <a:schemeClr val="tx1"/>
                </a:solidFill>
              </a:rPr>
              <a:t>a nosebleed.</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54CB5B5-75F0-47D5-8B4D-FDC74BEE2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35808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Know the symptoms of shock:</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Pale or cyanotic skin</a:t>
            </a:r>
          </a:p>
          <a:p>
            <a:pPr marL="800100" lvl="1" indent="-342900">
              <a:buFont typeface="Arial" panose="020B0604020202020204" pitchFamily="34" charset="0"/>
              <a:buChar char="•"/>
            </a:pPr>
            <a:r>
              <a:rPr lang="en-US" dirty="0">
                <a:solidFill>
                  <a:schemeClr val="tx1"/>
                </a:solidFill>
              </a:rPr>
              <a:t>Staring</a:t>
            </a:r>
          </a:p>
          <a:p>
            <a:pPr marL="800100" lvl="1" indent="-342900">
              <a:buFont typeface="Arial" panose="020B0604020202020204" pitchFamily="34" charset="0"/>
              <a:buChar char="•"/>
            </a:pPr>
            <a:r>
              <a:rPr lang="en-US" dirty="0">
                <a:solidFill>
                  <a:schemeClr val="tx1"/>
                </a:solidFill>
              </a:rPr>
              <a:t>Increased pulse and respiration rates</a:t>
            </a:r>
          </a:p>
          <a:p>
            <a:pPr marL="800100" lvl="1" indent="-342900">
              <a:buFont typeface="Arial" panose="020B0604020202020204" pitchFamily="34" charset="0"/>
              <a:buChar char="•"/>
            </a:pPr>
            <a:r>
              <a:rPr lang="en-US" dirty="0">
                <a:solidFill>
                  <a:schemeClr val="tx1"/>
                </a:solidFill>
              </a:rPr>
              <a:t>Low blood pressure</a:t>
            </a:r>
          </a:p>
          <a:p>
            <a:pPr marL="800100" lvl="1" indent="-342900">
              <a:buFont typeface="Arial" panose="020B0604020202020204" pitchFamily="34" charset="0"/>
              <a:buChar char="•"/>
            </a:pPr>
            <a:r>
              <a:rPr lang="en-US" dirty="0">
                <a:solidFill>
                  <a:schemeClr val="tx1"/>
                </a:solidFill>
              </a:rPr>
              <a:t>Extreme thirst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5657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a:xfrm>
            <a:off x="635394" y="755186"/>
            <a:ext cx="4539922" cy="5421778"/>
          </a:xfrm>
        </p:spPr>
        <p:txBody>
          <a:bodyPr>
            <a:normAutofit lnSpcReduction="10000"/>
          </a:bodyPr>
          <a:lstStyle/>
          <a:p>
            <a:r>
              <a:rPr lang="en-US" dirty="0">
                <a:solidFill>
                  <a:schemeClr val="accent5">
                    <a:lumMod val="60000"/>
                    <a:lumOff val="40000"/>
                  </a:schemeClr>
                </a:solidFill>
                <a:highlight>
                  <a:srgbClr val="000000"/>
                </a:highlight>
              </a:rPr>
              <a:t>Responding to shock</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Notify the nurse immediately. Victims of shock should always receive medical care as soon as possible.</a:t>
            </a:r>
          </a:p>
          <a:p>
            <a:pPr marL="457200" indent="-457200">
              <a:buFont typeface="+mj-lt"/>
              <a:buAutoNum type="arabicPeriod"/>
            </a:pPr>
            <a:r>
              <a:rPr lang="en-US" dirty="0">
                <a:solidFill>
                  <a:schemeClr val="tx1"/>
                </a:solidFill>
              </a:rPr>
              <a:t>If you need to control bleeding, put on gloves first. The next procedure will explain how to do this.</a:t>
            </a:r>
          </a:p>
          <a:p>
            <a:pPr marL="457200" indent="-457200">
              <a:buFont typeface="+mj-lt"/>
              <a:buAutoNum type="arabicPeriod"/>
            </a:pPr>
            <a:r>
              <a:rPr lang="en-US" dirty="0">
                <a:solidFill>
                  <a:schemeClr val="tx1"/>
                </a:solidFill>
              </a:rPr>
              <a:t>Have the person lie down on her back. If the person is bleeding from the mouth or vomiting, turn or logroll her on her side (chapter 11). Elevate the legs about 8 to 12 inches unless the person has a head, neck, back, leg, spinal, or abdominal injury; breathing difficulties; or fractures. Elevating the legs allows blood to flow back to the brain (and other vital areas). </a:t>
            </a: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9BB39185-DD18-4A2D-879F-B996A945D347}"/>
              </a:ext>
            </a:extLst>
          </p:cNvPr>
          <p:cNvPicPr>
            <a:picLocks noChangeAspect="1"/>
          </p:cNvPicPr>
          <p:nvPr/>
        </p:nvPicPr>
        <p:blipFill>
          <a:blip r:embed="rId2"/>
          <a:stretch>
            <a:fillRect/>
          </a:stretch>
        </p:blipFill>
        <p:spPr>
          <a:xfrm>
            <a:off x="5631676" y="3333506"/>
            <a:ext cx="4381346" cy="2945948"/>
          </a:xfrm>
          <a:prstGeom prst="rect">
            <a:avLst/>
          </a:prstGeom>
        </p:spPr>
      </p:pic>
    </p:spTree>
    <p:extLst>
      <p:ext uri="{BB962C8B-B14F-4D97-AF65-F5344CB8AC3E}">
        <p14:creationId xmlns:p14="http://schemas.microsoft.com/office/powerpoint/2010/main" val="178144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shock</a:t>
            </a:r>
          </a:p>
          <a:p>
            <a:endParaRPr lang="en-US" dirty="0">
              <a:solidFill>
                <a:schemeClr val="accent5">
                  <a:lumMod val="60000"/>
                  <a:lumOff val="40000"/>
                </a:schemeClr>
              </a:solidFill>
              <a:highlight>
                <a:srgbClr val="000000"/>
              </a:highlight>
            </a:endParaRPr>
          </a:p>
          <a:p>
            <a:pPr marL="457200" indent="-457200">
              <a:buFont typeface="+mj-lt"/>
              <a:buAutoNum type="arabicPeriod" startAt="3"/>
            </a:pPr>
            <a:r>
              <a:rPr lang="en-US" dirty="0">
                <a:solidFill>
                  <a:schemeClr val="tx1"/>
                </a:solidFill>
              </a:rPr>
              <a:t>(cont’d) Never elevate a body part if a broken bone exists or if it causes pain.</a:t>
            </a:r>
          </a:p>
          <a:p>
            <a:pPr marL="457200" indent="-457200">
              <a:buFont typeface="+mj-lt"/>
              <a:buAutoNum type="arabicPeriod" startAt="3"/>
            </a:pPr>
            <a:r>
              <a:rPr lang="en-US" dirty="0">
                <a:solidFill>
                  <a:schemeClr val="tx1"/>
                </a:solidFill>
              </a:rPr>
              <a:t>Check pulse and respirations if possible (Chapter 13). Begin CPR if breathing and pulse are absent and if you are trained to do so.</a:t>
            </a:r>
          </a:p>
          <a:p>
            <a:pPr marL="457200" indent="-457200">
              <a:buFont typeface="+mj-lt"/>
              <a:buAutoNum type="arabicPeriod" startAt="3"/>
            </a:pPr>
            <a:r>
              <a:rPr lang="en-US" dirty="0">
                <a:solidFill>
                  <a:schemeClr val="tx1"/>
                </a:solidFill>
              </a:rPr>
              <a:t>Keep the person as calm and comfortable as possible. Loosen clothing or ties around the neck and any belts or waist strings.</a:t>
            </a:r>
          </a:p>
          <a:p>
            <a:pPr marL="457200" indent="-457200">
              <a:buFont typeface="+mj-lt"/>
              <a:buAutoNum type="arabicPeriod" startAt="3"/>
            </a:pPr>
            <a:r>
              <a:rPr lang="en-US" dirty="0">
                <a:solidFill>
                  <a:schemeClr val="tx1"/>
                </a:solidFill>
              </a:rPr>
              <a:t>Maintain normal body temperature. If the weather is cold, place a blanket around the person. If the weather is hot, provide shade.</a:t>
            </a:r>
          </a:p>
          <a:p>
            <a:pPr marL="457200" indent="-457200">
              <a:buFont typeface="+mj-lt"/>
              <a:buAutoNum type="arabicPeriod" startAt="3"/>
            </a:pPr>
            <a:r>
              <a:rPr lang="en-US" dirty="0">
                <a:solidFill>
                  <a:schemeClr val="tx1"/>
                </a:solidFill>
              </a:rPr>
              <a:t>Do not give the person food or liquids.</a:t>
            </a:r>
          </a:p>
          <a:p>
            <a:pPr marL="457200" indent="-457200">
              <a:buFont typeface="+mj-lt"/>
              <a:buAutoNum type="arabicPeriod" startAt="3"/>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19454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Severe bleeding can cause death quickly and must be controlled.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867025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a:xfrm>
            <a:off x="635394" y="755186"/>
            <a:ext cx="4530496" cy="5421778"/>
          </a:xfrm>
        </p:spPr>
        <p:txBody>
          <a:bodyPr/>
          <a:lstStyle/>
          <a:p>
            <a:r>
              <a:rPr lang="en-US" dirty="0">
                <a:solidFill>
                  <a:schemeClr val="accent5">
                    <a:lumMod val="60000"/>
                    <a:lumOff val="40000"/>
                  </a:schemeClr>
                </a:solidFill>
                <a:highlight>
                  <a:srgbClr val="000000"/>
                </a:highlight>
              </a:rPr>
              <a:t>Controlling bleeding</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Notify the nurse immediately. </a:t>
            </a:r>
          </a:p>
          <a:p>
            <a:pPr marL="457200" indent="-457200">
              <a:buFont typeface="+mj-lt"/>
              <a:buAutoNum type="arabicPeriod"/>
            </a:pPr>
            <a:r>
              <a:rPr lang="en-US" dirty="0">
                <a:solidFill>
                  <a:schemeClr val="tx1"/>
                </a:solidFill>
              </a:rPr>
              <a:t>Put on gloves. Always take time to do this. If the person is able, he can hold his bare hand over the wound until you can put on gloves.</a:t>
            </a:r>
          </a:p>
          <a:p>
            <a:pPr marL="457200" indent="-457200">
              <a:buFont typeface="+mj-lt"/>
              <a:buAutoNum type="arabicPeriod"/>
            </a:pPr>
            <a:r>
              <a:rPr lang="en-US" dirty="0">
                <a:solidFill>
                  <a:schemeClr val="tx1"/>
                </a:solidFill>
              </a:rPr>
              <a:t>Hold a thick sterile pad, clean cloth, handkerchief, or towel against the wound. </a:t>
            </a:r>
          </a:p>
          <a:p>
            <a:pPr marL="457200" indent="-457200">
              <a:buFont typeface="+mj-lt"/>
              <a:buAutoNum type="arabicPeriod"/>
            </a:pPr>
            <a:r>
              <a:rPr lang="en-US" dirty="0">
                <a:solidFill>
                  <a:schemeClr val="tx1"/>
                </a:solidFill>
              </a:rPr>
              <a:t>Press down hard directly on the bleeding wound until help arrives. Do not decrease pressure. Put additional pads over the first pad if blood seeps through. Do not remove the first pads. </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0240A0BA-03C5-42D2-A1FC-38791BE85560}"/>
              </a:ext>
            </a:extLst>
          </p:cNvPr>
          <p:cNvPicPr>
            <a:picLocks noChangeAspect="1"/>
          </p:cNvPicPr>
          <p:nvPr/>
        </p:nvPicPr>
        <p:blipFill>
          <a:blip r:embed="rId2"/>
          <a:stretch>
            <a:fillRect/>
          </a:stretch>
        </p:blipFill>
        <p:spPr>
          <a:xfrm>
            <a:off x="5792759" y="4157221"/>
            <a:ext cx="4230873" cy="2379374"/>
          </a:xfrm>
          <a:prstGeom prst="rect">
            <a:avLst/>
          </a:prstGeom>
        </p:spPr>
      </p:pic>
    </p:spTree>
    <p:extLst>
      <p:ext uri="{BB962C8B-B14F-4D97-AF65-F5344CB8AC3E}">
        <p14:creationId xmlns:p14="http://schemas.microsoft.com/office/powerpoint/2010/main" val="1109322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Controlling bleeding</a:t>
            </a:r>
          </a:p>
          <a:p>
            <a:endParaRPr lang="en-US" dirty="0">
              <a:solidFill>
                <a:schemeClr val="accent5">
                  <a:lumMod val="60000"/>
                  <a:lumOff val="40000"/>
                </a:schemeClr>
              </a:solidFill>
              <a:highlight>
                <a:srgbClr val="000000"/>
              </a:highlight>
            </a:endParaRPr>
          </a:p>
          <a:p>
            <a:pPr marL="457200" indent="-457200">
              <a:buFont typeface="+mj-lt"/>
              <a:buAutoNum type="arabicPeriod" startAt="5"/>
            </a:pPr>
            <a:r>
              <a:rPr lang="en-US" dirty="0">
                <a:solidFill>
                  <a:schemeClr val="tx1"/>
                </a:solidFill>
              </a:rPr>
              <a:t>If you can, raise the wound above the level of the heart to slow the bleeding. Prop up the limb if the wound is on an arm, leg, hand, or foot, and there are no head, neck, back, spinal, or abdominal injuries; breathing difficulties; or fractures. Use towels or other absorbent material.</a:t>
            </a:r>
          </a:p>
          <a:p>
            <a:pPr marL="457200" indent="-457200">
              <a:buFont typeface="+mj-lt"/>
              <a:buAutoNum type="arabicPeriod" startAt="5"/>
            </a:pPr>
            <a:r>
              <a:rPr lang="en-US" dirty="0">
                <a:solidFill>
                  <a:schemeClr val="tx1"/>
                </a:solidFill>
              </a:rPr>
              <a:t>When bleeding is under control, secure the dressing to keep it in place. Check the person for symptoms of shock (pale skin, staring, increased pulse and respiration rates, low blood pressure, and extreme thirst). Stay with the person until help arrives. </a:t>
            </a:r>
          </a:p>
          <a:p>
            <a:pPr marL="457200" indent="-457200">
              <a:buFont typeface="+mj-lt"/>
              <a:buAutoNum type="arabicPeriod" startAt="5"/>
            </a:pPr>
            <a:r>
              <a:rPr lang="en-US" dirty="0">
                <a:solidFill>
                  <a:schemeClr val="tx1"/>
                </a:solidFill>
              </a:rPr>
              <a:t>Remove gloves and wash hands thoroughly when finished.</a:t>
            </a:r>
          </a:p>
          <a:p>
            <a:pPr marL="457200" indent="-457200">
              <a:buFont typeface="+mj-lt"/>
              <a:buAutoNum type="arabicPeriod" startAt="5"/>
            </a:pPr>
            <a:endParaRPr lang="en-US" dirty="0">
              <a:solidFill>
                <a:schemeClr val="tx1"/>
              </a:solidFill>
              <a:highlight>
                <a:srgbClr val="000000"/>
              </a:highlight>
            </a:endParaRPr>
          </a:p>
          <a:p>
            <a:pPr marL="457200" indent="-457200">
              <a:buFont typeface="+mj-lt"/>
              <a:buAutoNum type="arabicPeriod" startAt="5"/>
            </a:pPr>
            <a:endParaRPr lang="en-US" dirty="0">
              <a:solidFill>
                <a:schemeClr val="tx1"/>
              </a:solidFill>
              <a:highlight>
                <a:srgbClr val="000000"/>
              </a:highlight>
            </a:endParaRPr>
          </a:p>
          <a:p>
            <a:pPr marL="457200" indent="-457200">
              <a:buFont typeface="+mj-lt"/>
              <a:buAutoNum type="arabicPeriod" startAt="5"/>
            </a:pPr>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375661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If a resident is burned, call or have someone call for the nurse immediately.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519978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Care of a burn depends on its depth, size, and location. </a:t>
            </a:r>
          </a:p>
          <a:p>
            <a:endParaRPr lang="en-US" dirty="0">
              <a:solidFill>
                <a:schemeClr val="tx1"/>
              </a:solidFill>
            </a:endParaRPr>
          </a:p>
          <a:p>
            <a:r>
              <a:rPr lang="en-US" dirty="0">
                <a:solidFill>
                  <a:schemeClr val="tx1"/>
                </a:solidFill>
              </a:rPr>
              <a:t>There are three types of burns: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First-degree (superficial) </a:t>
            </a:r>
          </a:p>
          <a:p>
            <a:pPr marL="800100" lvl="1" indent="-342900">
              <a:buFont typeface="Arial" panose="020B0604020202020204" pitchFamily="34" charset="0"/>
              <a:buChar char="•"/>
            </a:pPr>
            <a:r>
              <a:rPr lang="en-US" dirty="0">
                <a:solidFill>
                  <a:schemeClr val="tx1"/>
                </a:solidFill>
              </a:rPr>
              <a:t>Second-degree (partial-thickness)</a:t>
            </a:r>
          </a:p>
          <a:p>
            <a:pPr marL="800100" lvl="1" indent="-342900">
              <a:buFont typeface="Arial" panose="020B0604020202020204" pitchFamily="34" charset="0"/>
              <a:buChar char="•"/>
            </a:pPr>
            <a:r>
              <a:rPr lang="en-US" dirty="0">
                <a:solidFill>
                  <a:schemeClr val="tx1"/>
                </a:solidFill>
              </a:rPr>
              <a:t>Third-degree (full thickness) </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4714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Treating burns</a:t>
            </a:r>
          </a:p>
          <a:p>
            <a:endParaRPr lang="en-US" dirty="0">
              <a:solidFill>
                <a:schemeClr val="accent5">
                  <a:lumMod val="60000"/>
                  <a:lumOff val="40000"/>
                </a:schemeClr>
              </a:solidFill>
              <a:highlight>
                <a:srgbClr val="000000"/>
              </a:highlight>
            </a:endParaRPr>
          </a:p>
          <a:p>
            <a:r>
              <a:rPr lang="en-US" b="1" i="1" dirty="0">
                <a:solidFill>
                  <a:schemeClr val="tx1"/>
                </a:solidFill>
              </a:rPr>
              <a:t>To treat a minor burn:</a:t>
            </a:r>
          </a:p>
          <a:p>
            <a:endParaRPr lang="en-US" dirty="0">
              <a:solidFill>
                <a:schemeClr val="tx1"/>
              </a:solidFill>
            </a:endParaRPr>
          </a:p>
          <a:p>
            <a:pPr marL="457200" indent="-457200">
              <a:buFont typeface="+mj-lt"/>
              <a:buAutoNum type="arabicPeriod"/>
            </a:pPr>
            <a:r>
              <a:rPr lang="en-US" dirty="0">
                <a:solidFill>
                  <a:schemeClr val="tx1"/>
                </a:solidFill>
              </a:rPr>
              <a:t>Notify the nurse immediately. Put on gloves.</a:t>
            </a:r>
          </a:p>
          <a:p>
            <a:pPr marL="457200" indent="-457200">
              <a:buFont typeface="+mj-lt"/>
              <a:buAutoNum type="arabicPeriod"/>
            </a:pPr>
            <a:r>
              <a:rPr lang="en-US" dirty="0">
                <a:solidFill>
                  <a:schemeClr val="tx1"/>
                </a:solidFill>
              </a:rPr>
              <a:t>Use cool, clean water to decrease the skin temperature and prevent further injury. Do not use ice or ice water, as ice may cause further skin damage. Dampen a clean cloth with cool water, and place it over the burn. </a:t>
            </a:r>
          </a:p>
          <a:p>
            <a:pPr marL="457200" indent="-457200">
              <a:buFont typeface="+mj-lt"/>
              <a:buAutoNum type="arabicPeriod"/>
            </a:pPr>
            <a:r>
              <a:rPr lang="en-US" dirty="0">
                <a:solidFill>
                  <a:schemeClr val="tx1"/>
                </a:solidFill>
              </a:rPr>
              <a:t>Once the pain has eased, you may cover the area with a dry, clean dressing or non-adhesive sterile bandage.</a:t>
            </a:r>
          </a:p>
          <a:p>
            <a:pPr marL="457200" indent="-457200">
              <a:buFont typeface="+mj-lt"/>
              <a:buAutoNum type="arabicPeriod"/>
            </a:pPr>
            <a:r>
              <a:rPr lang="en-US" dirty="0">
                <a:solidFill>
                  <a:schemeClr val="tx1"/>
                </a:solidFill>
              </a:rPr>
              <a:t>Remove and discard gloves. Wash your hands.</a:t>
            </a:r>
          </a:p>
          <a:p>
            <a:pPr marL="457200" indent="-457200">
              <a:buFont typeface="+mj-lt"/>
              <a:buAutoNum type="arabicPeriod"/>
            </a:pPr>
            <a:r>
              <a:rPr lang="en-US" dirty="0">
                <a:solidFill>
                  <a:schemeClr val="tx1"/>
                </a:solidFill>
              </a:rPr>
              <a:t>Never use any kind of ointment, salve, or grease on a burn.</a:t>
            </a: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56675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Treating burns</a:t>
            </a:r>
          </a:p>
          <a:p>
            <a:endParaRPr lang="en-US" dirty="0">
              <a:solidFill>
                <a:schemeClr val="accent5">
                  <a:lumMod val="60000"/>
                  <a:lumOff val="40000"/>
                </a:schemeClr>
              </a:solidFill>
              <a:highlight>
                <a:srgbClr val="000000"/>
              </a:highlight>
            </a:endParaRPr>
          </a:p>
          <a:p>
            <a:r>
              <a:rPr lang="en-US" b="1" i="1" dirty="0">
                <a:solidFill>
                  <a:schemeClr val="tx1"/>
                </a:solidFill>
              </a:rPr>
              <a:t>For more serious burns:</a:t>
            </a:r>
          </a:p>
          <a:p>
            <a:endParaRPr lang="en-US" i="1" dirty="0">
              <a:solidFill>
                <a:schemeClr val="tx1"/>
              </a:solidFill>
            </a:endParaRPr>
          </a:p>
          <a:p>
            <a:pPr marL="457200" indent="-457200">
              <a:buFont typeface="+mj-lt"/>
              <a:buAutoNum type="arabicPeriod"/>
            </a:pPr>
            <a:r>
              <a:rPr lang="en-US" dirty="0">
                <a:solidFill>
                  <a:schemeClr val="tx1"/>
                </a:solidFill>
              </a:rPr>
              <a:t>Remove the person from the source of the burn. If clothing has caught fire, have the person stop, drop, and roll, or smother the fire with a blanket or towel to put out flames. Protect yourself from the source of the burn.</a:t>
            </a:r>
          </a:p>
          <a:p>
            <a:pPr marL="457200" indent="-457200">
              <a:buFont typeface="+mj-lt"/>
              <a:buAutoNum type="arabicPeriod"/>
            </a:pPr>
            <a:r>
              <a:rPr lang="en-US" dirty="0">
                <a:solidFill>
                  <a:schemeClr val="tx1"/>
                </a:solidFill>
              </a:rPr>
              <a:t>Notify the nurse immediately. Put on gloves.</a:t>
            </a:r>
          </a:p>
          <a:p>
            <a:pPr marL="457200" indent="-457200">
              <a:buFont typeface="+mj-lt"/>
              <a:buAutoNum type="arabicPeriod"/>
            </a:pPr>
            <a:r>
              <a:rPr lang="en-US" dirty="0">
                <a:solidFill>
                  <a:schemeClr val="tx1"/>
                </a:solidFill>
              </a:rPr>
              <a:t>Check for breathing, pulse, and severe bleeding. If the person is not breathing and has no pulse, begin CPR if trained and allowed to do so. Do not put pillows under the head, as this may obstruct the airway.</a:t>
            </a:r>
          </a:p>
          <a:p>
            <a:pPr marL="457200" indent="-457200">
              <a:buFont typeface="+mj-lt"/>
              <a:buAutoNum type="arabicPeriod"/>
            </a:pPr>
            <a:r>
              <a:rPr lang="en-US" dirty="0">
                <a:solidFill>
                  <a:schemeClr val="tx1"/>
                </a:solidFill>
              </a:rPr>
              <a:t>Do not use any type of ointment, water, salve, or grease on the burn. </a:t>
            </a:r>
          </a:p>
          <a:p>
            <a:pPr marL="457200" indent="-457200">
              <a:buFont typeface="+mj-lt"/>
              <a:buAutoNum type="arabicPeriod"/>
            </a:pPr>
            <a:r>
              <a:rPr lang="en-US" dirty="0">
                <a:solidFill>
                  <a:schemeClr val="tx1"/>
                </a:solidFill>
              </a:rPr>
              <a:t>Do not try to pull away any clothing from burned areas. Cover the burn with sterile gauze or a clean sheet. Apply the gauze or sheet lightly. Take care not to rub the burned area. </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58465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52D3D-150B-42F0-A965-FC50386AC3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expressive aphasia </a:t>
            </a:r>
          </a:p>
          <a:p>
            <a:pPr lvl="1"/>
            <a:r>
              <a:rPr lang="en-US" dirty="0">
                <a:solidFill>
                  <a:schemeClr val="tx1"/>
                </a:solidFill>
              </a:rPr>
              <a:t>difficulty communicating through speech or writing.</a:t>
            </a:r>
          </a:p>
          <a:p>
            <a:r>
              <a:rPr lang="en-US" b="1" dirty="0">
                <a:solidFill>
                  <a:schemeClr val="tx1"/>
                </a:solidFill>
              </a:rPr>
              <a:t>first aid </a:t>
            </a:r>
          </a:p>
          <a:p>
            <a:pPr lvl="1"/>
            <a:r>
              <a:rPr lang="en-US" dirty="0">
                <a:solidFill>
                  <a:schemeClr val="tx1"/>
                </a:solidFill>
              </a:rPr>
              <a:t>care given to an </a:t>
            </a:r>
            <a:r>
              <a:rPr lang="en-US" dirty="0"/>
              <a:t>injured person </a:t>
            </a:r>
            <a:r>
              <a:rPr lang="en-US" dirty="0">
                <a:solidFill>
                  <a:schemeClr val="tx1"/>
                </a:solidFill>
              </a:rPr>
              <a:t>by the first people to respond to an emergency.</a:t>
            </a:r>
          </a:p>
          <a:p>
            <a:r>
              <a:rPr lang="en-US" b="1" dirty="0">
                <a:solidFill>
                  <a:schemeClr val="tx1"/>
                </a:solidFill>
              </a:rPr>
              <a:t>hemiparesis </a:t>
            </a:r>
          </a:p>
          <a:p>
            <a:pPr lvl="1"/>
            <a:r>
              <a:rPr lang="en-US" dirty="0">
                <a:solidFill>
                  <a:schemeClr val="tx1"/>
                </a:solidFill>
              </a:rPr>
              <a:t>weakness on one side of the body.</a:t>
            </a:r>
          </a:p>
          <a:p>
            <a:r>
              <a:rPr lang="en-US" b="1" dirty="0">
                <a:solidFill>
                  <a:schemeClr val="tx1"/>
                </a:solidFill>
              </a:rPr>
              <a:t>hemiplegia </a:t>
            </a:r>
          </a:p>
          <a:p>
            <a:pPr lvl="1"/>
            <a:r>
              <a:rPr lang="en-US" dirty="0">
                <a:solidFill>
                  <a:schemeClr val="tx1"/>
                </a:solidFill>
              </a:rPr>
              <a:t>paralysis of one side of the body.</a:t>
            </a:r>
          </a:p>
          <a:p>
            <a:r>
              <a:rPr lang="en-US" b="1" dirty="0">
                <a:solidFill>
                  <a:schemeClr val="tx1"/>
                </a:solidFill>
              </a:rPr>
              <a:t>hemorrhage</a:t>
            </a:r>
          </a:p>
          <a:p>
            <a:pPr lvl="1"/>
            <a:r>
              <a:rPr lang="en-US" dirty="0">
                <a:solidFill>
                  <a:schemeClr val="tx1"/>
                </a:solidFill>
              </a:rPr>
              <a:t>bleeding; blood loss</a:t>
            </a:r>
          </a:p>
          <a:p>
            <a:r>
              <a:rPr lang="en-US" b="1" dirty="0">
                <a:solidFill>
                  <a:schemeClr val="tx1"/>
                </a:solidFill>
              </a:rPr>
              <a:t>hyperglycemia </a:t>
            </a:r>
          </a:p>
          <a:p>
            <a:pPr lvl="1"/>
            <a:r>
              <a:rPr lang="en-US" dirty="0">
                <a:solidFill>
                  <a:schemeClr val="tx1"/>
                </a:solidFill>
              </a:rPr>
              <a:t>high blood glucose (blood sugar).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54CB5B5-75F0-47D5-8B4D-FDC74BEE2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8012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Treating burns</a:t>
            </a:r>
          </a:p>
          <a:p>
            <a:endParaRPr lang="en-US" dirty="0">
              <a:solidFill>
                <a:schemeClr val="accent5">
                  <a:lumMod val="60000"/>
                  <a:lumOff val="40000"/>
                </a:schemeClr>
              </a:solidFill>
              <a:highlight>
                <a:srgbClr val="000000"/>
              </a:highlight>
            </a:endParaRPr>
          </a:p>
          <a:p>
            <a:pPr marL="457200" indent="-457200">
              <a:buFont typeface="+mj-lt"/>
              <a:buAutoNum type="arabicPeriod" startAt="6"/>
            </a:pPr>
            <a:r>
              <a:rPr lang="en-US" dirty="0">
                <a:solidFill>
                  <a:schemeClr val="tx1"/>
                </a:solidFill>
              </a:rPr>
              <a:t>Take steps to prevent shock. </a:t>
            </a:r>
          </a:p>
          <a:p>
            <a:pPr marL="457200" indent="-457200">
              <a:buFont typeface="+mj-lt"/>
              <a:buAutoNum type="arabicPeriod" startAt="6"/>
            </a:pPr>
            <a:r>
              <a:rPr lang="en-US" dirty="0">
                <a:solidFill>
                  <a:schemeClr val="tx1"/>
                </a:solidFill>
              </a:rPr>
              <a:t>Do not give the resident food or liquids.</a:t>
            </a:r>
          </a:p>
          <a:p>
            <a:pPr marL="457200" indent="-457200">
              <a:buFont typeface="+mj-lt"/>
              <a:buAutoNum type="arabicPeriod" startAt="6"/>
            </a:pPr>
            <a:r>
              <a:rPr lang="en-US" dirty="0">
                <a:solidFill>
                  <a:schemeClr val="tx1"/>
                </a:solidFill>
              </a:rPr>
              <a:t>Monitor vital signs and wait for emergency medical help.</a:t>
            </a:r>
          </a:p>
          <a:p>
            <a:pPr marL="457200" indent="-457200">
              <a:buFont typeface="+mj-lt"/>
              <a:buAutoNum type="arabicPeriod" startAt="6"/>
            </a:pPr>
            <a:r>
              <a:rPr lang="en-US" dirty="0">
                <a:solidFill>
                  <a:schemeClr val="tx1"/>
                </a:solidFill>
              </a:rPr>
              <a:t>Remove and discard gloves. Wash your hands.</a:t>
            </a:r>
          </a:p>
          <a:p>
            <a:pPr marL="457200" indent="-457200">
              <a:buFont typeface="+mj-lt"/>
              <a:buAutoNum type="arabicPeriod" startAt="6"/>
            </a:pPr>
            <a:endParaRPr lang="en-US" dirty="0">
              <a:solidFill>
                <a:schemeClr val="tx1"/>
              </a:solidFill>
              <a:highlight>
                <a:srgbClr val="000000"/>
              </a:highlight>
            </a:endParaRPr>
          </a:p>
          <a:p>
            <a:pPr marL="457200" indent="-457200">
              <a:buFont typeface="+mj-lt"/>
              <a:buAutoNum type="arabicPeriod" startAt="6"/>
            </a:pPr>
            <a:endParaRPr lang="en-US" dirty="0">
              <a:solidFill>
                <a:schemeClr val="tx1"/>
              </a:solidFill>
              <a:highlight>
                <a:srgbClr val="000000"/>
              </a:highlight>
            </a:endParaRPr>
          </a:p>
          <a:p>
            <a:pPr marL="457200" indent="-457200">
              <a:buFont typeface="+mj-lt"/>
              <a:buAutoNum type="arabicPeriod" startAt="6"/>
            </a:pPr>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10900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normAutofit lnSpcReduction="10000"/>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Fainting, or </a:t>
            </a:r>
            <a:r>
              <a:rPr lang="en-US" i="1" dirty="0">
                <a:solidFill>
                  <a:schemeClr val="tx1"/>
                </a:solidFill>
              </a:rPr>
              <a:t>syncope</a:t>
            </a:r>
            <a:r>
              <a:rPr lang="en-US" dirty="0">
                <a:solidFill>
                  <a:schemeClr val="tx1"/>
                </a:solidFill>
              </a:rPr>
              <a:t>, occurs as a result of decreased blood flow to the brain, causing a loss of consciousness. </a:t>
            </a:r>
          </a:p>
          <a:p>
            <a:endParaRPr lang="en-US" dirty="0">
              <a:solidFill>
                <a:schemeClr val="tx1"/>
              </a:solidFill>
            </a:endParaRPr>
          </a:p>
          <a:p>
            <a:r>
              <a:rPr lang="en-US" dirty="0">
                <a:solidFill>
                  <a:schemeClr val="tx1"/>
                </a:solidFill>
              </a:rPr>
              <a:t>Know the possible causes of fainting:</a:t>
            </a:r>
          </a:p>
          <a:p>
            <a:pPr marL="800100" lvl="1" indent="-342900">
              <a:buFont typeface="Arial" panose="020B0604020202020204" pitchFamily="34" charset="0"/>
              <a:buChar char="•"/>
            </a:pPr>
            <a:r>
              <a:rPr lang="en-US" dirty="0">
                <a:solidFill>
                  <a:schemeClr val="tx1"/>
                </a:solidFill>
              </a:rPr>
              <a:t>Abnormal heart rhythm</a:t>
            </a:r>
          </a:p>
          <a:p>
            <a:pPr marL="800100" lvl="1" indent="-342900">
              <a:buFont typeface="Arial" panose="020B0604020202020204" pitchFamily="34" charset="0"/>
              <a:buChar char="•"/>
            </a:pPr>
            <a:r>
              <a:rPr lang="en-US" dirty="0">
                <a:solidFill>
                  <a:schemeClr val="tx1"/>
                </a:solidFill>
              </a:rPr>
              <a:t>Hunger</a:t>
            </a:r>
          </a:p>
          <a:p>
            <a:pPr marL="800100" lvl="1" indent="-342900">
              <a:buFont typeface="Arial" panose="020B0604020202020204" pitchFamily="34" charset="0"/>
              <a:buChar char="•"/>
            </a:pPr>
            <a:r>
              <a:rPr lang="en-US" dirty="0">
                <a:solidFill>
                  <a:schemeClr val="tx1"/>
                </a:solidFill>
              </a:rPr>
              <a:t>Hypoglycemia </a:t>
            </a:r>
          </a:p>
          <a:p>
            <a:pPr marL="800100" lvl="1" indent="-342900">
              <a:buFont typeface="Arial" panose="020B0604020202020204" pitchFamily="34" charset="0"/>
              <a:buChar char="•"/>
            </a:pPr>
            <a:r>
              <a:rPr lang="en-US" dirty="0">
                <a:solidFill>
                  <a:schemeClr val="tx1"/>
                </a:solidFill>
              </a:rPr>
              <a:t>Fear</a:t>
            </a:r>
          </a:p>
          <a:p>
            <a:pPr marL="800100" lvl="1" indent="-342900">
              <a:buFont typeface="Arial" panose="020B0604020202020204" pitchFamily="34" charset="0"/>
              <a:buChar char="•"/>
            </a:pPr>
            <a:r>
              <a:rPr lang="en-US" dirty="0">
                <a:solidFill>
                  <a:schemeClr val="tx1"/>
                </a:solidFill>
              </a:rPr>
              <a:t>Pain</a:t>
            </a:r>
          </a:p>
          <a:p>
            <a:pPr marL="800100" lvl="1" indent="-342900">
              <a:buFont typeface="Arial" panose="020B0604020202020204" pitchFamily="34" charset="0"/>
              <a:buChar char="•"/>
            </a:pPr>
            <a:r>
              <a:rPr lang="en-US" dirty="0">
                <a:solidFill>
                  <a:schemeClr val="tx1"/>
                </a:solidFill>
              </a:rPr>
              <a:t>Fatigue</a:t>
            </a:r>
          </a:p>
          <a:p>
            <a:pPr marL="800100" lvl="1" indent="-342900">
              <a:buFont typeface="Arial" panose="020B0604020202020204" pitchFamily="34" charset="0"/>
              <a:buChar char="•"/>
            </a:pPr>
            <a:r>
              <a:rPr lang="en-US" dirty="0">
                <a:solidFill>
                  <a:schemeClr val="tx1"/>
                </a:solidFill>
              </a:rPr>
              <a:t>Standing for a long time</a:t>
            </a:r>
          </a:p>
          <a:p>
            <a:pPr marL="800100" lvl="1" indent="-342900">
              <a:buFont typeface="Arial" panose="020B0604020202020204" pitchFamily="34" charset="0"/>
              <a:buChar char="•"/>
            </a:pPr>
            <a:r>
              <a:rPr lang="en-US" dirty="0">
                <a:solidFill>
                  <a:schemeClr val="tx1"/>
                </a:solidFill>
              </a:rPr>
              <a:t>Poor ventilation</a:t>
            </a:r>
          </a:p>
          <a:p>
            <a:pPr marL="800100" lvl="1" indent="-342900">
              <a:buFont typeface="Arial" panose="020B0604020202020204" pitchFamily="34" charset="0"/>
              <a:buChar char="•"/>
            </a:pPr>
            <a:r>
              <a:rPr lang="en-US" dirty="0">
                <a:solidFill>
                  <a:schemeClr val="tx1"/>
                </a:solidFill>
              </a:rPr>
              <a:t>Pregnancy</a:t>
            </a:r>
          </a:p>
          <a:p>
            <a:pPr marL="800100" lvl="1" indent="-342900">
              <a:buFont typeface="Arial" panose="020B0604020202020204" pitchFamily="34" charset="0"/>
              <a:buChar char="•"/>
            </a:pPr>
            <a:r>
              <a:rPr lang="en-US" dirty="0">
                <a:solidFill>
                  <a:schemeClr val="tx1"/>
                </a:solidFill>
              </a:rPr>
              <a:t>Overheating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408999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 these signs and symptoms of fainting: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Dizziness</a:t>
            </a:r>
          </a:p>
          <a:p>
            <a:pPr marL="800100" lvl="1" indent="-342900">
              <a:buFont typeface="Arial" panose="020B0604020202020204" pitchFamily="34" charset="0"/>
              <a:buChar char="•"/>
            </a:pPr>
            <a:r>
              <a:rPr lang="en-US" dirty="0">
                <a:solidFill>
                  <a:schemeClr val="tx1"/>
                </a:solidFill>
              </a:rPr>
              <a:t>Nausea</a:t>
            </a:r>
          </a:p>
          <a:p>
            <a:pPr marL="800100" lvl="1" indent="-342900">
              <a:buFont typeface="Arial" panose="020B0604020202020204" pitchFamily="34" charset="0"/>
              <a:buChar char="•"/>
            </a:pPr>
            <a:r>
              <a:rPr lang="en-US" dirty="0">
                <a:solidFill>
                  <a:schemeClr val="tx1"/>
                </a:solidFill>
              </a:rPr>
              <a:t>Perspiration </a:t>
            </a:r>
          </a:p>
          <a:p>
            <a:pPr marL="800100" lvl="1" indent="-342900">
              <a:buFont typeface="Arial" panose="020B0604020202020204" pitchFamily="34" charset="0"/>
              <a:buChar char="•"/>
            </a:pPr>
            <a:r>
              <a:rPr lang="en-US" dirty="0">
                <a:solidFill>
                  <a:schemeClr val="tx1"/>
                </a:solidFill>
              </a:rPr>
              <a:t>Pale skin	</a:t>
            </a:r>
          </a:p>
          <a:p>
            <a:pPr marL="800100" lvl="1" indent="-342900">
              <a:buFont typeface="Arial" panose="020B0604020202020204" pitchFamily="34" charset="0"/>
              <a:buChar char="•"/>
            </a:pPr>
            <a:r>
              <a:rPr lang="en-US" dirty="0">
                <a:solidFill>
                  <a:schemeClr val="tx1"/>
                </a:solidFill>
              </a:rPr>
              <a:t>Weak pulse</a:t>
            </a:r>
          </a:p>
          <a:p>
            <a:pPr marL="800100" lvl="1" indent="-342900">
              <a:buFont typeface="Arial" panose="020B0604020202020204" pitchFamily="34" charset="0"/>
              <a:buChar char="•"/>
            </a:pPr>
            <a:r>
              <a:rPr lang="en-US" dirty="0">
                <a:solidFill>
                  <a:schemeClr val="tx1"/>
                </a:solidFill>
              </a:rPr>
              <a:t>Shallow respirations </a:t>
            </a:r>
          </a:p>
          <a:p>
            <a:pPr marL="800100" lvl="1" indent="-342900">
              <a:buFont typeface="Arial" panose="020B0604020202020204" pitchFamily="34" charset="0"/>
              <a:buChar char="•"/>
            </a:pPr>
            <a:r>
              <a:rPr lang="en-US" dirty="0">
                <a:solidFill>
                  <a:schemeClr val="tx1"/>
                </a:solidFill>
              </a:rPr>
              <a:t>Blackness in the visual field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887336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a:xfrm>
            <a:off x="635394" y="755186"/>
            <a:ext cx="4548928" cy="5421778"/>
          </a:xfrm>
        </p:spPr>
        <p:txBody>
          <a:bodyPr/>
          <a:lstStyle/>
          <a:p>
            <a:r>
              <a:rPr lang="en-US" dirty="0">
                <a:solidFill>
                  <a:schemeClr val="accent5">
                    <a:lumMod val="60000"/>
                    <a:lumOff val="40000"/>
                  </a:schemeClr>
                </a:solidFill>
                <a:highlight>
                  <a:srgbClr val="000000"/>
                </a:highlight>
              </a:rPr>
              <a:t>Responding to fainting</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Notify the nurse immediately.</a:t>
            </a:r>
          </a:p>
          <a:p>
            <a:pPr marL="457200" indent="-457200">
              <a:buFont typeface="+mj-lt"/>
              <a:buAutoNum type="arabicPeriod"/>
            </a:pPr>
            <a:r>
              <a:rPr lang="en-US" dirty="0">
                <a:solidFill>
                  <a:schemeClr val="tx1"/>
                </a:solidFill>
              </a:rPr>
              <a:t>Have the person lie down or sit down before fainting occurs. </a:t>
            </a:r>
          </a:p>
          <a:p>
            <a:pPr marL="457200" indent="-457200">
              <a:buFont typeface="+mj-lt"/>
              <a:buAutoNum type="arabicPeriod"/>
            </a:pPr>
            <a:r>
              <a:rPr lang="en-US" dirty="0">
                <a:solidFill>
                  <a:schemeClr val="tx1"/>
                </a:solidFill>
              </a:rPr>
              <a:t>If the person is in a sitting position, have him bend forward and place his head between his knees if he is able. If the person is lying flat on his back, and there are no head, neck, back, spinal or abdominal injuries; breathing difficulties; or fractures, elevate the legs about 12 inches. </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4E8FFF79-DBAD-4D4C-9996-E5FCAD54E819}"/>
              </a:ext>
            </a:extLst>
          </p:cNvPr>
          <p:cNvPicPr>
            <a:picLocks noChangeAspect="1"/>
          </p:cNvPicPr>
          <p:nvPr/>
        </p:nvPicPr>
        <p:blipFill>
          <a:blip r:embed="rId2"/>
          <a:stretch>
            <a:fillRect/>
          </a:stretch>
        </p:blipFill>
        <p:spPr>
          <a:xfrm>
            <a:off x="5998114" y="1871241"/>
            <a:ext cx="4169154" cy="4238512"/>
          </a:xfrm>
          <a:prstGeom prst="rect">
            <a:avLst/>
          </a:prstGeom>
        </p:spPr>
      </p:pic>
    </p:spTree>
    <p:extLst>
      <p:ext uri="{BB962C8B-B14F-4D97-AF65-F5344CB8AC3E}">
        <p14:creationId xmlns:p14="http://schemas.microsoft.com/office/powerpoint/2010/main" val="3077304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fainting</a:t>
            </a:r>
          </a:p>
          <a:p>
            <a:endParaRPr lang="en-US" dirty="0">
              <a:solidFill>
                <a:schemeClr val="accent5">
                  <a:lumMod val="60000"/>
                  <a:lumOff val="40000"/>
                </a:schemeClr>
              </a:solidFill>
              <a:highlight>
                <a:srgbClr val="000000"/>
              </a:highlight>
            </a:endParaRPr>
          </a:p>
          <a:p>
            <a:pPr marL="457200" indent="-457200">
              <a:buFont typeface="+mj-lt"/>
              <a:buAutoNum type="arabicPeriod" startAt="4"/>
            </a:pPr>
            <a:r>
              <a:rPr lang="en-US" dirty="0">
                <a:solidFill>
                  <a:schemeClr val="tx1"/>
                </a:solidFill>
              </a:rPr>
              <a:t>Loosen any tight clothing.</a:t>
            </a:r>
          </a:p>
          <a:p>
            <a:pPr marL="457200" indent="-457200">
              <a:buFont typeface="+mj-lt"/>
              <a:buAutoNum type="arabicPeriod" startAt="4"/>
            </a:pPr>
            <a:r>
              <a:rPr lang="en-US" dirty="0">
                <a:solidFill>
                  <a:schemeClr val="tx1"/>
                </a:solidFill>
              </a:rPr>
              <a:t>Have the person stay in this position for at least five minutes after symptoms disappear.</a:t>
            </a:r>
          </a:p>
          <a:p>
            <a:pPr marL="457200" indent="-457200">
              <a:buFont typeface="+mj-lt"/>
              <a:buAutoNum type="arabicPeriod" startAt="4"/>
            </a:pPr>
            <a:r>
              <a:rPr lang="en-US" dirty="0">
                <a:solidFill>
                  <a:schemeClr val="tx1"/>
                </a:solidFill>
              </a:rPr>
              <a:t>Help the person get up slowly. Continue to observe him for symptoms of fainting. Help him to sit down if needed. Stay with him until he feels better. If you need help but cannot leave the person, use the call light.</a:t>
            </a:r>
          </a:p>
          <a:p>
            <a:pPr marL="457200" indent="-457200">
              <a:buFont typeface="+mj-lt"/>
              <a:buAutoNum type="arabicPeriod" startAt="4"/>
            </a:pPr>
            <a:r>
              <a:rPr lang="en-US" dirty="0">
                <a:solidFill>
                  <a:schemeClr val="tx1"/>
                </a:solidFill>
              </a:rPr>
              <a:t>If a person does faint, lower him to the floor or other flat surface. Position him on his back. If he has no head, neck, back, spinal, or abdominal injuries; breathing difficulties; or fractures, elevate his legs about 12 inches. Check to make sure the person is breathing. (If the person is not breathing and has no pulse, begin CPR if trained and allowed to do so.) He should recover quickly, but keep him down for several minutes. Report the incident to the nurse immediately. Fainting may be a sign of a more serious medical condition.</a:t>
            </a:r>
          </a:p>
          <a:p>
            <a:pPr marL="457200" indent="-457200">
              <a:buFont typeface="+mj-lt"/>
              <a:buAutoNum type="arabicPeriod" startAt="4"/>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619462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Know the signs and symptoms of poisoning: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Vomiting</a:t>
            </a:r>
          </a:p>
          <a:p>
            <a:pPr marL="800100" lvl="1" indent="-342900">
              <a:buFont typeface="Arial" panose="020B0604020202020204" pitchFamily="34" charset="0"/>
              <a:buChar char="•"/>
            </a:pPr>
            <a:r>
              <a:rPr lang="en-US" dirty="0">
                <a:solidFill>
                  <a:schemeClr val="tx1"/>
                </a:solidFill>
              </a:rPr>
              <a:t>Heavy, difficult breathing</a:t>
            </a:r>
          </a:p>
          <a:p>
            <a:pPr marL="800100" lvl="1" indent="-342900">
              <a:buFont typeface="Arial" panose="020B0604020202020204" pitchFamily="34" charset="0"/>
              <a:buChar char="•"/>
            </a:pPr>
            <a:r>
              <a:rPr lang="en-US" dirty="0">
                <a:solidFill>
                  <a:schemeClr val="tx1"/>
                </a:solidFill>
              </a:rPr>
              <a:t>Drowsiness</a:t>
            </a:r>
          </a:p>
          <a:p>
            <a:pPr marL="800100" lvl="1" indent="-342900">
              <a:buFont typeface="Arial" panose="020B0604020202020204" pitchFamily="34" charset="0"/>
              <a:buChar char="•"/>
            </a:pPr>
            <a:r>
              <a:rPr lang="en-US" dirty="0">
                <a:solidFill>
                  <a:schemeClr val="tx1"/>
                </a:solidFill>
              </a:rPr>
              <a:t>Confusion</a:t>
            </a:r>
          </a:p>
          <a:p>
            <a:pPr marL="800100" lvl="1" indent="-342900">
              <a:buFont typeface="Arial" panose="020B0604020202020204" pitchFamily="34" charset="0"/>
              <a:buChar char="•"/>
            </a:pPr>
            <a:r>
              <a:rPr lang="en-US" dirty="0">
                <a:solidFill>
                  <a:schemeClr val="tx1"/>
                </a:solidFill>
              </a:rPr>
              <a:t>Burns or red areas around the mouth</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54328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If a nursing assistant suspects poisoning, she should notify the nurse immediately. She may be asked to don gloves and look for a container that will help determine what the resident has taken or eaten.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551630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 these possible causes of a nosebleed: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Dry air</a:t>
            </a:r>
          </a:p>
          <a:p>
            <a:pPr marL="800100" lvl="1" indent="-342900">
              <a:buFont typeface="Arial" panose="020B0604020202020204" pitchFamily="34" charset="0"/>
              <a:buChar char="•"/>
            </a:pPr>
            <a:r>
              <a:rPr lang="en-US" dirty="0">
                <a:solidFill>
                  <a:schemeClr val="tx1"/>
                </a:solidFill>
              </a:rPr>
              <a:t>Injury</a:t>
            </a:r>
          </a:p>
          <a:p>
            <a:pPr marL="800100" lvl="1" indent="-342900">
              <a:buFont typeface="Arial" panose="020B0604020202020204" pitchFamily="34" charset="0"/>
              <a:buChar char="•"/>
            </a:pPr>
            <a:r>
              <a:rPr lang="en-US" dirty="0">
                <a:solidFill>
                  <a:schemeClr val="tx1"/>
                </a:solidFill>
              </a:rPr>
              <a:t>Medication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25706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a nosebleed</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Notify the nurse immediately.</a:t>
            </a:r>
          </a:p>
          <a:p>
            <a:pPr marL="457200" indent="-457200">
              <a:buFont typeface="+mj-lt"/>
              <a:buAutoNum type="arabicPeriod"/>
            </a:pPr>
            <a:r>
              <a:rPr lang="en-US" dirty="0">
                <a:solidFill>
                  <a:schemeClr val="tx1"/>
                </a:solidFill>
              </a:rPr>
              <a:t>Elevate the head of the bed, or tell the resident to remain in a sitting position, leaning forward slightly. Offer tissues, a clean cloth, or an emesis basin to catch the blood. Do not touch blood or bloody clothes, tissues, or cloths without gloves.</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871946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a:xfrm>
            <a:off x="635393" y="755186"/>
            <a:ext cx="4557093" cy="5421778"/>
          </a:xfrm>
        </p:spPr>
        <p:txBody>
          <a:bodyPr/>
          <a:lstStyle/>
          <a:p>
            <a:r>
              <a:rPr lang="en-US" dirty="0">
                <a:solidFill>
                  <a:schemeClr val="accent5">
                    <a:lumMod val="60000"/>
                    <a:lumOff val="40000"/>
                  </a:schemeClr>
                </a:solidFill>
                <a:highlight>
                  <a:srgbClr val="000000"/>
                </a:highlight>
              </a:rPr>
              <a:t>Responding to a nosebleed</a:t>
            </a:r>
          </a:p>
          <a:p>
            <a:endParaRPr lang="en-US" dirty="0">
              <a:solidFill>
                <a:schemeClr val="accent5">
                  <a:lumMod val="60000"/>
                  <a:lumOff val="40000"/>
                </a:schemeClr>
              </a:solidFill>
              <a:highlight>
                <a:srgbClr val="000000"/>
              </a:highlight>
            </a:endParaRPr>
          </a:p>
          <a:p>
            <a:pPr marL="457200" indent="-457200">
              <a:buFont typeface="+mj-lt"/>
              <a:buAutoNum type="arabicPeriod" startAt="3"/>
            </a:pPr>
            <a:r>
              <a:rPr lang="en-US" dirty="0">
                <a:solidFill>
                  <a:schemeClr val="tx1"/>
                </a:solidFill>
              </a:rPr>
              <a:t>Put on gloves. Apply firm pressure on both sides of the nose, on the soft part, up near the bridge. Squeeze the sides with your thumb and forefinger. You can have the resident do this until you are able to put on gloves.</a:t>
            </a:r>
          </a:p>
          <a:p>
            <a:pPr marL="457200" indent="-457200">
              <a:buFont typeface="+mj-lt"/>
              <a:buAutoNum type="arabicPeriod" startAt="3"/>
            </a:pPr>
            <a:r>
              <a:rPr lang="en-US" dirty="0">
                <a:solidFill>
                  <a:schemeClr val="tx1"/>
                </a:solidFill>
              </a:rPr>
              <a:t>Apply pressure until the bleeding stops.</a:t>
            </a:r>
          </a:p>
          <a:p>
            <a:pPr marL="457200" indent="-457200">
              <a:buFont typeface="+mj-lt"/>
              <a:buAutoNum type="arabicPeriod" startAt="3"/>
            </a:pPr>
            <a:r>
              <a:rPr lang="en-US" dirty="0">
                <a:solidFill>
                  <a:schemeClr val="tx1"/>
                </a:solidFill>
              </a:rPr>
              <a:t>Use a cool cloth or ice wrapped in a cloth over the bridge of the nose to help slow the flow of blood. Never apply ice directly to skin.</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D6C41940-3D9E-4257-87D9-00EF3BAD3521}"/>
              </a:ext>
            </a:extLst>
          </p:cNvPr>
          <p:cNvPicPr>
            <a:picLocks noChangeAspect="1"/>
          </p:cNvPicPr>
          <p:nvPr/>
        </p:nvPicPr>
        <p:blipFill>
          <a:blip r:embed="rId2"/>
          <a:stretch>
            <a:fillRect/>
          </a:stretch>
        </p:blipFill>
        <p:spPr>
          <a:xfrm>
            <a:off x="5394228" y="2914650"/>
            <a:ext cx="5081929" cy="3055075"/>
          </a:xfrm>
          <a:prstGeom prst="rect">
            <a:avLst/>
          </a:prstGeom>
        </p:spPr>
      </p:pic>
    </p:spTree>
    <p:extLst>
      <p:ext uri="{BB962C8B-B14F-4D97-AF65-F5344CB8AC3E}">
        <p14:creationId xmlns:p14="http://schemas.microsoft.com/office/powerpoint/2010/main" val="302543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52D3D-150B-42F0-A965-FC50386AC3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hypoglycemia </a:t>
            </a:r>
          </a:p>
          <a:p>
            <a:pPr lvl="1"/>
            <a:r>
              <a:rPr lang="en-US" dirty="0">
                <a:solidFill>
                  <a:schemeClr val="tx1"/>
                </a:solidFill>
              </a:rPr>
              <a:t>low blood glucose (blood sugar); also known as </a:t>
            </a:r>
            <a:r>
              <a:rPr lang="en-US" i="1" dirty="0">
                <a:solidFill>
                  <a:schemeClr val="tx1"/>
                </a:solidFill>
              </a:rPr>
              <a:t>insulin reaction </a:t>
            </a:r>
            <a:r>
              <a:rPr lang="en-US" dirty="0">
                <a:solidFill>
                  <a:schemeClr val="tx1"/>
                </a:solidFill>
              </a:rPr>
              <a:t>or </a:t>
            </a:r>
            <a:r>
              <a:rPr lang="en-US" i="1" dirty="0">
                <a:solidFill>
                  <a:schemeClr val="tx1"/>
                </a:solidFill>
              </a:rPr>
              <a:t>insulin shock</a:t>
            </a:r>
            <a:r>
              <a:rPr lang="en-US" dirty="0">
                <a:solidFill>
                  <a:schemeClr val="tx1"/>
                </a:solidFill>
              </a:rPr>
              <a:t>.</a:t>
            </a:r>
          </a:p>
          <a:p>
            <a:r>
              <a:rPr lang="en-US" b="1" dirty="0">
                <a:solidFill>
                  <a:schemeClr val="tx1"/>
                </a:solidFill>
              </a:rPr>
              <a:t>insulin reaction</a:t>
            </a:r>
          </a:p>
          <a:p>
            <a:pPr lvl="1"/>
            <a:r>
              <a:rPr lang="en-US" dirty="0">
                <a:solidFill>
                  <a:schemeClr val="tx1"/>
                </a:solidFill>
              </a:rPr>
              <a:t>a life-threatening complication of diabetes that can result from either too much insulin or too little food; also known as </a:t>
            </a:r>
            <a:r>
              <a:rPr lang="en-US" i="1" dirty="0">
                <a:solidFill>
                  <a:schemeClr val="tx1"/>
                </a:solidFill>
              </a:rPr>
              <a:t>hypoglycemia</a:t>
            </a:r>
            <a:r>
              <a:rPr lang="en-US" dirty="0">
                <a:solidFill>
                  <a:schemeClr val="tx1"/>
                </a:solidFill>
              </a:rPr>
              <a:t> or </a:t>
            </a:r>
            <a:r>
              <a:rPr lang="en-US" i="1" dirty="0">
                <a:solidFill>
                  <a:schemeClr val="tx1"/>
                </a:solidFill>
              </a:rPr>
              <a:t>insulin shock</a:t>
            </a:r>
            <a:r>
              <a:rPr lang="en-US" dirty="0">
                <a:solidFill>
                  <a:schemeClr val="tx1"/>
                </a:solidFill>
              </a:rPr>
              <a:t>.</a:t>
            </a:r>
          </a:p>
          <a:p>
            <a:r>
              <a:rPr lang="en-US" b="1" dirty="0">
                <a:solidFill>
                  <a:schemeClr val="tx1"/>
                </a:solidFill>
              </a:rPr>
              <a:t>myocardial infarction (MI) </a:t>
            </a:r>
          </a:p>
          <a:p>
            <a:pPr lvl="1"/>
            <a:r>
              <a:rPr lang="en-US" dirty="0">
                <a:solidFill>
                  <a:schemeClr val="tx1"/>
                </a:solidFill>
              </a:rPr>
              <a:t>a condition in which blood flow to the heart is blocked and muscle cells die; also called a heart attack.</a:t>
            </a:r>
          </a:p>
          <a:p>
            <a:r>
              <a:rPr lang="en-US" b="1" dirty="0">
                <a:solidFill>
                  <a:schemeClr val="tx1"/>
                </a:solidFill>
              </a:rPr>
              <a:t>obstructed airway </a:t>
            </a:r>
          </a:p>
          <a:p>
            <a:pPr lvl="1"/>
            <a:r>
              <a:rPr lang="en-US" dirty="0">
                <a:solidFill>
                  <a:schemeClr val="tx1"/>
                </a:solidFill>
              </a:rPr>
              <a:t>a condition in which the tube through which air enters the lungs is blocked.</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54CB5B5-75F0-47D5-8B4D-FDC74BEE2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95637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a nosebleed</a:t>
            </a:r>
          </a:p>
          <a:p>
            <a:endParaRPr lang="en-US" dirty="0">
              <a:solidFill>
                <a:schemeClr val="accent5">
                  <a:lumMod val="60000"/>
                  <a:lumOff val="40000"/>
                </a:schemeClr>
              </a:solidFill>
              <a:highlight>
                <a:srgbClr val="000000"/>
              </a:highlight>
            </a:endParaRPr>
          </a:p>
          <a:p>
            <a:pPr marL="457200" indent="-457200">
              <a:buFont typeface="+mj-lt"/>
              <a:buAutoNum type="arabicPeriod" startAt="6"/>
            </a:pPr>
            <a:r>
              <a:rPr lang="en-US" dirty="0">
                <a:solidFill>
                  <a:schemeClr val="tx1"/>
                </a:solidFill>
              </a:rPr>
              <a:t>Keep person still and calm until help arrives.</a:t>
            </a:r>
          </a:p>
          <a:p>
            <a:pPr marL="457200" indent="-457200">
              <a:buFont typeface="+mj-lt"/>
              <a:buAutoNum type="arabicPeriod" startAt="6"/>
            </a:pPr>
            <a:r>
              <a:rPr lang="en-US" dirty="0">
                <a:solidFill>
                  <a:schemeClr val="tx1"/>
                </a:solidFill>
              </a:rPr>
              <a:t>Remove and discard gloves and wash your hands.</a:t>
            </a:r>
          </a:p>
          <a:p>
            <a:pPr marL="457200" indent="-457200">
              <a:buFont typeface="+mj-lt"/>
              <a:buAutoNum type="arabicPeriod" startAt="6"/>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352583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should you both soothe the resident and report to the nurse when vomiting occurs?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60407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vomiting</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Notify the nurse immediately.</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If the resident is sitting up, place an emesis basin under the chin. If the resident is lying on his back, turn his head to the side to help prevent choking, and place the basin under the chin. If an emesis basin is not nearby, use the wash basin. Remove it when vomiting has stopped.</a:t>
            </a:r>
          </a:p>
          <a:p>
            <a:pPr marL="457200" indent="-457200">
              <a:buFont typeface="+mj-lt"/>
              <a:buAutoNum type="arabicPeriod"/>
            </a:pPr>
            <a:r>
              <a:rPr lang="en-US" dirty="0">
                <a:solidFill>
                  <a:schemeClr val="tx1"/>
                </a:solidFill>
              </a:rPr>
              <a:t>Remove soiled linens or clothes and set aside. Replace with fresh linens or clothes.</a:t>
            </a:r>
          </a:p>
          <a:p>
            <a:pPr marL="457200" indent="-457200">
              <a:buFont typeface="+mj-lt"/>
              <a:buAutoNum type="arabicPeriod"/>
            </a:pPr>
            <a:r>
              <a:rPr lang="en-US" dirty="0">
                <a:solidFill>
                  <a:schemeClr val="tx1"/>
                </a:solidFill>
              </a:rPr>
              <a:t>Note amount, color, and consistency of vomitus. Look for blood in vomitus, blood-tinged vomitus, or medication (pills) in vomitus. Find out if a specimen should be sent to the laboratory. Show the nurse the vomitus before </a:t>
            </a:r>
            <a:r>
              <a:rPr lang="en-US">
                <a:solidFill>
                  <a:schemeClr val="tx1"/>
                </a:solidFill>
              </a:rPr>
              <a:t>discarding if </a:t>
            </a:r>
            <a:r>
              <a:rPr lang="en-US" dirty="0">
                <a:solidFill>
                  <a:schemeClr val="tx1"/>
                </a:solidFill>
              </a:rPr>
              <a:t>blood or pills are noted.</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092690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vomiting</a:t>
            </a:r>
          </a:p>
          <a:p>
            <a:endParaRPr lang="en-US" dirty="0">
              <a:solidFill>
                <a:schemeClr val="accent5">
                  <a:lumMod val="60000"/>
                  <a:lumOff val="40000"/>
                </a:schemeClr>
              </a:solidFill>
              <a:highlight>
                <a:srgbClr val="000000"/>
              </a:highlight>
            </a:endParaRPr>
          </a:p>
          <a:p>
            <a:pPr marL="457200" indent="-457200">
              <a:buFont typeface="+mj-lt"/>
              <a:buAutoNum type="arabicPeriod" startAt="6"/>
            </a:pPr>
            <a:r>
              <a:rPr lang="en-US" dirty="0">
                <a:solidFill>
                  <a:schemeClr val="tx1"/>
                </a:solidFill>
              </a:rPr>
              <a:t>Flush vomitus down the toilet and wash and store the basin.</a:t>
            </a:r>
          </a:p>
          <a:p>
            <a:pPr marL="457200" indent="-457200">
              <a:buFont typeface="+mj-lt"/>
              <a:buAutoNum type="arabicPeriod" startAt="6"/>
            </a:pPr>
            <a:r>
              <a:rPr lang="en-US" dirty="0">
                <a:solidFill>
                  <a:schemeClr val="tx1"/>
                </a:solidFill>
              </a:rPr>
              <a:t>Remove and discard gloves properly.</a:t>
            </a:r>
          </a:p>
          <a:p>
            <a:pPr marL="457200" indent="-457200">
              <a:buFont typeface="+mj-lt"/>
              <a:buAutoNum type="arabicPeriod" startAt="6"/>
            </a:pPr>
            <a:r>
              <a:rPr lang="en-US" dirty="0">
                <a:solidFill>
                  <a:schemeClr val="tx1"/>
                </a:solidFill>
              </a:rPr>
              <a:t>Wash your hands.</a:t>
            </a:r>
          </a:p>
          <a:p>
            <a:pPr marL="457200" indent="-457200">
              <a:buFont typeface="+mj-lt"/>
              <a:buAutoNum type="arabicPeriod" startAt="6"/>
            </a:pPr>
            <a:r>
              <a:rPr lang="en-US" dirty="0">
                <a:solidFill>
                  <a:schemeClr val="tx1"/>
                </a:solidFill>
              </a:rPr>
              <a:t>Put on fresh gloves.</a:t>
            </a:r>
          </a:p>
          <a:p>
            <a:pPr marL="457200" indent="-457200">
              <a:buFont typeface="+mj-lt"/>
              <a:buAutoNum type="arabicPeriod" startAt="6"/>
            </a:pPr>
            <a:r>
              <a:rPr lang="en-US" dirty="0">
                <a:solidFill>
                  <a:schemeClr val="tx1"/>
                </a:solidFill>
              </a:rPr>
              <a:t>Provide comfort to the resident. Wipe his face and mouth. Position him comfortably, and offer a drink of water or a sip to swish in the mouth and spit. Provide oral care (see Chapter 12). It helps get rid of the vomit taste in the mouth.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521388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vomiting</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Put the soiled linen in proper containers.</a:t>
            </a:r>
          </a:p>
          <a:p>
            <a:pPr marL="457200" indent="-457200">
              <a:buFont typeface="+mj-lt"/>
              <a:buAutoNum type="arabicPeriod" startAt="11"/>
            </a:pPr>
            <a:r>
              <a:rPr lang="en-US" dirty="0">
                <a:solidFill>
                  <a:schemeClr val="tx1"/>
                </a:solidFill>
              </a:rPr>
              <a:t>Remove and discard gloves properly.</a:t>
            </a:r>
          </a:p>
          <a:p>
            <a:pPr marL="457200" indent="-457200">
              <a:buFont typeface="+mj-lt"/>
              <a:buAutoNum type="arabicPeriod" startAt="11"/>
            </a:pPr>
            <a:r>
              <a:rPr lang="en-US" dirty="0">
                <a:solidFill>
                  <a:schemeClr val="tx1"/>
                </a:solidFill>
              </a:rPr>
              <a:t>Wash your hands again.</a:t>
            </a:r>
          </a:p>
          <a:p>
            <a:pPr marL="457200" indent="-457200">
              <a:buFont typeface="+mj-lt"/>
              <a:buAutoNum type="arabicPeriod" startAt="11"/>
            </a:pPr>
            <a:r>
              <a:rPr lang="en-US" dirty="0">
                <a:solidFill>
                  <a:schemeClr val="tx1"/>
                </a:solidFill>
              </a:rPr>
              <a:t>Document time, amount, color, odor and consistency of vomitus. </a:t>
            </a:r>
          </a:p>
          <a:p>
            <a:pPr marL="457200" indent="-457200">
              <a:buFont typeface="+mj-lt"/>
              <a:buAutoNum type="arabicPeriod" startAt="11"/>
            </a:pPr>
            <a:endParaRPr lang="en-US" dirty="0">
              <a:solidFill>
                <a:schemeClr val="tx1"/>
              </a:solidFill>
              <a:highlight>
                <a:srgbClr val="000000"/>
              </a:highlight>
            </a:endParaRPr>
          </a:p>
          <a:p>
            <a:pPr marL="457200" indent="-457200">
              <a:buFont typeface="+mj-lt"/>
              <a:buAutoNum type="arabicPeriod" startAt="11"/>
            </a:pPr>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849286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Know the signs and symptoms of a heart attack:</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Sudden, severe pain in the chest</a:t>
            </a:r>
          </a:p>
          <a:p>
            <a:pPr marL="800100" lvl="1" indent="-342900">
              <a:buFont typeface="Arial" panose="020B0604020202020204" pitchFamily="34" charset="0"/>
              <a:buChar char="•"/>
            </a:pPr>
            <a:r>
              <a:rPr lang="en-US" dirty="0">
                <a:solidFill>
                  <a:schemeClr val="tx1"/>
                </a:solidFill>
              </a:rPr>
              <a:t>Pain or discomfort in other areas of the body</a:t>
            </a:r>
          </a:p>
          <a:p>
            <a:pPr marL="800100" lvl="1" indent="-342900">
              <a:buFont typeface="Arial" panose="020B0604020202020204" pitchFamily="34" charset="0"/>
              <a:buChar char="•"/>
            </a:pPr>
            <a:r>
              <a:rPr lang="en-US" dirty="0">
                <a:solidFill>
                  <a:schemeClr val="tx1"/>
                </a:solidFill>
              </a:rPr>
              <a:t>Indigestion or heartburn</a:t>
            </a:r>
          </a:p>
          <a:p>
            <a:pPr marL="800100" lvl="1" indent="-342900">
              <a:buFont typeface="Arial" panose="020B0604020202020204" pitchFamily="34" charset="0"/>
              <a:buChar char="•"/>
            </a:pPr>
            <a:r>
              <a:rPr lang="en-US" dirty="0">
                <a:solidFill>
                  <a:schemeClr val="tx1"/>
                </a:solidFill>
              </a:rPr>
              <a:t>Nausea and vomiting</a:t>
            </a:r>
          </a:p>
          <a:p>
            <a:pPr marL="800100" lvl="1" indent="-342900">
              <a:buFont typeface="Arial" panose="020B0604020202020204" pitchFamily="34" charset="0"/>
              <a:buChar char="•"/>
            </a:pPr>
            <a:r>
              <a:rPr lang="en-US" dirty="0">
                <a:solidFill>
                  <a:schemeClr val="tx1"/>
                </a:solidFill>
              </a:rPr>
              <a:t>Difficulty breathing</a:t>
            </a:r>
          </a:p>
          <a:p>
            <a:pPr marL="800100" lvl="1" indent="-342900">
              <a:buFont typeface="Arial" panose="020B0604020202020204" pitchFamily="34" charset="0"/>
              <a:buChar char="•"/>
            </a:pPr>
            <a:r>
              <a:rPr lang="en-US" dirty="0">
                <a:solidFill>
                  <a:schemeClr val="tx1"/>
                </a:solidFill>
              </a:rPr>
              <a:t>Dizziness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060870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Signs and symptoms of a heart attack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Pale, gray, or cyanotic skin color or mucous membranes</a:t>
            </a:r>
          </a:p>
          <a:p>
            <a:pPr marL="800100" lvl="1" indent="-342900">
              <a:buFont typeface="Arial" panose="020B0604020202020204" pitchFamily="34" charset="0"/>
              <a:buChar char="•"/>
            </a:pPr>
            <a:r>
              <a:rPr lang="en-US" dirty="0">
                <a:solidFill>
                  <a:schemeClr val="tx1"/>
                </a:solidFill>
              </a:rPr>
              <a:t>Perspiration</a:t>
            </a:r>
          </a:p>
          <a:p>
            <a:pPr marL="800100" lvl="1" indent="-342900">
              <a:buFont typeface="Arial" panose="020B0604020202020204" pitchFamily="34" charset="0"/>
              <a:buChar char="•"/>
            </a:pPr>
            <a:r>
              <a:rPr lang="en-US" dirty="0">
                <a:solidFill>
                  <a:schemeClr val="tx1"/>
                </a:solidFill>
              </a:rPr>
              <a:t>Cold and clammy skin</a:t>
            </a:r>
          </a:p>
          <a:p>
            <a:pPr marL="800100" lvl="1" indent="-342900">
              <a:buFont typeface="Arial" panose="020B0604020202020204" pitchFamily="34" charset="0"/>
              <a:buChar char="•"/>
            </a:pPr>
            <a:r>
              <a:rPr lang="en-US" dirty="0">
                <a:solidFill>
                  <a:schemeClr val="tx1"/>
                </a:solidFill>
              </a:rPr>
              <a:t>Weak and irregular pulse rate</a:t>
            </a:r>
          </a:p>
          <a:p>
            <a:pPr marL="800100" lvl="1" indent="-342900">
              <a:buFont typeface="Arial" panose="020B0604020202020204" pitchFamily="34" charset="0"/>
              <a:buChar char="•"/>
            </a:pPr>
            <a:r>
              <a:rPr lang="en-US" dirty="0">
                <a:solidFill>
                  <a:schemeClr val="tx1"/>
                </a:solidFill>
              </a:rPr>
              <a:t>Low blood pressure</a:t>
            </a:r>
          </a:p>
          <a:p>
            <a:pPr marL="800100" lvl="1" indent="-342900">
              <a:buFont typeface="Arial" panose="020B0604020202020204" pitchFamily="34" charset="0"/>
              <a:buChar char="•"/>
            </a:pPr>
            <a:r>
              <a:rPr lang="en-US" dirty="0">
                <a:solidFill>
                  <a:schemeClr val="tx1"/>
                </a:solidFill>
              </a:rPr>
              <a:t>Anxiety and a sense of doom</a:t>
            </a:r>
          </a:p>
          <a:p>
            <a:pPr marL="800100" lvl="1" indent="-342900">
              <a:buFont typeface="Arial" panose="020B0604020202020204" pitchFamily="34" charset="0"/>
              <a:buChar char="•"/>
            </a:pPr>
            <a:r>
              <a:rPr lang="en-US" dirty="0">
                <a:solidFill>
                  <a:schemeClr val="tx1"/>
                </a:solidFill>
              </a:rPr>
              <a:t>Denial of a heart problem</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11405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Women may experience different symptoms than men, and are somewhat more likely to experience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Shortness of breath</a:t>
            </a:r>
          </a:p>
          <a:p>
            <a:pPr marL="800100" lvl="1" indent="-342900">
              <a:buFont typeface="Arial" panose="020B0604020202020204" pitchFamily="34" charset="0"/>
              <a:buChar char="•"/>
            </a:pPr>
            <a:r>
              <a:rPr lang="en-US" dirty="0">
                <a:solidFill>
                  <a:schemeClr val="tx1"/>
                </a:solidFill>
              </a:rPr>
              <a:t>Pressure or pain in the lower chest or upper abdomen</a:t>
            </a:r>
          </a:p>
          <a:p>
            <a:pPr marL="800100" lvl="1" indent="-342900">
              <a:buFont typeface="Arial" panose="020B0604020202020204" pitchFamily="34" charset="0"/>
              <a:buChar char="•"/>
            </a:pPr>
            <a:r>
              <a:rPr lang="en-US" dirty="0">
                <a:solidFill>
                  <a:schemeClr val="tx1"/>
                </a:solidFill>
              </a:rPr>
              <a:t>Dizziness </a:t>
            </a:r>
          </a:p>
          <a:p>
            <a:pPr marL="800100" lvl="1" indent="-342900">
              <a:buFont typeface="Arial" panose="020B0604020202020204" pitchFamily="34" charset="0"/>
              <a:buChar char="•"/>
            </a:pPr>
            <a:r>
              <a:rPr lang="en-US" dirty="0">
                <a:solidFill>
                  <a:schemeClr val="tx1"/>
                </a:solidFill>
              </a:rPr>
              <a:t>Lightheadedness</a:t>
            </a:r>
          </a:p>
          <a:p>
            <a:pPr marL="800100" lvl="1" indent="-342900">
              <a:buFont typeface="Arial" panose="020B0604020202020204" pitchFamily="34" charset="0"/>
              <a:buChar char="•"/>
            </a:pPr>
            <a:r>
              <a:rPr lang="en-US" dirty="0">
                <a:solidFill>
                  <a:schemeClr val="tx1"/>
                </a:solidFill>
              </a:rPr>
              <a:t>Fainting </a:t>
            </a:r>
          </a:p>
          <a:p>
            <a:pPr marL="800100" lvl="1" indent="-342900">
              <a:buFont typeface="Arial" panose="020B0604020202020204" pitchFamily="34" charset="0"/>
              <a:buChar char="•"/>
            </a:pPr>
            <a:r>
              <a:rPr lang="en-US" dirty="0">
                <a:solidFill>
                  <a:schemeClr val="tx1"/>
                </a:solidFill>
              </a:rPr>
              <a:t>Pressure in the upper back, or extreme fatigue</a:t>
            </a:r>
          </a:p>
          <a:p>
            <a:pPr marL="800100" lvl="1" indent="-342900">
              <a:buFont typeface="Arial" panose="020B0604020202020204" pitchFamily="34" charset="0"/>
              <a:buChar char="•"/>
            </a:pPr>
            <a:r>
              <a:rPr lang="en-US" dirty="0">
                <a:solidFill>
                  <a:schemeClr val="tx1"/>
                </a:solidFill>
              </a:rPr>
              <a:t>Flu-like symptoms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433793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a:xfrm>
            <a:off x="635393" y="755186"/>
            <a:ext cx="4557093" cy="5421778"/>
          </a:xfrm>
        </p:spPr>
        <p:txBody>
          <a:bodyPr/>
          <a:lstStyle/>
          <a:p>
            <a:r>
              <a:rPr lang="en-US" dirty="0">
                <a:solidFill>
                  <a:schemeClr val="accent5">
                    <a:lumMod val="60000"/>
                    <a:lumOff val="40000"/>
                  </a:schemeClr>
                </a:solidFill>
                <a:highlight>
                  <a:srgbClr val="000000"/>
                </a:highlight>
              </a:rPr>
              <a:t>Responding to a myocardial infarction</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Notify the nurse immediately.</a:t>
            </a:r>
          </a:p>
          <a:p>
            <a:pPr marL="457200" indent="-457200">
              <a:buFont typeface="+mj-lt"/>
              <a:buAutoNum type="arabicPeriod"/>
            </a:pPr>
            <a:r>
              <a:rPr lang="en-US" dirty="0">
                <a:solidFill>
                  <a:schemeClr val="tx1"/>
                </a:solidFill>
              </a:rPr>
              <a:t>Place the resident in a comfortable position. Encourage him to rest. Reassure him that you will not leave him alone.</a:t>
            </a:r>
          </a:p>
          <a:p>
            <a:pPr marL="457200" indent="-457200">
              <a:buFont typeface="+mj-lt"/>
              <a:buAutoNum type="arabicPeriod"/>
            </a:pPr>
            <a:r>
              <a:rPr lang="en-US" dirty="0">
                <a:solidFill>
                  <a:schemeClr val="tx1"/>
                </a:solidFill>
              </a:rPr>
              <a:t>Loosen clothing around the resident’s neck.</a:t>
            </a:r>
          </a:p>
          <a:p>
            <a:pPr marL="457200" indent="-457200">
              <a:buFont typeface="+mj-lt"/>
              <a:buAutoNum type="arabicPeriod"/>
            </a:pPr>
            <a:r>
              <a:rPr lang="en-US" dirty="0">
                <a:solidFill>
                  <a:schemeClr val="tx1"/>
                </a:solidFill>
              </a:rPr>
              <a:t>Do not give the resident food or liquids.</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BE27281D-C77B-4A92-97E0-DBB92AD15547}"/>
              </a:ext>
            </a:extLst>
          </p:cNvPr>
          <p:cNvPicPr>
            <a:picLocks noChangeAspect="1"/>
          </p:cNvPicPr>
          <p:nvPr/>
        </p:nvPicPr>
        <p:blipFill>
          <a:blip r:embed="rId2"/>
          <a:stretch>
            <a:fillRect/>
          </a:stretch>
        </p:blipFill>
        <p:spPr>
          <a:xfrm>
            <a:off x="5663739" y="2473779"/>
            <a:ext cx="5008662" cy="3432807"/>
          </a:xfrm>
          <a:prstGeom prst="rect">
            <a:avLst/>
          </a:prstGeom>
        </p:spPr>
      </p:pic>
    </p:spTree>
    <p:extLst>
      <p:ext uri="{BB962C8B-B14F-4D97-AF65-F5344CB8AC3E}">
        <p14:creationId xmlns:p14="http://schemas.microsoft.com/office/powerpoint/2010/main" val="3769156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a myocardial infarction</a:t>
            </a:r>
          </a:p>
          <a:p>
            <a:endParaRPr lang="en-US" dirty="0">
              <a:solidFill>
                <a:schemeClr val="accent5">
                  <a:lumMod val="60000"/>
                  <a:lumOff val="40000"/>
                </a:schemeClr>
              </a:solidFill>
              <a:highlight>
                <a:srgbClr val="000000"/>
              </a:highlight>
            </a:endParaRPr>
          </a:p>
          <a:p>
            <a:pPr marL="457200" indent="-457200">
              <a:buFont typeface="+mj-lt"/>
              <a:buAutoNum type="arabicPeriod" startAt="5"/>
            </a:pPr>
            <a:r>
              <a:rPr lang="en-US" dirty="0">
                <a:solidFill>
                  <a:schemeClr val="tx1"/>
                </a:solidFill>
              </a:rPr>
              <a:t>Monitor the person’s breathing and pulse. If the person stops breathing and has no pulse, begin CPR if trained and allowed to do so.</a:t>
            </a:r>
          </a:p>
          <a:p>
            <a:pPr marL="457200" indent="-457200">
              <a:buFont typeface="+mj-lt"/>
              <a:buAutoNum type="arabicPeriod" startAt="5"/>
            </a:pPr>
            <a:r>
              <a:rPr lang="en-US" dirty="0">
                <a:solidFill>
                  <a:schemeClr val="tx1"/>
                </a:solidFill>
              </a:rPr>
              <a:t>Stay with the resident until help has arrived.</a:t>
            </a:r>
            <a:endParaRPr lang="en-US" dirty="0">
              <a:solidFill>
                <a:schemeClr val="tx1"/>
              </a:solidFill>
              <a:highlight>
                <a:srgbClr val="000000"/>
              </a:highlight>
            </a:endParaRPr>
          </a:p>
          <a:p>
            <a:pPr marL="457200" indent="-457200">
              <a:buFont typeface="+mj-lt"/>
              <a:buAutoNum type="arabicPeriod" startAt="5"/>
            </a:pPr>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412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52D3D-150B-42F0-A965-FC50386AC396}"/>
              </a:ext>
            </a:extLst>
          </p:cNvPr>
          <p:cNvSpPr>
            <a:spLocks noGrp="1"/>
          </p:cNvSpPr>
          <p:nvPr>
            <p:ph idx="1"/>
          </p:nvPr>
        </p:nvSpPr>
        <p:spPr/>
        <p:txBody>
          <a:bodyPr/>
          <a:lstStyle/>
          <a:p>
            <a:pPr marL="457200" indent="-457200">
              <a:buFont typeface="+mj-lt"/>
              <a:buAutoNum type="arabicPeriod"/>
            </a:pPr>
            <a:r>
              <a:rPr lang="en-US" dirty="0"/>
              <a:t>Define important words in this chapter</a:t>
            </a:r>
          </a:p>
          <a:p>
            <a:endParaRPr lang="en-US" dirty="0">
              <a:solidFill>
                <a:schemeClr val="tx1"/>
              </a:solidFill>
            </a:endParaRPr>
          </a:p>
          <a:p>
            <a:r>
              <a:rPr lang="en-US" b="1" dirty="0">
                <a:solidFill>
                  <a:schemeClr val="tx1"/>
                </a:solidFill>
              </a:rPr>
              <a:t>receptive aphasia </a:t>
            </a:r>
          </a:p>
          <a:p>
            <a:pPr lvl="1"/>
            <a:r>
              <a:rPr lang="en-US" dirty="0">
                <a:solidFill>
                  <a:schemeClr val="tx1"/>
                </a:solidFill>
              </a:rPr>
              <a:t>difficulty understanding spoken or written words.</a:t>
            </a:r>
          </a:p>
          <a:p>
            <a:r>
              <a:rPr lang="en-US" b="1" dirty="0">
                <a:solidFill>
                  <a:schemeClr val="tx1"/>
                </a:solidFill>
              </a:rPr>
              <a:t>respiratory arrest</a:t>
            </a:r>
          </a:p>
          <a:p>
            <a:pPr lvl="1"/>
            <a:r>
              <a:rPr lang="en-US" dirty="0">
                <a:solidFill>
                  <a:schemeClr val="tx1"/>
                </a:solidFill>
              </a:rPr>
              <a:t>stopping/cessation of breathing.</a:t>
            </a:r>
          </a:p>
          <a:p>
            <a:r>
              <a:rPr lang="en-US" b="1" dirty="0">
                <a:solidFill>
                  <a:schemeClr val="tx1"/>
                </a:solidFill>
              </a:rPr>
              <a:t>shock </a:t>
            </a:r>
          </a:p>
          <a:p>
            <a:pPr lvl="1"/>
            <a:r>
              <a:rPr lang="en-US" dirty="0">
                <a:solidFill>
                  <a:schemeClr val="tx1"/>
                </a:solidFill>
              </a:rPr>
              <a:t>a condition that occurs when there is decreased blood flow to organs and tissues.</a:t>
            </a:r>
          </a:p>
          <a:p>
            <a:r>
              <a:rPr lang="en-US" b="1" dirty="0">
                <a:solidFill>
                  <a:schemeClr val="tx1"/>
                </a:solidFill>
              </a:rPr>
              <a:t>syncope </a:t>
            </a:r>
          </a:p>
          <a:p>
            <a:pPr lvl="1"/>
            <a:r>
              <a:rPr lang="en-US" dirty="0">
                <a:solidFill>
                  <a:schemeClr val="tx1"/>
                </a:solidFill>
              </a:rPr>
              <a:t>a temporary loss of consciousness; also called </a:t>
            </a:r>
            <a:r>
              <a:rPr lang="en-US" i="1" dirty="0">
                <a:solidFill>
                  <a:schemeClr val="tx1"/>
                </a:solidFill>
              </a:rPr>
              <a:t>fainting</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854CB5B5-75F0-47D5-8B4D-FDC74BEE24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02573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Know the causes of insulin reaction: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Too much insulin</a:t>
            </a:r>
          </a:p>
          <a:p>
            <a:pPr marL="800100" lvl="1" indent="-342900">
              <a:buFont typeface="Arial" panose="020B0604020202020204" pitchFamily="34" charset="0"/>
              <a:buChar char="•"/>
            </a:pPr>
            <a:r>
              <a:rPr lang="en-US" dirty="0">
                <a:solidFill>
                  <a:schemeClr val="tx1"/>
                </a:solidFill>
              </a:rPr>
              <a:t>Too little food</a:t>
            </a:r>
          </a:p>
          <a:p>
            <a:pPr marL="800100" lvl="1" indent="-342900">
              <a:buFont typeface="Arial" panose="020B0604020202020204" pitchFamily="34" charset="0"/>
              <a:buChar char="•"/>
            </a:pPr>
            <a:r>
              <a:rPr lang="en-US" dirty="0">
                <a:solidFill>
                  <a:schemeClr val="tx1"/>
                </a:solidFill>
              </a:rPr>
              <a:t>Additional activity that causes the body to rapidly absorb food</a:t>
            </a:r>
          </a:p>
          <a:p>
            <a:pPr marL="800100" lvl="1" indent="-342900">
              <a:buFont typeface="Arial" panose="020B0604020202020204" pitchFamily="34" charset="0"/>
              <a:buChar char="•"/>
            </a:pPr>
            <a:r>
              <a:rPr lang="en-US" dirty="0">
                <a:solidFill>
                  <a:schemeClr val="tx1"/>
                </a:solidFill>
              </a:rPr>
              <a:t>Vomiting </a:t>
            </a:r>
          </a:p>
          <a:p>
            <a:pPr marL="800100" lvl="1" indent="-342900">
              <a:buFont typeface="Arial" panose="020B0604020202020204" pitchFamily="34" charset="0"/>
              <a:buChar char="•"/>
            </a:pPr>
            <a:r>
              <a:rPr lang="en-US" dirty="0">
                <a:solidFill>
                  <a:schemeClr val="tx1"/>
                </a:solidFill>
              </a:rPr>
              <a:t>Diarrhea</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688814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 these signs and symptoms of insulin reaction:</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Feeling weak or different</a:t>
            </a:r>
          </a:p>
          <a:p>
            <a:pPr marL="800100" lvl="1" indent="-342900">
              <a:buFont typeface="Arial" panose="020B0604020202020204" pitchFamily="34" charset="0"/>
              <a:buChar char="•"/>
            </a:pPr>
            <a:r>
              <a:rPr lang="en-US" dirty="0">
                <a:solidFill>
                  <a:schemeClr val="tx1"/>
                </a:solidFill>
              </a:rPr>
              <a:t>Nervousness </a:t>
            </a:r>
          </a:p>
          <a:p>
            <a:pPr marL="800100" lvl="1" indent="-342900">
              <a:buFont typeface="Arial" panose="020B0604020202020204" pitchFamily="34" charset="0"/>
              <a:buChar char="•"/>
            </a:pPr>
            <a:r>
              <a:rPr lang="en-US" dirty="0">
                <a:solidFill>
                  <a:schemeClr val="tx1"/>
                </a:solidFill>
              </a:rPr>
              <a:t>Dizziness</a:t>
            </a:r>
          </a:p>
          <a:p>
            <a:pPr marL="800100" lvl="1" indent="-342900">
              <a:buFont typeface="Arial" panose="020B0604020202020204" pitchFamily="34" charset="0"/>
              <a:buChar char="•"/>
            </a:pPr>
            <a:r>
              <a:rPr lang="en-US" dirty="0">
                <a:solidFill>
                  <a:schemeClr val="tx1"/>
                </a:solidFill>
              </a:rPr>
              <a:t>Perspiration</a:t>
            </a:r>
          </a:p>
          <a:p>
            <a:pPr marL="800100" lvl="1" indent="-342900">
              <a:buFont typeface="Arial" panose="020B0604020202020204" pitchFamily="34" charset="0"/>
              <a:buChar char="•"/>
            </a:pPr>
            <a:r>
              <a:rPr lang="en-US" dirty="0">
                <a:solidFill>
                  <a:schemeClr val="tx1"/>
                </a:solidFill>
              </a:rPr>
              <a:t>Headache </a:t>
            </a:r>
          </a:p>
          <a:p>
            <a:pPr marL="800100" lvl="1" indent="-342900">
              <a:buFont typeface="Arial" panose="020B0604020202020204" pitchFamily="34" charset="0"/>
              <a:buChar char="•"/>
            </a:pPr>
            <a:r>
              <a:rPr lang="en-US" dirty="0">
                <a:solidFill>
                  <a:schemeClr val="tx1"/>
                </a:solidFill>
              </a:rPr>
              <a:t>Blurred vision</a:t>
            </a:r>
          </a:p>
          <a:p>
            <a:pPr marL="800100" lvl="1" indent="-342900">
              <a:buFont typeface="Arial" panose="020B0604020202020204" pitchFamily="34" charset="0"/>
              <a:buChar char="•"/>
            </a:pPr>
            <a:r>
              <a:rPr lang="en-US" dirty="0">
                <a:solidFill>
                  <a:schemeClr val="tx1"/>
                </a:solidFill>
              </a:rPr>
              <a:t>Numbness of the lips and tongue</a:t>
            </a:r>
          </a:p>
          <a:p>
            <a:pPr marL="800100" lvl="1" indent="-342900">
              <a:buFont typeface="Arial" panose="020B0604020202020204" pitchFamily="34" charset="0"/>
              <a:buChar char="•"/>
            </a:pPr>
            <a:r>
              <a:rPr lang="en-US" dirty="0">
                <a:solidFill>
                  <a:schemeClr val="tx1"/>
                </a:solidFill>
              </a:rPr>
              <a:t>Cold, clammy skin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924581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Signs and symptoms of insulin reaction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Trembling</a:t>
            </a:r>
          </a:p>
          <a:p>
            <a:pPr marL="800100" lvl="1" indent="-342900">
              <a:buFont typeface="Arial" panose="020B0604020202020204" pitchFamily="34" charset="0"/>
              <a:buChar char="•"/>
            </a:pPr>
            <a:r>
              <a:rPr lang="en-US" dirty="0">
                <a:solidFill>
                  <a:schemeClr val="tx1"/>
                </a:solidFill>
              </a:rPr>
              <a:t>Hunger </a:t>
            </a:r>
          </a:p>
          <a:p>
            <a:pPr marL="800100" lvl="1" indent="-342900">
              <a:buFont typeface="Arial" panose="020B0604020202020204" pitchFamily="34" charset="0"/>
              <a:buChar char="•"/>
            </a:pPr>
            <a:r>
              <a:rPr lang="en-US" dirty="0">
                <a:solidFill>
                  <a:schemeClr val="tx1"/>
                </a:solidFill>
              </a:rPr>
              <a:t>Rapid pulse</a:t>
            </a:r>
          </a:p>
          <a:p>
            <a:pPr marL="800100" lvl="1" indent="-342900">
              <a:buFont typeface="Arial" panose="020B0604020202020204" pitchFamily="34" charset="0"/>
              <a:buChar char="•"/>
            </a:pPr>
            <a:r>
              <a:rPr lang="en-US" dirty="0">
                <a:solidFill>
                  <a:schemeClr val="tx1"/>
                </a:solidFill>
              </a:rPr>
              <a:t>Low blood pressure</a:t>
            </a:r>
          </a:p>
          <a:p>
            <a:pPr marL="800100" lvl="1" indent="-342900">
              <a:buFont typeface="Arial" panose="020B0604020202020204" pitchFamily="34" charset="0"/>
              <a:buChar char="•"/>
            </a:pPr>
            <a:r>
              <a:rPr lang="en-US" dirty="0">
                <a:solidFill>
                  <a:schemeClr val="tx1"/>
                </a:solidFill>
              </a:rPr>
              <a:t>Confusion </a:t>
            </a:r>
          </a:p>
          <a:p>
            <a:pPr marL="800100" lvl="1" indent="-342900">
              <a:buFont typeface="Arial" panose="020B0604020202020204" pitchFamily="34" charset="0"/>
              <a:buChar char="•"/>
            </a:pPr>
            <a:r>
              <a:rPr lang="en-US" dirty="0">
                <a:solidFill>
                  <a:schemeClr val="tx1"/>
                </a:solidFill>
              </a:rPr>
              <a:t>Unconsciousness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34816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br>
              <a:rPr lang="en-US" dirty="0">
                <a:solidFill>
                  <a:schemeClr val="tx1"/>
                </a:solidFill>
              </a:rPr>
            </a:br>
            <a:endParaRPr lang="en-US" dirty="0">
              <a:solidFill>
                <a:schemeClr val="tx1"/>
              </a:solidFill>
            </a:endParaRPr>
          </a:p>
          <a:p>
            <a:r>
              <a:rPr lang="en-US" dirty="0">
                <a:solidFill>
                  <a:schemeClr val="tx1"/>
                </a:solidFill>
              </a:rPr>
              <a:t>These signs and symptoms mean that the resident needs food; a diabetic resident should always have a quick source of sugar handy.</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44463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Know the causes of diabetic ketoacidosis (DKA):</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Undiagnosed diabetes</a:t>
            </a:r>
          </a:p>
          <a:p>
            <a:pPr marL="800100" lvl="1" indent="-342900">
              <a:buFont typeface="Arial" panose="020B0604020202020204" pitchFamily="34" charset="0"/>
              <a:buChar char="•"/>
            </a:pPr>
            <a:r>
              <a:rPr lang="en-US" dirty="0">
                <a:solidFill>
                  <a:schemeClr val="tx1"/>
                </a:solidFill>
              </a:rPr>
              <a:t>Infection </a:t>
            </a:r>
          </a:p>
          <a:p>
            <a:pPr marL="800100" lvl="1" indent="-342900">
              <a:buFont typeface="Arial" panose="020B0604020202020204" pitchFamily="34" charset="0"/>
              <a:buChar char="•"/>
            </a:pPr>
            <a:r>
              <a:rPr lang="en-US" dirty="0">
                <a:solidFill>
                  <a:schemeClr val="tx1"/>
                </a:solidFill>
              </a:rPr>
              <a:t>Not enough insulin</a:t>
            </a:r>
          </a:p>
          <a:p>
            <a:pPr marL="800100" lvl="1" indent="-342900">
              <a:buFont typeface="Arial" panose="020B0604020202020204" pitchFamily="34" charset="0"/>
              <a:buChar char="•"/>
            </a:pPr>
            <a:r>
              <a:rPr lang="en-US" dirty="0">
                <a:solidFill>
                  <a:schemeClr val="tx1"/>
                </a:solidFill>
              </a:rPr>
              <a:t>Eating too much</a:t>
            </a:r>
          </a:p>
          <a:p>
            <a:pPr marL="800100" lvl="1" indent="-342900">
              <a:buFont typeface="Arial" panose="020B0604020202020204" pitchFamily="34" charset="0"/>
              <a:buChar char="•"/>
            </a:pPr>
            <a:r>
              <a:rPr lang="en-US" dirty="0">
                <a:solidFill>
                  <a:schemeClr val="tx1"/>
                </a:solidFill>
              </a:rPr>
              <a:t>Not getting enough exercise</a:t>
            </a:r>
          </a:p>
          <a:p>
            <a:pPr marL="800100" lvl="1" indent="-342900">
              <a:buFont typeface="Arial" panose="020B0604020202020204" pitchFamily="34" charset="0"/>
              <a:buChar char="•"/>
            </a:pPr>
            <a:r>
              <a:rPr lang="en-US" dirty="0">
                <a:solidFill>
                  <a:schemeClr val="tx1"/>
                </a:solidFill>
              </a:rPr>
              <a:t>Physical and emotional stress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676975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 these signs and symptoms of DKA:</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Increased hunger, thirst, or urination</a:t>
            </a:r>
          </a:p>
          <a:p>
            <a:pPr marL="800100" lvl="1" indent="-342900">
              <a:buFont typeface="Arial" panose="020B0604020202020204" pitchFamily="34" charset="0"/>
              <a:buChar char="•"/>
            </a:pPr>
            <a:r>
              <a:rPr lang="en-US" dirty="0">
                <a:solidFill>
                  <a:schemeClr val="tx1"/>
                </a:solidFill>
              </a:rPr>
              <a:t>Abdominal pain</a:t>
            </a:r>
          </a:p>
          <a:p>
            <a:pPr marL="800100" lvl="1" indent="-342900">
              <a:buFont typeface="Arial" panose="020B0604020202020204" pitchFamily="34" charset="0"/>
              <a:buChar char="•"/>
            </a:pPr>
            <a:r>
              <a:rPr lang="en-US" dirty="0">
                <a:solidFill>
                  <a:schemeClr val="tx1"/>
                </a:solidFill>
              </a:rPr>
              <a:t>Deep or difficult breathing</a:t>
            </a:r>
          </a:p>
          <a:p>
            <a:pPr marL="800100" lvl="1" indent="-342900">
              <a:buFont typeface="Arial" panose="020B0604020202020204" pitchFamily="34" charset="0"/>
              <a:buChar char="•"/>
            </a:pPr>
            <a:r>
              <a:rPr lang="en-US" dirty="0">
                <a:solidFill>
                  <a:schemeClr val="tx1"/>
                </a:solidFill>
              </a:rPr>
              <a:t>Breath that smells sweet or fruity</a:t>
            </a:r>
          </a:p>
          <a:p>
            <a:pPr marL="800100" lvl="1" indent="-342900">
              <a:buFont typeface="Arial" panose="020B0604020202020204" pitchFamily="34" charset="0"/>
              <a:buChar char="•"/>
            </a:pPr>
            <a:r>
              <a:rPr lang="en-US" dirty="0">
                <a:solidFill>
                  <a:schemeClr val="tx1"/>
                </a:solidFill>
              </a:rPr>
              <a:t>Headache</a:t>
            </a:r>
          </a:p>
          <a:p>
            <a:pPr marL="800100" lvl="1" indent="-342900">
              <a:buFont typeface="Arial" panose="020B0604020202020204" pitchFamily="34" charset="0"/>
              <a:buChar char="•"/>
            </a:pPr>
            <a:r>
              <a:rPr lang="en-US" dirty="0">
                <a:solidFill>
                  <a:schemeClr val="tx1"/>
                </a:solidFill>
              </a:rPr>
              <a:t>Blurred vision</a:t>
            </a:r>
          </a:p>
          <a:p>
            <a:pPr marL="800100" lvl="1" indent="-342900">
              <a:buFont typeface="Arial" panose="020B0604020202020204" pitchFamily="34" charset="0"/>
              <a:buChar char="•"/>
            </a:pPr>
            <a:r>
              <a:rPr lang="en-US" dirty="0">
                <a:solidFill>
                  <a:schemeClr val="tx1"/>
                </a:solidFill>
              </a:rPr>
              <a:t>Dry skin, dry mouth</a:t>
            </a:r>
          </a:p>
          <a:p>
            <a:pPr marL="800100" lvl="1" indent="-342900">
              <a:buFont typeface="Arial" panose="020B0604020202020204" pitchFamily="34" charset="0"/>
              <a:buChar char="•"/>
            </a:pPr>
            <a:r>
              <a:rPr lang="en-US" dirty="0">
                <a:solidFill>
                  <a:schemeClr val="tx1"/>
                </a:solidFill>
              </a:rPr>
              <a:t>Flushed cheeks</a:t>
            </a:r>
          </a:p>
          <a:p>
            <a:pPr marL="800100" lvl="1" indent="-342900">
              <a:buFont typeface="Arial" panose="020B0604020202020204" pitchFamily="34" charset="0"/>
              <a:buChar char="•"/>
            </a:pPr>
            <a:r>
              <a:rPr lang="en-US" dirty="0">
                <a:solidFill>
                  <a:schemeClr val="tx1"/>
                </a:solidFill>
              </a:rPr>
              <a:t>Nausea and vomiting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10785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Signs and symptoms of DKA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Loss of appetite</a:t>
            </a:r>
          </a:p>
          <a:p>
            <a:pPr marL="800100" lvl="1" indent="-342900">
              <a:buFont typeface="Arial" panose="020B0604020202020204" pitchFamily="34" charset="0"/>
              <a:buChar char="•"/>
            </a:pPr>
            <a:r>
              <a:rPr lang="en-US" dirty="0">
                <a:solidFill>
                  <a:schemeClr val="tx1"/>
                </a:solidFill>
              </a:rPr>
              <a:t>Rapid, weak pulse</a:t>
            </a:r>
          </a:p>
          <a:p>
            <a:pPr marL="800100" lvl="1" indent="-342900">
              <a:buFont typeface="Arial" panose="020B0604020202020204" pitchFamily="34" charset="0"/>
              <a:buChar char="•"/>
            </a:pPr>
            <a:r>
              <a:rPr lang="en-US" dirty="0">
                <a:solidFill>
                  <a:schemeClr val="tx1"/>
                </a:solidFill>
              </a:rPr>
              <a:t>Low blood pressure</a:t>
            </a:r>
          </a:p>
          <a:p>
            <a:pPr marL="800100" lvl="1" indent="-342900">
              <a:buFont typeface="Arial" panose="020B0604020202020204" pitchFamily="34" charset="0"/>
              <a:buChar char="•"/>
            </a:pPr>
            <a:r>
              <a:rPr lang="en-US" dirty="0">
                <a:solidFill>
                  <a:schemeClr val="tx1"/>
                </a:solidFill>
              </a:rPr>
              <a:t>Shortness of breath or air hunger</a:t>
            </a:r>
          </a:p>
          <a:p>
            <a:pPr marL="800100" lvl="1" indent="-342900">
              <a:buFont typeface="Arial" panose="020B0604020202020204" pitchFamily="34" charset="0"/>
              <a:buChar char="•"/>
            </a:pPr>
            <a:r>
              <a:rPr lang="en-US" dirty="0">
                <a:solidFill>
                  <a:schemeClr val="tx1"/>
                </a:solidFill>
              </a:rPr>
              <a:t>Weakness</a:t>
            </a:r>
          </a:p>
          <a:p>
            <a:pPr marL="800100" lvl="1" indent="-342900">
              <a:buFont typeface="Arial" panose="020B0604020202020204" pitchFamily="34" charset="0"/>
              <a:buChar char="•"/>
            </a:pPr>
            <a:r>
              <a:rPr lang="en-US" dirty="0">
                <a:solidFill>
                  <a:schemeClr val="tx1"/>
                </a:solidFill>
              </a:rPr>
              <a:t>Drowsiness</a:t>
            </a:r>
          </a:p>
          <a:p>
            <a:pPr marL="800100" lvl="1" indent="-342900">
              <a:buFont typeface="Arial" panose="020B0604020202020204" pitchFamily="34" charset="0"/>
              <a:buChar char="•"/>
            </a:pPr>
            <a:r>
              <a:rPr lang="en-US" dirty="0">
                <a:solidFill>
                  <a:schemeClr val="tx1"/>
                </a:solidFill>
              </a:rPr>
              <a:t>Confusion</a:t>
            </a:r>
          </a:p>
          <a:p>
            <a:pPr marL="800100" lvl="1" indent="-342900">
              <a:buFont typeface="Arial" panose="020B0604020202020204" pitchFamily="34" charset="0"/>
              <a:buChar char="•"/>
            </a:pPr>
            <a:r>
              <a:rPr lang="en-US" dirty="0">
                <a:solidFill>
                  <a:schemeClr val="tx1"/>
                </a:solidFill>
              </a:rPr>
              <a:t>Unconsciousness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029928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DKA can lead to diabetic coma and death, if left untreated.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81193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Seizures are involuntary, often violent, contractions of muscles. They can involve a small area or the entire body. </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Know the causes of seizures:</a:t>
            </a:r>
          </a:p>
          <a:p>
            <a:pPr marL="800100" lvl="1" indent="-342900">
              <a:buFont typeface="Arial" panose="020B0604020202020204" pitchFamily="34" charset="0"/>
              <a:buChar char="•"/>
            </a:pPr>
            <a:r>
              <a:rPr lang="en-US" dirty="0">
                <a:solidFill>
                  <a:schemeClr val="tx1"/>
                </a:solidFill>
              </a:rPr>
              <a:t>Abnormality in the brain</a:t>
            </a:r>
          </a:p>
          <a:p>
            <a:pPr marL="800100" lvl="1" indent="-342900">
              <a:buFont typeface="Arial" panose="020B0604020202020204" pitchFamily="34" charset="0"/>
              <a:buChar char="•"/>
            </a:pPr>
            <a:r>
              <a:rPr lang="en-US" dirty="0">
                <a:solidFill>
                  <a:schemeClr val="tx1"/>
                </a:solidFill>
              </a:rPr>
              <a:t>High fever</a:t>
            </a:r>
          </a:p>
          <a:p>
            <a:pPr marL="800100" lvl="1" indent="-342900">
              <a:buFont typeface="Arial" panose="020B0604020202020204" pitchFamily="34" charset="0"/>
              <a:buChar char="•"/>
            </a:pPr>
            <a:r>
              <a:rPr lang="en-US" dirty="0">
                <a:solidFill>
                  <a:schemeClr val="tx1"/>
                </a:solidFill>
              </a:rPr>
              <a:t>Serious illness</a:t>
            </a:r>
          </a:p>
          <a:p>
            <a:pPr marL="800100" lvl="1" indent="-342900">
              <a:buFont typeface="Arial" panose="020B0604020202020204" pitchFamily="34" charset="0"/>
              <a:buChar char="•"/>
            </a:pPr>
            <a:r>
              <a:rPr lang="en-US" dirty="0">
                <a:solidFill>
                  <a:schemeClr val="tx1"/>
                </a:solidFill>
              </a:rPr>
              <a:t>Head injury</a:t>
            </a:r>
          </a:p>
          <a:p>
            <a:pPr marL="800100" lvl="1" indent="-342900">
              <a:buFont typeface="Arial" panose="020B0604020202020204" pitchFamily="34" charset="0"/>
              <a:buChar char="•"/>
            </a:pPr>
            <a:r>
              <a:rPr lang="en-US" dirty="0">
                <a:solidFill>
                  <a:schemeClr val="tx1"/>
                </a:solidFill>
              </a:rPr>
              <a:t>Seizure disorder</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2850836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Your main goal during a seizure is to make sure the resident is safe.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44262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conscious </a:t>
            </a:r>
          </a:p>
          <a:p>
            <a:pPr lvl="1"/>
            <a:r>
              <a:rPr lang="en-US" dirty="0">
                <a:solidFill>
                  <a:schemeClr val="tx1"/>
                </a:solidFill>
              </a:rPr>
              <a:t>having awareness of surroundings, sensations, and thoughts.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2325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 these signs of seizure: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Severe shaking</a:t>
            </a:r>
          </a:p>
          <a:p>
            <a:pPr marL="800100" lvl="1" indent="-342900">
              <a:buFont typeface="Arial" panose="020B0604020202020204" pitchFamily="34" charset="0"/>
              <a:buChar char="•"/>
            </a:pPr>
            <a:r>
              <a:rPr lang="en-US" dirty="0">
                <a:solidFill>
                  <a:schemeClr val="tx1"/>
                </a:solidFill>
              </a:rPr>
              <a:t>Uncontrolled thrusting of arms and legs</a:t>
            </a:r>
          </a:p>
          <a:p>
            <a:pPr marL="800100" lvl="1" indent="-342900">
              <a:buFont typeface="Arial" panose="020B0604020202020204" pitchFamily="34" charset="0"/>
              <a:buChar char="•"/>
            </a:pPr>
            <a:r>
              <a:rPr lang="en-US" dirty="0">
                <a:solidFill>
                  <a:schemeClr val="tx1"/>
                </a:solidFill>
              </a:rPr>
              <a:t>Clenching jaw</a:t>
            </a:r>
          </a:p>
          <a:p>
            <a:pPr marL="800100" lvl="1" indent="-342900">
              <a:buFont typeface="Arial" panose="020B0604020202020204" pitchFamily="34" charset="0"/>
              <a:buChar char="•"/>
            </a:pPr>
            <a:r>
              <a:rPr lang="en-US" dirty="0">
                <a:solidFill>
                  <a:schemeClr val="tx1"/>
                </a:solidFill>
              </a:rPr>
              <a:t>Drooling</a:t>
            </a:r>
          </a:p>
          <a:p>
            <a:pPr marL="800100" lvl="1" indent="-342900">
              <a:buFont typeface="Arial" panose="020B0604020202020204" pitchFamily="34" charset="0"/>
              <a:buChar char="•"/>
            </a:pPr>
            <a:r>
              <a:rPr lang="en-US" dirty="0">
                <a:solidFill>
                  <a:schemeClr val="tx1"/>
                </a:solidFill>
              </a:rPr>
              <a:t>Inability to swallow</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02144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Types of seizures: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Absence or Petit Mal</a:t>
            </a:r>
          </a:p>
          <a:p>
            <a:pPr marL="800100" lvl="1" indent="-342900">
              <a:buFont typeface="Arial" panose="020B0604020202020204" pitchFamily="34" charset="0"/>
              <a:buChar char="•"/>
            </a:pPr>
            <a:r>
              <a:rPr lang="en-US" dirty="0">
                <a:solidFill>
                  <a:schemeClr val="tx1"/>
                </a:solidFill>
              </a:rPr>
              <a:t>Myoclonic</a:t>
            </a:r>
          </a:p>
          <a:p>
            <a:pPr marL="800100" lvl="1" indent="-342900">
              <a:buFont typeface="Arial" panose="020B0604020202020204" pitchFamily="34" charset="0"/>
              <a:buChar char="•"/>
            </a:pPr>
            <a:r>
              <a:rPr lang="en-US" dirty="0">
                <a:solidFill>
                  <a:schemeClr val="tx1"/>
                </a:solidFill>
              </a:rPr>
              <a:t>Atonic</a:t>
            </a:r>
          </a:p>
          <a:p>
            <a:pPr marL="800100" lvl="1" indent="-342900">
              <a:buFont typeface="Arial" panose="020B0604020202020204" pitchFamily="34" charset="0"/>
              <a:buChar char="•"/>
            </a:pPr>
            <a:r>
              <a:rPr lang="en-US" dirty="0">
                <a:solidFill>
                  <a:schemeClr val="tx1"/>
                </a:solidFill>
              </a:rPr>
              <a:t>Tonic</a:t>
            </a:r>
          </a:p>
          <a:p>
            <a:pPr marL="800100" lvl="1" indent="-342900">
              <a:buFont typeface="Arial" panose="020B0604020202020204" pitchFamily="34" charset="0"/>
              <a:buChar char="•"/>
            </a:pPr>
            <a:r>
              <a:rPr lang="en-US" dirty="0" err="1">
                <a:solidFill>
                  <a:schemeClr val="tx1"/>
                </a:solidFill>
              </a:rPr>
              <a:t>Clonic</a:t>
            </a: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Tonic-</a:t>
            </a:r>
            <a:r>
              <a:rPr lang="en-US" dirty="0" err="1">
                <a:solidFill>
                  <a:schemeClr val="tx1"/>
                </a:solidFill>
              </a:rPr>
              <a:t>clonic</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395895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seizures</a:t>
            </a:r>
          </a:p>
          <a:p>
            <a:endParaRPr lang="en-US" dirty="0">
              <a:solidFill>
                <a:schemeClr val="accent5">
                  <a:lumMod val="60000"/>
                  <a:lumOff val="40000"/>
                </a:schemeClr>
              </a:solidFill>
              <a:highlight>
                <a:srgbClr val="000000"/>
              </a:highlight>
            </a:endParaRPr>
          </a:p>
          <a:p>
            <a:pPr marL="457200" indent="-457200">
              <a:buFont typeface="+mj-lt"/>
              <a:buAutoNum type="arabicPeriod"/>
            </a:pPr>
            <a:r>
              <a:rPr lang="en-US" dirty="0">
                <a:solidFill>
                  <a:schemeClr val="tx1"/>
                </a:solidFill>
              </a:rPr>
              <a:t>Note the time. Put on gloves. If the person is wearing eyeglasses, remove them.</a:t>
            </a:r>
          </a:p>
          <a:p>
            <a:pPr marL="457200" indent="-457200">
              <a:buFont typeface="+mj-lt"/>
              <a:buAutoNum type="arabicPeriod"/>
            </a:pPr>
            <a:r>
              <a:rPr lang="en-US" dirty="0">
                <a:solidFill>
                  <a:schemeClr val="tx1"/>
                </a:solidFill>
              </a:rPr>
              <a:t>Lower the resident to the floor. Cradle and protect his head. If a pillow is nearby, place it under his head. Loosen clothing to help with breathing. Attempt to turn him to one side to lower the risk of choking. This may not be possible during a violent seizure.</a:t>
            </a:r>
          </a:p>
          <a:p>
            <a:pPr marL="457200" indent="-457200">
              <a:buFont typeface="+mj-lt"/>
              <a:buAutoNum type="arabicPeriod"/>
            </a:pPr>
            <a:r>
              <a:rPr lang="en-US" dirty="0">
                <a:solidFill>
                  <a:schemeClr val="tx1"/>
                </a:solidFill>
              </a:rPr>
              <a:t>Have someone call the nurse immediately or use the call light. Do not leave the person unless you must do so to get medical help.</a:t>
            </a:r>
          </a:p>
          <a:p>
            <a:pPr marL="457200" indent="-457200">
              <a:buFont typeface="+mj-lt"/>
              <a:buAutoNum type="arabicPeriod"/>
            </a:pPr>
            <a:r>
              <a:rPr lang="en-US" dirty="0">
                <a:solidFill>
                  <a:schemeClr val="tx1"/>
                </a:solidFill>
              </a:rPr>
              <a:t>Move furniture away to prevent injury. </a:t>
            </a:r>
          </a:p>
          <a:p>
            <a:pPr marL="457200" indent="-457200">
              <a:buFont typeface="+mj-lt"/>
              <a:buAutoNum type="arabicPeriod"/>
            </a:pPr>
            <a:r>
              <a:rPr lang="en-US" dirty="0">
                <a:solidFill>
                  <a:schemeClr val="tx1"/>
                </a:solidFill>
              </a:rPr>
              <a:t>Do not try to stop the seizure or restrain the person.</a:t>
            </a:r>
          </a:p>
          <a:p>
            <a:pPr marL="457200" indent="-457200">
              <a:buFont typeface="+mj-lt"/>
              <a:buAutoNum type="arabicPeriod"/>
            </a:pPr>
            <a:r>
              <a:rPr lang="en-US" dirty="0">
                <a:solidFill>
                  <a:schemeClr val="tx1"/>
                </a:solidFill>
              </a:rPr>
              <a:t>Do not force anything between the resident’s teeth. Do not place your hands in his mouth for any reason. You could be bitten.</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691431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E536FD-5004-42CD-BE72-02A36BCD7F6A}"/>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Responding to seizures</a:t>
            </a:r>
          </a:p>
          <a:p>
            <a:endParaRPr lang="en-US" dirty="0">
              <a:solidFill>
                <a:schemeClr val="accent5">
                  <a:lumMod val="60000"/>
                  <a:lumOff val="40000"/>
                </a:schemeClr>
              </a:solidFill>
              <a:highlight>
                <a:srgbClr val="000000"/>
              </a:highlight>
            </a:endParaRPr>
          </a:p>
          <a:p>
            <a:pPr marL="457200" indent="-457200">
              <a:buFont typeface="+mj-lt"/>
              <a:buAutoNum type="arabicPeriod" startAt="7"/>
            </a:pPr>
            <a:r>
              <a:rPr lang="en-US" dirty="0">
                <a:solidFill>
                  <a:schemeClr val="tx1"/>
                </a:solidFill>
              </a:rPr>
              <a:t>Do not give the resident food or liquids.</a:t>
            </a:r>
          </a:p>
          <a:p>
            <a:pPr marL="457200" indent="-457200">
              <a:buFont typeface="+mj-lt"/>
              <a:buAutoNum type="arabicPeriod" startAt="7"/>
            </a:pPr>
            <a:r>
              <a:rPr lang="en-US" dirty="0">
                <a:solidFill>
                  <a:schemeClr val="tx1"/>
                </a:solidFill>
              </a:rPr>
              <a:t>When the seizure is over, note the time. Gently turn the person to his left side if you do not suspect head, neck, back, spinal, or abdominal injuries, or fractures, or if the resident has difficulty breathing. This reduces the risk of choking on vomit or saliva. If the resident begins to choke, get help immediately. Check for adequate breathing and pulse. If the resident is not breathing and has no pulse, begin CPR if trained and allowed to do so. Do not begin CPR during a seizure.</a:t>
            </a:r>
          </a:p>
          <a:p>
            <a:pPr marL="457200" indent="-457200">
              <a:buFont typeface="+mj-lt"/>
              <a:buAutoNum type="arabicPeriod" startAt="7"/>
            </a:pPr>
            <a:r>
              <a:rPr lang="en-US" dirty="0">
                <a:solidFill>
                  <a:schemeClr val="tx1"/>
                </a:solidFill>
              </a:rPr>
              <a:t>Remove and discard gloves and wash your hands.</a:t>
            </a:r>
          </a:p>
          <a:p>
            <a:pPr marL="457200" indent="-457200">
              <a:buFont typeface="+mj-lt"/>
              <a:buAutoNum type="arabicPeriod" startAt="7"/>
            </a:pPr>
            <a:r>
              <a:rPr lang="en-US" dirty="0">
                <a:solidFill>
                  <a:schemeClr val="tx1"/>
                </a:solidFill>
              </a:rPr>
              <a:t>Report the length of the seizure and your observations to the nurse.</a:t>
            </a:r>
          </a:p>
          <a:p>
            <a:pPr marL="457200" indent="-457200">
              <a:buFont typeface="+mj-lt"/>
              <a:buAutoNum type="arabicPeriod" startAt="7"/>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C0F0B16F-E4A6-4105-9304-E187FC41B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395821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A cerebrovascular accident (CVA) or stroke occurs when the blood supply to a portion of the brain is cut off.</a:t>
            </a:r>
          </a:p>
          <a:p>
            <a:endParaRPr lang="en-US" dirty="0">
              <a:solidFill>
                <a:schemeClr val="tx1"/>
              </a:solidFill>
            </a:endParaRPr>
          </a:p>
          <a:p>
            <a:r>
              <a:rPr lang="en-US" dirty="0">
                <a:solidFill>
                  <a:schemeClr val="tx1"/>
                </a:solidFill>
              </a:rPr>
              <a:t>TIA is a warning sign of a CVA. Symptoms should be reported to the nurse immediately.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716876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Know the signs that a TIA or stroke is occurring: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Difficulty speaking</a:t>
            </a:r>
          </a:p>
          <a:p>
            <a:pPr marL="800100" lvl="1" indent="-342900">
              <a:buFont typeface="Arial" panose="020B0604020202020204" pitchFamily="34" charset="0"/>
              <a:buChar char="•"/>
            </a:pPr>
            <a:r>
              <a:rPr lang="en-US" dirty="0">
                <a:solidFill>
                  <a:schemeClr val="tx1"/>
                </a:solidFill>
              </a:rPr>
              <a:t>Weakness on one side of the body</a:t>
            </a:r>
          </a:p>
          <a:p>
            <a:pPr marL="800100" lvl="1" indent="-342900">
              <a:buFont typeface="Arial" panose="020B0604020202020204" pitchFamily="34" charset="0"/>
              <a:buChar char="•"/>
            </a:pPr>
            <a:r>
              <a:rPr lang="en-US" dirty="0">
                <a:solidFill>
                  <a:schemeClr val="tx1"/>
                </a:solidFill>
              </a:rPr>
              <a:t>Temporary loss of vision</a:t>
            </a:r>
          </a:p>
          <a:p>
            <a:pPr marL="800100" lvl="1" indent="-342900">
              <a:buFont typeface="Arial" panose="020B0604020202020204" pitchFamily="34" charset="0"/>
              <a:buChar char="•"/>
            </a:pPr>
            <a:r>
              <a:rPr lang="en-US" dirty="0">
                <a:solidFill>
                  <a:schemeClr val="tx1"/>
                </a:solidFill>
              </a:rPr>
              <a:t>Numbness or tingling</a:t>
            </a:r>
          </a:p>
          <a:p>
            <a:pPr marL="800100" lvl="1" indent="-342900">
              <a:buFont typeface="Arial" panose="020B0604020202020204" pitchFamily="34" charset="0"/>
              <a:buChar char="•"/>
            </a:pPr>
            <a:r>
              <a:rPr lang="en-US" dirty="0">
                <a:solidFill>
                  <a:schemeClr val="tx1"/>
                </a:solidFill>
              </a:rPr>
              <a:t>Facial numbness, weakness, or drooping, especially on one side</a:t>
            </a:r>
          </a:p>
          <a:p>
            <a:pPr marL="800100" lvl="1" indent="-342900">
              <a:buFont typeface="Arial" panose="020B0604020202020204" pitchFamily="34" charset="0"/>
              <a:buChar char="•"/>
            </a:pPr>
            <a:r>
              <a:rPr lang="en-US" dirty="0">
                <a:solidFill>
                  <a:schemeClr val="tx1"/>
                </a:solidFill>
              </a:rPr>
              <a:t>Paralysis on one side of the body</a:t>
            </a:r>
          </a:p>
          <a:p>
            <a:pPr marL="800100" lvl="1" indent="-342900">
              <a:buFont typeface="Arial" panose="020B0604020202020204" pitchFamily="34" charset="0"/>
              <a:buChar char="•"/>
            </a:pPr>
            <a:r>
              <a:rPr lang="en-US" dirty="0">
                <a:solidFill>
                  <a:schemeClr val="tx1"/>
                </a:solidFill>
              </a:rPr>
              <a:t>Arm or leg numbness or weakness, especially on one side</a:t>
            </a:r>
          </a:p>
          <a:p>
            <a:pPr marL="800100" lvl="1" indent="-342900">
              <a:buFont typeface="Arial" panose="020B0604020202020204" pitchFamily="34" charset="0"/>
              <a:buChar char="•"/>
            </a:pPr>
            <a:r>
              <a:rPr lang="en-US" dirty="0">
                <a:solidFill>
                  <a:schemeClr val="tx1"/>
                </a:solidFill>
              </a:rPr>
              <a:t>Trouble walking, loss of balance</a:t>
            </a:r>
          </a:p>
          <a:p>
            <a:pPr marL="800100" lvl="1" indent="-342900">
              <a:buFont typeface="Arial" panose="020B0604020202020204" pitchFamily="34" charset="0"/>
              <a:buChar char="•"/>
            </a:pPr>
            <a:endParaRPr lang="en-US" dirty="0">
              <a:solidFill>
                <a:schemeClr val="tx1"/>
              </a:solidFill>
            </a:endParaRPr>
          </a:p>
          <a:p>
            <a:pPr lvl="1"/>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09972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Signs that a TIA or stroke is occurring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Slurred speech or inability to speak</a:t>
            </a:r>
          </a:p>
          <a:p>
            <a:pPr marL="800100" lvl="1" indent="-342900">
              <a:buFont typeface="Arial" panose="020B0604020202020204" pitchFamily="34" charset="0"/>
              <a:buChar char="•"/>
            </a:pPr>
            <a:r>
              <a:rPr lang="en-US" dirty="0">
                <a:solidFill>
                  <a:schemeClr val="tx1"/>
                </a:solidFill>
              </a:rPr>
              <a:t>Inability to understand spoken or written words</a:t>
            </a:r>
          </a:p>
          <a:p>
            <a:pPr marL="800100" lvl="1" indent="-342900">
              <a:buFont typeface="Arial" panose="020B0604020202020204" pitchFamily="34" charset="0"/>
              <a:buChar char="•"/>
            </a:pPr>
            <a:r>
              <a:rPr lang="en-US" dirty="0">
                <a:solidFill>
                  <a:schemeClr val="tx1"/>
                </a:solidFill>
              </a:rPr>
              <a:t>Use of inappropriate words</a:t>
            </a:r>
          </a:p>
          <a:p>
            <a:pPr marL="800100" lvl="1" indent="-342900">
              <a:buFont typeface="Arial" panose="020B0604020202020204" pitchFamily="34" charset="0"/>
              <a:buChar char="•"/>
            </a:pPr>
            <a:r>
              <a:rPr lang="en-US" dirty="0">
                <a:solidFill>
                  <a:schemeClr val="tx1"/>
                </a:solidFill>
              </a:rPr>
              <a:t>Severe headache</a:t>
            </a:r>
          </a:p>
          <a:p>
            <a:pPr marL="800100" lvl="1" indent="-342900">
              <a:buFont typeface="Arial" panose="020B0604020202020204" pitchFamily="34" charset="0"/>
              <a:buChar char="•"/>
            </a:pPr>
            <a:r>
              <a:rPr lang="en-US" dirty="0">
                <a:solidFill>
                  <a:schemeClr val="tx1"/>
                </a:solidFill>
              </a:rPr>
              <a:t>Blurred vision or trouble seeing in one or both eyes</a:t>
            </a:r>
          </a:p>
          <a:p>
            <a:pPr marL="800100" lvl="1" indent="-342900">
              <a:buFont typeface="Arial" panose="020B0604020202020204" pitchFamily="34" charset="0"/>
              <a:buChar char="•"/>
            </a:pPr>
            <a:r>
              <a:rPr lang="en-US" dirty="0">
                <a:solidFill>
                  <a:schemeClr val="tx1"/>
                </a:solidFill>
              </a:rPr>
              <a:t>Ringing in the ears</a:t>
            </a:r>
          </a:p>
          <a:p>
            <a:pPr marL="800100" lvl="1" indent="-342900">
              <a:buFont typeface="Arial" panose="020B0604020202020204" pitchFamily="34" charset="0"/>
              <a:buChar char="•"/>
            </a:pPr>
            <a:r>
              <a:rPr lang="en-US" dirty="0">
                <a:solidFill>
                  <a:schemeClr val="tx1"/>
                </a:solidFill>
              </a:rPr>
              <a:t>Redness in the face</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067832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Signs that a TIA or stroke is occurring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Noisy breathing</a:t>
            </a:r>
          </a:p>
          <a:p>
            <a:pPr marL="800100" lvl="1" indent="-342900">
              <a:buFont typeface="Arial" panose="020B0604020202020204" pitchFamily="34" charset="0"/>
              <a:buChar char="•"/>
            </a:pPr>
            <a:r>
              <a:rPr lang="en-US" dirty="0">
                <a:solidFill>
                  <a:schemeClr val="tx1"/>
                </a:solidFill>
              </a:rPr>
              <a:t>Slow pulse rate</a:t>
            </a:r>
          </a:p>
          <a:p>
            <a:pPr marL="800100" lvl="1" indent="-342900">
              <a:buFont typeface="Arial" panose="020B0604020202020204" pitchFamily="34" charset="0"/>
              <a:buChar char="•"/>
            </a:pPr>
            <a:r>
              <a:rPr lang="en-US" dirty="0">
                <a:solidFill>
                  <a:schemeClr val="tx1"/>
                </a:solidFill>
              </a:rPr>
              <a:t>Elevated blood pressure</a:t>
            </a:r>
          </a:p>
          <a:p>
            <a:pPr marL="800100" lvl="1" indent="-342900">
              <a:buFont typeface="Arial" panose="020B0604020202020204" pitchFamily="34" charset="0"/>
              <a:buChar char="•"/>
            </a:pPr>
            <a:r>
              <a:rPr lang="en-US" dirty="0">
                <a:solidFill>
                  <a:schemeClr val="tx1"/>
                </a:solidFill>
              </a:rPr>
              <a:t>Nausea or vomiting</a:t>
            </a:r>
          </a:p>
          <a:p>
            <a:pPr marL="800100" lvl="1" indent="-342900">
              <a:buFont typeface="Arial" panose="020B0604020202020204" pitchFamily="34" charset="0"/>
              <a:buChar char="•"/>
            </a:pPr>
            <a:r>
              <a:rPr lang="en-US" dirty="0">
                <a:solidFill>
                  <a:schemeClr val="tx1"/>
                </a:solidFill>
              </a:rPr>
              <a:t>Loss of bowel and bladder control</a:t>
            </a:r>
          </a:p>
          <a:p>
            <a:pPr marL="800100" lvl="1" indent="-342900">
              <a:buFont typeface="Arial" panose="020B0604020202020204" pitchFamily="34" charset="0"/>
              <a:buChar char="•"/>
            </a:pPr>
            <a:r>
              <a:rPr lang="en-US" dirty="0">
                <a:solidFill>
                  <a:schemeClr val="tx1"/>
                </a:solidFill>
              </a:rPr>
              <a:t>Seizures</a:t>
            </a:r>
          </a:p>
          <a:p>
            <a:pPr marL="800100" lvl="1" indent="-342900">
              <a:buFont typeface="Arial" panose="020B0604020202020204" pitchFamily="34" charset="0"/>
              <a:buChar char="•"/>
            </a:pPr>
            <a:r>
              <a:rPr lang="en-US" dirty="0">
                <a:solidFill>
                  <a:schemeClr val="tx1"/>
                </a:solidFill>
              </a:rPr>
              <a:t>Dizziness</a:t>
            </a:r>
          </a:p>
          <a:p>
            <a:pPr marL="800100" lvl="1" indent="-342900">
              <a:buFont typeface="Arial" panose="020B0604020202020204" pitchFamily="34" charset="0"/>
              <a:buChar char="•"/>
            </a:pPr>
            <a:r>
              <a:rPr lang="en-US" dirty="0">
                <a:solidFill>
                  <a:schemeClr val="tx1"/>
                </a:solidFill>
              </a:rPr>
              <a:t>Loss of consciousness</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3924601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Women may have the following symptoms in the case of TIA or stroke: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Pain in the face, arms, and legs</a:t>
            </a:r>
          </a:p>
          <a:p>
            <a:pPr marL="800100" lvl="1" indent="-342900">
              <a:buFont typeface="Arial" panose="020B0604020202020204" pitchFamily="34" charset="0"/>
              <a:buChar char="•"/>
            </a:pPr>
            <a:r>
              <a:rPr lang="en-US" dirty="0">
                <a:solidFill>
                  <a:schemeClr val="tx1"/>
                </a:solidFill>
              </a:rPr>
              <a:t>Hiccups</a:t>
            </a:r>
          </a:p>
          <a:p>
            <a:pPr marL="800100" lvl="1" indent="-342900">
              <a:buFont typeface="Arial" panose="020B0604020202020204" pitchFamily="34" charset="0"/>
              <a:buChar char="•"/>
            </a:pPr>
            <a:r>
              <a:rPr lang="en-US" dirty="0">
                <a:solidFill>
                  <a:schemeClr val="tx1"/>
                </a:solidFill>
              </a:rPr>
              <a:t>Shortness of breath</a:t>
            </a:r>
          </a:p>
          <a:p>
            <a:pPr marL="800100" lvl="1" indent="-342900">
              <a:buFont typeface="Arial" panose="020B0604020202020204" pitchFamily="34" charset="0"/>
              <a:buChar char="•"/>
            </a:pPr>
            <a:r>
              <a:rPr lang="en-US" dirty="0">
                <a:solidFill>
                  <a:schemeClr val="tx1"/>
                </a:solidFill>
              </a:rPr>
              <a:t>Palpitations</a:t>
            </a:r>
          </a:p>
          <a:p>
            <a:pPr marL="800100" lvl="1" indent="-342900">
              <a:buFont typeface="Arial" panose="020B0604020202020204" pitchFamily="34" charset="0"/>
              <a:buChar char="•"/>
            </a:pPr>
            <a:r>
              <a:rPr lang="en-US" dirty="0">
                <a:solidFill>
                  <a:schemeClr val="tx1"/>
                </a:solidFill>
              </a:rPr>
              <a:t>Chest pain</a:t>
            </a:r>
          </a:p>
          <a:p>
            <a:pPr marL="800100" lvl="1" indent="-342900">
              <a:buFont typeface="Arial" panose="020B0604020202020204" pitchFamily="34" charset="0"/>
              <a:buChar char="•"/>
            </a:pPr>
            <a:r>
              <a:rPr lang="en-US" dirty="0">
                <a:solidFill>
                  <a:schemeClr val="tx1"/>
                </a:solidFill>
              </a:rPr>
              <a:t>Agitation</a:t>
            </a:r>
          </a:p>
          <a:p>
            <a:pPr marL="800100" lvl="1" indent="-342900">
              <a:buFont typeface="Arial" panose="020B0604020202020204" pitchFamily="34" charset="0"/>
              <a:buChar char="•"/>
            </a:pPr>
            <a:r>
              <a:rPr lang="en-US" dirty="0">
                <a:solidFill>
                  <a:schemeClr val="tx1"/>
                </a:solidFill>
              </a:rPr>
              <a:t>Hallucinations</a:t>
            </a:r>
          </a:p>
          <a:p>
            <a:pPr marL="800100" lvl="1" indent="-342900">
              <a:buFont typeface="Arial" panose="020B0604020202020204" pitchFamily="34" charset="0"/>
              <a:buChar char="•"/>
            </a:pPr>
            <a:r>
              <a:rPr lang="en-US" dirty="0">
                <a:solidFill>
                  <a:schemeClr val="tx1"/>
                </a:solidFill>
              </a:rPr>
              <a:t>Disorientation</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455772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It is helpful to remember the acronym </a:t>
            </a:r>
            <a:r>
              <a:rPr lang="en-US" b="1" i="1" dirty="0">
                <a:solidFill>
                  <a:schemeClr val="tx1"/>
                </a:solidFill>
              </a:rPr>
              <a:t>F.A.S.T</a:t>
            </a:r>
            <a:r>
              <a:rPr lang="en-US" b="1" dirty="0">
                <a:solidFill>
                  <a:schemeClr val="tx1"/>
                </a:solidFill>
              </a:rPr>
              <a:t>.</a:t>
            </a:r>
            <a:r>
              <a:rPr lang="en-US" dirty="0">
                <a:solidFill>
                  <a:schemeClr val="tx1"/>
                </a:solidFill>
              </a:rPr>
              <a: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t>
            </a:r>
            <a:r>
              <a:rPr lang="en-US" b="1" dirty="0">
                <a:solidFill>
                  <a:schemeClr val="tx1"/>
                </a:solidFill>
              </a:rPr>
              <a:t>F</a:t>
            </a:r>
            <a:r>
              <a:rPr lang="en-US" dirty="0">
                <a:solidFill>
                  <a:schemeClr val="tx1"/>
                </a:solidFill>
              </a:rPr>
              <a:t>)ace: Is one side of the face drooping? Is it numb? Ask the person to smile. Is the smile uneven?</a:t>
            </a:r>
          </a:p>
          <a:p>
            <a:pPr marL="800100" lvl="1" indent="-342900">
              <a:buFont typeface="Arial" panose="020B0604020202020204" pitchFamily="34" charset="0"/>
              <a:buChar char="•"/>
            </a:pPr>
            <a:r>
              <a:rPr lang="en-US" dirty="0">
                <a:solidFill>
                  <a:schemeClr val="tx1"/>
                </a:solidFill>
              </a:rPr>
              <a:t>(</a:t>
            </a:r>
            <a:r>
              <a:rPr lang="en-US" b="1" dirty="0">
                <a:solidFill>
                  <a:schemeClr val="tx1"/>
                </a:solidFill>
              </a:rPr>
              <a:t>A</a:t>
            </a:r>
            <a:r>
              <a:rPr lang="en-US" dirty="0">
                <a:solidFill>
                  <a:schemeClr val="tx1"/>
                </a:solidFill>
              </a:rPr>
              <a:t>)rms: Is one arm numb or weak? Ask the person to raise both arms. Check to see if one arm shifts downward.</a:t>
            </a:r>
          </a:p>
          <a:p>
            <a:pPr marL="800100" lvl="1" indent="-342900">
              <a:buFont typeface="Arial" panose="020B0604020202020204" pitchFamily="34" charset="0"/>
              <a:buChar char="•"/>
            </a:pPr>
            <a:r>
              <a:rPr lang="en-US" dirty="0">
                <a:solidFill>
                  <a:schemeClr val="tx1"/>
                </a:solidFill>
              </a:rPr>
              <a:t>(</a:t>
            </a:r>
            <a:r>
              <a:rPr lang="en-US" b="1" dirty="0">
                <a:solidFill>
                  <a:schemeClr val="tx1"/>
                </a:solidFill>
              </a:rPr>
              <a:t>S</a:t>
            </a:r>
            <a:r>
              <a:rPr lang="en-US" dirty="0">
                <a:solidFill>
                  <a:schemeClr val="tx1"/>
                </a:solidFill>
              </a:rPr>
              <a:t>)</a:t>
            </a:r>
            <a:r>
              <a:rPr lang="en-US" dirty="0" err="1">
                <a:solidFill>
                  <a:schemeClr val="tx1"/>
                </a:solidFill>
              </a:rPr>
              <a:t>peech</a:t>
            </a:r>
            <a:r>
              <a:rPr lang="en-US" dirty="0">
                <a:solidFill>
                  <a:schemeClr val="tx1"/>
                </a:solidFill>
              </a:rPr>
              <a:t>: Is the person’s speech slurred? Is the person unable to speak? Can the person be understood? Ask the person to repeat a simple sentence and see if the sentence is repeated correctly.</a:t>
            </a:r>
          </a:p>
          <a:p>
            <a:pPr marL="800100" lvl="1" indent="-342900">
              <a:buFont typeface="Arial" panose="020B0604020202020204" pitchFamily="34" charset="0"/>
              <a:buChar char="•"/>
            </a:pPr>
            <a:r>
              <a:rPr lang="en-US" dirty="0">
                <a:solidFill>
                  <a:schemeClr val="tx1"/>
                </a:solidFill>
              </a:rPr>
              <a:t>(</a:t>
            </a:r>
            <a:r>
              <a:rPr lang="en-US" b="1" dirty="0">
                <a:solidFill>
                  <a:schemeClr val="tx1"/>
                </a:solidFill>
              </a:rPr>
              <a:t>T</a:t>
            </a:r>
            <a:r>
              <a:rPr lang="en-US" dirty="0">
                <a:solidFill>
                  <a:schemeClr val="tx1"/>
                </a:solidFill>
              </a:rPr>
              <a:t>)</a:t>
            </a:r>
            <a:r>
              <a:rPr lang="en-US" dirty="0" err="1">
                <a:solidFill>
                  <a:schemeClr val="tx1"/>
                </a:solidFill>
              </a:rPr>
              <a:t>ime</a:t>
            </a:r>
            <a:r>
              <a:rPr lang="en-US" dirty="0">
                <a:solidFill>
                  <a:schemeClr val="tx1"/>
                </a:solidFill>
              </a:rPr>
              <a:t>: Time is of the utmost importance when responding to a stroke. If the person shows any of the symptoms listed above, report to the nurse immediately.</a:t>
            </a:r>
          </a:p>
          <a:p>
            <a:pPr lvl="1"/>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5434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The most serious medical emergencies involve these situations: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The person is unconscious </a:t>
            </a:r>
          </a:p>
          <a:p>
            <a:pPr marL="800100" lvl="1" indent="-342900">
              <a:buFont typeface="Arial" panose="020B0604020202020204" pitchFamily="34" charset="0"/>
              <a:buChar char="•"/>
            </a:pPr>
            <a:r>
              <a:rPr lang="en-US" dirty="0">
                <a:solidFill>
                  <a:schemeClr val="tx1"/>
                </a:solidFill>
              </a:rPr>
              <a:t>The person is not breathing </a:t>
            </a:r>
          </a:p>
          <a:p>
            <a:pPr marL="800100" lvl="1" indent="-342900">
              <a:buFont typeface="Arial" panose="020B0604020202020204" pitchFamily="34" charset="0"/>
              <a:buChar char="•"/>
            </a:pPr>
            <a:r>
              <a:rPr lang="en-US" dirty="0">
                <a:solidFill>
                  <a:schemeClr val="tx1"/>
                </a:solidFill>
              </a:rPr>
              <a:t>The person has no pulse </a:t>
            </a:r>
          </a:p>
          <a:p>
            <a:pPr marL="800100" lvl="1" indent="-342900">
              <a:buFont typeface="Arial" panose="020B0604020202020204" pitchFamily="34" charset="0"/>
              <a:buChar char="•"/>
            </a:pPr>
            <a:r>
              <a:rPr lang="en-US" dirty="0">
                <a:solidFill>
                  <a:schemeClr val="tx1"/>
                </a:solidFill>
              </a:rPr>
              <a:t>The person is bleeding severely </a:t>
            </a: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833844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C6108-CC13-4A5F-8953-ECBBF9367D39}"/>
              </a:ext>
            </a:extLst>
          </p:cNvPr>
          <p:cNvSpPr>
            <a:spLocks noGrp="1"/>
          </p:cNvSpPr>
          <p:nvPr>
            <p:ph idx="1"/>
          </p:nvPr>
        </p:nvSpPr>
        <p:spPr/>
        <p:txBody>
          <a:bodyPr/>
          <a:lstStyle/>
          <a:p>
            <a:pPr marL="457200" indent="-457200">
              <a:buFont typeface="+mj-lt"/>
              <a:buAutoNum type="arabicPeriod" startAt="3"/>
            </a:pPr>
            <a:r>
              <a:rPr lang="en-US" dirty="0"/>
              <a:t>Demonstrate knowledge of first aid procedures</a:t>
            </a:r>
          </a:p>
          <a:p>
            <a:pPr marL="457200" indent="-457200">
              <a:buFont typeface="+mj-lt"/>
              <a:buAutoNum type="arabicPeriod" startAt="3"/>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Important information on stroke can be found online:</a:t>
            </a:r>
          </a:p>
          <a:p>
            <a:r>
              <a:rPr lang="en-US" dirty="0">
                <a:solidFill>
                  <a:schemeClr val="tx1"/>
                </a:solidFill>
              </a:rPr>
              <a:t>American Stroke Association – strokeassociation.org</a:t>
            </a:r>
          </a:p>
          <a:p>
            <a:r>
              <a:rPr lang="en-US" dirty="0">
                <a:solidFill>
                  <a:schemeClr val="tx1"/>
                </a:solidFill>
              </a:rPr>
              <a:t>National Stroke Association – stroke.org</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6C2FF4CC-BF08-4251-990D-9BD77AEE9F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2354473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24492-9AB5-42A9-AD41-80584DA781AB}"/>
              </a:ext>
            </a:extLst>
          </p:cNvPr>
          <p:cNvSpPr>
            <a:spLocks noGrp="1"/>
          </p:cNvSpPr>
          <p:nvPr>
            <p:ph idx="1"/>
          </p:nvPr>
        </p:nvSpPr>
        <p:spPr/>
        <p:txBody>
          <a:bodyPr/>
          <a:lstStyle/>
          <a:p>
            <a:pPr marL="457200" indent="-457200">
              <a:buFont typeface="+mj-lt"/>
              <a:buAutoNum type="arabicPeriod" startAt="4"/>
            </a:pPr>
            <a:r>
              <a:rPr lang="en-US" dirty="0"/>
              <a:t>Explain the nursing assistant’s role on a code team</a:t>
            </a:r>
          </a:p>
          <a:p>
            <a:pPr marL="457200" indent="-457200">
              <a:buFont typeface="+mj-lt"/>
              <a:buAutoNum type="arabicPeriod" startAt="4"/>
            </a:pPr>
            <a:endParaRPr lang="en-US" dirty="0"/>
          </a:p>
          <a:p>
            <a:r>
              <a:rPr lang="en-US" dirty="0">
                <a:solidFill>
                  <a:schemeClr val="tx1"/>
                </a:solidFill>
              </a:rPr>
              <a:t>Define the following term:</a:t>
            </a:r>
          </a:p>
          <a:p>
            <a:endParaRPr lang="en-US" dirty="0">
              <a:solidFill>
                <a:schemeClr val="tx1"/>
              </a:solidFill>
            </a:endParaRPr>
          </a:p>
          <a:p>
            <a:r>
              <a:rPr lang="en-US" b="1" dirty="0">
                <a:solidFill>
                  <a:schemeClr val="tx1"/>
                </a:solidFill>
              </a:rPr>
              <a:t>code team </a:t>
            </a:r>
          </a:p>
          <a:p>
            <a:pPr lvl="1"/>
            <a:r>
              <a:rPr lang="en-US" dirty="0">
                <a:solidFill>
                  <a:schemeClr val="tx1"/>
                </a:solidFill>
              </a:rPr>
              <a:t>group of people chosen for a particular shift to respond to resident emergencies.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9EDE1D2-5F1C-42DE-86D1-BF6F12E8835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29480408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24492-9AB5-42A9-AD41-80584DA781AB}"/>
              </a:ext>
            </a:extLst>
          </p:cNvPr>
          <p:cNvSpPr>
            <a:spLocks noGrp="1"/>
          </p:cNvSpPr>
          <p:nvPr>
            <p:ph idx="1"/>
          </p:nvPr>
        </p:nvSpPr>
        <p:spPr/>
        <p:txBody>
          <a:bodyPr/>
          <a:lstStyle/>
          <a:p>
            <a:pPr marL="457200" indent="-457200">
              <a:buFont typeface="+mj-lt"/>
              <a:buAutoNum type="arabicPeriod" startAt="4"/>
            </a:pPr>
            <a:r>
              <a:rPr lang="en-US" dirty="0"/>
              <a:t>Explain the nursing assistant’s role on a code team</a:t>
            </a:r>
          </a:p>
          <a:p>
            <a:pPr marL="457200" indent="-457200">
              <a:buFont typeface="+mj-lt"/>
              <a:buAutoNum type="arabicPeriod" startAt="4"/>
            </a:pPr>
            <a:endParaRPr lang="en-US" dirty="0"/>
          </a:p>
          <a:p>
            <a:r>
              <a:rPr lang="en-US" dirty="0">
                <a:solidFill>
                  <a:schemeClr val="tx1"/>
                </a:solidFill>
              </a:rPr>
              <a:t>As a member of the code team a nursing assistant</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May be asked to get special equipment.</a:t>
            </a:r>
          </a:p>
          <a:p>
            <a:pPr marL="800100" lvl="1" indent="-342900">
              <a:buFont typeface="Arial" panose="020B0604020202020204" pitchFamily="34" charset="0"/>
              <a:buChar char="•"/>
            </a:pPr>
            <a:r>
              <a:rPr lang="en-US" dirty="0">
                <a:solidFill>
                  <a:schemeClr val="tx1"/>
                </a:solidFill>
              </a:rPr>
              <a:t>May do chest compressions during CPR.</a:t>
            </a:r>
          </a:p>
          <a:p>
            <a:pPr marL="800100" lvl="1" indent="-342900">
              <a:buFont typeface="Arial" panose="020B0604020202020204" pitchFamily="34" charset="0"/>
              <a:buChar char="•"/>
            </a:pPr>
            <a:r>
              <a:rPr lang="en-US" dirty="0">
                <a:solidFill>
                  <a:schemeClr val="tx1"/>
                </a:solidFill>
              </a:rPr>
              <a:t>Must respond to codes from wherever he is in the facility.</a:t>
            </a:r>
          </a:p>
          <a:p>
            <a:pPr marL="800100" lvl="1" indent="-342900">
              <a:buFont typeface="Arial" panose="020B0604020202020204" pitchFamily="34" charset="0"/>
              <a:buChar char="•"/>
            </a:pPr>
            <a:r>
              <a:rPr lang="en-US" dirty="0">
                <a:solidFill>
                  <a:schemeClr val="tx1"/>
                </a:solidFill>
              </a:rPr>
              <a:t>Should not panic.</a:t>
            </a:r>
          </a:p>
          <a:p>
            <a:pPr marL="800100" lvl="1" indent="-342900">
              <a:buFont typeface="Arial" panose="020B0604020202020204" pitchFamily="34" charset="0"/>
              <a:buChar char="•"/>
            </a:pPr>
            <a:r>
              <a:rPr lang="en-US" dirty="0">
                <a:solidFill>
                  <a:schemeClr val="tx1"/>
                </a:solidFill>
              </a:rPr>
              <a:t>Should get another staff member to take over any care he is performing.</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A9EDE1D2-5F1C-42DE-86D1-BF6F12E8835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470065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D2A09-3665-4873-A83A-1C2FF7B25119}"/>
              </a:ext>
            </a:extLst>
          </p:cNvPr>
          <p:cNvSpPr>
            <a:spLocks noGrp="1"/>
          </p:cNvSpPr>
          <p:nvPr>
            <p:ph idx="1"/>
          </p:nvPr>
        </p:nvSpPr>
        <p:spPr/>
        <p:txBody>
          <a:bodyPr/>
          <a:lstStyle/>
          <a:p>
            <a:pPr marL="457200" indent="-457200">
              <a:buFont typeface="+mj-lt"/>
              <a:buAutoNum type="arabicPeriod" startAt="5"/>
            </a:pPr>
            <a:r>
              <a:rPr lang="en-US" dirty="0"/>
              <a:t>Describe guidelines for responding to disasters</a:t>
            </a:r>
          </a:p>
          <a:p>
            <a:pPr marL="457200" indent="-457200">
              <a:buFont typeface="+mj-lt"/>
              <a:buAutoNum type="arabicPeriod" startAt="5"/>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A disaster can occur during a nursing assistant’s shift at a facility. Disasters can include fire, flood, earthquake, hurricane, tornado, or severe weather. Acts of terrorism are also considered disasters. </a:t>
            </a:r>
          </a:p>
          <a:p>
            <a:endParaRPr lang="en-US" dirty="0">
              <a:solidFill>
                <a:schemeClr val="tx1"/>
              </a:solidFill>
            </a:endParaRPr>
          </a:p>
          <a:p>
            <a:r>
              <a:rPr lang="en-US" dirty="0">
                <a:solidFill>
                  <a:schemeClr val="tx1"/>
                </a:solidFill>
              </a:rPr>
              <a:t>NAs are expected to respond calmly and skillfully to disasters. They need to be responsible and efficient.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F868E9D-CF18-4DD1-8767-9D07209654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2185743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D2A09-3665-4873-A83A-1C2FF7B25119}"/>
              </a:ext>
            </a:extLst>
          </p:cNvPr>
          <p:cNvSpPr>
            <a:spLocks noGrp="1"/>
          </p:cNvSpPr>
          <p:nvPr>
            <p:ph idx="1"/>
          </p:nvPr>
        </p:nvSpPr>
        <p:spPr/>
        <p:txBody>
          <a:bodyPr/>
          <a:lstStyle/>
          <a:p>
            <a:pPr marL="457200" indent="-457200">
              <a:buFont typeface="+mj-lt"/>
              <a:buAutoNum type="arabicPeriod" startAt="5"/>
            </a:pPr>
            <a:r>
              <a:rPr lang="en-US" dirty="0"/>
              <a:t>Describe guidelines for responding to disasters</a:t>
            </a:r>
          </a:p>
          <a:p>
            <a:pPr marL="457200" indent="-457200">
              <a:buFont typeface="+mj-lt"/>
              <a:buAutoNum type="arabicPeriod" startAt="5"/>
            </a:pPr>
            <a:endParaRPr lang="en-US" dirty="0">
              <a:solidFill>
                <a:schemeClr val="tx1"/>
              </a:solidFill>
            </a:endParaRPr>
          </a:p>
          <a:p>
            <a:r>
              <a:rPr lang="en-US" dirty="0">
                <a:solidFill>
                  <a:schemeClr val="tx1"/>
                </a:solidFill>
              </a:rPr>
              <a:t>In the event of a disaster an NA should follow these guidelines: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Know the facility’s disaster plan.</a:t>
            </a:r>
          </a:p>
          <a:p>
            <a:pPr marL="800100" lvl="1" indent="-342900">
              <a:buFont typeface="Arial" panose="020B0604020202020204" pitchFamily="34" charset="0"/>
              <a:buChar char="•"/>
            </a:pPr>
            <a:r>
              <a:rPr lang="en-US" dirty="0">
                <a:solidFill>
                  <a:schemeClr val="tx1"/>
                </a:solidFill>
              </a:rPr>
              <a:t>Pay close attention during classes on disasters and disaster drills.</a:t>
            </a:r>
          </a:p>
          <a:p>
            <a:pPr marL="800100" lvl="1" indent="-342900">
              <a:buFont typeface="Arial" panose="020B0604020202020204" pitchFamily="34" charset="0"/>
              <a:buChar char="•"/>
            </a:pPr>
            <a:r>
              <a:rPr lang="en-US" dirty="0">
                <a:solidFill>
                  <a:schemeClr val="tx1"/>
                </a:solidFill>
              </a:rPr>
              <a:t>Listen carefully and follow instructions.</a:t>
            </a:r>
          </a:p>
          <a:p>
            <a:pPr marL="800100" lvl="1" indent="-342900">
              <a:buFont typeface="Arial" panose="020B0604020202020204" pitchFamily="34" charset="0"/>
              <a:buChar char="•"/>
            </a:pPr>
            <a:r>
              <a:rPr lang="en-US" dirty="0">
                <a:solidFill>
                  <a:schemeClr val="tx1"/>
                </a:solidFill>
              </a:rPr>
              <a:t>Remain calm.</a:t>
            </a:r>
          </a:p>
          <a:p>
            <a:pPr marL="800100" lvl="1" indent="-342900">
              <a:buFont typeface="Arial" panose="020B0604020202020204" pitchFamily="34" charset="0"/>
              <a:buChar char="•"/>
            </a:pPr>
            <a:r>
              <a:rPr lang="en-US" dirty="0">
                <a:solidFill>
                  <a:schemeClr val="tx1"/>
                </a:solidFill>
              </a:rPr>
              <a:t>Know location of all exits and stairwells.</a:t>
            </a:r>
          </a:p>
          <a:p>
            <a:pPr marL="800100" lvl="1" indent="-342900">
              <a:buFont typeface="Arial" panose="020B0604020202020204" pitchFamily="34" charset="0"/>
              <a:buChar char="•"/>
            </a:pPr>
            <a:r>
              <a:rPr lang="en-US" dirty="0">
                <a:solidFill>
                  <a:schemeClr val="tx1"/>
                </a:solidFill>
              </a:rPr>
              <a:t>Know where fire alarms and fire extinguishers are located.</a:t>
            </a:r>
          </a:p>
          <a:p>
            <a:pPr marL="800100" lvl="1" indent="-342900">
              <a:buFont typeface="Arial" panose="020B0604020202020204" pitchFamily="34" charset="0"/>
              <a:buChar char="•"/>
            </a:pPr>
            <a:r>
              <a:rPr lang="en-US" dirty="0">
                <a:solidFill>
                  <a:schemeClr val="tx1"/>
                </a:solidFill>
              </a:rPr>
              <a:t>Know the appropriate action to take.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F868E9D-CF18-4DD1-8767-9D07209654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633326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D2A09-3665-4873-A83A-1C2FF7B25119}"/>
              </a:ext>
            </a:extLst>
          </p:cNvPr>
          <p:cNvSpPr>
            <a:spLocks noGrp="1"/>
          </p:cNvSpPr>
          <p:nvPr>
            <p:ph idx="1"/>
          </p:nvPr>
        </p:nvSpPr>
        <p:spPr/>
        <p:txBody>
          <a:bodyPr/>
          <a:lstStyle/>
          <a:p>
            <a:pPr marL="457200" indent="-457200">
              <a:buFont typeface="+mj-lt"/>
              <a:buAutoNum type="arabicPeriod" startAt="5"/>
            </a:pPr>
            <a:r>
              <a:rPr lang="en-US" dirty="0"/>
              <a:t>Describe guidelines for responding to disasters</a:t>
            </a:r>
          </a:p>
          <a:p>
            <a:pPr marL="457200" indent="-457200">
              <a:buFont typeface="+mj-lt"/>
              <a:buAutoNum type="arabicPeriod" startAt="5"/>
            </a:pPr>
            <a:endParaRPr lang="en-US" dirty="0">
              <a:solidFill>
                <a:schemeClr val="tx1"/>
              </a:solidFill>
            </a:endParaRPr>
          </a:p>
          <a:p>
            <a:r>
              <a:rPr lang="en-US">
                <a:solidFill>
                  <a:schemeClr val="tx1"/>
                </a:solidFill>
              </a:rPr>
              <a:t>Critical Thinking: Conversation Starter</a:t>
            </a:r>
          </a:p>
          <a:p>
            <a:endParaRPr lang="en-US" dirty="0">
              <a:solidFill>
                <a:schemeClr val="tx1"/>
              </a:solidFill>
            </a:endParaRPr>
          </a:p>
          <a:p>
            <a:r>
              <a:rPr lang="en-US" dirty="0">
                <a:solidFill>
                  <a:schemeClr val="tx1"/>
                </a:solidFill>
              </a:rPr>
              <a:t>Have you had any experiences with disasters? </a:t>
            </a:r>
          </a:p>
          <a:p>
            <a:endParaRPr lang="en-US" dirty="0">
              <a:solidFill>
                <a:schemeClr val="tx1"/>
              </a:solidFill>
            </a:endParaRPr>
          </a:p>
          <a:p>
            <a:r>
              <a:rPr lang="en-US" dirty="0">
                <a:solidFill>
                  <a:schemeClr val="tx1"/>
                </a:solidFill>
              </a:rPr>
              <a:t>If yes, what actions did you (or those around you) take that were helpful? </a:t>
            </a:r>
          </a:p>
          <a:p>
            <a:endParaRPr lang="en-US" dirty="0">
              <a:solidFill>
                <a:schemeClr val="tx1"/>
              </a:solidFill>
            </a:endParaRPr>
          </a:p>
          <a:p>
            <a:r>
              <a:rPr lang="en-US" dirty="0">
                <a:solidFill>
                  <a:schemeClr val="tx1"/>
                </a:solidFill>
              </a:rPr>
              <a:t>What actions did you (or others) take that were not helpful?</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F868E9D-CF18-4DD1-8767-9D07209654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7418308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60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FDCD26-A4AD-4E0B-8B4D-CB2933890B44}"/>
              </a:ext>
            </a:extLst>
          </p:cNvPr>
          <p:cNvSpPr>
            <a:spLocks noGrp="1"/>
          </p:cNvSpPr>
          <p:nvPr>
            <p:ph idx="1"/>
          </p:nvPr>
        </p:nvSpPr>
        <p:spPr/>
        <p:txBody>
          <a:bodyPr/>
          <a:lstStyle/>
          <a:p>
            <a:pPr marL="457200" indent="-457200">
              <a:buFont typeface="+mj-lt"/>
              <a:buAutoNum type="arabicPeriod" startAt="2"/>
            </a:pPr>
            <a:r>
              <a:rPr lang="en-US" dirty="0"/>
              <a:t>Demonstrate how to respond to medical emergencies</a:t>
            </a:r>
          </a:p>
          <a:p>
            <a:pPr marL="457200" indent="-457200">
              <a:buFont typeface="+mj-lt"/>
              <a:buAutoNum type="arabicPeriod" startAt="2"/>
            </a:pPr>
            <a:endParaRPr lang="en-US" dirty="0"/>
          </a:p>
          <a:p>
            <a:r>
              <a:rPr lang="en-US" dirty="0">
                <a:solidFill>
                  <a:schemeClr val="tx1"/>
                </a:solidFill>
              </a:rPr>
              <a:t>REMEMBER:  </a:t>
            </a:r>
          </a:p>
          <a:p>
            <a:endParaRPr lang="en-US" dirty="0">
              <a:solidFill>
                <a:schemeClr val="tx1"/>
              </a:solidFill>
            </a:endParaRPr>
          </a:p>
          <a:p>
            <a:r>
              <a:rPr lang="en-US" dirty="0">
                <a:solidFill>
                  <a:schemeClr val="tx1"/>
                </a:solidFill>
              </a:rPr>
              <a:t>When an emergency happens, a nursing assistant must try to remain calm. She must act quickly and communicate clearly. A nursing assistant should take two pairs of gloves and a face mask or other barrier device with her in the event of an emergency.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D3E3BE-FA46-4855-8C5A-3A26120EC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B37924"/>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B37924"/>
              </a:solidFill>
              <a:effectLst/>
              <a:uLnTx/>
              <a:uFillTx/>
              <a:latin typeface="Scala Sans"/>
              <a:ea typeface="+mn-ea"/>
              <a:cs typeface="+mn-cs"/>
            </a:endParaRPr>
          </a:p>
        </p:txBody>
      </p:sp>
    </p:spTree>
    <p:extLst>
      <p:ext uri="{BB962C8B-B14F-4D97-AF65-F5344CB8AC3E}">
        <p14:creationId xmlns:p14="http://schemas.microsoft.com/office/powerpoint/2010/main" val="172809169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1487</TotalTime>
  <Words>4908</Words>
  <Application>Microsoft Office PowerPoint</Application>
  <PresentationFormat>Widescreen</PresentationFormat>
  <Paragraphs>857</Paragraphs>
  <Slides>86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86</vt:i4>
      </vt:variant>
    </vt:vector>
  </HeadingPairs>
  <TitlesOfParts>
    <vt:vector size="89" baseType="lpstr">
      <vt:lpstr>Arial</vt:lpstr>
      <vt:lpstr>Scala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Susan Alvare Hedman</cp:lastModifiedBy>
  <cp:revision>38</cp:revision>
  <dcterms:created xsi:type="dcterms:W3CDTF">2019-02-04T23:36:21Z</dcterms:created>
  <dcterms:modified xsi:type="dcterms:W3CDTF">2019-08-20T14:00:09Z</dcterms:modified>
</cp:coreProperties>
</file>