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257" r:id="rId3"/>
    <p:sldId id="265" r:id="rId4"/>
    <p:sldId id="266" r:id="rId5"/>
    <p:sldId id="264" r:id="rId6"/>
    <p:sldId id="258" r:id="rId7"/>
    <p:sldId id="267" r:id="rId8"/>
    <p:sldId id="259" r:id="rId9"/>
    <p:sldId id="269" r:id="rId10"/>
    <p:sldId id="268" r:id="rId11"/>
    <p:sldId id="260" r:id="rId12"/>
    <p:sldId id="272" r:id="rId13"/>
    <p:sldId id="271" r:id="rId14"/>
    <p:sldId id="270" r:id="rId15"/>
    <p:sldId id="261" r:id="rId16"/>
    <p:sldId id="275" r:id="rId17"/>
    <p:sldId id="274" r:id="rId18"/>
    <p:sldId id="273" r:id="rId19"/>
    <p:sldId id="277" r:id="rId20"/>
    <p:sldId id="276" r:id="rId21"/>
    <p:sldId id="262" r:id="rId22"/>
    <p:sldId id="263" r:id="rId23"/>
    <p:sldId id="286" r:id="rId24"/>
    <p:sldId id="313" r:id="rId25"/>
    <p:sldId id="280" r:id="rId26"/>
    <p:sldId id="279" r:id="rId27"/>
    <p:sldId id="278" r:id="rId28"/>
    <p:sldId id="282" r:id="rId29"/>
    <p:sldId id="281" r:id="rId30"/>
    <p:sldId id="312" r:id="rId31"/>
    <p:sldId id="285" r:id="rId32"/>
    <p:sldId id="284" r:id="rId33"/>
    <p:sldId id="283" r:id="rId34"/>
    <p:sldId id="287" r:id="rId35"/>
    <p:sldId id="288" r:id="rId36"/>
    <p:sldId id="293" r:id="rId37"/>
    <p:sldId id="292" r:id="rId38"/>
    <p:sldId id="291" r:id="rId39"/>
    <p:sldId id="290" r:id="rId40"/>
    <p:sldId id="289" r:id="rId41"/>
    <p:sldId id="294" r:id="rId42"/>
    <p:sldId id="295" r:id="rId43"/>
    <p:sldId id="303" r:id="rId44"/>
    <p:sldId id="302" r:id="rId45"/>
    <p:sldId id="301" r:id="rId46"/>
    <p:sldId id="300" r:id="rId47"/>
    <p:sldId id="299" r:id="rId48"/>
    <p:sldId id="298" r:id="rId49"/>
    <p:sldId id="297" r:id="rId50"/>
    <p:sldId id="296" r:id="rId51"/>
    <p:sldId id="305" r:id="rId52"/>
    <p:sldId id="304" r:id="rId53"/>
    <p:sldId id="306" r:id="rId54"/>
    <p:sldId id="307" r:id="rId55"/>
    <p:sldId id="309" r:id="rId56"/>
    <p:sldId id="308" r:id="rId57"/>
    <p:sldId id="31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156" d="100"/>
          <a:sy n="156" d="100"/>
        </p:scale>
        <p:origin x="76"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1142997" y="539293"/>
            <a:ext cx="1816272"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10</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1150229" y="2062987"/>
            <a:ext cx="87170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Bedmaking and Unit Care</a:t>
            </a: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1325043" y="4825851"/>
            <a:ext cx="1236907" cy="1282700"/>
          </a:xfrm>
          <a:prstGeom prst="rect">
            <a:avLst/>
          </a:prstGeom>
        </p:spPr>
      </p:pic>
    </p:spTree>
    <p:extLst>
      <p:ext uri="{BB962C8B-B14F-4D97-AF65-F5344CB8AC3E}">
        <p14:creationId xmlns:p14="http://schemas.microsoft.com/office/powerpoint/2010/main" val="213602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93" y="733656"/>
            <a:ext cx="10234377" cy="5443308"/>
          </a:xfrm>
        </p:spPr>
        <p:txBody>
          <a:bodyPr>
            <a:normAutofit/>
          </a:bodyPr>
          <a:lstStyle>
            <a:lvl1pPr marL="0" indent="0">
              <a:spcBef>
                <a:spcPts val="0"/>
              </a:spcBef>
              <a:spcAft>
                <a:spcPts val="600"/>
              </a:spcAft>
              <a:buNone/>
              <a:defRPr sz="2000">
                <a:solidFill>
                  <a:srgbClr val="FF0000"/>
                </a:solidFill>
                <a:latin typeface="+mn-lt"/>
              </a:defRPr>
            </a:lvl1pPr>
            <a:lvl2pPr marL="457200" indent="0">
              <a:spcBef>
                <a:spcPts val="0"/>
              </a:spcBef>
              <a:spcAft>
                <a:spcPts val="600"/>
              </a:spcAft>
              <a:buNone/>
              <a:defRPr sz="2000">
                <a:latin typeface="+mn-lt"/>
              </a:defRPr>
            </a:lvl2pPr>
            <a:lvl3pPr marL="914400" indent="0">
              <a:spcBef>
                <a:spcPts val="0"/>
              </a:spcBef>
              <a:spcAft>
                <a:spcPts val="600"/>
              </a:spcAft>
              <a:buNone/>
              <a:defRPr sz="2000">
                <a:latin typeface="+mn-lt"/>
              </a:defRPr>
            </a:lvl3pPr>
            <a:lvl4pPr marL="1371600" indent="0">
              <a:spcBef>
                <a:spcPts val="0"/>
              </a:spcBef>
              <a:spcAft>
                <a:spcPts val="600"/>
              </a:spcAft>
              <a:buNone/>
              <a:defRPr sz="2000">
                <a:latin typeface="+mn-lt"/>
              </a:defRPr>
            </a:lvl4pPr>
            <a:lvl5pPr marL="1828800" indent="0">
              <a:spcBef>
                <a:spcPts val="0"/>
              </a:spcBef>
              <a:spcAft>
                <a:spcPts val="600"/>
              </a:spcAft>
              <a:buNone/>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11328400" y="0"/>
            <a:ext cx="863600" cy="1606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cala Sans"/>
              <a:ea typeface="+mn-ea"/>
              <a:cs typeface="+mn-cs"/>
            </a:endParaRPr>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11506200" y="1752600"/>
            <a:ext cx="369332" cy="3321050"/>
          </a:xfrm>
          <a:prstGeom prst="rect">
            <a:avLst/>
          </a:prstGeom>
          <a:noFill/>
        </p:spPr>
        <p:txBody>
          <a:bodyPr vert="vert270"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rPr>
              <a:t>Bedmaking and Unit Care</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11506197" y="101143"/>
            <a:ext cx="18162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cala Sans"/>
                <a:ea typeface="+mn-ea"/>
                <a:cs typeface="+mn-cs"/>
              </a:rPr>
              <a:t>10</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745067" y="6629400"/>
            <a:ext cx="100076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838200" y="6279454"/>
            <a:ext cx="2743200" cy="365125"/>
          </a:xfrm>
        </p:spPr>
        <p:txBody>
          <a:bodyPr/>
          <a:lstStyle>
            <a:lvl1pPr>
              <a:defRPr>
                <a:solidFill>
                  <a:sysClr val="windowText" lastClr="000000"/>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BC1E1F3-686D-4F52-826D-70A4F80E72A5}" type="datetime1">
              <a:rPr kumimoji="0" lang="en-US" sz="1200" b="0" i="0" u="none" strike="noStrike" kern="1200" cap="none" spc="0" normalizeH="0" baseline="0" noProof="0" smtClean="0">
                <a:ln>
                  <a:noFill/>
                </a:ln>
                <a:solidFill>
                  <a:sysClr val="windowText" lastClr="000000"/>
                </a:solidFill>
                <a:effectLst/>
                <a:uLnTx/>
                <a:uFillTx/>
                <a:latin typeface="Scala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8/20/2019</a:t>
            </a:fld>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4038599" y="6279454"/>
            <a:ext cx="4993783" cy="365125"/>
          </a:xfrm>
        </p:spPr>
        <p:txBody>
          <a:bodyPr/>
          <a:lstStyle>
            <a:lvl1pPr>
              <a:defRPr>
                <a:solidFill>
                  <a:sysClr val="windowText" lastClr="000000"/>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9518452" y="6279454"/>
            <a:ext cx="1297633" cy="365125"/>
          </a:xfrm>
        </p:spPr>
        <p:txBody>
          <a:bodyPr/>
          <a:lstStyle>
            <a:lvl1pPr>
              <a:defRPr>
                <a:solidFill>
                  <a:schemeClr val="accent4"/>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1641" y="5924550"/>
            <a:ext cx="719715" cy="744742"/>
          </a:xfrm>
          <a:prstGeom prst="rect">
            <a:avLst/>
          </a:prstGeom>
        </p:spPr>
      </p:pic>
    </p:spTree>
    <p:extLst>
      <p:ext uri="{BB962C8B-B14F-4D97-AF65-F5344CB8AC3E}">
        <p14:creationId xmlns:p14="http://schemas.microsoft.com/office/powerpoint/2010/main" val="35856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4798611" y="2338649"/>
            <a:ext cx="2539591" cy="2633613"/>
          </a:xfrm>
          <a:prstGeom prst="rect">
            <a:avLst/>
          </a:prstGeom>
        </p:spPr>
      </p:pic>
    </p:spTree>
    <p:extLst>
      <p:ext uri="{BB962C8B-B14F-4D97-AF65-F5344CB8AC3E}">
        <p14:creationId xmlns:p14="http://schemas.microsoft.com/office/powerpoint/2010/main" val="1943168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3182F9F-E9DB-44F9-8F4D-A11E49818C55}" type="datetime1">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8/20/2019</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Tree>
    <p:extLst>
      <p:ext uri="{BB962C8B-B14F-4D97-AF65-F5344CB8AC3E}">
        <p14:creationId xmlns:p14="http://schemas.microsoft.com/office/powerpoint/2010/main" val="1966054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56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E8F3C-348E-4CE8-AD57-994E5ED723F1}"/>
              </a:ext>
            </a:extLst>
          </p:cNvPr>
          <p:cNvSpPr>
            <a:spLocks noGrp="1"/>
          </p:cNvSpPr>
          <p:nvPr>
            <p:ph idx="1"/>
          </p:nvPr>
        </p:nvSpPr>
        <p:spPr/>
        <p:txBody>
          <a:bodyPr/>
          <a:lstStyle/>
          <a:p>
            <a:pPr marL="457200" indent="-457200">
              <a:buFont typeface="+mj-lt"/>
              <a:buAutoNum type="arabicPeriod" startAt="3"/>
            </a:pPr>
            <a:r>
              <a:rPr lang="en-US" dirty="0"/>
              <a:t>Describe types of sleep disorders</a:t>
            </a:r>
          </a:p>
          <a:p>
            <a:endParaRPr lang="en-US" dirty="0"/>
          </a:p>
          <a:p>
            <a:r>
              <a:rPr lang="en-US" dirty="0">
                <a:solidFill>
                  <a:schemeClr val="tx1"/>
                </a:solidFill>
              </a:rPr>
              <a:t>Types of sleep disorders, or parasomnias, include the following: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Somnambulism, or sleepwalking</a:t>
            </a:r>
          </a:p>
          <a:p>
            <a:pPr marL="800100" lvl="1" indent="-342900">
              <a:buFont typeface="Arial" panose="020B0604020202020204" pitchFamily="34" charset="0"/>
              <a:buChar char="•"/>
            </a:pPr>
            <a:r>
              <a:rPr lang="en-US" dirty="0" err="1">
                <a:solidFill>
                  <a:schemeClr val="tx1"/>
                </a:solidFill>
              </a:rPr>
              <a:t>Sleeptalking</a:t>
            </a:r>
            <a:r>
              <a:rPr lang="en-US" dirty="0">
                <a:solidFill>
                  <a:schemeClr val="tx1"/>
                </a:solidFill>
              </a:rPr>
              <a:t> </a:t>
            </a:r>
          </a:p>
          <a:p>
            <a:pPr marL="800100" lvl="1" indent="-342900">
              <a:buFont typeface="Arial" panose="020B0604020202020204" pitchFamily="34" charset="0"/>
              <a:buChar char="•"/>
            </a:pPr>
            <a:r>
              <a:rPr lang="en-US" dirty="0">
                <a:solidFill>
                  <a:schemeClr val="tx1"/>
                </a:solidFill>
              </a:rPr>
              <a:t>Bruxism, or grinding and clenching the teeth during sleep</a:t>
            </a:r>
          </a:p>
          <a:p>
            <a:pPr marL="800100" lvl="1" indent="-342900">
              <a:buFont typeface="Arial" panose="020B0604020202020204" pitchFamily="34" charset="0"/>
              <a:buChar char="•"/>
            </a:pPr>
            <a:r>
              <a:rPr lang="en-US" dirty="0">
                <a:solidFill>
                  <a:schemeClr val="tx1"/>
                </a:solidFill>
              </a:rPr>
              <a:t>REM sleep behavior disorder, which involves talking, often along with violent movements, during REM (dreaming) sleep</a:t>
            </a:r>
          </a:p>
          <a:p>
            <a:pPr marL="800100" lvl="1" indent="-342900">
              <a:buFont typeface="Arial" panose="020B0604020202020204" pitchFamily="34" charset="0"/>
              <a:buChar char="•"/>
            </a:pPr>
            <a:r>
              <a:rPr lang="en-US" dirty="0">
                <a:solidFill>
                  <a:schemeClr val="tx1"/>
                </a:solidFill>
              </a:rPr>
              <a:t>Sleep apnea, or the disruption of breathing while a person is sleeping</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1D609BB-CBDD-4B4F-949A-04325A9C0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6872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B764E-20A0-4FBA-83DB-A587513DA12F}"/>
              </a:ext>
            </a:extLst>
          </p:cNvPr>
          <p:cNvSpPr>
            <a:spLocks noGrp="1"/>
          </p:cNvSpPr>
          <p:nvPr>
            <p:ph idx="1"/>
          </p:nvPr>
        </p:nvSpPr>
        <p:spPr>
          <a:xfrm>
            <a:off x="635393" y="733656"/>
            <a:ext cx="10234377" cy="5443308"/>
          </a:xfrm>
        </p:spPr>
        <p:txBody>
          <a:bodyPr/>
          <a:lstStyle/>
          <a:p>
            <a:pPr marL="457200" indent="-457200">
              <a:buFont typeface="+mj-lt"/>
              <a:buAutoNum type="arabicPeriod" startAt="4"/>
            </a:pPr>
            <a:r>
              <a:rPr lang="en-US" dirty="0"/>
              <a:t>Identify factors affecting sleep</a:t>
            </a:r>
          </a:p>
          <a:p>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depressant </a:t>
            </a:r>
          </a:p>
          <a:p>
            <a:pPr lvl="1"/>
            <a:r>
              <a:rPr lang="en-US" dirty="0">
                <a:solidFill>
                  <a:schemeClr val="tx1"/>
                </a:solidFill>
              </a:rPr>
              <a:t>a substance that causes calmness and drowsiness.</a:t>
            </a:r>
          </a:p>
          <a:p>
            <a:r>
              <a:rPr lang="en-US" b="1" dirty="0">
                <a:solidFill>
                  <a:schemeClr val="tx1"/>
                </a:solidFill>
              </a:rPr>
              <a:t>stimulant </a:t>
            </a:r>
          </a:p>
          <a:p>
            <a:pPr lvl="1"/>
            <a:r>
              <a:rPr lang="en-US" dirty="0">
                <a:solidFill>
                  <a:schemeClr val="tx1"/>
                </a:solidFill>
              </a:rPr>
              <a:t>a drug that increases or quickens actions of the body.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78C29C2-ABD9-4040-BE52-F9F12B6D05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56163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B764E-20A0-4FBA-83DB-A587513DA12F}"/>
              </a:ext>
            </a:extLst>
          </p:cNvPr>
          <p:cNvSpPr>
            <a:spLocks noGrp="1"/>
          </p:cNvSpPr>
          <p:nvPr>
            <p:ph idx="1"/>
          </p:nvPr>
        </p:nvSpPr>
        <p:spPr/>
        <p:txBody>
          <a:bodyPr/>
          <a:lstStyle/>
          <a:p>
            <a:pPr marL="457200" indent="-457200">
              <a:buFont typeface="+mj-lt"/>
              <a:buAutoNum type="arabicPeriod" startAt="4"/>
            </a:pPr>
            <a:r>
              <a:rPr lang="en-US" dirty="0"/>
              <a:t>Identify factors affecting sleep</a:t>
            </a:r>
          </a:p>
          <a:p>
            <a:endParaRPr lang="en-US" dirty="0"/>
          </a:p>
          <a:p>
            <a:r>
              <a:rPr lang="en-US" dirty="0">
                <a:solidFill>
                  <a:schemeClr val="tx1"/>
                </a:solidFill>
              </a:rPr>
              <a:t>Remember these factors that may affect residents’ sleep:</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Environment</a:t>
            </a:r>
          </a:p>
          <a:p>
            <a:pPr marL="800100" lvl="1" indent="-342900">
              <a:buFont typeface="Arial" panose="020B0604020202020204" pitchFamily="34" charset="0"/>
              <a:buChar char="•"/>
            </a:pPr>
            <a:r>
              <a:rPr lang="en-US" dirty="0">
                <a:solidFill>
                  <a:schemeClr val="tx1"/>
                </a:solidFill>
              </a:rPr>
              <a:t>Noise level and lighting</a:t>
            </a:r>
          </a:p>
          <a:p>
            <a:pPr marL="800100" lvl="1" indent="-342900">
              <a:buFont typeface="Arial" panose="020B0604020202020204" pitchFamily="34" charset="0"/>
              <a:buChar char="•"/>
            </a:pPr>
            <a:r>
              <a:rPr lang="en-US" dirty="0">
                <a:solidFill>
                  <a:schemeClr val="tx1"/>
                </a:solidFill>
              </a:rPr>
              <a:t>Problems with odors and inadequate ventilation</a:t>
            </a:r>
          </a:p>
          <a:p>
            <a:pPr marL="800100" lvl="1" indent="-342900">
              <a:buFont typeface="Arial" panose="020B0604020202020204" pitchFamily="34" charset="0"/>
              <a:buChar char="•"/>
            </a:pPr>
            <a:r>
              <a:rPr lang="en-US" dirty="0">
                <a:solidFill>
                  <a:schemeClr val="tx1"/>
                </a:solidFill>
              </a:rPr>
              <a:t>Temperature problems </a:t>
            </a:r>
          </a:p>
          <a:p>
            <a:pPr marL="800100" lvl="1" indent="-342900">
              <a:buFont typeface="Arial" panose="020B0604020202020204" pitchFamily="34" charset="0"/>
              <a:buChar char="•"/>
            </a:pPr>
            <a:r>
              <a:rPr lang="en-US" dirty="0">
                <a:solidFill>
                  <a:schemeClr val="tx1"/>
                </a:solidFill>
              </a:rPr>
              <a:t>Anxiety</a:t>
            </a:r>
          </a:p>
          <a:p>
            <a:pPr marL="800100" lvl="1" indent="-342900">
              <a:buFont typeface="Arial" panose="020B0604020202020204" pitchFamily="34" charset="0"/>
              <a:buChar char="•"/>
            </a:pPr>
            <a:r>
              <a:rPr lang="en-US" dirty="0">
                <a:solidFill>
                  <a:schemeClr val="tx1"/>
                </a:solidFill>
              </a:rPr>
              <a:t>Illness</a:t>
            </a:r>
          </a:p>
          <a:p>
            <a:pPr marL="800100" lvl="1" indent="-342900">
              <a:buFont typeface="Arial" panose="020B0604020202020204" pitchFamily="34" charset="0"/>
              <a:buChar char="•"/>
            </a:pPr>
            <a:r>
              <a:rPr lang="en-US" dirty="0">
                <a:solidFill>
                  <a:schemeClr val="tx1"/>
                </a:solidFill>
              </a:rPr>
              <a:t>Aging changes</a:t>
            </a:r>
          </a:p>
          <a:p>
            <a:pPr marL="800100" lvl="1" indent="-342900">
              <a:buFont typeface="Arial" panose="020B0604020202020204" pitchFamily="34" charset="0"/>
              <a:buChar char="•"/>
            </a:pPr>
            <a:r>
              <a:rPr lang="en-US" dirty="0">
                <a:solidFill>
                  <a:schemeClr val="tx1"/>
                </a:solidFill>
              </a:rPr>
              <a:t>Dietary habits</a:t>
            </a:r>
          </a:p>
          <a:p>
            <a:pPr marL="800100" lvl="1" indent="-342900">
              <a:buFont typeface="Arial" panose="020B0604020202020204" pitchFamily="34" charset="0"/>
              <a:buChar char="•"/>
            </a:pPr>
            <a:r>
              <a:rPr lang="en-US" dirty="0">
                <a:solidFill>
                  <a:schemeClr val="tx1"/>
                </a:solidFill>
              </a:rPr>
              <a:t>Medications, alcohol, and cigarettes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78C29C2-ABD9-4040-BE52-F9F12B6D05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63567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B764E-20A0-4FBA-83DB-A587513DA12F}"/>
              </a:ext>
            </a:extLst>
          </p:cNvPr>
          <p:cNvSpPr>
            <a:spLocks noGrp="1"/>
          </p:cNvSpPr>
          <p:nvPr>
            <p:ph idx="1"/>
          </p:nvPr>
        </p:nvSpPr>
        <p:spPr/>
        <p:txBody>
          <a:bodyPr/>
          <a:lstStyle/>
          <a:p>
            <a:pPr marL="457200" indent="-457200">
              <a:buFont typeface="+mj-lt"/>
              <a:buAutoNum type="arabicPeriod" startAt="4"/>
            </a:pPr>
            <a:r>
              <a:rPr lang="en-US" dirty="0"/>
              <a:t>Identify factors affecting sleep</a:t>
            </a:r>
          </a:p>
          <a:p>
            <a:endParaRPr lang="en-US" dirty="0"/>
          </a:p>
          <a:p>
            <a:r>
              <a:rPr lang="en-US" dirty="0">
                <a:solidFill>
                  <a:schemeClr val="tx1"/>
                </a:solidFill>
              </a:rPr>
              <a:t>A number of problems can be caused by not sleeping well, including the following: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Decreased mental function</a:t>
            </a:r>
          </a:p>
          <a:p>
            <a:pPr marL="800100" lvl="1" indent="-342900">
              <a:buFont typeface="Arial" panose="020B0604020202020204" pitchFamily="34" charset="0"/>
              <a:buChar char="•"/>
            </a:pPr>
            <a:r>
              <a:rPr lang="en-US" dirty="0">
                <a:solidFill>
                  <a:schemeClr val="tx1"/>
                </a:solidFill>
              </a:rPr>
              <a:t>Reduced reaction time</a:t>
            </a:r>
          </a:p>
          <a:p>
            <a:pPr marL="800100" lvl="1" indent="-342900">
              <a:buFont typeface="Arial" panose="020B0604020202020204" pitchFamily="34" charset="0"/>
              <a:buChar char="•"/>
            </a:pPr>
            <a:r>
              <a:rPr lang="en-US" dirty="0">
                <a:solidFill>
                  <a:schemeClr val="tx1"/>
                </a:solidFill>
              </a:rPr>
              <a:t>Decreased immune system function</a:t>
            </a:r>
          </a:p>
          <a:p>
            <a:pPr marL="800100" lvl="1" indent="-342900">
              <a:buFont typeface="Arial" panose="020B0604020202020204" pitchFamily="34" charset="0"/>
              <a:buChar char="•"/>
            </a:pPr>
            <a:r>
              <a:rPr lang="en-US" dirty="0">
                <a:solidFill>
                  <a:schemeClr val="tx1"/>
                </a:solidFill>
              </a:rPr>
              <a:t>Irritability</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78C29C2-ABD9-4040-BE52-F9F12B6D05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403921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B764E-20A0-4FBA-83DB-A587513DA12F}"/>
              </a:ext>
            </a:extLst>
          </p:cNvPr>
          <p:cNvSpPr>
            <a:spLocks noGrp="1"/>
          </p:cNvSpPr>
          <p:nvPr>
            <p:ph idx="1"/>
          </p:nvPr>
        </p:nvSpPr>
        <p:spPr/>
        <p:txBody>
          <a:bodyPr/>
          <a:lstStyle/>
          <a:p>
            <a:pPr marL="457200" indent="-457200">
              <a:buFont typeface="+mj-lt"/>
              <a:buAutoNum type="arabicPeriod" startAt="4"/>
            </a:pPr>
            <a:r>
              <a:rPr lang="en-US" dirty="0"/>
              <a:t>Identify factors affecting sleep</a:t>
            </a:r>
          </a:p>
          <a:p>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Think about a time when you could not sleep well. Did you use any special methods to help you sleep?</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78C29C2-ABD9-4040-BE52-F9F12B6D05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91141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2C750-B77C-432F-9034-07360CF27991}"/>
              </a:ext>
            </a:extLst>
          </p:cNvPr>
          <p:cNvSpPr>
            <a:spLocks noGrp="1"/>
          </p:cNvSpPr>
          <p:nvPr>
            <p:ph idx="1"/>
          </p:nvPr>
        </p:nvSpPr>
        <p:spPr/>
        <p:txBody>
          <a:bodyPr/>
          <a:lstStyle/>
          <a:p>
            <a:pPr marL="457200" indent="-457200">
              <a:buFont typeface="+mj-lt"/>
              <a:buAutoNum type="arabicPeriod" startAt="5"/>
            </a:pPr>
            <a:r>
              <a:rPr lang="en-US" dirty="0"/>
              <a:t>Describe a standard resident unit and equipment</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Residents’ units are their homes and residents have a right to privacy. Nursing assistants must always knock and wait for permission before entering a resident’s room.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972C30C-684B-4EF5-9588-A00A8469E5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418705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2C750-B77C-432F-9034-07360CF27991}"/>
              </a:ext>
            </a:extLst>
          </p:cNvPr>
          <p:cNvSpPr>
            <a:spLocks noGrp="1"/>
          </p:cNvSpPr>
          <p:nvPr>
            <p:ph idx="1"/>
          </p:nvPr>
        </p:nvSpPr>
        <p:spPr/>
        <p:txBody>
          <a:bodyPr/>
          <a:lstStyle/>
          <a:p>
            <a:pPr marL="457200" indent="-457200">
              <a:buFont typeface="+mj-lt"/>
              <a:buAutoNum type="arabicPeriod" startAt="5"/>
            </a:pPr>
            <a:r>
              <a:rPr lang="en-US" dirty="0"/>
              <a:t>Describe a standard resident unit and equipment</a:t>
            </a:r>
          </a:p>
          <a:p>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Why should residents’ personal items always be respected and handled carefully? </a:t>
            </a:r>
          </a:p>
          <a:p>
            <a:endParaRPr lang="en-US" dirty="0">
              <a:solidFill>
                <a:schemeClr val="tx1"/>
              </a:solidFill>
            </a:endParaRPr>
          </a:p>
          <a:p>
            <a:r>
              <a:rPr lang="en-US" dirty="0">
                <a:solidFill>
                  <a:schemeClr val="tx1"/>
                </a:solidFill>
              </a:rPr>
              <a:t>How would it feel to have someone handling your personal belongings?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972C30C-684B-4EF5-9588-A00A8469E5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5751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2C750-B77C-432F-9034-07360CF27991}"/>
              </a:ext>
            </a:extLst>
          </p:cNvPr>
          <p:cNvSpPr>
            <a:spLocks noGrp="1"/>
          </p:cNvSpPr>
          <p:nvPr>
            <p:ph idx="1"/>
          </p:nvPr>
        </p:nvSpPr>
        <p:spPr/>
        <p:txBody>
          <a:bodyPr/>
          <a:lstStyle/>
          <a:p>
            <a:pPr marL="457200" indent="-457200">
              <a:buFont typeface="+mj-lt"/>
              <a:buAutoNum type="arabicPeriod" startAt="5"/>
            </a:pPr>
            <a:r>
              <a:rPr lang="en-US" dirty="0"/>
              <a:t>Describe a standard resident unit and equipment</a:t>
            </a:r>
          </a:p>
          <a:p>
            <a:endParaRPr lang="en-US" dirty="0"/>
          </a:p>
          <a:p>
            <a:r>
              <a:rPr lang="en-US" dirty="0">
                <a:solidFill>
                  <a:schemeClr val="tx1"/>
                </a:solidFill>
              </a:rPr>
              <a:t>Standard equipment in residents’ rooms may include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Bed </a:t>
            </a:r>
          </a:p>
          <a:p>
            <a:pPr marL="800100" lvl="1" indent="-342900">
              <a:buFont typeface="Arial" panose="020B0604020202020204" pitchFamily="34" charset="0"/>
              <a:buChar char="•"/>
            </a:pPr>
            <a:r>
              <a:rPr lang="en-US" dirty="0">
                <a:solidFill>
                  <a:schemeClr val="tx1"/>
                </a:solidFill>
              </a:rPr>
              <a:t>Bedside stand and dresser</a:t>
            </a:r>
          </a:p>
          <a:p>
            <a:pPr marL="800100" lvl="1" indent="-342900">
              <a:buFont typeface="Arial" panose="020B0604020202020204" pitchFamily="34" charset="0"/>
              <a:buChar char="•"/>
            </a:pPr>
            <a:r>
              <a:rPr lang="en-US" dirty="0">
                <a:solidFill>
                  <a:schemeClr val="tx1"/>
                </a:solidFill>
              </a:rPr>
              <a:t>Overbed table</a:t>
            </a:r>
          </a:p>
          <a:p>
            <a:pPr marL="800100" lvl="1" indent="-342900">
              <a:buFont typeface="Arial" panose="020B0604020202020204" pitchFamily="34" charset="0"/>
              <a:buChar char="•"/>
            </a:pPr>
            <a:r>
              <a:rPr lang="en-US" dirty="0">
                <a:solidFill>
                  <a:schemeClr val="tx1"/>
                </a:solidFill>
              </a:rPr>
              <a:t>Chair</a:t>
            </a:r>
          </a:p>
          <a:p>
            <a:pPr marL="800100" lvl="1" indent="-342900">
              <a:buFont typeface="Arial" panose="020B0604020202020204" pitchFamily="34" charset="0"/>
              <a:buChar char="•"/>
            </a:pPr>
            <a:r>
              <a:rPr lang="en-US" dirty="0">
                <a:solidFill>
                  <a:schemeClr val="tx1"/>
                </a:solidFill>
              </a:rPr>
              <a:t>Bath basin</a:t>
            </a:r>
          </a:p>
          <a:p>
            <a:pPr marL="800100" lvl="1" indent="-342900">
              <a:buFont typeface="Arial" panose="020B0604020202020204" pitchFamily="34" charset="0"/>
              <a:buChar char="•"/>
            </a:pPr>
            <a:r>
              <a:rPr lang="en-US" dirty="0">
                <a:solidFill>
                  <a:schemeClr val="tx1"/>
                </a:solidFill>
              </a:rPr>
              <a:t>Emesis basin</a:t>
            </a:r>
          </a:p>
          <a:p>
            <a:pPr marL="800100" lvl="1" indent="-342900">
              <a:buFont typeface="Arial" panose="020B0604020202020204" pitchFamily="34" charset="0"/>
              <a:buChar char="•"/>
            </a:pPr>
            <a:r>
              <a:rPr lang="en-US" dirty="0">
                <a:solidFill>
                  <a:schemeClr val="tx1"/>
                </a:solidFill>
              </a:rPr>
              <a:t>Bedpan</a:t>
            </a:r>
          </a:p>
          <a:p>
            <a:pPr marL="800100" lvl="1" indent="-342900">
              <a:buFont typeface="Arial" panose="020B0604020202020204" pitchFamily="34" charset="0"/>
              <a:buChar char="•"/>
            </a:pPr>
            <a:r>
              <a:rPr lang="en-US" dirty="0">
                <a:solidFill>
                  <a:schemeClr val="tx1"/>
                </a:solidFill>
              </a:rPr>
              <a:t>Urinal for males</a:t>
            </a:r>
          </a:p>
          <a:p>
            <a:pPr marL="800100" lvl="1" indent="-342900">
              <a:buFont typeface="Arial" panose="020B0604020202020204" pitchFamily="34" charset="0"/>
              <a:buChar char="•"/>
            </a:pPr>
            <a:r>
              <a:rPr lang="en-US" dirty="0">
                <a:solidFill>
                  <a:schemeClr val="tx1"/>
                </a:solidFill>
              </a:rPr>
              <a:t>Water pitcher and cup</a:t>
            </a:r>
          </a:p>
          <a:p>
            <a:pPr marL="800100" lvl="1" indent="-342900">
              <a:buFont typeface="Arial" panose="020B0604020202020204" pitchFamily="34" charset="0"/>
              <a:buChar char="•"/>
            </a:pPr>
            <a:r>
              <a:rPr lang="en-US" dirty="0">
                <a:solidFill>
                  <a:schemeClr val="tx1"/>
                </a:solidFill>
              </a:rPr>
              <a:t>Privacy screen or curtain</a:t>
            </a:r>
          </a:p>
          <a:p>
            <a:pPr marL="800100" lvl="1" indent="-342900">
              <a:buFont typeface="Arial" panose="020B0604020202020204" pitchFamily="34" charset="0"/>
              <a:buChar char="•"/>
            </a:pPr>
            <a:r>
              <a:rPr lang="en-US" dirty="0">
                <a:solidFill>
                  <a:schemeClr val="tx1"/>
                </a:solidFill>
              </a:rPr>
              <a:t>Call light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972C30C-684B-4EF5-9588-A00A8469E5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14718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2C750-B77C-432F-9034-07360CF27991}"/>
              </a:ext>
            </a:extLst>
          </p:cNvPr>
          <p:cNvSpPr>
            <a:spLocks noGrp="1"/>
          </p:cNvSpPr>
          <p:nvPr>
            <p:ph idx="1"/>
          </p:nvPr>
        </p:nvSpPr>
        <p:spPr/>
        <p:txBody>
          <a:bodyPr/>
          <a:lstStyle/>
          <a:p>
            <a:pPr marL="457200" indent="-457200">
              <a:buFont typeface="+mj-lt"/>
              <a:buAutoNum type="arabicPeriod" startAt="5"/>
            </a:pPr>
            <a:r>
              <a:rPr lang="en-US" dirty="0"/>
              <a:t>Describe a standard resident unit and equipment</a:t>
            </a:r>
          </a:p>
          <a:p>
            <a:endParaRPr lang="en-US" dirty="0"/>
          </a:p>
          <a:p>
            <a:r>
              <a:rPr lang="en-US" dirty="0">
                <a:solidFill>
                  <a:schemeClr val="tx1"/>
                </a:solidFill>
              </a:rPr>
              <a:t>The following items are usually stored in the bedside stand: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Emesis basin</a:t>
            </a:r>
          </a:p>
          <a:p>
            <a:pPr marL="800100" lvl="1" indent="-342900">
              <a:buFont typeface="Arial" panose="020B0604020202020204" pitchFamily="34" charset="0"/>
              <a:buChar char="•"/>
            </a:pPr>
            <a:r>
              <a:rPr lang="en-US" dirty="0">
                <a:solidFill>
                  <a:schemeClr val="tx1"/>
                </a:solidFill>
              </a:rPr>
              <a:t>Bath basin</a:t>
            </a:r>
          </a:p>
          <a:p>
            <a:pPr marL="800100" lvl="1" indent="-342900">
              <a:buFont typeface="Arial" panose="020B0604020202020204" pitchFamily="34" charset="0"/>
              <a:buChar char="•"/>
            </a:pPr>
            <a:r>
              <a:rPr lang="en-US" dirty="0">
                <a:solidFill>
                  <a:schemeClr val="tx1"/>
                </a:solidFill>
              </a:rPr>
              <a:t>Urinal</a:t>
            </a:r>
          </a:p>
          <a:p>
            <a:pPr marL="800100" lvl="1" indent="-342900">
              <a:buFont typeface="Arial" panose="020B0604020202020204" pitchFamily="34" charset="0"/>
              <a:buChar char="•"/>
            </a:pPr>
            <a:r>
              <a:rPr lang="en-US" dirty="0">
                <a:solidFill>
                  <a:schemeClr val="tx1"/>
                </a:solidFill>
              </a:rPr>
              <a:t>Bedpan</a:t>
            </a:r>
          </a:p>
          <a:p>
            <a:pPr marL="800100" lvl="1" indent="-342900">
              <a:buFont typeface="Arial" panose="020B0604020202020204" pitchFamily="34" charset="0"/>
              <a:buChar char="•"/>
            </a:pPr>
            <a:r>
              <a:rPr lang="en-US" dirty="0">
                <a:solidFill>
                  <a:schemeClr val="tx1"/>
                </a:solidFill>
              </a:rPr>
              <a:t>Soap</a:t>
            </a:r>
          </a:p>
          <a:p>
            <a:pPr marL="800100" lvl="1" indent="-342900">
              <a:buFont typeface="Arial" panose="020B0604020202020204" pitchFamily="34" charset="0"/>
              <a:buChar char="•"/>
            </a:pPr>
            <a:r>
              <a:rPr lang="en-US" dirty="0">
                <a:solidFill>
                  <a:schemeClr val="tx1"/>
                </a:solidFill>
              </a:rPr>
              <a:t>Toothbrush and toothpaste</a:t>
            </a:r>
          </a:p>
          <a:p>
            <a:pPr marL="800100" lvl="1" indent="-342900">
              <a:buFont typeface="Arial" panose="020B0604020202020204" pitchFamily="34" charset="0"/>
              <a:buChar char="•"/>
            </a:pPr>
            <a:r>
              <a:rPr lang="en-US" dirty="0">
                <a:solidFill>
                  <a:schemeClr val="tx1"/>
                </a:solidFill>
              </a:rPr>
              <a:t>Comb and brush</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972C30C-684B-4EF5-9588-A00A8469E5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66698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2C750-B77C-432F-9034-07360CF27991}"/>
              </a:ext>
            </a:extLst>
          </p:cNvPr>
          <p:cNvSpPr>
            <a:spLocks noGrp="1"/>
          </p:cNvSpPr>
          <p:nvPr>
            <p:ph idx="1"/>
          </p:nvPr>
        </p:nvSpPr>
        <p:spPr/>
        <p:txBody>
          <a:bodyPr/>
          <a:lstStyle/>
          <a:p>
            <a:pPr marL="457200" indent="-457200">
              <a:buFont typeface="+mj-lt"/>
              <a:buAutoNum type="arabicPeriod" startAt="5"/>
            </a:pPr>
            <a:r>
              <a:rPr lang="en-US" dirty="0"/>
              <a:t>Describe a standard resident unit and equipment</a:t>
            </a:r>
          </a:p>
          <a:p>
            <a:endParaRPr lang="en-US" dirty="0"/>
          </a:p>
          <a:p>
            <a:r>
              <a:rPr lang="en-US">
                <a:solidFill>
                  <a:schemeClr val="tx1"/>
                </a:solidFill>
              </a:rPr>
              <a:t>Critical Thinking: Conversation Starter</a:t>
            </a:r>
          </a:p>
          <a:p>
            <a:endParaRPr lang="en-US" dirty="0">
              <a:solidFill>
                <a:schemeClr val="tx1"/>
              </a:solidFill>
            </a:endParaRPr>
          </a:p>
          <a:p>
            <a:r>
              <a:rPr lang="en-US" dirty="0">
                <a:solidFill>
                  <a:schemeClr val="tx1"/>
                </a:solidFill>
              </a:rPr>
              <a:t>Personal articles are usually kept in the top drawer. Why must they must be kept separate from basins, urinals, and bedpans?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972C30C-684B-4EF5-9588-A00A8469E5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69389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6CF39-801A-42CF-8D36-908E0A5DE7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bariatrics </a:t>
            </a:r>
          </a:p>
          <a:p>
            <a:pPr lvl="1"/>
            <a:r>
              <a:rPr lang="en-US" dirty="0">
                <a:solidFill>
                  <a:schemeClr val="tx1"/>
                </a:solidFill>
              </a:rPr>
              <a:t>branch of medicine that deals with the causes, prevention, and treatment of obesity. </a:t>
            </a:r>
          </a:p>
          <a:p>
            <a:r>
              <a:rPr lang="en-US" b="1" dirty="0">
                <a:solidFill>
                  <a:schemeClr val="tx1"/>
                </a:solidFill>
              </a:rPr>
              <a:t>biorhythms</a:t>
            </a:r>
            <a:r>
              <a:rPr lang="en-US" dirty="0">
                <a:solidFill>
                  <a:schemeClr val="tx1"/>
                </a:solidFill>
              </a:rPr>
              <a:t> </a:t>
            </a:r>
          </a:p>
          <a:p>
            <a:pPr lvl="1"/>
            <a:r>
              <a:rPr lang="en-US" dirty="0">
                <a:solidFill>
                  <a:schemeClr val="tx1"/>
                </a:solidFill>
              </a:rPr>
              <a:t>natural rhythms or cycles related to bodily functions. </a:t>
            </a:r>
          </a:p>
          <a:p>
            <a:r>
              <a:rPr lang="en-US" b="1" dirty="0">
                <a:solidFill>
                  <a:schemeClr val="tx1"/>
                </a:solidFill>
              </a:rPr>
              <a:t>circadian rhythm </a:t>
            </a:r>
          </a:p>
          <a:p>
            <a:pPr lvl="1"/>
            <a:r>
              <a:rPr lang="en-US" dirty="0">
                <a:solidFill>
                  <a:schemeClr val="tx1"/>
                </a:solidFill>
              </a:rPr>
              <a:t>the 24-hour day-night cycle.</a:t>
            </a:r>
          </a:p>
          <a:p>
            <a:r>
              <a:rPr lang="en-US" b="1" dirty="0">
                <a:solidFill>
                  <a:schemeClr val="tx1"/>
                </a:solidFill>
              </a:rPr>
              <a:t>closed bed </a:t>
            </a:r>
          </a:p>
          <a:p>
            <a:pPr lvl="1"/>
            <a:r>
              <a:rPr lang="en-US" dirty="0">
                <a:solidFill>
                  <a:schemeClr val="tx1"/>
                </a:solidFill>
              </a:rPr>
              <a:t>bed completely made with the bedspread and blankets in place.</a:t>
            </a:r>
          </a:p>
          <a:p>
            <a:r>
              <a:rPr lang="en-US" b="1" dirty="0">
                <a:solidFill>
                  <a:schemeClr val="tx1"/>
                </a:solidFill>
              </a:rPr>
              <a:t>depressant </a:t>
            </a:r>
          </a:p>
          <a:p>
            <a:pPr lvl="1"/>
            <a:r>
              <a:rPr lang="en-US" dirty="0">
                <a:solidFill>
                  <a:schemeClr val="tx1"/>
                </a:solidFill>
              </a:rPr>
              <a:t>a substance that causes calmness and drowsiness.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69F77EC-B06B-4463-935F-BB6B18A184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98638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2C750-B77C-432F-9034-07360CF27991}"/>
              </a:ext>
            </a:extLst>
          </p:cNvPr>
          <p:cNvSpPr>
            <a:spLocks noGrp="1"/>
          </p:cNvSpPr>
          <p:nvPr>
            <p:ph idx="1"/>
          </p:nvPr>
        </p:nvSpPr>
        <p:spPr/>
        <p:txBody>
          <a:bodyPr/>
          <a:lstStyle/>
          <a:p>
            <a:pPr marL="457200" indent="-457200">
              <a:buFont typeface="+mj-lt"/>
              <a:buAutoNum type="arabicPeriod" startAt="5"/>
            </a:pPr>
            <a:r>
              <a:rPr lang="en-US" dirty="0"/>
              <a:t>Describe a standard resident unit and equipment</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The overbed table is used for meals and personal care, and it must be kept clean. Bedpans, urinals, and soiled linen should never be placed on it. It should be kept free of clutter.</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972C30C-684B-4EF5-9588-A00A8469E5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425444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0C81D-502D-478B-8A76-BBFD7C6058CF}"/>
              </a:ext>
            </a:extLst>
          </p:cNvPr>
          <p:cNvSpPr>
            <a:spLocks noGrp="1"/>
          </p:cNvSpPr>
          <p:nvPr>
            <p:ph idx="1"/>
          </p:nvPr>
        </p:nvSpPr>
        <p:spPr/>
        <p:txBody>
          <a:bodyPr/>
          <a:lstStyle/>
          <a:p>
            <a:pPr marL="457200" indent="-457200">
              <a:buFont typeface="+mj-lt"/>
              <a:buAutoNum type="arabicPeriod" startAt="6"/>
            </a:pPr>
            <a:r>
              <a:rPr lang="en-US" dirty="0"/>
              <a:t>Explain how to clean a resident unit and equipment</a:t>
            </a:r>
          </a:p>
          <a:p>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disposable </a:t>
            </a:r>
          </a:p>
          <a:p>
            <a:pPr lvl="1"/>
            <a:r>
              <a:rPr lang="en-US" dirty="0">
                <a:solidFill>
                  <a:schemeClr val="tx1"/>
                </a:solidFill>
              </a:rPr>
              <a:t>only to be used once and then discarded.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A685C37-BF96-417A-A64E-ACA39C2843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52128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Define the following term:</a:t>
            </a:r>
            <a:br>
              <a:rPr lang="en-US" dirty="0">
                <a:solidFill>
                  <a:schemeClr val="tx1"/>
                </a:solidFill>
              </a:rPr>
            </a:br>
            <a:endParaRPr lang="en-US" dirty="0">
              <a:solidFill>
                <a:schemeClr val="tx1"/>
              </a:solidFill>
            </a:endParaRPr>
          </a:p>
          <a:p>
            <a:r>
              <a:rPr lang="en-US" b="1" dirty="0">
                <a:solidFill>
                  <a:schemeClr val="tx1"/>
                </a:solidFill>
              </a:rPr>
              <a:t>bariatrics</a:t>
            </a:r>
          </a:p>
          <a:p>
            <a:pPr lvl="1"/>
            <a:r>
              <a:rPr lang="en-US" dirty="0">
                <a:solidFill>
                  <a:schemeClr val="tx1"/>
                </a:solidFill>
              </a:rPr>
              <a:t>branch of medicine that deals with the causes, prevention , and treatment of obesity.</a:t>
            </a:r>
            <a:endParaRPr lang="en-US" dirty="0"/>
          </a:p>
          <a:p>
            <a:pPr marL="800100" lvl="1" indent="-342900">
              <a:buFont typeface="Arial" panose="020B0604020202020204" pitchFamily="34" charset="0"/>
              <a:buChar char="•"/>
            </a:pPr>
            <a:endParaRPr lang="en-US" dirty="0"/>
          </a:p>
          <a:p>
            <a:r>
              <a:rPr lang="en-US" b="1" dirty="0">
                <a:solidFill>
                  <a:schemeClr val="tx1"/>
                </a:solidFill>
              </a:rPr>
              <a:t>incontinence </a:t>
            </a:r>
          </a:p>
          <a:p>
            <a:pPr lvl="1"/>
            <a:r>
              <a:rPr lang="en-US"/>
              <a:t>the inability to control the bladder or bowels, which leads to an involuntary loss of urine or feces.</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57165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normAutofit/>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closed bed </a:t>
            </a:r>
          </a:p>
          <a:p>
            <a:pPr lvl="1"/>
            <a:r>
              <a:rPr lang="en-US" dirty="0"/>
              <a:t>a </a:t>
            </a:r>
            <a:r>
              <a:rPr lang="en-US" dirty="0">
                <a:solidFill>
                  <a:schemeClr val="tx1"/>
                </a:solidFill>
              </a:rPr>
              <a:t>bed completely made with the bedspread and blankets in place.</a:t>
            </a:r>
          </a:p>
          <a:p>
            <a:r>
              <a:rPr lang="en-US" b="1" dirty="0">
                <a:solidFill>
                  <a:schemeClr val="tx1"/>
                </a:solidFill>
              </a:rPr>
              <a:t>open bed </a:t>
            </a:r>
          </a:p>
          <a:p>
            <a:pPr lvl="1"/>
            <a:r>
              <a:rPr lang="en-US" dirty="0"/>
              <a:t>a </a:t>
            </a:r>
            <a:r>
              <a:rPr lang="en-US" dirty="0">
                <a:solidFill>
                  <a:schemeClr val="tx1"/>
                </a:solidFill>
              </a:rPr>
              <a:t>bed made with linen folded down to the foot of the bed.</a:t>
            </a:r>
          </a:p>
          <a:p>
            <a:r>
              <a:rPr lang="en-US" b="1" dirty="0">
                <a:solidFill>
                  <a:schemeClr val="tx1"/>
                </a:solidFill>
              </a:rPr>
              <a:t>draw sheet</a:t>
            </a:r>
          </a:p>
          <a:p>
            <a:pPr lvl="1"/>
            <a:r>
              <a:rPr lang="en-US" dirty="0"/>
              <a:t>a</a:t>
            </a:r>
            <a:r>
              <a:rPr lang="en-US" dirty="0">
                <a:solidFill>
                  <a:schemeClr val="tx1"/>
                </a:solidFill>
              </a:rPr>
              <a:t>n extra sheet placed on top of the bottom sheet; used for moving residents.</a:t>
            </a:r>
          </a:p>
          <a:p>
            <a:r>
              <a:rPr lang="en-US" b="1" dirty="0">
                <a:solidFill>
                  <a:schemeClr val="tx1"/>
                </a:solidFill>
              </a:rPr>
              <a:t>occupied bed </a:t>
            </a:r>
          </a:p>
          <a:p>
            <a:pPr lvl="1"/>
            <a:r>
              <a:rPr lang="en-US" dirty="0">
                <a:solidFill>
                  <a:schemeClr val="tx1"/>
                </a:solidFill>
              </a:rPr>
              <a:t>a bed made while a person is in the bed.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98464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normAutofit/>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unoccupied bed </a:t>
            </a:r>
          </a:p>
          <a:p>
            <a:pPr lvl="1"/>
            <a:r>
              <a:rPr lang="en-US" dirty="0">
                <a:solidFill>
                  <a:schemeClr val="tx1"/>
                </a:solidFill>
              </a:rPr>
              <a:t>a bed made while no person is in the bed.</a:t>
            </a:r>
          </a:p>
          <a:p>
            <a:r>
              <a:rPr lang="en-US" b="1" dirty="0">
                <a:solidFill>
                  <a:schemeClr val="tx1"/>
                </a:solidFill>
              </a:rPr>
              <a:t>surgical bed</a:t>
            </a:r>
          </a:p>
          <a:p>
            <a:pPr lvl="1"/>
            <a:r>
              <a:rPr lang="en-US" dirty="0">
                <a:solidFill>
                  <a:schemeClr val="tx1"/>
                </a:solidFill>
              </a:rPr>
              <a:t>bed made so that a person can easily move onto it from a stretcher.</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31627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0C81D-502D-478B-8A76-BBFD7C6058CF}"/>
              </a:ext>
            </a:extLst>
          </p:cNvPr>
          <p:cNvSpPr>
            <a:spLocks noGrp="1"/>
          </p:cNvSpPr>
          <p:nvPr>
            <p:ph idx="1"/>
          </p:nvPr>
        </p:nvSpPr>
        <p:spPr/>
        <p:txBody>
          <a:bodyPr/>
          <a:lstStyle/>
          <a:p>
            <a:pPr marL="457200" indent="-457200">
              <a:buFont typeface="+mj-lt"/>
              <a:buAutoNum type="arabicPeriod" startAt="6"/>
            </a:pPr>
            <a:r>
              <a:rPr lang="en-US" dirty="0"/>
              <a:t>Explain how to clean a resident unit and equipment</a:t>
            </a:r>
          </a:p>
          <a:p>
            <a:endParaRPr lang="en-US" dirty="0"/>
          </a:p>
          <a:p>
            <a:r>
              <a:rPr lang="en-US" dirty="0">
                <a:solidFill>
                  <a:schemeClr val="tx1"/>
                </a:solidFill>
              </a:rPr>
              <a:t>Disposable equipment is used to prevent the spread of microorganisms. The following types of disposable equipment may be found in facilities: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Cups </a:t>
            </a:r>
          </a:p>
          <a:p>
            <a:pPr marL="800100" lvl="1" indent="-342900">
              <a:buFont typeface="Arial" panose="020B0604020202020204" pitchFamily="34" charset="0"/>
              <a:buChar char="•"/>
            </a:pPr>
            <a:r>
              <a:rPr lang="en-US" dirty="0">
                <a:solidFill>
                  <a:schemeClr val="tx1"/>
                </a:solidFill>
              </a:rPr>
              <a:t>Tissues</a:t>
            </a:r>
          </a:p>
          <a:p>
            <a:pPr marL="800100" lvl="1" indent="-342900">
              <a:buFont typeface="Arial" panose="020B0604020202020204" pitchFamily="34" charset="0"/>
              <a:buChar char="•"/>
            </a:pPr>
            <a:r>
              <a:rPr lang="en-US" dirty="0">
                <a:solidFill>
                  <a:schemeClr val="tx1"/>
                </a:solidFill>
              </a:rPr>
              <a:t>Gloves</a:t>
            </a:r>
          </a:p>
          <a:p>
            <a:pPr marL="800100" lvl="1" indent="-342900">
              <a:buFont typeface="Arial" panose="020B0604020202020204" pitchFamily="34" charset="0"/>
              <a:buChar char="•"/>
            </a:pPr>
            <a:r>
              <a:rPr lang="en-US" dirty="0">
                <a:solidFill>
                  <a:schemeClr val="tx1"/>
                </a:solidFill>
              </a:rPr>
              <a:t>Paper gowns</a:t>
            </a:r>
          </a:p>
          <a:p>
            <a:pPr marL="800100" lvl="1" indent="-342900">
              <a:buFont typeface="Arial" panose="020B0604020202020204" pitchFamily="34" charset="0"/>
              <a:buChar char="•"/>
            </a:pPr>
            <a:r>
              <a:rPr lang="en-US" dirty="0">
                <a:solidFill>
                  <a:schemeClr val="tx1"/>
                </a:solidFill>
              </a:rPr>
              <a:t>Masks</a:t>
            </a:r>
          </a:p>
          <a:p>
            <a:pPr marL="800100" lvl="1" indent="-342900">
              <a:buFont typeface="Arial" panose="020B0604020202020204" pitchFamily="34" charset="0"/>
              <a:buChar char="•"/>
            </a:pPr>
            <a:r>
              <a:rPr lang="en-US" dirty="0">
                <a:solidFill>
                  <a:schemeClr val="tx1"/>
                </a:solidFill>
              </a:rPr>
              <a:t>Disposable razors</a:t>
            </a:r>
          </a:p>
          <a:p>
            <a:pPr marL="800100" lvl="1" indent="-342900">
              <a:buFont typeface="Arial" panose="020B0604020202020204" pitchFamily="34" charset="0"/>
              <a:buChar char="•"/>
            </a:pPr>
            <a:r>
              <a:rPr lang="en-US" dirty="0">
                <a:solidFill>
                  <a:schemeClr val="tx1"/>
                </a:solidFill>
              </a:rPr>
              <a:t>Pads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A685C37-BF96-417A-A64E-ACA39C2843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09353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0C81D-502D-478B-8A76-BBFD7C6058CF}"/>
              </a:ext>
            </a:extLst>
          </p:cNvPr>
          <p:cNvSpPr>
            <a:spLocks noGrp="1"/>
          </p:cNvSpPr>
          <p:nvPr>
            <p:ph idx="1"/>
          </p:nvPr>
        </p:nvSpPr>
        <p:spPr/>
        <p:txBody>
          <a:bodyPr/>
          <a:lstStyle/>
          <a:p>
            <a:pPr marL="457200" indent="-457200">
              <a:buFont typeface="+mj-lt"/>
              <a:buAutoNum type="arabicPeriod" startAt="6"/>
            </a:pPr>
            <a:r>
              <a:rPr lang="en-US" dirty="0"/>
              <a:t>Explain how to clean a resident unit and equipment</a:t>
            </a:r>
          </a:p>
          <a:p>
            <a:endParaRPr lang="en-US" dirty="0"/>
          </a:p>
          <a:p>
            <a:r>
              <a:rPr lang="en-US" dirty="0">
                <a:solidFill>
                  <a:schemeClr val="tx1"/>
                </a:solidFill>
              </a:rPr>
              <a:t>Remember these guidelines for residents’ units: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Keep residents’ units neat and clean.</a:t>
            </a:r>
          </a:p>
          <a:p>
            <a:pPr marL="800100" lvl="1" indent="-342900">
              <a:buFont typeface="Arial" panose="020B0604020202020204" pitchFamily="34" charset="0"/>
              <a:buChar char="•"/>
            </a:pPr>
            <a:r>
              <a:rPr lang="en-US" dirty="0">
                <a:solidFill>
                  <a:schemeClr val="tx1"/>
                </a:solidFill>
              </a:rPr>
              <a:t>Keep call lights within resident’s reach.</a:t>
            </a:r>
          </a:p>
          <a:p>
            <a:pPr marL="800100" lvl="1" indent="-342900">
              <a:buFont typeface="Arial" panose="020B0604020202020204" pitchFamily="34" charset="0"/>
              <a:buChar char="•"/>
            </a:pPr>
            <a:r>
              <a:rPr lang="en-US" dirty="0">
                <a:solidFill>
                  <a:schemeClr val="tx1"/>
                </a:solidFill>
              </a:rPr>
              <a:t>Straighten bed linens and remove crumbs before leaving the room.</a:t>
            </a:r>
          </a:p>
          <a:p>
            <a:pPr marL="800100" lvl="1" indent="-342900">
              <a:buFont typeface="Arial" panose="020B0604020202020204" pitchFamily="34" charset="0"/>
              <a:buChar char="•"/>
            </a:pPr>
            <a:r>
              <a:rPr lang="en-US" dirty="0">
                <a:solidFill>
                  <a:schemeClr val="tx1"/>
                </a:solidFill>
              </a:rPr>
              <a:t>Re-stock resident supplies daily.</a:t>
            </a:r>
          </a:p>
          <a:p>
            <a:pPr marL="800100" lvl="1" indent="-342900">
              <a:buFont typeface="Arial" panose="020B0604020202020204" pitchFamily="34" charset="0"/>
              <a:buChar char="•"/>
            </a:pPr>
            <a:r>
              <a:rPr lang="en-US" dirty="0">
                <a:solidFill>
                  <a:schemeClr val="tx1"/>
                </a:solidFill>
              </a:rPr>
              <a:t>Notify housekeeping department if bathroom needs cleaning.</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A685C37-BF96-417A-A64E-ACA39C2843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28277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0C81D-502D-478B-8A76-BBFD7C6058CF}"/>
              </a:ext>
            </a:extLst>
          </p:cNvPr>
          <p:cNvSpPr>
            <a:spLocks noGrp="1"/>
          </p:cNvSpPr>
          <p:nvPr>
            <p:ph idx="1"/>
          </p:nvPr>
        </p:nvSpPr>
        <p:spPr/>
        <p:txBody>
          <a:bodyPr/>
          <a:lstStyle/>
          <a:p>
            <a:pPr marL="457200" indent="-457200">
              <a:buFont typeface="+mj-lt"/>
              <a:buAutoNum type="arabicPeriod" startAt="6"/>
            </a:pPr>
            <a:r>
              <a:rPr lang="en-US" dirty="0"/>
              <a:t>Explain how to clean a resident unit and equipment</a:t>
            </a:r>
          </a:p>
          <a:p>
            <a:endParaRPr lang="en-US" dirty="0"/>
          </a:p>
          <a:p>
            <a:r>
              <a:rPr lang="en-US" dirty="0">
                <a:solidFill>
                  <a:schemeClr val="tx1"/>
                </a:solidFill>
              </a:rPr>
              <a:t>Guidelines for residents’ units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Check equipment to make sure it is working and not damaged.</a:t>
            </a:r>
          </a:p>
          <a:p>
            <a:pPr marL="800100" lvl="1" indent="-342900">
              <a:buFont typeface="Arial" panose="020B0604020202020204" pitchFamily="34" charset="0"/>
              <a:buChar char="•"/>
            </a:pPr>
            <a:r>
              <a:rPr lang="en-US" dirty="0">
                <a:solidFill>
                  <a:schemeClr val="tx1"/>
                </a:solidFill>
              </a:rPr>
              <a:t>Refill water pitchers regularly.</a:t>
            </a:r>
          </a:p>
          <a:p>
            <a:pPr marL="800100" lvl="1" indent="-342900">
              <a:buFont typeface="Arial" panose="020B0604020202020204" pitchFamily="34" charset="0"/>
              <a:buChar char="•"/>
            </a:pPr>
            <a:r>
              <a:rPr lang="en-US" dirty="0">
                <a:solidFill>
                  <a:schemeClr val="tx1"/>
                </a:solidFill>
              </a:rPr>
              <a:t>Remove anything that might cause odor or safety hazards.</a:t>
            </a:r>
          </a:p>
          <a:p>
            <a:pPr marL="800100" lvl="1" indent="-342900">
              <a:buFont typeface="Arial" panose="020B0604020202020204" pitchFamily="34" charset="0"/>
              <a:buChar char="•"/>
            </a:pPr>
            <a:r>
              <a:rPr lang="en-US" dirty="0">
                <a:solidFill>
                  <a:schemeClr val="tx1"/>
                </a:solidFill>
              </a:rPr>
              <a:t>Report signs of insects or pests immediately.</a:t>
            </a:r>
          </a:p>
          <a:p>
            <a:pPr marL="800100" lvl="1" indent="-342900">
              <a:buFont typeface="Arial" panose="020B0604020202020204" pitchFamily="34" charset="0"/>
              <a:buChar char="•"/>
            </a:pPr>
            <a:r>
              <a:rPr lang="en-US" dirty="0">
                <a:solidFill>
                  <a:schemeClr val="tx1"/>
                </a:solidFill>
              </a:rPr>
              <a:t>Leave residents’ personal items where you found them.</a:t>
            </a:r>
          </a:p>
          <a:p>
            <a:pPr marL="800100" lvl="1" indent="-342900">
              <a:buFont typeface="Arial" panose="020B0604020202020204" pitchFamily="34" charset="0"/>
              <a:buChar char="•"/>
            </a:pPr>
            <a:r>
              <a:rPr lang="en-US" dirty="0">
                <a:solidFill>
                  <a:schemeClr val="tx1"/>
                </a:solidFill>
              </a:rPr>
              <a:t>After providing care, leave the unit neat and tidy.</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A685C37-BF96-417A-A64E-ACA39C2843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86042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0C81D-502D-478B-8A76-BBFD7C6058CF}"/>
              </a:ext>
            </a:extLst>
          </p:cNvPr>
          <p:cNvSpPr>
            <a:spLocks noGrp="1"/>
          </p:cNvSpPr>
          <p:nvPr>
            <p:ph idx="1"/>
          </p:nvPr>
        </p:nvSpPr>
        <p:spPr/>
        <p:txBody>
          <a:bodyPr/>
          <a:lstStyle/>
          <a:p>
            <a:pPr marL="457200" indent="-457200">
              <a:buFont typeface="+mj-lt"/>
              <a:buAutoNum type="arabicPeriod" startAt="6"/>
            </a:pPr>
            <a:r>
              <a:rPr lang="en-US" dirty="0"/>
              <a:t>Explain how to clean a resident unit and equipment</a:t>
            </a:r>
          </a:p>
          <a:p>
            <a:endParaRPr lang="en-US" dirty="0"/>
          </a:p>
          <a:p>
            <a:r>
              <a:rPr lang="en-US" dirty="0">
                <a:solidFill>
                  <a:schemeClr val="tx1"/>
                </a:solidFill>
              </a:rPr>
              <a:t>Remember these guidelines for cleaning a unit after a transfer, discharge, or death:</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Wash hands.</a:t>
            </a:r>
          </a:p>
          <a:p>
            <a:pPr marL="800100" lvl="1" indent="-342900">
              <a:buFont typeface="Arial" panose="020B0604020202020204" pitchFamily="34" charset="0"/>
              <a:buChar char="•"/>
            </a:pPr>
            <a:r>
              <a:rPr lang="en-US" dirty="0">
                <a:solidFill>
                  <a:schemeClr val="tx1"/>
                </a:solidFill>
              </a:rPr>
              <a:t>Wear proper PPE.</a:t>
            </a:r>
          </a:p>
          <a:p>
            <a:pPr marL="800100" lvl="1" indent="-342900">
              <a:buFont typeface="Arial" panose="020B0604020202020204" pitchFamily="34" charset="0"/>
              <a:buChar char="•"/>
            </a:pPr>
            <a:r>
              <a:rPr lang="en-US" dirty="0">
                <a:solidFill>
                  <a:schemeClr val="tx1"/>
                </a:solidFill>
              </a:rPr>
              <a:t>Make sure area is well-ventilated when using strong cleaning solutions.</a:t>
            </a:r>
          </a:p>
          <a:p>
            <a:pPr marL="800100" lvl="1" indent="-342900">
              <a:buFont typeface="Arial" panose="020B0604020202020204" pitchFamily="34" charset="0"/>
              <a:buChar char="•"/>
            </a:pPr>
            <a:r>
              <a:rPr lang="en-US" dirty="0">
                <a:solidFill>
                  <a:schemeClr val="tx1"/>
                </a:solidFill>
              </a:rPr>
              <a:t>Remove and dispose of equipment and supplies carefully.</a:t>
            </a:r>
          </a:p>
          <a:p>
            <a:pPr marL="800100" lvl="1" indent="-342900">
              <a:buFont typeface="Arial" panose="020B0604020202020204" pitchFamily="34" charset="0"/>
              <a:buChar char="•"/>
            </a:pPr>
            <a:r>
              <a:rPr lang="en-US" dirty="0">
                <a:solidFill>
                  <a:schemeClr val="tx1"/>
                </a:solidFill>
              </a:rPr>
              <a:t>Raise bed to safe working level and remove soiled linen. Make the bed.</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A685C37-BF96-417A-A64E-ACA39C2843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596591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0C81D-502D-478B-8A76-BBFD7C6058CF}"/>
              </a:ext>
            </a:extLst>
          </p:cNvPr>
          <p:cNvSpPr>
            <a:spLocks noGrp="1"/>
          </p:cNvSpPr>
          <p:nvPr>
            <p:ph idx="1"/>
          </p:nvPr>
        </p:nvSpPr>
        <p:spPr/>
        <p:txBody>
          <a:bodyPr/>
          <a:lstStyle/>
          <a:p>
            <a:pPr marL="457200" indent="-457200">
              <a:buFont typeface="+mj-lt"/>
              <a:buAutoNum type="arabicPeriod" startAt="6"/>
            </a:pPr>
            <a:r>
              <a:rPr lang="en-US" dirty="0"/>
              <a:t>Explain how to clean a resident unit and equipment</a:t>
            </a:r>
          </a:p>
          <a:p>
            <a:endParaRPr lang="en-US" dirty="0"/>
          </a:p>
          <a:p>
            <a:r>
              <a:rPr lang="en-US" dirty="0">
                <a:solidFill>
                  <a:schemeClr val="tx1"/>
                </a:solidFill>
              </a:rPr>
              <a:t>Guidelines for cleaning a unit after a transfer, discharge, or death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Clean all other unit items and equipment as instructed.</a:t>
            </a:r>
          </a:p>
          <a:p>
            <a:pPr marL="800100" lvl="1" indent="-342900">
              <a:buFont typeface="Arial" panose="020B0604020202020204" pitchFamily="34" charset="0"/>
              <a:buChar char="•"/>
            </a:pPr>
            <a:r>
              <a:rPr lang="en-US" dirty="0">
                <a:solidFill>
                  <a:schemeClr val="tx1"/>
                </a:solidFill>
              </a:rPr>
              <a:t>Report any damaged or broken furniture to the proper department.</a:t>
            </a:r>
          </a:p>
          <a:p>
            <a:pPr marL="800100" lvl="1" indent="-342900">
              <a:buFont typeface="Arial" panose="020B0604020202020204" pitchFamily="34" charset="0"/>
              <a:buChar char="•"/>
            </a:pPr>
            <a:r>
              <a:rPr lang="en-US" dirty="0">
                <a:solidFill>
                  <a:schemeClr val="tx1"/>
                </a:solidFill>
              </a:rPr>
              <a:t>Remove PPE and wash hands.</a:t>
            </a:r>
          </a:p>
          <a:p>
            <a:pPr marL="800100" lvl="1" indent="-342900">
              <a:buFont typeface="Arial" panose="020B0604020202020204" pitchFamily="34" charset="0"/>
              <a:buChar char="•"/>
            </a:pPr>
            <a:r>
              <a:rPr lang="en-US" dirty="0">
                <a:solidFill>
                  <a:schemeClr val="tx1"/>
                </a:solidFill>
              </a:rPr>
              <a:t>Place new equipment and supplies in room for new resident.</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A685C37-BF96-417A-A64E-ACA39C2843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34387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6CF39-801A-42CF-8D36-908E0A5DE7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disposable </a:t>
            </a:r>
          </a:p>
          <a:p>
            <a:pPr lvl="1"/>
            <a:r>
              <a:rPr lang="en-US" dirty="0">
                <a:solidFill>
                  <a:schemeClr val="tx1"/>
                </a:solidFill>
              </a:rPr>
              <a:t>only to be used once and then discarded.</a:t>
            </a:r>
          </a:p>
          <a:p>
            <a:r>
              <a:rPr lang="en-US" b="1" dirty="0">
                <a:solidFill>
                  <a:schemeClr val="tx1"/>
                </a:solidFill>
              </a:rPr>
              <a:t>draw sheet </a:t>
            </a:r>
          </a:p>
          <a:p>
            <a:pPr lvl="1"/>
            <a:r>
              <a:rPr lang="en-US" dirty="0">
                <a:solidFill>
                  <a:schemeClr val="tx1"/>
                </a:solidFill>
              </a:rPr>
              <a:t>an extra sheet placed on top of the bottom sheet; used for moving residents.</a:t>
            </a:r>
          </a:p>
          <a:p>
            <a:r>
              <a:rPr lang="en-US" b="1" dirty="0">
                <a:solidFill>
                  <a:schemeClr val="tx1"/>
                </a:solidFill>
              </a:rPr>
              <a:t>incontinence</a:t>
            </a:r>
          </a:p>
          <a:p>
            <a:pPr lvl="1"/>
            <a:r>
              <a:rPr lang="en-US" dirty="0">
                <a:solidFill>
                  <a:schemeClr val="tx1"/>
                </a:solidFill>
              </a:rPr>
              <a:t>the inability to control the bladder or bowels, which leads to an involuntary loss of urine or feces.</a:t>
            </a:r>
          </a:p>
          <a:p>
            <a:r>
              <a:rPr lang="en-US" b="1" dirty="0">
                <a:solidFill>
                  <a:schemeClr val="tx1"/>
                </a:solidFill>
              </a:rPr>
              <a:t>insomnia </a:t>
            </a:r>
          </a:p>
          <a:p>
            <a:pPr lvl="1"/>
            <a:r>
              <a:rPr lang="en-US" dirty="0">
                <a:solidFill>
                  <a:schemeClr val="tx1"/>
                </a:solidFill>
              </a:rPr>
              <a:t>the inability to fall asleep or remain asleep.</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69F77EC-B06B-4463-935F-BB6B18A184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28183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Proper bedmaking is important for a number of reasons:</a:t>
            </a:r>
          </a:p>
          <a:p>
            <a:endParaRPr lang="en-US" dirty="0">
              <a:solidFill>
                <a:schemeClr val="tx1"/>
              </a:solidFill>
            </a:endParaRPr>
          </a:p>
          <a:p>
            <a:pPr marL="800100" lvl="1" indent="-342900">
              <a:buFont typeface="Arial" panose="020B0604020202020204" pitchFamily="34" charset="0"/>
              <a:buChar char="•"/>
            </a:pPr>
            <a:r>
              <a:rPr lang="en-US" dirty="0"/>
              <a:t>The resident will spend a great deal of time in bed.</a:t>
            </a:r>
          </a:p>
          <a:p>
            <a:pPr marL="800100" lvl="1" indent="-342900">
              <a:buFont typeface="Arial" panose="020B0604020202020204" pitchFamily="34" charset="0"/>
              <a:buChar char="•"/>
            </a:pPr>
            <a:r>
              <a:rPr lang="en-US" dirty="0"/>
              <a:t>Neat, well-made beds help the resident sleep better.</a:t>
            </a:r>
          </a:p>
          <a:p>
            <a:pPr marL="800100" lvl="1" indent="-342900">
              <a:buFont typeface="Arial" panose="020B0604020202020204" pitchFamily="34" charset="0"/>
              <a:buChar char="•"/>
            </a:pPr>
            <a:r>
              <a:rPr lang="en-US" dirty="0"/>
              <a:t>Careful bedmaking prevents infection.</a:t>
            </a:r>
          </a:p>
          <a:p>
            <a:pPr marL="800100" lvl="1" indent="-342900">
              <a:buFont typeface="Arial" panose="020B0604020202020204" pitchFamily="34" charset="0"/>
              <a:buChar char="•"/>
            </a:pPr>
            <a:r>
              <a:rPr lang="en-US" dirty="0"/>
              <a:t>A clean, neat, and dry bed helps prevent skin breakdown and odors and promotes health.</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5948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The following beds and features may be found in a facility:</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Electric beds</a:t>
            </a:r>
          </a:p>
          <a:p>
            <a:pPr marL="800100" lvl="1" indent="-342900">
              <a:buFont typeface="Arial" panose="020B0604020202020204" pitchFamily="34" charset="0"/>
              <a:buChar char="•"/>
            </a:pPr>
            <a:r>
              <a:rPr lang="en-US" dirty="0">
                <a:solidFill>
                  <a:schemeClr val="tx1"/>
                </a:solidFill>
              </a:rPr>
              <a:t>Beds with built-in weight scales</a:t>
            </a:r>
          </a:p>
          <a:p>
            <a:pPr marL="800100" lvl="1" indent="-342900">
              <a:buFont typeface="Arial" panose="020B0604020202020204" pitchFamily="34" charset="0"/>
              <a:buChar char="•"/>
            </a:pPr>
            <a:r>
              <a:rPr lang="en-US" dirty="0">
                <a:solidFill>
                  <a:schemeClr val="tx1"/>
                </a:solidFill>
              </a:rPr>
              <a:t>Alternating pressure mattresses</a:t>
            </a:r>
          </a:p>
          <a:p>
            <a:pPr marL="800100" lvl="1" indent="-342900">
              <a:buFont typeface="Arial" panose="020B0604020202020204" pitchFamily="34" charset="0"/>
              <a:buChar char="•"/>
            </a:pPr>
            <a:r>
              <a:rPr lang="en-US" dirty="0">
                <a:solidFill>
                  <a:schemeClr val="tx1"/>
                </a:solidFill>
              </a:rPr>
              <a:t>Bariatric beds</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71846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Beds should remain locked in their lowest positions whenever residents are in the beds.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128244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Remember these guidelines for bedmaking: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Change bed linens when they are wet, soiled, or wrinkled.</a:t>
            </a:r>
          </a:p>
          <a:p>
            <a:pPr marL="800100" lvl="1" indent="-342900">
              <a:buFont typeface="Arial" panose="020B0604020202020204" pitchFamily="34" charset="0"/>
              <a:buChar char="•"/>
            </a:pPr>
            <a:r>
              <a:rPr lang="en-US" dirty="0">
                <a:solidFill>
                  <a:schemeClr val="tx1"/>
                </a:solidFill>
              </a:rPr>
              <a:t>Wash hands and use proper infection prevention methods. Wear gloves when removing soiled linens.</a:t>
            </a:r>
          </a:p>
          <a:p>
            <a:pPr marL="800100" lvl="1" indent="-342900">
              <a:buFont typeface="Arial" panose="020B0604020202020204" pitchFamily="34" charset="0"/>
              <a:buChar char="•"/>
            </a:pPr>
            <a:r>
              <a:rPr lang="en-US" dirty="0">
                <a:solidFill>
                  <a:schemeClr val="tx1"/>
                </a:solidFill>
              </a:rPr>
              <a:t>Gather linen in order of placement on the bed.</a:t>
            </a:r>
          </a:p>
          <a:p>
            <a:pPr marL="800100" lvl="1" indent="-342900">
              <a:buFont typeface="Arial" panose="020B0604020202020204" pitchFamily="34" charset="0"/>
              <a:buChar char="•"/>
            </a:pPr>
            <a:r>
              <a:rPr lang="en-US" dirty="0">
                <a:solidFill>
                  <a:schemeClr val="tx1"/>
                </a:solidFill>
              </a:rPr>
              <a:t>Carry clean linen away from uniform.</a:t>
            </a:r>
          </a:p>
          <a:p>
            <a:pPr marL="800100" lvl="1" indent="-342900">
              <a:buFont typeface="Arial" panose="020B0604020202020204" pitchFamily="34" charset="0"/>
              <a:buChar char="•"/>
            </a:pPr>
            <a:r>
              <a:rPr lang="en-US" dirty="0">
                <a:solidFill>
                  <a:schemeClr val="tx1"/>
                </a:solidFill>
              </a:rPr>
              <a:t>Bring linen into one resident’s room at a time.</a:t>
            </a:r>
          </a:p>
          <a:p>
            <a:pPr marL="800100" lvl="1" indent="-342900">
              <a:buFont typeface="Arial" panose="020B0604020202020204" pitchFamily="34" charset="0"/>
              <a:buChar char="•"/>
            </a:pPr>
            <a:r>
              <a:rPr lang="en-US" dirty="0">
                <a:solidFill>
                  <a:schemeClr val="tx1"/>
                </a:solidFill>
              </a:rPr>
              <a:t>Never transfer linen from one room to another.</a:t>
            </a:r>
          </a:p>
          <a:p>
            <a:pPr marL="800100" lvl="1" indent="-342900">
              <a:buFont typeface="Arial" panose="020B0604020202020204" pitchFamily="34" charset="0"/>
              <a:buChar char="•"/>
            </a:pPr>
            <a:r>
              <a:rPr lang="en-US" dirty="0">
                <a:solidFill>
                  <a:schemeClr val="tx1"/>
                </a:solidFill>
              </a:rPr>
              <a:t>Place clean linen on a clean surface within reach.</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397325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D589-874B-40D1-992B-20FEF3195040}"/>
              </a:ext>
            </a:extLst>
          </p:cNvPr>
          <p:cNvSpPr>
            <a:spLocks noGrp="1"/>
          </p:cNvSpPr>
          <p:nvPr>
            <p:ph idx="1"/>
          </p:nvPr>
        </p:nvSpPr>
        <p:spPr/>
        <p:txBody>
          <a:bodyPr/>
          <a:lstStyle/>
          <a:p>
            <a:pPr marL="457200" indent="-457200">
              <a:buFont typeface="+mj-lt"/>
              <a:buAutoNum type="arabicPeriod" startAt="7"/>
            </a:pPr>
            <a:r>
              <a:rPr lang="en-US" dirty="0"/>
              <a:t>Discuss types of beds and demonstrate proper bedmaking</a:t>
            </a:r>
          </a:p>
          <a:p>
            <a:pPr marL="457200" indent="-457200">
              <a:buFont typeface="+mj-lt"/>
              <a:buAutoNum type="arabicPeriod" startAt="7"/>
            </a:pPr>
            <a:endParaRPr lang="en-US" dirty="0"/>
          </a:p>
          <a:p>
            <a:r>
              <a:rPr lang="en-US" dirty="0">
                <a:solidFill>
                  <a:schemeClr val="tx1"/>
                </a:solidFill>
              </a:rPr>
              <a:t>Guidelines for bedmaking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Use proper body mechanics.</a:t>
            </a:r>
          </a:p>
          <a:p>
            <a:pPr marL="800100" lvl="1" indent="-342900">
              <a:buFont typeface="Arial" panose="020B0604020202020204" pitchFamily="34" charset="0"/>
              <a:buChar char="•"/>
            </a:pPr>
            <a:r>
              <a:rPr lang="en-US" dirty="0">
                <a:solidFill>
                  <a:schemeClr val="tx1"/>
                </a:solidFill>
              </a:rPr>
              <a:t>Look for personal items.</a:t>
            </a:r>
          </a:p>
          <a:p>
            <a:pPr marL="800100" lvl="1" indent="-342900">
              <a:buFont typeface="Arial" panose="020B0604020202020204" pitchFamily="34" charset="0"/>
              <a:buChar char="•"/>
            </a:pPr>
            <a:r>
              <a:rPr lang="en-US" dirty="0">
                <a:solidFill>
                  <a:schemeClr val="tx1"/>
                </a:solidFill>
              </a:rPr>
              <a:t>Roll dirty linen away from you.</a:t>
            </a:r>
          </a:p>
          <a:p>
            <a:pPr marL="800100" lvl="1" indent="-342900">
              <a:buFont typeface="Arial" panose="020B0604020202020204" pitchFamily="34" charset="0"/>
              <a:buChar char="•"/>
            </a:pPr>
            <a:r>
              <a:rPr lang="en-US" dirty="0">
                <a:solidFill>
                  <a:schemeClr val="tx1"/>
                </a:solidFill>
              </a:rPr>
              <a:t>Do not shake linen.</a:t>
            </a:r>
          </a:p>
          <a:p>
            <a:pPr marL="800100" lvl="1" indent="-342900">
              <a:buFont typeface="Arial" panose="020B0604020202020204" pitchFamily="34" charset="0"/>
              <a:buChar char="•"/>
            </a:pPr>
            <a:r>
              <a:rPr lang="en-US" dirty="0">
                <a:solidFill>
                  <a:schemeClr val="tx1"/>
                </a:solidFill>
              </a:rPr>
              <a:t>Place used linen in proper container.</a:t>
            </a:r>
          </a:p>
          <a:p>
            <a:pPr marL="800100" lvl="1" indent="-342900">
              <a:buFont typeface="Arial" panose="020B0604020202020204" pitchFamily="34" charset="0"/>
              <a:buChar char="•"/>
            </a:pPr>
            <a:r>
              <a:rPr lang="en-US" dirty="0">
                <a:solidFill>
                  <a:schemeClr val="tx1"/>
                </a:solidFill>
              </a:rPr>
              <a:t>Make one side of bed first to save energy.</a:t>
            </a:r>
          </a:p>
          <a:p>
            <a:pPr marL="800100" lvl="1" indent="-342900">
              <a:buFont typeface="Arial" panose="020B0604020202020204" pitchFamily="34" charset="0"/>
              <a:buChar char="•"/>
            </a:pPr>
            <a:r>
              <a:rPr lang="en-US" dirty="0">
                <a:solidFill>
                  <a:schemeClr val="tx1"/>
                </a:solidFill>
              </a:rPr>
              <a:t>Keep beds free of wrinkles and crumbs.</a:t>
            </a:r>
          </a:p>
          <a:p>
            <a:pPr marL="800100" lvl="1" indent="-342900">
              <a:buFont typeface="Arial" panose="020B0604020202020204" pitchFamily="34" charset="0"/>
              <a:buChar char="•"/>
            </a:pPr>
            <a:r>
              <a:rPr lang="en-US" dirty="0">
                <a:solidFill>
                  <a:schemeClr val="tx1"/>
                </a:solidFill>
              </a:rPr>
              <a:t>Wash hands after handling linens.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E414244-D750-4A0C-98FB-6C52CD85E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71317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 closed bed</a:t>
            </a:r>
          </a:p>
          <a:p>
            <a:endParaRPr lang="en-US" dirty="0">
              <a:solidFill>
                <a:schemeClr val="accent5">
                  <a:lumMod val="60000"/>
                  <a:lumOff val="40000"/>
                </a:schemeClr>
              </a:solidFill>
              <a:highlight>
                <a:srgbClr val="000000"/>
              </a:highlight>
            </a:endParaRPr>
          </a:p>
          <a:p>
            <a:r>
              <a:rPr lang="en-US" i="1" dirty="0">
                <a:solidFill>
                  <a:schemeClr val="tx1"/>
                </a:solidFill>
              </a:rPr>
              <a:t>Equipment: clean linen—mattress pad, fitted or flat bottom sheet, disposable absorbent pad (if needed), cotton draw sheet, flat top sheet, blanket(s), bedspread (if used), pillowcase(s), gloves</a:t>
            </a:r>
          </a:p>
          <a:p>
            <a:pPr marL="457200" indent="-457200">
              <a:buFont typeface="+mj-lt"/>
              <a:buAutoNum type="arabicPeriod"/>
            </a:pPr>
            <a:endParaRPr lang="en-US" dirty="0">
              <a:solidFill>
                <a:schemeClr val="tx1"/>
              </a:solidFill>
            </a:endParaRP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If resident is in the room, identify yourself by name. Identify the resident. Greet the resident by name. </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Place clean linen on clean surface within reach (e.g., bedside stand, overbed table, or chair).</a:t>
            </a:r>
          </a:p>
          <a:p>
            <a:pPr marL="457200" indent="-457200">
              <a:buFont typeface="+mj-lt"/>
              <a:buAutoNum type="arabicPeriod"/>
            </a:pPr>
            <a:r>
              <a:rPr lang="en-US" dirty="0">
                <a:solidFill>
                  <a:schemeClr val="tx1"/>
                </a:solidFill>
              </a:rPr>
              <a:t>Adjust bed to safe working level, usually waist high. Put bed in flattest position. Lock bed wheels.</a:t>
            </a:r>
          </a:p>
          <a:p>
            <a:pPr marL="457200" indent="-457200">
              <a:buFont typeface="+mj-lt"/>
              <a:buAutoNum type="arabicPeriod"/>
            </a:pPr>
            <a:r>
              <a:rPr lang="en-US" dirty="0">
                <a:solidFill>
                  <a:schemeClr val="tx1"/>
                </a:solidFill>
              </a:rPr>
              <a:t>Put on gloves.</a:t>
            </a:r>
          </a:p>
          <a:p>
            <a:pPr marL="457200" indent="-457200">
              <a:buFont typeface="+mj-lt"/>
              <a:buAutoNum type="arabicPeriod"/>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816319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 closed bed</a:t>
            </a:r>
          </a:p>
          <a:p>
            <a:endParaRPr lang="en-US" dirty="0">
              <a:solidFill>
                <a:schemeClr val="accent5">
                  <a:lumMod val="60000"/>
                  <a:lumOff val="40000"/>
                </a:schemeClr>
              </a:solidFill>
              <a:highlight>
                <a:srgbClr val="000000"/>
              </a:highlight>
            </a:endParaRPr>
          </a:p>
          <a:p>
            <a:pPr marL="457200" indent="-457200">
              <a:buFont typeface="+mj-lt"/>
              <a:buAutoNum type="arabicPeriod" startAt="7"/>
            </a:pPr>
            <a:r>
              <a:rPr lang="en-US" dirty="0">
                <a:solidFill>
                  <a:schemeClr val="tx1"/>
                </a:solidFill>
              </a:rPr>
              <a:t>Loosen soiled linen and roll soiled linen (soiled side inside) from head to foot of bed. Avoid contact with your skin or clothes. Place it in a hamper or linen bag. Do not place on overbed table, chair, or floor. Remove pillows and pillowcases and place pillowcases in hamper or bag.</a:t>
            </a:r>
          </a:p>
          <a:p>
            <a:pPr marL="457200" indent="-457200">
              <a:buFont typeface="+mj-lt"/>
              <a:buAutoNum type="arabicPeriod" startAt="7"/>
            </a:pPr>
            <a:r>
              <a:rPr lang="en-US" dirty="0">
                <a:solidFill>
                  <a:schemeClr val="tx1"/>
                </a:solidFill>
              </a:rPr>
              <a:t>Remove and discard gloves. Wash your hands.</a:t>
            </a:r>
          </a:p>
          <a:p>
            <a:pPr marL="457200" indent="-457200">
              <a:buFont typeface="+mj-lt"/>
              <a:buAutoNum type="arabicPeriod" startAt="7"/>
            </a:pPr>
            <a:r>
              <a:rPr lang="en-US" dirty="0">
                <a:solidFill>
                  <a:schemeClr val="tx1"/>
                </a:solidFill>
              </a:rPr>
              <a:t>Remake the bed. Place the mattress pad (if used) on the bed, attaching elastic at corners as necessary.</a:t>
            </a:r>
          </a:p>
          <a:p>
            <a:pPr marL="457200" indent="-457200">
              <a:buFont typeface="+mj-lt"/>
              <a:buAutoNum type="arabicPeriod" startAt="7"/>
            </a:pPr>
            <a:r>
              <a:rPr lang="en-US" dirty="0">
                <a:solidFill>
                  <a:schemeClr val="tx1"/>
                </a:solidFill>
              </a:rPr>
              <a:t>Place bottom sheet on bed without shaking linen. If using a flat sheet with seams, this sheet must be placed with the crease in the center of the mattress. The seams on both ends must be placed down. If using a fitted bottom sheet, place right-side up and tightly pull over all four corners of the bed. </a:t>
            </a:r>
          </a:p>
          <a:p>
            <a:endParaRPr lang="en-US" dirty="0">
              <a:solidFill>
                <a:schemeClr val="tx1"/>
              </a:solidFill>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722628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4" y="733656"/>
            <a:ext cx="4566922" cy="5443308"/>
          </a:xfrm>
        </p:spPr>
        <p:txBody>
          <a:bodyPr/>
          <a:lstStyle/>
          <a:p>
            <a:r>
              <a:rPr lang="en-US" dirty="0">
                <a:solidFill>
                  <a:schemeClr val="accent5">
                    <a:lumMod val="60000"/>
                    <a:lumOff val="40000"/>
                  </a:schemeClr>
                </a:solidFill>
                <a:highlight>
                  <a:srgbClr val="000000"/>
                </a:highlight>
              </a:rPr>
              <a:t>Making a closed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Make hospital corners to keep bottom sheet wrinkle-free. </a:t>
            </a:r>
          </a:p>
          <a:p>
            <a:pPr marL="457200" indent="-457200">
              <a:buFont typeface="+mj-lt"/>
              <a:buAutoNum type="arabicPeriod" startAt="11"/>
            </a:pPr>
            <a:r>
              <a:rPr lang="en-US" dirty="0">
                <a:solidFill>
                  <a:schemeClr val="tx1"/>
                </a:solidFill>
              </a:rPr>
              <a:t>Put on disposable absorbent pad and then the draw sheet if used. Place them in the center of the bed on the bottom sheet. Smooth and tightly tuck the bottom sheet and draw sheet together under the sides of bed. Move from the head of the bed to the foot of the bed.</a:t>
            </a:r>
          </a:p>
          <a:p>
            <a:pPr marL="457200" indent="-457200">
              <a:buFont typeface="+mj-lt"/>
              <a:buAutoNum type="arabicPeriod" startAt="11"/>
            </a:pPr>
            <a:r>
              <a:rPr lang="en-US" dirty="0">
                <a:solidFill>
                  <a:schemeClr val="tx1"/>
                </a:solidFill>
              </a:rPr>
              <a:t>Place the top sheet over the bed and center it. The seam must be up. </a:t>
            </a:r>
          </a:p>
          <a:p>
            <a:pPr marL="457200" indent="-457200">
              <a:buFont typeface="+mj-lt"/>
              <a:buAutoNum type="arabicPeriod" startAt="11"/>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7A3403C4-B12C-41D8-A0FD-936A38962CE6}"/>
              </a:ext>
            </a:extLst>
          </p:cNvPr>
          <p:cNvPicPr>
            <a:picLocks noChangeAspect="1"/>
          </p:cNvPicPr>
          <p:nvPr/>
        </p:nvPicPr>
        <p:blipFill>
          <a:blip r:embed="rId2"/>
          <a:stretch>
            <a:fillRect/>
          </a:stretch>
        </p:blipFill>
        <p:spPr>
          <a:xfrm>
            <a:off x="6096000" y="1033475"/>
            <a:ext cx="3305584" cy="5143489"/>
          </a:xfrm>
          <a:prstGeom prst="rect">
            <a:avLst/>
          </a:prstGeom>
        </p:spPr>
      </p:pic>
    </p:spTree>
    <p:extLst>
      <p:ext uri="{BB962C8B-B14F-4D97-AF65-F5344CB8AC3E}">
        <p14:creationId xmlns:p14="http://schemas.microsoft.com/office/powerpoint/2010/main" val="406844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 closed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4"/>
            </a:pPr>
            <a:r>
              <a:rPr lang="en-US" dirty="0">
                <a:solidFill>
                  <a:schemeClr val="tx1"/>
                </a:solidFill>
              </a:rPr>
              <a:t>Place blanket over the bed and center it. </a:t>
            </a:r>
          </a:p>
          <a:p>
            <a:pPr marL="457200" indent="-457200">
              <a:buFont typeface="+mj-lt"/>
              <a:buAutoNum type="arabicPeriod" startAt="14"/>
            </a:pPr>
            <a:r>
              <a:rPr lang="en-US" dirty="0">
                <a:solidFill>
                  <a:schemeClr val="tx1"/>
                </a:solidFill>
              </a:rPr>
              <a:t>Place the bedspread over the bed and center it.</a:t>
            </a:r>
          </a:p>
          <a:p>
            <a:pPr marL="457200" indent="-457200">
              <a:buFont typeface="+mj-lt"/>
              <a:buAutoNum type="arabicPeriod" startAt="14"/>
            </a:pPr>
            <a:r>
              <a:rPr lang="en-US" dirty="0">
                <a:solidFill>
                  <a:schemeClr val="tx1"/>
                </a:solidFill>
              </a:rPr>
              <a:t>Tuck top sheet and blanket under the foot of the bed and make hospital corners. </a:t>
            </a:r>
          </a:p>
          <a:p>
            <a:pPr marL="457200" indent="-457200">
              <a:buFont typeface="+mj-lt"/>
              <a:buAutoNum type="arabicPeriod" startAt="14"/>
            </a:pPr>
            <a:r>
              <a:rPr lang="en-US" dirty="0">
                <a:solidFill>
                  <a:schemeClr val="tx1"/>
                </a:solidFill>
              </a:rPr>
              <a:t>Fold down the top sheet to make a cuff of about six inches over the blanket. </a:t>
            </a:r>
          </a:p>
          <a:p>
            <a:pPr marL="457200" indent="-457200">
              <a:buFont typeface="+mj-lt"/>
              <a:buAutoNum type="arabicPeriod" startAt="14"/>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55214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4" y="733656"/>
            <a:ext cx="4549166" cy="5443308"/>
          </a:xfrm>
        </p:spPr>
        <p:txBody>
          <a:bodyPr/>
          <a:lstStyle/>
          <a:p>
            <a:r>
              <a:rPr lang="en-US" dirty="0">
                <a:solidFill>
                  <a:schemeClr val="accent5">
                    <a:lumMod val="60000"/>
                    <a:lumOff val="40000"/>
                  </a:schemeClr>
                </a:solidFill>
                <a:highlight>
                  <a:srgbClr val="000000"/>
                </a:highlight>
              </a:rPr>
              <a:t>Making a closed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8"/>
            </a:pPr>
            <a:r>
              <a:rPr lang="en-US" dirty="0">
                <a:solidFill>
                  <a:schemeClr val="tx1"/>
                </a:solidFill>
              </a:rPr>
              <a:t>Take a pillow, and with one hand, grasp the clean pillowcase at the closed end. Turn it inside out over your arm. Next, using the hand that has the pillowcase over it, grasp the one narrow edge of the pillow. Pull the pillowcase over it with your free hand. Do the same for any other pillows. Place them at the head of the bed with open end away from the door. Make sure zippers or tags are on the inside.</a:t>
            </a: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883D6F9C-6B18-43FB-978E-12AA7D2C0C17}"/>
              </a:ext>
            </a:extLst>
          </p:cNvPr>
          <p:cNvPicPr>
            <a:picLocks noChangeAspect="1"/>
          </p:cNvPicPr>
          <p:nvPr/>
        </p:nvPicPr>
        <p:blipFill>
          <a:blip r:embed="rId2"/>
          <a:stretch>
            <a:fillRect/>
          </a:stretch>
        </p:blipFill>
        <p:spPr>
          <a:xfrm>
            <a:off x="5457740" y="2272684"/>
            <a:ext cx="4850551" cy="3671542"/>
          </a:xfrm>
          <a:prstGeom prst="rect">
            <a:avLst/>
          </a:prstGeom>
        </p:spPr>
      </p:pic>
    </p:spTree>
    <p:extLst>
      <p:ext uri="{BB962C8B-B14F-4D97-AF65-F5344CB8AC3E}">
        <p14:creationId xmlns:p14="http://schemas.microsoft.com/office/powerpoint/2010/main" val="125489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6CF39-801A-42CF-8D36-908E0A5DE7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occupied bed </a:t>
            </a:r>
          </a:p>
          <a:p>
            <a:pPr lvl="1"/>
            <a:r>
              <a:rPr lang="en-US" dirty="0">
                <a:solidFill>
                  <a:schemeClr val="tx1"/>
                </a:solidFill>
              </a:rPr>
              <a:t>a bed made while </a:t>
            </a:r>
            <a:r>
              <a:rPr lang="en-US" dirty="0"/>
              <a:t>a</a:t>
            </a:r>
            <a:r>
              <a:rPr lang="en-US" dirty="0">
                <a:solidFill>
                  <a:schemeClr val="tx1"/>
                </a:solidFill>
              </a:rPr>
              <a:t> person is in the bed.</a:t>
            </a:r>
          </a:p>
          <a:p>
            <a:r>
              <a:rPr lang="en-US" b="1" dirty="0">
                <a:solidFill>
                  <a:schemeClr val="tx1"/>
                </a:solidFill>
              </a:rPr>
              <a:t>open bed </a:t>
            </a:r>
          </a:p>
          <a:p>
            <a:pPr lvl="1"/>
            <a:r>
              <a:rPr lang="en-US" dirty="0">
                <a:solidFill>
                  <a:schemeClr val="tx1"/>
                </a:solidFill>
              </a:rPr>
              <a:t>bed made with linen folded down to the foot of the bed.</a:t>
            </a:r>
          </a:p>
          <a:p>
            <a:r>
              <a:rPr lang="en-US" b="1" dirty="0">
                <a:solidFill>
                  <a:schemeClr val="tx1"/>
                </a:solidFill>
              </a:rPr>
              <a:t>parasomnias </a:t>
            </a:r>
          </a:p>
          <a:p>
            <a:pPr lvl="1"/>
            <a:r>
              <a:rPr lang="en-US" dirty="0">
                <a:solidFill>
                  <a:schemeClr val="tx1"/>
                </a:solidFill>
              </a:rPr>
              <a:t>sleep disorders.</a:t>
            </a:r>
          </a:p>
          <a:p>
            <a:r>
              <a:rPr lang="en-US" b="1" dirty="0">
                <a:solidFill>
                  <a:schemeClr val="tx1"/>
                </a:solidFill>
              </a:rPr>
              <a:t>sleep </a:t>
            </a:r>
          </a:p>
          <a:p>
            <a:pPr lvl="1"/>
            <a:r>
              <a:rPr lang="en-US" dirty="0">
                <a:solidFill>
                  <a:schemeClr val="tx1"/>
                </a:solidFill>
              </a:rPr>
              <a:t>natural period of rest for the mind and body during which energy is restored.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69F77EC-B06B-4463-935F-BB6B18A184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4055751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 closed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9"/>
            </a:pPr>
            <a:r>
              <a:rPr lang="en-US" dirty="0">
                <a:solidFill>
                  <a:schemeClr val="tx1"/>
                </a:solidFill>
              </a:rPr>
              <a:t>Return bed to lowest position. </a:t>
            </a:r>
          </a:p>
          <a:p>
            <a:pPr marL="457200" indent="-457200">
              <a:buFont typeface="+mj-lt"/>
              <a:buAutoNum type="arabicPeriod" startAt="19"/>
            </a:pPr>
            <a:r>
              <a:rPr lang="en-US" dirty="0">
                <a:solidFill>
                  <a:schemeClr val="tx1"/>
                </a:solidFill>
              </a:rPr>
              <a:t>Leave call light within the resident’s reach.</a:t>
            </a:r>
          </a:p>
          <a:p>
            <a:pPr marL="457200" indent="-457200">
              <a:buFont typeface="+mj-lt"/>
              <a:buAutoNum type="arabicPeriod" startAt="19"/>
            </a:pPr>
            <a:r>
              <a:rPr lang="en-US" dirty="0">
                <a:solidFill>
                  <a:schemeClr val="tx1"/>
                </a:solidFill>
              </a:rPr>
              <a:t>Wash your hands.</a:t>
            </a:r>
          </a:p>
          <a:p>
            <a:pPr marL="457200" indent="-457200">
              <a:buFont typeface="+mj-lt"/>
              <a:buAutoNum type="arabicPeriod" startAt="19"/>
            </a:pPr>
            <a:r>
              <a:rPr lang="en-US" dirty="0">
                <a:solidFill>
                  <a:schemeClr val="tx1"/>
                </a:solidFill>
              </a:rPr>
              <a:t>Take laundry bag or to the proper area.</a:t>
            </a:r>
          </a:p>
          <a:p>
            <a:pPr marL="457200" indent="-457200">
              <a:buFont typeface="+mj-lt"/>
              <a:buAutoNum type="arabicPeriod" startAt="19"/>
            </a:pPr>
            <a:r>
              <a:rPr lang="en-US" dirty="0">
                <a:solidFill>
                  <a:schemeClr val="tx1"/>
                </a:solidFill>
              </a:rPr>
              <a:t>Document procedure using facility guidelines.</a:t>
            </a:r>
          </a:p>
          <a:p>
            <a:pPr marL="457200" indent="-457200">
              <a:buFont typeface="+mj-lt"/>
              <a:buAutoNum type="arabicPeriod" startAt="19"/>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092517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open bed</a:t>
            </a:r>
          </a:p>
          <a:p>
            <a:endParaRPr lang="en-US" dirty="0">
              <a:solidFill>
                <a:schemeClr val="accent5">
                  <a:lumMod val="60000"/>
                  <a:lumOff val="40000"/>
                </a:schemeClr>
              </a:solidFill>
              <a:highlight>
                <a:srgbClr val="000000"/>
              </a:highlight>
            </a:endParaRPr>
          </a:p>
          <a:p>
            <a:r>
              <a:rPr lang="en-US" i="1" dirty="0">
                <a:solidFill>
                  <a:schemeClr val="tx1"/>
                </a:solidFill>
              </a:rPr>
              <a:t>Equipment: clean linen—mattress pad, fitted or flat bottom sheet, disposable absorbent pad (if needed), cotton draw sheet, flat top sheet, blanket(s), bedspread (if used), pillowcase(s), gloves</a:t>
            </a:r>
          </a:p>
          <a:p>
            <a:endParaRPr lang="en-US" dirty="0">
              <a:solidFill>
                <a:schemeClr val="tx1"/>
              </a:solidFill>
            </a:endParaRP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Make a closed bed, as described in previous procedure. </a:t>
            </a:r>
          </a:p>
          <a:p>
            <a:pPr marL="457200" indent="-457200">
              <a:buFont typeface="+mj-lt"/>
              <a:buAutoNum type="arabicPeriod"/>
            </a:pPr>
            <a:r>
              <a:rPr lang="en-US" dirty="0">
                <a:solidFill>
                  <a:schemeClr val="tx1"/>
                </a:solidFill>
              </a:rPr>
              <a:t>Stand at the head of the bed. Grasp the top sheet and blanket, and bedspread, and fold them down to the foot of the bed. Then bring them back up the bed to form a large cuff.</a:t>
            </a:r>
          </a:p>
          <a:p>
            <a:pPr marL="457200" indent="-457200">
              <a:buFont typeface="+mj-lt"/>
              <a:buAutoNum type="arabicPeriod"/>
            </a:pPr>
            <a:r>
              <a:rPr lang="en-US" dirty="0">
                <a:solidFill>
                  <a:schemeClr val="tx1"/>
                </a:solidFill>
              </a:rPr>
              <a:t>Bring the cuff on the top linens to a point where it is one hand-width above the linen underneath. This way, when the resident gets into bed, he will not pull all the linen out at the foot of the bed.</a:t>
            </a:r>
          </a:p>
          <a:p>
            <a:pPr marL="457200" indent="-457200">
              <a:buFont typeface="+mj-lt"/>
              <a:buAutoNum type="arabicPeriod"/>
            </a:pPr>
            <a:r>
              <a:rPr lang="en-US" dirty="0">
                <a:solidFill>
                  <a:schemeClr val="tx1"/>
                </a:solidFill>
              </a:rPr>
              <a:t>Make sure all linen is wrinkle-free.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Document procedure using facility guidelines.</a:t>
            </a:r>
          </a:p>
          <a:p>
            <a:pPr marL="457200" indent="-457200">
              <a:buFont typeface="+mj-lt"/>
              <a:buAutoNum type="arabicPeriod"/>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641899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r>
              <a:rPr lang="en-US" i="1" dirty="0">
                <a:solidFill>
                  <a:schemeClr val="tx1"/>
                </a:solidFill>
              </a:rPr>
              <a:t>Equipment: clean linen—mattress pad, fitted or flat bottom sheet, disposable absorbent pad (if needed), cotton draw sheet, flat top sheet, blanket(s), bedspread (if used), bath blanket, pillowcase(s), gloves</a:t>
            </a:r>
          </a:p>
          <a:p>
            <a:endParaRPr lang="en-US" dirty="0">
              <a:solidFill>
                <a:schemeClr val="tx1"/>
              </a:solidFill>
            </a:endParaRP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Identify yourself by name. Identify the resident. Greet the resident by name. </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a:t>
            </a:r>
          </a:p>
          <a:p>
            <a:pPr marL="457200" indent="-457200">
              <a:buFont typeface="+mj-lt"/>
              <a:buAutoNum type="arabicPeriod"/>
            </a:pPr>
            <a:r>
              <a:rPr lang="en-US" dirty="0">
                <a:solidFill>
                  <a:schemeClr val="tx1"/>
                </a:solidFill>
              </a:rPr>
              <a:t>Place clean linen on clean surface within reach (e.g., bedside stand, overbed table, or chair).</a:t>
            </a:r>
          </a:p>
          <a:p>
            <a:pPr marL="457200" indent="-457200">
              <a:buFont typeface="+mj-lt"/>
              <a:buAutoNum type="arabicPeriod"/>
            </a:pPr>
            <a:r>
              <a:rPr lang="en-US" dirty="0">
                <a:solidFill>
                  <a:schemeClr val="tx1"/>
                </a:solidFill>
              </a:rPr>
              <a:t>Adjust bed to safe working level, usually waist high. Lower head of bed. Lock bed wheels.</a:t>
            </a:r>
          </a:p>
          <a:p>
            <a:pPr marL="457200" indent="-457200">
              <a:buFont typeface="+mj-lt"/>
              <a:buAutoNum type="arabicPeriod"/>
            </a:pPr>
            <a:r>
              <a:rPr lang="en-US" dirty="0">
                <a:solidFill>
                  <a:schemeClr val="tx1"/>
                </a:solidFill>
              </a:rPr>
              <a:t>Put on gloves.</a:t>
            </a: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885242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Loosen top linen from the end of the bed on the working side. </a:t>
            </a:r>
          </a:p>
          <a:p>
            <a:pPr marL="457200" indent="-457200">
              <a:buFont typeface="+mj-lt"/>
              <a:buAutoNum type="arabicPeriod" startAt="8"/>
            </a:pPr>
            <a:r>
              <a:rPr lang="en-US" dirty="0">
                <a:solidFill>
                  <a:schemeClr val="tx1"/>
                </a:solidFill>
              </a:rPr>
              <a:t>Unfold the bath blanket over the top sheet and remove the top sheet. Keep resident covered at all times with the bath blanket.</a:t>
            </a:r>
          </a:p>
          <a:p>
            <a:pPr marL="457200" indent="-457200">
              <a:buFont typeface="+mj-lt"/>
              <a:buAutoNum type="arabicPeriod" startAt="8"/>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766768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3" y="733656"/>
            <a:ext cx="4540289" cy="5443308"/>
          </a:xfrm>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0"/>
            </a:pPr>
            <a:r>
              <a:rPr lang="en-US" dirty="0">
                <a:solidFill>
                  <a:schemeClr val="tx1"/>
                </a:solidFill>
              </a:rPr>
              <a:t>You will make the bed one side at a time. Raise the bed rail (if bed has them) on far side of bed. After raising the bed rail, go to the other side of the bed. Gently help resident to turn onto her side slowly, moving away from you, toward raised bed rail (see Procedure: Turning a Resident in Chapter 11).</a:t>
            </a: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68162455-AF10-4CD8-A779-F1604DFEBA43}"/>
              </a:ext>
            </a:extLst>
          </p:cNvPr>
          <p:cNvPicPr>
            <a:picLocks noChangeAspect="1"/>
          </p:cNvPicPr>
          <p:nvPr/>
        </p:nvPicPr>
        <p:blipFill>
          <a:blip r:embed="rId2"/>
          <a:stretch>
            <a:fillRect/>
          </a:stretch>
        </p:blipFill>
        <p:spPr>
          <a:xfrm>
            <a:off x="5495278" y="2723636"/>
            <a:ext cx="4761664" cy="3260484"/>
          </a:xfrm>
          <a:prstGeom prst="rect">
            <a:avLst/>
          </a:prstGeom>
        </p:spPr>
      </p:pic>
    </p:spTree>
    <p:extLst>
      <p:ext uri="{BB962C8B-B14F-4D97-AF65-F5344CB8AC3E}">
        <p14:creationId xmlns:p14="http://schemas.microsoft.com/office/powerpoint/2010/main" val="1587356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Loosen bottom used linen, mattress pad, and absorbent pad, if present, on the working side.</a:t>
            </a:r>
          </a:p>
          <a:p>
            <a:pPr marL="457200" indent="-457200">
              <a:buFont typeface="+mj-lt"/>
              <a:buAutoNum type="arabicPeriod" startAt="11"/>
            </a:pPr>
            <a:r>
              <a:rPr lang="en-US" dirty="0">
                <a:solidFill>
                  <a:schemeClr val="tx1"/>
                </a:solidFill>
              </a:rPr>
              <a:t>Roll bottom used linen toward resident and center of bed, soiled side inside. Tuck it snugly against resident’s back.</a:t>
            </a:r>
          </a:p>
          <a:p>
            <a:pPr marL="457200" indent="-457200">
              <a:buFont typeface="+mj-lt"/>
              <a:buAutoNum type="arabicPeriod" startAt="11"/>
            </a:pPr>
            <a:r>
              <a:rPr lang="en-US" dirty="0">
                <a:solidFill>
                  <a:schemeClr val="tx1"/>
                </a:solidFill>
              </a:rPr>
              <a:t>Place the mattress pad (if used) on the bed, attaching elastic at corners on working side. </a:t>
            </a:r>
          </a:p>
          <a:p>
            <a:pPr marL="457200" indent="-457200">
              <a:buFont typeface="+mj-lt"/>
              <a:buAutoNum type="arabicPeriod" startAt="11"/>
            </a:pPr>
            <a:r>
              <a:rPr lang="en-US" dirty="0">
                <a:solidFill>
                  <a:schemeClr val="tx1"/>
                </a:solidFill>
              </a:rPr>
              <a:t>Place clean bottom linen or fitted bottom sheet with the center crease in the center. If flat sheet is used, tuck in at top and on working side. Make hospital corners to keep bottom sheet wrinkle-free. If fitted sheet is used, tightly pull two fitted corners on working side. </a:t>
            </a:r>
          </a:p>
          <a:p>
            <a:endParaRPr lang="en-US" dirty="0">
              <a:solidFill>
                <a:schemeClr val="tx1"/>
              </a:solidFill>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525592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4" y="733656"/>
            <a:ext cx="4558044" cy="5443308"/>
          </a:xfrm>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5"/>
            </a:pPr>
            <a:r>
              <a:rPr lang="en-US" dirty="0">
                <a:solidFill>
                  <a:schemeClr val="tx1"/>
                </a:solidFill>
              </a:rPr>
              <a:t>Smooth the bottom sheet out toward the resident. Be sure there are no wrinkles in the mattress pad. Roll the extra material toward the resident. Tuck it under the resident’s body.</a:t>
            </a: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73DD160E-C46E-4CD3-9E01-96435BF97165}"/>
              </a:ext>
            </a:extLst>
          </p:cNvPr>
          <p:cNvPicPr>
            <a:picLocks noChangeAspect="1"/>
          </p:cNvPicPr>
          <p:nvPr/>
        </p:nvPicPr>
        <p:blipFill>
          <a:blip r:embed="rId2"/>
          <a:stretch>
            <a:fillRect/>
          </a:stretch>
        </p:blipFill>
        <p:spPr>
          <a:xfrm>
            <a:off x="4911078" y="2747328"/>
            <a:ext cx="5256190" cy="3069672"/>
          </a:xfrm>
          <a:prstGeom prst="rect">
            <a:avLst/>
          </a:prstGeom>
        </p:spPr>
      </p:pic>
    </p:spTree>
    <p:extLst>
      <p:ext uri="{BB962C8B-B14F-4D97-AF65-F5344CB8AC3E}">
        <p14:creationId xmlns:p14="http://schemas.microsoft.com/office/powerpoint/2010/main" val="1617790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6"/>
            </a:pPr>
            <a:r>
              <a:rPr lang="en-US" dirty="0">
                <a:solidFill>
                  <a:schemeClr val="tx1"/>
                </a:solidFill>
              </a:rPr>
              <a:t>If using a disposable absorbent pad, unfold it and center it on the bed. Smooth it out toward the resident. Tuck the side near you under the mattress. Smooth it out toward the resident. Tuck as you did with the sheet.</a:t>
            </a:r>
          </a:p>
          <a:p>
            <a:pPr marL="457200" indent="-457200">
              <a:buFont typeface="+mj-lt"/>
              <a:buAutoNum type="arabicPeriod" startAt="16"/>
            </a:pPr>
            <a:r>
              <a:rPr lang="en-US" dirty="0">
                <a:solidFill>
                  <a:schemeClr val="tx1"/>
                </a:solidFill>
              </a:rPr>
              <a:t>If using a draw sheet, place it on the bed. Tuck in on your side, smooth, and tuck as you did with the other bedding.</a:t>
            </a:r>
          </a:p>
          <a:p>
            <a:pPr marL="457200" indent="-457200">
              <a:buFont typeface="+mj-lt"/>
              <a:buAutoNum type="arabicPeriod" startAt="16"/>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142331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4" y="733656"/>
            <a:ext cx="4566922" cy="5443308"/>
          </a:xfrm>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8"/>
            </a:pPr>
            <a:r>
              <a:rPr lang="en-US" dirty="0">
                <a:solidFill>
                  <a:schemeClr val="tx1"/>
                </a:solidFill>
              </a:rPr>
              <a:t>Raise bed rail nearest you. Go to the other side of the bed and lower that bed rail. Help resident roll or turn onto clean bottom sheet. Explain that he will be moving over a roll of linen. Protect the resident from any soiled matter on the old linens.</a:t>
            </a:r>
          </a:p>
          <a:p>
            <a:pPr marL="457200" indent="-457200">
              <a:buFont typeface="+mj-lt"/>
              <a:buAutoNum type="arabicPeriod" startAt="18"/>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7BAC1BD0-B118-42BE-89FF-311008666338}"/>
              </a:ext>
            </a:extLst>
          </p:cNvPr>
          <p:cNvPicPr>
            <a:picLocks noChangeAspect="1"/>
          </p:cNvPicPr>
          <p:nvPr/>
        </p:nvPicPr>
        <p:blipFill>
          <a:blip r:embed="rId2"/>
          <a:stretch>
            <a:fillRect/>
          </a:stretch>
        </p:blipFill>
        <p:spPr>
          <a:xfrm>
            <a:off x="5459767" y="2719633"/>
            <a:ext cx="4976975" cy="3361074"/>
          </a:xfrm>
          <a:prstGeom prst="rect">
            <a:avLst/>
          </a:prstGeom>
        </p:spPr>
      </p:pic>
    </p:spTree>
    <p:extLst>
      <p:ext uri="{BB962C8B-B14F-4D97-AF65-F5344CB8AC3E}">
        <p14:creationId xmlns:p14="http://schemas.microsoft.com/office/powerpoint/2010/main" val="584761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19"/>
            </a:pPr>
            <a:r>
              <a:rPr lang="en-US" dirty="0">
                <a:solidFill>
                  <a:schemeClr val="tx1"/>
                </a:solidFill>
              </a:rPr>
              <a:t>Loosen the used linen. check for personal items. Roll linen from head to foot of bed, avoiding contact with your skin or clothes. Do not shake the used linen. Place it in a hamper or linen bag. Do not place on overbed table, chair, or floor.</a:t>
            </a:r>
          </a:p>
          <a:p>
            <a:pPr marL="457200" indent="-457200">
              <a:buFont typeface="+mj-lt"/>
              <a:buAutoNum type="arabicPeriod" startAt="19"/>
            </a:pPr>
            <a:r>
              <a:rPr lang="en-US" dirty="0">
                <a:solidFill>
                  <a:schemeClr val="tx1"/>
                </a:solidFill>
              </a:rPr>
              <a:t>Pull the clean linen through as quickly as possible. Start with the mattress pad and wrap around corners. Pull and tuck in clean bottom linen, just like the other side. Pull and tuck in disposable absorbent pad and draw sheet if used. Make hospital corners with bottom sheet. Finish with bottom sheet free of wrinkles. </a:t>
            </a:r>
          </a:p>
          <a:p>
            <a:pPr marL="457200" indent="-457200">
              <a:buFont typeface="+mj-lt"/>
              <a:buAutoNum type="arabicPeriod" startAt="19"/>
            </a:pPr>
            <a:r>
              <a:rPr lang="en-US" dirty="0">
                <a:solidFill>
                  <a:schemeClr val="tx1"/>
                </a:solidFill>
              </a:rPr>
              <a:t>Ask resident to turn onto her back, helping as needed. Keep resident covered and comfortable, with a pillow under his head. Raise the bed rail nearest you. </a:t>
            </a:r>
          </a:p>
          <a:p>
            <a:pPr marL="457200" indent="-457200">
              <a:buFont typeface="+mj-lt"/>
              <a:buAutoNum type="arabicPeriod" startAt="19"/>
            </a:pPr>
            <a:endParaRPr lang="en-US" dirty="0">
              <a:solidFill>
                <a:schemeClr val="tx1"/>
              </a:solidFill>
            </a:endParaRPr>
          </a:p>
          <a:p>
            <a:pPr marL="457200" indent="-457200">
              <a:buFont typeface="+mj-lt"/>
              <a:buAutoNum type="arabicPeriod" startAt="19"/>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24574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6CF39-801A-42CF-8D36-908E0A5DE7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stimulant </a:t>
            </a:r>
          </a:p>
          <a:p>
            <a:pPr lvl="1"/>
            <a:r>
              <a:rPr lang="en-US" dirty="0">
                <a:solidFill>
                  <a:schemeClr val="tx1"/>
                </a:solidFill>
              </a:rPr>
              <a:t>a drug that increases or quickens actions of the body.</a:t>
            </a:r>
          </a:p>
          <a:p>
            <a:r>
              <a:rPr lang="en-US" b="1" dirty="0">
                <a:solidFill>
                  <a:schemeClr val="tx1"/>
                </a:solidFill>
              </a:rPr>
              <a:t>surgical bed </a:t>
            </a:r>
          </a:p>
          <a:p>
            <a:pPr lvl="1"/>
            <a:r>
              <a:rPr lang="en-US" dirty="0">
                <a:solidFill>
                  <a:schemeClr val="tx1"/>
                </a:solidFill>
              </a:rPr>
              <a:t>bed made so that a person can easily move onto it from a stretcher.</a:t>
            </a:r>
          </a:p>
          <a:p>
            <a:r>
              <a:rPr lang="en-US" b="1" dirty="0">
                <a:solidFill>
                  <a:schemeClr val="tx1"/>
                </a:solidFill>
              </a:rPr>
              <a:t>unoccupied bed </a:t>
            </a:r>
          </a:p>
          <a:p>
            <a:pPr lvl="1"/>
            <a:r>
              <a:rPr lang="en-US" dirty="0">
                <a:solidFill>
                  <a:schemeClr val="tx1"/>
                </a:solidFill>
              </a:rPr>
              <a:t>a bed made while no person is in the bed.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69F77EC-B06B-4463-935F-BB6B18A184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437825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3" y="733656"/>
            <a:ext cx="4531411" cy="5443308"/>
          </a:xfrm>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22"/>
            </a:pPr>
            <a:r>
              <a:rPr lang="en-US" dirty="0">
                <a:solidFill>
                  <a:schemeClr val="tx1"/>
                </a:solidFill>
              </a:rPr>
              <a:t>Unfold the top sheet. Place it over the resident and center it. Ask the resident to hold the top sheet and pull the bath blanket out from underneath. Put it in the hamper/bag.</a:t>
            </a: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DE598A3C-6364-4B69-A536-FA152F19A25D}"/>
              </a:ext>
            </a:extLst>
          </p:cNvPr>
          <p:cNvPicPr>
            <a:picLocks noChangeAspect="1"/>
          </p:cNvPicPr>
          <p:nvPr/>
        </p:nvPicPr>
        <p:blipFill>
          <a:blip r:embed="rId2"/>
          <a:stretch>
            <a:fillRect/>
          </a:stretch>
        </p:blipFill>
        <p:spPr>
          <a:xfrm>
            <a:off x="5033640" y="2680476"/>
            <a:ext cx="4927668" cy="3267976"/>
          </a:xfrm>
          <a:prstGeom prst="rect">
            <a:avLst/>
          </a:prstGeom>
        </p:spPr>
      </p:pic>
    </p:spTree>
    <p:extLst>
      <p:ext uri="{BB962C8B-B14F-4D97-AF65-F5344CB8AC3E}">
        <p14:creationId xmlns:p14="http://schemas.microsoft.com/office/powerpoint/2010/main" val="1136691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23"/>
            </a:pPr>
            <a:r>
              <a:rPr lang="en-US" dirty="0">
                <a:solidFill>
                  <a:schemeClr val="tx1"/>
                </a:solidFill>
              </a:rPr>
              <a:t>Place the blanket over the top sheet and center it. Match the top edges. Place the bedspread over the blanket and center it. Match the top edges. Tuck the top sheet, blanket and bedspread under the foot of the bed and make hospital corners on each side. Loosen the top linens over the resident’s feet.</a:t>
            </a:r>
          </a:p>
          <a:p>
            <a:pPr marL="457200" indent="-457200">
              <a:buFont typeface="+mj-lt"/>
              <a:buAutoNum type="arabicPeriod" startAt="23"/>
            </a:pPr>
            <a:r>
              <a:rPr lang="en-US" dirty="0">
                <a:solidFill>
                  <a:schemeClr val="tx1"/>
                </a:solidFill>
              </a:rPr>
              <a:t>At the top of the bed, fold down the top sheet over the blanket about six inches to make a cuff.</a:t>
            </a:r>
          </a:p>
          <a:p>
            <a:pPr marL="457200" indent="-457200">
              <a:buFont typeface="+mj-lt"/>
              <a:buAutoNum type="arabicPeriod" startAt="23"/>
            </a:pPr>
            <a:r>
              <a:rPr lang="en-US" dirty="0">
                <a:solidFill>
                  <a:schemeClr val="tx1"/>
                </a:solidFill>
              </a:rPr>
              <a:t>Gently hold and lift resident’s head and remove pillow. Do not hold it near your face. Remove the soiled pillowcase by turning it inside out. Place it in the hamper or bag.</a:t>
            </a:r>
          </a:p>
          <a:p>
            <a:pPr marL="457200" indent="-457200">
              <a:buFont typeface="+mj-lt"/>
              <a:buAutoNum type="arabicPeriod" startAt="23"/>
            </a:pPr>
            <a:r>
              <a:rPr lang="en-US" dirty="0">
                <a:solidFill>
                  <a:schemeClr val="tx1"/>
                </a:solidFill>
              </a:rPr>
              <a:t>Remove and discard gloves. Wash your hands.</a:t>
            </a:r>
          </a:p>
          <a:p>
            <a:pPr marL="457200" indent="-457200">
              <a:buFont typeface="+mj-lt"/>
              <a:buAutoNum type="arabicPeriod" startAt="23"/>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491867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an occupied bed</a:t>
            </a:r>
          </a:p>
          <a:p>
            <a:endParaRPr lang="en-US" dirty="0">
              <a:solidFill>
                <a:schemeClr val="accent5">
                  <a:lumMod val="60000"/>
                  <a:lumOff val="40000"/>
                </a:schemeClr>
              </a:solidFill>
              <a:highlight>
                <a:srgbClr val="000000"/>
              </a:highlight>
            </a:endParaRPr>
          </a:p>
          <a:p>
            <a:pPr marL="457200" indent="-457200">
              <a:buFont typeface="+mj-lt"/>
              <a:buAutoNum type="arabicPeriod" startAt="27"/>
            </a:pPr>
            <a:r>
              <a:rPr lang="en-US" dirty="0">
                <a:solidFill>
                  <a:schemeClr val="tx1"/>
                </a:solidFill>
              </a:rPr>
              <a:t>With one hand, grasp the clean pillowcase at the closed end. Turn it inside out over your arm. Next, using the hand that has the pillowcase over it, grasp the center of the end of the pillow. Pull the pillowcase over it with your free hand. Do the same for any other pillows. Place them gently under resident’s head with open end away from the door. Make sure zippers or tags are on the inside.</a:t>
            </a:r>
          </a:p>
          <a:p>
            <a:pPr marL="457200" indent="-457200">
              <a:buFont typeface="+mj-lt"/>
              <a:buAutoNum type="arabicPeriod" startAt="27"/>
            </a:pPr>
            <a:r>
              <a:rPr lang="en-US" dirty="0">
                <a:solidFill>
                  <a:schemeClr val="tx1"/>
                </a:solidFill>
              </a:rPr>
              <a:t>Make sure bed is wrinkle-free. Make resident comfortable.</a:t>
            </a:r>
          </a:p>
          <a:p>
            <a:pPr marL="457200" indent="-457200">
              <a:buFont typeface="+mj-lt"/>
              <a:buAutoNum type="arabicPeriod" startAt="27"/>
            </a:pPr>
            <a:r>
              <a:rPr lang="en-US" dirty="0">
                <a:solidFill>
                  <a:schemeClr val="tx1"/>
                </a:solidFill>
              </a:rPr>
              <a:t>Return bed to lowest position. Leave bed rails in the ordered position. Remove privacy measures.</a:t>
            </a:r>
          </a:p>
          <a:p>
            <a:pPr marL="457200" indent="-457200">
              <a:buFont typeface="+mj-lt"/>
              <a:buAutoNum type="arabicPeriod" startAt="27"/>
            </a:pPr>
            <a:r>
              <a:rPr lang="en-US" dirty="0">
                <a:solidFill>
                  <a:schemeClr val="tx1"/>
                </a:solidFill>
              </a:rPr>
              <a:t>Leave call light within the resident’s reach.</a:t>
            </a:r>
          </a:p>
          <a:p>
            <a:pPr marL="457200" indent="-457200">
              <a:buFont typeface="+mj-lt"/>
              <a:buAutoNum type="arabicPeriod" startAt="27"/>
            </a:pPr>
            <a:r>
              <a:rPr lang="en-US" dirty="0">
                <a:solidFill>
                  <a:schemeClr val="tx1"/>
                </a:solidFill>
              </a:rPr>
              <a:t>Be courteous and respectful at all times. </a:t>
            </a:r>
          </a:p>
          <a:p>
            <a:pPr marL="457200" indent="-457200">
              <a:buFont typeface="+mj-lt"/>
              <a:buAutoNum type="arabicPeriod" startAt="27"/>
            </a:pPr>
            <a:r>
              <a:rPr lang="en-US" dirty="0">
                <a:solidFill>
                  <a:schemeClr val="tx1"/>
                </a:solidFill>
              </a:rPr>
              <a:t>Wash your hands.</a:t>
            </a:r>
          </a:p>
          <a:p>
            <a:pPr marL="457200" indent="-457200">
              <a:buFont typeface="+mj-lt"/>
              <a:buAutoNum type="arabicPeriod" startAt="27"/>
            </a:pPr>
            <a:r>
              <a:rPr lang="en-US" dirty="0">
                <a:solidFill>
                  <a:schemeClr val="tx1"/>
                </a:solidFill>
              </a:rPr>
              <a:t>Take laundry bag or hamper to proper area.</a:t>
            </a:r>
          </a:p>
          <a:p>
            <a:pPr marL="457200" indent="-457200">
              <a:buFont typeface="+mj-lt"/>
              <a:buAutoNum type="arabicPeriod" startAt="27"/>
            </a:pPr>
            <a:r>
              <a:rPr lang="en-US" dirty="0">
                <a:solidFill>
                  <a:schemeClr val="tx1"/>
                </a:solidFill>
              </a:rPr>
              <a:t>Report any changes in the resident to the nurse. Document procedure using facility guidelines.</a:t>
            </a:r>
          </a:p>
          <a:p>
            <a:pPr marL="457200" indent="-457200">
              <a:buFont typeface="+mj-lt"/>
              <a:buAutoNum type="arabicPeriod" startAt="27"/>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1209055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 surgical bed</a:t>
            </a:r>
          </a:p>
          <a:p>
            <a:endParaRPr lang="en-US" dirty="0">
              <a:solidFill>
                <a:schemeClr val="accent5">
                  <a:lumMod val="60000"/>
                  <a:lumOff val="40000"/>
                </a:schemeClr>
              </a:solidFill>
              <a:highlight>
                <a:srgbClr val="000000"/>
              </a:highlight>
            </a:endParaRPr>
          </a:p>
          <a:p>
            <a:r>
              <a:rPr lang="en-US" i="1" dirty="0">
                <a:solidFill>
                  <a:schemeClr val="tx1"/>
                </a:solidFill>
              </a:rPr>
              <a:t>Equipment: clean linen (see Procedure: Making a closed bed), gloves</a:t>
            </a:r>
          </a:p>
          <a:p>
            <a:endParaRPr lang="en-US" dirty="0">
              <a:solidFill>
                <a:schemeClr val="tx1"/>
              </a:solidFill>
            </a:endParaRP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Place clean linen on clean surface within reach (e.g., bedside stand, overbed table, or chair).</a:t>
            </a:r>
          </a:p>
          <a:p>
            <a:pPr marL="457200" indent="-457200">
              <a:buFont typeface="+mj-lt"/>
              <a:buAutoNum type="arabicPeriod"/>
            </a:pPr>
            <a:r>
              <a:rPr lang="en-US" dirty="0">
                <a:solidFill>
                  <a:schemeClr val="tx1"/>
                </a:solidFill>
              </a:rPr>
              <a:t>Adjust bed to safe working level, usually waist high. Lock bed wheels.</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Remove all used linen, rolling it (soiled side inside) from head to foot of bed. Avoid contact with your skin or clothes. Place it in a hamper or linen bag. </a:t>
            </a:r>
          </a:p>
          <a:p>
            <a:pPr marL="457200" indent="-457200">
              <a:buFont typeface="+mj-lt"/>
              <a:buAutoNum type="arabicPeriod"/>
            </a:pPr>
            <a:r>
              <a:rPr lang="en-US" dirty="0">
                <a:solidFill>
                  <a:schemeClr val="tx1"/>
                </a:solidFill>
              </a:rPr>
              <a:t>Remove and discard gloves. </a:t>
            </a:r>
          </a:p>
          <a:p>
            <a:pPr marL="457200" indent="-457200">
              <a:buFont typeface="+mj-lt"/>
              <a:buAutoNum type="arabicPeriod"/>
            </a:pPr>
            <a:r>
              <a:rPr lang="en-US" dirty="0">
                <a:solidFill>
                  <a:schemeClr val="tx1"/>
                </a:solidFill>
              </a:rPr>
              <a:t>Wash your hands.</a:t>
            </a:r>
          </a:p>
          <a:p>
            <a:pPr marL="457200" indent="-457200">
              <a:buFont typeface="+mj-lt"/>
              <a:buAutoNum type="arabicPeriod"/>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107831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4" y="733656"/>
            <a:ext cx="4566922" cy="5443308"/>
          </a:xfrm>
        </p:spPr>
        <p:txBody>
          <a:bodyPr/>
          <a:lstStyle/>
          <a:p>
            <a:r>
              <a:rPr lang="en-US" dirty="0">
                <a:solidFill>
                  <a:schemeClr val="accent5">
                    <a:lumMod val="60000"/>
                    <a:lumOff val="40000"/>
                  </a:schemeClr>
                </a:solidFill>
                <a:highlight>
                  <a:srgbClr val="000000"/>
                </a:highlight>
              </a:rPr>
              <a:t>Making a surgical bed</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Make a closed bed. Do not tuck top linens under the mattress.</a:t>
            </a:r>
          </a:p>
          <a:p>
            <a:pPr marL="457200" indent="-457200">
              <a:buFont typeface="+mj-lt"/>
              <a:buAutoNum type="arabicPeriod" startAt="8"/>
            </a:pPr>
            <a:r>
              <a:rPr lang="en-US" dirty="0">
                <a:solidFill>
                  <a:schemeClr val="tx1"/>
                </a:solidFill>
              </a:rPr>
              <a:t>Fold top linens down from the head of the bed and up from the foot of the bed.</a:t>
            </a:r>
          </a:p>
          <a:p>
            <a:pPr marL="457200" indent="-457200">
              <a:buFont typeface="+mj-lt"/>
              <a:buAutoNum type="arabicPeriod" startAt="8"/>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D86224AC-C764-4267-9968-AEE001BA83D4}"/>
              </a:ext>
            </a:extLst>
          </p:cNvPr>
          <p:cNvPicPr>
            <a:picLocks noChangeAspect="1"/>
          </p:cNvPicPr>
          <p:nvPr/>
        </p:nvPicPr>
        <p:blipFill>
          <a:blip r:embed="rId2"/>
          <a:stretch>
            <a:fillRect/>
          </a:stretch>
        </p:blipFill>
        <p:spPr>
          <a:xfrm>
            <a:off x="3994951" y="2994690"/>
            <a:ext cx="4999869" cy="2972272"/>
          </a:xfrm>
          <a:prstGeom prst="rect">
            <a:avLst/>
          </a:prstGeom>
        </p:spPr>
      </p:pic>
    </p:spTree>
    <p:extLst>
      <p:ext uri="{BB962C8B-B14F-4D97-AF65-F5344CB8AC3E}">
        <p14:creationId xmlns:p14="http://schemas.microsoft.com/office/powerpoint/2010/main" val="3709583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a:xfrm>
            <a:off x="635394" y="733656"/>
            <a:ext cx="4575798" cy="5443308"/>
          </a:xfrm>
        </p:spPr>
        <p:txBody>
          <a:bodyPr/>
          <a:lstStyle/>
          <a:p>
            <a:r>
              <a:rPr lang="en-US" dirty="0">
                <a:solidFill>
                  <a:schemeClr val="accent5">
                    <a:lumMod val="60000"/>
                    <a:lumOff val="40000"/>
                  </a:schemeClr>
                </a:solidFill>
                <a:highlight>
                  <a:srgbClr val="000000"/>
                </a:highlight>
              </a:rPr>
              <a:t>Making a surgical bed</a:t>
            </a:r>
          </a:p>
          <a:p>
            <a:endParaRPr lang="en-US" dirty="0">
              <a:solidFill>
                <a:schemeClr val="accent5">
                  <a:lumMod val="60000"/>
                  <a:lumOff val="40000"/>
                </a:schemeClr>
              </a:solidFill>
              <a:highlight>
                <a:srgbClr val="000000"/>
              </a:highlight>
            </a:endParaRPr>
          </a:p>
          <a:p>
            <a:pPr marL="457200" indent="-457200">
              <a:buFont typeface="+mj-lt"/>
              <a:buAutoNum type="arabicPeriod" startAt="10"/>
            </a:pPr>
            <a:r>
              <a:rPr lang="en-US" dirty="0">
                <a:solidFill>
                  <a:schemeClr val="tx1"/>
                </a:solidFill>
              </a:rPr>
              <a:t>Form a triangle with the linen. Fanfold the linen triangle into pleated layers and position opposite the stretcher side of the bed. </a:t>
            </a:r>
            <a:r>
              <a:rPr lang="en-US" dirty="0" err="1">
                <a:solidFill>
                  <a:schemeClr val="tx1"/>
                </a:solidFill>
              </a:rPr>
              <a:t>Fanfolding</a:t>
            </a:r>
            <a:r>
              <a:rPr lang="en-US" dirty="0">
                <a:solidFill>
                  <a:schemeClr val="tx1"/>
                </a:solidFill>
              </a:rPr>
              <a:t> means folding several times into pleats. After </a:t>
            </a:r>
            <a:r>
              <a:rPr lang="en-US" dirty="0" err="1">
                <a:solidFill>
                  <a:schemeClr val="tx1"/>
                </a:solidFill>
              </a:rPr>
              <a:t>fanfolding</a:t>
            </a:r>
            <a:r>
              <a:rPr lang="en-US" dirty="0">
                <a:solidFill>
                  <a:schemeClr val="tx1"/>
                </a:solidFill>
              </a:rPr>
              <a:t>, form a tiny tip with the end of the linen triangle. The tip can be grasped quickly and pulled over the returning resident. This step quickly provides much-needed warmth to the resident.</a:t>
            </a: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5DC1610E-47AC-461A-A3B3-FDC43AECD66C}"/>
              </a:ext>
            </a:extLst>
          </p:cNvPr>
          <p:cNvPicPr>
            <a:picLocks noChangeAspect="1"/>
          </p:cNvPicPr>
          <p:nvPr/>
        </p:nvPicPr>
        <p:blipFill>
          <a:blip r:embed="rId2"/>
          <a:stretch>
            <a:fillRect/>
          </a:stretch>
        </p:blipFill>
        <p:spPr>
          <a:xfrm>
            <a:off x="5752581" y="3382509"/>
            <a:ext cx="4672950" cy="2794455"/>
          </a:xfrm>
          <a:prstGeom prst="rect">
            <a:avLst/>
          </a:prstGeom>
        </p:spPr>
      </p:pic>
    </p:spTree>
    <p:extLst>
      <p:ext uri="{BB962C8B-B14F-4D97-AF65-F5344CB8AC3E}">
        <p14:creationId xmlns:p14="http://schemas.microsoft.com/office/powerpoint/2010/main" val="2930527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D833D-C0AE-4FED-A186-C83AA196B03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Making a surgical bed</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Put on clean pillowcases. Place the clean pillows on a clean surface off the bed, such as on the bedside stand or chair.</a:t>
            </a:r>
          </a:p>
          <a:p>
            <a:pPr marL="457200" indent="-457200">
              <a:buFont typeface="+mj-lt"/>
              <a:buAutoNum type="arabicPeriod" startAt="11"/>
            </a:pPr>
            <a:r>
              <a:rPr lang="en-US" dirty="0">
                <a:solidFill>
                  <a:schemeClr val="tx1"/>
                </a:solidFill>
              </a:rPr>
              <a:t>Leave bed in its locked position. Leave both bed rails down.</a:t>
            </a:r>
          </a:p>
          <a:p>
            <a:pPr marL="457200" indent="-457200">
              <a:buFont typeface="+mj-lt"/>
              <a:buAutoNum type="arabicPeriod" startAt="11"/>
            </a:pPr>
            <a:r>
              <a:rPr lang="en-US" dirty="0">
                <a:solidFill>
                  <a:schemeClr val="tx1"/>
                </a:solidFill>
              </a:rPr>
              <a:t>Move all furniture to make room for the stretcher.</a:t>
            </a:r>
          </a:p>
          <a:p>
            <a:pPr marL="457200" indent="-457200">
              <a:buFont typeface="+mj-lt"/>
              <a:buAutoNum type="arabicPeriod" startAt="11"/>
            </a:pPr>
            <a:r>
              <a:rPr lang="en-US" dirty="0">
                <a:solidFill>
                  <a:schemeClr val="tx1"/>
                </a:solidFill>
              </a:rPr>
              <a:t>Do not place call light on bed. That is placed after the resident returns to bed.</a:t>
            </a:r>
          </a:p>
          <a:p>
            <a:pPr marL="457200" indent="-457200">
              <a:buFont typeface="+mj-lt"/>
              <a:buAutoNum type="arabicPeriod" startAt="11"/>
            </a:pPr>
            <a:r>
              <a:rPr lang="en-US" dirty="0">
                <a:solidFill>
                  <a:schemeClr val="tx1"/>
                </a:solidFill>
              </a:rPr>
              <a:t>Wash your hands.</a:t>
            </a:r>
          </a:p>
          <a:p>
            <a:pPr marL="457200" indent="-457200">
              <a:buFont typeface="+mj-lt"/>
              <a:buAutoNum type="arabicPeriod" startAt="11"/>
            </a:pPr>
            <a:r>
              <a:rPr lang="en-US" dirty="0">
                <a:solidFill>
                  <a:schemeClr val="tx1"/>
                </a:solidFill>
              </a:rPr>
              <a:t>Take laundry bag or hamper to proper area.</a:t>
            </a:r>
          </a:p>
          <a:p>
            <a:pPr marL="457200" indent="-457200">
              <a:buFont typeface="+mj-lt"/>
              <a:buAutoNum type="arabicPeriod" startAt="11"/>
            </a:pPr>
            <a:r>
              <a:rPr lang="en-US" dirty="0">
                <a:solidFill>
                  <a:schemeClr val="tx1"/>
                </a:solidFill>
              </a:rPr>
              <a:t>Document procedure using facility guidelines.</a:t>
            </a:r>
          </a:p>
          <a:p>
            <a:pPr marL="457200" indent="-457200">
              <a:buFont typeface="+mj-lt"/>
              <a:buAutoNum type="arabicPeriod" startAt="11"/>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E2AEE844-928F-4D0F-843A-FFD57A3CBE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459597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66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ED1D6-DFAE-42FD-B55C-7ECDE477D1C4}"/>
              </a:ext>
            </a:extLst>
          </p:cNvPr>
          <p:cNvSpPr>
            <a:spLocks noGrp="1"/>
          </p:cNvSpPr>
          <p:nvPr>
            <p:ph idx="1"/>
          </p:nvPr>
        </p:nvSpPr>
        <p:spPr/>
        <p:txBody>
          <a:bodyPr/>
          <a:lstStyle/>
          <a:p>
            <a:pPr marL="457200" indent="-457200">
              <a:buFont typeface="+mj-lt"/>
              <a:buAutoNum type="arabicPeriod" startAt="2"/>
            </a:pPr>
            <a:r>
              <a:rPr lang="en-US" dirty="0"/>
              <a:t>Discuss the importance of sleep</a:t>
            </a:r>
          </a:p>
          <a:p>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sleep </a:t>
            </a:r>
          </a:p>
          <a:p>
            <a:pPr lvl="1"/>
            <a:r>
              <a:rPr lang="en-US" dirty="0">
                <a:solidFill>
                  <a:schemeClr val="tx1"/>
                </a:solidFill>
              </a:rPr>
              <a:t>natural period of rest for the mind and body during which energy is restored.</a:t>
            </a:r>
          </a:p>
          <a:p>
            <a:r>
              <a:rPr lang="en-US" b="1" dirty="0">
                <a:solidFill>
                  <a:schemeClr val="tx1"/>
                </a:solidFill>
              </a:rPr>
              <a:t>biorhythms </a:t>
            </a:r>
          </a:p>
          <a:p>
            <a:pPr lvl="1"/>
            <a:r>
              <a:rPr lang="en-US" dirty="0">
                <a:solidFill>
                  <a:schemeClr val="tx1"/>
                </a:solidFill>
              </a:rPr>
              <a:t>natural rhythms or cycles related to bodily functions. </a:t>
            </a:r>
          </a:p>
          <a:p>
            <a:r>
              <a:rPr lang="en-US" b="1" dirty="0">
                <a:solidFill>
                  <a:schemeClr val="tx1"/>
                </a:solidFill>
              </a:rPr>
              <a:t>circadian rhythm</a:t>
            </a:r>
          </a:p>
          <a:p>
            <a:pPr lvl="1"/>
            <a:r>
              <a:rPr lang="en-US" dirty="0">
                <a:solidFill>
                  <a:schemeClr val="tx1"/>
                </a:solidFill>
              </a:rPr>
              <a:t>the 24-hour day-night cycle.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2732439-978D-43BF-BD72-819BAAF3E0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251027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ED1D6-DFAE-42FD-B55C-7ECDE477D1C4}"/>
              </a:ext>
            </a:extLst>
          </p:cNvPr>
          <p:cNvSpPr>
            <a:spLocks noGrp="1"/>
          </p:cNvSpPr>
          <p:nvPr>
            <p:ph idx="1"/>
          </p:nvPr>
        </p:nvSpPr>
        <p:spPr/>
        <p:txBody>
          <a:bodyPr/>
          <a:lstStyle/>
          <a:p>
            <a:pPr marL="457200" indent="-457200">
              <a:buFont typeface="+mj-lt"/>
              <a:buAutoNum type="arabicPeriod" startAt="2"/>
            </a:pPr>
            <a:r>
              <a:rPr lang="en-US" dirty="0"/>
              <a:t>Discuss the importance of sleep</a:t>
            </a:r>
          </a:p>
          <a:p>
            <a:endParaRPr lang="en-US" dirty="0">
              <a:solidFill>
                <a:schemeClr val="tx1"/>
              </a:solidFill>
            </a:endParaRPr>
          </a:p>
          <a:p>
            <a:r>
              <a:rPr lang="en-US" dirty="0">
                <a:solidFill>
                  <a:schemeClr val="tx1"/>
                </a:solidFill>
              </a:rPr>
              <a:t>Remember these important points about sleep:</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The human body cannot survive for long without sleep.</a:t>
            </a:r>
          </a:p>
          <a:p>
            <a:pPr marL="800100" lvl="1" indent="-342900">
              <a:buFont typeface="Arial" panose="020B0604020202020204" pitchFamily="34" charset="0"/>
              <a:buChar char="•"/>
            </a:pPr>
            <a:r>
              <a:rPr lang="en-US" dirty="0">
                <a:solidFill>
                  <a:schemeClr val="tx1"/>
                </a:solidFill>
              </a:rPr>
              <a:t>Sleep is needed to replace old cells with new ones and provide energy to organs.</a:t>
            </a:r>
          </a:p>
          <a:p>
            <a:pPr marL="800100" lvl="1" indent="-342900">
              <a:buFont typeface="Arial" panose="020B0604020202020204" pitchFamily="34" charset="0"/>
              <a:buChar char="•"/>
            </a:pPr>
            <a:r>
              <a:rPr lang="en-US" dirty="0">
                <a:solidFill>
                  <a:schemeClr val="tx1"/>
                </a:solidFill>
              </a:rPr>
              <a:t>Sleep promotes healing and healthy body functioning.</a:t>
            </a:r>
          </a:p>
          <a:p>
            <a:pPr marL="800100" lvl="1" indent="-342900">
              <a:buFont typeface="Arial" panose="020B0604020202020204" pitchFamily="34" charset="0"/>
              <a:buChar char="•"/>
            </a:pPr>
            <a:r>
              <a:rPr lang="en-US" dirty="0">
                <a:solidFill>
                  <a:schemeClr val="tx1"/>
                </a:solidFill>
              </a:rPr>
              <a:t>Getting enough sleep helps decrease the risk of certain illnesses and disease.</a:t>
            </a:r>
          </a:p>
          <a:p>
            <a:pPr marL="800100" lvl="1" indent="-342900">
              <a:buFont typeface="Arial" panose="020B0604020202020204" pitchFamily="34" charset="0"/>
              <a:buChar char="•"/>
            </a:pPr>
            <a:r>
              <a:rPr lang="en-US" dirty="0">
                <a:solidFill>
                  <a:schemeClr val="tx1"/>
                </a:solidFill>
              </a:rPr>
              <a:t>Sleep helps improve cognitive function and promotes emotional health.</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2732439-978D-43BF-BD72-819BAAF3E0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6545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E8F3C-348E-4CE8-AD57-994E5ED723F1}"/>
              </a:ext>
            </a:extLst>
          </p:cNvPr>
          <p:cNvSpPr>
            <a:spLocks noGrp="1"/>
          </p:cNvSpPr>
          <p:nvPr>
            <p:ph idx="1"/>
          </p:nvPr>
        </p:nvSpPr>
        <p:spPr/>
        <p:txBody>
          <a:bodyPr/>
          <a:lstStyle/>
          <a:p>
            <a:pPr marL="457200" indent="-457200">
              <a:buFont typeface="+mj-lt"/>
              <a:buAutoNum type="arabicPeriod" startAt="3"/>
            </a:pPr>
            <a:r>
              <a:rPr lang="en-US" dirty="0"/>
              <a:t>Describe types of sleep disorders</a:t>
            </a:r>
          </a:p>
          <a:p>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insomnia </a:t>
            </a:r>
          </a:p>
          <a:p>
            <a:pPr lvl="1"/>
            <a:r>
              <a:rPr lang="en-US" dirty="0">
                <a:solidFill>
                  <a:schemeClr val="tx1"/>
                </a:solidFill>
              </a:rPr>
              <a:t>the inability to fall asleep or remain asleep.</a:t>
            </a:r>
          </a:p>
          <a:p>
            <a:r>
              <a:rPr lang="en-US" b="1" dirty="0">
                <a:solidFill>
                  <a:schemeClr val="tx1"/>
                </a:solidFill>
              </a:rPr>
              <a:t>parasomnias </a:t>
            </a:r>
          </a:p>
          <a:p>
            <a:pPr lvl="1"/>
            <a:r>
              <a:rPr lang="en-US" dirty="0">
                <a:solidFill>
                  <a:schemeClr val="tx1"/>
                </a:solidFill>
              </a:rPr>
              <a:t>sleep disorders.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1D609BB-CBDD-4B4F-949A-04325A9C0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98037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E8F3C-348E-4CE8-AD57-994E5ED723F1}"/>
              </a:ext>
            </a:extLst>
          </p:cNvPr>
          <p:cNvSpPr>
            <a:spLocks noGrp="1"/>
          </p:cNvSpPr>
          <p:nvPr>
            <p:ph idx="1"/>
          </p:nvPr>
        </p:nvSpPr>
        <p:spPr/>
        <p:txBody>
          <a:bodyPr/>
          <a:lstStyle/>
          <a:p>
            <a:pPr marL="457200" indent="-457200">
              <a:buFont typeface="+mj-lt"/>
              <a:buAutoNum type="arabicPeriod" startAt="3"/>
            </a:pPr>
            <a:r>
              <a:rPr lang="en-US" dirty="0"/>
              <a:t>Describe types of sleep disorders</a:t>
            </a:r>
          </a:p>
          <a:p>
            <a:endParaRPr lang="en-US" dirty="0"/>
          </a:p>
          <a:p>
            <a:r>
              <a:rPr lang="en-US" dirty="0">
                <a:solidFill>
                  <a:schemeClr val="tx1"/>
                </a:solidFill>
              </a:rPr>
              <a:t>People may develop sleep disorders for the following reasons: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Illness</a:t>
            </a:r>
          </a:p>
          <a:p>
            <a:pPr marL="800100" lvl="1" indent="-342900">
              <a:buFont typeface="Arial" panose="020B0604020202020204" pitchFamily="34" charset="0"/>
              <a:buChar char="•"/>
            </a:pPr>
            <a:r>
              <a:rPr lang="en-US" dirty="0">
                <a:solidFill>
                  <a:schemeClr val="tx1"/>
                </a:solidFill>
              </a:rPr>
              <a:t>Anxiety </a:t>
            </a:r>
          </a:p>
          <a:p>
            <a:pPr marL="800100" lvl="1" indent="-342900">
              <a:buFont typeface="Arial" panose="020B0604020202020204" pitchFamily="34" charset="0"/>
              <a:buChar char="•"/>
            </a:pPr>
            <a:r>
              <a:rPr lang="en-US" dirty="0">
                <a:solidFill>
                  <a:schemeClr val="tx1"/>
                </a:solidFill>
              </a:rPr>
              <a:t>Fear</a:t>
            </a:r>
          </a:p>
          <a:p>
            <a:pPr marL="800100" lvl="1" indent="-342900">
              <a:buFont typeface="Arial" panose="020B0604020202020204" pitchFamily="34" charset="0"/>
              <a:buChar char="•"/>
            </a:pPr>
            <a:r>
              <a:rPr lang="en-US" dirty="0">
                <a:solidFill>
                  <a:schemeClr val="tx1"/>
                </a:solidFill>
              </a:rPr>
              <a:t>Stress</a:t>
            </a:r>
          </a:p>
          <a:p>
            <a:pPr marL="800100" lvl="1" indent="-342900">
              <a:buFont typeface="Arial" panose="020B0604020202020204" pitchFamily="34" charset="0"/>
              <a:buChar char="•"/>
            </a:pPr>
            <a:r>
              <a:rPr lang="en-US" dirty="0">
                <a:solidFill>
                  <a:schemeClr val="tx1"/>
                </a:solidFill>
              </a:rPr>
              <a:t>Medications</a:t>
            </a:r>
          </a:p>
          <a:p>
            <a:pPr marL="800100" lvl="1" indent="-342900">
              <a:buFont typeface="Arial" panose="020B0604020202020204" pitchFamily="34" charset="0"/>
              <a:buChar char="•"/>
            </a:pPr>
            <a:r>
              <a:rPr lang="en-US" dirty="0">
                <a:solidFill>
                  <a:schemeClr val="tx1"/>
                </a:solidFill>
              </a:rPr>
              <a:t>Trouble breathing </a:t>
            </a:r>
          </a:p>
          <a:p>
            <a:pPr marL="800100" lvl="1" indent="-342900">
              <a:buFont typeface="Arial" panose="020B0604020202020204" pitchFamily="34" charset="0"/>
              <a:buChar char="•"/>
            </a:pPr>
            <a:r>
              <a:rPr lang="en-US" dirty="0">
                <a:solidFill>
                  <a:schemeClr val="tx1"/>
                </a:solidFill>
              </a:rPr>
              <a:t>Noise </a:t>
            </a:r>
          </a:p>
          <a:p>
            <a:pPr marL="800100" lvl="1" indent="-342900">
              <a:buFont typeface="Arial" panose="020B0604020202020204" pitchFamily="34" charset="0"/>
              <a:buChar char="•"/>
            </a:pPr>
            <a:r>
              <a:rPr lang="en-US" dirty="0">
                <a:solidFill>
                  <a:schemeClr val="tx1"/>
                </a:solidFill>
              </a:rPr>
              <a:t>Hunger </a:t>
            </a:r>
          </a:p>
          <a:p>
            <a:pPr marL="800100" lvl="1" indent="-342900">
              <a:buFont typeface="Arial" panose="020B0604020202020204" pitchFamily="34" charset="0"/>
              <a:buChar char="•"/>
            </a:pPr>
            <a:r>
              <a:rPr lang="en-US" dirty="0">
                <a:solidFill>
                  <a:schemeClr val="tx1"/>
                </a:solidFill>
              </a:rPr>
              <a:t>Thirst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1D609BB-CBDD-4B4F-949A-04325A9C0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0091B9"/>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91B9"/>
              </a:solidFill>
              <a:effectLst/>
              <a:uLnTx/>
              <a:uFillTx/>
              <a:latin typeface="Scala Sans"/>
              <a:ea typeface="+mn-ea"/>
              <a:cs typeface="+mn-cs"/>
            </a:endParaRPr>
          </a:p>
        </p:txBody>
      </p:sp>
    </p:spTree>
    <p:extLst>
      <p:ext uri="{BB962C8B-B14F-4D97-AF65-F5344CB8AC3E}">
        <p14:creationId xmlns:p14="http://schemas.microsoft.com/office/powerpoint/2010/main" val="3312581673"/>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TotalTime>
  <Words>3713</Words>
  <Application>Microsoft Office PowerPoint</Application>
  <PresentationFormat>Widescreen</PresentationFormat>
  <Paragraphs>541</Paragraphs>
  <Slides>57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Scala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Storey</dc:creator>
  <cp:lastModifiedBy>Susan Alvare Hedman</cp:lastModifiedBy>
  <cp:revision>25</cp:revision>
  <dcterms:created xsi:type="dcterms:W3CDTF">2019-02-05T15:38:58Z</dcterms:created>
  <dcterms:modified xsi:type="dcterms:W3CDTF">2019-08-20T14:01:36Z</dcterms:modified>
</cp:coreProperties>
</file>