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40" r:id="rId2"/>
    <p:sldId id="257" r:id="rId3"/>
    <p:sldId id="268" r:id="rId4"/>
    <p:sldId id="269" r:id="rId5"/>
    <p:sldId id="271" r:id="rId6"/>
    <p:sldId id="270" r:id="rId7"/>
    <p:sldId id="267" r:id="rId8"/>
    <p:sldId id="266" r:id="rId9"/>
    <p:sldId id="272" r:id="rId10"/>
    <p:sldId id="258" r:id="rId11"/>
    <p:sldId id="274" r:id="rId12"/>
    <p:sldId id="273" r:id="rId13"/>
    <p:sldId id="275" r:id="rId14"/>
    <p:sldId id="277" r:id="rId15"/>
    <p:sldId id="259" r:id="rId16"/>
    <p:sldId id="276" r:id="rId17"/>
    <p:sldId id="260" r:id="rId18"/>
    <p:sldId id="278" r:id="rId19"/>
    <p:sldId id="280" r:id="rId20"/>
    <p:sldId id="281" r:id="rId21"/>
    <p:sldId id="279" r:id="rId22"/>
    <p:sldId id="282" r:id="rId23"/>
    <p:sldId id="287" r:id="rId24"/>
    <p:sldId id="286" r:id="rId25"/>
    <p:sldId id="285" r:id="rId26"/>
    <p:sldId id="284" r:id="rId27"/>
    <p:sldId id="283" r:id="rId28"/>
    <p:sldId id="288" r:id="rId29"/>
    <p:sldId id="289" r:id="rId30"/>
    <p:sldId id="290" r:id="rId31"/>
    <p:sldId id="294" r:id="rId32"/>
    <p:sldId id="293" r:id="rId33"/>
    <p:sldId id="292" r:id="rId34"/>
    <p:sldId id="291" r:id="rId35"/>
    <p:sldId id="295" r:id="rId36"/>
    <p:sldId id="296" r:id="rId37"/>
    <p:sldId id="297" r:id="rId38"/>
    <p:sldId id="298" r:id="rId39"/>
    <p:sldId id="299" r:id="rId40"/>
    <p:sldId id="302" r:id="rId41"/>
    <p:sldId id="301" r:id="rId42"/>
    <p:sldId id="300" r:id="rId43"/>
    <p:sldId id="303" r:id="rId44"/>
    <p:sldId id="261" r:id="rId45"/>
    <p:sldId id="306" r:id="rId46"/>
    <p:sldId id="304" r:id="rId47"/>
    <p:sldId id="307" r:id="rId48"/>
    <p:sldId id="305" r:id="rId49"/>
    <p:sldId id="262" r:id="rId50"/>
    <p:sldId id="309" r:id="rId51"/>
    <p:sldId id="308" r:id="rId52"/>
    <p:sldId id="310" r:id="rId53"/>
    <p:sldId id="312" r:id="rId54"/>
    <p:sldId id="311" r:id="rId55"/>
    <p:sldId id="314" r:id="rId56"/>
    <p:sldId id="315" r:id="rId57"/>
    <p:sldId id="316" r:id="rId58"/>
    <p:sldId id="317" r:id="rId59"/>
    <p:sldId id="318" r:id="rId60"/>
    <p:sldId id="319" r:id="rId61"/>
    <p:sldId id="321" r:id="rId62"/>
    <p:sldId id="320" r:id="rId63"/>
    <p:sldId id="263" r:id="rId64"/>
    <p:sldId id="323" r:id="rId65"/>
    <p:sldId id="322" r:id="rId66"/>
    <p:sldId id="264" r:id="rId67"/>
    <p:sldId id="327" r:id="rId68"/>
    <p:sldId id="326" r:id="rId69"/>
    <p:sldId id="325" r:id="rId70"/>
    <p:sldId id="324" r:id="rId71"/>
    <p:sldId id="328" r:id="rId72"/>
    <p:sldId id="329" r:id="rId73"/>
    <p:sldId id="333" r:id="rId74"/>
    <p:sldId id="332" r:id="rId75"/>
    <p:sldId id="331" r:id="rId76"/>
    <p:sldId id="330" r:id="rId77"/>
    <p:sldId id="334" r:id="rId78"/>
    <p:sldId id="341" r:id="rId79"/>
    <p:sldId id="343" r:id="rId80"/>
    <p:sldId id="342" r:id="rId81"/>
    <p:sldId id="265" r:id="rId82"/>
    <p:sldId id="337" r:id="rId83"/>
    <p:sldId id="338" r:id="rId84"/>
    <p:sldId id="336" r:id="rId85"/>
    <p:sldId id="335" r:id="rId86"/>
    <p:sldId id="339" r:id="rId8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7" autoAdjust="0"/>
    <p:restoredTop sz="94660"/>
  </p:normalViewPr>
  <p:slideViewPr>
    <p:cSldViewPr snapToGrid="0">
      <p:cViewPr varScale="1">
        <p:scale>
          <a:sx n="72" d="100"/>
          <a:sy n="72" d="100"/>
        </p:scale>
        <p:origin x="3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75C2F09-6D1A-4A21-97DF-F888DD13FD39}"/>
              </a:ext>
            </a:extLst>
          </p:cNvPr>
          <p:cNvSpPr txBox="1"/>
          <p:nvPr userDrawn="1"/>
        </p:nvSpPr>
        <p:spPr>
          <a:xfrm>
            <a:off x="1142997" y="539293"/>
            <a:ext cx="1816272" cy="186204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500" b="0" i="0" u="none" strike="noStrike" kern="1200" cap="none" spc="0" normalizeH="0" baseline="0" noProof="0" dirty="0">
                <a:ln>
                  <a:noFill/>
                </a:ln>
                <a:solidFill>
                  <a:prstClr val="white"/>
                </a:solidFill>
                <a:effectLst/>
                <a:uLnTx/>
                <a:uFillTx/>
                <a:latin typeface="Scala Sans" panose="02000503060000020003" pitchFamily="2" charset="0"/>
                <a:ea typeface="+mn-ea"/>
                <a:cs typeface="+mn-cs"/>
              </a:rPr>
              <a:t>13</a:t>
            </a:r>
          </a:p>
        </p:txBody>
      </p:sp>
      <p:sp>
        <p:nvSpPr>
          <p:cNvPr id="8" name="TextBox 7">
            <a:extLst>
              <a:ext uri="{FF2B5EF4-FFF2-40B4-BE49-F238E27FC236}">
                <a16:creationId xmlns:a16="http://schemas.microsoft.com/office/drawing/2014/main" id="{F1FEBFBB-1425-4277-8500-4300AD017EDA}"/>
              </a:ext>
            </a:extLst>
          </p:cNvPr>
          <p:cNvSpPr txBox="1"/>
          <p:nvPr userDrawn="1"/>
        </p:nvSpPr>
        <p:spPr>
          <a:xfrm>
            <a:off x="1150229" y="2062987"/>
            <a:ext cx="8717075"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Scala Sans" panose="02000503060000020003" pitchFamily="2" charset="0"/>
                <a:ea typeface="+mn-ea"/>
                <a:cs typeface="+mn-cs"/>
              </a:rPr>
              <a:t>Vital Signs</a:t>
            </a:r>
            <a:endParaRPr kumimoji="0" lang="en-US" sz="4000" b="1" i="0" u="none" strike="noStrike" kern="1200" cap="none" spc="0" normalizeH="0" baseline="0" noProof="0" dirty="0">
              <a:ln>
                <a:noFill/>
              </a:ln>
              <a:solidFill>
                <a:prstClr val="white"/>
              </a:solidFill>
              <a:effectLst/>
              <a:uLnTx/>
              <a:uFillTx/>
              <a:latin typeface="Scala Sans" panose="02000503060000020003" pitchFamily="2" charset="0"/>
              <a:ea typeface="+mn-ea"/>
              <a:cs typeface="+mn-cs"/>
            </a:endParaRPr>
          </a:p>
        </p:txBody>
      </p:sp>
      <p:pic>
        <p:nvPicPr>
          <p:cNvPr id="9" name="Picture 8">
            <a:extLst>
              <a:ext uri="{FF2B5EF4-FFF2-40B4-BE49-F238E27FC236}">
                <a16:creationId xmlns:a16="http://schemas.microsoft.com/office/drawing/2014/main" id="{EF1DCB50-4D11-4F0B-AF02-F0797361079C}"/>
              </a:ext>
            </a:extLst>
          </p:cNvPr>
          <p:cNvPicPr>
            <a:picLocks noChangeAspect="1"/>
          </p:cNvPicPr>
          <p:nvPr userDrawn="1"/>
        </p:nvPicPr>
        <p:blipFill>
          <a:blip r:embed="rId2">
            <a:lum bright="100000"/>
          </a:blip>
          <a:stretch>
            <a:fillRect/>
          </a:stretch>
        </p:blipFill>
        <p:spPr>
          <a:xfrm>
            <a:off x="1325043" y="4825851"/>
            <a:ext cx="1236907" cy="1282700"/>
          </a:xfrm>
          <a:prstGeom prst="rect">
            <a:avLst/>
          </a:prstGeom>
        </p:spPr>
      </p:pic>
    </p:spTree>
    <p:extLst>
      <p:ext uri="{BB962C8B-B14F-4D97-AF65-F5344CB8AC3E}">
        <p14:creationId xmlns:p14="http://schemas.microsoft.com/office/powerpoint/2010/main" val="265207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35393" y="722185"/>
            <a:ext cx="10234377" cy="5454779"/>
          </a:xfrm>
        </p:spPr>
        <p:txBody>
          <a:bodyPr>
            <a:normAutofit/>
          </a:bodyPr>
          <a:lstStyle>
            <a:lvl1pPr marL="0" indent="0">
              <a:spcBef>
                <a:spcPts val="0"/>
              </a:spcBef>
              <a:spcAft>
                <a:spcPts val="600"/>
              </a:spcAft>
              <a:buNone/>
              <a:defRPr sz="2000">
                <a:solidFill>
                  <a:srgbClr val="FF0000"/>
                </a:solidFill>
                <a:latin typeface="+mn-lt"/>
              </a:defRPr>
            </a:lvl1pPr>
            <a:lvl2pPr marL="457200" indent="0">
              <a:spcBef>
                <a:spcPts val="0"/>
              </a:spcBef>
              <a:spcAft>
                <a:spcPts val="600"/>
              </a:spcAft>
              <a:buNone/>
              <a:defRPr sz="2000">
                <a:latin typeface="+mn-lt"/>
              </a:defRPr>
            </a:lvl2pPr>
            <a:lvl3pPr marL="914400" indent="0">
              <a:spcBef>
                <a:spcPts val="0"/>
              </a:spcBef>
              <a:spcAft>
                <a:spcPts val="600"/>
              </a:spcAft>
              <a:buNone/>
              <a:defRPr sz="2000">
                <a:latin typeface="+mn-lt"/>
              </a:defRPr>
            </a:lvl3pPr>
            <a:lvl4pPr>
              <a:spcBef>
                <a:spcPts val="0"/>
              </a:spcBef>
              <a:spcAft>
                <a:spcPts val="600"/>
              </a:spcAft>
              <a:defRPr sz="2000">
                <a:latin typeface="+mn-lt"/>
              </a:defRPr>
            </a:lvl4pPr>
            <a:lvl5pPr>
              <a:spcBef>
                <a:spcPts val="0"/>
              </a:spcBef>
              <a:spcAft>
                <a:spcPts val="600"/>
              </a:spcAft>
              <a:defRPr sz="20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A4F5F491-9531-4861-B658-DB5FE7E2FEAE}"/>
              </a:ext>
            </a:extLst>
          </p:cNvPr>
          <p:cNvSpPr/>
          <p:nvPr userDrawn="1"/>
        </p:nvSpPr>
        <p:spPr>
          <a:xfrm>
            <a:off x="11328400" y="0"/>
            <a:ext cx="863600" cy="1606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cala Sans"/>
              <a:ea typeface="+mn-ea"/>
              <a:cs typeface="+mn-cs"/>
            </a:endParaRPr>
          </a:p>
        </p:txBody>
      </p:sp>
      <p:sp>
        <p:nvSpPr>
          <p:cNvPr id="7" name="TextBox 6">
            <a:extLst>
              <a:ext uri="{FF2B5EF4-FFF2-40B4-BE49-F238E27FC236}">
                <a16:creationId xmlns:a16="http://schemas.microsoft.com/office/drawing/2014/main" id="{2328F0E1-C264-477A-8C68-5954EE75A404}"/>
              </a:ext>
            </a:extLst>
          </p:cNvPr>
          <p:cNvSpPr txBox="1"/>
          <p:nvPr userDrawn="1"/>
        </p:nvSpPr>
        <p:spPr>
          <a:xfrm>
            <a:off x="11506200" y="1752600"/>
            <a:ext cx="369332" cy="3321050"/>
          </a:xfrm>
          <a:prstGeom prst="rect">
            <a:avLst/>
          </a:prstGeom>
          <a:noFill/>
        </p:spPr>
        <p:txBody>
          <a:bodyPr vert="vert270"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Scala Sans" panose="02000503060000020003" pitchFamily="2" charset="0"/>
                <a:ea typeface="+mn-ea"/>
                <a:cs typeface="+mn-cs"/>
              </a:rPr>
              <a:t>Vital Signs</a:t>
            </a:r>
          </a:p>
        </p:txBody>
      </p:sp>
      <p:sp>
        <p:nvSpPr>
          <p:cNvPr id="9" name="TextBox 8">
            <a:extLst>
              <a:ext uri="{FF2B5EF4-FFF2-40B4-BE49-F238E27FC236}">
                <a16:creationId xmlns:a16="http://schemas.microsoft.com/office/drawing/2014/main" id="{31CA6800-7865-48FF-933D-2164FAE0ACC9}"/>
              </a:ext>
            </a:extLst>
          </p:cNvPr>
          <p:cNvSpPr txBox="1"/>
          <p:nvPr userDrawn="1"/>
        </p:nvSpPr>
        <p:spPr>
          <a:xfrm>
            <a:off x="11506197" y="101143"/>
            <a:ext cx="1816272"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Scala Sans"/>
                <a:ea typeface="+mn-ea"/>
                <a:cs typeface="+mn-cs"/>
              </a:rPr>
              <a:t>13</a:t>
            </a:r>
          </a:p>
        </p:txBody>
      </p:sp>
      <p:cxnSp>
        <p:nvCxnSpPr>
          <p:cNvPr id="13" name="Straight Connector 12">
            <a:extLst>
              <a:ext uri="{FF2B5EF4-FFF2-40B4-BE49-F238E27FC236}">
                <a16:creationId xmlns:a16="http://schemas.microsoft.com/office/drawing/2014/main" id="{685C658E-B179-4C5F-B3AF-13638309A3D4}"/>
              </a:ext>
            </a:extLst>
          </p:cNvPr>
          <p:cNvCxnSpPr>
            <a:cxnSpLocks/>
          </p:cNvCxnSpPr>
          <p:nvPr userDrawn="1"/>
        </p:nvCxnSpPr>
        <p:spPr>
          <a:xfrm flipH="1">
            <a:off x="745067" y="6629400"/>
            <a:ext cx="10007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Date Placeholder 16">
            <a:extLst>
              <a:ext uri="{FF2B5EF4-FFF2-40B4-BE49-F238E27FC236}">
                <a16:creationId xmlns:a16="http://schemas.microsoft.com/office/drawing/2014/main" id="{C71CCBE0-D1B9-42FA-8DAC-87EEE4FE9F42}"/>
              </a:ext>
            </a:extLst>
          </p:cNvPr>
          <p:cNvSpPr>
            <a:spLocks noGrp="1"/>
          </p:cNvSpPr>
          <p:nvPr>
            <p:ph type="dt" sz="half" idx="10"/>
          </p:nvPr>
        </p:nvSpPr>
        <p:spPr>
          <a:xfrm>
            <a:off x="838200" y="6279454"/>
            <a:ext cx="2743200" cy="365125"/>
          </a:xfrm>
        </p:spPr>
        <p:txBody>
          <a:bodyPr/>
          <a:lstStyle>
            <a:lvl1pPr>
              <a:defRPr>
                <a:solidFill>
                  <a:sysClr val="windowText" lastClr="000000"/>
                </a:solidFill>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3BC1E1F3-686D-4F52-826D-70A4F80E72A5}" type="datetime1">
              <a:rPr kumimoji="0" lang="en-US" sz="1200" b="0" i="0" u="none" strike="noStrike" kern="1200" cap="none" spc="0" normalizeH="0" baseline="0" noProof="0" smtClean="0">
                <a:ln>
                  <a:noFill/>
                </a:ln>
                <a:solidFill>
                  <a:sysClr val="windowText" lastClr="000000"/>
                </a:solidFill>
                <a:effectLst/>
                <a:uLnTx/>
                <a:uFillTx/>
                <a:latin typeface="Scala Sans"/>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7/3/2019</a:t>
            </a:fld>
            <a:endParaRPr kumimoji="0" lang="en-US" sz="1200" b="0" i="0" u="none" strike="noStrike" kern="1200" cap="none" spc="0" normalizeH="0" baseline="0" noProof="0" dirty="0">
              <a:ln>
                <a:noFill/>
              </a:ln>
              <a:solidFill>
                <a:sysClr val="windowText" lastClr="000000"/>
              </a:solidFill>
              <a:effectLst/>
              <a:uLnTx/>
              <a:uFillTx/>
              <a:latin typeface="Scala Sans"/>
              <a:ea typeface="+mn-ea"/>
              <a:cs typeface="+mn-cs"/>
            </a:endParaRPr>
          </a:p>
        </p:txBody>
      </p:sp>
      <p:sp>
        <p:nvSpPr>
          <p:cNvPr id="18" name="Footer Placeholder 17">
            <a:extLst>
              <a:ext uri="{FF2B5EF4-FFF2-40B4-BE49-F238E27FC236}">
                <a16:creationId xmlns:a16="http://schemas.microsoft.com/office/drawing/2014/main" id="{33E0703D-A83A-40F4-A8D2-8D56B297D859}"/>
              </a:ext>
            </a:extLst>
          </p:cNvPr>
          <p:cNvSpPr>
            <a:spLocks noGrp="1"/>
          </p:cNvSpPr>
          <p:nvPr>
            <p:ph type="ftr" sz="quarter" idx="11"/>
          </p:nvPr>
        </p:nvSpPr>
        <p:spPr>
          <a:xfrm>
            <a:off x="4038599" y="6279454"/>
            <a:ext cx="4993783" cy="365125"/>
          </a:xfrm>
        </p:spPr>
        <p:txBody>
          <a:bodyPr/>
          <a:lstStyle>
            <a:lvl1pPr>
              <a:defRPr>
                <a:solidFill>
                  <a:sysClr val="windowText" lastClr="000000"/>
                </a:solidFill>
                <a:latin typeface="+mn-l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ysClr val="windowText" lastClr="000000"/>
              </a:solidFill>
              <a:effectLst/>
              <a:uLnTx/>
              <a:uFillTx/>
              <a:latin typeface="Scala Sans"/>
              <a:ea typeface="+mn-ea"/>
              <a:cs typeface="+mn-cs"/>
            </a:endParaRPr>
          </a:p>
        </p:txBody>
      </p:sp>
      <p:sp>
        <p:nvSpPr>
          <p:cNvPr id="19" name="Slide Number Placeholder 18">
            <a:extLst>
              <a:ext uri="{FF2B5EF4-FFF2-40B4-BE49-F238E27FC236}">
                <a16:creationId xmlns:a16="http://schemas.microsoft.com/office/drawing/2014/main" id="{DE03F057-80E6-4933-B039-F692BF84B8A2}"/>
              </a:ext>
            </a:extLst>
          </p:cNvPr>
          <p:cNvSpPr>
            <a:spLocks noGrp="1"/>
          </p:cNvSpPr>
          <p:nvPr>
            <p:ph type="sldNum" sz="quarter" idx="12"/>
          </p:nvPr>
        </p:nvSpPr>
        <p:spPr>
          <a:xfrm>
            <a:off x="9518452" y="6279454"/>
            <a:ext cx="1297633" cy="365125"/>
          </a:xfrm>
        </p:spPr>
        <p:txBody>
          <a:bodyPr/>
          <a:lstStyle>
            <a:lvl1pPr>
              <a:defRPr>
                <a:solidFill>
                  <a:schemeClr val="accent1"/>
                </a:solidFill>
                <a:latin typeface="+mn-lt"/>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329C76"/>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329C76"/>
              </a:solidFill>
              <a:effectLst/>
              <a:uLnTx/>
              <a:uFillTx/>
              <a:latin typeface="Scala Sans"/>
              <a:ea typeface="+mn-ea"/>
              <a:cs typeface="+mn-cs"/>
            </a:endParaRPr>
          </a:p>
        </p:txBody>
      </p:sp>
      <p:pic>
        <p:nvPicPr>
          <p:cNvPr id="63" name="Graphic 62">
            <a:extLst>
              <a:ext uri="{FF2B5EF4-FFF2-40B4-BE49-F238E27FC236}">
                <a16:creationId xmlns:a16="http://schemas.microsoft.com/office/drawing/2014/main" id="{A0274B49-780C-479A-B0DB-0F3EABBF8D8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41641" y="5924550"/>
            <a:ext cx="719715" cy="744742"/>
          </a:xfrm>
          <a:prstGeom prst="rect">
            <a:avLst/>
          </a:prstGeom>
        </p:spPr>
      </p:pic>
      <p:sp>
        <p:nvSpPr>
          <p:cNvPr id="2" name="TextBox 1">
            <a:extLst>
              <a:ext uri="{FF2B5EF4-FFF2-40B4-BE49-F238E27FC236}">
                <a16:creationId xmlns:a16="http://schemas.microsoft.com/office/drawing/2014/main" id="{C328C9BE-A66D-4B46-81B3-3E1E76C12AE7}"/>
              </a:ext>
            </a:extLst>
          </p:cNvPr>
          <p:cNvSpPr txBox="1"/>
          <p:nvPr userDrawn="1"/>
        </p:nvSpPr>
        <p:spPr>
          <a:xfrm>
            <a:off x="635392" y="722185"/>
            <a:ext cx="1384793" cy="369332"/>
          </a:xfrm>
          <a:prstGeom prst="rect">
            <a:avLst/>
          </a:prstGeom>
          <a:noFill/>
        </p:spPr>
        <p:txBody>
          <a:bodyPr wrap="square" rtlCol="0">
            <a:spAutoFit/>
          </a:bodyPr>
          <a:lstStyle/>
          <a:p>
            <a:r>
              <a:rPr lang="en-US" dirty="0"/>
              <a:t> </a:t>
            </a:r>
          </a:p>
        </p:txBody>
      </p:sp>
    </p:spTree>
    <p:extLst>
      <p:ext uri="{BB962C8B-B14F-4D97-AF65-F5344CB8AC3E}">
        <p14:creationId xmlns:p14="http://schemas.microsoft.com/office/powerpoint/2010/main" val="2662670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F1DCB50-4D11-4F0B-AF02-F0797361079C}"/>
              </a:ext>
            </a:extLst>
          </p:cNvPr>
          <p:cNvPicPr>
            <a:picLocks noChangeAspect="1"/>
          </p:cNvPicPr>
          <p:nvPr userDrawn="1"/>
        </p:nvPicPr>
        <p:blipFill>
          <a:blip r:embed="rId2">
            <a:lum bright="100000"/>
          </a:blip>
          <a:stretch>
            <a:fillRect/>
          </a:stretch>
        </p:blipFill>
        <p:spPr>
          <a:xfrm>
            <a:off x="4798611" y="2338649"/>
            <a:ext cx="2539591" cy="2633613"/>
          </a:xfrm>
          <a:prstGeom prst="rect">
            <a:avLst/>
          </a:prstGeom>
        </p:spPr>
      </p:pic>
    </p:spTree>
    <p:extLst>
      <p:ext uri="{BB962C8B-B14F-4D97-AF65-F5344CB8AC3E}">
        <p14:creationId xmlns:p14="http://schemas.microsoft.com/office/powerpoint/2010/main" val="18587245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b="0">
                <a:solidFill>
                  <a:schemeClr val="tx1"/>
                </a:solidFill>
                <a:latin typeface="Scala Sans" panose="02000503060000020003" pitchFamily="2"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63182F9F-E9DB-44F9-8F4D-A11E49818C55}" type="datetime1">
              <a:rPr kumimoji="0" lang="en-US" sz="1200" b="0" i="0" u="none" strike="noStrike" kern="1200" cap="none" spc="0" normalizeH="0" baseline="0" noProof="0" smtClean="0">
                <a:ln>
                  <a:noFill/>
                </a:ln>
                <a:solidFill>
                  <a:prstClr val="black"/>
                </a:solidFill>
                <a:effectLst/>
                <a:uLnTx/>
                <a:uFillTx/>
                <a:latin typeface="Scala Sans" panose="02000503060000020003" pitchFamily="2" charset="0"/>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7/3/2019</a:t>
            </a:fld>
            <a:endParaRPr kumimoji="0" lang="en-US" sz="1200" b="0" i="0" u="none" strike="noStrike" kern="1200" cap="none" spc="0" normalizeH="0" baseline="0" noProof="0" dirty="0">
              <a:ln>
                <a:noFill/>
              </a:ln>
              <a:solidFill>
                <a:prstClr val="black"/>
              </a:solidFill>
              <a:effectLst/>
              <a:uLnTx/>
              <a:uFillTx/>
              <a:latin typeface="Scala Sans" panose="02000503060000020003" pitchFamily="2" charset="0"/>
              <a:ea typeface="+mn-ea"/>
              <a:cs typeface="+mn-cs"/>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b="0">
                <a:solidFill>
                  <a:schemeClr val="tx1"/>
                </a:solidFill>
                <a:latin typeface="Scala Sans" panose="02000503060000020003" pitchFamily="2"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cala Sans" panose="02000503060000020003" pitchFamily="2" charset="0"/>
              <a:ea typeface="+mn-ea"/>
              <a:cs typeface="+mn-cs"/>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b="0">
                <a:solidFill>
                  <a:schemeClr val="tx1"/>
                </a:solidFill>
                <a:latin typeface="Scala Sans" panose="02000503060000020003" pitchFamily="2"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prstClr val="black"/>
                </a:solidFill>
                <a:effectLst/>
                <a:uLnTx/>
                <a:uFillTx/>
                <a:latin typeface="Scala Sans" panose="02000503060000020003" pitchFamily="2"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solidFill>
              <a:effectLst/>
              <a:uLnTx/>
              <a:uFillTx/>
              <a:latin typeface="Scala Sans" panose="02000503060000020003" pitchFamily="2" charset="0"/>
              <a:ea typeface="+mn-ea"/>
              <a:cs typeface="+mn-cs"/>
            </a:endParaRPr>
          </a:p>
        </p:txBody>
      </p:sp>
    </p:spTree>
    <p:extLst>
      <p:ext uri="{BB962C8B-B14F-4D97-AF65-F5344CB8AC3E}">
        <p14:creationId xmlns:p14="http://schemas.microsoft.com/office/powerpoint/2010/main" val="29938047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442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FFC73E2-3727-4EAA-9B13-13E3DDE4006A}"/>
              </a:ext>
            </a:extLst>
          </p:cNvPr>
          <p:cNvSpPr>
            <a:spLocks noGrp="1"/>
          </p:cNvSpPr>
          <p:nvPr>
            <p:ph idx="1"/>
          </p:nvPr>
        </p:nvSpPr>
        <p:spPr/>
        <p:txBody>
          <a:bodyPr/>
          <a:lstStyle/>
          <a:p>
            <a:pPr marL="457200" indent="-457200">
              <a:buFont typeface="+mj-lt"/>
              <a:buAutoNum type="arabicPeriod" startAt="2"/>
            </a:pPr>
            <a:r>
              <a:rPr lang="en-US" dirty="0"/>
              <a:t>Discuss the relationship of vital signs to health and well-being</a:t>
            </a:r>
          </a:p>
          <a:p>
            <a:pPr marL="457200" indent="-457200">
              <a:buFont typeface="+mj-lt"/>
              <a:buAutoNum type="arabicPeriod" startAt="2"/>
            </a:pPr>
            <a:endParaRPr lang="en-US" dirty="0"/>
          </a:p>
          <a:p>
            <a:r>
              <a:rPr lang="en-US" dirty="0">
                <a:solidFill>
                  <a:schemeClr val="tx1"/>
                </a:solidFill>
              </a:rPr>
              <a:t>Define the following term:</a:t>
            </a:r>
          </a:p>
          <a:p>
            <a:endParaRPr lang="en-US" dirty="0">
              <a:solidFill>
                <a:schemeClr val="tx1"/>
              </a:solidFill>
            </a:endParaRPr>
          </a:p>
          <a:p>
            <a:r>
              <a:rPr lang="en-US" b="1" dirty="0">
                <a:solidFill>
                  <a:schemeClr val="tx1"/>
                </a:solidFill>
              </a:rPr>
              <a:t>vital signs</a:t>
            </a:r>
          </a:p>
          <a:p>
            <a:pPr lvl="1"/>
            <a:r>
              <a:rPr lang="en-US" dirty="0">
                <a:solidFill>
                  <a:schemeClr val="tx1"/>
                </a:solidFill>
              </a:rPr>
              <a:t>measurements – body temperature, pulse, respirations, and blood pressure – that monitor the functioning of the vital organs of the body. </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0AB8C114-3315-4F94-9C97-9B89B3205DA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329C76"/>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329C76"/>
              </a:solidFill>
              <a:effectLst/>
              <a:uLnTx/>
              <a:uFillTx/>
              <a:latin typeface="Scala Sans"/>
              <a:ea typeface="+mn-ea"/>
              <a:cs typeface="+mn-cs"/>
            </a:endParaRPr>
          </a:p>
        </p:txBody>
      </p:sp>
    </p:spTree>
    <p:extLst>
      <p:ext uri="{BB962C8B-B14F-4D97-AF65-F5344CB8AC3E}">
        <p14:creationId xmlns:p14="http://schemas.microsoft.com/office/powerpoint/2010/main" val="4191798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FFC73E2-3727-4EAA-9B13-13E3DDE4006A}"/>
              </a:ext>
            </a:extLst>
          </p:cNvPr>
          <p:cNvSpPr>
            <a:spLocks noGrp="1"/>
          </p:cNvSpPr>
          <p:nvPr>
            <p:ph idx="1"/>
          </p:nvPr>
        </p:nvSpPr>
        <p:spPr/>
        <p:txBody>
          <a:bodyPr/>
          <a:lstStyle/>
          <a:p>
            <a:pPr marL="457200" indent="-457200">
              <a:buFont typeface="+mj-lt"/>
              <a:buAutoNum type="arabicPeriod" startAt="2"/>
            </a:pPr>
            <a:r>
              <a:rPr lang="en-US" dirty="0"/>
              <a:t>Discuss the relationship of vital signs to health and well-being</a:t>
            </a:r>
          </a:p>
          <a:p>
            <a:pPr marL="457200" indent="-457200">
              <a:buFont typeface="+mj-lt"/>
              <a:buAutoNum type="arabicPeriod" startAt="2"/>
            </a:pPr>
            <a:endParaRPr lang="en-US" dirty="0"/>
          </a:p>
          <a:p>
            <a:r>
              <a:rPr lang="en-US" dirty="0">
                <a:solidFill>
                  <a:schemeClr val="tx1"/>
                </a:solidFill>
              </a:rPr>
              <a:t>Vital signs consist of the following:</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Measuring temperature</a:t>
            </a:r>
          </a:p>
          <a:p>
            <a:pPr marL="800100" lvl="1" indent="-342900">
              <a:buFont typeface="Arial" panose="020B0604020202020204" pitchFamily="34" charset="0"/>
              <a:buChar char="•"/>
            </a:pPr>
            <a:r>
              <a:rPr lang="en-US" dirty="0">
                <a:solidFill>
                  <a:schemeClr val="tx1"/>
                </a:solidFill>
              </a:rPr>
              <a:t>Counting pulse</a:t>
            </a:r>
          </a:p>
          <a:p>
            <a:pPr marL="800100" lvl="1" indent="-342900">
              <a:buFont typeface="Arial" panose="020B0604020202020204" pitchFamily="34" charset="0"/>
              <a:buChar char="•"/>
            </a:pPr>
            <a:r>
              <a:rPr lang="en-US" dirty="0">
                <a:solidFill>
                  <a:schemeClr val="tx1"/>
                </a:solidFill>
              </a:rPr>
              <a:t>Counting rate of respirations</a:t>
            </a:r>
          </a:p>
          <a:p>
            <a:pPr marL="800100" lvl="1" indent="-342900">
              <a:buFont typeface="Arial" panose="020B0604020202020204" pitchFamily="34" charset="0"/>
              <a:buChar char="•"/>
            </a:pPr>
            <a:r>
              <a:rPr lang="en-US" dirty="0">
                <a:solidFill>
                  <a:schemeClr val="tx1"/>
                </a:solidFill>
              </a:rPr>
              <a:t>Measuring blood pressure</a:t>
            </a:r>
          </a:p>
          <a:p>
            <a:pPr marL="800100" lvl="1" indent="-342900">
              <a:buFont typeface="Arial" panose="020B0604020202020204" pitchFamily="34" charset="0"/>
              <a:buChar char="•"/>
            </a:pPr>
            <a:r>
              <a:rPr lang="en-US" dirty="0">
                <a:solidFill>
                  <a:schemeClr val="tx1"/>
                </a:solidFill>
              </a:rPr>
              <a:t>Observing and reporting pain level</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0AB8C114-3315-4F94-9C97-9B89B3205DA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329C76"/>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329C76"/>
              </a:solidFill>
              <a:effectLst/>
              <a:uLnTx/>
              <a:uFillTx/>
              <a:latin typeface="Scala Sans"/>
              <a:ea typeface="+mn-ea"/>
              <a:cs typeface="+mn-cs"/>
            </a:endParaRPr>
          </a:p>
        </p:txBody>
      </p:sp>
    </p:spTree>
    <p:extLst>
      <p:ext uri="{BB962C8B-B14F-4D97-AF65-F5344CB8AC3E}">
        <p14:creationId xmlns:p14="http://schemas.microsoft.com/office/powerpoint/2010/main" val="393709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FFC73E2-3727-4EAA-9B13-13E3DDE4006A}"/>
              </a:ext>
            </a:extLst>
          </p:cNvPr>
          <p:cNvSpPr>
            <a:spLocks noGrp="1"/>
          </p:cNvSpPr>
          <p:nvPr>
            <p:ph idx="1"/>
          </p:nvPr>
        </p:nvSpPr>
        <p:spPr/>
        <p:txBody>
          <a:bodyPr/>
          <a:lstStyle/>
          <a:p>
            <a:pPr marL="457200" indent="-457200">
              <a:buFont typeface="+mj-lt"/>
              <a:buAutoNum type="arabicPeriod" startAt="2"/>
            </a:pPr>
            <a:r>
              <a:rPr lang="en-US" dirty="0"/>
              <a:t>Discuss the relationship of vital signs to health and well-being</a:t>
            </a:r>
          </a:p>
          <a:p>
            <a:pPr marL="457200" indent="-457200">
              <a:buFont typeface="+mj-lt"/>
              <a:buAutoNum type="arabicPeriod" startAt="2"/>
            </a:pPr>
            <a:endParaRPr lang="en-US" dirty="0"/>
          </a:p>
          <a:p>
            <a:r>
              <a:rPr lang="en-US" dirty="0">
                <a:solidFill>
                  <a:schemeClr val="tx1"/>
                </a:solidFill>
              </a:rPr>
              <a:t>REMEMBER:</a:t>
            </a:r>
            <a:br>
              <a:rPr lang="en-US" dirty="0">
                <a:solidFill>
                  <a:schemeClr val="tx1"/>
                </a:solidFill>
              </a:rPr>
            </a:br>
            <a:endParaRPr lang="en-US" dirty="0">
              <a:solidFill>
                <a:schemeClr val="tx1"/>
              </a:solidFill>
            </a:endParaRPr>
          </a:p>
          <a:p>
            <a:r>
              <a:rPr lang="en-US" dirty="0">
                <a:solidFill>
                  <a:schemeClr val="tx1"/>
                </a:solidFill>
              </a:rPr>
              <a:t>A change in vital signs is often the first indication that someone is ill.</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0AB8C114-3315-4F94-9C97-9B89B3205DA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329C76"/>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329C76"/>
              </a:solidFill>
              <a:effectLst/>
              <a:uLnTx/>
              <a:uFillTx/>
              <a:latin typeface="Scala Sans"/>
              <a:ea typeface="+mn-ea"/>
              <a:cs typeface="+mn-cs"/>
            </a:endParaRPr>
          </a:p>
        </p:txBody>
      </p:sp>
    </p:spTree>
    <p:extLst>
      <p:ext uri="{BB962C8B-B14F-4D97-AF65-F5344CB8AC3E}">
        <p14:creationId xmlns:p14="http://schemas.microsoft.com/office/powerpoint/2010/main" val="1191845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A15B68-B4B0-491A-B4CC-EFE4B4CCF266}"/>
              </a:ext>
            </a:extLst>
          </p:cNvPr>
          <p:cNvSpPr>
            <a:spLocks noGrp="1"/>
          </p:cNvSpPr>
          <p:nvPr>
            <p:ph idx="1"/>
          </p:nvPr>
        </p:nvSpPr>
        <p:spPr/>
        <p:txBody>
          <a:bodyPr>
            <a:normAutofit fontScale="77500" lnSpcReduction="20000"/>
          </a:bodyPr>
          <a:lstStyle/>
          <a:p>
            <a:r>
              <a:rPr lang="en-US" dirty="0">
                <a:solidFill>
                  <a:schemeClr val="tx1"/>
                </a:solidFill>
              </a:rPr>
              <a:t>Key Material 13-1: Ranges for Adult Vital Signs</a:t>
            </a:r>
          </a:p>
          <a:p>
            <a:endParaRPr lang="en-US" dirty="0">
              <a:solidFill>
                <a:schemeClr val="tx1"/>
              </a:solidFill>
            </a:endParaRPr>
          </a:p>
          <a:p>
            <a:r>
              <a:rPr lang="en-US" b="1" dirty="0">
                <a:solidFill>
                  <a:schemeClr val="tx1"/>
                </a:solidFill>
              </a:rPr>
              <a:t>Temp.</a:t>
            </a:r>
            <a:r>
              <a:rPr lang="en-US" dirty="0">
                <a:solidFill>
                  <a:schemeClr val="tx1"/>
                </a:solidFill>
              </a:rPr>
              <a:t> </a:t>
            </a:r>
            <a:r>
              <a:rPr lang="en-US" b="1" dirty="0">
                <a:solidFill>
                  <a:schemeClr val="tx1"/>
                </a:solidFill>
              </a:rPr>
              <a:t>Site			Fahrenheit		Celsius</a:t>
            </a:r>
          </a:p>
          <a:p>
            <a:r>
              <a:rPr lang="en-US" dirty="0">
                <a:solidFill>
                  <a:schemeClr val="tx1"/>
                </a:solidFill>
              </a:rPr>
              <a:t>Mouth (oral)		97.6° - 99.6°	36.5° - 37.5°</a:t>
            </a:r>
          </a:p>
          <a:p>
            <a:r>
              <a:rPr lang="en-US" dirty="0">
                <a:solidFill>
                  <a:schemeClr val="tx1"/>
                </a:solidFill>
              </a:rPr>
              <a:t>Rectum (rectal)	          	98.6° - 100.6° 	37.0° - 38.1°</a:t>
            </a:r>
          </a:p>
          <a:p>
            <a:r>
              <a:rPr lang="en-US" dirty="0">
                <a:solidFill>
                  <a:schemeClr val="tx1"/>
                </a:solidFill>
              </a:rPr>
              <a:t>Armpit (axillary)		96.6°- 98.6° 	36.0° - 37.0°</a:t>
            </a:r>
          </a:p>
          <a:p>
            <a:r>
              <a:rPr lang="en-US" dirty="0">
                <a:solidFill>
                  <a:schemeClr val="tx1"/>
                </a:solidFill>
              </a:rPr>
              <a:t>Ear (tympanic)	          	96.6° - 99.7° 	35.8° - 37.6°</a:t>
            </a:r>
          </a:p>
          <a:p>
            <a:r>
              <a:rPr lang="en-US" dirty="0">
                <a:solidFill>
                  <a:schemeClr val="tx1"/>
                </a:solidFill>
              </a:rPr>
              <a:t>Temporal artery		97.2°- 100.1° 	36.2° - 37.8°</a:t>
            </a:r>
          </a:p>
          <a:p>
            <a:r>
              <a:rPr lang="en-US" dirty="0">
                <a:solidFill>
                  <a:schemeClr val="tx1"/>
                </a:solidFill>
              </a:rPr>
              <a:t> </a:t>
            </a:r>
            <a:endParaRPr lang="en-US" b="1" dirty="0">
              <a:solidFill>
                <a:schemeClr val="tx1"/>
              </a:solidFill>
            </a:endParaRPr>
          </a:p>
          <a:p>
            <a:r>
              <a:rPr lang="en-US" b="1" dirty="0">
                <a:solidFill>
                  <a:schemeClr val="tx1"/>
                </a:solidFill>
              </a:rPr>
              <a:t>Normal Pulse Rate</a:t>
            </a:r>
            <a:r>
              <a:rPr lang="en-US" dirty="0">
                <a:solidFill>
                  <a:schemeClr val="tx1"/>
                </a:solidFill>
              </a:rPr>
              <a:t>: 60-100 beats per minute</a:t>
            </a:r>
          </a:p>
          <a:p>
            <a:r>
              <a:rPr lang="en-US" b="1" dirty="0">
                <a:solidFill>
                  <a:schemeClr val="tx1"/>
                </a:solidFill>
              </a:rPr>
              <a:t>Normal Respiratory Rate</a:t>
            </a:r>
            <a:r>
              <a:rPr lang="en-US" dirty="0">
                <a:solidFill>
                  <a:schemeClr val="tx1"/>
                </a:solidFill>
              </a:rPr>
              <a:t>: 12-20 respirations per minute</a:t>
            </a:r>
          </a:p>
          <a:p>
            <a:endParaRPr lang="en-US" dirty="0">
              <a:solidFill>
                <a:schemeClr val="tx1"/>
              </a:solidFill>
            </a:endParaRPr>
          </a:p>
          <a:p>
            <a:r>
              <a:rPr lang="en-US" b="1" dirty="0">
                <a:solidFill>
                  <a:schemeClr val="tx1"/>
                </a:solidFill>
              </a:rPr>
              <a:t>Blood Pressure</a:t>
            </a:r>
          </a:p>
          <a:p>
            <a:r>
              <a:rPr lang="en-US" b="1" dirty="0">
                <a:solidFill>
                  <a:schemeClr val="tx1"/>
                </a:solidFill>
              </a:rPr>
              <a:t>Normal</a:t>
            </a:r>
          </a:p>
          <a:p>
            <a:r>
              <a:rPr lang="en-US" dirty="0">
                <a:solidFill>
                  <a:schemeClr val="tx1"/>
                </a:solidFill>
              </a:rPr>
              <a:t>	Systolic: 129 or lower</a:t>
            </a:r>
          </a:p>
          <a:p>
            <a:r>
              <a:rPr lang="en-US" dirty="0">
                <a:solidFill>
                  <a:schemeClr val="tx1"/>
                </a:solidFill>
              </a:rPr>
              <a:t>	Diastolic: 80 or lower</a:t>
            </a:r>
          </a:p>
          <a:p>
            <a:r>
              <a:rPr lang="en-US" dirty="0">
                <a:solidFill>
                  <a:schemeClr val="tx1"/>
                </a:solidFill>
              </a:rPr>
              <a:t> </a:t>
            </a:r>
            <a:r>
              <a:rPr lang="en-US" b="1" dirty="0">
                <a:solidFill>
                  <a:schemeClr val="tx1"/>
                </a:solidFill>
              </a:rPr>
              <a:t>Low</a:t>
            </a:r>
          </a:p>
          <a:p>
            <a:r>
              <a:rPr lang="en-US" dirty="0">
                <a:solidFill>
                  <a:schemeClr val="tx1"/>
                </a:solidFill>
              </a:rPr>
              <a:t>	Below 90/60</a:t>
            </a:r>
          </a:p>
          <a:p>
            <a:endParaRPr lang="en-US" dirty="0">
              <a:solidFill>
                <a:schemeClr val="tx1"/>
              </a:solidFill>
            </a:endParaRPr>
          </a:p>
          <a:p>
            <a:r>
              <a:rPr lang="en-US" b="1" dirty="0">
                <a:solidFill>
                  <a:schemeClr val="tx1"/>
                </a:solidFill>
              </a:rPr>
              <a:t> High</a:t>
            </a:r>
          </a:p>
          <a:p>
            <a:r>
              <a:rPr lang="en-US" dirty="0">
                <a:solidFill>
                  <a:schemeClr val="tx1"/>
                </a:solidFill>
              </a:rPr>
              <a:t>	130/80 or above </a:t>
            </a:r>
          </a:p>
          <a:p>
            <a:endParaRPr lang="en-US" dirty="0">
              <a:solidFill>
                <a:schemeClr val="tx1"/>
              </a:solidFill>
            </a:endParaRPr>
          </a:p>
        </p:txBody>
      </p:sp>
      <p:sp>
        <p:nvSpPr>
          <p:cNvPr id="3" name="Slide Number Placeholder 2">
            <a:extLst>
              <a:ext uri="{FF2B5EF4-FFF2-40B4-BE49-F238E27FC236}">
                <a16:creationId xmlns:a16="http://schemas.microsoft.com/office/drawing/2014/main" id="{958242DD-A073-49E9-BCF8-DE9A2FC6FD5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329C76"/>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329C76"/>
              </a:solidFill>
              <a:effectLst/>
              <a:uLnTx/>
              <a:uFillTx/>
              <a:latin typeface="Scala Sans"/>
              <a:ea typeface="+mn-ea"/>
              <a:cs typeface="+mn-cs"/>
            </a:endParaRPr>
          </a:p>
        </p:txBody>
      </p:sp>
    </p:spTree>
    <p:extLst>
      <p:ext uri="{BB962C8B-B14F-4D97-AF65-F5344CB8AC3E}">
        <p14:creationId xmlns:p14="http://schemas.microsoft.com/office/powerpoint/2010/main" val="2000546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BED6D4-26F9-43A5-B593-A29809C13370}"/>
              </a:ext>
            </a:extLst>
          </p:cNvPr>
          <p:cNvSpPr>
            <a:spLocks noGrp="1"/>
          </p:cNvSpPr>
          <p:nvPr>
            <p:ph idx="1"/>
          </p:nvPr>
        </p:nvSpPr>
        <p:spPr/>
        <p:txBody>
          <a:bodyPr/>
          <a:lstStyle/>
          <a:p>
            <a:pPr marL="457200" indent="-457200">
              <a:buFont typeface="+mj-lt"/>
              <a:buAutoNum type="arabicPeriod" startAt="3"/>
            </a:pPr>
            <a:r>
              <a:rPr lang="en-US" dirty="0"/>
              <a:t>Identify factors that affect body temperature</a:t>
            </a:r>
          </a:p>
          <a:p>
            <a:pPr marL="457200" indent="-457200">
              <a:buFont typeface="+mj-lt"/>
              <a:buAutoNum type="arabicPeriod" startAt="3"/>
            </a:pPr>
            <a:endParaRPr lang="en-US" dirty="0"/>
          </a:p>
          <a:p>
            <a:r>
              <a:rPr lang="en-US" dirty="0">
                <a:solidFill>
                  <a:schemeClr val="tx1"/>
                </a:solidFill>
              </a:rPr>
              <a:t>Define the following term:</a:t>
            </a:r>
          </a:p>
          <a:p>
            <a:endParaRPr lang="en-US" dirty="0">
              <a:solidFill>
                <a:schemeClr val="tx1"/>
              </a:solidFill>
            </a:endParaRPr>
          </a:p>
          <a:p>
            <a:r>
              <a:rPr lang="en-US" b="1" dirty="0">
                <a:solidFill>
                  <a:schemeClr val="tx1"/>
                </a:solidFill>
              </a:rPr>
              <a:t>hypothermia </a:t>
            </a:r>
          </a:p>
          <a:p>
            <a:pPr lvl="1"/>
            <a:r>
              <a:rPr lang="en-US" dirty="0">
                <a:solidFill>
                  <a:schemeClr val="tx1"/>
                </a:solidFill>
              </a:rPr>
              <a:t>severe subnormal body temperature; body temperature drops below the level required for normal functioning.</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EB2D3690-013F-404B-874F-BE33A3CC794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329C76"/>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329C76"/>
              </a:solidFill>
              <a:effectLst/>
              <a:uLnTx/>
              <a:uFillTx/>
              <a:latin typeface="Scala Sans"/>
              <a:ea typeface="+mn-ea"/>
              <a:cs typeface="+mn-cs"/>
            </a:endParaRPr>
          </a:p>
        </p:txBody>
      </p:sp>
    </p:spTree>
    <p:extLst>
      <p:ext uri="{BB962C8B-B14F-4D97-AF65-F5344CB8AC3E}">
        <p14:creationId xmlns:p14="http://schemas.microsoft.com/office/powerpoint/2010/main" val="300726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BED6D4-26F9-43A5-B593-A29809C13370}"/>
              </a:ext>
            </a:extLst>
          </p:cNvPr>
          <p:cNvSpPr>
            <a:spLocks noGrp="1"/>
          </p:cNvSpPr>
          <p:nvPr>
            <p:ph idx="1"/>
          </p:nvPr>
        </p:nvSpPr>
        <p:spPr/>
        <p:txBody>
          <a:bodyPr/>
          <a:lstStyle/>
          <a:p>
            <a:pPr marL="457200" indent="-457200">
              <a:buFont typeface="+mj-lt"/>
              <a:buAutoNum type="arabicPeriod" startAt="3"/>
            </a:pPr>
            <a:r>
              <a:rPr lang="en-US" dirty="0"/>
              <a:t>Identify factors that affect body temperature</a:t>
            </a:r>
          </a:p>
          <a:p>
            <a:pPr marL="457200" indent="-457200">
              <a:buFont typeface="+mj-lt"/>
              <a:buAutoNum type="arabicPeriod" startAt="3"/>
            </a:pPr>
            <a:endParaRPr lang="en-US" dirty="0"/>
          </a:p>
          <a:p>
            <a:r>
              <a:rPr lang="en-US" dirty="0">
                <a:solidFill>
                  <a:schemeClr val="tx1"/>
                </a:solidFill>
              </a:rPr>
              <a:t>These factors can affect body temperature:</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Age</a:t>
            </a:r>
          </a:p>
          <a:p>
            <a:pPr marL="800100" lvl="1" indent="-342900">
              <a:buFont typeface="Arial" panose="020B0604020202020204" pitchFamily="34" charset="0"/>
              <a:buChar char="•"/>
            </a:pPr>
            <a:r>
              <a:rPr lang="en-US" dirty="0">
                <a:solidFill>
                  <a:schemeClr val="tx1"/>
                </a:solidFill>
              </a:rPr>
              <a:t>Amount of exercise</a:t>
            </a:r>
          </a:p>
          <a:p>
            <a:pPr marL="800100" lvl="1" indent="-342900">
              <a:buFont typeface="Arial" panose="020B0604020202020204" pitchFamily="34" charset="0"/>
              <a:buChar char="•"/>
            </a:pPr>
            <a:r>
              <a:rPr lang="en-US" dirty="0">
                <a:solidFill>
                  <a:schemeClr val="tx1"/>
                </a:solidFill>
              </a:rPr>
              <a:t>Circadian rhythm</a:t>
            </a:r>
          </a:p>
          <a:p>
            <a:pPr marL="800100" lvl="1" indent="-342900">
              <a:buFont typeface="Arial" panose="020B0604020202020204" pitchFamily="34" charset="0"/>
              <a:buChar char="•"/>
            </a:pPr>
            <a:r>
              <a:rPr lang="en-US" dirty="0">
                <a:solidFill>
                  <a:schemeClr val="tx1"/>
                </a:solidFill>
              </a:rPr>
              <a:t>Stress</a:t>
            </a:r>
          </a:p>
          <a:p>
            <a:pPr marL="800100" lvl="1" indent="-342900">
              <a:buFont typeface="Arial" panose="020B0604020202020204" pitchFamily="34" charset="0"/>
              <a:buChar char="•"/>
            </a:pPr>
            <a:r>
              <a:rPr lang="en-US" dirty="0">
                <a:solidFill>
                  <a:schemeClr val="tx1"/>
                </a:solidFill>
              </a:rPr>
              <a:t>Illness</a:t>
            </a:r>
          </a:p>
          <a:p>
            <a:pPr marL="800100" lvl="1" indent="-342900">
              <a:buFont typeface="Arial" panose="020B0604020202020204" pitchFamily="34" charset="0"/>
              <a:buChar char="•"/>
            </a:pPr>
            <a:r>
              <a:rPr lang="en-US" dirty="0">
                <a:solidFill>
                  <a:schemeClr val="tx1"/>
                </a:solidFill>
              </a:rPr>
              <a:t>Environment</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EB2D3690-013F-404B-874F-BE33A3CC794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329C76"/>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329C76"/>
              </a:solidFill>
              <a:effectLst/>
              <a:uLnTx/>
              <a:uFillTx/>
              <a:latin typeface="Scala Sans"/>
              <a:ea typeface="+mn-ea"/>
              <a:cs typeface="+mn-cs"/>
            </a:endParaRPr>
          </a:p>
        </p:txBody>
      </p:sp>
    </p:spTree>
    <p:extLst>
      <p:ext uri="{BB962C8B-B14F-4D97-AF65-F5344CB8AC3E}">
        <p14:creationId xmlns:p14="http://schemas.microsoft.com/office/powerpoint/2010/main" val="1349965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BED6D4-26F9-43A5-B593-A29809C13370}"/>
              </a:ext>
            </a:extLst>
          </p:cNvPr>
          <p:cNvSpPr>
            <a:spLocks noGrp="1"/>
          </p:cNvSpPr>
          <p:nvPr>
            <p:ph idx="1"/>
          </p:nvPr>
        </p:nvSpPr>
        <p:spPr/>
        <p:txBody>
          <a:bodyPr/>
          <a:lstStyle/>
          <a:p>
            <a:pPr marL="457200" indent="-457200">
              <a:buFont typeface="+mj-lt"/>
              <a:buAutoNum type="arabicPeriod" startAt="3"/>
            </a:pPr>
            <a:r>
              <a:rPr lang="en-US" dirty="0"/>
              <a:t>Identify factors that affect body temperature</a:t>
            </a:r>
          </a:p>
          <a:p>
            <a:pPr marL="457200" indent="-457200">
              <a:buFont typeface="+mj-lt"/>
              <a:buAutoNum type="arabicPeriod" startAt="3"/>
            </a:pPr>
            <a:endParaRPr lang="en-US" dirty="0"/>
          </a:p>
          <a:p>
            <a:r>
              <a:rPr lang="en-US" dirty="0">
                <a:solidFill>
                  <a:schemeClr val="tx1"/>
                </a:solidFill>
              </a:rPr>
              <a:t>The following are signs of hypothermia:</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Temperature below 97°F</a:t>
            </a:r>
          </a:p>
          <a:p>
            <a:pPr marL="800100" lvl="1" indent="-342900">
              <a:buFont typeface="Arial" panose="020B0604020202020204" pitchFamily="34" charset="0"/>
              <a:buChar char="•"/>
            </a:pPr>
            <a:r>
              <a:rPr lang="en-US" dirty="0">
                <a:solidFill>
                  <a:schemeClr val="tx1"/>
                </a:solidFill>
              </a:rPr>
              <a:t>Shivering</a:t>
            </a:r>
          </a:p>
          <a:p>
            <a:pPr marL="800100" lvl="1" indent="-342900">
              <a:buFont typeface="Arial" panose="020B0604020202020204" pitchFamily="34" charset="0"/>
              <a:buChar char="•"/>
            </a:pPr>
            <a:r>
              <a:rPr lang="en-US" dirty="0">
                <a:solidFill>
                  <a:schemeClr val="tx1"/>
                </a:solidFill>
              </a:rPr>
              <a:t>Numbness</a:t>
            </a:r>
          </a:p>
          <a:p>
            <a:pPr marL="800100" lvl="1" indent="-342900">
              <a:buFont typeface="Arial" panose="020B0604020202020204" pitchFamily="34" charset="0"/>
              <a:buChar char="•"/>
            </a:pPr>
            <a:r>
              <a:rPr lang="en-US" dirty="0">
                <a:solidFill>
                  <a:schemeClr val="tx1"/>
                </a:solidFill>
              </a:rPr>
              <a:t>Quick and shallow breathing</a:t>
            </a:r>
          </a:p>
          <a:p>
            <a:pPr marL="800100" lvl="1" indent="-342900">
              <a:buFont typeface="Arial" panose="020B0604020202020204" pitchFamily="34" charset="0"/>
              <a:buChar char="•"/>
            </a:pPr>
            <a:r>
              <a:rPr lang="en-US" dirty="0">
                <a:solidFill>
                  <a:schemeClr val="tx1"/>
                </a:solidFill>
              </a:rPr>
              <a:t>Slow movements</a:t>
            </a:r>
          </a:p>
          <a:p>
            <a:pPr marL="800100" lvl="1" indent="-342900">
              <a:buFont typeface="Arial" panose="020B0604020202020204" pitchFamily="34" charset="0"/>
              <a:buChar char="•"/>
            </a:pPr>
            <a:r>
              <a:rPr lang="en-US" dirty="0">
                <a:solidFill>
                  <a:schemeClr val="tx1"/>
                </a:solidFill>
              </a:rPr>
              <a:t>Mild confusion</a:t>
            </a:r>
          </a:p>
          <a:p>
            <a:pPr marL="800100" lvl="1" indent="-342900">
              <a:buFont typeface="Arial" panose="020B0604020202020204" pitchFamily="34" charset="0"/>
              <a:buChar char="•"/>
            </a:pPr>
            <a:r>
              <a:rPr lang="en-US" dirty="0">
                <a:solidFill>
                  <a:schemeClr val="tx1"/>
                </a:solidFill>
              </a:rPr>
              <a:t>Changes in mental status</a:t>
            </a:r>
          </a:p>
          <a:p>
            <a:pPr marL="800100" lvl="1" indent="-342900">
              <a:buFont typeface="Arial" panose="020B0604020202020204" pitchFamily="34" charset="0"/>
              <a:buChar char="•"/>
            </a:pPr>
            <a:r>
              <a:rPr lang="en-US" dirty="0">
                <a:solidFill>
                  <a:schemeClr val="tx1"/>
                </a:solidFill>
              </a:rPr>
              <a:t>Pale and cyanotic skin</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EB2D3690-013F-404B-874F-BE33A3CC794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329C76"/>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329C76"/>
              </a:solidFill>
              <a:effectLst/>
              <a:uLnTx/>
              <a:uFillTx/>
              <a:latin typeface="Scala Sans"/>
              <a:ea typeface="+mn-ea"/>
              <a:cs typeface="+mn-cs"/>
            </a:endParaRPr>
          </a:p>
        </p:txBody>
      </p:sp>
    </p:spTree>
    <p:extLst>
      <p:ext uri="{BB962C8B-B14F-4D97-AF65-F5344CB8AC3E}">
        <p14:creationId xmlns:p14="http://schemas.microsoft.com/office/powerpoint/2010/main" val="3147793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4B8E37-3C53-4C01-A67C-E9A5816ED6FC}"/>
              </a:ext>
            </a:extLst>
          </p:cNvPr>
          <p:cNvSpPr>
            <a:spLocks noGrp="1"/>
          </p:cNvSpPr>
          <p:nvPr>
            <p:ph idx="1"/>
          </p:nvPr>
        </p:nvSpPr>
        <p:spPr/>
        <p:txBody>
          <a:bodyPr/>
          <a:lstStyle/>
          <a:p>
            <a:pPr marL="457200" indent="-457200">
              <a:buFont typeface="+mj-lt"/>
              <a:buAutoNum type="arabicPeriod" startAt="4"/>
            </a:pPr>
            <a:r>
              <a:rPr lang="en-US" dirty="0"/>
              <a:t>List guidelines for measuring body temperature</a:t>
            </a:r>
          </a:p>
          <a:p>
            <a:endParaRPr lang="en-US" dirty="0"/>
          </a:p>
          <a:p>
            <a:r>
              <a:rPr lang="en-US" dirty="0">
                <a:solidFill>
                  <a:schemeClr val="tx1"/>
                </a:solidFill>
              </a:rPr>
              <a:t>Define the following terms:</a:t>
            </a:r>
          </a:p>
          <a:p>
            <a:endParaRPr lang="en-US" dirty="0">
              <a:solidFill>
                <a:schemeClr val="tx1"/>
              </a:solidFill>
            </a:endParaRPr>
          </a:p>
          <a:p>
            <a:r>
              <a:rPr lang="en-US" b="1" dirty="0">
                <a:solidFill>
                  <a:schemeClr val="tx1"/>
                </a:solidFill>
              </a:rPr>
              <a:t>thermometer</a:t>
            </a:r>
          </a:p>
          <a:p>
            <a:pPr lvl="1"/>
            <a:r>
              <a:rPr lang="en-US" dirty="0">
                <a:solidFill>
                  <a:schemeClr val="tx1"/>
                </a:solidFill>
              </a:rPr>
              <a:t>a device used for measuring the degree of heat or cold. </a:t>
            </a:r>
          </a:p>
          <a:p>
            <a:r>
              <a:rPr lang="en-US" b="1" dirty="0">
                <a:solidFill>
                  <a:schemeClr val="tx1"/>
                </a:solidFill>
              </a:rPr>
              <a:t>Fahrenheit </a:t>
            </a:r>
          </a:p>
          <a:p>
            <a:pPr lvl="1"/>
            <a:r>
              <a:rPr lang="en-US" dirty="0">
                <a:solidFill>
                  <a:schemeClr val="tx1"/>
                </a:solidFill>
              </a:rPr>
              <a:t>a temperature scale in which the boiling point of water is 212 degrees and the freezing point of water is 32 degrees.</a:t>
            </a:r>
          </a:p>
          <a:p>
            <a:r>
              <a:rPr lang="en-US" b="1" dirty="0">
                <a:solidFill>
                  <a:schemeClr val="tx1"/>
                </a:solidFill>
              </a:rPr>
              <a:t>Celsius </a:t>
            </a:r>
          </a:p>
          <a:p>
            <a:pPr lvl="1"/>
            <a:r>
              <a:rPr lang="en-US" dirty="0">
                <a:solidFill>
                  <a:schemeClr val="tx1"/>
                </a:solidFill>
              </a:rPr>
              <a:t>the centigrade temperature scale in which the boiling point of water is 100 degrees and the freezing point of water is 0 degrees. </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B2C7A3D9-65F5-43CB-A12A-33B5A3E5D42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329C76"/>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329C76"/>
              </a:solidFill>
              <a:effectLst/>
              <a:uLnTx/>
              <a:uFillTx/>
              <a:latin typeface="Scala Sans"/>
              <a:ea typeface="+mn-ea"/>
              <a:cs typeface="+mn-cs"/>
            </a:endParaRPr>
          </a:p>
        </p:txBody>
      </p:sp>
    </p:spTree>
    <p:extLst>
      <p:ext uri="{BB962C8B-B14F-4D97-AF65-F5344CB8AC3E}">
        <p14:creationId xmlns:p14="http://schemas.microsoft.com/office/powerpoint/2010/main" val="3064331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4B8E37-3C53-4C01-A67C-E9A5816ED6FC}"/>
              </a:ext>
            </a:extLst>
          </p:cNvPr>
          <p:cNvSpPr>
            <a:spLocks noGrp="1"/>
          </p:cNvSpPr>
          <p:nvPr>
            <p:ph idx="1"/>
          </p:nvPr>
        </p:nvSpPr>
        <p:spPr/>
        <p:txBody>
          <a:bodyPr/>
          <a:lstStyle/>
          <a:p>
            <a:pPr marL="457200" indent="-457200">
              <a:buFont typeface="+mj-lt"/>
              <a:buAutoNum type="arabicPeriod" startAt="4"/>
            </a:pPr>
            <a:r>
              <a:rPr lang="en-US" dirty="0"/>
              <a:t>List guidelines for measuring body temperature</a:t>
            </a:r>
          </a:p>
          <a:p>
            <a:endParaRPr lang="en-US" dirty="0"/>
          </a:p>
          <a:p>
            <a:r>
              <a:rPr lang="en-US" dirty="0">
                <a:solidFill>
                  <a:schemeClr val="tx1"/>
                </a:solidFill>
              </a:rPr>
              <a:t>There are five common sites for measuring temperature:</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Mouth</a:t>
            </a:r>
          </a:p>
          <a:p>
            <a:pPr marL="800100" lvl="1" indent="-342900">
              <a:buFont typeface="Arial" panose="020B0604020202020204" pitchFamily="34" charset="0"/>
              <a:buChar char="•"/>
            </a:pPr>
            <a:r>
              <a:rPr lang="en-US" dirty="0">
                <a:solidFill>
                  <a:schemeClr val="tx1"/>
                </a:solidFill>
              </a:rPr>
              <a:t>Rectum</a:t>
            </a:r>
          </a:p>
          <a:p>
            <a:pPr marL="800100" lvl="1" indent="-342900">
              <a:buFont typeface="Arial" panose="020B0604020202020204" pitchFamily="34" charset="0"/>
              <a:buChar char="•"/>
            </a:pPr>
            <a:r>
              <a:rPr lang="en-US" dirty="0">
                <a:solidFill>
                  <a:schemeClr val="tx1"/>
                </a:solidFill>
              </a:rPr>
              <a:t>Armpit</a:t>
            </a:r>
          </a:p>
          <a:p>
            <a:pPr marL="800100" lvl="1" indent="-342900">
              <a:buFont typeface="Arial" panose="020B0604020202020204" pitchFamily="34" charset="0"/>
              <a:buChar char="•"/>
            </a:pPr>
            <a:r>
              <a:rPr lang="en-US" dirty="0">
                <a:solidFill>
                  <a:schemeClr val="tx1"/>
                </a:solidFill>
              </a:rPr>
              <a:t>Ear</a:t>
            </a:r>
          </a:p>
          <a:p>
            <a:pPr marL="800100" lvl="1" indent="-342900">
              <a:buFont typeface="Arial" panose="020B0604020202020204" pitchFamily="34" charset="0"/>
              <a:buChar char="•"/>
            </a:pPr>
            <a:r>
              <a:rPr lang="en-US" dirty="0">
                <a:solidFill>
                  <a:schemeClr val="tx1"/>
                </a:solidFill>
              </a:rPr>
              <a:t>Temporal artery</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B2C7A3D9-65F5-43CB-A12A-33B5A3E5D42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329C76"/>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329C76"/>
              </a:solidFill>
              <a:effectLst/>
              <a:uLnTx/>
              <a:uFillTx/>
              <a:latin typeface="Scala Sans"/>
              <a:ea typeface="+mn-ea"/>
              <a:cs typeface="+mn-cs"/>
            </a:endParaRPr>
          </a:p>
        </p:txBody>
      </p:sp>
    </p:spTree>
    <p:extLst>
      <p:ext uri="{BB962C8B-B14F-4D97-AF65-F5344CB8AC3E}">
        <p14:creationId xmlns:p14="http://schemas.microsoft.com/office/powerpoint/2010/main" val="1717696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4B8E37-3C53-4C01-A67C-E9A5816ED6FC}"/>
              </a:ext>
            </a:extLst>
          </p:cNvPr>
          <p:cNvSpPr>
            <a:spLocks noGrp="1"/>
          </p:cNvSpPr>
          <p:nvPr>
            <p:ph idx="1"/>
          </p:nvPr>
        </p:nvSpPr>
        <p:spPr/>
        <p:txBody>
          <a:bodyPr/>
          <a:lstStyle/>
          <a:p>
            <a:pPr marL="457200" indent="-457200">
              <a:buFont typeface="+mj-lt"/>
              <a:buAutoNum type="arabicPeriod" startAt="4"/>
            </a:pPr>
            <a:r>
              <a:rPr lang="en-US" dirty="0"/>
              <a:t>List guidelines for measuring body temperature</a:t>
            </a:r>
          </a:p>
          <a:p>
            <a:endParaRPr lang="en-US" dirty="0"/>
          </a:p>
          <a:p>
            <a:r>
              <a:rPr lang="en-US" dirty="0">
                <a:solidFill>
                  <a:schemeClr val="tx1"/>
                </a:solidFill>
              </a:rPr>
              <a:t>Remember these points about different types of thermometers:</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Mercury-free thermometers can be used to take an oral, rectal, or axillary temperature.</a:t>
            </a:r>
          </a:p>
          <a:p>
            <a:pPr marL="800100" lvl="1" indent="-342900">
              <a:buFont typeface="Arial" panose="020B0604020202020204" pitchFamily="34" charset="0"/>
              <a:buChar char="•"/>
            </a:pPr>
            <a:r>
              <a:rPr lang="en-US" dirty="0">
                <a:solidFill>
                  <a:schemeClr val="tx1"/>
                </a:solidFill>
              </a:rPr>
              <a:t>Mercury-free thermometers are usually green for oral thermometers and red for rectal.</a:t>
            </a:r>
          </a:p>
          <a:p>
            <a:pPr marL="800100" lvl="1" indent="-342900">
              <a:buFont typeface="Arial" panose="020B0604020202020204" pitchFamily="34" charset="0"/>
              <a:buChar char="•"/>
            </a:pPr>
            <a:r>
              <a:rPr lang="en-US" dirty="0">
                <a:solidFill>
                  <a:schemeClr val="tx1"/>
                </a:solidFill>
              </a:rPr>
              <a:t>Digital thermometers are commonly used for oral, rectal, and axillary temps. They register temperature within two to 60 seconds.</a:t>
            </a:r>
          </a:p>
          <a:p>
            <a:pPr marL="800100" lvl="1" indent="-342900">
              <a:buFont typeface="Arial" panose="020B0604020202020204" pitchFamily="34" charset="0"/>
              <a:buChar char="•"/>
            </a:pPr>
            <a:r>
              <a:rPr lang="en-US" dirty="0">
                <a:solidFill>
                  <a:schemeClr val="tx1"/>
                </a:solidFill>
              </a:rPr>
              <a:t>Digital thermometers require a sheath to cover the probe.</a:t>
            </a:r>
          </a:p>
          <a:p>
            <a:pPr marL="800100" lvl="1" indent="-342900">
              <a:buFont typeface="Arial" panose="020B0604020202020204" pitchFamily="34" charset="0"/>
              <a:buChar char="•"/>
            </a:pPr>
            <a:r>
              <a:rPr lang="en-US" dirty="0">
                <a:solidFill>
                  <a:schemeClr val="tx1"/>
                </a:solidFill>
              </a:rPr>
              <a:t>Electronic thermometers are commonly used for oral, rectal, and axillary temps. They register temperature within two to 60 seconds.</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B2C7A3D9-65F5-43CB-A12A-33B5A3E5D42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329C76"/>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rgbClr val="329C76"/>
              </a:solidFill>
              <a:effectLst/>
              <a:uLnTx/>
              <a:uFillTx/>
              <a:latin typeface="Scala Sans"/>
              <a:ea typeface="+mn-ea"/>
              <a:cs typeface="+mn-cs"/>
            </a:endParaRPr>
          </a:p>
        </p:txBody>
      </p:sp>
    </p:spTree>
    <p:extLst>
      <p:ext uri="{BB962C8B-B14F-4D97-AF65-F5344CB8AC3E}">
        <p14:creationId xmlns:p14="http://schemas.microsoft.com/office/powerpoint/2010/main" val="1724539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9CC0C8-26A9-49BA-90DC-A1033646E42B}"/>
              </a:ext>
            </a:extLst>
          </p:cNvPr>
          <p:cNvSpPr>
            <a:spLocks noGrp="1"/>
          </p:cNvSpPr>
          <p:nvPr>
            <p:ph idx="1"/>
          </p:nvPr>
        </p:nvSpPr>
        <p:spPr/>
        <p:txBody>
          <a:bodyPr/>
          <a:lstStyle/>
          <a:p>
            <a:pPr marL="457200" indent="-457200">
              <a:buFont typeface="+mj-lt"/>
              <a:buAutoNum type="arabicPeriod"/>
            </a:pPr>
            <a:r>
              <a:rPr lang="en-US" dirty="0"/>
              <a:t>Define important words in this chapter</a:t>
            </a:r>
          </a:p>
          <a:p>
            <a:pPr marL="457200" indent="-457200">
              <a:buFont typeface="+mj-lt"/>
              <a:buAutoNum type="arabicPeriod"/>
            </a:pPr>
            <a:endParaRPr lang="en-US" dirty="0"/>
          </a:p>
          <a:p>
            <a:r>
              <a:rPr lang="en-US" b="1" dirty="0">
                <a:solidFill>
                  <a:schemeClr val="tx1"/>
                </a:solidFill>
              </a:rPr>
              <a:t>apical pulse</a:t>
            </a:r>
          </a:p>
          <a:p>
            <a:pPr lvl="1"/>
            <a:r>
              <a:rPr lang="en-US" dirty="0">
                <a:solidFill>
                  <a:schemeClr val="tx1"/>
                </a:solidFill>
              </a:rPr>
              <a:t>the pulse on the left side of the chest, just below the nipple.</a:t>
            </a:r>
          </a:p>
          <a:p>
            <a:r>
              <a:rPr lang="en-US" b="1" dirty="0">
                <a:solidFill>
                  <a:schemeClr val="tx1"/>
                </a:solidFill>
              </a:rPr>
              <a:t>apnea</a:t>
            </a:r>
          </a:p>
          <a:p>
            <a:pPr lvl="1"/>
            <a:r>
              <a:rPr lang="en-US" dirty="0">
                <a:solidFill>
                  <a:schemeClr val="tx1"/>
                </a:solidFill>
              </a:rPr>
              <a:t>the absence of breathing.</a:t>
            </a:r>
          </a:p>
          <a:p>
            <a:r>
              <a:rPr lang="en-US" b="1" dirty="0">
                <a:solidFill>
                  <a:schemeClr val="tx1"/>
                </a:solidFill>
              </a:rPr>
              <a:t>BPM </a:t>
            </a:r>
          </a:p>
          <a:p>
            <a:pPr lvl="1"/>
            <a:r>
              <a:rPr lang="en-US" dirty="0">
                <a:solidFill>
                  <a:schemeClr val="tx1"/>
                </a:solidFill>
              </a:rPr>
              <a:t>the medical abbreviation for </a:t>
            </a:r>
            <a:r>
              <a:rPr lang="en-US" i="1" dirty="0">
                <a:solidFill>
                  <a:schemeClr val="tx1"/>
                </a:solidFill>
              </a:rPr>
              <a:t>beats per minute</a:t>
            </a:r>
            <a:r>
              <a:rPr lang="en-US" dirty="0">
                <a:solidFill>
                  <a:schemeClr val="tx1"/>
                </a:solidFill>
              </a:rPr>
              <a:t>.</a:t>
            </a:r>
          </a:p>
          <a:p>
            <a:r>
              <a:rPr lang="en-US" b="1" dirty="0">
                <a:solidFill>
                  <a:schemeClr val="tx1"/>
                </a:solidFill>
              </a:rPr>
              <a:t>brachial pulse </a:t>
            </a:r>
          </a:p>
          <a:p>
            <a:pPr lvl="1"/>
            <a:r>
              <a:rPr lang="en-US" dirty="0">
                <a:solidFill>
                  <a:schemeClr val="tx1"/>
                </a:solidFill>
              </a:rPr>
              <a:t>the pulse located inside the elbow; about 1 to 1½ inches above the elbow.</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8331D339-8EE3-4270-ABBB-5BEF0C3F528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329C76"/>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329C76"/>
              </a:solidFill>
              <a:effectLst/>
              <a:uLnTx/>
              <a:uFillTx/>
              <a:latin typeface="Scala Sans"/>
              <a:ea typeface="+mn-ea"/>
              <a:cs typeface="+mn-cs"/>
            </a:endParaRPr>
          </a:p>
        </p:txBody>
      </p:sp>
    </p:spTree>
    <p:extLst>
      <p:ext uri="{BB962C8B-B14F-4D97-AF65-F5344CB8AC3E}">
        <p14:creationId xmlns:p14="http://schemas.microsoft.com/office/powerpoint/2010/main" val="1964193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4B8E37-3C53-4C01-A67C-E9A5816ED6FC}"/>
              </a:ext>
            </a:extLst>
          </p:cNvPr>
          <p:cNvSpPr>
            <a:spLocks noGrp="1"/>
          </p:cNvSpPr>
          <p:nvPr>
            <p:ph idx="1"/>
          </p:nvPr>
        </p:nvSpPr>
        <p:spPr/>
        <p:txBody>
          <a:bodyPr/>
          <a:lstStyle/>
          <a:p>
            <a:pPr marL="457200" indent="-457200">
              <a:buFont typeface="+mj-lt"/>
              <a:buAutoNum type="arabicPeriod" startAt="4"/>
            </a:pPr>
            <a:r>
              <a:rPr lang="en-US" dirty="0"/>
              <a:t>List guidelines for measuring body temperature</a:t>
            </a:r>
          </a:p>
          <a:p>
            <a:endParaRPr lang="en-US" dirty="0"/>
          </a:p>
          <a:p>
            <a:r>
              <a:rPr lang="en-US" dirty="0">
                <a:solidFill>
                  <a:schemeClr val="tx1"/>
                </a:solidFill>
              </a:rPr>
              <a:t>Different types of thermometers (cont’d):</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Electronic thermometers require a probe cover that must be discarded after a single use.</a:t>
            </a:r>
          </a:p>
          <a:p>
            <a:pPr marL="800100" lvl="1" indent="-342900">
              <a:buFont typeface="Arial" panose="020B0604020202020204" pitchFamily="34" charset="0"/>
              <a:buChar char="•"/>
            </a:pPr>
            <a:r>
              <a:rPr lang="en-US" dirty="0">
                <a:solidFill>
                  <a:schemeClr val="tx1"/>
                </a:solidFill>
              </a:rPr>
              <a:t>Disposable thermometers can be used to take oral or axillary temps.</a:t>
            </a:r>
          </a:p>
          <a:p>
            <a:pPr marL="800100" lvl="1" indent="-342900">
              <a:buFont typeface="Arial" panose="020B0604020202020204" pitchFamily="34" charset="0"/>
              <a:buChar char="•"/>
            </a:pPr>
            <a:r>
              <a:rPr lang="en-US" dirty="0">
                <a:solidFill>
                  <a:schemeClr val="tx1"/>
                </a:solidFill>
              </a:rPr>
              <a:t>Disposable thermometers are used once and discarded. They do not require a disposable sheath.</a:t>
            </a:r>
          </a:p>
          <a:p>
            <a:pPr marL="800100" lvl="1" indent="-342900">
              <a:buFont typeface="Arial" panose="020B0604020202020204" pitchFamily="34" charset="0"/>
              <a:buChar char="•"/>
            </a:pPr>
            <a:r>
              <a:rPr lang="en-US" dirty="0">
                <a:solidFill>
                  <a:schemeClr val="tx1"/>
                </a:solidFill>
              </a:rPr>
              <a:t>Tympanic thermometers are fast and accurate.</a:t>
            </a:r>
          </a:p>
          <a:p>
            <a:pPr marL="800100" lvl="1" indent="-342900">
              <a:buFont typeface="Arial" panose="020B0604020202020204" pitchFamily="34" charset="0"/>
              <a:buChar char="•"/>
            </a:pPr>
            <a:r>
              <a:rPr lang="en-US" dirty="0">
                <a:solidFill>
                  <a:schemeClr val="tx1"/>
                </a:solidFill>
              </a:rPr>
              <a:t>Temporal artery thermometers are moved across the forehead and are non-invasive. </a:t>
            </a:r>
          </a:p>
          <a:p>
            <a:pPr marL="800100" lvl="1" indent="-342900">
              <a:buFont typeface="Arial" panose="020B0604020202020204" pitchFamily="34" charset="0"/>
              <a:buChar char="•"/>
            </a:pPr>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B2C7A3D9-65F5-43CB-A12A-33B5A3E5D42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329C76"/>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rgbClr val="329C76"/>
              </a:solidFill>
              <a:effectLst/>
              <a:uLnTx/>
              <a:uFillTx/>
              <a:latin typeface="Scala Sans"/>
              <a:ea typeface="+mn-ea"/>
              <a:cs typeface="+mn-cs"/>
            </a:endParaRPr>
          </a:p>
        </p:txBody>
      </p:sp>
    </p:spTree>
    <p:extLst>
      <p:ext uri="{BB962C8B-B14F-4D97-AF65-F5344CB8AC3E}">
        <p14:creationId xmlns:p14="http://schemas.microsoft.com/office/powerpoint/2010/main" val="1026132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4B8E37-3C53-4C01-A67C-E9A5816ED6FC}"/>
              </a:ext>
            </a:extLst>
          </p:cNvPr>
          <p:cNvSpPr>
            <a:spLocks noGrp="1"/>
          </p:cNvSpPr>
          <p:nvPr>
            <p:ph idx="1"/>
          </p:nvPr>
        </p:nvSpPr>
        <p:spPr/>
        <p:txBody>
          <a:bodyPr/>
          <a:lstStyle/>
          <a:p>
            <a:pPr marL="457200" indent="-457200">
              <a:buFont typeface="+mj-lt"/>
              <a:buAutoNum type="arabicPeriod" startAt="4"/>
            </a:pPr>
            <a:r>
              <a:rPr lang="en-US" dirty="0"/>
              <a:t>List guidelines for measuring body temperature</a:t>
            </a:r>
          </a:p>
          <a:p>
            <a:endParaRPr lang="en-US" dirty="0"/>
          </a:p>
          <a:p>
            <a:r>
              <a:rPr lang="en-US" dirty="0">
                <a:solidFill>
                  <a:schemeClr val="tx1"/>
                </a:solidFill>
              </a:rPr>
              <a:t>Do not take an oral temperature on a person who </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Is unconscious </a:t>
            </a:r>
          </a:p>
          <a:p>
            <a:pPr marL="800100" lvl="1" indent="-342900">
              <a:buFont typeface="Arial" panose="020B0604020202020204" pitchFamily="34" charset="0"/>
              <a:buChar char="•"/>
            </a:pPr>
            <a:r>
              <a:rPr lang="en-US" dirty="0">
                <a:solidFill>
                  <a:schemeClr val="tx1"/>
                </a:solidFill>
              </a:rPr>
              <a:t>Is using oxygen </a:t>
            </a:r>
          </a:p>
          <a:p>
            <a:pPr marL="800100" lvl="1" indent="-342900">
              <a:buFont typeface="Arial" panose="020B0604020202020204" pitchFamily="34" charset="0"/>
              <a:buChar char="•"/>
            </a:pPr>
            <a:r>
              <a:rPr lang="en-US" dirty="0">
                <a:solidFill>
                  <a:schemeClr val="tx1"/>
                </a:solidFill>
              </a:rPr>
              <a:t>Is confused or disoriented </a:t>
            </a:r>
          </a:p>
          <a:p>
            <a:pPr marL="800100" lvl="1" indent="-342900">
              <a:buFont typeface="Arial" panose="020B0604020202020204" pitchFamily="34" charset="0"/>
              <a:buChar char="•"/>
            </a:pPr>
            <a:r>
              <a:rPr lang="en-US" dirty="0">
                <a:solidFill>
                  <a:schemeClr val="tx1"/>
                </a:solidFill>
              </a:rPr>
              <a:t>Is paralyzed</a:t>
            </a:r>
          </a:p>
          <a:p>
            <a:pPr marL="800100" lvl="1" indent="-342900">
              <a:buFont typeface="Arial" panose="020B0604020202020204" pitchFamily="34" charset="0"/>
              <a:buChar char="•"/>
            </a:pPr>
            <a:r>
              <a:rPr lang="en-US" dirty="0">
                <a:solidFill>
                  <a:schemeClr val="tx1"/>
                </a:solidFill>
              </a:rPr>
              <a:t>Has facial trauma </a:t>
            </a:r>
          </a:p>
          <a:p>
            <a:pPr marL="800100" lvl="1" indent="-342900">
              <a:buFont typeface="Arial" panose="020B0604020202020204" pitchFamily="34" charset="0"/>
              <a:buChar char="•"/>
            </a:pPr>
            <a:r>
              <a:rPr lang="en-US" dirty="0">
                <a:solidFill>
                  <a:schemeClr val="tx1"/>
                </a:solidFill>
              </a:rPr>
              <a:t>Is likely to have a seizure </a:t>
            </a:r>
          </a:p>
          <a:p>
            <a:pPr marL="800100" lvl="1" indent="-342900">
              <a:buFont typeface="Arial" panose="020B0604020202020204" pitchFamily="34" charset="0"/>
              <a:buChar char="•"/>
            </a:pPr>
            <a:r>
              <a:rPr lang="en-US" dirty="0">
                <a:solidFill>
                  <a:schemeClr val="tx1"/>
                </a:solidFill>
              </a:rPr>
              <a:t>Has a nasogastric or orogastric tube</a:t>
            </a:r>
          </a:p>
          <a:p>
            <a:pPr marL="800100" lvl="1" indent="-342900">
              <a:buFont typeface="Arial" panose="020B0604020202020204" pitchFamily="34" charset="0"/>
              <a:buChar char="•"/>
            </a:pPr>
            <a:r>
              <a:rPr lang="en-US" dirty="0">
                <a:solidFill>
                  <a:schemeClr val="tx1"/>
                </a:solidFill>
              </a:rPr>
              <a:t>Is younger than five years old </a:t>
            </a:r>
          </a:p>
          <a:p>
            <a:pPr marL="800100" lvl="1" indent="-342900">
              <a:buFont typeface="Arial" panose="020B0604020202020204" pitchFamily="34" charset="0"/>
              <a:buChar char="•"/>
            </a:pPr>
            <a:r>
              <a:rPr lang="en-US" dirty="0">
                <a:solidFill>
                  <a:schemeClr val="tx1"/>
                </a:solidFill>
              </a:rPr>
              <a:t>Has sores, redness, swelling, or pain in the mouth </a:t>
            </a:r>
          </a:p>
          <a:p>
            <a:pPr marL="800100" lvl="1" indent="-342900">
              <a:buFont typeface="Arial" panose="020B0604020202020204" pitchFamily="34" charset="0"/>
              <a:buChar char="•"/>
            </a:pPr>
            <a:r>
              <a:rPr lang="en-US" dirty="0">
                <a:solidFill>
                  <a:schemeClr val="tx1"/>
                </a:solidFill>
              </a:rPr>
              <a:t>Has an injury to the face or neck </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B2C7A3D9-65F5-43CB-A12A-33B5A3E5D42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329C76"/>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srgbClr val="329C76"/>
              </a:solidFill>
              <a:effectLst/>
              <a:uLnTx/>
              <a:uFillTx/>
              <a:latin typeface="Scala Sans"/>
              <a:ea typeface="+mn-ea"/>
              <a:cs typeface="+mn-cs"/>
            </a:endParaRPr>
          </a:p>
        </p:txBody>
      </p:sp>
    </p:spTree>
    <p:extLst>
      <p:ext uri="{BB962C8B-B14F-4D97-AF65-F5344CB8AC3E}">
        <p14:creationId xmlns:p14="http://schemas.microsoft.com/office/powerpoint/2010/main" val="1367722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C89877-72A6-4F0D-82A3-186E20391E21}"/>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Measuring and recording oral temperature</a:t>
            </a:r>
          </a:p>
          <a:p>
            <a:endParaRPr lang="en-US" dirty="0">
              <a:solidFill>
                <a:schemeClr val="tx1"/>
              </a:solidFill>
              <a:highlight>
                <a:srgbClr val="000000"/>
              </a:highlight>
            </a:endParaRPr>
          </a:p>
          <a:p>
            <a:r>
              <a:rPr lang="en-US" i="1" dirty="0">
                <a:solidFill>
                  <a:schemeClr val="tx1"/>
                </a:solidFill>
              </a:rPr>
              <a:t>Equipment: clean digital, electronic, or mercury-free thermometer, gloves, disposable sheath/cover for thermometer, tissues, pen and paper </a:t>
            </a:r>
          </a:p>
          <a:p>
            <a:endParaRPr lang="en-US" dirty="0">
              <a:solidFill>
                <a:schemeClr val="tx1"/>
              </a:solidFill>
            </a:endParaRPr>
          </a:p>
          <a:p>
            <a:r>
              <a:rPr lang="en-US" dirty="0">
                <a:solidFill>
                  <a:schemeClr val="tx1"/>
                </a:solidFill>
              </a:rPr>
              <a:t>Do not take an oral temperature if the resident has smoked, eaten or drunk fluids, chewed gum, or exercised within the last 10 to 20 minutes.</a:t>
            </a:r>
          </a:p>
          <a:p>
            <a:endParaRPr lang="en-US" dirty="0">
              <a:solidFill>
                <a:schemeClr val="tx1"/>
              </a:solidFill>
            </a:endParaRPr>
          </a:p>
          <a:p>
            <a:pPr marL="457200" indent="-457200">
              <a:buFont typeface="+mj-lt"/>
              <a:buAutoNum type="arabicPeriod"/>
            </a:pPr>
            <a:r>
              <a:rPr lang="en-US" dirty="0">
                <a:solidFill>
                  <a:schemeClr val="tx1"/>
                </a:solidFill>
              </a:rPr>
              <a:t>Identify yourself by name. Identify the resident. Greet the resident by name.</a:t>
            </a:r>
          </a:p>
          <a:p>
            <a:pPr marL="457200" indent="-457200">
              <a:buFont typeface="+mj-lt"/>
              <a:buAutoNum type="arabicPeriod"/>
            </a:pPr>
            <a:r>
              <a:rPr lang="en-US" dirty="0">
                <a:solidFill>
                  <a:schemeClr val="tx1"/>
                </a:solidFill>
              </a:rPr>
              <a:t>Wash your hands.</a:t>
            </a:r>
          </a:p>
          <a:p>
            <a:pPr marL="457200" indent="-457200">
              <a:buFont typeface="+mj-lt"/>
              <a:buAutoNum type="arabicPeriod"/>
            </a:pPr>
            <a:r>
              <a:rPr lang="en-US" dirty="0">
                <a:solidFill>
                  <a:schemeClr val="tx1"/>
                </a:solidFill>
              </a:rPr>
              <a:t>Explain procedure to the resident. Speak clearly, slowly, and directly. Maintain face-to-face contact whenever possible.  </a:t>
            </a:r>
          </a:p>
          <a:p>
            <a:pPr marL="457200" indent="-457200">
              <a:buFont typeface="+mj-lt"/>
              <a:buAutoNum type="arabicPeriod"/>
            </a:pPr>
            <a:r>
              <a:rPr lang="en-US" dirty="0">
                <a:solidFill>
                  <a:schemeClr val="tx1"/>
                </a:solidFill>
              </a:rPr>
              <a:t>Provide for the resident’s privacy with a curtain, screen, or door. </a:t>
            </a:r>
          </a:p>
          <a:p>
            <a:pPr marL="457200" indent="-457200">
              <a:buFont typeface="+mj-lt"/>
              <a:buAutoNum type="arabicPeriod"/>
            </a:pPr>
            <a:r>
              <a:rPr lang="en-US" dirty="0">
                <a:solidFill>
                  <a:schemeClr val="tx1"/>
                </a:solidFill>
              </a:rPr>
              <a:t>Put on gloves.</a:t>
            </a: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B80A730A-7452-481D-8BD5-30DF434A672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329C76"/>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srgbClr val="329C76"/>
              </a:solidFill>
              <a:effectLst/>
              <a:uLnTx/>
              <a:uFillTx/>
              <a:latin typeface="Scala Sans"/>
              <a:ea typeface="+mn-ea"/>
              <a:cs typeface="+mn-cs"/>
            </a:endParaRPr>
          </a:p>
        </p:txBody>
      </p:sp>
    </p:spTree>
    <p:extLst>
      <p:ext uri="{BB962C8B-B14F-4D97-AF65-F5344CB8AC3E}">
        <p14:creationId xmlns:p14="http://schemas.microsoft.com/office/powerpoint/2010/main" val="4056431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C89877-72A6-4F0D-82A3-186E20391E21}"/>
              </a:ext>
            </a:extLst>
          </p:cNvPr>
          <p:cNvSpPr>
            <a:spLocks noGrp="1"/>
          </p:cNvSpPr>
          <p:nvPr>
            <p:ph idx="1"/>
          </p:nvPr>
        </p:nvSpPr>
        <p:spPr>
          <a:xfrm>
            <a:off x="635394" y="722185"/>
            <a:ext cx="4928008" cy="5454779"/>
          </a:xfrm>
        </p:spPr>
        <p:txBody>
          <a:bodyPr>
            <a:normAutofit lnSpcReduction="10000"/>
          </a:bodyPr>
          <a:lstStyle/>
          <a:p>
            <a:r>
              <a:rPr lang="en-US" dirty="0">
                <a:solidFill>
                  <a:schemeClr val="accent5">
                    <a:lumMod val="60000"/>
                    <a:lumOff val="40000"/>
                  </a:schemeClr>
                </a:solidFill>
                <a:highlight>
                  <a:srgbClr val="000000"/>
                </a:highlight>
              </a:rPr>
              <a:t>Measuring and recording oral temperature</a:t>
            </a:r>
          </a:p>
          <a:p>
            <a:endParaRPr lang="en-US" dirty="0">
              <a:solidFill>
                <a:schemeClr val="tx1"/>
              </a:solidFill>
              <a:highlight>
                <a:srgbClr val="000000"/>
              </a:highlight>
            </a:endParaRPr>
          </a:p>
          <a:p>
            <a:pPr marL="457200" indent="-457200">
              <a:buFont typeface="+mj-lt"/>
              <a:buAutoNum type="arabicPeriod" startAt="6"/>
            </a:pPr>
            <a:r>
              <a:rPr lang="en-US" dirty="0">
                <a:solidFill>
                  <a:prstClr val="black"/>
                </a:solidFill>
                <a:latin typeface="+mj-lt"/>
                <a:cs typeface="Times New Roman" panose="02020603050405020304" pitchFamily="18" charset="0"/>
              </a:rPr>
              <a:t>​</a:t>
            </a:r>
            <a:r>
              <a:rPr lang="en-US" b="1" i="1" dirty="0">
                <a:solidFill>
                  <a:prstClr val="black"/>
                </a:solidFill>
              </a:rPr>
              <a:t>Digital thermometer</a:t>
            </a:r>
            <a:r>
              <a:rPr lang="en-US" dirty="0">
                <a:solidFill>
                  <a:prstClr val="black"/>
                </a:solidFill>
              </a:rPr>
              <a:t>: Put on the disposable sheath. Turn on the thermometer. Wait until the </a:t>
            </a:r>
            <a:r>
              <a:rPr lang="en-US" i="1" dirty="0">
                <a:solidFill>
                  <a:prstClr val="black"/>
                </a:solidFill>
              </a:rPr>
              <a:t>ready</a:t>
            </a:r>
            <a:r>
              <a:rPr lang="en-US" dirty="0">
                <a:solidFill>
                  <a:prstClr val="black"/>
                </a:solidFill>
              </a:rPr>
              <a:t> sign appears.</a:t>
            </a:r>
          </a:p>
          <a:p>
            <a:pPr lvl="1"/>
            <a:r>
              <a:rPr lang="en-US" b="1" i="1" dirty="0">
                <a:solidFill>
                  <a:prstClr val="black"/>
                </a:solidFill>
              </a:rPr>
              <a:t>Electronic thermometer</a:t>
            </a:r>
            <a:r>
              <a:rPr lang="en-US" dirty="0">
                <a:solidFill>
                  <a:prstClr val="black"/>
                </a:solidFill>
              </a:rPr>
              <a:t>: Remove probe from the base unit. Put on the probe cover.</a:t>
            </a:r>
          </a:p>
          <a:p>
            <a:pPr lvl="1"/>
            <a:r>
              <a:rPr lang="en-US" b="1" i="1" dirty="0">
                <a:solidFill>
                  <a:schemeClr val="tx1"/>
                </a:solidFill>
              </a:rPr>
              <a:t>Mercury-free thermometer</a:t>
            </a:r>
            <a:r>
              <a:rPr lang="en-US" dirty="0">
                <a:solidFill>
                  <a:schemeClr val="tx1"/>
                </a:solidFill>
              </a:rPr>
              <a:t>: Hold the thermometer by the stem. Before inserting it in the resident’s mouth, shake the thermometer down to below the lowest number (at least below 96°F or 35°C). To shake thermometer down, hold it at the end opposite the bulb with the thumb and two fingers. With a snapping motion of the wrist, shake the thermometer. Stand away from furniture and walls while doing so.</a:t>
            </a:r>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B80A730A-7452-481D-8BD5-30DF434A672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329C76"/>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srgbClr val="329C76"/>
              </a:solidFill>
              <a:effectLst/>
              <a:uLnTx/>
              <a:uFillTx/>
              <a:latin typeface="Scala Sans"/>
              <a:ea typeface="+mn-ea"/>
              <a:cs typeface="+mn-cs"/>
            </a:endParaRPr>
          </a:p>
        </p:txBody>
      </p:sp>
      <p:pic>
        <p:nvPicPr>
          <p:cNvPr id="4" name="Picture 3">
            <a:extLst>
              <a:ext uri="{FF2B5EF4-FFF2-40B4-BE49-F238E27FC236}">
                <a16:creationId xmlns:a16="http://schemas.microsoft.com/office/drawing/2014/main" id="{76669EC8-B2C7-4B3D-8799-042CB212F686}"/>
              </a:ext>
            </a:extLst>
          </p:cNvPr>
          <p:cNvPicPr>
            <a:picLocks noChangeAspect="1"/>
          </p:cNvPicPr>
          <p:nvPr/>
        </p:nvPicPr>
        <p:blipFill>
          <a:blip r:embed="rId2"/>
          <a:stretch>
            <a:fillRect/>
          </a:stretch>
        </p:blipFill>
        <p:spPr>
          <a:xfrm>
            <a:off x="6096000" y="2436221"/>
            <a:ext cx="4404189" cy="3586772"/>
          </a:xfrm>
          <a:prstGeom prst="rect">
            <a:avLst/>
          </a:prstGeom>
        </p:spPr>
      </p:pic>
    </p:spTree>
    <p:extLst>
      <p:ext uri="{BB962C8B-B14F-4D97-AF65-F5344CB8AC3E}">
        <p14:creationId xmlns:p14="http://schemas.microsoft.com/office/powerpoint/2010/main" val="15560455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C89877-72A6-4F0D-82A3-186E20391E21}"/>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Measuring and recording oral temperature</a:t>
            </a:r>
          </a:p>
          <a:p>
            <a:endParaRPr lang="en-US" dirty="0">
              <a:solidFill>
                <a:schemeClr val="tx1"/>
              </a:solidFill>
              <a:highlight>
                <a:srgbClr val="000000"/>
              </a:highlight>
              <a:latin typeface="+mj-lt"/>
            </a:endParaRPr>
          </a:p>
          <a:p>
            <a:pPr marL="457200" indent="-457200">
              <a:buFont typeface="+mj-lt"/>
              <a:buAutoNum type="arabicPeriod" startAt="7"/>
            </a:pPr>
            <a:r>
              <a:rPr lang="en-US" dirty="0">
                <a:solidFill>
                  <a:schemeClr val="tx1"/>
                </a:solidFill>
                <a:latin typeface="+mj-lt"/>
                <a:cs typeface="Times New Roman" panose="02020603050405020304" pitchFamily="18" charset="0"/>
              </a:rPr>
              <a:t>​</a:t>
            </a:r>
            <a:r>
              <a:rPr lang="en-US" b="1" i="1" dirty="0">
                <a:solidFill>
                  <a:schemeClr val="tx1"/>
                </a:solidFill>
                <a:latin typeface="+mj-lt"/>
              </a:rPr>
              <a:t>Digital thermometer</a:t>
            </a:r>
            <a:r>
              <a:rPr lang="en-US" dirty="0">
                <a:solidFill>
                  <a:schemeClr val="tx1"/>
                </a:solidFill>
                <a:latin typeface="+mj-lt"/>
              </a:rPr>
              <a:t>: Insert the end of digital thermometer into resident’s mouth, under the tongue and to one side.</a:t>
            </a:r>
          </a:p>
          <a:p>
            <a:pPr lvl="1"/>
            <a:r>
              <a:rPr lang="en-US" b="1" dirty="0">
                <a:solidFill>
                  <a:schemeClr val="tx1"/>
                </a:solidFill>
                <a:latin typeface="+mj-lt"/>
              </a:rPr>
              <a:t>Electronic thermometer</a:t>
            </a:r>
            <a:r>
              <a:rPr lang="en-US" dirty="0">
                <a:solidFill>
                  <a:schemeClr val="tx1"/>
                </a:solidFill>
                <a:latin typeface="+mj-lt"/>
              </a:rPr>
              <a:t>: Insert the end of electronic thermometer into resident’s mouth, under tongue and to one side.</a:t>
            </a:r>
          </a:p>
          <a:p>
            <a:pPr lvl="1"/>
            <a:r>
              <a:rPr lang="en-US" b="1" dirty="0">
                <a:solidFill>
                  <a:prstClr val="black"/>
                </a:solidFill>
                <a:latin typeface="+mj-lt"/>
              </a:rPr>
              <a:t>Mercury-free thermometer</a:t>
            </a:r>
            <a:r>
              <a:rPr lang="en-US" dirty="0">
                <a:solidFill>
                  <a:prstClr val="black"/>
                </a:solidFill>
                <a:latin typeface="+mj-lt"/>
              </a:rPr>
              <a:t>: Put on the disposable sheath if available. Gently insert the bulb end of thermometer into the resident’s mouth, under the tongue and to one side. </a:t>
            </a:r>
          </a:p>
          <a:p>
            <a:endParaRPr lang="en-US" dirty="0">
              <a:solidFill>
                <a:schemeClr val="tx1"/>
              </a:solidFill>
              <a:highlight>
                <a:srgbClr val="000000"/>
              </a:highlight>
              <a:latin typeface="+mj-lt"/>
            </a:endParaRPr>
          </a:p>
          <a:p>
            <a:endParaRPr lang="en-US" dirty="0">
              <a:solidFill>
                <a:schemeClr val="tx1"/>
              </a:solidFill>
              <a:highlight>
                <a:srgbClr val="000000"/>
              </a:highlight>
              <a:latin typeface="+mj-lt"/>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B80A730A-7452-481D-8BD5-30DF434A672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329C76"/>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srgbClr val="329C76"/>
              </a:solidFill>
              <a:effectLst/>
              <a:uLnTx/>
              <a:uFillTx/>
              <a:latin typeface="Scala Sans"/>
              <a:ea typeface="+mn-ea"/>
              <a:cs typeface="+mn-cs"/>
            </a:endParaRPr>
          </a:p>
        </p:txBody>
      </p:sp>
    </p:spTree>
    <p:extLst>
      <p:ext uri="{BB962C8B-B14F-4D97-AF65-F5344CB8AC3E}">
        <p14:creationId xmlns:p14="http://schemas.microsoft.com/office/powerpoint/2010/main" val="29601280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C89877-72A6-4F0D-82A3-186E20391E21}"/>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Measuring and recording oral temperature</a:t>
            </a:r>
          </a:p>
          <a:p>
            <a:endParaRPr lang="en-US" dirty="0">
              <a:solidFill>
                <a:schemeClr val="tx1"/>
              </a:solidFill>
              <a:highlight>
                <a:srgbClr val="000000"/>
              </a:highlight>
              <a:latin typeface="+mj-lt"/>
            </a:endParaRPr>
          </a:p>
          <a:p>
            <a:pPr marL="457200" indent="-457200">
              <a:buFont typeface="+mj-lt"/>
              <a:buAutoNum type="arabicPeriod" startAt="8"/>
            </a:pPr>
            <a:r>
              <a:rPr lang="en-US" dirty="0">
                <a:solidFill>
                  <a:schemeClr val="tx1"/>
                </a:solidFill>
                <a:latin typeface="+mj-lt"/>
                <a:cs typeface="Times New Roman" panose="02020603050405020304" pitchFamily="18" charset="0"/>
              </a:rPr>
              <a:t>​</a:t>
            </a:r>
            <a:r>
              <a:rPr lang="en-US" b="1" i="1" dirty="0">
                <a:solidFill>
                  <a:schemeClr val="tx1"/>
                </a:solidFill>
                <a:latin typeface="+mj-lt"/>
              </a:rPr>
              <a:t>For all thermometers</a:t>
            </a:r>
            <a:r>
              <a:rPr lang="en-US" dirty="0">
                <a:solidFill>
                  <a:schemeClr val="tx1"/>
                </a:solidFill>
                <a:latin typeface="+mj-lt"/>
              </a:rPr>
              <a:t>: Tell resident to hold the thermometer in his mouth with his lips closed. Assist as necessary. The resident should breathe through his nose. Ask the resident not to bite down or talk. </a:t>
            </a:r>
          </a:p>
          <a:p>
            <a:pPr lvl="1"/>
            <a:r>
              <a:rPr lang="en-US" b="1" i="1" dirty="0">
                <a:solidFill>
                  <a:schemeClr val="tx1"/>
                </a:solidFill>
                <a:latin typeface="+mj-lt"/>
              </a:rPr>
              <a:t>Digital thermometer</a:t>
            </a:r>
            <a:r>
              <a:rPr lang="en-US" dirty="0">
                <a:solidFill>
                  <a:schemeClr val="tx1"/>
                </a:solidFill>
                <a:latin typeface="+mj-lt"/>
              </a:rPr>
              <a:t>: Leave in place until thermometer blinks or beeps.</a:t>
            </a:r>
          </a:p>
          <a:p>
            <a:pPr lvl="1"/>
            <a:r>
              <a:rPr lang="en-US" b="1" i="1" dirty="0">
                <a:solidFill>
                  <a:schemeClr val="tx1"/>
                </a:solidFill>
                <a:latin typeface="+mj-lt"/>
              </a:rPr>
              <a:t>Electronic thermometer</a:t>
            </a:r>
            <a:r>
              <a:rPr lang="en-US" dirty="0">
                <a:solidFill>
                  <a:schemeClr val="tx1"/>
                </a:solidFill>
                <a:latin typeface="+mj-lt"/>
              </a:rPr>
              <a:t>: Leave in place until you hear a tone or see a flashing or steady light.</a:t>
            </a:r>
          </a:p>
          <a:p>
            <a:pPr lvl="1"/>
            <a:r>
              <a:rPr lang="en-US" b="1" i="1" dirty="0">
                <a:solidFill>
                  <a:prstClr val="black"/>
                </a:solidFill>
                <a:latin typeface="+mj-lt"/>
              </a:rPr>
              <a:t>Mercury-free thermometer</a:t>
            </a:r>
            <a:r>
              <a:rPr lang="en-US" dirty="0">
                <a:solidFill>
                  <a:prstClr val="black"/>
                </a:solidFill>
                <a:latin typeface="+mj-lt"/>
              </a:rPr>
              <a:t>: Leave in place for at least three minutes.</a:t>
            </a:r>
            <a:endParaRPr lang="en-US" dirty="0">
              <a:solidFill>
                <a:schemeClr val="tx1"/>
              </a:solidFill>
              <a:latin typeface="+mj-lt"/>
            </a:endParaRPr>
          </a:p>
          <a:p>
            <a:pPr marL="457200" indent="-457200">
              <a:buFont typeface="+mj-lt"/>
              <a:buAutoNum type="arabicPeriod" startAt="8"/>
            </a:pPr>
            <a:r>
              <a:rPr lang="en-US" dirty="0">
                <a:solidFill>
                  <a:prstClr val="black"/>
                </a:solidFill>
                <a:latin typeface="+mj-lt"/>
                <a:cs typeface="Times New Roman" panose="02020603050405020304" pitchFamily="18" charset="0"/>
              </a:rPr>
              <a:t>​</a:t>
            </a:r>
            <a:r>
              <a:rPr lang="en-US" b="1" i="1" dirty="0">
                <a:solidFill>
                  <a:prstClr val="black"/>
                </a:solidFill>
                <a:latin typeface="+mj-lt"/>
              </a:rPr>
              <a:t>Digital thermometer</a:t>
            </a:r>
            <a:r>
              <a:rPr lang="en-US" dirty="0">
                <a:solidFill>
                  <a:prstClr val="black"/>
                </a:solidFill>
                <a:latin typeface="+mj-lt"/>
              </a:rPr>
              <a:t>: Remove the thermometer. Read the temperature on the display screen. Remember the temperature reading.</a:t>
            </a:r>
          </a:p>
          <a:p>
            <a:pPr lvl="1"/>
            <a:r>
              <a:rPr lang="en-US" b="1" i="1" dirty="0">
                <a:solidFill>
                  <a:prstClr val="black"/>
                </a:solidFill>
                <a:latin typeface="+mj-lt"/>
              </a:rPr>
              <a:t>Electronic thermometer</a:t>
            </a:r>
            <a:r>
              <a:rPr lang="en-US" dirty="0">
                <a:solidFill>
                  <a:prstClr val="black"/>
                </a:solidFill>
                <a:latin typeface="+mj-lt"/>
              </a:rPr>
              <a:t>: Read the temperature on the display screen. Remember the temperature reading. Remove the probe. </a:t>
            </a:r>
          </a:p>
          <a:p>
            <a:pPr lvl="1"/>
            <a:r>
              <a:rPr lang="en-US" b="1" i="1" dirty="0">
                <a:solidFill>
                  <a:schemeClr val="tx1"/>
                </a:solidFill>
                <a:latin typeface="+mj-lt"/>
              </a:rPr>
              <a:t>Mercury-free thermometer</a:t>
            </a:r>
            <a:r>
              <a:rPr lang="en-US" dirty="0">
                <a:solidFill>
                  <a:schemeClr val="tx1"/>
                </a:solidFill>
                <a:latin typeface="+mj-lt"/>
              </a:rPr>
              <a:t>: Remove the thermometer. Wipe with a tissue from stem to bulb or remove the sheath. Dispose of the tissue or sheath. Hold the thermometer at eye level. Rotate until the line appears, rolling the thermometer between your thumb and forefinger. Read the temperature. Remember the temperature reading.</a:t>
            </a:r>
          </a:p>
          <a:p>
            <a:endParaRPr lang="en-US" dirty="0">
              <a:solidFill>
                <a:schemeClr val="tx1"/>
              </a:solidFill>
              <a:highlight>
                <a:srgbClr val="000000"/>
              </a:highlight>
              <a:latin typeface="+mj-lt"/>
            </a:endParaRPr>
          </a:p>
          <a:p>
            <a:endParaRPr lang="en-US" dirty="0">
              <a:solidFill>
                <a:schemeClr val="tx1"/>
              </a:solidFill>
              <a:highlight>
                <a:srgbClr val="000000"/>
              </a:highlight>
              <a:latin typeface="+mj-lt"/>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B80A730A-7452-481D-8BD5-30DF434A672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329C76"/>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srgbClr val="329C76"/>
              </a:solidFill>
              <a:effectLst/>
              <a:uLnTx/>
              <a:uFillTx/>
              <a:latin typeface="Scala Sans"/>
              <a:ea typeface="+mn-ea"/>
              <a:cs typeface="+mn-cs"/>
            </a:endParaRPr>
          </a:p>
        </p:txBody>
      </p:sp>
    </p:spTree>
    <p:extLst>
      <p:ext uri="{BB962C8B-B14F-4D97-AF65-F5344CB8AC3E}">
        <p14:creationId xmlns:p14="http://schemas.microsoft.com/office/powerpoint/2010/main" val="14619966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C89877-72A6-4F0D-82A3-186E20391E21}"/>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Measuring and recording oral temperature</a:t>
            </a:r>
          </a:p>
          <a:p>
            <a:endParaRPr lang="en-US" dirty="0">
              <a:solidFill>
                <a:schemeClr val="tx1"/>
              </a:solidFill>
              <a:highlight>
                <a:srgbClr val="000000"/>
              </a:highlight>
              <a:latin typeface="+mj-lt"/>
            </a:endParaRPr>
          </a:p>
          <a:p>
            <a:pPr marL="457200" indent="-457200">
              <a:buFont typeface="+mj-lt"/>
              <a:buAutoNum type="arabicPeriod" startAt="10"/>
            </a:pPr>
            <a:r>
              <a:rPr lang="en-US" dirty="0">
                <a:solidFill>
                  <a:schemeClr val="tx1"/>
                </a:solidFill>
                <a:latin typeface="+mj-lt"/>
                <a:cs typeface="Times New Roman" panose="02020603050405020304" pitchFamily="18" charset="0"/>
              </a:rPr>
              <a:t>​</a:t>
            </a:r>
            <a:r>
              <a:rPr lang="en-US" b="1" i="1" dirty="0">
                <a:solidFill>
                  <a:schemeClr val="tx1"/>
                </a:solidFill>
                <a:latin typeface="+mj-lt"/>
              </a:rPr>
              <a:t>Digital thermometer</a:t>
            </a:r>
            <a:r>
              <a:rPr lang="en-US" dirty="0">
                <a:solidFill>
                  <a:schemeClr val="tx1"/>
                </a:solidFill>
                <a:latin typeface="+mj-lt"/>
              </a:rPr>
              <a:t>: Using a tissue, remove and discard sheath. Clean the thermometer according to facility policy. Replace the thermometer in the case.</a:t>
            </a:r>
          </a:p>
          <a:p>
            <a:pPr lvl="1"/>
            <a:r>
              <a:rPr lang="en-US" b="1" i="1" dirty="0">
                <a:solidFill>
                  <a:schemeClr val="tx1"/>
                </a:solidFill>
                <a:latin typeface="+mj-lt"/>
              </a:rPr>
              <a:t>Electronic thermometer</a:t>
            </a:r>
            <a:r>
              <a:rPr lang="en-US" dirty="0">
                <a:solidFill>
                  <a:schemeClr val="tx1"/>
                </a:solidFill>
                <a:latin typeface="+mj-lt"/>
              </a:rPr>
              <a:t>: Press the eject button to discard the cover. Return the probe to the holder.</a:t>
            </a:r>
          </a:p>
          <a:p>
            <a:pPr lvl="1"/>
            <a:r>
              <a:rPr lang="en-US" b="1" i="1" dirty="0">
                <a:solidFill>
                  <a:prstClr val="black"/>
                </a:solidFill>
                <a:latin typeface="+mj-lt"/>
              </a:rPr>
              <a:t>Mercury-free thermometer</a:t>
            </a:r>
            <a:r>
              <a:rPr lang="en-US" dirty="0">
                <a:solidFill>
                  <a:prstClr val="black"/>
                </a:solidFill>
                <a:latin typeface="+mj-lt"/>
              </a:rPr>
              <a:t>: Clean thermometer according to facility policy. Rinse with clean water and dry. Return it to the case or container. </a:t>
            </a:r>
          </a:p>
          <a:p>
            <a:pPr marL="457200" indent="-457200">
              <a:buFont typeface="+mj-lt"/>
              <a:buAutoNum type="arabicPeriod" startAt="11"/>
            </a:pPr>
            <a:r>
              <a:rPr lang="en-US" dirty="0">
                <a:solidFill>
                  <a:schemeClr val="tx1"/>
                </a:solidFill>
                <a:latin typeface="+mj-lt"/>
              </a:rPr>
              <a:t>Remove and discard gloves properly. </a:t>
            </a:r>
          </a:p>
          <a:p>
            <a:pPr marL="457200" indent="-457200">
              <a:buFont typeface="+mj-lt"/>
              <a:buAutoNum type="arabicPeriod" startAt="11"/>
            </a:pPr>
            <a:r>
              <a:rPr lang="en-US" dirty="0">
                <a:solidFill>
                  <a:schemeClr val="tx1"/>
                </a:solidFill>
                <a:latin typeface="+mj-lt"/>
              </a:rPr>
              <a:t>Wash your hands.</a:t>
            </a:r>
          </a:p>
          <a:p>
            <a:endParaRPr lang="en-US" dirty="0">
              <a:solidFill>
                <a:schemeClr val="tx1"/>
              </a:solidFill>
              <a:highlight>
                <a:srgbClr val="000000"/>
              </a:highlight>
              <a:latin typeface="+mj-lt"/>
            </a:endParaRPr>
          </a:p>
          <a:p>
            <a:endParaRPr lang="en-US" dirty="0">
              <a:solidFill>
                <a:schemeClr val="tx1"/>
              </a:solidFill>
              <a:highlight>
                <a:srgbClr val="000000"/>
              </a:highlight>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B80A730A-7452-481D-8BD5-30DF434A672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329C76"/>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srgbClr val="329C76"/>
              </a:solidFill>
              <a:effectLst/>
              <a:uLnTx/>
              <a:uFillTx/>
              <a:latin typeface="Scala Sans"/>
              <a:ea typeface="+mn-ea"/>
              <a:cs typeface="+mn-cs"/>
            </a:endParaRPr>
          </a:p>
        </p:txBody>
      </p:sp>
    </p:spTree>
    <p:extLst>
      <p:ext uri="{BB962C8B-B14F-4D97-AF65-F5344CB8AC3E}">
        <p14:creationId xmlns:p14="http://schemas.microsoft.com/office/powerpoint/2010/main" val="26085534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C89877-72A6-4F0D-82A3-186E20391E21}"/>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Measuring and recording oral temperature</a:t>
            </a:r>
          </a:p>
          <a:p>
            <a:endParaRPr lang="en-US" dirty="0">
              <a:solidFill>
                <a:schemeClr val="tx1"/>
              </a:solidFill>
              <a:highlight>
                <a:srgbClr val="000000"/>
              </a:highlight>
            </a:endParaRPr>
          </a:p>
          <a:p>
            <a:pPr marL="457200" indent="-457200">
              <a:buFont typeface="+mj-lt"/>
              <a:buAutoNum type="arabicPeriod" startAt="13"/>
            </a:pPr>
            <a:r>
              <a:rPr lang="en-US" dirty="0">
                <a:solidFill>
                  <a:schemeClr val="tx1"/>
                </a:solidFill>
              </a:rPr>
              <a:t>Immediately record the temperature, date, time, and method used (oral).</a:t>
            </a:r>
          </a:p>
          <a:p>
            <a:pPr marL="457200" indent="-457200">
              <a:buFont typeface="+mj-lt"/>
              <a:buAutoNum type="arabicPeriod" startAt="13"/>
            </a:pPr>
            <a:r>
              <a:rPr lang="en-US" dirty="0">
                <a:solidFill>
                  <a:schemeClr val="tx1"/>
                </a:solidFill>
              </a:rPr>
              <a:t>Make resident comfortable. Remove privacy measures.</a:t>
            </a:r>
          </a:p>
          <a:p>
            <a:pPr marL="457200" indent="-457200">
              <a:buFont typeface="+mj-lt"/>
              <a:buAutoNum type="arabicPeriod" startAt="13"/>
            </a:pPr>
            <a:r>
              <a:rPr lang="en-US" dirty="0">
                <a:solidFill>
                  <a:schemeClr val="tx1"/>
                </a:solidFill>
              </a:rPr>
              <a:t>Leave call light within the resident’s reach.</a:t>
            </a:r>
          </a:p>
          <a:p>
            <a:pPr marL="457200" indent="-457200">
              <a:buFont typeface="+mj-lt"/>
              <a:buAutoNum type="arabicPeriod" startAt="13"/>
            </a:pPr>
            <a:r>
              <a:rPr lang="en-US" dirty="0">
                <a:solidFill>
                  <a:schemeClr val="tx1"/>
                </a:solidFill>
              </a:rPr>
              <a:t>Wash your hands.</a:t>
            </a:r>
          </a:p>
          <a:p>
            <a:pPr marL="457200" indent="-457200">
              <a:buFont typeface="+mj-lt"/>
              <a:buAutoNum type="arabicPeriod" startAt="13"/>
            </a:pPr>
            <a:r>
              <a:rPr lang="en-US" dirty="0">
                <a:solidFill>
                  <a:schemeClr val="tx1"/>
                </a:solidFill>
              </a:rPr>
              <a:t>Be courteous and respectful at all times.</a:t>
            </a:r>
          </a:p>
          <a:p>
            <a:pPr marL="457200" indent="-457200">
              <a:buFont typeface="+mj-lt"/>
              <a:buAutoNum type="arabicPeriod" startAt="13"/>
            </a:pPr>
            <a:r>
              <a:rPr lang="en-US" dirty="0">
                <a:solidFill>
                  <a:schemeClr val="tx1"/>
                </a:solidFill>
              </a:rPr>
              <a:t>Report any changes in the resident to the nurse. </a:t>
            </a: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B80A730A-7452-481D-8BD5-30DF434A672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329C76"/>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srgbClr val="329C76"/>
              </a:solidFill>
              <a:effectLst/>
              <a:uLnTx/>
              <a:uFillTx/>
              <a:latin typeface="Scala Sans"/>
              <a:ea typeface="+mn-ea"/>
              <a:cs typeface="+mn-cs"/>
            </a:endParaRPr>
          </a:p>
        </p:txBody>
      </p:sp>
    </p:spTree>
    <p:extLst>
      <p:ext uri="{BB962C8B-B14F-4D97-AF65-F5344CB8AC3E}">
        <p14:creationId xmlns:p14="http://schemas.microsoft.com/office/powerpoint/2010/main" val="29332166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4B8E37-3C53-4C01-A67C-E9A5816ED6FC}"/>
              </a:ext>
            </a:extLst>
          </p:cNvPr>
          <p:cNvSpPr>
            <a:spLocks noGrp="1"/>
          </p:cNvSpPr>
          <p:nvPr>
            <p:ph idx="1"/>
          </p:nvPr>
        </p:nvSpPr>
        <p:spPr/>
        <p:txBody>
          <a:bodyPr/>
          <a:lstStyle/>
          <a:p>
            <a:pPr marL="457200" indent="-457200">
              <a:buFont typeface="+mj-lt"/>
              <a:buAutoNum type="arabicPeriod" startAt="4"/>
            </a:pPr>
            <a:r>
              <a:rPr lang="en-US" dirty="0"/>
              <a:t>List guidelines for measuring body temperature</a:t>
            </a:r>
          </a:p>
          <a:p>
            <a:endParaRPr lang="en-US" dirty="0"/>
          </a:p>
          <a:p>
            <a:r>
              <a:rPr lang="en-US" dirty="0">
                <a:solidFill>
                  <a:schemeClr val="tx1"/>
                </a:solidFill>
              </a:rPr>
              <a:t>Remember these points about taking rectal temperature:</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Rectal temperatures are most accurate.</a:t>
            </a:r>
          </a:p>
          <a:p>
            <a:pPr marL="800100" lvl="1" indent="-342900">
              <a:buFont typeface="Arial" panose="020B0604020202020204" pitchFamily="34" charset="0"/>
              <a:buChar char="•"/>
            </a:pPr>
            <a:r>
              <a:rPr lang="en-US" dirty="0">
                <a:solidFill>
                  <a:schemeClr val="tx1"/>
                </a:solidFill>
              </a:rPr>
              <a:t>The NA must explain what he will do before starting.</a:t>
            </a:r>
          </a:p>
          <a:p>
            <a:pPr marL="800100" lvl="1" indent="-342900">
              <a:buFont typeface="Arial" panose="020B0604020202020204" pitchFamily="34" charset="0"/>
              <a:buChar char="•"/>
            </a:pPr>
            <a:r>
              <a:rPr lang="en-US" dirty="0">
                <a:solidFill>
                  <a:schemeClr val="tx1"/>
                </a:solidFill>
              </a:rPr>
              <a:t>The NA should be reassuring.</a:t>
            </a:r>
          </a:p>
          <a:p>
            <a:pPr marL="800100" lvl="1" indent="-342900">
              <a:buFont typeface="Arial" panose="020B0604020202020204" pitchFamily="34" charset="0"/>
              <a:buChar char="•"/>
            </a:pPr>
            <a:r>
              <a:rPr lang="en-US" dirty="0">
                <a:solidFill>
                  <a:schemeClr val="tx1"/>
                </a:solidFill>
              </a:rPr>
              <a:t>The NA must hold onto the thermometer at all times.</a:t>
            </a:r>
          </a:p>
          <a:p>
            <a:pPr marL="800100" lvl="1" indent="-342900">
              <a:buFont typeface="Arial" panose="020B0604020202020204" pitchFamily="34" charset="0"/>
              <a:buChar char="•"/>
            </a:pPr>
            <a:r>
              <a:rPr lang="en-US" dirty="0">
                <a:solidFill>
                  <a:schemeClr val="tx1"/>
                </a:solidFill>
              </a:rPr>
              <a:t>Gloves must be worn.</a:t>
            </a:r>
          </a:p>
          <a:p>
            <a:pPr marL="800100" lvl="1" indent="-342900">
              <a:buFont typeface="Arial" panose="020B0604020202020204" pitchFamily="34" charset="0"/>
              <a:buChar char="•"/>
            </a:pPr>
            <a:r>
              <a:rPr lang="en-US" dirty="0">
                <a:solidFill>
                  <a:schemeClr val="tx1"/>
                </a:solidFill>
              </a:rPr>
              <a:t>Thermometer must be lubricated for this procedure.</a:t>
            </a:r>
          </a:p>
          <a:p>
            <a:pPr marL="800100" lvl="1" indent="-342900">
              <a:buFont typeface="Arial" panose="020B0604020202020204" pitchFamily="34" charset="0"/>
              <a:buChar char="•"/>
            </a:pPr>
            <a:r>
              <a:rPr lang="en-US" dirty="0">
                <a:solidFill>
                  <a:schemeClr val="tx1"/>
                </a:solidFill>
              </a:rPr>
              <a:t>The privacy of the resident is important.</a:t>
            </a:r>
          </a:p>
          <a:p>
            <a:pPr marL="800100" lvl="1" indent="-342900">
              <a:buFont typeface="Arial" panose="020B0604020202020204" pitchFamily="34" charset="0"/>
              <a:buChar char="•"/>
            </a:pPr>
            <a:r>
              <a:rPr lang="en-US" dirty="0">
                <a:solidFill>
                  <a:schemeClr val="tx1"/>
                </a:solidFill>
              </a:rPr>
              <a:t>Thermometer must be held the entire time it is in the rectum.</a:t>
            </a:r>
          </a:p>
          <a:p>
            <a:pPr marL="800100" lvl="1" indent="-342900">
              <a:buFont typeface="Arial" panose="020B0604020202020204" pitchFamily="34" charset="0"/>
              <a:buChar char="•"/>
            </a:pPr>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B2C7A3D9-65F5-43CB-A12A-33B5A3E5D42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329C76"/>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srgbClr val="329C76"/>
              </a:solidFill>
              <a:effectLst/>
              <a:uLnTx/>
              <a:uFillTx/>
              <a:latin typeface="Scala Sans"/>
              <a:ea typeface="+mn-ea"/>
              <a:cs typeface="+mn-cs"/>
            </a:endParaRPr>
          </a:p>
        </p:txBody>
      </p:sp>
    </p:spTree>
    <p:extLst>
      <p:ext uri="{BB962C8B-B14F-4D97-AF65-F5344CB8AC3E}">
        <p14:creationId xmlns:p14="http://schemas.microsoft.com/office/powerpoint/2010/main" val="41207539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4B8E37-3C53-4C01-A67C-E9A5816ED6FC}"/>
              </a:ext>
            </a:extLst>
          </p:cNvPr>
          <p:cNvSpPr>
            <a:spLocks noGrp="1"/>
          </p:cNvSpPr>
          <p:nvPr>
            <p:ph idx="1"/>
          </p:nvPr>
        </p:nvSpPr>
        <p:spPr/>
        <p:txBody>
          <a:bodyPr/>
          <a:lstStyle/>
          <a:p>
            <a:pPr marL="457200" indent="-457200">
              <a:buFont typeface="+mj-lt"/>
              <a:buAutoNum type="arabicPeriod" startAt="4"/>
            </a:pPr>
            <a:r>
              <a:rPr lang="en-US" dirty="0"/>
              <a:t>List guidelines for measuring body temperature</a:t>
            </a:r>
          </a:p>
          <a:p>
            <a:endParaRPr lang="en-US" dirty="0"/>
          </a:p>
          <a:p>
            <a:r>
              <a:rPr lang="en-US" dirty="0">
                <a:solidFill>
                  <a:schemeClr val="tx1"/>
                </a:solidFill>
              </a:rPr>
              <a:t>Remember this point about tympanic temperatures:</a:t>
            </a:r>
          </a:p>
          <a:p>
            <a:pPr marL="800100" lvl="1" indent="-342900">
              <a:buFont typeface="Arial" panose="020B0604020202020204" pitchFamily="34" charset="0"/>
              <a:buChar char="•"/>
            </a:pPr>
            <a:r>
              <a:rPr lang="en-US" dirty="0">
                <a:solidFill>
                  <a:schemeClr val="tx1"/>
                </a:solidFill>
              </a:rPr>
              <a:t>The tip will only go into the ear 1/4 to 1/2 inch.</a:t>
            </a:r>
          </a:p>
          <a:p>
            <a:endParaRPr lang="en-US" dirty="0">
              <a:solidFill>
                <a:schemeClr val="tx1"/>
              </a:solidFill>
            </a:endParaRPr>
          </a:p>
          <a:p>
            <a:r>
              <a:rPr lang="en-US" dirty="0">
                <a:solidFill>
                  <a:schemeClr val="tx1"/>
                </a:solidFill>
              </a:rPr>
              <a:t>Remember these points about axillary temperatures:</a:t>
            </a:r>
          </a:p>
          <a:p>
            <a:pPr marL="800100" lvl="1" indent="-342900">
              <a:buFont typeface="Arial" panose="020B0604020202020204" pitchFamily="34" charset="0"/>
              <a:buChar char="•"/>
            </a:pPr>
            <a:r>
              <a:rPr lang="en-US" dirty="0">
                <a:solidFill>
                  <a:schemeClr val="tx1"/>
                </a:solidFill>
              </a:rPr>
              <a:t>Axillary temperatures are not as accurate as other sites.</a:t>
            </a:r>
          </a:p>
          <a:p>
            <a:pPr marL="800100" lvl="1" indent="-342900">
              <a:buFont typeface="Arial" panose="020B0604020202020204" pitchFamily="34" charset="0"/>
              <a:buChar char="•"/>
            </a:pPr>
            <a:r>
              <a:rPr lang="en-US" dirty="0">
                <a:solidFill>
                  <a:schemeClr val="tx1"/>
                </a:solidFill>
              </a:rPr>
              <a:t>Axillary area must be clean and dry when temperature is measured.</a:t>
            </a:r>
          </a:p>
          <a:p>
            <a:pPr marL="800100" lvl="1" indent="-342900">
              <a:buFont typeface="Arial" panose="020B0604020202020204" pitchFamily="34" charset="0"/>
              <a:buChar char="•"/>
            </a:pPr>
            <a:endParaRPr lang="en-US" dirty="0">
              <a:solidFill>
                <a:schemeClr val="tx1"/>
              </a:solidFill>
            </a:endParaRPr>
          </a:p>
          <a:p>
            <a:pPr marL="800100" lvl="1" indent="-342900">
              <a:buFont typeface="Arial" panose="020B0604020202020204" pitchFamily="34" charset="0"/>
              <a:buChar char="•"/>
            </a:pPr>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B2C7A3D9-65F5-43CB-A12A-33B5A3E5D42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329C76"/>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srgbClr val="329C76"/>
              </a:solidFill>
              <a:effectLst/>
              <a:uLnTx/>
              <a:uFillTx/>
              <a:latin typeface="Scala Sans"/>
              <a:ea typeface="+mn-ea"/>
              <a:cs typeface="+mn-cs"/>
            </a:endParaRPr>
          </a:p>
        </p:txBody>
      </p:sp>
    </p:spTree>
    <p:extLst>
      <p:ext uri="{BB962C8B-B14F-4D97-AF65-F5344CB8AC3E}">
        <p14:creationId xmlns:p14="http://schemas.microsoft.com/office/powerpoint/2010/main" val="3726228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9CC0C8-26A9-49BA-90DC-A1033646E42B}"/>
              </a:ext>
            </a:extLst>
          </p:cNvPr>
          <p:cNvSpPr>
            <a:spLocks noGrp="1"/>
          </p:cNvSpPr>
          <p:nvPr>
            <p:ph idx="1"/>
          </p:nvPr>
        </p:nvSpPr>
        <p:spPr/>
        <p:txBody>
          <a:bodyPr/>
          <a:lstStyle/>
          <a:p>
            <a:pPr marL="457200" indent="-457200">
              <a:buFont typeface="+mj-lt"/>
              <a:buAutoNum type="arabicPeriod"/>
            </a:pPr>
            <a:r>
              <a:rPr lang="en-US" dirty="0"/>
              <a:t>Define important words in this chapter</a:t>
            </a:r>
          </a:p>
          <a:p>
            <a:pPr marL="457200" indent="-457200">
              <a:buFont typeface="+mj-lt"/>
              <a:buAutoNum type="arabicPeriod"/>
            </a:pPr>
            <a:endParaRPr lang="en-US" b="1" dirty="0"/>
          </a:p>
          <a:p>
            <a:r>
              <a:rPr lang="en-US" b="1" dirty="0">
                <a:solidFill>
                  <a:schemeClr val="tx1"/>
                </a:solidFill>
              </a:rPr>
              <a:t>bradycardia </a:t>
            </a:r>
          </a:p>
          <a:p>
            <a:pPr lvl="1"/>
            <a:r>
              <a:rPr lang="en-US" dirty="0">
                <a:solidFill>
                  <a:schemeClr val="tx1"/>
                </a:solidFill>
              </a:rPr>
              <a:t>slow heart rate, under 60 beats per minute.</a:t>
            </a:r>
          </a:p>
          <a:p>
            <a:r>
              <a:rPr lang="en-US" b="1" dirty="0">
                <a:solidFill>
                  <a:schemeClr val="tx1"/>
                </a:solidFill>
              </a:rPr>
              <a:t>Celsius </a:t>
            </a:r>
          </a:p>
          <a:p>
            <a:pPr lvl="1"/>
            <a:r>
              <a:rPr lang="en-US" dirty="0">
                <a:solidFill>
                  <a:schemeClr val="tx1"/>
                </a:solidFill>
              </a:rPr>
              <a:t>the centigrade temperature scale in which the boiling point of water is 100 degrees and the freezing point of water is 0 degrees. </a:t>
            </a:r>
          </a:p>
          <a:p>
            <a:r>
              <a:rPr lang="en-US" b="1" dirty="0">
                <a:solidFill>
                  <a:schemeClr val="tx1"/>
                </a:solidFill>
              </a:rPr>
              <a:t>Cheyne-Stokes respiration </a:t>
            </a:r>
          </a:p>
          <a:p>
            <a:pPr lvl="1"/>
            <a:r>
              <a:rPr lang="en-US" dirty="0">
                <a:solidFill>
                  <a:schemeClr val="tx1"/>
                </a:solidFill>
              </a:rPr>
              <a:t>alternating periods of slow, irregular respirations and rapid, shallow respirations, possibly along with periods of apnea.</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8331D339-8EE3-4270-ABBB-5BEF0C3F528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329C76"/>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329C76"/>
              </a:solidFill>
              <a:effectLst/>
              <a:uLnTx/>
              <a:uFillTx/>
              <a:latin typeface="Scala Sans"/>
              <a:ea typeface="+mn-ea"/>
              <a:cs typeface="+mn-cs"/>
            </a:endParaRPr>
          </a:p>
        </p:txBody>
      </p:sp>
    </p:spTree>
    <p:extLst>
      <p:ext uri="{BB962C8B-B14F-4D97-AF65-F5344CB8AC3E}">
        <p14:creationId xmlns:p14="http://schemas.microsoft.com/office/powerpoint/2010/main" val="6080024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C89877-72A6-4F0D-82A3-186E20391E21}"/>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Measuring and recording rectal temperature</a:t>
            </a:r>
          </a:p>
          <a:p>
            <a:endParaRPr lang="en-US" dirty="0">
              <a:solidFill>
                <a:schemeClr val="tx1"/>
              </a:solidFill>
              <a:highlight>
                <a:srgbClr val="000000"/>
              </a:highlight>
            </a:endParaRPr>
          </a:p>
          <a:p>
            <a:r>
              <a:rPr lang="en-US" i="1" dirty="0">
                <a:solidFill>
                  <a:schemeClr val="tx1"/>
                </a:solidFill>
              </a:rPr>
              <a:t>Equipment: clean rectal digital, electronic, or mercury-free thermometer, lubricant, gloves, tissue, disposable sheath/cover, pen and paper</a:t>
            </a:r>
          </a:p>
          <a:p>
            <a:endParaRPr lang="en-US" dirty="0">
              <a:solidFill>
                <a:schemeClr val="tx1"/>
              </a:solidFill>
            </a:endParaRPr>
          </a:p>
          <a:p>
            <a:pPr marL="457200" indent="-457200">
              <a:buFont typeface="+mj-lt"/>
              <a:buAutoNum type="arabicPeriod"/>
            </a:pPr>
            <a:r>
              <a:rPr lang="en-US" dirty="0">
                <a:solidFill>
                  <a:schemeClr val="tx1"/>
                </a:solidFill>
              </a:rPr>
              <a:t>Identify yourself by name. Identify the resident. Greet the resident by name.</a:t>
            </a:r>
          </a:p>
          <a:p>
            <a:pPr marL="457200" indent="-457200">
              <a:buFont typeface="+mj-lt"/>
              <a:buAutoNum type="arabicPeriod"/>
            </a:pPr>
            <a:r>
              <a:rPr lang="en-US" dirty="0">
                <a:solidFill>
                  <a:schemeClr val="tx1"/>
                </a:solidFill>
              </a:rPr>
              <a:t>Wash your hands.</a:t>
            </a:r>
          </a:p>
          <a:p>
            <a:pPr marL="457200" indent="-457200">
              <a:buFont typeface="+mj-lt"/>
              <a:buAutoNum type="arabicPeriod"/>
            </a:pPr>
            <a:r>
              <a:rPr lang="en-US" dirty="0">
                <a:solidFill>
                  <a:schemeClr val="tx1"/>
                </a:solidFill>
              </a:rPr>
              <a:t>Explain procedure to the resident. Speak clearly, slowly, and directly. Maintain face-to-face contact whenever possible. Remind resident that the procedure will take only a few minutes.</a:t>
            </a:r>
          </a:p>
          <a:p>
            <a:pPr marL="457200" indent="-457200">
              <a:buFont typeface="+mj-lt"/>
              <a:buAutoNum type="arabicPeriod"/>
            </a:pPr>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B80A730A-7452-481D-8BD5-30DF434A672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329C76"/>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srgbClr val="329C76"/>
              </a:solidFill>
              <a:effectLst/>
              <a:uLnTx/>
              <a:uFillTx/>
              <a:latin typeface="Scala Sans"/>
              <a:ea typeface="+mn-ea"/>
              <a:cs typeface="+mn-cs"/>
            </a:endParaRPr>
          </a:p>
        </p:txBody>
      </p:sp>
    </p:spTree>
    <p:extLst>
      <p:ext uri="{BB962C8B-B14F-4D97-AF65-F5344CB8AC3E}">
        <p14:creationId xmlns:p14="http://schemas.microsoft.com/office/powerpoint/2010/main" val="34569552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C89877-72A6-4F0D-82A3-186E20391E21}"/>
              </a:ext>
            </a:extLst>
          </p:cNvPr>
          <p:cNvSpPr>
            <a:spLocks noGrp="1"/>
          </p:cNvSpPr>
          <p:nvPr>
            <p:ph idx="1"/>
          </p:nvPr>
        </p:nvSpPr>
        <p:spPr>
          <a:xfrm>
            <a:off x="635394" y="722185"/>
            <a:ext cx="4558044" cy="5454779"/>
          </a:xfrm>
        </p:spPr>
        <p:txBody>
          <a:bodyPr/>
          <a:lstStyle/>
          <a:p>
            <a:r>
              <a:rPr lang="en-US" dirty="0">
                <a:solidFill>
                  <a:schemeClr val="accent5">
                    <a:lumMod val="60000"/>
                    <a:lumOff val="40000"/>
                  </a:schemeClr>
                </a:solidFill>
                <a:highlight>
                  <a:srgbClr val="000000"/>
                </a:highlight>
              </a:rPr>
              <a:t>Measuring and recording rectal temperature</a:t>
            </a:r>
          </a:p>
          <a:p>
            <a:endParaRPr lang="en-US" dirty="0">
              <a:solidFill>
                <a:schemeClr val="tx1"/>
              </a:solidFill>
              <a:highlight>
                <a:srgbClr val="000000"/>
              </a:highlight>
            </a:endParaRPr>
          </a:p>
          <a:p>
            <a:pPr marL="457200" indent="-457200">
              <a:buFont typeface="+mj-lt"/>
              <a:buAutoNum type="arabicPeriod" startAt="4"/>
            </a:pPr>
            <a:r>
              <a:rPr lang="en-US" dirty="0">
                <a:solidFill>
                  <a:schemeClr val="tx1"/>
                </a:solidFill>
              </a:rPr>
              <a:t>Provide for the resident’s privacy with a curtain, screen, or door. </a:t>
            </a:r>
          </a:p>
          <a:p>
            <a:pPr marL="457200" indent="-457200">
              <a:buFont typeface="+mj-lt"/>
              <a:buAutoNum type="arabicPeriod" startAt="4"/>
            </a:pPr>
            <a:r>
              <a:rPr lang="en-US" dirty="0">
                <a:solidFill>
                  <a:schemeClr val="tx1"/>
                </a:solidFill>
              </a:rPr>
              <a:t>Adjust the bed to safe level, usually waist high. Lock bed wheels.</a:t>
            </a:r>
          </a:p>
          <a:p>
            <a:pPr marL="457200" indent="-457200">
              <a:buFont typeface="+mj-lt"/>
              <a:buAutoNum type="arabicPeriod" startAt="4"/>
            </a:pPr>
            <a:r>
              <a:rPr lang="en-US" dirty="0">
                <a:solidFill>
                  <a:schemeClr val="tx1"/>
                </a:solidFill>
              </a:rPr>
              <a:t>Help the resident to left-lying (Sims’) position.</a:t>
            </a:r>
          </a:p>
          <a:p>
            <a:pPr marL="457200" indent="-457200">
              <a:buFont typeface="+mj-lt"/>
              <a:buAutoNum type="arabicPeriod" startAt="4"/>
            </a:pPr>
            <a:r>
              <a:rPr lang="en-US" dirty="0">
                <a:solidFill>
                  <a:schemeClr val="tx1"/>
                </a:solidFill>
              </a:rPr>
              <a:t>Fold back linens to expose only the rectal area.</a:t>
            </a:r>
          </a:p>
          <a:p>
            <a:pPr marL="457200" indent="-457200">
              <a:buFont typeface="+mj-lt"/>
              <a:buAutoNum type="arabicPeriod" startAt="4"/>
            </a:pPr>
            <a:r>
              <a:rPr lang="en-US" dirty="0">
                <a:solidFill>
                  <a:schemeClr val="tx1"/>
                </a:solidFill>
              </a:rPr>
              <a:t>Put on gloves.</a:t>
            </a: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B80A730A-7452-481D-8BD5-30DF434A672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329C76"/>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srgbClr val="329C76"/>
              </a:solidFill>
              <a:effectLst/>
              <a:uLnTx/>
              <a:uFillTx/>
              <a:latin typeface="Scala Sans"/>
              <a:ea typeface="+mn-ea"/>
              <a:cs typeface="+mn-cs"/>
            </a:endParaRPr>
          </a:p>
        </p:txBody>
      </p:sp>
      <p:pic>
        <p:nvPicPr>
          <p:cNvPr id="4" name="Picture 3">
            <a:extLst>
              <a:ext uri="{FF2B5EF4-FFF2-40B4-BE49-F238E27FC236}">
                <a16:creationId xmlns:a16="http://schemas.microsoft.com/office/drawing/2014/main" id="{4747DA06-A74B-454B-82C1-E5B9C58043CC}"/>
              </a:ext>
            </a:extLst>
          </p:cNvPr>
          <p:cNvPicPr>
            <a:picLocks noChangeAspect="1"/>
          </p:cNvPicPr>
          <p:nvPr/>
        </p:nvPicPr>
        <p:blipFill>
          <a:blip r:embed="rId2"/>
          <a:stretch>
            <a:fillRect/>
          </a:stretch>
        </p:blipFill>
        <p:spPr>
          <a:xfrm>
            <a:off x="5332939" y="4186787"/>
            <a:ext cx="4633286" cy="2092667"/>
          </a:xfrm>
          <a:prstGeom prst="rect">
            <a:avLst/>
          </a:prstGeom>
        </p:spPr>
      </p:pic>
    </p:spTree>
    <p:extLst>
      <p:ext uri="{BB962C8B-B14F-4D97-AF65-F5344CB8AC3E}">
        <p14:creationId xmlns:p14="http://schemas.microsoft.com/office/powerpoint/2010/main" val="25815008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C89877-72A6-4F0D-82A3-186E20391E21}"/>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Measuring and recording rectal temperature</a:t>
            </a:r>
          </a:p>
          <a:p>
            <a:endParaRPr lang="en-US" dirty="0">
              <a:solidFill>
                <a:schemeClr val="tx1"/>
              </a:solidFill>
              <a:highlight>
                <a:srgbClr val="000000"/>
              </a:highlight>
              <a:latin typeface="+mj-lt"/>
            </a:endParaRPr>
          </a:p>
          <a:p>
            <a:pPr marL="457200" indent="-457200">
              <a:buFont typeface="+mj-lt"/>
              <a:buAutoNum type="arabicPeriod" startAt="9"/>
            </a:pPr>
            <a:r>
              <a:rPr lang="en-US" dirty="0">
                <a:solidFill>
                  <a:schemeClr val="tx1"/>
                </a:solidFill>
                <a:latin typeface="+mj-lt"/>
                <a:cs typeface="Times New Roman" panose="02020603050405020304" pitchFamily="18" charset="0"/>
              </a:rPr>
              <a:t>​</a:t>
            </a:r>
            <a:r>
              <a:rPr lang="en-US" b="1" i="1" dirty="0">
                <a:solidFill>
                  <a:schemeClr val="tx1"/>
                </a:solidFill>
                <a:latin typeface="+mj-lt"/>
              </a:rPr>
              <a:t>Digital thermometer</a:t>
            </a:r>
            <a:r>
              <a:rPr lang="en-US" dirty="0">
                <a:solidFill>
                  <a:schemeClr val="tx1"/>
                </a:solidFill>
                <a:latin typeface="+mj-lt"/>
              </a:rPr>
              <a:t>: Put on the disposable sheath. Turn on thermometer and wait until the </a:t>
            </a:r>
            <a:r>
              <a:rPr lang="en-US" i="1" dirty="0">
                <a:solidFill>
                  <a:schemeClr val="tx1"/>
                </a:solidFill>
                <a:latin typeface="+mj-lt"/>
              </a:rPr>
              <a:t>ready</a:t>
            </a:r>
            <a:r>
              <a:rPr lang="en-US" dirty="0">
                <a:solidFill>
                  <a:schemeClr val="tx1"/>
                </a:solidFill>
                <a:latin typeface="+mj-lt"/>
              </a:rPr>
              <a:t> sign appears.</a:t>
            </a:r>
          </a:p>
          <a:p>
            <a:pPr lvl="1"/>
            <a:r>
              <a:rPr lang="en-US" b="1" i="1" dirty="0">
                <a:solidFill>
                  <a:schemeClr val="tx1"/>
                </a:solidFill>
                <a:latin typeface="+mj-lt"/>
              </a:rPr>
              <a:t>Electronic thermometer</a:t>
            </a:r>
            <a:r>
              <a:rPr lang="en-US" dirty="0">
                <a:solidFill>
                  <a:schemeClr val="tx1"/>
                </a:solidFill>
                <a:latin typeface="+mj-lt"/>
              </a:rPr>
              <a:t>: Remove the probe from the base unit. Put on the probe cover. </a:t>
            </a:r>
          </a:p>
          <a:p>
            <a:pPr lvl="1"/>
            <a:r>
              <a:rPr lang="en-US" b="1" i="1" dirty="0">
                <a:solidFill>
                  <a:prstClr val="black"/>
                </a:solidFill>
                <a:latin typeface="+mj-lt"/>
              </a:rPr>
              <a:t>Mercury-free thermometer</a:t>
            </a:r>
            <a:r>
              <a:rPr lang="en-US" dirty="0">
                <a:solidFill>
                  <a:prstClr val="black"/>
                </a:solidFill>
                <a:latin typeface="+mj-lt"/>
              </a:rPr>
              <a:t>: Hold the thermometer by the stem. Shake thermometer down to below the lowest number. Put on disposable sheath. </a:t>
            </a:r>
          </a:p>
          <a:p>
            <a:pPr marL="457200" indent="-457200">
              <a:buFont typeface="+mj-lt"/>
              <a:buAutoNum type="arabicPeriod" startAt="10"/>
            </a:pPr>
            <a:r>
              <a:rPr lang="en-US" dirty="0">
                <a:solidFill>
                  <a:schemeClr val="tx1"/>
                </a:solidFill>
                <a:latin typeface="+mj-lt"/>
              </a:rPr>
              <a:t>Apply a small amount of lubricant to tip of bulb or probe cover (or apply pre-lubricated cover).</a:t>
            </a:r>
          </a:p>
          <a:p>
            <a:endParaRPr lang="en-US" dirty="0">
              <a:solidFill>
                <a:schemeClr val="tx1"/>
              </a:solidFill>
              <a:highlight>
                <a:srgbClr val="000000"/>
              </a:highlight>
              <a:latin typeface="+mj-lt"/>
            </a:endParaRPr>
          </a:p>
          <a:p>
            <a:endParaRPr lang="en-US" dirty="0">
              <a:solidFill>
                <a:schemeClr val="tx1"/>
              </a:solidFill>
              <a:highlight>
                <a:srgbClr val="000000"/>
              </a:highlight>
              <a:latin typeface="+mj-lt"/>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B80A730A-7452-481D-8BD5-30DF434A672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329C76"/>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srgbClr val="329C76"/>
              </a:solidFill>
              <a:effectLst/>
              <a:uLnTx/>
              <a:uFillTx/>
              <a:latin typeface="Scala Sans"/>
              <a:ea typeface="+mn-ea"/>
              <a:cs typeface="+mn-cs"/>
            </a:endParaRPr>
          </a:p>
        </p:txBody>
      </p:sp>
    </p:spTree>
    <p:extLst>
      <p:ext uri="{BB962C8B-B14F-4D97-AF65-F5344CB8AC3E}">
        <p14:creationId xmlns:p14="http://schemas.microsoft.com/office/powerpoint/2010/main" val="154735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C89877-72A6-4F0D-82A3-186E20391E21}"/>
              </a:ext>
            </a:extLst>
          </p:cNvPr>
          <p:cNvSpPr>
            <a:spLocks noGrp="1"/>
          </p:cNvSpPr>
          <p:nvPr>
            <p:ph idx="1"/>
          </p:nvPr>
        </p:nvSpPr>
        <p:spPr>
          <a:xfrm>
            <a:off x="635393" y="722185"/>
            <a:ext cx="4575799" cy="5454779"/>
          </a:xfrm>
        </p:spPr>
        <p:txBody>
          <a:bodyPr/>
          <a:lstStyle/>
          <a:p>
            <a:r>
              <a:rPr lang="en-US" dirty="0">
                <a:solidFill>
                  <a:schemeClr val="accent5">
                    <a:lumMod val="60000"/>
                    <a:lumOff val="40000"/>
                  </a:schemeClr>
                </a:solidFill>
                <a:highlight>
                  <a:srgbClr val="000000"/>
                </a:highlight>
              </a:rPr>
              <a:t>Measuring and recording rectal temperature</a:t>
            </a:r>
          </a:p>
          <a:p>
            <a:endParaRPr lang="en-US" dirty="0">
              <a:solidFill>
                <a:schemeClr val="tx1"/>
              </a:solidFill>
              <a:highlight>
                <a:srgbClr val="000000"/>
              </a:highlight>
            </a:endParaRPr>
          </a:p>
          <a:p>
            <a:pPr marL="457200" indent="-457200">
              <a:buFont typeface="+mj-lt"/>
              <a:buAutoNum type="arabicPeriod" startAt="11"/>
            </a:pPr>
            <a:r>
              <a:rPr lang="en-US" dirty="0">
                <a:solidFill>
                  <a:schemeClr val="tx1"/>
                </a:solidFill>
              </a:rPr>
              <a:t>Separate the buttocks. Gently insert thermometer into rectum ½ to 1 inch. Stop if you meet resistance. Do not force the thermometer into the rectum. </a:t>
            </a:r>
          </a:p>
          <a:p>
            <a:pPr marL="457200" indent="-457200">
              <a:buFont typeface="+mj-lt"/>
              <a:buAutoNum type="arabicPeriod" startAt="11"/>
            </a:pPr>
            <a:r>
              <a:rPr lang="en-US" dirty="0">
                <a:solidFill>
                  <a:schemeClr val="tx1"/>
                </a:solidFill>
              </a:rPr>
              <a:t>Replace sheet over buttocks while holding on to the thermometer at all times.</a:t>
            </a:r>
          </a:p>
          <a:p>
            <a:pPr marL="457200" indent="-457200">
              <a:buFont typeface="+mj-lt"/>
              <a:buAutoNum type="arabicPeriod" startAt="11"/>
            </a:pPr>
            <a:endParaRPr lang="en-US" dirty="0">
              <a:solidFill>
                <a:schemeClr val="tx1"/>
              </a:solidFill>
              <a:highlight>
                <a:srgbClr val="000000"/>
              </a:highlight>
            </a:endParaRPr>
          </a:p>
          <a:p>
            <a:pPr marL="457200" indent="-457200">
              <a:buFont typeface="+mj-lt"/>
              <a:buAutoNum type="arabicPeriod" startAt="11"/>
            </a:pPr>
            <a:endParaRPr lang="en-US" dirty="0">
              <a:solidFill>
                <a:schemeClr val="tx1"/>
              </a:solidFill>
              <a:highlight>
                <a:srgbClr val="000000"/>
              </a:highlight>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B80A730A-7452-481D-8BD5-30DF434A672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329C76"/>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srgbClr val="329C76"/>
              </a:solidFill>
              <a:effectLst/>
              <a:uLnTx/>
              <a:uFillTx/>
              <a:latin typeface="Scala Sans"/>
              <a:ea typeface="+mn-ea"/>
              <a:cs typeface="+mn-cs"/>
            </a:endParaRPr>
          </a:p>
        </p:txBody>
      </p:sp>
      <p:pic>
        <p:nvPicPr>
          <p:cNvPr id="4" name="Picture 3">
            <a:extLst>
              <a:ext uri="{FF2B5EF4-FFF2-40B4-BE49-F238E27FC236}">
                <a16:creationId xmlns:a16="http://schemas.microsoft.com/office/drawing/2014/main" id="{42E5100E-3E2E-4407-A8B6-5B614366B50F}"/>
              </a:ext>
            </a:extLst>
          </p:cNvPr>
          <p:cNvPicPr>
            <a:picLocks noChangeAspect="1"/>
          </p:cNvPicPr>
          <p:nvPr/>
        </p:nvPicPr>
        <p:blipFill>
          <a:blip r:embed="rId2"/>
          <a:stretch>
            <a:fillRect/>
          </a:stretch>
        </p:blipFill>
        <p:spPr>
          <a:xfrm>
            <a:off x="6178858" y="2044728"/>
            <a:ext cx="4062103" cy="4034470"/>
          </a:xfrm>
          <a:prstGeom prst="rect">
            <a:avLst/>
          </a:prstGeom>
        </p:spPr>
      </p:pic>
    </p:spTree>
    <p:extLst>
      <p:ext uri="{BB962C8B-B14F-4D97-AF65-F5344CB8AC3E}">
        <p14:creationId xmlns:p14="http://schemas.microsoft.com/office/powerpoint/2010/main" val="32612145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C89877-72A6-4F0D-82A3-186E20391E21}"/>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Measuring and recording rectal temperature</a:t>
            </a:r>
          </a:p>
          <a:p>
            <a:endParaRPr lang="en-US" dirty="0">
              <a:solidFill>
                <a:schemeClr val="tx1"/>
              </a:solidFill>
              <a:highlight>
                <a:srgbClr val="000000"/>
              </a:highlight>
              <a:latin typeface="+mj-lt"/>
            </a:endParaRPr>
          </a:p>
          <a:p>
            <a:pPr marL="457200" indent="-457200">
              <a:buFont typeface="+mj-lt"/>
              <a:buAutoNum type="arabicPeriod" startAt="13"/>
            </a:pPr>
            <a:r>
              <a:rPr lang="en-US" dirty="0">
                <a:solidFill>
                  <a:schemeClr val="tx1"/>
                </a:solidFill>
                <a:latin typeface="+mj-lt"/>
                <a:cs typeface="Times New Roman" panose="02020603050405020304" pitchFamily="18" charset="0"/>
              </a:rPr>
              <a:t>​</a:t>
            </a:r>
            <a:r>
              <a:rPr lang="en-US" b="1" i="1" dirty="0">
                <a:solidFill>
                  <a:schemeClr val="tx1"/>
                </a:solidFill>
                <a:latin typeface="+mj-lt"/>
              </a:rPr>
              <a:t>Digital thermometer</a:t>
            </a:r>
            <a:r>
              <a:rPr lang="en-US" dirty="0">
                <a:solidFill>
                  <a:schemeClr val="tx1"/>
                </a:solidFill>
                <a:latin typeface="+mj-lt"/>
              </a:rPr>
              <a:t>: Hold thermometer in place until it blinks or beeps.</a:t>
            </a:r>
          </a:p>
          <a:p>
            <a:pPr lvl="1"/>
            <a:r>
              <a:rPr lang="en-US" b="1" i="1" dirty="0">
                <a:solidFill>
                  <a:schemeClr val="tx1"/>
                </a:solidFill>
                <a:latin typeface="+mj-lt"/>
              </a:rPr>
              <a:t>Electronic thermometer</a:t>
            </a:r>
            <a:r>
              <a:rPr lang="en-US" dirty="0">
                <a:solidFill>
                  <a:schemeClr val="tx1"/>
                </a:solidFill>
                <a:latin typeface="+mj-lt"/>
              </a:rPr>
              <a:t>: Leave in place until you hear a tone or see a flashing or steady light.</a:t>
            </a:r>
          </a:p>
          <a:p>
            <a:pPr lvl="1"/>
            <a:r>
              <a:rPr lang="en-US" b="1" i="1" dirty="0">
                <a:solidFill>
                  <a:prstClr val="black"/>
                </a:solidFill>
                <a:latin typeface="+mj-lt"/>
              </a:rPr>
              <a:t>Mercury-free  thermometer</a:t>
            </a:r>
            <a:r>
              <a:rPr lang="en-US" dirty="0">
                <a:solidFill>
                  <a:prstClr val="black"/>
                </a:solidFill>
                <a:latin typeface="+mj-lt"/>
              </a:rPr>
              <a:t>: Hold the thermometer in place for at least three minutes.</a:t>
            </a:r>
          </a:p>
          <a:p>
            <a:pPr marL="457200" indent="-457200">
              <a:buFont typeface="+mj-lt"/>
              <a:buAutoNum type="arabicPeriod" startAt="13"/>
            </a:pPr>
            <a:r>
              <a:rPr lang="en-US" dirty="0">
                <a:solidFill>
                  <a:schemeClr val="tx1"/>
                </a:solidFill>
                <a:latin typeface="+mj-lt"/>
              </a:rPr>
              <a:t>Gently remove the thermometer. Wipe with tissue from stem to bulb or remove sheath. Discard the tissue or sheath.</a:t>
            </a:r>
          </a:p>
          <a:p>
            <a:pPr marL="457200" indent="-457200">
              <a:buFont typeface="+mj-lt"/>
              <a:buAutoNum type="arabicPeriod" startAt="13"/>
            </a:pPr>
            <a:r>
              <a:rPr lang="en-US" dirty="0">
                <a:solidFill>
                  <a:schemeClr val="tx1"/>
                </a:solidFill>
                <a:latin typeface="+mj-lt"/>
              </a:rPr>
              <a:t>Read thermometer at eye level as you would for an oral temperature. Remember the temperature reading.</a:t>
            </a:r>
          </a:p>
          <a:p>
            <a:pPr marL="457200" indent="-457200">
              <a:buFont typeface="+mj-lt"/>
              <a:buAutoNum type="arabicPeriod" startAt="16"/>
            </a:pPr>
            <a:r>
              <a:rPr lang="en-US" dirty="0">
                <a:solidFill>
                  <a:schemeClr val="tx1"/>
                </a:solidFill>
                <a:latin typeface="+mj-lt"/>
                <a:cs typeface="Times New Roman" panose="02020603050405020304" pitchFamily="18" charset="0"/>
              </a:rPr>
              <a:t>​</a:t>
            </a:r>
            <a:r>
              <a:rPr lang="en-US" b="1" i="1" dirty="0">
                <a:solidFill>
                  <a:schemeClr val="tx1"/>
                </a:solidFill>
                <a:latin typeface="+mj-lt"/>
              </a:rPr>
              <a:t>Digital thermometer</a:t>
            </a:r>
            <a:r>
              <a:rPr lang="en-US" dirty="0">
                <a:solidFill>
                  <a:schemeClr val="tx1"/>
                </a:solidFill>
                <a:latin typeface="+mj-lt"/>
              </a:rPr>
              <a:t>: Clean the thermometer according to facility policy. Replace the thermometer in case.</a:t>
            </a:r>
          </a:p>
          <a:p>
            <a:pPr lvl="1"/>
            <a:r>
              <a:rPr lang="en-US" b="1" i="1" dirty="0">
                <a:solidFill>
                  <a:schemeClr val="tx1"/>
                </a:solidFill>
                <a:latin typeface="+mj-lt"/>
              </a:rPr>
              <a:t>Electronic thermometer</a:t>
            </a:r>
            <a:r>
              <a:rPr lang="en-US" dirty="0">
                <a:solidFill>
                  <a:schemeClr val="tx1"/>
                </a:solidFill>
                <a:latin typeface="+mj-lt"/>
              </a:rPr>
              <a:t>: Press the eject button to discard the cover. Return the probe to the holder.</a:t>
            </a:r>
          </a:p>
          <a:p>
            <a:pPr lvl="1"/>
            <a:r>
              <a:rPr lang="en-US" b="1" i="1" dirty="0">
                <a:solidFill>
                  <a:prstClr val="black"/>
                </a:solidFill>
                <a:latin typeface="+mj-lt"/>
              </a:rPr>
              <a:t>Mercury-free  thermometer</a:t>
            </a:r>
            <a:r>
              <a:rPr lang="en-US" dirty="0">
                <a:solidFill>
                  <a:prstClr val="black"/>
                </a:solidFill>
                <a:latin typeface="+mj-lt"/>
              </a:rPr>
              <a:t>: Clean the thermometer according to facility policy. Rinse with clean water and dry. Return it to the  case or container. </a:t>
            </a: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B80A730A-7452-481D-8BD5-30DF434A672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329C76"/>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srgbClr val="329C76"/>
              </a:solidFill>
              <a:effectLst/>
              <a:uLnTx/>
              <a:uFillTx/>
              <a:latin typeface="Scala Sans"/>
              <a:ea typeface="+mn-ea"/>
              <a:cs typeface="+mn-cs"/>
            </a:endParaRPr>
          </a:p>
        </p:txBody>
      </p:sp>
    </p:spTree>
    <p:extLst>
      <p:ext uri="{BB962C8B-B14F-4D97-AF65-F5344CB8AC3E}">
        <p14:creationId xmlns:p14="http://schemas.microsoft.com/office/powerpoint/2010/main" val="41609295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C89877-72A6-4F0D-82A3-186E20391E21}"/>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Measuring and recording rectal temperature</a:t>
            </a:r>
          </a:p>
          <a:p>
            <a:endParaRPr lang="en-US" dirty="0">
              <a:solidFill>
                <a:schemeClr val="tx1"/>
              </a:solidFill>
              <a:highlight>
                <a:srgbClr val="000000"/>
              </a:highlight>
            </a:endParaRPr>
          </a:p>
          <a:p>
            <a:pPr marL="457200" indent="-457200">
              <a:buFont typeface="+mj-lt"/>
              <a:buAutoNum type="arabicPeriod" startAt="17"/>
            </a:pPr>
            <a:r>
              <a:rPr lang="en-US" dirty="0">
                <a:solidFill>
                  <a:schemeClr val="tx1"/>
                </a:solidFill>
              </a:rPr>
              <a:t>Remove and discard gloves properly. </a:t>
            </a:r>
          </a:p>
          <a:p>
            <a:pPr marL="457200" indent="-457200">
              <a:buFont typeface="+mj-lt"/>
              <a:buAutoNum type="arabicPeriod" startAt="17"/>
            </a:pPr>
            <a:r>
              <a:rPr lang="en-US" dirty="0">
                <a:solidFill>
                  <a:schemeClr val="tx1"/>
                </a:solidFill>
              </a:rPr>
              <a:t>Wash your hands.</a:t>
            </a:r>
          </a:p>
          <a:p>
            <a:pPr marL="457200" indent="-457200">
              <a:buFont typeface="+mj-lt"/>
              <a:buAutoNum type="arabicPeriod" startAt="17"/>
            </a:pPr>
            <a:r>
              <a:rPr lang="en-US" dirty="0">
                <a:solidFill>
                  <a:schemeClr val="tx1"/>
                </a:solidFill>
              </a:rPr>
              <a:t>Make resident comfortable.</a:t>
            </a:r>
          </a:p>
          <a:p>
            <a:pPr marL="457200" indent="-457200">
              <a:buFont typeface="+mj-lt"/>
              <a:buAutoNum type="arabicPeriod" startAt="17"/>
            </a:pPr>
            <a:r>
              <a:rPr lang="en-US" dirty="0">
                <a:solidFill>
                  <a:schemeClr val="tx1"/>
                </a:solidFill>
              </a:rPr>
              <a:t>Immediately record the temperature, date, time, and method used (rectal).</a:t>
            </a:r>
          </a:p>
          <a:p>
            <a:pPr marL="457200" indent="-457200">
              <a:buFont typeface="+mj-lt"/>
              <a:buAutoNum type="arabicPeriod" startAt="17"/>
            </a:pPr>
            <a:r>
              <a:rPr lang="en-US" dirty="0">
                <a:solidFill>
                  <a:schemeClr val="tx1"/>
                </a:solidFill>
              </a:rPr>
              <a:t>Return bed to its lowest position. Remove privacy measures.</a:t>
            </a:r>
          </a:p>
          <a:p>
            <a:pPr marL="457200" indent="-457200">
              <a:buFont typeface="+mj-lt"/>
              <a:buAutoNum type="arabicPeriod" startAt="17"/>
            </a:pPr>
            <a:r>
              <a:rPr lang="en-US" dirty="0">
                <a:solidFill>
                  <a:schemeClr val="tx1"/>
                </a:solidFill>
              </a:rPr>
              <a:t>Leave call light within the resident’s reach.</a:t>
            </a:r>
          </a:p>
          <a:p>
            <a:pPr marL="457200" indent="-457200">
              <a:buFont typeface="+mj-lt"/>
              <a:buAutoNum type="arabicPeriod" startAt="17"/>
            </a:pPr>
            <a:r>
              <a:rPr lang="en-US" dirty="0">
                <a:solidFill>
                  <a:schemeClr val="tx1"/>
                </a:solidFill>
              </a:rPr>
              <a:t>Wash your hands.</a:t>
            </a:r>
          </a:p>
          <a:p>
            <a:pPr marL="457200" indent="-457200">
              <a:buFont typeface="+mj-lt"/>
              <a:buAutoNum type="arabicPeriod" startAt="17"/>
            </a:pPr>
            <a:r>
              <a:rPr lang="en-US" dirty="0">
                <a:solidFill>
                  <a:schemeClr val="tx1"/>
                </a:solidFill>
              </a:rPr>
              <a:t>Be courteous and respectful at all times.</a:t>
            </a:r>
          </a:p>
          <a:p>
            <a:pPr marL="457200" indent="-457200">
              <a:buFont typeface="+mj-lt"/>
              <a:buAutoNum type="arabicPeriod" startAt="17"/>
            </a:pPr>
            <a:r>
              <a:rPr lang="en-US" dirty="0">
                <a:solidFill>
                  <a:schemeClr val="tx1"/>
                </a:solidFill>
              </a:rPr>
              <a:t>Report any changes in the resident to the nurse. </a:t>
            </a: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B80A730A-7452-481D-8BD5-30DF434A672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329C76"/>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srgbClr val="329C76"/>
              </a:solidFill>
              <a:effectLst/>
              <a:uLnTx/>
              <a:uFillTx/>
              <a:latin typeface="Scala Sans"/>
              <a:ea typeface="+mn-ea"/>
              <a:cs typeface="+mn-cs"/>
            </a:endParaRPr>
          </a:p>
        </p:txBody>
      </p:sp>
    </p:spTree>
    <p:extLst>
      <p:ext uri="{BB962C8B-B14F-4D97-AF65-F5344CB8AC3E}">
        <p14:creationId xmlns:p14="http://schemas.microsoft.com/office/powerpoint/2010/main" val="42185448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C89877-72A6-4F0D-82A3-186E20391E21}"/>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Measuring and recording tympanic temperature</a:t>
            </a:r>
          </a:p>
          <a:p>
            <a:endParaRPr lang="en-US" dirty="0">
              <a:solidFill>
                <a:schemeClr val="tx1"/>
              </a:solidFill>
              <a:highlight>
                <a:srgbClr val="000000"/>
              </a:highlight>
            </a:endParaRPr>
          </a:p>
          <a:p>
            <a:r>
              <a:rPr lang="en-US" i="1" dirty="0">
                <a:solidFill>
                  <a:schemeClr val="tx1"/>
                </a:solidFill>
              </a:rPr>
              <a:t>Equipment: tympanic thermometer, gloves, disposable sheath/cover, pen and paper</a:t>
            </a:r>
          </a:p>
          <a:p>
            <a:endParaRPr lang="en-US" dirty="0">
              <a:solidFill>
                <a:schemeClr val="tx1"/>
              </a:solidFill>
            </a:endParaRPr>
          </a:p>
          <a:p>
            <a:pPr marL="457200" indent="-457200">
              <a:buFont typeface="+mj-lt"/>
              <a:buAutoNum type="arabicPeriod"/>
            </a:pPr>
            <a:r>
              <a:rPr lang="en-US" dirty="0">
                <a:solidFill>
                  <a:schemeClr val="tx1"/>
                </a:solidFill>
              </a:rPr>
              <a:t>Identify yourself by name. Identify the resident. Greet the resident by name.</a:t>
            </a:r>
          </a:p>
          <a:p>
            <a:pPr marL="457200" indent="-457200">
              <a:buFont typeface="+mj-lt"/>
              <a:buAutoNum type="arabicPeriod"/>
            </a:pPr>
            <a:r>
              <a:rPr lang="en-US" dirty="0">
                <a:solidFill>
                  <a:schemeClr val="tx1"/>
                </a:solidFill>
              </a:rPr>
              <a:t>Wash your hands.</a:t>
            </a:r>
          </a:p>
          <a:p>
            <a:pPr marL="457200" indent="-457200">
              <a:buFont typeface="+mj-lt"/>
              <a:buAutoNum type="arabicPeriod"/>
            </a:pPr>
            <a:r>
              <a:rPr lang="en-US" dirty="0">
                <a:solidFill>
                  <a:schemeClr val="tx1"/>
                </a:solidFill>
              </a:rPr>
              <a:t>Explain procedure to the resident. Speak clearly, slowly, and directly. Maintain face-to-face contact whenever possible.</a:t>
            </a:r>
          </a:p>
          <a:p>
            <a:pPr marL="457200" indent="-457200">
              <a:buFont typeface="+mj-lt"/>
              <a:buAutoNum type="arabicPeriod"/>
            </a:pPr>
            <a:endParaRPr lang="en-US" dirty="0">
              <a:solidFill>
                <a:schemeClr val="tx1"/>
              </a:solidFill>
              <a:highlight>
                <a:srgbClr val="000000"/>
              </a:highlight>
            </a:endParaRPr>
          </a:p>
          <a:p>
            <a:pPr marL="457200" indent="-457200">
              <a:buFont typeface="+mj-lt"/>
              <a:buAutoNum type="arabicPeriod"/>
            </a:pPr>
            <a:endParaRPr lang="en-US" dirty="0">
              <a:solidFill>
                <a:schemeClr val="tx1"/>
              </a:solidFill>
              <a:highlight>
                <a:srgbClr val="000000"/>
              </a:highlight>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B80A730A-7452-481D-8BD5-30DF434A672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329C76"/>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srgbClr val="329C76"/>
              </a:solidFill>
              <a:effectLst/>
              <a:uLnTx/>
              <a:uFillTx/>
              <a:latin typeface="Scala Sans"/>
              <a:ea typeface="+mn-ea"/>
              <a:cs typeface="+mn-cs"/>
            </a:endParaRPr>
          </a:p>
        </p:txBody>
      </p:sp>
    </p:spTree>
    <p:extLst>
      <p:ext uri="{BB962C8B-B14F-4D97-AF65-F5344CB8AC3E}">
        <p14:creationId xmlns:p14="http://schemas.microsoft.com/office/powerpoint/2010/main" val="14674616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C89877-72A6-4F0D-82A3-186E20391E21}"/>
              </a:ext>
            </a:extLst>
          </p:cNvPr>
          <p:cNvSpPr>
            <a:spLocks noGrp="1"/>
          </p:cNvSpPr>
          <p:nvPr>
            <p:ph idx="1"/>
          </p:nvPr>
        </p:nvSpPr>
        <p:spPr>
          <a:xfrm>
            <a:off x="635394" y="722185"/>
            <a:ext cx="4558044" cy="5454779"/>
          </a:xfrm>
        </p:spPr>
        <p:txBody>
          <a:bodyPr/>
          <a:lstStyle/>
          <a:p>
            <a:r>
              <a:rPr lang="en-US" dirty="0">
                <a:solidFill>
                  <a:schemeClr val="accent5">
                    <a:lumMod val="60000"/>
                    <a:lumOff val="40000"/>
                  </a:schemeClr>
                </a:solidFill>
                <a:highlight>
                  <a:srgbClr val="000000"/>
                </a:highlight>
              </a:rPr>
              <a:t>Measuring and recording tympanic temperature</a:t>
            </a:r>
          </a:p>
          <a:p>
            <a:endParaRPr lang="en-US" dirty="0">
              <a:solidFill>
                <a:schemeClr val="tx1"/>
              </a:solidFill>
              <a:highlight>
                <a:srgbClr val="000000"/>
              </a:highlight>
            </a:endParaRPr>
          </a:p>
          <a:p>
            <a:pPr marL="457200" indent="-457200">
              <a:buFont typeface="+mj-lt"/>
              <a:buAutoNum type="arabicPeriod" startAt="4"/>
            </a:pPr>
            <a:r>
              <a:rPr lang="en-US" dirty="0">
                <a:solidFill>
                  <a:schemeClr val="tx1"/>
                </a:solidFill>
              </a:rPr>
              <a:t>Provide for the resident’s privacy with a curtain, screen, or door. </a:t>
            </a:r>
          </a:p>
          <a:p>
            <a:pPr marL="457200" indent="-457200">
              <a:buFont typeface="+mj-lt"/>
              <a:buAutoNum type="arabicPeriod" startAt="4"/>
            </a:pPr>
            <a:r>
              <a:rPr lang="en-US" dirty="0">
                <a:solidFill>
                  <a:schemeClr val="tx1"/>
                </a:solidFill>
              </a:rPr>
              <a:t>Put on gloves.</a:t>
            </a:r>
          </a:p>
          <a:p>
            <a:pPr marL="457200" indent="-457200">
              <a:buFont typeface="+mj-lt"/>
              <a:buAutoNum type="arabicPeriod" startAt="4"/>
            </a:pPr>
            <a:r>
              <a:rPr lang="en-US" dirty="0">
                <a:solidFill>
                  <a:schemeClr val="tx1"/>
                </a:solidFill>
              </a:rPr>
              <a:t>Put a disposable sheath over the earpiece of the thermometer. </a:t>
            </a:r>
          </a:p>
          <a:p>
            <a:pPr marL="457200" indent="-457200">
              <a:buFont typeface="+mj-lt"/>
              <a:buAutoNum type="arabicPeriod" startAt="4"/>
            </a:pPr>
            <a:r>
              <a:rPr lang="en-US" dirty="0">
                <a:solidFill>
                  <a:schemeClr val="tx1"/>
                </a:solidFill>
              </a:rPr>
              <a:t>Position the resident’s head so that the ear is in front of you. Straighten the ear canal by gently pulling up and back on the outside edge of the ear. Insert the covered probe into the ear canal. Press the button.</a:t>
            </a: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B80A730A-7452-481D-8BD5-30DF434A672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329C76"/>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srgbClr val="329C76"/>
              </a:solidFill>
              <a:effectLst/>
              <a:uLnTx/>
              <a:uFillTx/>
              <a:latin typeface="Scala Sans"/>
              <a:ea typeface="+mn-ea"/>
              <a:cs typeface="+mn-cs"/>
            </a:endParaRPr>
          </a:p>
        </p:txBody>
      </p:sp>
      <p:pic>
        <p:nvPicPr>
          <p:cNvPr id="4" name="Picture 3">
            <a:extLst>
              <a:ext uri="{FF2B5EF4-FFF2-40B4-BE49-F238E27FC236}">
                <a16:creationId xmlns:a16="http://schemas.microsoft.com/office/drawing/2014/main" id="{F47D1DBA-9034-4618-A4DF-946C32B415F2}"/>
              </a:ext>
            </a:extLst>
          </p:cNvPr>
          <p:cNvPicPr>
            <a:picLocks noChangeAspect="1"/>
          </p:cNvPicPr>
          <p:nvPr/>
        </p:nvPicPr>
        <p:blipFill>
          <a:blip r:embed="rId2"/>
          <a:stretch>
            <a:fillRect/>
          </a:stretch>
        </p:blipFill>
        <p:spPr>
          <a:xfrm>
            <a:off x="5814875" y="1750734"/>
            <a:ext cx="4097190" cy="4313223"/>
          </a:xfrm>
          <a:prstGeom prst="rect">
            <a:avLst/>
          </a:prstGeom>
        </p:spPr>
      </p:pic>
    </p:spTree>
    <p:extLst>
      <p:ext uri="{BB962C8B-B14F-4D97-AF65-F5344CB8AC3E}">
        <p14:creationId xmlns:p14="http://schemas.microsoft.com/office/powerpoint/2010/main" val="30237372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C89877-72A6-4F0D-82A3-186E20391E21}"/>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Measuring and recording tympanic temperature</a:t>
            </a:r>
          </a:p>
          <a:p>
            <a:endParaRPr lang="en-US" dirty="0">
              <a:solidFill>
                <a:schemeClr val="tx1"/>
              </a:solidFill>
              <a:highlight>
                <a:srgbClr val="000000"/>
              </a:highlight>
            </a:endParaRPr>
          </a:p>
          <a:p>
            <a:pPr marL="457200" indent="-457200">
              <a:buFont typeface="+mj-lt"/>
              <a:buAutoNum type="arabicPeriod" startAt="8"/>
            </a:pPr>
            <a:r>
              <a:rPr lang="en-US" dirty="0">
                <a:solidFill>
                  <a:schemeClr val="tx1"/>
                </a:solidFill>
              </a:rPr>
              <a:t>Hold thermometer in place until it blinks or beeps.</a:t>
            </a:r>
          </a:p>
          <a:p>
            <a:pPr marL="457200" indent="-457200">
              <a:buFont typeface="+mj-lt"/>
              <a:buAutoNum type="arabicPeriod" startAt="8"/>
            </a:pPr>
            <a:r>
              <a:rPr lang="en-US" dirty="0">
                <a:solidFill>
                  <a:schemeClr val="tx1"/>
                </a:solidFill>
              </a:rPr>
              <a:t>Read the temperature. Remember the temperature reading.  </a:t>
            </a:r>
          </a:p>
          <a:p>
            <a:pPr marL="457200" indent="-457200">
              <a:buFont typeface="+mj-lt"/>
              <a:buAutoNum type="arabicPeriod" startAt="8"/>
            </a:pPr>
            <a:r>
              <a:rPr lang="en-US" dirty="0">
                <a:solidFill>
                  <a:schemeClr val="tx1"/>
                </a:solidFill>
              </a:rPr>
              <a:t>Dispose of sheath. Return the thermometer to storage or to the battery charger if thermometer is rechargeable.</a:t>
            </a:r>
          </a:p>
          <a:p>
            <a:pPr marL="457200" indent="-457200">
              <a:buFont typeface="+mj-lt"/>
              <a:buAutoNum type="arabicPeriod" startAt="8"/>
            </a:pPr>
            <a:r>
              <a:rPr lang="en-US" dirty="0">
                <a:solidFill>
                  <a:schemeClr val="tx1"/>
                </a:solidFill>
              </a:rPr>
              <a:t>Remove and discard gloves properly. </a:t>
            </a:r>
          </a:p>
          <a:p>
            <a:pPr marL="457200" indent="-457200">
              <a:buFont typeface="+mj-lt"/>
              <a:buAutoNum type="arabicPeriod" startAt="8"/>
            </a:pPr>
            <a:r>
              <a:rPr lang="en-US" dirty="0">
                <a:solidFill>
                  <a:schemeClr val="tx1"/>
                </a:solidFill>
              </a:rPr>
              <a:t>Wash your hands.</a:t>
            </a:r>
          </a:p>
          <a:p>
            <a:pPr marL="457200" indent="-457200">
              <a:buFont typeface="+mj-lt"/>
              <a:buAutoNum type="arabicPeriod" startAt="8"/>
            </a:pPr>
            <a:r>
              <a:rPr lang="en-US" dirty="0">
                <a:solidFill>
                  <a:schemeClr val="tx1"/>
                </a:solidFill>
              </a:rPr>
              <a:t>Immediately record the temperature, date, time, and method used (tympanic).</a:t>
            </a:r>
          </a:p>
          <a:p>
            <a:pPr marL="457200" indent="-457200">
              <a:buFont typeface="+mj-lt"/>
              <a:buAutoNum type="arabicPeriod" startAt="8"/>
            </a:pPr>
            <a:r>
              <a:rPr lang="en-US" dirty="0">
                <a:solidFill>
                  <a:schemeClr val="tx1"/>
                </a:solidFill>
              </a:rPr>
              <a:t>Make the resident comfortable. Remove privacy measures.</a:t>
            </a:r>
          </a:p>
          <a:p>
            <a:pPr marL="457200" indent="-457200">
              <a:buFont typeface="+mj-lt"/>
              <a:buAutoNum type="arabicPeriod" startAt="8"/>
            </a:pPr>
            <a:r>
              <a:rPr lang="en-US" dirty="0">
                <a:solidFill>
                  <a:schemeClr val="tx1"/>
                </a:solidFill>
              </a:rPr>
              <a:t>Leave call light within the resident’s reach.</a:t>
            </a:r>
          </a:p>
          <a:p>
            <a:pPr marL="457200" indent="-457200">
              <a:buFont typeface="+mj-lt"/>
              <a:buAutoNum type="arabicPeriod" startAt="8"/>
            </a:pPr>
            <a:r>
              <a:rPr lang="en-US" dirty="0">
                <a:solidFill>
                  <a:schemeClr val="tx1"/>
                </a:solidFill>
              </a:rPr>
              <a:t>Wash your hands.</a:t>
            </a:r>
          </a:p>
          <a:p>
            <a:pPr marL="457200" indent="-457200">
              <a:buFont typeface="+mj-lt"/>
              <a:buAutoNum type="arabicPeriod" startAt="8"/>
            </a:pPr>
            <a:r>
              <a:rPr lang="en-US" dirty="0">
                <a:solidFill>
                  <a:schemeClr val="tx1"/>
                </a:solidFill>
              </a:rPr>
              <a:t>Be courteous and respectful at all times.</a:t>
            </a:r>
          </a:p>
          <a:p>
            <a:pPr marL="457200" indent="-457200">
              <a:buFont typeface="+mj-lt"/>
              <a:buAutoNum type="arabicPeriod" startAt="8"/>
            </a:pPr>
            <a:r>
              <a:rPr lang="en-US" dirty="0">
                <a:solidFill>
                  <a:schemeClr val="tx1"/>
                </a:solidFill>
              </a:rPr>
              <a:t>Report any changes in the resident to the nurse.</a:t>
            </a: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B80A730A-7452-481D-8BD5-30DF434A672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329C76"/>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srgbClr val="329C76"/>
              </a:solidFill>
              <a:effectLst/>
              <a:uLnTx/>
              <a:uFillTx/>
              <a:latin typeface="Scala Sans"/>
              <a:ea typeface="+mn-ea"/>
              <a:cs typeface="+mn-cs"/>
            </a:endParaRPr>
          </a:p>
        </p:txBody>
      </p:sp>
    </p:spTree>
    <p:extLst>
      <p:ext uri="{BB962C8B-B14F-4D97-AF65-F5344CB8AC3E}">
        <p14:creationId xmlns:p14="http://schemas.microsoft.com/office/powerpoint/2010/main" val="18794236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C89877-72A6-4F0D-82A3-186E20391E21}"/>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Measuring and recording axillary temperature</a:t>
            </a:r>
          </a:p>
          <a:p>
            <a:endParaRPr lang="en-US" dirty="0">
              <a:solidFill>
                <a:schemeClr val="tx1"/>
              </a:solidFill>
              <a:highlight>
                <a:srgbClr val="000000"/>
              </a:highlight>
            </a:endParaRPr>
          </a:p>
          <a:p>
            <a:r>
              <a:rPr lang="en-US" i="1" dirty="0">
                <a:solidFill>
                  <a:schemeClr val="tx1"/>
                </a:solidFill>
              </a:rPr>
              <a:t>Equipment: clean digital, electronic or mercury-free thermometer, gloves, tissues, disposable sheath/cover, pen and paper</a:t>
            </a:r>
          </a:p>
          <a:p>
            <a:endParaRPr lang="en-US" i="1" dirty="0">
              <a:solidFill>
                <a:schemeClr val="tx1"/>
              </a:solidFill>
            </a:endParaRPr>
          </a:p>
          <a:p>
            <a:pPr marL="457200" indent="-457200">
              <a:buFont typeface="+mj-lt"/>
              <a:buAutoNum type="arabicPeriod"/>
            </a:pPr>
            <a:r>
              <a:rPr lang="en-US" dirty="0">
                <a:solidFill>
                  <a:schemeClr val="tx1"/>
                </a:solidFill>
              </a:rPr>
              <a:t>Identify yourself by name. Identify the resident. Greet the resident by name.</a:t>
            </a:r>
          </a:p>
          <a:p>
            <a:pPr marL="457200" indent="-457200">
              <a:buFont typeface="+mj-lt"/>
              <a:buAutoNum type="arabicPeriod"/>
            </a:pPr>
            <a:r>
              <a:rPr lang="en-US" dirty="0">
                <a:solidFill>
                  <a:schemeClr val="tx1"/>
                </a:solidFill>
              </a:rPr>
              <a:t>Wash your hands.</a:t>
            </a:r>
          </a:p>
          <a:p>
            <a:pPr marL="457200" indent="-457200">
              <a:buFont typeface="+mj-lt"/>
              <a:buAutoNum type="arabicPeriod"/>
            </a:pPr>
            <a:r>
              <a:rPr lang="en-US" dirty="0">
                <a:solidFill>
                  <a:schemeClr val="tx1"/>
                </a:solidFill>
              </a:rPr>
              <a:t>Explain procedure to the resident. Speak clearly, slowly, and directly. Maintain face-to-face contact whenever possible.</a:t>
            </a:r>
          </a:p>
          <a:p>
            <a:pPr marL="457200" indent="-457200">
              <a:buFont typeface="+mj-lt"/>
              <a:buAutoNum type="arabicPeriod"/>
            </a:pPr>
            <a:r>
              <a:rPr lang="en-US" dirty="0">
                <a:solidFill>
                  <a:schemeClr val="tx1"/>
                </a:solidFill>
              </a:rPr>
              <a:t>Provide for the resident’s privacy with a curtain, screen, or door. </a:t>
            </a:r>
          </a:p>
          <a:p>
            <a:pPr marL="457200" indent="-457200">
              <a:buFont typeface="+mj-lt"/>
              <a:buAutoNum type="arabicPeriod"/>
            </a:pPr>
            <a:r>
              <a:rPr lang="en-US" dirty="0">
                <a:solidFill>
                  <a:schemeClr val="tx1"/>
                </a:solidFill>
              </a:rPr>
              <a:t>Adjust bed to safe level, usually waist high. Lock bed wheels.</a:t>
            </a:r>
          </a:p>
          <a:p>
            <a:pPr marL="457200" indent="-457200">
              <a:buFont typeface="+mj-lt"/>
              <a:buAutoNum type="arabicPeriod"/>
            </a:pPr>
            <a:r>
              <a:rPr lang="en-US" dirty="0">
                <a:solidFill>
                  <a:schemeClr val="tx1"/>
                </a:solidFill>
              </a:rPr>
              <a:t>Put on gloves.</a:t>
            </a:r>
          </a:p>
          <a:p>
            <a:pPr marL="457200" indent="-457200">
              <a:buFont typeface="+mj-lt"/>
              <a:buAutoNum type="arabicPeriod"/>
            </a:pPr>
            <a:r>
              <a:rPr lang="en-US" dirty="0">
                <a:solidFill>
                  <a:schemeClr val="tx1"/>
                </a:solidFill>
              </a:rPr>
              <a:t>Remove the resident’s arm from the sleeve of the gown or shirt to allow skin contact with the end of the thermometer. Wipe the axillary area with tissues before placing the thermometer.</a:t>
            </a: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B80A730A-7452-481D-8BD5-30DF434A672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329C76"/>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srgbClr val="329C76"/>
              </a:solidFill>
              <a:effectLst/>
              <a:uLnTx/>
              <a:uFillTx/>
              <a:latin typeface="Scala Sans"/>
              <a:ea typeface="+mn-ea"/>
              <a:cs typeface="+mn-cs"/>
            </a:endParaRPr>
          </a:p>
        </p:txBody>
      </p:sp>
    </p:spTree>
    <p:extLst>
      <p:ext uri="{BB962C8B-B14F-4D97-AF65-F5344CB8AC3E}">
        <p14:creationId xmlns:p14="http://schemas.microsoft.com/office/powerpoint/2010/main" val="4007509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9CC0C8-26A9-49BA-90DC-A1033646E42B}"/>
              </a:ext>
            </a:extLst>
          </p:cNvPr>
          <p:cNvSpPr>
            <a:spLocks noGrp="1"/>
          </p:cNvSpPr>
          <p:nvPr>
            <p:ph idx="1"/>
          </p:nvPr>
        </p:nvSpPr>
        <p:spPr/>
        <p:txBody>
          <a:bodyPr/>
          <a:lstStyle/>
          <a:p>
            <a:pPr marL="457200" indent="-457200">
              <a:buFont typeface="+mj-lt"/>
              <a:buAutoNum type="arabicPeriod"/>
            </a:pPr>
            <a:r>
              <a:rPr lang="en-US" dirty="0"/>
              <a:t>Define important words in this chapter</a:t>
            </a:r>
          </a:p>
          <a:p>
            <a:pPr marL="457200" indent="-457200">
              <a:buFont typeface="+mj-lt"/>
              <a:buAutoNum type="arabicPeriod"/>
            </a:pPr>
            <a:endParaRPr lang="en-US" dirty="0"/>
          </a:p>
          <a:p>
            <a:r>
              <a:rPr lang="en-US" b="1" dirty="0">
                <a:solidFill>
                  <a:schemeClr val="tx1"/>
                </a:solidFill>
              </a:rPr>
              <a:t>diastolic </a:t>
            </a:r>
          </a:p>
          <a:p>
            <a:pPr lvl="1"/>
            <a:r>
              <a:rPr lang="en-US" dirty="0"/>
              <a:t>the </a:t>
            </a:r>
            <a:r>
              <a:rPr lang="en-US" dirty="0">
                <a:solidFill>
                  <a:schemeClr val="tx1"/>
                </a:solidFill>
              </a:rPr>
              <a:t>second measurement of blood pressure; phase when the heart relaxes or rests.</a:t>
            </a:r>
          </a:p>
          <a:p>
            <a:r>
              <a:rPr lang="en-US" b="1" dirty="0">
                <a:solidFill>
                  <a:schemeClr val="tx1"/>
                </a:solidFill>
              </a:rPr>
              <a:t>dilate </a:t>
            </a:r>
          </a:p>
          <a:p>
            <a:pPr lvl="1"/>
            <a:r>
              <a:rPr lang="en-US" dirty="0">
                <a:solidFill>
                  <a:schemeClr val="tx1"/>
                </a:solidFill>
              </a:rPr>
              <a:t>to widen.</a:t>
            </a:r>
          </a:p>
          <a:p>
            <a:r>
              <a:rPr lang="en-US" b="1" dirty="0">
                <a:solidFill>
                  <a:schemeClr val="tx1"/>
                </a:solidFill>
              </a:rPr>
              <a:t>dyspnea</a:t>
            </a:r>
            <a:r>
              <a:rPr lang="en-US" dirty="0">
                <a:solidFill>
                  <a:schemeClr val="tx1"/>
                </a:solidFill>
              </a:rPr>
              <a:t> </a:t>
            </a:r>
          </a:p>
          <a:p>
            <a:pPr lvl="1"/>
            <a:r>
              <a:rPr lang="en-US" dirty="0">
                <a:solidFill>
                  <a:schemeClr val="tx1"/>
                </a:solidFill>
              </a:rPr>
              <a:t>difficulty breathing.</a:t>
            </a:r>
          </a:p>
          <a:p>
            <a:r>
              <a:rPr lang="en-US" b="1" dirty="0">
                <a:solidFill>
                  <a:schemeClr val="tx1"/>
                </a:solidFill>
              </a:rPr>
              <a:t>eupnea</a:t>
            </a:r>
          </a:p>
          <a:p>
            <a:pPr lvl="1"/>
            <a:r>
              <a:rPr lang="en-US" dirty="0">
                <a:solidFill>
                  <a:schemeClr val="tx1"/>
                </a:solidFill>
              </a:rPr>
              <a:t>normal respirations.</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8331D339-8EE3-4270-ABBB-5BEF0C3F528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329C76"/>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329C76"/>
              </a:solidFill>
              <a:effectLst/>
              <a:uLnTx/>
              <a:uFillTx/>
              <a:latin typeface="Scala Sans"/>
              <a:ea typeface="+mn-ea"/>
              <a:cs typeface="+mn-cs"/>
            </a:endParaRPr>
          </a:p>
        </p:txBody>
      </p:sp>
    </p:spTree>
    <p:extLst>
      <p:ext uri="{BB962C8B-B14F-4D97-AF65-F5344CB8AC3E}">
        <p14:creationId xmlns:p14="http://schemas.microsoft.com/office/powerpoint/2010/main" val="39535768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C89877-72A6-4F0D-82A3-186E20391E21}"/>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Measuring and recording axillary temperature</a:t>
            </a:r>
          </a:p>
          <a:p>
            <a:endParaRPr lang="en-US" dirty="0">
              <a:solidFill>
                <a:schemeClr val="tx1"/>
              </a:solidFill>
              <a:highlight>
                <a:srgbClr val="000000"/>
              </a:highlight>
              <a:latin typeface="+mj-lt"/>
            </a:endParaRPr>
          </a:p>
          <a:p>
            <a:pPr marL="457200" indent="-457200">
              <a:buFont typeface="+mj-lt"/>
              <a:buAutoNum type="arabicPeriod" startAt="8"/>
            </a:pPr>
            <a:r>
              <a:rPr lang="en-US" dirty="0">
                <a:solidFill>
                  <a:schemeClr val="tx1"/>
                </a:solidFill>
                <a:latin typeface="+mj-lt"/>
                <a:cs typeface="Times New Roman" panose="02020603050405020304" pitchFamily="18" charset="0"/>
              </a:rPr>
              <a:t>​</a:t>
            </a:r>
            <a:r>
              <a:rPr lang="en-US" b="1" i="1" dirty="0">
                <a:solidFill>
                  <a:schemeClr val="tx1"/>
                </a:solidFill>
                <a:latin typeface="+mj-lt"/>
              </a:rPr>
              <a:t>Digital thermometer</a:t>
            </a:r>
            <a:r>
              <a:rPr lang="en-US" dirty="0">
                <a:solidFill>
                  <a:schemeClr val="tx1"/>
                </a:solidFill>
                <a:latin typeface="+mj-lt"/>
              </a:rPr>
              <a:t>: Put on the disposable sheath. Turn on the thermometer and wait until the </a:t>
            </a:r>
            <a:r>
              <a:rPr lang="en-US" i="1" dirty="0">
                <a:solidFill>
                  <a:schemeClr val="tx1"/>
                </a:solidFill>
                <a:latin typeface="+mj-lt"/>
              </a:rPr>
              <a:t>ready</a:t>
            </a:r>
            <a:r>
              <a:rPr lang="en-US" dirty="0">
                <a:solidFill>
                  <a:schemeClr val="tx1"/>
                </a:solidFill>
                <a:latin typeface="+mj-lt"/>
              </a:rPr>
              <a:t> sign appears.</a:t>
            </a:r>
          </a:p>
          <a:p>
            <a:pPr lvl="1"/>
            <a:r>
              <a:rPr lang="en-US" b="1" i="1" dirty="0">
                <a:solidFill>
                  <a:schemeClr val="tx1"/>
                </a:solidFill>
                <a:latin typeface="+mj-lt"/>
              </a:rPr>
              <a:t>Electronic thermometer</a:t>
            </a:r>
            <a:r>
              <a:rPr lang="en-US" dirty="0">
                <a:solidFill>
                  <a:schemeClr val="tx1"/>
                </a:solidFill>
                <a:latin typeface="+mj-lt"/>
              </a:rPr>
              <a:t>: Remove the probe from the base unit. Put on probe cover. </a:t>
            </a:r>
          </a:p>
          <a:p>
            <a:pPr lvl="1"/>
            <a:r>
              <a:rPr lang="en-US" b="1" i="1" dirty="0">
                <a:solidFill>
                  <a:prstClr val="black"/>
                </a:solidFill>
                <a:latin typeface="+mj-lt"/>
              </a:rPr>
              <a:t>Mercury-free  thermometer</a:t>
            </a:r>
            <a:r>
              <a:rPr lang="en-US" dirty="0">
                <a:solidFill>
                  <a:prstClr val="black"/>
                </a:solidFill>
                <a:latin typeface="+mj-lt"/>
              </a:rPr>
              <a:t>: Hold thermometer by stem. Shake thermometer down to below the lowest number. Put on disposable sheath.</a:t>
            </a:r>
          </a:p>
          <a:p>
            <a:pPr marL="457200" indent="-457200">
              <a:buFont typeface="+mj-lt"/>
              <a:buAutoNum type="arabicPeriod" startAt="9"/>
            </a:pPr>
            <a:r>
              <a:rPr lang="en-US" dirty="0">
                <a:solidFill>
                  <a:schemeClr val="tx1"/>
                </a:solidFill>
                <a:latin typeface="+mj-lt"/>
              </a:rPr>
              <a:t>Position thermometer (bulb end for mercury-free) in center of the armpit. Fold the resident’s arm over his chest.</a:t>
            </a:r>
          </a:p>
          <a:p>
            <a:endParaRPr lang="en-US" dirty="0">
              <a:solidFill>
                <a:schemeClr val="tx1"/>
              </a:solidFill>
              <a:highlight>
                <a:srgbClr val="000000"/>
              </a:highlight>
              <a:latin typeface="+mj-lt"/>
            </a:endParaRPr>
          </a:p>
          <a:p>
            <a:endParaRPr lang="en-US" dirty="0">
              <a:solidFill>
                <a:schemeClr val="tx1"/>
              </a:solidFill>
              <a:highlight>
                <a:srgbClr val="000000"/>
              </a:highlight>
              <a:latin typeface="+mj-lt"/>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B80A730A-7452-481D-8BD5-30DF434A672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329C76"/>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srgbClr val="329C76"/>
              </a:solidFill>
              <a:effectLst/>
              <a:uLnTx/>
              <a:uFillTx/>
              <a:latin typeface="Scala Sans"/>
              <a:ea typeface="+mn-ea"/>
              <a:cs typeface="+mn-cs"/>
            </a:endParaRPr>
          </a:p>
        </p:txBody>
      </p:sp>
    </p:spTree>
    <p:extLst>
      <p:ext uri="{BB962C8B-B14F-4D97-AF65-F5344CB8AC3E}">
        <p14:creationId xmlns:p14="http://schemas.microsoft.com/office/powerpoint/2010/main" val="16676019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C89877-72A6-4F0D-82A3-186E20391E21}"/>
              </a:ext>
            </a:extLst>
          </p:cNvPr>
          <p:cNvSpPr>
            <a:spLocks noGrp="1"/>
          </p:cNvSpPr>
          <p:nvPr>
            <p:ph idx="1"/>
          </p:nvPr>
        </p:nvSpPr>
        <p:spPr>
          <a:xfrm>
            <a:off x="635394" y="722185"/>
            <a:ext cx="4558044" cy="5454779"/>
          </a:xfrm>
        </p:spPr>
        <p:txBody>
          <a:bodyPr/>
          <a:lstStyle/>
          <a:p>
            <a:r>
              <a:rPr lang="en-US" dirty="0">
                <a:solidFill>
                  <a:schemeClr val="accent5">
                    <a:lumMod val="60000"/>
                    <a:lumOff val="40000"/>
                  </a:schemeClr>
                </a:solidFill>
                <a:highlight>
                  <a:srgbClr val="000000"/>
                </a:highlight>
              </a:rPr>
              <a:t>Measuring and recording axillary temperature</a:t>
            </a:r>
          </a:p>
          <a:p>
            <a:endParaRPr lang="en-US" dirty="0">
              <a:solidFill>
                <a:schemeClr val="tx1"/>
              </a:solidFill>
              <a:highlight>
                <a:srgbClr val="000000"/>
              </a:highlight>
              <a:latin typeface="+mj-lt"/>
            </a:endParaRPr>
          </a:p>
          <a:p>
            <a:pPr marL="457200" indent="-457200">
              <a:buFont typeface="+mj-lt"/>
              <a:buAutoNum type="arabicPeriod" startAt="10"/>
            </a:pPr>
            <a:r>
              <a:rPr lang="en-US" dirty="0">
                <a:solidFill>
                  <a:schemeClr val="tx1"/>
                </a:solidFill>
                <a:latin typeface="+mj-lt"/>
                <a:cs typeface="Times New Roman" panose="02020603050405020304" pitchFamily="18" charset="0"/>
              </a:rPr>
              <a:t>​</a:t>
            </a:r>
            <a:r>
              <a:rPr lang="en-US" b="1" i="1" dirty="0">
                <a:solidFill>
                  <a:schemeClr val="tx1"/>
                </a:solidFill>
                <a:latin typeface="+mj-lt"/>
              </a:rPr>
              <a:t>Digital thermometer</a:t>
            </a:r>
            <a:r>
              <a:rPr lang="en-US" i="1" dirty="0">
                <a:solidFill>
                  <a:schemeClr val="tx1"/>
                </a:solidFill>
                <a:latin typeface="+mj-lt"/>
              </a:rPr>
              <a:t>:</a:t>
            </a:r>
            <a:r>
              <a:rPr lang="en-US" dirty="0">
                <a:solidFill>
                  <a:schemeClr val="tx1"/>
                </a:solidFill>
                <a:latin typeface="+mj-lt"/>
              </a:rPr>
              <a:t> Hold thermometer in place until it blinks or beeps.</a:t>
            </a:r>
          </a:p>
          <a:p>
            <a:pPr lvl="1"/>
            <a:r>
              <a:rPr lang="en-US" b="1" i="1" dirty="0">
                <a:solidFill>
                  <a:schemeClr val="tx1"/>
                </a:solidFill>
                <a:latin typeface="+mj-lt"/>
              </a:rPr>
              <a:t>Electronic thermometer</a:t>
            </a:r>
            <a:r>
              <a:rPr lang="en-US" dirty="0">
                <a:solidFill>
                  <a:schemeClr val="tx1"/>
                </a:solidFill>
                <a:latin typeface="+mj-lt"/>
              </a:rPr>
              <a:t>: Leave in place until you hear a tone or see a flashing or steady light.</a:t>
            </a:r>
          </a:p>
          <a:p>
            <a:pPr lvl="1"/>
            <a:r>
              <a:rPr lang="en-US" b="1" i="1" dirty="0">
                <a:solidFill>
                  <a:prstClr val="black"/>
                </a:solidFill>
                <a:latin typeface="+mj-lt"/>
              </a:rPr>
              <a:t>Mercury-free thermometer</a:t>
            </a:r>
            <a:r>
              <a:rPr lang="en-US" dirty="0">
                <a:solidFill>
                  <a:prstClr val="black"/>
                </a:solidFill>
                <a:latin typeface="+mj-lt"/>
              </a:rPr>
              <a:t>: Hold thermometer in place, with the arm close against the side, for 8 to 10 minutes</a:t>
            </a:r>
            <a:endParaRPr lang="en-US" dirty="0">
              <a:solidFill>
                <a:schemeClr val="tx1"/>
              </a:solidFill>
              <a:highlight>
                <a:srgbClr val="000000"/>
              </a:highlight>
              <a:latin typeface="+mj-lt"/>
            </a:endParaRPr>
          </a:p>
          <a:p>
            <a:endParaRPr lang="en-US" dirty="0">
              <a:solidFill>
                <a:schemeClr val="tx1"/>
              </a:solidFill>
              <a:highlight>
                <a:srgbClr val="000000"/>
              </a:highlight>
              <a:latin typeface="+mj-lt"/>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B80A730A-7452-481D-8BD5-30DF434A672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329C76"/>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srgbClr val="329C76"/>
              </a:solidFill>
              <a:effectLst/>
              <a:uLnTx/>
              <a:uFillTx/>
              <a:latin typeface="Scala Sans"/>
              <a:ea typeface="+mn-ea"/>
              <a:cs typeface="+mn-cs"/>
            </a:endParaRPr>
          </a:p>
        </p:txBody>
      </p:sp>
      <p:pic>
        <p:nvPicPr>
          <p:cNvPr id="4" name="Picture 3">
            <a:extLst>
              <a:ext uri="{FF2B5EF4-FFF2-40B4-BE49-F238E27FC236}">
                <a16:creationId xmlns:a16="http://schemas.microsoft.com/office/drawing/2014/main" id="{9857C492-E138-4F2F-8F62-DA518D6165C2}"/>
              </a:ext>
            </a:extLst>
          </p:cNvPr>
          <p:cNvPicPr>
            <a:picLocks noChangeAspect="1"/>
          </p:cNvPicPr>
          <p:nvPr/>
        </p:nvPicPr>
        <p:blipFill>
          <a:blip r:embed="rId2"/>
          <a:stretch>
            <a:fillRect/>
          </a:stretch>
        </p:blipFill>
        <p:spPr>
          <a:xfrm>
            <a:off x="5655075" y="1710617"/>
            <a:ext cx="4173821" cy="4316807"/>
          </a:xfrm>
          <a:prstGeom prst="rect">
            <a:avLst/>
          </a:prstGeom>
        </p:spPr>
      </p:pic>
    </p:spTree>
    <p:extLst>
      <p:ext uri="{BB962C8B-B14F-4D97-AF65-F5344CB8AC3E}">
        <p14:creationId xmlns:p14="http://schemas.microsoft.com/office/powerpoint/2010/main" val="38855759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C89877-72A6-4F0D-82A3-186E20391E21}"/>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Measuring and recording axillary temperature</a:t>
            </a:r>
          </a:p>
          <a:p>
            <a:endParaRPr lang="en-US" dirty="0">
              <a:solidFill>
                <a:schemeClr val="tx1"/>
              </a:solidFill>
              <a:highlight>
                <a:srgbClr val="000000"/>
              </a:highlight>
              <a:latin typeface="+mj-lt"/>
            </a:endParaRPr>
          </a:p>
          <a:p>
            <a:pPr marL="457200" indent="-457200">
              <a:buFont typeface="+mj-lt"/>
              <a:buAutoNum type="arabicPeriod" startAt="11"/>
            </a:pPr>
            <a:r>
              <a:rPr lang="en-US" dirty="0">
                <a:solidFill>
                  <a:schemeClr val="tx1"/>
                </a:solidFill>
                <a:latin typeface="+mj-lt"/>
                <a:cs typeface="Times New Roman" panose="02020603050405020304" pitchFamily="18" charset="0"/>
              </a:rPr>
              <a:t>​</a:t>
            </a:r>
            <a:r>
              <a:rPr lang="en-US" b="1" i="1" dirty="0">
                <a:solidFill>
                  <a:schemeClr val="tx1"/>
                </a:solidFill>
                <a:latin typeface="+mj-lt"/>
              </a:rPr>
              <a:t>Digital thermometer</a:t>
            </a:r>
            <a:r>
              <a:rPr lang="en-US" i="1" dirty="0">
                <a:solidFill>
                  <a:schemeClr val="tx1"/>
                </a:solidFill>
                <a:latin typeface="+mj-lt"/>
              </a:rPr>
              <a:t>:</a:t>
            </a:r>
            <a:r>
              <a:rPr lang="en-US" dirty="0">
                <a:solidFill>
                  <a:schemeClr val="tx1"/>
                </a:solidFill>
                <a:latin typeface="+mj-lt"/>
              </a:rPr>
              <a:t> Remove the thermometer. Read the temperature on the display screen. Remember the temperature reading.</a:t>
            </a:r>
          </a:p>
          <a:p>
            <a:pPr lvl="1"/>
            <a:r>
              <a:rPr lang="en-US" b="1" i="1" dirty="0">
                <a:solidFill>
                  <a:schemeClr val="tx1"/>
                </a:solidFill>
                <a:latin typeface="+mj-lt"/>
              </a:rPr>
              <a:t>Electronic thermometer</a:t>
            </a:r>
            <a:r>
              <a:rPr lang="en-US" dirty="0">
                <a:solidFill>
                  <a:schemeClr val="tx1"/>
                </a:solidFill>
                <a:latin typeface="+mj-lt"/>
              </a:rPr>
              <a:t>: Read the temperature on the display screen. Remember the temperature reading. Remove the probe.</a:t>
            </a:r>
          </a:p>
          <a:p>
            <a:pPr lvl="1"/>
            <a:r>
              <a:rPr lang="en-US" b="1" i="1" dirty="0">
                <a:solidFill>
                  <a:prstClr val="black"/>
                </a:solidFill>
                <a:latin typeface="+mj-lt"/>
              </a:rPr>
              <a:t>Mercury-free thermometer</a:t>
            </a:r>
            <a:r>
              <a:rPr lang="en-US" dirty="0">
                <a:solidFill>
                  <a:prstClr val="black"/>
                </a:solidFill>
                <a:latin typeface="+mj-lt"/>
              </a:rPr>
              <a:t>: Gently remove the thermometer. Wipe with a tissue from stem to bulb or remove the sheath. Discard the tissue or sheath. Read the thermometer at eye level as you would for an oral temperature. Remember the temperature reading</a:t>
            </a:r>
            <a:endParaRPr lang="en-US" dirty="0">
              <a:solidFill>
                <a:schemeClr val="tx1"/>
              </a:solidFill>
              <a:latin typeface="+mj-lt"/>
            </a:endParaRPr>
          </a:p>
          <a:p>
            <a:pPr marL="457200" indent="-457200">
              <a:buFont typeface="+mj-lt"/>
              <a:buAutoNum type="arabicPeriod" startAt="12"/>
            </a:pPr>
            <a:r>
              <a:rPr lang="en-US" dirty="0">
                <a:solidFill>
                  <a:schemeClr val="tx1"/>
                </a:solidFill>
                <a:latin typeface="+mj-lt"/>
                <a:cs typeface="Times New Roman" panose="02020603050405020304" pitchFamily="18" charset="0"/>
              </a:rPr>
              <a:t>​</a:t>
            </a:r>
            <a:r>
              <a:rPr lang="en-US" b="1" dirty="0">
                <a:solidFill>
                  <a:schemeClr val="tx1"/>
                </a:solidFill>
                <a:latin typeface="+mj-lt"/>
              </a:rPr>
              <a:t>Digital thermometer</a:t>
            </a:r>
            <a:r>
              <a:rPr lang="en-US" dirty="0">
                <a:solidFill>
                  <a:schemeClr val="tx1"/>
                </a:solidFill>
                <a:latin typeface="+mj-lt"/>
              </a:rPr>
              <a:t>: Using a tissue, remove and discard the sheath. Clean the thermometer according to facility policy. Replace the thermometer in the case.</a:t>
            </a:r>
          </a:p>
          <a:p>
            <a:pPr lvl="1"/>
            <a:r>
              <a:rPr lang="en-US" b="1" i="1" dirty="0">
                <a:solidFill>
                  <a:schemeClr val="tx1"/>
                </a:solidFill>
                <a:latin typeface="+mj-lt"/>
              </a:rPr>
              <a:t>Electronic thermometer</a:t>
            </a:r>
            <a:r>
              <a:rPr lang="en-US" dirty="0">
                <a:solidFill>
                  <a:schemeClr val="tx1"/>
                </a:solidFill>
                <a:latin typeface="+mj-lt"/>
              </a:rPr>
              <a:t>: Press the eject button to discard the cover. Return the probe to the holder.</a:t>
            </a:r>
          </a:p>
          <a:p>
            <a:pPr lvl="1"/>
            <a:r>
              <a:rPr lang="en-US" b="1" i="1" dirty="0">
                <a:solidFill>
                  <a:prstClr val="black"/>
                </a:solidFill>
                <a:latin typeface="+mj-lt"/>
              </a:rPr>
              <a:t>Mercury-free thermometer</a:t>
            </a:r>
            <a:r>
              <a:rPr lang="en-US" dirty="0">
                <a:solidFill>
                  <a:prstClr val="black"/>
                </a:solidFill>
                <a:latin typeface="+mj-lt"/>
              </a:rPr>
              <a:t>: Clean the thermometer according to facility policy. Return it to the case or container. </a:t>
            </a:r>
          </a:p>
          <a:p>
            <a:pPr lvl="1"/>
            <a:endParaRPr lang="en-US" dirty="0">
              <a:solidFill>
                <a:schemeClr val="tx1"/>
              </a:solidFill>
              <a:highlight>
                <a:srgbClr val="000000"/>
              </a:highlight>
              <a:latin typeface="+mj-lt"/>
            </a:endParaRPr>
          </a:p>
          <a:p>
            <a:endParaRPr lang="en-US" dirty="0">
              <a:solidFill>
                <a:schemeClr val="tx1"/>
              </a:solidFill>
              <a:highlight>
                <a:srgbClr val="000000"/>
              </a:highlight>
              <a:latin typeface="+mj-lt"/>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B80A730A-7452-481D-8BD5-30DF434A672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329C76"/>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srgbClr val="329C76"/>
              </a:solidFill>
              <a:effectLst/>
              <a:uLnTx/>
              <a:uFillTx/>
              <a:latin typeface="Scala Sans"/>
              <a:ea typeface="+mn-ea"/>
              <a:cs typeface="+mn-cs"/>
            </a:endParaRPr>
          </a:p>
        </p:txBody>
      </p:sp>
    </p:spTree>
    <p:extLst>
      <p:ext uri="{BB962C8B-B14F-4D97-AF65-F5344CB8AC3E}">
        <p14:creationId xmlns:p14="http://schemas.microsoft.com/office/powerpoint/2010/main" val="10397093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C89877-72A6-4F0D-82A3-186E20391E21}"/>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Measuring and recording axillary temperature</a:t>
            </a:r>
          </a:p>
          <a:p>
            <a:endParaRPr lang="en-US" dirty="0">
              <a:solidFill>
                <a:schemeClr val="tx1"/>
              </a:solidFill>
              <a:highlight>
                <a:srgbClr val="000000"/>
              </a:highlight>
            </a:endParaRPr>
          </a:p>
          <a:p>
            <a:pPr marL="457200" indent="-457200">
              <a:buFont typeface="+mj-lt"/>
              <a:buAutoNum type="arabicPeriod" startAt="13"/>
            </a:pPr>
            <a:r>
              <a:rPr lang="en-US" dirty="0">
                <a:solidFill>
                  <a:schemeClr val="tx1"/>
                </a:solidFill>
              </a:rPr>
              <a:t>Remove and discard gloves properly. </a:t>
            </a:r>
          </a:p>
          <a:p>
            <a:pPr marL="457200" indent="-457200">
              <a:buFont typeface="+mj-lt"/>
              <a:buAutoNum type="arabicPeriod" startAt="13"/>
            </a:pPr>
            <a:r>
              <a:rPr lang="en-US" dirty="0">
                <a:solidFill>
                  <a:schemeClr val="tx1"/>
                </a:solidFill>
              </a:rPr>
              <a:t>Wash your hands.</a:t>
            </a:r>
          </a:p>
          <a:p>
            <a:pPr marL="457200" indent="-457200">
              <a:buFont typeface="+mj-lt"/>
              <a:buAutoNum type="arabicPeriod" startAt="13"/>
            </a:pPr>
            <a:r>
              <a:rPr lang="en-US" dirty="0">
                <a:solidFill>
                  <a:schemeClr val="tx1"/>
                </a:solidFill>
              </a:rPr>
              <a:t>Put resident’s arm back into the sleeve of the gown. Make the resident comfortable.</a:t>
            </a:r>
          </a:p>
          <a:p>
            <a:pPr marL="457200" indent="-457200">
              <a:buFont typeface="+mj-lt"/>
              <a:buAutoNum type="arabicPeriod" startAt="13"/>
            </a:pPr>
            <a:r>
              <a:rPr lang="en-US" dirty="0">
                <a:solidFill>
                  <a:schemeClr val="tx1"/>
                </a:solidFill>
              </a:rPr>
              <a:t>Immediately record the temperature, date, time, and method used (axillary).</a:t>
            </a:r>
          </a:p>
          <a:p>
            <a:pPr marL="457200" indent="-457200">
              <a:buFont typeface="+mj-lt"/>
              <a:buAutoNum type="arabicPeriod" startAt="13"/>
            </a:pPr>
            <a:r>
              <a:rPr lang="en-US" dirty="0">
                <a:solidFill>
                  <a:schemeClr val="tx1"/>
                </a:solidFill>
              </a:rPr>
              <a:t>Return bed to its lowest position. Remove privacy measures.</a:t>
            </a:r>
          </a:p>
          <a:p>
            <a:pPr marL="457200" indent="-457200">
              <a:buFont typeface="+mj-lt"/>
              <a:buAutoNum type="arabicPeriod" startAt="13"/>
            </a:pPr>
            <a:r>
              <a:rPr lang="en-US" dirty="0">
                <a:solidFill>
                  <a:schemeClr val="tx1"/>
                </a:solidFill>
              </a:rPr>
              <a:t>Leave call light within the resident’s reach.</a:t>
            </a:r>
          </a:p>
          <a:p>
            <a:pPr marL="457200" indent="-457200">
              <a:buFont typeface="+mj-lt"/>
              <a:buAutoNum type="arabicPeriod" startAt="13"/>
            </a:pPr>
            <a:r>
              <a:rPr lang="en-US" dirty="0">
                <a:solidFill>
                  <a:schemeClr val="tx1"/>
                </a:solidFill>
              </a:rPr>
              <a:t>Wash your hands.</a:t>
            </a:r>
          </a:p>
          <a:p>
            <a:pPr marL="457200" indent="-457200">
              <a:buFont typeface="+mj-lt"/>
              <a:buAutoNum type="arabicPeriod" startAt="13"/>
            </a:pPr>
            <a:r>
              <a:rPr lang="en-US" dirty="0">
                <a:solidFill>
                  <a:schemeClr val="tx1"/>
                </a:solidFill>
              </a:rPr>
              <a:t>Be courteous and respectful at all times.</a:t>
            </a:r>
          </a:p>
          <a:p>
            <a:pPr marL="457200" indent="-457200">
              <a:buFont typeface="+mj-lt"/>
              <a:buAutoNum type="arabicPeriod" startAt="13"/>
            </a:pPr>
            <a:r>
              <a:rPr lang="en-US" dirty="0">
                <a:solidFill>
                  <a:schemeClr val="tx1"/>
                </a:solidFill>
              </a:rPr>
              <a:t>Report any changes in the resident to the nurse.</a:t>
            </a: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B80A730A-7452-481D-8BD5-30DF434A672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329C76"/>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srgbClr val="329C76"/>
              </a:solidFill>
              <a:effectLst/>
              <a:uLnTx/>
              <a:uFillTx/>
              <a:latin typeface="Scala Sans"/>
              <a:ea typeface="+mn-ea"/>
              <a:cs typeface="+mn-cs"/>
            </a:endParaRPr>
          </a:p>
        </p:txBody>
      </p:sp>
    </p:spTree>
    <p:extLst>
      <p:ext uri="{BB962C8B-B14F-4D97-AF65-F5344CB8AC3E}">
        <p14:creationId xmlns:p14="http://schemas.microsoft.com/office/powerpoint/2010/main" val="36152211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67E650-AFC6-4333-8455-7DD968000D9C}"/>
              </a:ext>
            </a:extLst>
          </p:cNvPr>
          <p:cNvSpPr>
            <a:spLocks noGrp="1"/>
          </p:cNvSpPr>
          <p:nvPr>
            <p:ph idx="1"/>
          </p:nvPr>
        </p:nvSpPr>
        <p:spPr/>
        <p:txBody>
          <a:bodyPr/>
          <a:lstStyle/>
          <a:p>
            <a:pPr marL="457200" indent="-457200">
              <a:buFont typeface="+mj-lt"/>
              <a:buAutoNum type="arabicPeriod" startAt="5"/>
            </a:pPr>
            <a:r>
              <a:rPr lang="en-US" dirty="0"/>
              <a:t>Explain pulse and respirations</a:t>
            </a:r>
          </a:p>
          <a:p>
            <a:pPr marL="457200" indent="-457200">
              <a:buFont typeface="+mj-lt"/>
              <a:buAutoNum type="arabicPeriod" startAt="5"/>
            </a:pPr>
            <a:endParaRPr lang="en-US" dirty="0">
              <a:solidFill>
                <a:schemeClr val="tx1"/>
              </a:solidFill>
            </a:endParaRPr>
          </a:p>
          <a:p>
            <a:r>
              <a:rPr lang="en-US" dirty="0">
                <a:solidFill>
                  <a:schemeClr val="tx1"/>
                </a:solidFill>
              </a:rPr>
              <a:t>Define the following terms:</a:t>
            </a:r>
          </a:p>
          <a:p>
            <a:endParaRPr lang="en-US" b="1" dirty="0">
              <a:solidFill>
                <a:schemeClr val="tx1"/>
              </a:solidFill>
            </a:endParaRPr>
          </a:p>
          <a:p>
            <a:r>
              <a:rPr lang="en-US" b="1" dirty="0">
                <a:solidFill>
                  <a:schemeClr val="tx1"/>
                </a:solidFill>
              </a:rPr>
              <a:t>BPM </a:t>
            </a:r>
          </a:p>
          <a:p>
            <a:pPr lvl="1"/>
            <a:r>
              <a:rPr lang="en-US" dirty="0">
                <a:solidFill>
                  <a:schemeClr val="tx1"/>
                </a:solidFill>
              </a:rPr>
              <a:t>the medical abbreviation for </a:t>
            </a:r>
            <a:r>
              <a:rPr lang="en-US" i="1" dirty="0">
                <a:solidFill>
                  <a:schemeClr val="tx1"/>
                </a:solidFill>
              </a:rPr>
              <a:t>beats per minute</a:t>
            </a:r>
            <a:r>
              <a:rPr lang="en-US" dirty="0">
                <a:solidFill>
                  <a:schemeClr val="tx1"/>
                </a:solidFill>
              </a:rPr>
              <a:t>.</a:t>
            </a:r>
          </a:p>
          <a:p>
            <a:r>
              <a:rPr lang="en-US" b="1" dirty="0">
                <a:solidFill>
                  <a:schemeClr val="tx1"/>
                </a:solidFill>
              </a:rPr>
              <a:t>tachycardia </a:t>
            </a:r>
          </a:p>
          <a:p>
            <a:pPr lvl="1"/>
            <a:r>
              <a:rPr lang="en-US" dirty="0">
                <a:solidFill>
                  <a:schemeClr val="tx1"/>
                </a:solidFill>
              </a:rPr>
              <a:t>rapid heart rate, over 100 beats per minute. </a:t>
            </a:r>
          </a:p>
          <a:p>
            <a:r>
              <a:rPr lang="en-US" b="1" dirty="0">
                <a:solidFill>
                  <a:schemeClr val="tx1"/>
                </a:solidFill>
              </a:rPr>
              <a:t>bradycardia </a:t>
            </a:r>
          </a:p>
          <a:p>
            <a:pPr lvl="1"/>
            <a:r>
              <a:rPr lang="en-US" dirty="0">
                <a:solidFill>
                  <a:schemeClr val="tx1"/>
                </a:solidFill>
              </a:rPr>
              <a:t>slow heart rate, under 60 beats per minute.</a:t>
            </a:r>
          </a:p>
          <a:p>
            <a:r>
              <a:rPr lang="en-US" b="1" dirty="0">
                <a:solidFill>
                  <a:schemeClr val="tx1"/>
                </a:solidFill>
              </a:rPr>
              <a:t>dilate </a:t>
            </a:r>
          </a:p>
          <a:p>
            <a:pPr lvl="1"/>
            <a:r>
              <a:rPr lang="en-US" dirty="0">
                <a:solidFill>
                  <a:schemeClr val="tx1"/>
                </a:solidFill>
              </a:rPr>
              <a:t>to widen.</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772F6C4B-3A57-498F-9D00-779B5DBC948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329C76"/>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srgbClr val="329C76"/>
              </a:solidFill>
              <a:effectLst/>
              <a:uLnTx/>
              <a:uFillTx/>
              <a:latin typeface="Scala Sans"/>
              <a:ea typeface="+mn-ea"/>
              <a:cs typeface="+mn-cs"/>
            </a:endParaRPr>
          </a:p>
        </p:txBody>
      </p:sp>
    </p:spTree>
    <p:extLst>
      <p:ext uri="{BB962C8B-B14F-4D97-AF65-F5344CB8AC3E}">
        <p14:creationId xmlns:p14="http://schemas.microsoft.com/office/powerpoint/2010/main" val="12768350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67E650-AFC6-4333-8455-7DD968000D9C}"/>
              </a:ext>
            </a:extLst>
          </p:cNvPr>
          <p:cNvSpPr>
            <a:spLocks noGrp="1"/>
          </p:cNvSpPr>
          <p:nvPr>
            <p:ph idx="1"/>
          </p:nvPr>
        </p:nvSpPr>
        <p:spPr/>
        <p:txBody>
          <a:bodyPr/>
          <a:lstStyle/>
          <a:p>
            <a:pPr marL="457200" indent="-457200">
              <a:buFont typeface="+mj-lt"/>
              <a:buAutoNum type="arabicPeriod" startAt="5"/>
            </a:pPr>
            <a:r>
              <a:rPr lang="en-US" dirty="0"/>
              <a:t>Explain pulse and respirations</a:t>
            </a:r>
          </a:p>
          <a:p>
            <a:pPr marL="457200" indent="-457200">
              <a:buFont typeface="+mj-lt"/>
              <a:buAutoNum type="arabicPeriod" startAt="5"/>
            </a:pPr>
            <a:endParaRPr lang="en-US" dirty="0">
              <a:solidFill>
                <a:schemeClr val="tx1"/>
              </a:solidFill>
            </a:endParaRPr>
          </a:p>
          <a:p>
            <a:r>
              <a:rPr lang="en-US" dirty="0">
                <a:solidFill>
                  <a:schemeClr val="tx1"/>
                </a:solidFill>
              </a:rPr>
              <a:t>Define the following terms:</a:t>
            </a:r>
          </a:p>
          <a:p>
            <a:endParaRPr lang="en-US" dirty="0">
              <a:solidFill>
                <a:schemeClr val="tx1"/>
              </a:solidFill>
            </a:endParaRPr>
          </a:p>
          <a:p>
            <a:r>
              <a:rPr lang="en-US" b="1" dirty="0">
                <a:solidFill>
                  <a:schemeClr val="tx1"/>
                </a:solidFill>
              </a:rPr>
              <a:t>respiration </a:t>
            </a:r>
          </a:p>
          <a:p>
            <a:pPr lvl="1"/>
            <a:r>
              <a:rPr lang="en-US" dirty="0">
                <a:solidFill>
                  <a:schemeClr val="tx1"/>
                </a:solidFill>
              </a:rPr>
              <a:t>the process of inhaling air into the lungs (inspiration) and exhaling air out of the lungs (expiration).</a:t>
            </a:r>
          </a:p>
          <a:p>
            <a:r>
              <a:rPr lang="en-US" b="1" dirty="0">
                <a:solidFill>
                  <a:schemeClr val="tx1"/>
                </a:solidFill>
              </a:rPr>
              <a:t>inspiration </a:t>
            </a:r>
          </a:p>
          <a:p>
            <a:pPr lvl="1"/>
            <a:r>
              <a:rPr lang="en-US" dirty="0">
                <a:solidFill>
                  <a:schemeClr val="tx1"/>
                </a:solidFill>
              </a:rPr>
              <a:t>the process of inhaling air into the lungs. </a:t>
            </a:r>
          </a:p>
          <a:p>
            <a:r>
              <a:rPr lang="en-US" b="1" dirty="0">
                <a:solidFill>
                  <a:schemeClr val="tx1"/>
                </a:solidFill>
              </a:rPr>
              <a:t>expiration </a:t>
            </a:r>
          </a:p>
          <a:p>
            <a:pPr lvl="1"/>
            <a:r>
              <a:rPr lang="en-US" dirty="0">
                <a:solidFill>
                  <a:schemeClr val="tx1"/>
                </a:solidFill>
              </a:rPr>
              <a:t>the process of exhaling air out of the lungs.</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772F6C4B-3A57-498F-9D00-779B5DBC948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329C76"/>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srgbClr val="329C76"/>
              </a:solidFill>
              <a:effectLst/>
              <a:uLnTx/>
              <a:uFillTx/>
              <a:latin typeface="Scala Sans"/>
              <a:ea typeface="+mn-ea"/>
              <a:cs typeface="+mn-cs"/>
            </a:endParaRPr>
          </a:p>
        </p:txBody>
      </p:sp>
    </p:spTree>
    <p:extLst>
      <p:ext uri="{BB962C8B-B14F-4D97-AF65-F5344CB8AC3E}">
        <p14:creationId xmlns:p14="http://schemas.microsoft.com/office/powerpoint/2010/main" val="33665291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67E650-AFC6-4333-8455-7DD968000D9C}"/>
              </a:ext>
            </a:extLst>
          </p:cNvPr>
          <p:cNvSpPr>
            <a:spLocks noGrp="1"/>
          </p:cNvSpPr>
          <p:nvPr>
            <p:ph idx="1"/>
          </p:nvPr>
        </p:nvSpPr>
        <p:spPr>
          <a:xfrm>
            <a:off x="635393" y="722185"/>
            <a:ext cx="10234377" cy="5454779"/>
          </a:xfrm>
        </p:spPr>
        <p:txBody>
          <a:bodyPr/>
          <a:lstStyle/>
          <a:p>
            <a:pPr marL="457200" indent="-457200">
              <a:buFont typeface="+mj-lt"/>
              <a:buAutoNum type="arabicPeriod" startAt="5"/>
            </a:pPr>
            <a:r>
              <a:rPr lang="en-US" dirty="0"/>
              <a:t>Explain pulse and respirations</a:t>
            </a:r>
          </a:p>
          <a:p>
            <a:pPr marL="457200" indent="-457200">
              <a:buFont typeface="+mj-lt"/>
              <a:buAutoNum type="arabicPeriod" startAt="5"/>
            </a:pPr>
            <a:endParaRPr lang="en-US" dirty="0">
              <a:solidFill>
                <a:schemeClr val="tx1"/>
              </a:solidFill>
            </a:endParaRPr>
          </a:p>
          <a:p>
            <a:r>
              <a:rPr lang="en-US" dirty="0">
                <a:solidFill>
                  <a:schemeClr val="tx1"/>
                </a:solidFill>
              </a:rPr>
              <a:t>Define the following terms:</a:t>
            </a:r>
          </a:p>
          <a:p>
            <a:endParaRPr lang="en-US" dirty="0">
              <a:solidFill>
                <a:schemeClr val="tx1"/>
              </a:solidFill>
            </a:endParaRPr>
          </a:p>
          <a:p>
            <a:r>
              <a:rPr lang="en-US" b="1" dirty="0">
                <a:solidFill>
                  <a:schemeClr val="tx1"/>
                </a:solidFill>
              </a:rPr>
              <a:t>apnea</a:t>
            </a:r>
          </a:p>
          <a:p>
            <a:pPr lvl="1"/>
            <a:r>
              <a:rPr lang="en-US" dirty="0">
                <a:solidFill>
                  <a:schemeClr val="tx1"/>
                </a:solidFill>
              </a:rPr>
              <a:t>the absence of breathing.</a:t>
            </a:r>
          </a:p>
          <a:p>
            <a:r>
              <a:rPr lang="en-US" b="1" dirty="0">
                <a:solidFill>
                  <a:schemeClr val="tx1"/>
                </a:solidFill>
              </a:rPr>
              <a:t>dyspnea</a:t>
            </a:r>
            <a:r>
              <a:rPr lang="en-US" dirty="0">
                <a:solidFill>
                  <a:schemeClr val="tx1"/>
                </a:solidFill>
              </a:rPr>
              <a:t> </a:t>
            </a:r>
          </a:p>
          <a:p>
            <a:pPr lvl="1"/>
            <a:r>
              <a:rPr lang="en-US" dirty="0">
                <a:solidFill>
                  <a:schemeClr val="tx1"/>
                </a:solidFill>
              </a:rPr>
              <a:t>difficulty breathing.</a:t>
            </a:r>
          </a:p>
          <a:p>
            <a:r>
              <a:rPr lang="en-US" b="1" dirty="0">
                <a:solidFill>
                  <a:schemeClr val="tx1"/>
                </a:solidFill>
              </a:rPr>
              <a:t>eupnea</a:t>
            </a:r>
          </a:p>
          <a:p>
            <a:pPr lvl="1"/>
            <a:r>
              <a:rPr lang="en-US" dirty="0">
                <a:solidFill>
                  <a:schemeClr val="tx1"/>
                </a:solidFill>
              </a:rPr>
              <a:t>normal respirations.</a:t>
            </a:r>
          </a:p>
          <a:p>
            <a:r>
              <a:rPr lang="en-US" b="1" dirty="0">
                <a:solidFill>
                  <a:schemeClr val="tx1"/>
                </a:solidFill>
              </a:rPr>
              <a:t>orthopnea </a:t>
            </a:r>
          </a:p>
          <a:p>
            <a:pPr lvl="1"/>
            <a:r>
              <a:rPr lang="en-US" dirty="0">
                <a:solidFill>
                  <a:schemeClr val="tx1"/>
                </a:solidFill>
              </a:rPr>
              <a:t>shortness of breath when lying down that is relieved by sitting up.</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772F6C4B-3A57-498F-9D00-779B5DBC948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329C76"/>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srgbClr val="329C76"/>
              </a:solidFill>
              <a:effectLst/>
              <a:uLnTx/>
              <a:uFillTx/>
              <a:latin typeface="Scala Sans"/>
              <a:ea typeface="+mn-ea"/>
              <a:cs typeface="+mn-cs"/>
            </a:endParaRPr>
          </a:p>
        </p:txBody>
      </p:sp>
    </p:spTree>
    <p:extLst>
      <p:ext uri="{BB962C8B-B14F-4D97-AF65-F5344CB8AC3E}">
        <p14:creationId xmlns:p14="http://schemas.microsoft.com/office/powerpoint/2010/main" val="40828613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67E650-AFC6-4333-8455-7DD968000D9C}"/>
              </a:ext>
            </a:extLst>
          </p:cNvPr>
          <p:cNvSpPr>
            <a:spLocks noGrp="1"/>
          </p:cNvSpPr>
          <p:nvPr>
            <p:ph idx="1"/>
          </p:nvPr>
        </p:nvSpPr>
        <p:spPr/>
        <p:txBody>
          <a:bodyPr/>
          <a:lstStyle/>
          <a:p>
            <a:pPr marL="457200" indent="-457200">
              <a:buFont typeface="+mj-lt"/>
              <a:buAutoNum type="arabicPeriod" startAt="5"/>
            </a:pPr>
            <a:r>
              <a:rPr lang="en-US" dirty="0"/>
              <a:t>Explain pulse and respirations</a:t>
            </a:r>
          </a:p>
          <a:p>
            <a:pPr marL="457200" indent="-457200">
              <a:buFont typeface="+mj-lt"/>
              <a:buAutoNum type="arabicPeriod" startAt="5"/>
            </a:pPr>
            <a:endParaRPr lang="en-US" dirty="0">
              <a:solidFill>
                <a:schemeClr val="tx1"/>
              </a:solidFill>
            </a:endParaRPr>
          </a:p>
          <a:p>
            <a:r>
              <a:rPr lang="en-US" dirty="0">
                <a:solidFill>
                  <a:schemeClr val="tx1"/>
                </a:solidFill>
              </a:rPr>
              <a:t>Define the following terms:</a:t>
            </a:r>
          </a:p>
          <a:p>
            <a:endParaRPr lang="en-US" dirty="0">
              <a:solidFill>
                <a:schemeClr val="tx1"/>
              </a:solidFill>
            </a:endParaRPr>
          </a:p>
          <a:p>
            <a:r>
              <a:rPr lang="en-US" b="1" dirty="0">
                <a:solidFill>
                  <a:schemeClr val="tx1"/>
                </a:solidFill>
              </a:rPr>
              <a:t>tachypnea </a:t>
            </a:r>
          </a:p>
          <a:p>
            <a:pPr lvl="1"/>
            <a:r>
              <a:rPr lang="en-US" dirty="0">
                <a:solidFill>
                  <a:schemeClr val="tx1"/>
                </a:solidFill>
              </a:rPr>
              <a:t>rapid respirations, over 20 breaths per minute.</a:t>
            </a:r>
          </a:p>
          <a:p>
            <a:r>
              <a:rPr lang="en-US" b="1" dirty="0">
                <a:solidFill>
                  <a:schemeClr val="tx1"/>
                </a:solidFill>
              </a:rPr>
              <a:t>Cheyne-Stokes respiration </a:t>
            </a:r>
          </a:p>
          <a:p>
            <a:pPr lvl="1"/>
            <a:r>
              <a:rPr lang="en-US" dirty="0">
                <a:solidFill>
                  <a:schemeClr val="tx1"/>
                </a:solidFill>
              </a:rPr>
              <a:t>alternating periods of slow, irregular respirations and rapid, shallow respirations, possibly along with periods of apnea.</a:t>
            </a:r>
          </a:p>
          <a:p>
            <a:pPr lvl="0"/>
            <a:r>
              <a:rPr lang="en-US" b="1" dirty="0" err="1">
                <a:solidFill>
                  <a:prstClr val="black"/>
                </a:solidFill>
              </a:rPr>
              <a:t>Kussmaul</a:t>
            </a:r>
            <a:r>
              <a:rPr lang="en-US" b="1" dirty="0">
                <a:solidFill>
                  <a:prstClr val="black"/>
                </a:solidFill>
              </a:rPr>
              <a:t> breathing: </a:t>
            </a:r>
          </a:p>
          <a:p>
            <a:pPr lvl="1"/>
            <a:r>
              <a:rPr lang="en-US" dirty="0">
                <a:solidFill>
                  <a:prstClr val="black"/>
                </a:solidFill>
              </a:rPr>
              <a:t>very deep, rapid breathing that is associated with diabetic ketoacidosis and kidney failure; also known as </a:t>
            </a:r>
            <a:r>
              <a:rPr lang="en-US" i="1" dirty="0">
                <a:solidFill>
                  <a:prstClr val="black"/>
                </a:solidFill>
              </a:rPr>
              <a:t>air hunger</a:t>
            </a:r>
            <a:r>
              <a:rPr lang="en-US" dirty="0">
                <a:solidFill>
                  <a:prstClr val="black"/>
                </a:solidFill>
              </a:rPr>
              <a:t>.</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772F6C4B-3A57-498F-9D00-779B5DBC948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329C76"/>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srgbClr val="329C76"/>
              </a:solidFill>
              <a:effectLst/>
              <a:uLnTx/>
              <a:uFillTx/>
              <a:latin typeface="Scala Sans"/>
              <a:ea typeface="+mn-ea"/>
              <a:cs typeface="+mn-cs"/>
            </a:endParaRPr>
          </a:p>
        </p:txBody>
      </p:sp>
    </p:spTree>
    <p:extLst>
      <p:ext uri="{BB962C8B-B14F-4D97-AF65-F5344CB8AC3E}">
        <p14:creationId xmlns:p14="http://schemas.microsoft.com/office/powerpoint/2010/main" val="35429775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67E650-AFC6-4333-8455-7DD968000D9C}"/>
              </a:ext>
            </a:extLst>
          </p:cNvPr>
          <p:cNvSpPr>
            <a:spLocks noGrp="1"/>
          </p:cNvSpPr>
          <p:nvPr>
            <p:ph idx="1"/>
          </p:nvPr>
        </p:nvSpPr>
        <p:spPr/>
        <p:txBody>
          <a:bodyPr/>
          <a:lstStyle/>
          <a:p>
            <a:pPr marL="457200" indent="-457200">
              <a:buFont typeface="+mj-lt"/>
              <a:buAutoNum type="arabicPeriod" startAt="5"/>
            </a:pPr>
            <a:r>
              <a:rPr lang="en-US" dirty="0"/>
              <a:t>Explain pulse and respirations</a:t>
            </a:r>
          </a:p>
          <a:p>
            <a:pPr marL="457200" indent="-457200">
              <a:buFont typeface="+mj-lt"/>
              <a:buAutoNum type="arabicPeriod" startAt="5"/>
            </a:pPr>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Age</a:t>
            </a:r>
          </a:p>
          <a:p>
            <a:pPr marL="800100" lvl="1" indent="-342900">
              <a:buFont typeface="Arial" panose="020B0604020202020204" pitchFamily="34" charset="0"/>
              <a:buChar char="•"/>
            </a:pPr>
            <a:r>
              <a:rPr lang="en-US" dirty="0">
                <a:solidFill>
                  <a:schemeClr val="tx1"/>
                </a:solidFill>
              </a:rPr>
              <a:t>Gender</a:t>
            </a:r>
          </a:p>
          <a:p>
            <a:pPr marL="800100" lvl="1" indent="-342900">
              <a:buFont typeface="Arial" panose="020B0604020202020204" pitchFamily="34" charset="0"/>
              <a:buChar char="•"/>
            </a:pPr>
            <a:r>
              <a:rPr lang="en-US" dirty="0">
                <a:solidFill>
                  <a:schemeClr val="tx1"/>
                </a:solidFill>
              </a:rPr>
              <a:t>Exercise</a:t>
            </a:r>
          </a:p>
          <a:p>
            <a:pPr marL="800100" lvl="1" indent="-342900">
              <a:buFont typeface="Arial" panose="020B0604020202020204" pitchFamily="34" charset="0"/>
              <a:buChar char="•"/>
            </a:pPr>
            <a:r>
              <a:rPr lang="en-US" dirty="0">
                <a:solidFill>
                  <a:schemeClr val="tx1"/>
                </a:solidFill>
              </a:rPr>
              <a:t>Stress</a:t>
            </a:r>
          </a:p>
          <a:p>
            <a:pPr marL="800100" lvl="1" indent="-342900">
              <a:buFont typeface="Arial" panose="020B0604020202020204" pitchFamily="34" charset="0"/>
              <a:buChar char="•"/>
            </a:pPr>
            <a:r>
              <a:rPr lang="en-US" dirty="0">
                <a:solidFill>
                  <a:schemeClr val="tx1"/>
                </a:solidFill>
              </a:rPr>
              <a:t>Hemorrhage</a:t>
            </a:r>
          </a:p>
          <a:p>
            <a:pPr marL="800100" lvl="1" indent="-342900">
              <a:buFont typeface="Arial" panose="020B0604020202020204" pitchFamily="34" charset="0"/>
              <a:buChar char="•"/>
            </a:pPr>
            <a:r>
              <a:rPr lang="en-US" dirty="0">
                <a:solidFill>
                  <a:schemeClr val="tx1"/>
                </a:solidFill>
              </a:rPr>
              <a:t>Medications</a:t>
            </a:r>
          </a:p>
          <a:p>
            <a:pPr marL="800100" lvl="1" indent="-342900">
              <a:buFont typeface="Arial" panose="020B0604020202020204" pitchFamily="34" charset="0"/>
              <a:buChar char="•"/>
            </a:pPr>
            <a:r>
              <a:rPr lang="en-US" dirty="0">
                <a:solidFill>
                  <a:schemeClr val="tx1"/>
                </a:solidFill>
              </a:rPr>
              <a:t>Fever and illness</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772F6C4B-3A57-498F-9D00-779B5DBC948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329C76"/>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srgbClr val="329C76"/>
              </a:solidFill>
              <a:effectLst/>
              <a:uLnTx/>
              <a:uFillTx/>
              <a:latin typeface="Scala Sans"/>
              <a:ea typeface="+mn-ea"/>
              <a:cs typeface="+mn-cs"/>
            </a:endParaRPr>
          </a:p>
        </p:txBody>
      </p:sp>
    </p:spTree>
    <p:extLst>
      <p:ext uri="{BB962C8B-B14F-4D97-AF65-F5344CB8AC3E}">
        <p14:creationId xmlns:p14="http://schemas.microsoft.com/office/powerpoint/2010/main" val="27321101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9E60C9-9C51-4E1F-B5F1-E4688BB3131C}"/>
              </a:ext>
            </a:extLst>
          </p:cNvPr>
          <p:cNvSpPr>
            <a:spLocks noGrp="1"/>
          </p:cNvSpPr>
          <p:nvPr>
            <p:ph idx="1"/>
          </p:nvPr>
        </p:nvSpPr>
        <p:spPr/>
        <p:txBody>
          <a:bodyPr/>
          <a:lstStyle/>
          <a:p>
            <a:pPr marL="457200" indent="-457200">
              <a:buFont typeface="+mj-lt"/>
              <a:buAutoNum type="arabicPeriod" startAt="6"/>
            </a:pPr>
            <a:r>
              <a:rPr lang="en-US" dirty="0"/>
              <a:t>List guidelines for counting pulse and respirations</a:t>
            </a:r>
          </a:p>
          <a:p>
            <a:endParaRPr lang="en-US" dirty="0"/>
          </a:p>
          <a:p>
            <a:r>
              <a:rPr lang="en-US" dirty="0">
                <a:solidFill>
                  <a:schemeClr val="tx1"/>
                </a:solidFill>
              </a:rPr>
              <a:t>Define the following terms:</a:t>
            </a:r>
          </a:p>
          <a:p>
            <a:endParaRPr lang="en-US" dirty="0">
              <a:solidFill>
                <a:schemeClr val="tx1"/>
              </a:solidFill>
            </a:endParaRPr>
          </a:p>
          <a:p>
            <a:r>
              <a:rPr lang="en-US" b="1" dirty="0">
                <a:solidFill>
                  <a:schemeClr val="tx1"/>
                </a:solidFill>
              </a:rPr>
              <a:t>radial pulse </a:t>
            </a:r>
          </a:p>
          <a:p>
            <a:pPr lvl="1"/>
            <a:r>
              <a:rPr lang="en-US" dirty="0">
                <a:solidFill>
                  <a:schemeClr val="tx1"/>
                </a:solidFill>
              </a:rPr>
              <a:t>the pulse located on the inside of the wrist, where the radial artery runs just beneath the skin.</a:t>
            </a:r>
          </a:p>
          <a:p>
            <a:r>
              <a:rPr lang="en-US" b="1" dirty="0">
                <a:solidFill>
                  <a:schemeClr val="tx1"/>
                </a:solidFill>
              </a:rPr>
              <a:t>stethoscope</a:t>
            </a:r>
            <a:r>
              <a:rPr lang="en-US" dirty="0">
                <a:solidFill>
                  <a:schemeClr val="tx1"/>
                </a:solidFill>
              </a:rPr>
              <a:t> </a:t>
            </a:r>
          </a:p>
          <a:p>
            <a:pPr lvl="1"/>
            <a:r>
              <a:rPr lang="en-US" dirty="0">
                <a:solidFill>
                  <a:schemeClr val="tx1"/>
                </a:solidFill>
              </a:rPr>
              <a:t>an instrument used to hear sounds in the human body, such as the heartbeat or pulse, breathing sounds, or bowel sounds.</a:t>
            </a:r>
          </a:p>
          <a:p>
            <a:pPr lvl="0"/>
            <a:r>
              <a:rPr lang="en-US" b="1" dirty="0">
                <a:solidFill>
                  <a:prstClr val="black"/>
                </a:solidFill>
              </a:rPr>
              <a:t>apical pulse</a:t>
            </a:r>
          </a:p>
          <a:p>
            <a:pPr lvl="1"/>
            <a:r>
              <a:rPr lang="en-US" dirty="0">
                <a:solidFill>
                  <a:prstClr val="black"/>
                </a:solidFill>
              </a:rPr>
              <a:t>the pulse on the left side of the chest, just below the nipple.</a:t>
            </a:r>
          </a:p>
          <a:p>
            <a:pPr lvl="0"/>
            <a:endParaRPr lang="en-US" dirty="0">
              <a:solidFill>
                <a:prstClr val="black"/>
              </a:solidFill>
            </a:endParaRPr>
          </a:p>
          <a:p>
            <a:pPr lvl="0"/>
            <a:endParaRPr lang="en-US" dirty="0">
              <a:solidFill>
                <a:prstClr val="black"/>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A8DEBD16-47CE-448B-92C3-B20363EE750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329C76"/>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srgbClr val="329C76"/>
              </a:solidFill>
              <a:effectLst/>
              <a:uLnTx/>
              <a:uFillTx/>
              <a:latin typeface="Scala Sans"/>
              <a:ea typeface="+mn-ea"/>
              <a:cs typeface="+mn-cs"/>
            </a:endParaRPr>
          </a:p>
        </p:txBody>
      </p:sp>
    </p:spTree>
    <p:extLst>
      <p:ext uri="{BB962C8B-B14F-4D97-AF65-F5344CB8AC3E}">
        <p14:creationId xmlns:p14="http://schemas.microsoft.com/office/powerpoint/2010/main" val="3894395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9CC0C8-26A9-49BA-90DC-A1033646E42B}"/>
              </a:ext>
            </a:extLst>
          </p:cNvPr>
          <p:cNvSpPr>
            <a:spLocks noGrp="1"/>
          </p:cNvSpPr>
          <p:nvPr>
            <p:ph idx="1"/>
          </p:nvPr>
        </p:nvSpPr>
        <p:spPr/>
        <p:txBody>
          <a:bodyPr/>
          <a:lstStyle/>
          <a:p>
            <a:pPr marL="457200" indent="-457200">
              <a:buFont typeface="+mj-lt"/>
              <a:buAutoNum type="arabicPeriod"/>
            </a:pPr>
            <a:r>
              <a:rPr lang="en-US" dirty="0"/>
              <a:t>Define important words in this chapter</a:t>
            </a:r>
          </a:p>
          <a:p>
            <a:pPr marL="457200" indent="-457200">
              <a:buFont typeface="+mj-lt"/>
              <a:buAutoNum type="arabicPeriod"/>
            </a:pPr>
            <a:endParaRPr lang="en-US" dirty="0"/>
          </a:p>
          <a:p>
            <a:r>
              <a:rPr lang="en-US" b="1" dirty="0">
                <a:solidFill>
                  <a:schemeClr val="tx1"/>
                </a:solidFill>
              </a:rPr>
              <a:t>expiration </a:t>
            </a:r>
          </a:p>
          <a:p>
            <a:pPr lvl="1"/>
            <a:r>
              <a:rPr lang="en-US" dirty="0">
                <a:solidFill>
                  <a:schemeClr val="tx1"/>
                </a:solidFill>
              </a:rPr>
              <a:t>the process of exhaling air out of the lungs.</a:t>
            </a:r>
          </a:p>
          <a:p>
            <a:r>
              <a:rPr lang="en-US" b="1" dirty="0">
                <a:solidFill>
                  <a:schemeClr val="tx1"/>
                </a:solidFill>
              </a:rPr>
              <a:t>Fahrenheit </a:t>
            </a:r>
          </a:p>
          <a:p>
            <a:pPr lvl="1"/>
            <a:r>
              <a:rPr lang="en-US" dirty="0">
                <a:solidFill>
                  <a:schemeClr val="tx1"/>
                </a:solidFill>
              </a:rPr>
              <a:t>a temperature scale in which the boiling point of water is 212 degrees and the freezing point of water is 32 degrees.</a:t>
            </a:r>
          </a:p>
          <a:p>
            <a:r>
              <a:rPr lang="en-US" b="1" dirty="0">
                <a:solidFill>
                  <a:schemeClr val="tx1"/>
                </a:solidFill>
              </a:rPr>
              <a:t>hypertension </a:t>
            </a:r>
          </a:p>
          <a:p>
            <a:pPr lvl="1"/>
            <a:r>
              <a:rPr lang="en-US" dirty="0">
                <a:solidFill>
                  <a:schemeClr val="tx1"/>
                </a:solidFill>
              </a:rPr>
              <a:t>high blood pressure, regularly measuring 130/80 mm Hg or higher.</a:t>
            </a:r>
          </a:p>
          <a:p>
            <a:r>
              <a:rPr lang="en-US" b="1" dirty="0">
                <a:solidFill>
                  <a:schemeClr val="tx1"/>
                </a:solidFill>
              </a:rPr>
              <a:t>hypotension </a:t>
            </a:r>
          </a:p>
          <a:p>
            <a:pPr lvl="1"/>
            <a:r>
              <a:rPr lang="en-US" dirty="0">
                <a:solidFill>
                  <a:schemeClr val="tx1"/>
                </a:solidFill>
              </a:rPr>
              <a:t>low blood pressure, below 90/60 mm HG.</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8331D339-8EE3-4270-ABBB-5BEF0C3F528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329C76"/>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329C76"/>
              </a:solidFill>
              <a:effectLst/>
              <a:uLnTx/>
              <a:uFillTx/>
              <a:latin typeface="Scala Sans"/>
              <a:ea typeface="+mn-ea"/>
              <a:cs typeface="+mn-cs"/>
            </a:endParaRPr>
          </a:p>
        </p:txBody>
      </p:sp>
    </p:spTree>
    <p:extLst>
      <p:ext uri="{BB962C8B-B14F-4D97-AF65-F5344CB8AC3E}">
        <p14:creationId xmlns:p14="http://schemas.microsoft.com/office/powerpoint/2010/main" val="1031248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9E60C9-9C51-4E1F-B5F1-E4688BB3131C}"/>
              </a:ext>
            </a:extLst>
          </p:cNvPr>
          <p:cNvSpPr>
            <a:spLocks noGrp="1"/>
          </p:cNvSpPr>
          <p:nvPr>
            <p:ph idx="1"/>
          </p:nvPr>
        </p:nvSpPr>
        <p:spPr/>
        <p:txBody>
          <a:bodyPr/>
          <a:lstStyle/>
          <a:p>
            <a:pPr marL="457200" indent="-457200">
              <a:buFont typeface="+mj-lt"/>
              <a:buAutoNum type="arabicPeriod" startAt="6"/>
            </a:pPr>
            <a:r>
              <a:rPr lang="en-US" dirty="0"/>
              <a:t>List guidelines for counting pulse and respirations</a:t>
            </a:r>
          </a:p>
          <a:p>
            <a:endParaRPr lang="en-US" dirty="0"/>
          </a:p>
          <a:p>
            <a:r>
              <a:rPr lang="en-US" dirty="0">
                <a:solidFill>
                  <a:schemeClr val="tx1"/>
                </a:solidFill>
              </a:rPr>
              <a:t>Remember these points about pulse rate:</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Pulse is the number of heartbeats per minute. Normal rate is 60-100 beats per minute for adults.</a:t>
            </a:r>
          </a:p>
          <a:p>
            <a:pPr marL="800100" lvl="1" indent="-342900">
              <a:buFont typeface="Arial" panose="020B0604020202020204" pitchFamily="34" charset="0"/>
              <a:buChar char="•"/>
            </a:pPr>
            <a:r>
              <a:rPr lang="en-US" dirty="0">
                <a:solidFill>
                  <a:schemeClr val="tx1"/>
                </a:solidFill>
              </a:rPr>
              <a:t>NA should observe for the overall pattern of the pulse and the quality or type of the pulse.</a:t>
            </a:r>
          </a:p>
          <a:p>
            <a:pPr marL="800100" lvl="1" indent="-342900">
              <a:buFont typeface="Arial" panose="020B0604020202020204" pitchFamily="34" charset="0"/>
              <a:buChar char="•"/>
            </a:pPr>
            <a:endParaRPr lang="en-US" dirty="0">
              <a:solidFill>
                <a:schemeClr val="tx1"/>
              </a:solidFill>
            </a:endParaRPr>
          </a:p>
          <a:p>
            <a:pPr marL="800100" lvl="1" indent="-342900">
              <a:buFont typeface="Arial" panose="020B0604020202020204" pitchFamily="34" charset="0"/>
              <a:buChar char="•"/>
            </a:pPr>
            <a:endParaRPr lang="en-US" dirty="0">
              <a:solidFill>
                <a:schemeClr val="tx1"/>
              </a:solidFill>
            </a:endParaRPr>
          </a:p>
          <a:p>
            <a:pPr marL="800100" lvl="1" indent="-342900">
              <a:buFont typeface="Arial" panose="020B0604020202020204" pitchFamily="34" charset="0"/>
              <a:buChar char="•"/>
            </a:pPr>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A8DEBD16-47CE-448B-92C3-B20363EE750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329C76"/>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srgbClr val="329C76"/>
              </a:solidFill>
              <a:effectLst/>
              <a:uLnTx/>
              <a:uFillTx/>
              <a:latin typeface="Scala Sans"/>
              <a:ea typeface="+mn-ea"/>
              <a:cs typeface="+mn-cs"/>
            </a:endParaRPr>
          </a:p>
        </p:txBody>
      </p:sp>
    </p:spTree>
    <p:extLst>
      <p:ext uri="{BB962C8B-B14F-4D97-AF65-F5344CB8AC3E}">
        <p14:creationId xmlns:p14="http://schemas.microsoft.com/office/powerpoint/2010/main" val="10878174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9E60C9-9C51-4E1F-B5F1-E4688BB3131C}"/>
              </a:ext>
            </a:extLst>
          </p:cNvPr>
          <p:cNvSpPr>
            <a:spLocks noGrp="1"/>
          </p:cNvSpPr>
          <p:nvPr>
            <p:ph idx="1"/>
          </p:nvPr>
        </p:nvSpPr>
        <p:spPr/>
        <p:txBody>
          <a:bodyPr/>
          <a:lstStyle/>
          <a:p>
            <a:pPr marL="457200" indent="-457200">
              <a:buFont typeface="+mj-lt"/>
              <a:buAutoNum type="arabicPeriod" startAt="6"/>
            </a:pPr>
            <a:r>
              <a:rPr lang="en-US" dirty="0"/>
              <a:t>List guidelines for counting pulse and respirations</a:t>
            </a:r>
          </a:p>
          <a:p>
            <a:endParaRPr lang="en-US" dirty="0"/>
          </a:p>
          <a:p>
            <a:r>
              <a:rPr lang="en-US" dirty="0">
                <a:solidFill>
                  <a:schemeClr val="tx1"/>
                </a:solidFill>
              </a:rPr>
              <a:t>Remember these points about respirations:</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NA should do the counting immediately after taking the pulse.</a:t>
            </a:r>
          </a:p>
          <a:p>
            <a:pPr marL="800100" lvl="1" indent="-342900">
              <a:buFont typeface="Arial" panose="020B0604020202020204" pitchFamily="34" charset="0"/>
              <a:buChar char="•"/>
            </a:pPr>
            <a:r>
              <a:rPr lang="en-US" dirty="0">
                <a:solidFill>
                  <a:schemeClr val="tx1"/>
                </a:solidFill>
              </a:rPr>
              <a:t>It is important not to let the resident know the NA is counting breaths.</a:t>
            </a:r>
          </a:p>
          <a:p>
            <a:pPr marL="800100" lvl="1" indent="-342900">
              <a:buFont typeface="Arial" panose="020B0604020202020204" pitchFamily="34" charset="0"/>
              <a:buChar char="•"/>
            </a:pPr>
            <a:r>
              <a:rPr lang="en-US" dirty="0">
                <a:solidFill>
                  <a:schemeClr val="tx1"/>
                </a:solidFill>
              </a:rPr>
              <a:t>Normal rate is 12-20 breaths per minute.</a:t>
            </a:r>
          </a:p>
          <a:p>
            <a:pPr marL="800100" lvl="1" indent="-342900">
              <a:buFont typeface="Arial" panose="020B0604020202020204" pitchFamily="34" charset="0"/>
              <a:buChar char="•"/>
            </a:pPr>
            <a:r>
              <a:rPr lang="en-US" dirty="0">
                <a:solidFill>
                  <a:schemeClr val="tx1"/>
                </a:solidFill>
              </a:rPr>
              <a:t>NA should observe for the overall pattern of the respirations and the quality or type of breathing.</a:t>
            </a:r>
          </a:p>
          <a:p>
            <a:pPr marL="800100" lvl="1" indent="-342900">
              <a:buFont typeface="Arial" panose="020B0604020202020204" pitchFamily="34" charset="0"/>
              <a:buChar char="•"/>
            </a:pPr>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A8DEBD16-47CE-448B-92C3-B20363EE750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329C76"/>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srgbClr val="329C76"/>
              </a:solidFill>
              <a:effectLst/>
              <a:uLnTx/>
              <a:uFillTx/>
              <a:latin typeface="Scala Sans"/>
              <a:ea typeface="+mn-ea"/>
              <a:cs typeface="+mn-cs"/>
            </a:endParaRPr>
          </a:p>
        </p:txBody>
      </p:sp>
    </p:spTree>
    <p:extLst>
      <p:ext uri="{BB962C8B-B14F-4D97-AF65-F5344CB8AC3E}">
        <p14:creationId xmlns:p14="http://schemas.microsoft.com/office/powerpoint/2010/main" val="29517739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C89877-72A6-4F0D-82A3-186E20391E21}"/>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Counting and recording radial pulse and counting and recording respirations</a:t>
            </a:r>
          </a:p>
          <a:p>
            <a:endParaRPr lang="en-US" dirty="0">
              <a:solidFill>
                <a:schemeClr val="tx1"/>
              </a:solidFill>
              <a:highlight>
                <a:srgbClr val="000000"/>
              </a:highlight>
            </a:endParaRPr>
          </a:p>
          <a:p>
            <a:r>
              <a:rPr lang="en-US" i="1" dirty="0">
                <a:solidFill>
                  <a:schemeClr val="tx1"/>
                </a:solidFill>
              </a:rPr>
              <a:t>Equipment: watch with second hand, pen and paper</a:t>
            </a:r>
          </a:p>
          <a:p>
            <a:endParaRPr lang="en-US" dirty="0">
              <a:solidFill>
                <a:schemeClr val="tx1"/>
              </a:solidFill>
            </a:endParaRPr>
          </a:p>
          <a:p>
            <a:pPr marL="457200" indent="-457200">
              <a:buFont typeface="+mj-lt"/>
              <a:buAutoNum type="arabicPeriod"/>
            </a:pPr>
            <a:r>
              <a:rPr lang="en-US" dirty="0">
                <a:solidFill>
                  <a:schemeClr val="tx1"/>
                </a:solidFill>
              </a:rPr>
              <a:t>Identify yourself by name. Identify the resident. Greet the resident by name.</a:t>
            </a:r>
          </a:p>
          <a:p>
            <a:pPr marL="457200" indent="-457200">
              <a:buFont typeface="+mj-lt"/>
              <a:buAutoNum type="arabicPeriod"/>
            </a:pPr>
            <a:r>
              <a:rPr lang="en-US" dirty="0">
                <a:solidFill>
                  <a:schemeClr val="tx1"/>
                </a:solidFill>
              </a:rPr>
              <a:t>Wash your hands.</a:t>
            </a:r>
          </a:p>
          <a:p>
            <a:pPr marL="457200" indent="-457200">
              <a:buFont typeface="+mj-lt"/>
              <a:buAutoNum type="arabicPeriod"/>
            </a:pPr>
            <a:r>
              <a:rPr lang="en-US" dirty="0">
                <a:solidFill>
                  <a:schemeClr val="tx1"/>
                </a:solidFill>
              </a:rPr>
              <a:t>Explain procedure to the resident. Speak clearly, slowly, and directly. Maintain face-to-face contact whenever possible.</a:t>
            </a:r>
          </a:p>
          <a:p>
            <a:pPr marL="457200" indent="-457200">
              <a:buFont typeface="+mj-lt"/>
              <a:buAutoNum type="arabicPeriod"/>
            </a:pPr>
            <a:r>
              <a:rPr lang="en-US" dirty="0">
                <a:solidFill>
                  <a:schemeClr val="tx1"/>
                </a:solidFill>
              </a:rPr>
              <a:t>Provide for the resident’s privacy with a curtain, screen, or door.</a:t>
            </a: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B80A730A-7452-481D-8BD5-30DF434A672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329C76"/>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srgbClr val="329C76"/>
              </a:solidFill>
              <a:effectLst/>
              <a:uLnTx/>
              <a:uFillTx/>
              <a:latin typeface="Scala Sans"/>
              <a:ea typeface="+mn-ea"/>
              <a:cs typeface="+mn-cs"/>
            </a:endParaRPr>
          </a:p>
        </p:txBody>
      </p:sp>
    </p:spTree>
    <p:extLst>
      <p:ext uri="{BB962C8B-B14F-4D97-AF65-F5344CB8AC3E}">
        <p14:creationId xmlns:p14="http://schemas.microsoft.com/office/powerpoint/2010/main" val="22881700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C89877-72A6-4F0D-82A3-186E20391E21}"/>
              </a:ext>
            </a:extLst>
          </p:cNvPr>
          <p:cNvSpPr>
            <a:spLocks noGrp="1"/>
          </p:cNvSpPr>
          <p:nvPr>
            <p:ph idx="1"/>
          </p:nvPr>
        </p:nvSpPr>
        <p:spPr>
          <a:xfrm>
            <a:off x="635394" y="722185"/>
            <a:ext cx="4566922" cy="5454779"/>
          </a:xfrm>
        </p:spPr>
        <p:txBody>
          <a:bodyPr/>
          <a:lstStyle/>
          <a:p>
            <a:r>
              <a:rPr lang="en-US" dirty="0">
                <a:solidFill>
                  <a:schemeClr val="accent5">
                    <a:lumMod val="60000"/>
                    <a:lumOff val="40000"/>
                  </a:schemeClr>
                </a:solidFill>
                <a:highlight>
                  <a:srgbClr val="000000"/>
                </a:highlight>
              </a:rPr>
              <a:t>Counting and recording radial pulse and counting and recording respirations</a:t>
            </a:r>
          </a:p>
          <a:p>
            <a:endParaRPr lang="en-US" dirty="0">
              <a:solidFill>
                <a:schemeClr val="tx1"/>
              </a:solidFill>
              <a:highlight>
                <a:srgbClr val="000000"/>
              </a:highlight>
            </a:endParaRPr>
          </a:p>
          <a:p>
            <a:pPr marL="457200" indent="-457200">
              <a:buFont typeface="+mj-lt"/>
              <a:buAutoNum type="arabicPeriod" startAt="5"/>
            </a:pPr>
            <a:r>
              <a:rPr lang="en-US" dirty="0">
                <a:solidFill>
                  <a:schemeClr val="tx1"/>
                </a:solidFill>
              </a:rPr>
              <a:t>Place the tips of your index finger and middle finger on the thumb side of the  resident’s wrist to locate the radial pulse. Do not use your thumb.</a:t>
            </a:r>
          </a:p>
          <a:p>
            <a:pPr marL="457200" indent="-457200">
              <a:buFont typeface="+mj-lt"/>
              <a:buAutoNum type="arabicPeriod" startAt="5"/>
            </a:pPr>
            <a:r>
              <a:rPr lang="en-US" dirty="0">
                <a:solidFill>
                  <a:schemeClr val="tx1"/>
                </a:solidFill>
              </a:rPr>
              <a:t>Count beats for one full minute.</a:t>
            </a:r>
          </a:p>
          <a:p>
            <a:pPr marL="457200" indent="-457200">
              <a:buFont typeface="+mj-lt"/>
              <a:buAutoNum type="arabicPeriod" startAt="5"/>
            </a:pPr>
            <a:r>
              <a:rPr lang="en-US" dirty="0">
                <a:solidFill>
                  <a:schemeClr val="tx1"/>
                </a:solidFill>
              </a:rPr>
              <a:t>Keep your fingertips on the resident’s wrist. Count respirations for one full minute. Remember that one respiration consists of an inspiration and an expiration. </a:t>
            </a: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B80A730A-7452-481D-8BD5-30DF434A672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329C76"/>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srgbClr val="329C76"/>
              </a:solidFill>
              <a:effectLst/>
              <a:uLnTx/>
              <a:uFillTx/>
              <a:latin typeface="Scala Sans"/>
              <a:ea typeface="+mn-ea"/>
              <a:cs typeface="+mn-cs"/>
            </a:endParaRPr>
          </a:p>
        </p:txBody>
      </p:sp>
      <p:pic>
        <p:nvPicPr>
          <p:cNvPr id="4" name="Picture 3">
            <a:extLst>
              <a:ext uri="{FF2B5EF4-FFF2-40B4-BE49-F238E27FC236}">
                <a16:creationId xmlns:a16="http://schemas.microsoft.com/office/drawing/2014/main" id="{50417948-0DE0-4AFD-A798-97B7E7BCA225}"/>
              </a:ext>
            </a:extLst>
          </p:cNvPr>
          <p:cNvPicPr>
            <a:picLocks noChangeAspect="1"/>
          </p:cNvPicPr>
          <p:nvPr/>
        </p:nvPicPr>
        <p:blipFill>
          <a:blip r:embed="rId2"/>
          <a:stretch>
            <a:fillRect/>
          </a:stretch>
        </p:blipFill>
        <p:spPr>
          <a:xfrm>
            <a:off x="5202316" y="3158066"/>
            <a:ext cx="5272342" cy="2760657"/>
          </a:xfrm>
          <a:prstGeom prst="rect">
            <a:avLst/>
          </a:prstGeom>
        </p:spPr>
      </p:pic>
    </p:spTree>
    <p:extLst>
      <p:ext uri="{BB962C8B-B14F-4D97-AF65-F5344CB8AC3E}">
        <p14:creationId xmlns:p14="http://schemas.microsoft.com/office/powerpoint/2010/main" val="16642459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C89877-72A6-4F0D-82A3-186E20391E21}"/>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Counting and recording radial pulse and counting and recording respirations</a:t>
            </a:r>
          </a:p>
          <a:p>
            <a:endParaRPr lang="en-US" dirty="0">
              <a:solidFill>
                <a:schemeClr val="tx1"/>
              </a:solidFill>
              <a:highlight>
                <a:srgbClr val="000000"/>
              </a:highlight>
            </a:endParaRPr>
          </a:p>
          <a:p>
            <a:pPr marL="457200" indent="-457200">
              <a:buFont typeface="+mj-lt"/>
              <a:buAutoNum type="arabicPeriod" startAt="7"/>
            </a:pPr>
            <a:r>
              <a:rPr lang="en-US" dirty="0">
                <a:solidFill>
                  <a:schemeClr val="tx1"/>
                </a:solidFill>
              </a:rPr>
              <a:t>(cont’d) Observe for the pattern and character of the resident’s breathing. Normal breathing is smooth and quiet. If you see signs of troubled, shallow, or noisy breathing, such as wheezing, report it to the nurse.</a:t>
            </a:r>
          </a:p>
          <a:p>
            <a:pPr marL="457200" indent="-457200">
              <a:buFont typeface="+mj-lt"/>
              <a:buAutoNum type="arabicPeriod" startAt="7"/>
            </a:pPr>
            <a:r>
              <a:rPr lang="en-US" dirty="0">
                <a:solidFill>
                  <a:schemeClr val="tx1"/>
                </a:solidFill>
              </a:rPr>
              <a:t>Wash your hands.</a:t>
            </a:r>
          </a:p>
          <a:p>
            <a:pPr marL="457200" indent="-457200">
              <a:buFont typeface="+mj-lt"/>
              <a:buAutoNum type="arabicPeriod" startAt="7"/>
            </a:pPr>
            <a:r>
              <a:rPr lang="en-US" dirty="0">
                <a:solidFill>
                  <a:schemeClr val="tx1"/>
                </a:solidFill>
              </a:rPr>
              <a:t>Immediately record pulse rate, date, time, and method used (radial). Record the respiratory rate and the pattern or character of breathing.</a:t>
            </a:r>
          </a:p>
          <a:p>
            <a:pPr marL="457200" indent="-457200">
              <a:buFont typeface="+mj-lt"/>
              <a:buAutoNum type="arabicPeriod" startAt="7"/>
            </a:pPr>
            <a:r>
              <a:rPr lang="en-US" dirty="0">
                <a:solidFill>
                  <a:schemeClr val="tx1"/>
                </a:solidFill>
              </a:rPr>
              <a:t>Remove privacy measures. Make the resident comfortable.</a:t>
            </a:r>
          </a:p>
          <a:p>
            <a:pPr marL="457200" indent="-457200">
              <a:buFont typeface="+mj-lt"/>
              <a:buAutoNum type="arabicPeriod" startAt="7"/>
            </a:pPr>
            <a:r>
              <a:rPr lang="en-US" dirty="0">
                <a:solidFill>
                  <a:schemeClr val="tx1"/>
                </a:solidFill>
              </a:rPr>
              <a:t>Leave call light within the resident’s reach.</a:t>
            </a:r>
          </a:p>
          <a:p>
            <a:pPr marL="457200" indent="-457200">
              <a:buFont typeface="+mj-lt"/>
              <a:buAutoNum type="arabicPeriod" startAt="7"/>
            </a:pPr>
            <a:r>
              <a:rPr lang="en-US" dirty="0">
                <a:solidFill>
                  <a:schemeClr val="tx1"/>
                </a:solidFill>
              </a:rPr>
              <a:t>Wash your hands.</a:t>
            </a:r>
          </a:p>
          <a:p>
            <a:pPr marL="457200" indent="-457200">
              <a:buFont typeface="+mj-lt"/>
              <a:buAutoNum type="arabicPeriod" startAt="7"/>
            </a:pPr>
            <a:r>
              <a:rPr lang="en-US" dirty="0">
                <a:solidFill>
                  <a:schemeClr val="tx1"/>
                </a:solidFill>
              </a:rPr>
              <a:t>Be courteous and respectful at all times.</a:t>
            </a:r>
          </a:p>
          <a:p>
            <a:pPr marL="457200" indent="-457200">
              <a:buFont typeface="+mj-lt"/>
              <a:buAutoNum type="arabicPeriod" startAt="7"/>
            </a:pPr>
            <a:r>
              <a:rPr lang="en-US" dirty="0">
                <a:solidFill>
                  <a:schemeClr val="tx1"/>
                </a:solidFill>
              </a:rPr>
              <a:t>Report any changes in the resident to the nurse. Report to the nurse if the pulse is less than 60 beats per minute, over 100 beats per minute, if the pulse rhythm is irregular, or if breathing is irregular.</a:t>
            </a:r>
          </a:p>
          <a:p>
            <a:pPr marL="457200" indent="-457200">
              <a:buFont typeface="+mj-lt"/>
              <a:buAutoNum type="arabicPeriod" startAt="7"/>
            </a:pPr>
            <a:endParaRPr lang="en-US" dirty="0">
              <a:solidFill>
                <a:schemeClr val="tx1"/>
              </a:solidFill>
              <a:highlight>
                <a:srgbClr val="000000"/>
              </a:highlight>
            </a:endParaRPr>
          </a:p>
          <a:p>
            <a:pPr marL="457200" indent="-457200">
              <a:buFont typeface="+mj-lt"/>
              <a:buAutoNum type="arabicPeriod" startAt="7"/>
            </a:pPr>
            <a:endParaRPr lang="en-US" dirty="0">
              <a:solidFill>
                <a:schemeClr val="tx1"/>
              </a:solidFill>
              <a:highlight>
                <a:srgbClr val="000000"/>
              </a:highlight>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B80A730A-7452-481D-8BD5-30DF434A672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329C76"/>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srgbClr val="329C76"/>
              </a:solidFill>
              <a:effectLst/>
              <a:uLnTx/>
              <a:uFillTx/>
              <a:latin typeface="Scala Sans"/>
              <a:ea typeface="+mn-ea"/>
              <a:cs typeface="+mn-cs"/>
            </a:endParaRPr>
          </a:p>
        </p:txBody>
      </p:sp>
    </p:spTree>
    <p:extLst>
      <p:ext uri="{BB962C8B-B14F-4D97-AF65-F5344CB8AC3E}">
        <p14:creationId xmlns:p14="http://schemas.microsoft.com/office/powerpoint/2010/main" val="3195495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9E60C9-9C51-4E1F-B5F1-E4688BB3131C}"/>
              </a:ext>
            </a:extLst>
          </p:cNvPr>
          <p:cNvSpPr>
            <a:spLocks noGrp="1"/>
          </p:cNvSpPr>
          <p:nvPr>
            <p:ph idx="1"/>
          </p:nvPr>
        </p:nvSpPr>
        <p:spPr/>
        <p:txBody>
          <a:bodyPr/>
          <a:lstStyle/>
          <a:p>
            <a:pPr marL="457200" indent="-457200">
              <a:buFont typeface="+mj-lt"/>
              <a:buAutoNum type="arabicPeriod" startAt="6"/>
            </a:pPr>
            <a:r>
              <a:rPr lang="en-US" dirty="0"/>
              <a:t>List guidelines for counting pulse and respirations</a:t>
            </a:r>
          </a:p>
          <a:p>
            <a:endParaRPr lang="en-US" dirty="0"/>
          </a:p>
          <a:p>
            <a:r>
              <a:rPr lang="en-US" dirty="0">
                <a:solidFill>
                  <a:schemeClr val="tx1"/>
                </a:solidFill>
              </a:rPr>
              <a:t>REMEMBER:</a:t>
            </a:r>
          </a:p>
          <a:p>
            <a:endParaRPr lang="en-US" dirty="0">
              <a:solidFill>
                <a:schemeClr val="tx1"/>
              </a:solidFill>
            </a:endParaRPr>
          </a:p>
          <a:p>
            <a:r>
              <a:rPr lang="en-US" dirty="0">
                <a:solidFill>
                  <a:schemeClr val="tx1"/>
                </a:solidFill>
              </a:rPr>
              <a:t>The apical pulse is normally about the same as the radial pulse. </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A8DEBD16-47CE-448B-92C3-B20363EE750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329C76"/>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srgbClr val="329C76"/>
              </a:solidFill>
              <a:effectLst/>
              <a:uLnTx/>
              <a:uFillTx/>
              <a:latin typeface="Scala Sans"/>
              <a:ea typeface="+mn-ea"/>
              <a:cs typeface="+mn-cs"/>
            </a:endParaRPr>
          </a:p>
        </p:txBody>
      </p:sp>
    </p:spTree>
    <p:extLst>
      <p:ext uri="{BB962C8B-B14F-4D97-AF65-F5344CB8AC3E}">
        <p14:creationId xmlns:p14="http://schemas.microsoft.com/office/powerpoint/2010/main" val="39512247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C89877-72A6-4F0D-82A3-186E20391E21}"/>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Counting and recording apical pulse </a:t>
            </a:r>
          </a:p>
          <a:p>
            <a:endParaRPr lang="en-US" dirty="0">
              <a:solidFill>
                <a:schemeClr val="tx1"/>
              </a:solidFill>
              <a:highlight>
                <a:srgbClr val="000000"/>
              </a:highlight>
            </a:endParaRPr>
          </a:p>
          <a:p>
            <a:r>
              <a:rPr lang="en-US" i="1" dirty="0">
                <a:solidFill>
                  <a:schemeClr val="tx1"/>
                </a:solidFill>
              </a:rPr>
              <a:t>Equipment: stethoscope, watch with second hand, alcohol wipes, pen and paper</a:t>
            </a:r>
          </a:p>
          <a:p>
            <a:endParaRPr lang="en-US" i="1" dirty="0">
              <a:solidFill>
                <a:schemeClr val="tx1"/>
              </a:solidFill>
            </a:endParaRPr>
          </a:p>
          <a:p>
            <a:pPr marL="457200" indent="-457200">
              <a:buFont typeface="+mj-lt"/>
              <a:buAutoNum type="arabicPeriod"/>
            </a:pPr>
            <a:r>
              <a:rPr lang="en-US" dirty="0">
                <a:solidFill>
                  <a:schemeClr val="tx1"/>
                </a:solidFill>
              </a:rPr>
              <a:t>Identify yourself by name. Identify the resident. Greet the resident by name.</a:t>
            </a:r>
          </a:p>
          <a:p>
            <a:pPr marL="457200" indent="-457200">
              <a:buFont typeface="+mj-lt"/>
              <a:buAutoNum type="arabicPeriod"/>
            </a:pPr>
            <a:r>
              <a:rPr lang="en-US" dirty="0">
                <a:solidFill>
                  <a:schemeClr val="tx1"/>
                </a:solidFill>
              </a:rPr>
              <a:t>Wash your hands.</a:t>
            </a:r>
          </a:p>
          <a:p>
            <a:pPr marL="457200" indent="-457200">
              <a:buFont typeface="+mj-lt"/>
              <a:buAutoNum type="arabicPeriod"/>
            </a:pPr>
            <a:r>
              <a:rPr lang="en-US" dirty="0">
                <a:solidFill>
                  <a:schemeClr val="tx1"/>
                </a:solidFill>
              </a:rPr>
              <a:t>Explain procedure to the resident. Speak clearly, slowly, and directly. Maintain face-to-face contact whenever possible.</a:t>
            </a:r>
          </a:p>
          <a:p>
            <a:pPr marL="457200" indent="-457200">
              <a:buFont typeface="+mj-lt"/>
              <a:buAutoNum type="arabicPeriod"/>
            </a:pPr>
            <a:r>
              <a:rPr lang="en-US" dirty="0">
                <a:solidFill>
                  <a:schemeClr val="tx1"/>
                </a:solidFill>
              </a:rPr>
              <a:t>Provide for the resident’s privacy with a curtain, screen, or door. </a:t>
            </a:r>
          </a:p>
          <a:p>
            <a:pPr marL="457200" indent="-457200">
              <a:buFont typeface="+mj-lt"/>
              <a:buAutoNum type="arabicPeriod"/>
            </a:pPr>
            <a:r>
              <a:rPr lang="en-US" dirty="0">
                <a:solidFill>
                  <a:schemeClr val="tx1"/>
                </a:solidFill>
              </a:rPr>
              <a:t>Before using stethoscope, wipe diaphragm and earpieces with alcohol wipes.</a:t>
            </a:r>
          </a:p>
          <a:p>
            <a:pPr marL="457200" indent="-457200">
              <a:buFont typeface="+mj-lt"/>
              <a:buAutoNum type="arabicPeriod"/>
            </a:pPr>
            <a:r>
              <a:rPr lang="en-US" dirty="0">
                <a:solidFill>
                  <a:schemeClr val="tx1"/>
                </a:solidFill>
              </a:rPr>
              <a:t>Fit the earpieces of the stethoscope snugly in your ears. Place the flat metal diaphragm on the left side of the chest, just below the nipple. Listen for the heartbeat.</a:t>
            </a: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B80A730A-7452-481D-8BD5-30DF434A672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329C76"/>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srgbClr val="329C76"/>
              </a:solidFill>
              <a:effectLst/>
              <a:uLnTx/>
              <a:uFillTx/>
              <a:latin typeface="Scala Sans"/>
              <a:ea typeface="+mn-ea"/>
              <a:cs typeface="+mn-cs"/>
            </a:endParaRPr>
          </a:p>
        </p:txBody>
      </p:sp>
    </p:spTree>
    <p:extLst>
      <p:ext uri="{BB962C8B-B14F-4D97-AF65-F5344CB8AC3E}">
        <p14:creationId xmlns:p14="http://schemas.microsoft.com/office/powerpoint/2010/main" val="31910700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C89877-72A6-4F0D-82A3-186E20391E21}"/>
              </a:ext>
            </a:extLst>
          </p:cNvPr>
          <p:cNvSpPr>
            <a:spLocks noGrp="1"/>
          </p:cNvSpPr>
          <p:nvPr>
            <p:ph idx="1"/>
          </p:nvPr>
        </p:nvSpPr>
        <p:spPr>
          <a:xfrm>
            <a:off x="635394" y="722185"/>
            <a:ext cx="4549166" cy="5454779"/>
          </a:xfrm>
        </p:spPr>
        <p:txBody>
          <a:bodyPr/>
          <a:lstStyle/>
          <a:p>
            <a:r>
              <a:rPr lang="en-US" dirty="0">
                <a:solidFill>
                  <a:schemeClr val="accent5">
                    <a:lumMod val="60000"/>
                    <a:lumOff val="40000"/>
                  </a:schemeClr>
                </a:solidFill>
                <a:highlight>
                  <a:srgbClr val="000000"/>
                </a:highlight>
              </a:rPr>
              <a:t>Counting and recording apical pulse </a:t>
            </a:r>
          </a:p>
          <a:p>
            <a:endParaRPr lang="en-US" dirty="0">
              <a:solidFill>
                <a:schemeClr val="tx1"/>
              </a:solidFill>
              <a:highlight>
                <a:srgbClr val="000000"/>
              </a:highlight>
            </a:endParaRPr>
          </a:p>
          <a:p>
            <a:pPr marL="457200" indent="-457200">
              <a:buFont typeface="+mj-lt"/>
              <a:buAutoNum type="arabicPeriod" startAt="7"/>
            </a:pPr>
            <a:r>
              <a:rPr lang="en-US" dirty="0">
                <a:solidFill>
                  <a:schemeClr val="tx1"/>
                </a:solidFill>
              </a:rPr>
              <a:t>Use the second hand of your watch. Count beats for one full minute. Each “</a:t>
            </a:r>
            <a:r>
              <a:rPr lang="en-US" dirty="0" err="1">
                <a:solidFill>
                  <a:schemeClr val="tx1"/>
                </a:solidFill>
              </a:rPr>
              <a:t>lubdub</a:t>
            </a:r>
            <a:r>
              <a:rPr lang="en-US" dirty="0">
                <a:solidFill>
                  <a:schemeClr val="tx1"/>
                </a:solidFill>
              </a:rPr>
              <a:t>” you hear is counted as one beat. A normal heartbeat is rhythmical. Leave the stethoscope in place to count respirations.</a:t>
            </a:r>
          </a:p>
          <a:p>
            <a:pPr marL="457200" indent="-457200">
              <a:buFont typeface="+mj-lt"/>
              <a:buAutoNum type="arabicPeriod" startAt="7"/>
            </a:pPr>
            <a:r>
              <a:rPr lang="en-US" dirty="0">
                <a:solidFill>
                  <a:schemeClr val="tx1"/>
                </a:solidFill>
              </a:rPr>
              <a:t>Immediately record pulse rate, date, time, and method used (apical). Note any irregularities in the rhythm.</a:t>
            </a:r>
          </a:p>
          <a:p>
            <a:pPr marL="457200" indent="-457200">
              <a:buFont typeface="+mj-lt"/>
              <a:buAutoNum type="arabicPeriod" startAt="7"/>
            </a:pPr>
            <a:r>
              <a:rPr lang="en-US" dirty="0">
                <a:solidFill>
                  <a:schemeClr val="tx1"/>
                </a:solidFill>
              </a:rPr>
              <a:t>Clean the earpieces and diaphragm of the stethoscope with alcohol wipes. </a:t>
            </a: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B80A730A-7452-481D-8BD5-30DF434A672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329C76"/>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srgbClr val="329C76"/>
              </a:solidFill>
              <a:effectLst/>
              <a:uLnTx/>
              <a:uFillTx/>
              <a:latin typeface="Scala Sans"/>
              <a:ea typeface="+mn-ea"/>
              <a:cs typeface="+mn-cs"/>
            </a:endParaRPr>
          </a:p>
        </p:txBody>
      </p:sp>
      <p:pic>
        <p:nvPicPr>
          <p:cNvPr id="4" name="Picture 3">
            <a:extLst>
              <a:ext uri="{FF2B5EF4-FFF2-40B4-BE49-F238E27FC236}">
                <a16:creationId xmlns:a16="http://schemas.microsoft.com/office/drawing/2014/main" id="{C0AB5947-0CD4-4C8D-BB97-2B8C994E172D}"/>
              </a:ext>
            </a:extLst>
          </p:cNvPr>
          <p:cNvPicPr>
            <a:picLocks noChangeAspect="1"/>
          </p:cNvPicPr>
          <p:nvPr/>
        </p:nvPicPr>
        <p:blipFill>
          <a:blip r:embed="rId2"/>
          <a:stretch>
            <a:fillRect/>
          </a:stretch>
        </p:blipFill>
        <p:spPr>
          <a:xfrm>
            <a:off x="5375793" y="2618913"/>
            <a:ext cx="5054475" cy="3236269"/>
          </a:xfrm>
          <a:prstGeom prst="rect">
            <a:avLst/>
          </a:prstGeom>
        </p:spPr>
      </p:pic>
    </p:spTree>
    <p:extLst>
      <p:ext uri="{BB962C8B-B14F-4D97-AF65-F5344CB8AC3E}">
        <p14:creationId xmlns:p14="http://schemas.microsoft.com/office/powerpoint/2010/main" val="18513533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C89877-72A6-4F0D-82A3-186E20391E21}"/>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Counting and recording apical pulse </a:t>
            </a:r>
          </a:p>
          <a:p>
            <a:endParaRPr lang="en-US" dirty="0">
              <a:solidFill>
                <a:schemeClr val="tx1"/>
              </a:solidFill>
              <a:highlight>
                <a:srgbClr val="000000"/>
              </a:highlight>
            </a:endParaRPr>
          </a:p>
          <a:p>
            <a:pPr marL="457200" indent="-457200">
              <a:buFont typeface="+mj-lt"/>
              <a:buAutoNum type="arabicPeriod" startAt="10"/>
            </a:pPr>
            <a:r>
              <a:rPr lang="en-US" dirty="0">
                <a:solidFill>
                  <a:schemeClr val="tx1"/>
                </a:solidFill>
              </a:rPr>
              <a:t>Make the resident comfortable. Remove privacy measures.</a:t>
            </a:r>
          </a:p>
          <a:p>
            <a:pPr marL="457200" indent="-457200">
              <a:buFont typeface="+mj-lt"/>
              <a:buAutoNum type="arabicPeriod" startAt="10"/>
            </a:pPr>
            <a:r>
              <a:rPr lang="en-US" dirty="0">
                <a:solidFill>
                  <a:schemeClr val="tx1"/>
                </a:solidFill>
              </a:rPr>
              <a:t>Leave call light within the resident’s reach.</a:t>
            </a:r>
          </a:p>
          <a:p>
            <a:pPr marL="457200" indent="-457200">
              <a:buFont typeface="+mj-lt"/>
              <a:buAutoNum type="arabicPeriod" startAt="10"/>
            </a:pPr>
            <a:r>
              <a:rPr lang="en-US" dirty="0">
                <a:solidFill>
                  <a:schemeClr val="tx1"/>
                </a:solidFill>
              </a:rPr>
              <a:t>Wash your hands.</a:t>
            </a:r>
          </a:p>
          <a:p>
            <a:pPr marL="457200" indent="-457200">
              <a:buFont typeface="+mj-lt"/>
              <a:buAutoNum type="arabicPeriod" startAt="10"/>
            </a:pPr>
            <a:r>
              <a:rPr lang="en-US" dirty="0">
                <a:solidFill>
                  <a:schemeClr val="tx1"/>
                </a:solidFill>
              </a:rPr>
              <a:t>Be courteous and respectful at all times.</a:t>
            </a:r>
          </a:p>
          <a:p>
            <a:pPr marL="457200" indent="-457200">
              <a:buFont typeface="+mj-lt"/>
              <a:buAutoNum type="arabicPeriod" startAt="10"/>
            </a:pPr>
            <a:r>
              <a:rPr lang="en-US" dirty="0">
                <a:solidFill>
                  <a:schemeClr val="tx1"/>
                </a:solidFill>
              </a:rPr>
              <a:t>Report any changes in the resident to the nurse. </a:t>
            </a:r>
          </a:p>
          <a:p>
            <a:pPr marL="457200" indent="-457200">
              <a:buFont typeface="+mj-lt"/>
              <a:buAutoNum type="arabicPeriod" startAt="10"/>
            </a:pPr>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B80A730A-7452-481D-8BD5-30DF434A672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329C76"/>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srgbClr val="329C76"/>
              </a:solidFill>
              <a:effectLst/>
              <a:uLnTx/>
              <a:uFillTx/>
              <a:latin typeface="Scala Sans"/>
              <a:ea typeface="+mn-ea"/>
              <a:cs typeface="+mn-cs"/>
            </a:endParaRPr>
          </a:p>
        </p:txBody>
      </p:sp>
    </p:spTree>
    <p:extLst>
      <p:ext uri="{BB962C8B-B14F-4D97-AF65-F5344CB8AC3E}">
        <p14:creationId xmlns:p14="http://schemas.microsoft.com/office/powerpoint/2010/main" val="40620233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9E60C9-9C51-4E1F-B5F1-E4688BB3131C}"/>
              </a:ext>
            </a:extLst>
          </p:cNvPr>
          <p:cNvSpPr>
            <a:spLocks noGrp="1"/>
          </p:cNvSpPr>
          <p:nvPr>
            <p:ph idx="1"/>
          </p:nvPr>
        </p:nvSpPr>
        <p:spPr/>
        <p:txBody>
          <a:bodyPr/>
          <a:lstStyle/>
          <a:p>
            <a:pPr marL="457200" indent="-457200">
              <a:buFont typeface="+mj-lt"/>
              <a:buAutoNum type="arabicPeriod" startAt="6"/>
            </a:pPr>
            <a:r>
              <a:rPr lang="en-US" dirty="0"/>
              <a:t>List guidelines for counting pulse and respirations</a:t>
            </a:r>
          </a:p>
          <a:p>
            <a:endParaRPr lang="en-US" dirty="0"/>
          </a:p>
          <a:p>
            <a:r>
              <a:rPr lang="en-US" dirty="0">
                <a:solidFill>
                  <a:schemeClr val="tx1"/>
                </a:solidFill>
              </a:rPr>
              <a:t>REMEMBER:</a:t>
            </a:r>
          </a:p>
          <a:p>
            <a:endParaRPr lang="en-US" dirty="0">
              <a:solidFill>
                <a:schemeClr val="tx1"/>
              </a:solidFill>
            </a:endParaRPr>
          </a:p>
          <a:p>
            <a:r>
              <a:rPr lang="en-US" dirty="0">
                <a:solidFill>
                  <a:schemeClr val="tx1"/>
                </a:solidFill>
              </a:rPr>
              <a:t>The pulse deficit is the difference between an apical pulse and another pulse. </a:t>
            </a:r>
          </a:p>
          <a:p>
            <a:endParaRPr lang="en-US" dirty="0">
              <a:solidFill>
                <a:schemeClr val="tx1"/>
              </a:solidFill>
            </a:endParaRPr>
          </a:p>
          <a:p>
            <a:r>
              <a:rPr lang="en-US" dirty="0">
                <a:solidFill>
                  <a:schemeClr val="tx1"/>
                </a:solidFill>
              </a:rPr>
              <a:t>For example, if the apical pulse is 80 beats per minute, and the radial pulse is 68 beats per minute, the pulse deficit is 12 </a:t>
            </a:r>
            <a:br>
              <a:rPr lang="en-US" dirty="0">
                <a:solidFill>
                  <a:schemeClr val="tx1"/>
                </a:solidFill>
              </a:rPr>
            </a:br>
            <a:r>
              <a:rPr lang="en-US" dirty="0">
                <a:solidFill>
                  <a:schemeClr val="tx1"/>
                </a:solidFill>
              </a:rPr>
              <a:t>(80 - 68 = 12). </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A8DEBD16-47CE-448B-92C3-B20363EE750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329C76"/>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srgbClr val="329C76"/>
              </a:solidFill>
              <a:effectLst/>
              <a:uLnTx/>
              <a:uFillTx/>
              <a:latin typeface="Scala Sans"/>
              <a:ea typeface="+mn-ea"/>
              <a:cs typeface="+mn-cs"/>
            </a:endParaRPr>
          </a:p>
        </p:txBody>
      </p:sp>
    </p:spTree>
    <p:extLst>
      <p:ext uri="{BB962C8B-B14F-4D97-AF65-F5344CB8AC3E}">
        <p14:creationId xmlns:p14="http://schemas.microsoft.com/office/powerpoint/2010/main" val="992380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9CC0C8-26A9-49BA-90DC-A1033646E42B}"/>
              </a:ext>
            </a:extLst>
          </p:cNvPr>
          <p:cNvSpPr>
            <a:spLocks noGrp="1"/>
          </p:cNvSpPr>
          <p:nvPr>
            <p:ph idx="1"/>
          </p:nvPr>
        </p:nvSpPr>
        <p:spPr/>
        <p:txBody>
          <a:bodyPr/>
          <a:lstStyle/>
          <a:p>
            <a:pPr marL="457200" indent="-457200">
              <a:buFont typeface="+mj-lt"/>
              <a:buAutoNum type="arabicPeriod"/>
            </a:pPr>
            <a:r>
              <a:rPr lang="en-US" dirty="0"/>
              <a:t>Define important words in this chapter</a:t>
            </a:r>
          </a:p>
          <a:p>
            <a:pPr marL="457200" indent="-457200">
              <a:buFont typeface="+mj-lt"/>
              <a:buAutoNum type="arabicPeriod"/>
            </a:pPr>
            <a:endParaRPr lang="en-US" dirty="0"/>
          </a:p>
          <a:p>
            <a:r>
              <a:rPr lang="en-US" b="1" dirty="0">
                <a:solidFill>
                  <a:schemeClr val="tx1"/>
                </a:solidFill>
              </a:rPr>
              <a:t>hypothermia </a:t>
            </a:r>
          </a:p>
          <a:p>
            <a:pPr lvl="1"/>
            <a:r>
              <a:rPr lang="en-US" dirty="0">
                <a:solidFill>
                  <a:schemeClr val="tx1"/>
                </a:solidFill>
              </a:rPr>
              <a:t>severe subnormal body temperature; body temperature drops below the level required for normal functioning.</a:t>
            </a:r>
          </a:p>
          <a:p>
            <a:r>
              <a:rPr lang="en-US" b="1" dirty="0">
                <a:solidFill>
                  <a:schemeClr val="tx1"/>
                </a:solidFill>
              </a:rPr>
              <a:t>inspiration </a:t>
            </a:r>
          </a:p>
          <a:p>
            <a:pPr lvl="1"/>
            <a:r>
              <a:rPr lang="en-US" dirty="0">
                <a:solidFill>
                  <a:schemeClr val="tx1"/>
                </a:solidFill>
              </a:rPr>
              <a:t>the process of inhaling air into the lungs. </a:t>
            </a:r>
          </a:p>
          <a:p>
            <a:r>
              <a:rPr lang="en-US" b="1" dirty="0" err="1">
                <a:solidFill>
                  <a:schemeClr val="tx1"/>
                </a:solidFill>
              </a:rPr>
              <a:t>Kussmaul</a:t>
            </a:r>
            <a:r>
              <a:rPr lang="en-US" b="1" dirty="0">
                <a:solidFill>
                  <a:schemeClr val="tx1"/>
                </a:solidFill>
              </a:rPr>
              <a:t> breathing: </a:t>
            </a:r>
          </a:p>
          <a:p>
            <a:pPr lvl="1"/>
            <a:r>
              <a:rPr lang="en-US" dirty="0">
                <a:solidFill>
                  <a:schemeClr val="tx1"/>
                </a:solidFill>
              </a:rPr>
              <a:t>very deep</a:t>
            </a:r>
            <a:r>
              <a:rPr lang="en-US" dirty="0"/>
              <a:t>, rapid breathing that is associated with diabetic ketoacidosis and kidney failure; also known as </a:t>
            </a:r>
            <a:r>
              <a:rPr lang="en-US" i="1" dirty="0"/>
              <a:t>air hunger</a:t>
            </a:r>
            <a:r>
              <a:rPr lang="en-US" dirty="0"/>
              <a:t>.</a:t>
            </a:r>
            <a:endParaRPr lang="en-US" dirty="0">
              <a:solidFill>
                <a:schemeClr val="tx1"/>
              </a:solidFill>
            </a:endParaRPr>
          </a:p>
          <a:p>
            <a:r>
              <a:rPr lang="en-US" b="1" dirty="0">
                <a:solidFill>
                  <a:schemeClr val="tx1"/>
                </a:solidFill>
              </a:rPr>
              <a:t>orthopnea</a:t>
            </a:r>
            <a:r>
              <a:rPr lang="en-US" dirty="0">
                <a:solidFill>
                  <a:schemeClr val="tx1"/>
                </a:solidFill>
              </a:rPr>
              <a:t> </a:t>
            </a:r>
          </a:p>
          <a:p>
            <a:pPr lvl="1"/>
            <a:r>
              <a:rPr lang="en-US" dirty="0">
                <a:solidFill>
                  <a:schemeClr val="tx1"/>
                </a:solidFill>
              </a:rPr>
              <a:t>shortness of breath when lying down that is relieved by sitting up.</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8331D339-8EE3-4270-ABBB-5BEF0C3F528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329C76"/>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329C76"/>
              </a:solidFill>
              <a:effectLst/>
              <a:uLnTx/>
              <a:uFillTx/>
              <a:latin typeface="Scala Sans"/>
              <a:ea typeface="+mn-ea"/>
              <a:cs typeface="+mn-cs"/>
            </a:endParaRPr>
          </a:p>
        </p:txBody>
      </p:sp>
    </p:spTree>
    <p:extLst>
      <p:ext uri="{BB962C8B-B14F-4D97-AF65-F5344CB8AC3E}">
        <p14:creationId xmlns:p14="http://schemas.microsoft.com/office/powerpoint/2010/main" val="28061956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C89877-72A6-4F0D-82A3-186E20391E21}"/>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Counting and recording apical-radial pulse </a:t>
            </a:r>
          </a:p>
          <a:p>
            <a:endParaRPr lang="en-US" dirty="0">
              <a:solidFill>
                <a:schemeClr val="tx1"/>
              </a:solidFill>
              <a:highlight>
                <a:srgbClr val="000000"/>
              </a:highlight>
            </a:endParaRPr>
          </a:p>
          <a:p>
            <a:r>
              <a:rPr lang="en-US" i="1" dirty="0">
                <a:solidFill>
                  <a:schemeClr val="tx1"/>
                </a:solidFill>
              </a:rPr>
              <a:t>Equipment: stethoscope, watch with second hand, alcohol wipes, pen and paper</a:t>
            </a:r>
          </a:p>
          <a:p>
            <a:endParaRPr lang="en-US" i="1" dirty="0">
              <a:solidFill>
                <a:schemeClr val="tx1"/>
              </a:solidFill>
            </a:endParaRPr>
          </a:p>
          <a:p>
            <a:r>
              <a:rPr lang="en-US" dirty="0">
                <a:solidFill>
                  <a:schemeClr val="tx1"/>
                </a:solidFill>
              </a:rPr>
              <a:t>Find a coworker to assist you.</a:t>
            </a:r>
          </a:p>
          <a:p>
            <a:endParaRPr lang="en-US" dirty="0">
              <a:solidFill>
                <a:schemeClr val="tx1"/>
              </a:solidFill>
            </a:endParaRPr>
          </a:p>
          <a:p>
            <a:pPr marL="457200" indent="-457200">
              <a:buFont typeface="+mj-lt"/>
              <a:buAutoNum type="arabicPeriod"/>
            </a:pPr>
            <a:r>
              <a:rPr lang="en-US" dirty="0">
                <a:solidFill>
                  <a:schemeClr val="tx1"/>
                </a:solidFill>
              </a:rPr>
              <a:t>Identify yourself by name. Identify the resident. Greet the resident by name.</a:t>
            </a:r>
          </a:p>
          <a:p>
            <a:pPr marL="457200" indent="-457200">
              <a:buFont typeface="+mj-lt"/>
              <a:buAutoNum type="arabicPeriod"/>
            </a:pPr>
            <a:r>
              <a:rPr lang="en-US" dirty="0">
                <a:solidFill>
                  <a:schemeClr val="tx1"/>
                </a:solidFill>
              </a:rPr>
              <a:t>Wash your hands.</a:t>
            </a:r>
          </a:p>
          <a:p>
            <a:pPr marL="457200" indent="-457200">
              <a:buFont typeface="+mj-lt"/>
              <a:buAutoNum type="arabicPeriod"/>
            </a:pPr>
            <a:r>
              <a:rPr lang="en-US" dirty="0">
                <a:solidFill>
                  <a:schemeClr val="tx1"/>
                </a:solidFill>
              </a:rPr>
              <a:t>Explain procedure to the resident. Speak clearly, slowly, and directly. Maintain face-to-face contact whenever possible.</a:t>
            </a:r>
          </a:p>
          <a:p>
            <a:pPr marL="457200" indent="-457200">
              <a:buFont typeface="+mj-lt"/>
              <a:buAutoNum type="arabicPeriod"/>
            </a:pPr>
            <a:r>
              <a:rPr lang="en-US" dirty="0">
                <a:solidFill>
                  <a:schemeClr val="tx1"/>
                </a:solidFill>
              </a:rPr>
              <a:t>Provide for the resident’s privacy with a curtain, screen, or door. </a:t>
            </a:r>
          </a:p>
          <a:p>
            <a:pPr marL="457200" indent="-457200">
              <a:buFont typeface="+mj-lt"/>
              <a:buAutoNum type="arabicPeriod"/>
            </a:pPr>
            <a:r>
              <a:rPr lang="en-US" dirty="0">
                <a:solidFill>
                  <a:schemeClr val="tx1"/>
                </a:solidFill>
              </a:rPr>
              <a:t>Before using the stethoscope, wipe the diaphragm and earpieces with alcohol wipes.</a:t>
            </a:r>
          </a:p>
          <a:p>
            <a:pPr marL="457200" indent="-457200">
              <a:buFont typeface="+mj-lt"/>
              <a:buAutoNum type="arabicPeriod"/>
            </a:pPr>
            <a:r>
              <a:rPr lang="en-US" dirty="0">
                <a:solidFill>
                  <a:schemeClr val="tx1"/>
                </a:solidFill>
              </a:rPr>
              <a:t>Fit the earpieces of the stethoscope snugly in your ears. Place the flat metal diaphragm on the left side of the chest, just below the nipple. Listen for the heartbeat.</a:t>
            </a:r>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B80A730A-7452-481D-8BD5-30DF434A672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329C76"/>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srgbClr val="329C76"/>
              </a:solidFill>
              <a:effectLst/>
              <a:uLnTx/>
              <a:uFillTx/>
              <a:latin typeface="Scala Sans"/>
              <a:ea typeface="+mn-ea"/>
              <a:cs typeface="+mn-cs"/>
            </a:endParaRPr>
          </a:p>
        </p:txBody>
      </p:sp>
    </p:spTree>
    <p:extLst>
      <p:ext uri="{BB962C8B-B14F-4D97-AF65-F5344CB8AC3E}">
        <p14:creationId xmlns:p14="http://schemas.microsoft.com/office/powerpoint/2010/main" val="15568568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C89877-72A6-4F0D-82A3-186E20391E21}"/>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Counting and recording apical-radial pulse </a:t>
            </a:r>
          </a:p>
          <a:p>
            <a:endParaRPr lang="en-US" dirty="0">
              <a:solidFill>
                <a:schemeClr val="tx1"/>
              </a:solidFill>
              <a:highlight>
                <a:srgbClr val="000000"/>
              </a:highlight>
            </a:endParaRPr>
          </a:p>
          <a:p>
            <a:pPr marL="457200" indent="-457200">
              <a:buFont typeface="+mj-lt"/>
              <a:buAutoNum type="arabicPeriod" startAt="7"/>
            </a:pPr>
            <a:r>
              <a:rPr lang="en-US" dirty="0">
                <a:solidFill>
                  <a:schemeClr val="tx1"/>
                </a:solidFill>
              </a:rPr>
              <a:t>Your coworker should place her fingertips on the thumb side of resident’s wrist to locate the radial pulse.</a:t>
            </a:r>
          </a:p>
          <a:p>
            <a:pPr marL="457200" indent="-457200">
              <a:buFont typeface="+mj-lt"/>
              <a:buAutoNum type="arabicPeriod" startAt="7"/>
            </a:pPr>
            <a:r>
              <a:rPr lang="en-US" dirty="0">
                <a:solidFill>
                  <a:schemeClr val="tx1"/>
                </a:solidFill>
              </a:rPr>
              <a:t>After both pulses have been located, look at the second hand of your watch. When the second hand reaches the 12 or 6, say, “Start,” and both people will count beats for one full minute. Say, “Stop” after one minute.</a:t>
            </a:r>
          </a:p>
          <a:p>
            <a:pPr marL="457200" indent="-457200">
              <a:buFont typeface="+mj-lt"/>
              <a:buAutoNum type="arabicPeriod" startAt="7"/>
            </a:pPr>
            <a:r>
              <a:rPr lang="en-US" dirty="0">
                <a:solidFill>
                  <a:schemeClr val="tx1"/>
                </a:solidFill>
              </a:rPr>
              <a:t>Record both pulse rates, date, time, and method used (apical-radial). Record pulse deficit if the pulse rates are not the same (subtract radial pulse measurement from apical pulse to get pulse deficit). Note any irregularities in the pulse rhythm.</a:t>
            </a:r>
          </a:p>
          <a:p>
            <a:pPr marL="457200" indent="-457200">
              <a:buFont typeface="+mj-lt"/>
              <a:buAutoNum type="arabicPeriod" startAt="7"/>
            </a:pPr>
            <a:r>
              <a:rPr lang="en-US" dirty="0">
                <a:solidFill>
                  <a:schemeClr val="tx1"/>
                </a:solidFill>
              </a:rPr>
              <a:t>Clean the earpieces and diaphragm of stethoscope with alcohol wipes. </a:t>
            </a:r>
          </a:p>
          <a:p>
            <a:pPr marL="457200" indent="-457200">
              <a:buFont typeface="+mj-lt"/>
              <a:buAutoNum type="arabicPeriod" startAt="7"/>
            </a:pPr>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B80A730A-7452-481D-8BD5-30DF434A672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329C76"/>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srgbClr val="329C76"/>
              </a:solidFill>
              <a:effectLst/>
              <a:uLnTx/>
              <a:uFillTx/>
              <a:latin typeface="Scala Sans"/>
              <a:ea typeface="+mn-ea"/>
              <a:cs typeface="+mn-cs"/>
            </a:endParaRPr>
          </a:p>
        </p:txBody>
      </p:sp>
    </p:spTree>
    <p:extLst>
      <p:ext uri="{BB962C8B-B14F-4D97-AF65-F5344CB8AC3E}">
        <p14:creationId xmlns:p14="http://schemas.microsoft.com/office/powerpoint/2010/main" val="1117603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C89877-72A6-4F0D-82A3-186E20391E21}"/>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Counting and recording apical-radial pulse </a:t>
            </a:r>
          </a:p>
          <a:p>
            <a:endParaRPr lang="en-US" dirty="0">
              <a:solidFill>
                <a:schemeClr val="tx1"/>
              </a:solidFill>
              <a:highlight>
                <a:srgbClr val="000000"/>
              </a:highlight>
            </a:endParaRPr>
          </a:p>
          <a:p>
            <a:pPr marL="457200" indent="-457200">
              <a:buFont typeface="+mj-lt"/>
              <a:buAutoNum type="arabicPeriod" startAt="11"/>
            </a:pPr>
            <a:r>
              <a:rPr lang="en-US" dirty="0">
                <a:solidFill>
                  <a:schemeClr val="tx1"/>
                </a:solidFill>
              </a:rPr>
              <a:t>Make the resident comfortable. Remove privacy measures.</a:t>
            </a:r>
          </a:p>
          <a:p>
            <a:pPr marL="457200" indent="-457200">
              <a:buFont typeface="+mj-lt"/>
              <a:buAutoNum type="arabicPeriod" startAt="11"/>
            </a:pPr>
            <a:r>
              <a:rPr lang="en-US" dirty="0">
                <a:solidFill>
                  <a:schemeClr val="tx1"/>
                </a:solidFill>
              </a:rPr>
              <a:t>Leave call light within resident’s reach.</a:t>
            </a:r>
          </a:p>
          <a:p>
            <a:pPr marL="457200" indent="-457200">
              <a:buFont typeface="+mj-lt"/>
              <a:buAutoNum type="arabicPeriod" startAt="11"/>
            </a:pPr>
            <a:r>
              <a:rPr lang="en-US" dirty="0">
                <a:solidFill>
                  <a:schemeClr val="tx1"/>
                </a:solidFill>
              </a:rPr>
              <a:t>Wash your hands. </a:t>
            </a:r>
          </a:p>
          <a:p>
            <a:pPr marL="457200" indent="-457200">
              <a:buFont typeface="+mj-lt"/>
              <a:buAutoNum type="arabicPeriod" startAt="11"/>
            </a:pPr>
            <a:r>
              <a:rPr lang="en-US" dirty="0">
                <a:solidFill>
                  <a:schemeClr val="tx1"/>
                </a:solidFill>
              </a:rPr>
              <a:t>Be courteous and respectful at all times.</a:t>
            </a:r>
          </a:p>
          <a:p>
            <a:pPr marL="457200" indent="-457200">
              <a:buFont typeface="+mj-lt"/>
              <a:buAutoNum type="arabicPeriod" startAt="11"/>
            </a:pPr>
            <a:r>
              <a:rPr lang="en-US" dirty="0">
                <a:solidFill>
                  <a:schemeClr val="tx1"/>
                </a:solidFill>
              </a:rPr>
              <a:t>Report any changes in the resident to the nurse. </a:t>
            </a:r>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B80A730A-7452-481D-8BD5-30DF434A672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329C76"/>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srgbClr val="329C76"/>
              </a:solidFill>
              <a:effectLst/>
              <a:uLnTx/>
              <a:uFillTx/>
              <a:latin typeface="Scala Sans"/>
              <a:ea typeface="+mn-ea"/>
              <a:cs typeface="+mn-cs"/>
            </a:endParaRPr>
          </a:p>
        </p:txBody>
      </p:sp>
    </p:spTree>
    <p:extLst>
      <p:ext uri="{BB962C8B-B14F-4D97-AF65-F5344CB8AC3E}">
        <p14:creationId xmlns:p14="http://schemas.microsoft.com/office/powerpoint/2010/main" val="28114656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809ED4-6F8B-4893-944F-C3E4DBA3A1B9}"/>
              </a:ext>
            </a:extLst>
          </p:cNvPr>
          <p:cNvSpPr>
            <a:spLocks noGrp="1"/>
          </p:cNvSpPr>
          <p:nvPr>
            <p:ph idx="1"/>
          </p:nvPr>
        </p:nvSpPr>
        <p:spPr>
          <a:xfrm>
            <a:off x="635393" y="722185"/>
            <a:ext cx="10234377" cy="5454779"/>
          </a:xfrm>
        </p:spPr>
        <p:txBody>
          <a:bodyPr/>
          <a:lstStyle/>
          <a:p>
            <a:pPr marL="457200" indent="-457200">
              <a:buFont typeface="+mj-lt"/>
              <a:buAutoNum type="arabicPeriod" startAt="7"/>
            </a:pPr>
            <a:r>
              <a:rPr lang="en-US" dirty="0"/>
              <a:t>Identify factors that affect blood pressure</a:t>
            </a:r>
          </a:p>
          <a:p>
            <a:pPr marL="457200" indent="-457200">
              <a:buFont typeface="+mj-lt"/>
              <a:buAutoNum type="arabicPeriod" startAt="7"/>
            </a:pPr>
            <a:endParaRPr lang="en-US" dirty="0"/>
          </a:p>
          <a:p>
            <a:r>
              <a:rPr lang="en-US" dirty="0">
                <a:solidFill>
                  <a:schemeClr val="tx1"/>
                </a:solidFill>
              </a:rPr>
              <a:t>Define the following terms:</a:t>
            </a:r>
          </a:p>
          <a:p>
            <a:endParaRPr lang="en-US" dirty="0">
              <a:solidFill>
                <a:schemeClr val="tx1"/>
              </a:solidFill>
            </a:endParaRPr>
          </a:p>
          <a:p>
            <a:r>
              <a:rPr lang="en-US" b="1" dirty="0">
                <a:solidFill>
                  <a:schemeClr val="tx1"/>
                </a:solidFill>
              </a:rPr>
              <a:t>systolic</a:t>
            </a:r>
          </a:p>
          <a:p>
            <a:pPr lvl="1"/>
            <a:r>
              <a:rPr lang="en-US" dirty="0">
                <a:solidFill>
                  <a:schemeClr val="tx1"/>
                </a:solidFill>
              </a:rPr>
              <a:t>first measurement of blood pressure; phase when the heart is at work, contracting and pushing blood out of the left ventricle. </a:t>
            </a:r>
          </a:p>
          <a:p>
            <a:r>
              <a:rPr lang="en-US" b="1" dirty="0">
                <a:solidFill>
                  <a:schemeClr val="tx1"/>
                </a:solidFill>
              </a:rPr>
              <a:t>diastolic </a:t>
            </a:r>
          </a:p>
          <a:p>
            <a:pPr lvl="1"/>
            <a:r>
              <a:rPr lang="en-US" dirty="0"/>
              <a:t>the </a:t>
            </a:r>
            <a:r>
              <a:rPr lang="en-US" dirty="0">
                <a:solidFill>
                  <a:schemeClr val="tx1"/>
                </a:solidFill>
              </a:rPr>
              <a:t>second measurement of blood pressure; phase when the heart relaxes or  rests.</a:t>
            </a:r>
          </a:p>
          <a:p>
            <a:r>
              <a:rPr lang="en-US" b="1" dirty="0">
                <a:solidFill>
                  <a:schemeClr val="tx1"/>
                </a:solidFill>
              </a:rPr>
              <a:t>hypertension</a:t>
            </a:r>
            <a:r>
              <a:rPr lang="en-US" dirty="0">
                <a:solidFill>
                  <a:schemeClr val="tx1"/>
                </a:solidFill>
              </a:rPr>
              <a:t> </a:t>
            </a:r>
          </a:p>
          <a:p>
            <a:pPr lvl="1"/>
            <a:r>
              <a:rPr lang="en-US" dirty="0">
                <a:solidFill>
                  <a:schemeClr val="tx1"/>
                </a:solidFill>
              </a:rPr>
              <a:t>high blood pressure, regularly measuring 130/80 mm Hg or higher.</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22093EF9-64CC-4579-9548-3B67ED50DC7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329C76"/>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srgbClr val="329C76"/>
              </a:solidFill>
              <a:effectLst/>
              <a:uLnTx/>
              <a:uFillTx/>
              <a:latin typeface="Scala Sans"/>
              <a:ea typeface="+mn-ea"/>
              <a:cs typeface="+mn-cs"/>
            </a:endParaRPr>
          </a:p>
        </p:txBody>
      </p:sp>
    </p:spTree>
    <p:extLst>
      <p:ext uri="{BB962C8B-B14F-4D97-AF65-F5344CB8AC3E}">
        <p14:creationId xmlns:p14="http://schemas.microsoft.com/office/powerpoint/2010/main" val="161148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809ED4-6F8B-4893-944F-C3E4DBA3A1B9}"/>
              </a:ext>
            </a:extLst>
          </p:cNvPr>
          <p:cNvSpPr>
            <a:spLocks noGrp="1"/>
          </p:cNvSpPr>
          <p:nvPr>
            <p:ph idx="1"/>
          </p:nvPr>
        </p:nvSpPr>
        <p:spPr/>
        <p:txBody>
          <a:bodyPr/>
          <a:lstStyle/>
          <a:p>
            <a:pPr marL="457200" indent="-457200">
              <a:buFont typeface="+mj-lt"/>
              <a:buAutoNum type="arabicPeriod" startAt="7"/>
            </a:pPr>
            <a:r>
              <a:rPr lang="en-US" dirty="0"/>
              <a:t>Identify factors that affect blood pressure</a:t>
            </a:r>
          </a:p>
          <a:p>
            <a:pPr marL="457200" indent="-457200">
              <a:buFont typeface="+mj-lt"/>
              <a:buAutoNum type="arabicPeriod" startAt="7"/>
            </a:pPr>
            <a:endParaRPr lang="en-US" dirty="0"/>
          </a:p>
          <a:p>
            <a:r>
              <a:rPr lang="en-US" dirty="0">
                <a:solidFill>
                  <a:schemeClr val="tx1"/>
                </a:solidFill>
              </a:rPr>
              <a:t>Define the following terms:</a:t>
            </a:r>
          </a:p>
          <a:p>
            <a:endParaRPr lang="en-US" dirty="0">
              <a:solidFill>
                <a:schemeClr val="tx1"/>
              </a:solidFill>
            </a:endParaRPr>
          </a:p>
          <a:p>
            <a:pPr lvl="0"/>
            <a:r>
              <a:rPr lang="en-US" b="1" dirty="0">
                <a:solidFill>
                  <a:prstClr val="black"/>
                </a:solidFill>
              </a:rPr>
              <a:t>hypotension </a:t>
            </a:r>
          </a:p>
          <a:p>
            <a:pPr lvl="1"/>
            <a:r>
              <a:rPr lang="en-US" dirty="0">
                <a:solidFill>
                  <a:prstClr val="black"/>
                </a:solidFill>
              </a:rPr>
              <a:t>low blood pressure, below 90/60 mm Hg.</a:t>
            </a:r>
          </a:p>
          <a:p>
            <a:r>
              <a:rPr lang="en-US" b="1" dirty="0">
                <a:solidFill>
                  <a:schemeClr val="tx1"/>
                </a:solidFill>
              </a:rPr>
              <a:t>orthostatic hypotension </a:t>
            </a:r>
          </a:p>
          <a:p>
            <a:pPr lvl="1"/>
            <a:r>
              <a:rPr lang="en-US" dirty="0">
                <a:solidFill>
                  <a:schemeClr val="tx1"/>
                </a:solidFill>
              </a:rPr>
              <a:t>a sudden drop in blood pressure that occurs when a person stands or sits up; also called </a:t>
            </a:r>
            <a:r>
              <a:rPr lang="en-US" i="1" dirty="0">
                <a:solidFill>
                  <a:schemeClr val="tx1"/>
                </a:solidFill>
              </a:rPr>
              <a:t>postural hypotension</a:t>
            </a:r>
            <a:r>
              <a:rPr lang="en-US" dirty="0">
                <a:solidFill>
                  <a:schemeClr val="tx1"/>
                </a:solidFill>
              </a:rPr>
              <a:t>. </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22093EF9-64CC-4579-9548-3B67ED50DC7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329C76"/>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srgbClr val="329C76"/>
              </a:solidFill>
              <a:effectLst/>
              <a:uLnTx/>
              <a:uFillTx/>
              <a:latin typeface="Scala Sans"/>
              <a:ea typeface="+mn-ea"/>
              <a:cs typeface="+mn-cs"/>
            </a:endParaRPr>
          </a:p>
        </p:txBody>
      </p:sp>
    </p:spTree>
    <p:extLst>
      <p:ext uri="{BB962C8B-B14F-4D97-AF65-F5344CB8AC3E}">
        <p14:creationId xmlns:p14="http://schemas.microsoft.com/office/powerpoint/2010/main" val="16992781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809ED4-6F8B-4893-944F-C3E4DBA3A1B9}"/>
              </a:ext>
            </a:extLst>
          </p:cNvPr>
          <p:cNvSpPr>
            <a:spLocks noGrp="1"/>
          </p:cNvSpPr>
          <p:nvPr>
            <p:ph idx="1"/>
          </p:nvPr>
        </p:nvSpPr>
        <p:spPr/>
        <p:txBody>
          <a:bodyPr/>
          <a:lstStyle/>
          <a:p>
            <a:pPr marL="457200" indent="-457200">
              <a:buFont typeface="+mj-lt"/>
              <a:buAutoNum type="arabicPeriod" startAt="7"/>
            </a:pPr>
            <a:r>
              <a:rPr lang="en-US" dirty="0"/>
              <a:t>Identify factors that affect blood pressure</a:t>
            </a:r>
          </a:p>
          <a:p>
            <a:pPr marL="457200" indent="-457200">
              <a:buFont typeface="+mj-lt"/>
              <a:buAutoNum type="arabicPeriod" startAt="7"/>
            </a:pPr>
            <a:endParaRPr lang="en-US" dirty="0"/>
          </a:p>
          <a:p>
            <a:r>
              <a:rPr lang="en-US" dirty="0">
                <a:solidFill>
                  <a:schemeClr val="tx1"/>
                </a:solidFill>
              </a:rPr>
              <a:t>All of these factors can affect blood pressure:</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Age</a:t>
            </a:r>
          </a:p>
          <a:p>
            <a:pPr marL="800100" lvl="1" indent="-342900">
              <a:buFont typeface="Arial" panose="020B0604020202020204" pitchFamily="34" charset="0"/>
              <a:buChar char="•"/>
            </a:pPr>
            <a:r>
              <a:rPr lang="en-US" dirty="0">
                <a:solidFill>
                  <a:schemeClr val="tx1"/>
                </a:solidFill>
              </a:rPr>
              <a:t>Exercise</a:t>
            </a:r>
          </a:p>
          <a:p>
            <a:pPr marL="800100" lvl="1" indent="-342900">
              <a:buFont typeface="Arial" panose="020B0604020202020204" pitchFamily="34" charset="0"/>
              <a:buChar char="•"/>
            </a:pPr>
            <a:r>
              <a:rPr lang="en-US" dirty="0">
                <a:solidFill>
                  <a:schemeClr val="tx1"/>
                </a:solidFill>
              </a:rPr>
              <a:t>Stress</a:t>
            </a:r>
          </a:p>
          <a:p>
            <a:pPr marL="800100" lvl="1" indent="-342900">
              <a:buFont typeface="Arial" panose="020B0604020202020204" pitchFamily="34" charset="0"/>
              <a:buChar char="•"/>
            </a:pPr>
            <a:r>
              <a:rPr lang="en-US" dirty="0">
                <a:solidFill>
                  <a:schemeClr val="tx1"/>
                </a:solidFill>
              </a:rPr>
              <a:t>Race</a:t>
            </a:r>
          </a:p>
          <a:p>
            <a:pPr marL="800100" lvl="1" indent="-342900">
              <a:buFont typeface="Arial" panose="020B0604020202020204" pitchFamily="34" charset="0"/>
              <a:buChar char="•"/>
            </a:pPr>
            <a:r>
              <a:rPr lang="en-US" dirty="0">
                <a:solidFill>
                  <a:schemeClr val="tx1"/>
                </a:solidFill>
              </a:rPr>
              <a:t>Heredity</a:t>
            </a:r>
          </a:p>
          <a:p>
            <a:pPr marL="800100" lvl="1" indent="-342900">
              <a:buFont typeface="Arial" panose="020B0604020202020204" pitchFamily="34" charset="0"/>
              <a:buChar char="•"/>
            </a:pPr>
            <a:r>
              <a:rPr lang="en-US" dirty="0">
                <a:solidFill>
                  <a:schemeClr val="tx1"/>
                </a:solidFill>
              </a:rPr>
              <a:t>Obesity/unhealthy diet</a:t>
            </a:r>
          </a:p>
          <a:p>
            <a:pPr marL="800100" lvl="1" indent="-342900">
              <a:buFont typeface="Arial" panose="020B0604020202020204" pitchFamily="34" charset="0"/>
              <a:buChar char="•"/>
            </a:pPr>
            <a:r>
              <a:rPr lang="en-US" dirty="0">
                <a:solidFill>
                  <a:schemeClr val="tx1"/>
                </a:solidFill>
              </a:rPr>
              <a:t>Alcohol</a:t>
            </a:r>
          </a:p>
          <a:p>
            <a:pPr marL="800100" lvl="1" indent="-342900">
              <a:buFont typeface="Arial" panose="020B0604020202020204" pitchFamily="34" charset="0"/>
              <a:buChar char="•"/>
            </a:pPr>
            <a:r>
              <a:rPr lang="en-US" dirty="0">
                <a:solidFill>
                  <a:schemeClr val="tx1"/>
                </a:solidFill>
              </a:rPr>
              <a:t>Tobacco products</a:t>
            </a:r>
          </a:p>
          <a:p>
            <a:pPr marL="800100" lvl="1" indent="-342900">
              <a:buFont typeface="Arial" panose="020B0604020202020204" pitchFamily="34" charset="0"/>
              <a:buChar char="•"/>
            </a:pPr>
            <a:r>
              <a:rPr lang="en-US" dirty="0">
                <a:solidFill>
                  <a:schemeClr val="tx1"/>
                </a:solidFill>
              </a:rPr>
              <a:t>Time of day</a:t>
            </a:r>
          </a:p>
          <a:p>
            <a:pPr marL="800100" lvl="1" indent="-342900">
              <a:buFont typeface="Arial" panose="020B0604020202020204" pitchFamily="34" charset="0"/>
              <a:buChar char="•"/>
            </a:pPr>
            <a:r>
              <a:rPr lang="en-US" dirty="0">
                <a:solidFill>
                  <a:schemeClr val="tx1"/>
                </a:solidFill>
              </a:rPr>
              <a:t>Illness</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22093EF9-64CC-4579-9548-3B67ED50DC7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329C76"/>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srgbClr val="329C76"/>
              </a:solidFill>
              <a:effectLst/>
              <a:uLnTx/>
              <a:uFillTx/>
              <a:latin typeface="Scala Sans"/>
              <a:ea typeface="+mn-ea"/>
              <a:cs typeface="+mn-cs"/>
            </a:endParaRPr>
          </a:p>
        </p:txBody>
      </p:sp>
    </p:spTree>
    <p:extLst>
      <p:ext uri="{BB962C8B-B14F-4D97-AF65-F5344CB8AC3E}">
        <p14:creationId xmlns:p14="http://schemas.microsoft.com/office/powerpoint/2010/main" val="13518613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3197B3-0E55-42BB-84FE-82E54FF1EE44}"/>
              </a:ext>
            </a:extLst>
          </p:cNvPr>
          <p:cNvSpPr>
            <a:spLocks noGrp="1"/>
          </p:cNvSpPr>
          <p:nvPr>
            <p:ph idx="1"/>
          </p:nvPr>
        </p:nvSpPr>
        <p:spPr/>
        <p:txBody>
          <a:bodyPr/>
          <a:lstStyle/>
          <a:p>
            <a:pPr marL="457200" indent="-457200">
              <a:buFont typeface="+mj-lt"/>
              <a:buAutoNum type="arabicPeriod" startAt="8"/>
            </a:pPr>
            <a:r>
              <a:rPr lang="en-US" dirty="0"/>
              <a:t>List guidelines for measuring blood pressure</a:t>
            </a:r>
          </a:p>
          <a:p>
            <a:pPr marL="457200" indent="-457200">
              <a:buFont typeface="+mj-lt"/>
              <a:buAutoNum type="arabicPeriod" startAt="8"/>
            </a:pPr>
            <a:endParaRPr lang="en-US" dirty="0">
              <a:solidFill>
                <a:schemeClr val="tx1"/>
              </a:solidFill>
            </a:endParaRPr>
          </a:p>
          <a:p>
            <a:r>
              <a:rPr lang="en-US" dirty="0">
                <a:solidFill>
                  <a:schemeClr val="tx1"/>
                </a:solidFill>
              </a:rPr>
              <a:t>Define the following terms:</a:t>
            </a:r>
          </a:p>
          <a:p>
            <a:endParaRPr lang="en-US" dirty="0">
              <a:solidFill>
                <a:schemeClr val="tx1"/>
              </a:solidFill>
            </a:endParaRPr>
          </a:p>
          <a:p>
            <a:r>
              <a:rPr lang="en-US" b="1" dirty="0">
                <a:solidFill>
                  <a:schemeClr val="tx1"/>
                </a:solidFill>
              </a:rPr>
              <a:t>sphygmomanometer </a:t>
            </a:r>
          </a:p>
          <a:p>
            <a:pPr lvl="1"/>
            <a:r>
              <a:rPr lang="en-US" dirty="0">
                <a:solidFill>
                  <a:schemeClr val="tx1"/>
                </a:solidFill>
              </a:rPr>
              <a:t>a device that measures blood pressure.</a:t>
            </a:r>
          </a:p>
          <a:p>
            <a:r>
              <a:rPr lang="en-US" b="1" dirty="0">
                <a:solidFill>
                  <a:schemeClr val="tx1"/>
                </a:solidFill>
              </a:rPr>
              <a:t>brachial pulse </a:t>
            </a:r>
          </a:p>
          <a:p>
            <a:pPr lvl="1"/>
            <a:r>
              <a:rPr lang="en-US" dirty="0">
                <a:solidFill>
                  <a:schemeClr val="tx1"/>
                </a:solidFill>
              </a:rPr>
              <a:t>the pulse located inside the elbow; about 1 to 1½ inches above the elbow.</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4E72BDF6-D183-4044-B9B1-01C7C72AD7F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329C76"/>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srgbClr val="329C76"/>
              </a:solidFill>
              <a:effectLst/>
              <a:uLnTx/>
              <a:uFillTx/>
              <a:latin typeface="Scala Sans"/>
              <a:ea typeface="+mn-ea"/>
              <a:cs typeface="+mn-cs"/>
            </a:endParaRPr>
          </a:p>
        </p:txBody>
      </p:sp>
    </p:spTree>
    <p:extLst>
      <p:ext uri="{BB962C8B-B14F-4D97-AF65-F5344CB8AC3E}">
        <p14:creationId xmlns:p14="http://schemas.microsoft.com/office/powerpoint/2010/main" val="13764979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3197B3-0E55-42BB-84FE-82E54FF1EE44}"/>
              </a:ext>
            </a:extLst>
          </p:cNvPr>
          <p:cNvSpPr>
            <a:spLocks noGrp="1"/>
          </p:cNvSpPr>
          <p:nvPr>
            <p:ph idx="1"/>
          </p:nvPr>
        </p:nvSpPr>
        <p:spPr/>
        <p:txBody>
          <a:bodyPr/>
          <a:lstStyle/>
          <a:p>
            <a:pPr marL="457200" indent="-457200">
              <a:buFont typeface="+mj-lt"/>
              <a:buAutoNum type="arabicPeriod" startAt="8"/>
            </a:pPr>
            <a:r>
              <a:rPr lang="en-US" dirty="0"/>
              <a:t>List guidelines for measuring blood pressure</a:t>
            </a:r>
          </a:p>
          <a:p>
            <a:pPr marL="457200" indent="-457200">
              <a:buFont typeface="+mj-lt"/>
              <a:buAutoNum type="arabicPeriod" startAt="8"/>
            </a:pPr>
            <a:endParaRPr lang="en-US" dirty="0">
              <a:solidFill>
                <a:schemeClr val="tx1"/>
              </a:solidFill>
            </a:endParaRPr>
          </a:p>
          <a:p>
            <a:r>
              <a:rPr lang="en-US" dirty="0">
                <a:solidFill>
                  <a:schemeClr val="tx1"/>
                </a:solidFill>
              </a:rPr>
              <a:t>There are different types of sphygmomanometers:</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An aneroid sphygmomanometer has a round gauge that is portable or is attached to the wall. It may also hook onto clothing.</a:t>
            </a:r>
          </a:p>
          <a:p>
            <a:pPr marL="800100" lvl="1" indent="-342900">
              <a:buFont typeface="Arial" panose="020B0604020202020204" pitchFamily="34" charset="0"/>
              <a:buChar char="•"/>
            </a:pPr>
            <a:r>
              <a:rPr lang="en-US" dirty="0">
                <a:solidFill>
                  <a:schemeClr val="tx1"/>
                </a:solidFill>
              </a:rPr>
              <a:t>A digital sphygmomanometer automatically inflates and deflates to measure blood pressure. In addition to blood pressure, it may also measure other vital signs. The use of a stethoscope is not required with digital sphygmomanometers. </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4E72BDF6-D183-4044-B9B1-01C7C72AD7F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329C76"/>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srgbClr val="329C76"/>
              </a:solidFill>
              <a:effectLst/>
              <a:uLnTx/>
              <a:uFillTx/>
              <a:latin typeface="Scala Sans"/>
              <a:ea typeface="+mn-ea"/>
              <a:cs typeface="+mn-cs"/>
            </a:endParaRPr>
          </a:p>
        </p:txBody>
      </p:sp>
    </p:spTree>
    <p:extLst>
      <p:ext uri="{BB962C8B-B14F-4D97-AF65-F5344CB8AC3E}">
        <p14:creationId xmlns:p14="http://schemas.microsoft.com/office/powerpoint/2010/main" val="30418584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3197B3-0E55-42BB-84FE-82E54FF1EE44}"/>
              </a:ext>
            </a:extLst>
          </p:cNvPr>
          <p:cNvSpPr>
            <a:spLocks noGrp="1"/>
          </p:cNvSpPr>
          <p:nvPr>
            <p:ph idx="1"/>
          </p:nvPr>
        </p:nvSpPr>
        <p:spPr/>
        <p:txBody>
          <a:bodyPr/>
          <a:lstStyle/>
          <a:p>
            <a:pPr marL="457200" indent="-457200">
              <a:buFont typeface="+mj-lt"/>
              <a:buAutoNum type="arabicPeriod" startAt="8"/>
            </a:pPr>
            <a:r>
              <a:rPr lang="en-US" dirty="0"/>
              <a:t>List guidelines for measuring blood pressure</a:t>
            </a:r>
          </a:p>
          <a:p>
            <a:pPr marL="457200" indent="-457200">
              <a:buFont typeface="+mj-lt"/>
              <a:buAutoNum type="arabicPeriod" startAt="8"/>
            </a:pPr>
            <a:endParaRPr lang="en-US" dirty="0">
              <a:solidFill>
                <a:schemeClr val="tx1"/>
              </a:solidFill>
            </a:endParaRPr>
          </a:p>
          <a:p>
            <a:r>
              <a:rPr lang="en-US" dirty="0">
                <a:solidFill>
                  <a:schemeClr val="tx1"/>
                </a:solidFill>
              </a:rPr>
              <a:t>Remember these points about blood pressure:</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Brachial pulse is used to measure blood pressure.</a:t>
            </a:r>
          </a:p>
          <a:p>
            <a:pPr marL="800100" lvl="1" indent="-342900">
              <a:buFont typeface="Arial" panose="020B0604020202020204" pitchFamily="34" charset="0"/>
              <a:buChar char="•"/>
            </a:pPr>
            <a:r>
              <a:rPr lang="en-US" dirty="0">
                <a:solidFill>
                  <a:schemeClr val="tx1"/>
                </a:solidFill>
              </a:rPr>
              <a:t>The cuff must first be completely deflated before measuring blood pressure.</a:t>
            </a:r>
          </a:p>
          <a:p>
            <a:pPr marL="800100" lvl="1" indent="-342900">
              <a:buFont typeface="Arial" panose="020B0604020202020204" pitchFamily="34" charset="0"/>
              <a:buChar char="•"/>
            </a:pPr>
            <a:endParaRPr lang="en-US" dirty="0">
              <a:solidFill>
                <a:schemeClr val="tx1"/>
              </a:solidFill>
            </a:endParaRPr>
          </a:p>
          <a:p>
            <a:pPr marL="800100" lvl="1" indent="-342900">
              <a:buFont typeface="Arial" panose="020B0604020202020204" pitchFamily="34" charset="0"/>
              <a:buChar char="•"/>
            </a:pPr>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4E72BDF6-D183-4044-B9B1-01C7C72AD7F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329C76"/>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srgbClr val="329C76"/>
              </a:solidFill>
              <a:effectLst/>
              <a:uLnTx/>
              <a:uFillTx/>
              <a:latin typeface="Scala Sans"/>
              <a:ea typeface="+mn-ea"/>
              <a:cs typeface="+mn-cs"/>
            </a:endParaRPr>
          </a:p>
        </p:txBody>
      </p:sp>
    </p:spTree>
    <p:extLst>
      <p:ext uri="{BB962C8B-B14F-4D97-AF65-F5344CB8AC3E}">
        <p14:creationId xmlns:p14="http://schemas.microsoft.com/office/powerpoint/2010/main" val="19956779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3197B3-0E55-42BB-84FE-82E54FF1EE44}"/>
              </a:ext>
            </a:extLst>
          </p:cNvPr>
          <p:cNvSpPr>
            <a:spLocks noGrp="1"/>
          </p:cNvSpPr>
          <p:nvPr>
            <p:ph idx="1"/>
          </p:nvPr>
        </p:nvSpPr>
        <p:spPr/>
        <p:txBody>
          <a:bodyPr/>
          <a:lstStyle/>
          <a:p>
            <a:pPr marL="457200" indent="-457200">
              <a:buFont typeface="+mj-lt"/>
              <a:buAutoNum type="arabicPeriod" startAt="8"/>
            </a:pPr>
            <a:r>
              <a:rPr lang="en-US" dirty="0"/>
              <a:t>List guidelines for measuring blood pressure</a:t>
            </a:r>
          </a:p>
          <a:p>
            <a:pPr marL="457200" indent="-457200">
              <a:buFont typeface="+mj-lt"/>
              <a:buAutoNum type="arabicPeriod" startAt="8"/>
            </a:pPr>
            <a:endParaRPr lang="en-US" dirty="0">
              <a:solidFill>
                <a:schemeClr val="tx1"/>
              </a:solidFill>
            </a:endParaRPr>
          </a:p>
          <a:p>
            <a:r>
              <a:rPr lang="en-US" dirty="0">
                <a:solidFill>
                  <a:schemeClr val="tx1"/>
                </a:solidFill>
              </a:rPr>
              <a:t>An NA should not to take blood pressure when these situations exist:</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An intravenous line (IV) is present.</a:t>
            </a:r>
          </a:p>
          <a:p>
            <a:pPr marL="800100" lvl="1" indent="-342900">
              <a:buFont typeface="Arial" panose="020B0604020202020204" pitchFamily="34" charset="0"/>
              <a:buChar char="•"/>
            </a:pPr>
            <a:r>
              <a:rPr lang="en-US" dirty="0">
                <a:solidFill>
                  <a:schemeClr val="tx1"/>
                </a:solidFill>
              </a:rPr>
              <a:t>The cuff does not fit the arm properly.</a:t>
            </a:r>
          </a:p>
          <a:p>
            <a:pPr marL="800100" lvl="1" indent="-342900">
              <a:buFont typeface="Arial" panose="020B0604020202020204" pitchFamily="34" charset="0"/>
              <a:buChar char="•"/>
            </a:pPr>
            <a:r>
              <a:rPr lang="en-US" dirty="0">
                <a:solidFill>
                  <a:schemeClr val="tx1"/>
                </a:solidFill>
              </a:rPr>
              <a:t>The arm has a cast.</a:t>
            </a:r>
          </a:p>
          <a:p>
            <a:pPr marL="800100" lvl="1" indent="-342900">
              <a:buFont typeface="Arial" panose="020B0604020202020204" pitchFamily="34" charset="0"/>
              <a:buChar char="•"/>
            </a:pPr>
            <a:r>
              <a:rPr lang="en-US" dirty="0">
                <a:solidFill>
                  <a:schemeClr val="tx1"/>
                </a:solidFill>
              </a:rPr>
              <a:t>Burns or injuries are present.</a:t>
            </a:r>
          </a:p>
          <a:p>
            <a:pPr marL="800100" lvl="1" indent="-342900">
              <a:buFont typeface="Arial" panose="020B0604020202020204" pitchFamily="34" charset="0"/>
              <a:buChar char="•"/>
            </a:pPr>
            <a:r>
              <a:rPr lang="en-US" dirty="0">
                <a:solidFill>
                  <a:schemeClr val="tx1"/>
                </a:solidFill>
              </a:rPr>
              <a:t>The arm is being used for dialysis.</a:t>
            </a:r>
          </a:p>
          <a:p>
            <a:pPr marL="800100" lvl="1" indent="-342900">
              <a:buFont typeface="Arial" panose="020B0604020202020204" pitchFamily="34" charset="0"/>
              <a:buChar char="•"/>
            </a:pPr>
            <a:r>
              <a:rPr lang="en-US" dirty="0">
                <a:solidFill>
                  <a:schemeClr val="tx1"/>
                </a:solidFill>
              </a:rPr>
              <a:t>The arm or side has had recent trauma.</a:t>
            </a:r>
          </a:p>
          <a:p>
            <a:pPr marL="800100" lvl="1" indent="-342900">
              <a:buFont typeface="Arial" panose="020B0604020202020204" pitchFamily="34" charset="0"/>
              <a:buChar char="•"/>
            </a:pPr>
            <a:r>
              <a:rPr lang="en-US" dirty="0">
                <a:solidFill>
                  <a:schemeClr val="tx1"/>
                </a:solidFill>
              </a:rPr>
              <a:t>The arm or side is paralyzed due to stroke.</a:t>
            </a:r>
          </a:p>
          <a:p>
            <a:pPr marL="800100" lvl="1" indent="-342900">
              <a:buFont typeface="Arial" panose="020B0604020202020204" pitchFamily="34" charset="0"/>
              <a:buChar char="•"/>
            </a:pPr>
            <a:r>
              <a:rPr lang="en-US" dirty="0">
                <a:solidFill>
                  <a:schemeClr val="tx1"/>
                </a:solidFill>
              </a:rPr>
              <a:t>An amputation has been performed.</a:t>
            </a:r>
          </a:p>
          <a:p>
            <a:pPr marL="800100" lvl="1" indent="-342900">
              <a:buFont typeface="Arial" panose="020B0604020202020204" pitchFamily="34" charset="0"/>
              <a:buChar char="•"/>
            </a:pPr>
            <a:r>
              <a:rPr lang="en-US" dirty="0">
                <a:solidFill>
                  <a:schemeClr val="tx1"/>
                </a:solidFill>
              </a:rPr>
              <a:t>The side has had a mastectomy (or any other surgery or incision).</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4E72BDF6-D183-4044-B9B1-01C7C72AD7F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329C76"/>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srgbClr val="329C76"/>
              </a:solidFill>
              <a:effectLst/>
              <a:uLnTx/>
              <a:uFillTx/>
              <a:latin typeface="Scala Sans"/>
              <a:ea typeface="+mn-ea"/>
              <a:cs typeface="+mn-cs"/>
            </a:endParaRPr>
          </a:p>
        </p:txBody>
      </p:sp>
    </p:spTree>
    <p:extLst>
      <p:ext uri="{BB962C8B-B14F-4D97-AF65-F5344CB8AC3E}">
        <p14:creationId xmlns:p14="http://schemas.microsoft.com/office/powerpoint/2010/main" val="2693752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9CC0C8-26A9-49BA-90DC-A1033646E42B}"/>
              </a:ext>
            </a:extLst>
          </p:cNvPr>
          <p:cNvSpPr>
            <a:spLocks noGrp="1"/>
          </p:cNvSpPr>
          <p:nvPr>
            <p:ph idx="1"/>
          </p:nvPr>
        </p:nvSpPr>
        <p:spPr/>
        <p:txBody>
          <a:bodyPr/>
          <a:lstStyle/>
          <a:p>
            <a:pPr marL="457200" indent="-457200">
              <a:buFont typeface="+mj-lt"/>
              <a:buAutoNum type="arabicPeriod"/>
            </a:pPr>
            <a:r>
              <a:rPr lang="en-US" dirty="0"/>
              <a:t>Define important words in this chapter</a:t>
            </a:r>
          </a:p>
          <a:p>
            <a:pPr marL="457200" indent="-457200">
              <a:buFont typeface="+mj-lt"/>
              <a:buAutoNum type="arabicPeriod"/>
            </a:pPr>
            <a:endParaRPr lang="en-US" dirty="0"/>
          </a:p>
          <a:p>
            <a:pPr lvl="0"/>
            <a:r>
              <a:rPr lang="en-US" b="1" dirty="0">
                <a:solidFill>
                  <a:prstClr val="black"/>
                </a:solidFill>
              </a:rPr>
              <a:t>orthostatic hypotension </a:t>
            </a:r>
          </a:p>
          <a:p>
            <a:pPr lvl="1"/>
            <a:r>
              <a:rPr lang="en-US" dirty="0">
                <a:solidFill>
                  <a:prstClr val="black"/>
                </a:solidFill>
              </a:rPr>
              <a:t>a sudden drop in blood pressure that occurs when a person stands or sits up; also called </a:t>
            </a:r>
            <a:r>
              <a:rPr lang="en-US" i="1" dirty="0">
                <a:solidFill>
                  <a:prstClr val="black"/>
                </a:solidFill>
              </a:rPr>
              <a:t>postural hypotension</a:t>
            </a:r>
            <a:r>
              <a:rPr lang="en-US" dirty="0">
                <a:solidFill>
                  <a:prstClr val="black"/>
                </a:solidFill>
              </a:rPr>
              <a:t>. </a:t>
            </a:r>
          </a:p>
          <a:p>
            <a:r>
              <a:rPr lang="en-US" b="1" dirty="0">
                <a:solidFill>
                  <a:schemeClr val="tx1"/>
                </a:solidFill>
              </a:rPr>
              <a:t>radial pulse </a:t>
            </a:r>
          </a:p>
          <a:p>
            <a:pPr lvl="1"/>
            <a:r>
              <a:rPr lang="en-US" dirty="0">
                <a:solidFill>
                  <a:schemeClr val="tx1"/>
                </a:solidFill>
              </a:rPr>
              <a:t>the pulse located on the inside of the wrist, where the radial artery runs just beneath the skin. </a:t>
            </a:r>
          </a:p>
          <a:p>
            <a:r>
              <a:rPr lang="en-US" b="1" dirty="0">
                <a:solidFill>
                  <a:schemeClr val="tx1"/>
                </a:solidFill>
              </a:rPr>
              <a:t>respiration </a:t>
            </a:r>
          </a:p>
          <a:p>
            <a:pPr lvl="1"/>
            <a:r>
              <a:rPr lang="en-US" dirty="0">
                <a:solidFill>
                  <a:schemeClr val="tx1"/>
                </a:solidFill>
              </a:rPr>
              <a:t>the process of inhaling air into the lungs (inspiration) and exhaling air out of the lungs (expiration). </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8331D339-8EE3-4270-ABBB-5BEF0C3F528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329C76"/>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329C76"/>
              </a:solidFill>
              <a:effectLst/>
              <a:uLnTx/>
              <a:uFillTx/>
              <a:latin typeface="Scala Sans"/>
              <a:ea typeface="+mn-ea"/>
              <a:cs typeface="+mn-cs"/>
            </a:endParaRPr>
          </a:p>
        </p:txBody>
      </p:sp>
    </p:spTree>
    <p:extLst>
      <p:ext uri="{BB962C8B-B14F-4D97-AF65-F5344CB8AC3E}">
        <p14:creationId xmlns:p14="http://schemas.microsoft.com/office/powerpoint/2010/main" val="123592464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3197B3-0E55-42BB-84FE-82E54FF1EE44}"/>
              </a:ext>
            </a:extLst>
          </p:cNvPr>
          <p:cNvSpPr>
            <a:spLocks noGrp="1"/>
          </p:cNvSpPr>
          <p:nvPr>
            <p:ph idx="1"/>
          </p:nvPr>
        </p:nvSpPr>
        <p:spPr/>
        <p:txBody>
          <a:bodyPr/>
          <a:lstStyle/>
          <a:p>
            <a:pPr marL="457200" indent="-457200">
              <a:buFont typeface="+mj-lt"/>
              <a:buAutoNum type="arabicPeriod" startAt="8"/>
            </a:pPr>
            <a:r>
              <a:rPr lang="en-US" dirty="0"/>
              <a:t>List guidelines for measuring blood pressure</a:t>
            </a:r>
          </a:p>
          <a:p>
            <a:pPr marL="457200" indent="-457200">
              <a:buFont typeface="+mj-lt"/>
              <a:buAutoNum type="arabicPeriod" startAt="8"/>
            </a:pPr>
            <a:endParaRPr lang="en-US" dirty="0">
              <a:solidFill>
                <a:schemeClr val="tx1"/>
              </a:solidFill>
            </a:endParaRPr>
          </a:p>
          <a:p>
            <a:r>
              <a:rPr lang="en-US" dirty="0">
                <a:solidFill>
                  <a:schemeClr val="tx1"/>
                </a:solidFill>
              </a:rPr>
              <a:t>Remember these additional points about blood pressure:</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Cuff must be correct size.</a:t>
            </a:r>
          </a:p>
          <a:p>
            <a:pPr marL="800100" lvl="1" indent="-342900">
              <a:buFont typeface="Arial" panose="020B0604020202020204" pitchFamily="34" charset="0"/>
              <a:buChar char="•"/>
            </a:pPr>
            <a:r>
              <a:rPr lang="en-US" dirty="0">
                <a:solidFill>
                  <a:schemeClr val="tx1"/>
                </a:solidFill>
              </a:rPr>
              <a:t>Observe for normal readings and the quality or type of sounds.</a:t>
            </a:r>
          </a:p>
          <a:p>
            <a:pPr marL="800100" lvl="1" indent="-342900">
              <a:buFont typeface="Arial" panose="020B0604020202020204" pitchFamily="34" charset="0"/>
              <a:buChar char="•"/>
            </a:pPr>
            <a:r>
              <a:rPr lang="en-US" dirty="0">
                <a:solidFill>
                  <a:schemeClr val="tx1"/>
                </a:solidFill>
              </a:rPr>
              <a:t>Other sites for measuring blood pressure are forearm, thigh, and calf. Other sites may be required due to the size of the upper arm or blood pressure cuff or due to recent surgeries or conditions.</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4E72BDF6-D183-4044-B9B1-01C7C72AD7F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329C76"/>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srgbClr val="329C76"/>
              </a:solidFill>
              <a:effectLst/>
              <a:uLnTx/>
              <a:uFillTx/>
              <a:latin typeface="Scala Sans"/>
              <a:ea typeface="+mn-ea"/>
              <a:cs typeface="+mn-cs"/>
            </a:endParaRPr>
          </a:p>
        </p:txBody>
      </p:sp>
    </p:spTree>
    <p:extLst>
      <p:ext uri="{BB962C8B-B14F-4D97-AF65-F5344CB8AC3E}">
        <p14:creationId xmlns:p14="http://schemas.microsoft.com/office/powerpoint/2010/main" val="34914495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3197B3-0E55-42BB-84FE-82E54FF1EE44}"/>
              </a:ext>
            </a:extLst>
          </p:cNvPr>
          <p:cNvSpPr>
            <a:spLocks noGrp="1"/>
          </p:cNvSpPr>
          <p:nvPr>
            <p:ph idx="1"/>
          </p:nvPr>
        </p:nvSpPr>
        <p:spPr/>
        <p:txBody>
          <a:bodyPr/>
          <a:lstStyle/>
          <a:p>
            <a:pPr marL="457200" indent="-457200">
              <a:buFont typeface="+mj-lt"/>
              <a:buAutoNum type="arabicPeriod" startAt="8"/>
            </a:pPr>
            <a:r>
              <a:rPr lang="en-US" dirty="0"/>
              <a:t>List guidelines for measuring blood pressure</a:t>
            </a:r>
          </a:p>
          <a:p>
            <a:pPr marL="457200" indent="-457200">
              <a:buFont typeface="+mj-lt"/>
              <a:buAutoNum type="arabicPeriod" startAt="8"/>
            </a:pPr>
            <a:endParaRPr lang="en-US" dirty="0">
              <a:solidFill>
                <a:schemeClr val="tx1"/>
              </a:solidFill>
            </a:endParaRPr>
          </a:p>
          <a:p>
            <a:r>
              <a:rPr lang="en-US" dirty="0">
                <a:solidFill>
                  <a:schemeClr val="tx1"/>
                </a:solidFill>
              </a:rPr>
              <a:t>REMEMBER: </a:t>
            </a:r>
          </a:p>
          <a:p>
            <a:endParaRPr lang="en-US" dirty="0">
              <a:solidFill>
                <a:schemeClr val="tx1"/>
              </a:solidFill>
            </a:endParaRPr>
          </a:p>
          <a:p>
            <a:r>
              <a:rPr lang="en-US" dirty="0">
                <a:solidFill>
                  <a:schemeClr val="tx1"/>
                </a:solidFill>
              </a:rPr>
              <a:t>Taking accurate blood pressure takes practice. It is not always easy to perfect the skill of hearing the first and last sounds of the blood pressure. You may have to do the procedure over and over again and have others check your results for correctness.</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4E72BDF6-D183-4044-B9B1-01C7C72AD7F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329C76"/>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srgbClr val="329C76"/>
              </a:solidFill>
              <a:effectLst/>
              <a:uLnTx/>
              <a:uFillTx/>
              <a:latin typeface="Scala Sans"/>
              <a:ea typeface="+mn-ea"/>
              <a:cs typeface="+mn-cs"/>
            </a:endParaRPr>
          </a:p>
        </p:txBody>
      </p:sp>
    </p:spTree>
    <p:extLst>
      <p:ext uri="{BB962C8B-B14F-4D97-AF65-F5344CB8AC3E}">
        <p14:creationId xmlns:p14="http://schemas.microsoft.com/office/powerpoint/2010/main" val="370948336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C89877-72A6-4F0D-82A3-186E20391E21}"/>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Measuring and recording blood pressure manually </a:t>
            </a:r>
          </a:p>
          <a:p>
            <a:endParaRPr lang="en-US" dirty="0">
              <a:solidFill>
                <a:schemeClr val="tx1"/>
              </a:solidFill>
              <a:highlight>
                <a:srgbClr val="000000"/>
              </a:highlight>
            </a:endParaRPr>
          </a:p>
          <a:p>
            <a:r>
              <a:rPr lang="en-US" i="1" dirty="0">
                <a:solidFill>
                  <a:schemeClr val="tx1"/>
                </a:solidFill>
              </a:rPr>
              <a:t>Equipment: sphygmomanometer, stethoscope, alcohol wipes, pen and paper</a:t>
            </a:r>
          </a:p>
          <a:p>
            <a:endParaRPr lang="en-US" dirty="0">
              <a:solidFill>
                <a:schemeClr val="tx1"/>
              </a:solidFill>
            </a:endParaRPr>
          </a:p>
          <a:p>
            <a:r>
              <a:rPr lang="en-US" dirty="0">
                <a:solidFill>
                  <a:schemeClr val="tx1"/>
                </a:solidFill>
              </a:rPr>
              <a:t>Do not take blood pressure if the resident has had tobacco, alcohol, caffeine, or food, or has exercised within the last 30 minutes.</a:t>
            </a:r>
          </a:p>
          <a:p>
            <a:endParaRPr lang="en-US" dirty="0">
              <a:solidFill>
                <a:schemeClr val="tx1"/>
              </a:solidFill>
            </a:endParaRPr>
          </a:p>
          <a:p>
            <a:pPr marL="457200" indent="-457200">
              <a:buFont typeface="+mj-lt"/>
              <a:buAutoNum type="arabicPeriod"/>
            </a:pPr>
            <a:r>
              <a:rPr lang="en-US" dirty="0">
                <a:solidFill>
                  <a:schemeClr val="tx1"/>
                </a:solidFill>
              </a:rPr>
              <a:t>Identify yourself by name. Identify the resident. Greet the resident by name.</a:t>
            </a:r>
          </a:p>
          <a:p>
            <a:pPr marL="457200" indent="-457200">
              <a:buFont typeface="+mj-lt"/>
              <a:buAutoNum type="arabicPeriod"/>
            </a:pPr>
            <a:r>
              <a:rPr lang="en-US" dirty="0">
                <a:solidFill>
                  <a:schemeClr val="tx1"/>
                </a:solidFill>
              </a:rPr>
              <a:t>Wash your hands.</a:t>
            </a:r>
          </a:p>
          <a:p>
            <a:pPr marL="457200" indent="-457200">
              <a:buFont typeface="+mj-lt"/>
              <a:buAutoNum type="arabicPeriod"/>
            </a:pPr>
            <a:r>
              <a:rPr lang="en-US" dirty="0">
                <a:solidFill>
                  <a:schemeClr val="tx1"/>
                </a:solidFill>
              </a:rPr>
              <a:t>Explain procedure to the resident. Speak clearly, slowly, and directly. Maintain face-to-face contact whenever possible.</a:t>
            </a:r>
          </a:p>
          <a:p>
            <a:pPr marL="457200" indent="-457200">
              <a:buFont typeface="+mj-lt"/>
              <a:buAutoNum type="arabicPeriod"/>
            </a:pPr>
            <a:r>
              <a:rPr lang="en-US" dirty="0">
                <a:solidFill>
                  <a:schemeClr val="tx1"/>
                </a:solidFill>
              </a:rPr>
              <a:t>Provide for the resident’s privacy with a curtain, screen, or door. </a:t>
            </a:r>
          </a:p>
          <a:p>
            <a:pPr marL="457200" indent="-457200">
              <a:buFont typeface="+mj-lt"/>
              <a:buAutoNum type="arabicPeriod"/>
            </a:pPr>
            <a:r>
              <a:rPr lang="en-US" dirty="0">
                <a:solidFill>
                  <a:schemeClr val="tx1"/>
                </a:solidFill>
              </a:rPr>
              <a:t>Before using the stethoscope, wipe the diaphragm and earpieces with alcohol wipes.</a:t>
            </a:r>
          </a:p>
          <a:p>
            <a:pPr marL="457200" indent="-457200">
              <a:buFont typeface="+mj-lt"/>
              <a:buAutoNum type="arabicPeriod"/>
            </a:pPr>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B80A730A-7452-481D-8BD5-30DF434A672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329C76"/>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srgbClr val="329C76"/>
              </a:solidFill>
              <a:effectLst/>
              <a:uLnTx/>
              <a:uFillTx/>
              <a:latin typeface="Scala Sans"/>
              <a:ea typeface="+mn-ea"/>
              <a:cs typeface="+mn-cs"/>
            </a:endParaRPr>
          </a:p>
        </p:txBody>
      </p:sp>
    </p:spTree>
    <p:extLst>
      <p:ext uri="{BB962C8B-B14F-4D97-AF65-F5344CB8AC3E}">
        <p14:creationId xmlns:p14="http://schemas.microsoft.com/office/powerpoint/2010/main" val="134098294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C89877-72A6-4F0D-82A3-186E20391E21}"/>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Measuring and recording blood pressure manually </a:t>
            </a:r>
          </a:p>
          <a:p>
            <a:endParaRPr lang="en-US" dirty="0">
              <a:solidFill>
                <a:schemeClr val="tx1"/>
              </a:solidFill>
              <a:highlight>
                <a:srgbClr val="000000"/>
              </a:highlight>
            </a:endParaRPr>
          </a:p>
          <a:p>
            <a:pPr marL="457200" indent="-457200">
              <a:buFont typeface="+mj-lt"/>
              <a:buAutoNum type="arabicPeriod" startAt="6"/>
            </a:pPr>
            <a:r>
              <a:rPr lang="en-US" dirty="0">
                <a:solidFill>
                  <a:schemeClr val="tx1"/>
                </a:solidFill>
              </a:rPr>
              <a:t>Make sure the resident is positioned comfortably. Ask the resident to roll up his sleeve so that his upper arm is exposed (approximately five inches above the elbow). Do not measure blood pressure over clothing.</a:t>
            </a:r>
          </a:p>
          <a:p>
            <a:pPr marL="457200" indent="-457200">
              <a:buFont typeface="+mj-lt"/>
              <a:buAutoNum type="arabicPeriod" startAt="6"/>
            </a:pPr>
            <a:r>
              <a:rPr lang="en-US" dirty="0">
                <a:solidFill>
                  <a:schemeClr val="tx1"/>
                </a:solidFill>
              </a:rPr>
              <a:t>Position resident’s arm with his palm up. The arm should be level with the heart.</a:t>
            </a:r>
          </a:p>
          <a:p>
            <a:pPr marL="457200" indent="-457200">
              <a:buFont typeface="+mj-lt"/>
              <a:buAutoNum type="arabicPeriod" startAt="6"/>
            </a:pPr>
            <a:r>
              <a:rPr lang="en-US" dirty="0">
                <a:solidFill>
                  <a:schemeClr val="tx1"/>
                </a:solidFill>
              </a:rPr>
              <a:t>With the valve open, squeeze the cuff. Make sure it is completely deflated.</a:t>
            </a:r>
          </a:p>
          <a:p>
            <a:pPr marL="457200" indent="-457200">
              <a:buFont typeface="+mj-lt"/>
              <a:buAutoNum type="arabicPeriod" startAt="6"/>
            </a:pPr>
            <a:endParaRPr lang="en-US" dirty="0">
              <a:solidFill>
                <a:schemeClr val="tx1"/>
              </a:solidFill>
            </a:endParaRP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B80A730A-7452-481D-8BD5-30DF434A672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329C76"/>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srgbClr val="329C76"/>
              </a:solidFill>
              <a:effectLst/>
              <a:uLnTx/>
              <a:uFillTx/>
              <a:latin typeface="Scala Sans"/>
              <a:ea typeface="+mn-ea"/>
              <a:cs typeface="+mn-cs"/>
            </a:endParaRPr>
          </a:p>
        </p:txBody>
      </p:sp>
    </p:spTree>
    <p:extLst>
      <p:ext uri="{BB962C8B-B14F-4D97-AF65-F5344CB8AC3E}">
        <p14:creationId xmlns:p14="http://schemas.microsoft.com/office/powerpoint/2010/main" val="129180252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C89877-72A6-4F0D-82A3-186E20391E21}"/>
              </a:ext>
            </a:extLst>
          </p:cNvPr>
          <p:cNvSpPr>
            <a:spLocks noGrp="1"/>
          </p:cNvSpPr>
          <p:nvPr>
            <p:ph idx="1"/>
          </p:nvPr>
        </p:nvSpPr>
        <p:spPr>
          <a:xfrm>
            <a:off x="635393" y="722185"/>
            <a:ext cx="4540289" cy="5454779"/>
          </a:xfrm>
        </p:spPr>
        <p:txBody>
          <a:bodyPr/>
          <a:lstStyle/>
          <a:p>
            <a:r>
              <a:rPr lang="en-US" dirty="0">
                <a:solidFill>
                  <a:schemeClr val="accent5">
                    <a:lumMod val="60000"/>
                    <a:lumOff val="40000"/>
                  </a:schemeClr>
                </a:solidFill>
                <a:highlight>
                  <a:srgbClr val="000000"/>
                </a:highlight>
              </a:rPr>
              <a:t>Measuring and recording blood pressure manually </a:t>
            </a:r>
          </a:p>
          <a:p>
            <a:endParaRPr lang="en-US" dirty="0">
              <a:solidFill>
                <a:schemeClr val="tx1"/>
              </a:solidFill>
              <a:highlight>
                <a:srgbClr val="000000"/>
              </a:highlight>
            </a:endParaRPr>
          </a:p>
          <a:p>
            <a:pPr marL="457200" indent="-457200">
              <a:buFont typeface="+mj-lt"/>
              <a:buAutoNum type="arabicPeriod" startAt="9"/>
            </a:pPr>
            <a:r>
              <a:rPr lang="en-US" dirty="0">
                <a:solidFill>
                  <a:schemeClr val="tx1"/>
                </a:solidFill>
              </a:rPr>
              <a:t>Place the proper sized cuff snugly on resident’s upper arm. The center of the cuff with sensor/arrow is placed over the brachial artery (1-1½ inches above the elbow toward inside of elbow).</a:t>
            </a:r>
          </a:p>
          <a:p>
            <a:pPr marL="457200" indent="-457200">
              <a:buFont typeface="+mj-lt"/>
              <a:buAutoNum type="arabicPeriod" startAt="9"/>
            </a:pPr>
            <a:r>
              <a:rPr lang="en-US" dirty="0">
                <a:solidFill>
                  <a:schemeClr val="tx1"/>
                </a:solidFill>
              </a:rPr>
              <a:t>Ask the resident to remain still and quiet during the measurement</a:t>
            </a:r>
          </a:p>
          <a:p>
            <a:pPr marL="457200" indent="-457200">
              <a:buFont typeface="+mj-lt"/>
              <a:buAutoNum type="arabicPeriod" startAt="9"/>
            </a:pPr>
            <a:r>
              <a:rPr lang="en-US" dirty="0">
                <a:solidFill>
                  <a:schemeClr val="tx1"/>
                </a:solidFill>
              </a:rPr>
              <a:t>Locate the brachial artery pulse with your fingertips.</a:t>
            </a:r>
          </a:p>
          <a:p>
            <a:pPr marL="457200" indent="-457200">
              <a:buFont typeface="+mj-lt"/>
              <a:buAutoNum type="arabicPeriod" startAt="9"/>
            </a:pPr>
            <a:r>
              <a:rPr lang="en-US" dirty="0">
                <a:solidFill>
                  <a:schemeClr val="tx1"/>
                </a:solidFill>
              </a:rPr>
              <a:t>Place the earpieces of the </a:t>
            </a:r>
            <a:r>
              <a:rPr lang="en-US" dirty="0" err="1">
                <a:solidFill>
                  <a:schemeClr val="tx1"/>
                </a:solidFill>
              </a:rPr>
              <a:t>stetho</a:t>
            </a:r>
            <a:r>
              <a:rPr lang="en-US" dirty="0">
                <a:solidFill>
                  <a:schemeClr val="tx1"/>
                </a:solidFill>
              </a:rPr>
              <a:t>-scope in your ears.</a:t>
            </a:r>
          </a:p>
          <a:p>
            <a:pPr marL="457200" indent="-457200">
              <a:buFont typeface="+mj-lt"/>
              <a:buAutoNum type="arabicPeriod" startAt="9"/>
            </a:pPr>
            <a:r>
              <a:rPr lang="en-US" dirty="0">
                <a:solidFill>
                  <a:schemeClr val="tx1"/>
                </a:solidFill>
              </a:rPr>
              <a:t>Place the diaphragm of the </a:t>
            </a:r>
            <a:r>
              <a:rPr lang="en-US" dirty="0" err="1">
                <a:solidFill>
                  <a:schemeClr val="tx1"/>
                </a:solidFill>
              </a:rPr>
              <a:t>stetho</a:t>
            </a:r>
            <a:r>
              <a:rPr lang="en-US" dirty="0">
                <a:solidFill>
                  <a:schemeClr val="tx1"/>
                </a:solidFill>
              </a:rPr>
              <a:t>-scope over the brachial artery.</a:t>
            </a:r>
          </a:p>
          <a:p>
            <a:pPr marL="457200" indent="-457200">
              <a:buFont typeface="+mj-lt"/>
              <a:buAutoNum type="arabicPeriod" startAt="9"/>
            </a:pPr>
            <a:endParaRPr lang="en-US" dirty="0">
              <a:solidFill>
                <a:schemeClr val="tx1"/>
              </a:solidFill>
              <a:highlight>
                <a:srgbClr val="000000"/>
              </a:highlight>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B80A730A-7452-481D-8BD5-30DF434A672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329C76"/>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srgbClr val="329C76"/>
              </a:solidFill>
              <a:effectLst/>
              <a:uLnTx/>
              <a:uFillTx/>
              <a:latin typeface="Scala Sans"/>
              <a:ea typeface="+mn-ea"/>
              <a:cs typeface="+mn-cs"/>
            </a:endParaRPr>
          </a:p>
        </p:txBody>
      </p:sp>
      <p:pic>
        <p:nvPicPr>
          <p:cNvPr id="4" name="Picture 3">
            <a:extLst>
              <a:ext uri="{FF2B5EF4-FFF2-40B4-BE49-F238E27FC236}">
                <a16:creationId xmlns:a16="http://schemas.microsoft.com/office/drawing/2014/main" id="{94D37A58-A013-4FCF-89DB-B69AFF432041}"/>
              </a:ext>
            </a:extLst>
          </p:cNvPr>
          <p:cNvPicPr>
            <a:picLocks noChangeAspect="1"/>
          </p:cNvPicPr>
          <p:nvPr/>
        </p:nvPicPr>
        <p:blipFill>
          <a:blip r:embed="rId2"/>
          <a:stretch>
            <a:fillRect/>
          </a:stretch>
        </p:blipFill>
        <p:spPr>
          <a:xfrm>
            <a:off x="5607181" y="2663300"/>
            <a:ext cx="4560087" cy="3087171"/>
          </a:xfrm>
          <a:prstGeom prst="rect">
            <a:avLst/>
          </a:prstGeom>
        </p:spPr>
      </p:pic>
    </p:spTree>
    <p:extLst>
      <p:ext uri="{BB962C8B-B14F-4D97-AF65-F5344CB8AC3E}">
        <p14:creationId xmlns:p14="http://schemas.microsoft.com/office/powerpoint/2010/main" val="270206210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C89877-72A6-4F0D-82A3-186E20391E21}"/>
              </a:ext>
            </a:extLst>
          </p:cNvPr>
          <p:cNvSpPr>
            <a:spLocks noGrp="1"/>
          </p:cNvSpPr>
          <p:nvPr>
            <p:ph idx="1"/>
          </p:nvPr>
        </p:nvSpPr>
        <p:spPr>
          <a:xfrm>
            <a:off x="635394" y="722185"/>
            <a:ext cx="4549166" cy="5454779"/>
          </a:xfrm>
        </p:spPr>
        <p:txBody>
          <a:bodyPr/>
          <a:lstStyle/>
          <a:p>
            <a:r>
              <a:rPr lang="en-US" dirty="0">
                <a:solidFill>
                  <a:schemeClr val="accent5">
                    <a:lumMod val="60000"/>
                    <a:lumOff val="40000"/>
                  </a:schemeClr>
                </a:solidFill>
                <a:highlight>
                  <a:srgbClr val="000000"/>
                </a:highlight>
              </a:rPr>
              <a:t>Measuring and recording blood pressure manually </a:t>
            </a:r>
          </a:p>
          <a:p>
            <a:endParaRPr lang="en-US" dirty="0">
              <a:solidFill>
                <a:schemeClr val="tx1"/>
              </a:solidFill>
              <a:highlight>
                <a:srgbClr val="000000"/>
              </a:highlight>
            </a:endParaRPr>
          </a:p>
          <a:p>
            <a:pPr marL="457200" indent="-457200">
              <a:buFont typeface="+mj-lt"/>
              <a:buAutoNum type="arabicPeriod" startAt="14"/>
            </a:pPr>
            <a:r>
              <a:rPr lang="en-US" dirty="0">
                <a:solidFill>
                  <a:schemeClr val="tx1"/>
                </a:solidFill>
              </a:rPr>
              <a:t>Close the valve (clockwise) until it stops. Do not over-tighten it.</a:t>
            </a:r>
          </a:p>
          <a:p>
            <a:pPr marL="457200" indent="-457200">
              <a:buFont typeface="+mj-lt"/>
              <a:buAutoNum type="arabicPeriod" startAt="15"/>
            </a:pPr>
            <a:r>
              <a:rPr lang="en-US" dirty="0">
                <a:solidFill>
                  <a:schemeClr val="tx1"/>
                </a:solidFill>
              </a:rPr>
              <a:t>Inflate cuff to between 160 mm Hg to 180 mm Hg. If a beat is heard immediately upon cuff deflation, completely deflate the cuff. </a:t>
            </a:r>
            <a:r>
              <a:rPr lang="en-US" dirty="0" err="1">
                <a:solidFill>
                  <a:schemeClr val="tx1"/>
                </a:solidFill>
              </a:rPr>
              <a:t>Reinflate</a:t>
            </a:r>
            <a:r>
              <a:rPr lang="en-US" dirty="0">
                <a:solidFill>
                  <a:schemeClr val="tx1"/>
                </a:solidFill>
              </a:rPr>
              <a:t> the cuff to no more than 200 mm Hg.</a:t>
            </a:r>
          </a:p>
          <a:p>
            <a:pPr marL="457200" indent="-457200">
              <a:buFont typeface="+mj-lt"/>
              <a:buAutoNum type="arabicPeriod" startAt="15"/>
            </a:pPr>
            <a:r>
              <a:rPr lang="en-US" dirty="0">
                <a:solidFill>
                  <a:schemeClr val="tx1"/>
                </a:solidFill>
              </a:rPr>
              <a:t>Open the valve slightly with thumb and index finger. Deflate the cuff slowly.</a:t>
            </a: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B80A730A-7452-481D-8BD5-30DF434A672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329C76"/>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srgbClr val="329C76"/>
              </a:solidFill>
              <a:effectLst/>
              <a:uLnTx/>
              <a:uFillTx/>
              <a:latin typeface="Scala Sans"/>
              <a:ea typeface="+mn-ea"/>
              <a:cs typeface="+mn-cs"/>
            </a:endParaRPr>
          </a:p>
        </p:txBody>
      </p:sp>
      <p:pic>
        <p:nvPicPr>
          <p:cNvPr id="4" name="Picture 3">
            <a:extLst>
              <a:ext uri="{FF2B5EF4-FFF2-40B4-BE49-F238E27FC236}">
                <a16:creationId xmlns:a16="http://schemas.microsoft.com/office/drawing/2014/main" id="{51FD2FCB-4E5D-41A6-9693-6D8D8AD1482F}"/>
              </a:ext>
            </a:extLst>
          </p:cNvPr>
          <p:cNvPicPr>
            <a:picLocks noChangeAspect="1"/>
          </p:cNvPicPr>
          <p:nvPr/>
        </p:nvPicPr>
        <p:blipFill>
          <a:blip r:embed="rId2"/>
          <a:stretch>
            <a:fillRect/>
          </a:stretch>
        </p:blipFill>
        <p:spPr>
          <a:xfrm>
            <a:off x="5598464" y="2729618"/>
            <a:ext cx="4401591" cy="3078237"/>
          </a:xfrm>
          <a:prstGeom prst="rect">
            <a:avLst/>
          </a:prstGeom>
        </p:spPr>
      </p:pic>
    </p:spTree>
    <p:extLst>
      <p:ext uri="{BB962C8B-B14F-4D97-AF65-F5344CB8AC3E}">
        <p14:creationId xmlns:p14="http://schemas.microsoft.com/office/powerpoint/2010/main" val="18238085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C89877-72A6-4F0D-82A3-186E20391E21}"/>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Measuring and recording blood pressure manually </a:t>
            </a:r>
          </a:p>
          <a:p>
            <a:endParaRPr lang="en-US" dirty="0">
              <a:solidFill>
                <a:schemeClr val="tx1"/>
              </a:solidFill>
              <a:highlight>
                <a:srgbClr val="000000"/>
              </a:highlight>
            </a:endParaRPr>
          </a:p>
          <a:p>
            <a:pPr marL="457200" indent="-457200">
              <a:buFont typeface="+mj-lt"/>
              <a:buAutoNum type="arabicPeriod" startAt="17"/>
            </a:pPr>
            <a:r>
              <a:rPr lang="en-US" dirty="0">
                <a:solidFill>
                  <a:schemeClr val="tx1"/>
                </a:solidFill>
              </a:rPr>
              <a:t>Watch the gauge. Listen for sound of the pulse.</a:t>
            </a:r>
          </a:p>
          <a:p>
            <a:pPr marL="457200" indent="-457200">
              <a:buFont typeface="+mj-lt"/>
              <a:buAutoNum type="arabicPeriod" startAt="17"/>
            </a:pPr>
            <a:r>
              <a:rPr lang="en-US" dirty="0">
                <a:solidFill>
                  <a:schemeClr val="tx1"/>
                </a:solidFill>
              </a:rPr>
              <a:t>Remember the reading at which the first clear pulse sound is heard. This is the systolic blood  pressure.</a:t>
            </a:r>
          </a:p>
          <a:p>
            <a:pPr marL="457200" indent="-457200">
              <a:buFont typeface="+mj-lt"/>
              <a:buAutoNum type="arabicPeriod" startAt="17"/>
            </a:pPr>
            <a:r>
              <a:rPr lang="en-US" dirty="0">
                <a:solidFill>
                  <a:schemeClr val="tx1"/>
                </a:solidFill>
              </a:rPr>
              <a:t>Continue listening for a change or muffling of the pulse sound. The moment you hear a change or the point at which the sound disappears is the diastolic pressure. Remember this reading.</a:t>
            </a:r>
          </a:p>
          <a:p>
            <a:pPr marL="457200" indent="-457200">
              <a:buFont typeface="+mj-lt"/>
              <a:buAutoNum type="arabicPeriod" startAt="17"/>
            </a:pPr>
            <a:r>
              <a:rPr lang="en-US" dirty="0">
                <a:solidFill>
                  <a:schemeClr val="tx1"/>
                </a:solidFill>
              </a:rPr>
              <a:t>Open the valve. Deflate the cuff completely. Remove the cuff.</a:t>
            </a:r>
          </a:p>
          <a:p>
            <a:pPr marL="457200" indent="-457200">
              <a:buFont typeface="+mj-lt"/>
              <a:buAutoNum type="arabicPeriod" startAt="17"/>
            </a:pPr>
            <a:r>
              <a:rPr lang="en-US" dirty="0">
                <a:solidFill>
                  <a:schemeClr val="tx1"/>
                </a:solidFill>
              </a:rPr>
              <a:t>Wash your hands.</a:t>
            </a:r>
          </a:p>
          <a:p>
            <a:pPr marL="457200" indent="-457200">
              <a:buFont typeface="+mj-lt"/>
              <a:buAutoNum type="arabicPeriod" startAt="17"/>
            </a:pPr>
            <a:r>
              <a:rPr lang="en-US" dirty="0">
                <a:solidFill>
                  <a:schemeClr val="tx1"/>
                </a:solidFill>
              </a:rPr>
              <a:t>Immediately record both the systolic and diastolic pressures. Record the numbers like a fraction, with the systolic reading on top and the diastolic reading on the bottom (for example: 110/70). Note which arm was used. Use </a:t>
            </a:r>
            <a:r>
              <a:rPr lang="en-US" i="1" dirty="0">
                <a:solidFill>
                  <a:schemeClr val="tx1"/>
                </a:solidFill>
              </a:rPr>
              <a:t>RA </a:t>
            </a:r>
            <a:r>
              <a:rPr lang="en-US" dirty="0">
                <a:solidFill>
                  <a:schemeClr val="tx1"/>
                </a:solidFill>
              </a:rPr>
              <a:t>for right arm and </a:t>
            </a:r>
            <a:r>
              <a:rPr lang="en-US" i="1" dirty="0">
                <a:solidFill>
                  <a:schemeClr val="tx1"/>
                </a:solidFill>
              </a:rPr>
              <a:t>LA</a:t>
            </a:r>
            <a:r>
              <a:rPr lang="en-US" dirty="0">
                <a:solidFill>
                  <a:schemeClr val="tx1"/>
                </a:solidFill>
              </a:rPr>
              <a:t> for left arm.</a:t>
            </a:r>
          </a:p>
          <a:p>
            <a:pPr marL="457200" indent="-457200">
              <a:buFont typeface="+mj-lt"/>
              <a:buAutoNum type="arabicPeriod" startAt="17"/>
            </a:pPr>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B80A730A-7452-481D-8BD5-30DF434A672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329C76"/>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dirty="0">
              <a:ln>
                <a:noFill/>
              </a:ln>
              <a:solidFill>
                <a:srgbClr val="329C76"/>
              </a:solidFill>
              <a:effectLst/>
              <a:uLnTx/>
              <a:uFillTx/>
              <a:latin typeface="Scala Sans"/>
              <a:ea typeface="+mn-ea"/>
              <a:cs typeface="+mn-cs"/>
            </a:endParaRPr>
          </a:p>
        </p:txBody>
      </p:sp>
    </p:spTree>
    <p:extLst>
      <p:ext uri="{BB962C8B-B14F-4D97-AF65-F5344CB8AC3E}">
        <p14:creationId xmlns:p14="http://schemas.microsoft.com/office/powerpoint/2010/main" val="161139838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C89877-72A6-4F0D-82A3-186E20391E21}"/>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Measuring and recording blood pressure manually </a:t>
            </a:r>
          </a:p>
          <a:p>
            <a:endParaRPr lang="en-US" dirty="0">
              <a:solidFill>
                <a:schemeClr val="tx1"/>
              </a:solidFill>
              <a:highlight>
                <a:srgbClr val="000000"/>
              </a:highlight>
            </a:endParaRPr>
          </a:p>
          <a:p>
            <a:pPr marL="457200" indent="-457200">
              <a:buFont typeface="+mj-lt"/>
              <a:buAutoNum type="arabicPeriod" startAt="23"/>
            </a:pPr>
            <a:r>
              <a:rPr lang="en-US" dirty="0">
                <a:solidFill>
                  <a:schemeClr val="tx1"/>
                </a:solidFill>
              </a:rPr>
              <a:t>Wipe the diaphragm and earpieces of the stethoscope with alcohol wipes. Store equipment. </a:t>
            </a:r>
          </a:p>
          <a:p>
            <a:pPr marL="457200" indent="-457200">
              <a:buFont typeface="+mj-lt"/>
              <a:buAutoNum type="arabicPeriod" startAt="23"/>
            </a:pPr>
            <a:r>
              <a:rPr lang="en-US" dirty="0">
                <a:solidFill>
                  <a:schemeClr val="tx1"/>
                </a:solidFill>
              </a:rPr>
              <a:t>Make the resident comfortable. Remove privacy measures.</a:t>
            </a:r>
          </a:p>
          <a:p>
            <a:pPr marL="457200" indent="-457200">
              <a:buFont typeface="+mj-lt"/>
              <a:buAutoNum type="arabicPeriod" startAt="23"/>
            </a:pPr>
            <a:r>
              <a:rPr lang="en-US" dirty="0">
                <a:solidFill>
                  <a:schemeClr val="tx1"/>
                </a:solidFill>
              </a:rPr>
              <a:t>Leave the call light within the resident’s reach.</a:t>
            </a:r>
          </a:p>
          <a:p>
            <a:pPr marL="457200" indent="-457200">
              <a:buFont typeface="+mj-lt"/>
              <a:buAutoNum type="arabicPeriod" startAt="23"/>
            </a:pPr>
            <a:r>
              <a:rPr lang="en-US" dirty="0">
                <a:solidFill>
                  <a:schemeClr val="tx1"/>
                </a:solidFill>
              </a:rPr>
              <a:t>Wash your hands.</a:t>
            </a:r>
          </a:p>
          <a:p>
            <a:pPr marL="457200" indent="-457200">
              <a:buFont typeface="+mj-lt"/>
              <a:buAutoNum type="arabicPeriod" startAt="23"/>
            </a:pPr>
            <a:r>
              <a:rPr lang="en-US" dirty="0">
                <a:solidFill>
                  <a:schemeClr val="tx1"/>
                </a:solidFill>
              </a:rPr>
              <a:t>Be courteous and respectful at all times.</a:t>
            </a:r>
          </a:p>
          <a:p>
            <a:pPr marL="457200" indent="-457200">
              <a:buFont typeface="+mj-lt"/>
              <a:buAutoNum type="arabicPeriod" startAt="23"/>
            </a:pPr>
            <a:r>
              <a:rPr lang="en-US" dirty="0">
                <a:solidFill>
                  <a:schemeClr val="tx1"/>
                </a:solidFill>
              </a:rPr>
              <a:t>Report the blood pressure to a nurse if the reading is abnormal or significantly different from a previous reading.</a:t>
            </a: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B80A730A-7452-481D-8BD5-30DF434A672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329C76"/>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dirty="0">
              <a:ln>
                <a:noFill/>
              </a:ln>
              <a:solidFill>
                <a:srgbClr val="329C76"/>
              </a:solidFill>
              <a:effectLst/>
              <a:uLnTx/>
              <a:uFillTx/>
              <a:latin typeface="Scala Sans"/>
              <a:ea typeface="+mn-ea"/>
              <a:cs typeface="+mn-cs"/>
            </a:endParaRPr>
          </a:p>
        </p:txBody>
      </p:sp>
    </p:spTree>
    <p:extLst>
      <p:ext uri="{BB962C8B-B14F-4D97-AF65-F5344CB8AC3E}">
        <p14:creationId xmlns:p14="http://schemas.microsoft.com/office/powerpoint/2010/main" val="302367629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C89877-72A6-4F0D-82A3-186E20391E21}"/>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Measuring and recording blood pressure electronically </a:t>
            </a:r>
          </a:p>
          <a:p>
            <a:endParaRPr lang="en-US" dirty="0">
              <a:solidFill>
                <a:schemeClr val="tx1"/>
              </a:solidFill>
              <a:highlight>
                <a:srgbClr val="000000"/>
              </a:highlight>
            </a:endParaRPr>
          </a:p>
          <a:p>
            <a:r>
              <a:rPr lang="en-US" i="1" dirty="0">
                <a:solidFill>
                  <a:schemeClr val="tx1"/>
                </a:solidFill>
              </a:rPr>
              <a:t>Equipment: Electronic blood pressure machine, pen and paper</a:t>
            </a:r>
          </a:p>
          <a:p>
            <a:endParaRPr lang="en-US" dirty="0">
              <a:solidFill>
                <a:schemeClr val="tx1"/>
              </a:solidFill>
            </a:endParaRPr>
          </a:p>
          <a:p>
            <a:pPr marL="457200" indent="-457200">
              <a:buFont typeface="+mj-lt"/>
              <a:buAutoNum type="arabicPeriod"/>
            </a:pPr>
            <a:r>
              <a:rPr lang="en-US" dirty="0">
                <a:solidFill>
                  <a:schemeClr val="tx1"/>
                </a:solidFill>
              </a:rPr>
              <a:t>Identify yourself by name. Identify the resident. Greet the resident by name.</a:t>
            </a:r>
          </a:p>
          <a:p>
            <a:pPr marL="457200" indent="-457200">
              <a:buFont typeface="+mj-lt"/>
              <a:buAutoNum type="arabicPeriod"/>
            </a:pPr>
            <a:r>
              <a:rPr lang="en-US" dirty="0">
                <a:solidFill>
                  <a:schemeClr val="tx1"/>
                </a:solidFill>
              </a:rPr>
              <a:t>Wash your hands.</a:t>
            </a:r>
          </a:p>
          <a:p>
            <a:pPr marL="457200" indent="-457200">
              <a:buFont typeface="+mj-lt"/>
              <a:buAutoNum type="arabicPeriod"/>
            </a:pPr>
            <a:r>
              <a:rPr lang="en-US" dirty="0">
                <a:solidFill>
                  <a:schemeClr val="tx1"/>
                </a:solidFill>
              </a:rPr>
              <a:t>Explain procedure to the resident. Speak clearly, slowly, and directly. Maintain face-to-face contact whenever possible.</a:t>
            </a:r>
          </a:p>
          <a:p>
            <a:pPr marL="457200" indent="-457200">
              <a:buFont typeface="+mj-lt"/>
              <a:buAutoNum type="arabicPeriod"/>
            </a:pPr>
            <a:r>
              <a:rPr lang="en-US" dirty="0">
                <a:solidFill>
                  <a:schemeClr val="tx1"/>
                </a:solidFill>
              </a:rPr>
              <a:t>Provide for the resident’s privacy with a curtain, screen, or door. </a:t>
            </a:r>
          </a:p>
          <a:p>
            <a:pPr marL="457200" indent="-457200">
              <a:buFont typeface="+mj-lt"/>
              <a:buAutoNum type="arabicPeriod" startAt="6"/>
            </a:pPr>
            <a:r>
              <a:rPr lang="en-US" dirty="0">
                <a:solidFill>
                  <a:schemeClr val="tx1"/>
                </a:solidFill>
              </a:rPr>
              <a:t>Make sure the resident is positioned comfortably. Ask the resident to roll up his sleeve so that his upper arm is exposed (approximately five inches above the elbow). Do not measure blood pressure over clothing.</a:t>
            </a:r>
          </a:p>
          <a:p>
            <a:pPr marL="457200" indent="-457200">
              <a:buFont typeface="+mj-lt"/>
              <a:buAutoNum type="arabicPeriod" startAt="6"/>
            </a:pPr>
            <a:r>
              <a:rPr lang="en-US" dirty="0">
                <a:solidFill>
                  <a:schemeClr val="tx1"/>
                </a:solidFill>
              </a:rPr>
              <a:t>Position resident’s arm with his palm up. The arm should be level with the heart.</a:t>
            </a:r>
          </a:p>
          <a:p>
            <a:pPr marL="457200" indent="-457200">
              <a:buFont typeface="+mj-lt"/>
              <a:buAutoNum type="arabicPeriod"/>
            </a:pPr>
            <a:endParaRPr lang="en-US" dirty="0">
              <a:solidFill>
                <a:schemeClr val="tx1"/>
              </a:solidFill>
            </a:endParaRP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B80A730A-7452-481D-8BD5-30DF434A672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329C76"/>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dirty="0">
              <a:ln>
                <a:noFill/>
              </a:ln>
              <a:solidFill>
                <a:srgbClr val="329C76"/>
              </a:solidFill>
              <a:effectLst/>
              <a:uLnTx/>
              <a:uFillTx/>
              <a:latin typeface="Scala Sans"/>
              <a:ea typeface="+mn-ea"/>
              <a:cs typeface="+mn-cs"/>
            </a:endParaRPr>
          </a:p>
        </p:txBody>
      </p:sp>
    </p:spTree>
    <p:extLst>
      <p:ext uri="{BB962C8B-B14F-4D97-AF65-F5344CB8AC3E}">
        <p14:creationId xmlns:p14="http://schemas.microsoft.com/office/powerpoint/2010/main" val="325440747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C89877-72A6-4F0D-82A3-186E20391E21}"/>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Measuring and recording blood pressure electronically </a:t>
            </a:r>
          </a:p>
          <a:p>
            <a:endParaRPr lang="en-US" dirty="0">
              <a:solidFill>
                <a:schemeClr val="tx1"/>
              </a:solidFill>
            </a:endParaRPr>
          </a:p>
          <a:p>
            <a:pPr marL="457200" indent="-457200">
              <a:buFont typeface="+mj-lt"/>
              <a:buAutoNum type="arabicPeriod" startAt="8"/>
            </a:pPr>
            <a:r>
              <a:rPr lang="en-US" dirty="0">
                <a:solidFill>
                  <a:schemeClr val="tx1"/>
                </a:solidFill>
              </a:rPr>
              <a:t>Ask the resident to remain still and quiet during the measurement.</a:t>
            </a:r>
          </a:p>
          <a:p>
            <a:pPr marL="457200" indent="-457200">
              <a:buFont typeface="+mj-lt"/>
              <a:buAutoNum type="arabicPeriod" startAt="8"/>
            </a:pPr>
            <a:r>
              <a:rPr lang="en-US" dirty="0">
                <a:solidFill>
                  <a:schemeClr val="tx1"/>
                </a:solidFill>
              </a:rPr>
              <a:t>Turn on the blood pressure machine. If needed, choose the proper setting for an adult. Press the start button.</a:t>
            </a:r>
          </a:p>
          <a:p>
            <a:pPr marL="457200" indent="-457200">
              <a:buFont typeface="+mj-lt"/>
              <a:buAutoNum type="arabicPeriod" startAt="8"/>
            </a:pPr>
            <a:r>
              <a:rPr lang="en-US" dirty="0">
                <a:solidFill>
                  <a:schemeClr val="tx1"/>
                </a:solidFill>
              </a:rPr>
              <a:t>When the measurement is complete, the reading will be displayed on the screen and the machine may beep. The cuff should deflate.</a:t>
            </a:r>
          </a:p>
          <a:p>
            <a:pPr marL="457200" indent="-457200">
              <a:buFont typeface="+mj-lt"/>
              <a:buAutoNum type="arabicPeriod" startAt="8"/>
            </a:pPr>
            <a:r>
              <a:rPr lang="en-US" dirty="0">
                <a:solidFill>
                  <a:schemeClr val="tx1"/>
                </a:solidFill>
              </a:rPr>
              <a:t>Remove the cuff.</a:t>
            </a:r>
          </a:p>
          <a:p>
            <a:pPr marL="457200" indent="-457200">
              <a:buFont typeface="+mj-lt"/>
              <a:buAutoNum type="arabicPeriod" startAt="8"/>
            </a:pPr>
            <a:r>
              <a:rPr lang="en-US" dirty="0">
                <a:solidFill>
                  <a:schemeClr val="tx1"/>
                </a:solidFill>
              </a:rPr>
              <a:t>Wash your hands.</a:t>
            </a:r>
          </a:p>
          <a:p>
            <a:pPr marL="457200" indent="-457200">
              <a:buFont typeface="+mj-lt"/>
              <a:buAutoNum type="arabicPeriod" startAt="8"/>
            </a:pPr>
            <a:r>
              <a:rPr lang="en-US" dirty="0">
                <a:solidFill>
                  <a:schemeClr val="tx1"/>
                </a:solidFill>
              </a:rPr>
              <a:t>Immediately record both the systolic and diastolic pressures that are displayed on the screen. Note which arm was used.</a:t>
            </a:r>
          </a:p>
          <a:p>
            <a:endParaRPr lang="en-US" dirty="0">
              <a:solidFill>
                <a:schemeClr val="tx1"/>
              </a:solidFill>
              <a:highlight>
                <a:srgbClr val="000000"/>
              </a:highlight>
            </a:endParaRPr>
          </a:p>
        </p:txBody>
      </p:sp>
      <p:sp>
        <p:nvSpPr>
          <p:cNvPr id="3" name="Slide Number Placeholder 2">
            <a:extLst>
              <a:ext uri="{FF2B5EF4-FFF2-40B4-BE49-F238E27FC236}">
                <a16:creationId xmlns:a16="http://schemas.microsoft.com/office/drawing/2014/main" id="{B80A730A-7452-481D-8BD5-30DF434A672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329C76"/>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dirty="0">
              <a:ln>
                <a:noFill/>
              </a:ln>
              <a:solidFill>
                <a:srgbClr val="329C76"/>
              </a:solidFill>
              <a:effectLst/>
              <a:uLnTx/>
              <a:uFillTx/>
              <a:latin typeface="Scala Sans"/>
              <a:ea typeface="+mn-ea"/>
              <a:cs typeface="+mn-cs"/>
            </a:endParaRPr>
          </a:p>
        </p:txBody>
      </p:sp>
    </p:spTree>
    <p:extLst>
      <p:ext uri="{BB962C8B-B14F-4D97-AF65-F5344CB8AC3E}">
        <p14:creationId xmlns:p14="http://schemas.microsoft.com/office/powerpoint/2010/main" val="412787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9CC0C8-26A9-49BA-90DC-A1033646E42B}"/>
              </a:ext>
            </a:extLst>
          </p:cNvPr>
          <p:cNvSpPr>
            <a:spLocks noGrp="1"/>
          </p:cNvSpPr>
          <p:nvPr>
            <p:ph idx="1"/>
          </p:nvPr>
        </p:nvSpPr>
        <p:spPr/>
        <p:txBody>
          <a:bodyPr/>
          <a:lstStyle/>
          <a:p>
            <a:pPr marL="457200" indent="-457200">
              <a:buFont typeface="+mj-lt"/>
              <a:buAutoNum type="arabicPeriod"/>
            </a:pPr>
            <a:r>
              <a:rPr lang="en-US" dirty="0"/>
              <a:t>Define important words in this chapter</a:t>
            </a:r>
          </a:p>
          <a:p>
            <a:pPr marL="457200" indent="-457200">
              <a:buFont typeface="+mj-lt"/>
              <a:buAutoNum type="arabicPeriod"/>
            </a:pPr>
            <a:endParaRPr lang="en-US" dirty="0"/>
          </a:p>
          <a:p>
            <a:r>
              <a:rPr lang="en-US" b="1" dirty="0">
                <a:solidFill>
                  <a:schemeClr val="tx1"/>
                </a:solidFill>
              </a:rPr>
              <a:t>sphygmomanometer </a:t>
            </a:r>
          </a:p>
          <a:p>
            <a:pPr lvl="1"/>
            <a:r>
              <a:rPr lang="en-US" dirty="0">
                <a:solidFill>
                  <a:schemeClr val="tx1"/>
                </a:solidFill>
              </a:rPr>
              <a:t>a device that measures blood pressure. </a:t>
            </a:r>
          </a:p>
          <a:p>
            <a:r>
              <a:rPr lang="en-US" b="1" dirty="0">
                <a:solidFill>
                  <a:schemeClr val="tx1"/>
                </a:solidFill>
              </a:rPr>
              <a:t>stethoscope</a:t>
            </a:r>
            <a:r>
              <a:rPr lang="en-US" dirty="0">
                <a:solidFill>
                  <a:schemeClr val="tx1"/>
                </a:solidFill>
              </a:rPr>
              <a:t> </a:t>
            </a:r>
          </a:p>
          <a:p>
            <a:pPr lvl="1"/>
            <a:r>
              <a:rPr lang="en-US" dirty="0">
                <a:solidFill>
                  <a:schemeClr val="tx1"/>
                </a:solidFill>
              </a:rPr>
              <a:t>an instrument used to hear sounds in the human body, such as the heartbeat or pulse, breathing sounds, or bowel sounds. </a:t>
            </a:r>
          </a:p>
          <a:p>
            <a:r>
              <a:rPr lang="en-US" b="1" dirty="0">
                <a:solidFill>
                  <a:schemeClr val="tx1"/>
                </a:solidFill>
              </a:rPr>
              <a:t>systolic</a:t>
            </a:r>
          </a:p>
          <a:p>
            <a:pPr lvl="1"/>
            <a:r>
              <a:rPr lang="en-US" dirty="0">
                <a:solidFill>
                  <a:schemeClr val="tx1"/>
                </a:solidFill>
              </a:rPr>
              <a:t>first measurement of blood pressure; phase when the heart is at work, contracting and pushing blood out of the left ventricle. </a:t>
            </a:r>
          </a:p>
          <a:p>
            <a:r>
              <a:rPr lang="en-US" b="1" dirty="0">
                <a:solidFill>
                  <a:schemeClr val="tx1"/>
                </a:solidFill>
              </a:rPr>
              <a:t>tachycardia </a:t>
            </a:r>
          </a:p>
          <a:p>
            <a:pPr lvl="1"/>
            <a:r>
              <a:rPr lang="en-US" dirty="0">
                <a:solidFill>
                  <a:schemeClr val="tx1"/>
                </a:solidFill>
              </a:rPr>
              <a:t>rapid heart rate, over 100 beats per minute. </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8331D339-8EE3-4270-ABBB-5BEF0C3F528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329C76"/>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329C76"/>
              </a:solidFill>
              <a:effectLst/>
              <a:uLnTx/>
              <a:uFillTx/>
              <a:latin typeface="Scala Sans"/>
              <a:ea typeface="+mn-ea"/>
              <a:cs typeface="+mn-cs"/>
            </a:endParaRPr>
          </a:p>
        </p:txBody>
      </p:sp>
    </p:spTree>
    <p:extLst>
      <p:ext uri="{BB962C8B-B14F-4D97-AF65-F5344CB8AC3E}">
        <p14:creationId xmlns:p14="http://schemas.microsoft.com/office/powerpoint/2010/main" val="148199003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C89877-72A6-4F0D-82A3-186E20391E21}"/>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Measuring and recording blood pressure electronically </a:t>
            </a:r>
          </a:p>
          <a:p>
            <a:endParaRPr lang="en-US" dirty="0">
              <a:solidFill>
                <a:schemeClr val="tx1"/>
              </a:solidFill>
              <a:highlight>
                <a:srgbClr val="000000"/>
              </a:highlight>
            </a:endParaRPr>
          </a:p>
          <a:p>
            <a:pPr marL="457200" lvl="0" indent="-457200">
              <a:buFont typeface="+mj-lt"/>
              <a:buAutoNum type="arabicPeriod" startAt="14"/>
            </a:pPr>
            <a:r>
              <a:rPr lang="en-US" dirty="0">
                <a:solidFill>
                  <a:prstClr val="black"/>
                </a:solidFill>
              </a:rPr>
              <a:t>Make the resident comfortable. Remove privacy measures.</a:t>
            </a:r>
          </a:p>
          <a:p>
            <a:pPr marL="457200" lvl="0" indent="-457200">
              <a:buFont typeface="+mj-lt"/>
              <a:buAutoNum type="arabicPeriod" startAt="14"/>
            </a:pPr>
            <a:r>
              <a:rPr lang="en-US" dirty="0">
                <a:solidFill>
                  <a:prstClr val="black"/>
                </a:solidFill>
              </a:rPr>
              <a:t>Leave the call light within the resident’s reach.</a:t>
            </a:r>
          </a:p>
          <a:p>
            <a:pPr marL="457200" lvl="0" indent="-457200">
              <a:buFont typeface="+mj-lt"/>
              <a:buAutoNum type="arabicPeriod" startAt="14"/>
            </a:pPr>
            <a:r>
              <a:rPr lang="en-US" dirty="0">
                <a:solidFill>
                  <a:prstClr val="black"/>
                </a:solidFill>
              </a:rPr>
              <a:t>Wash your hands.</a:t>
            </a:r>
          </a:p>
          <a:p>
            <a:pPr marL="457200" lvl="0" indent="-457200">
              <a:buFont typeface="+mj-lt"/>
              <a:buAutoNum type="arabicPeriod" startAt="14"/>
            </a:pPr>
            <a:r>
              <a:rPr lang="en-US" dirty="0">
                <a:solidFill>
                  <a:prstClr val="black"/>
                </a:solidFill>
              </a:rPr>
              <a:t>Be courteous and respectful at all times.</a:t>
            </a:r>
          </a:p>
          <a:p>
            <a:pPr marL="457200" lvl="0" indent="-457200">
              <a:buFont typeface="+mj-lt"/>
              <a:buAutoNum type="arabicPeriod" startAt="14"/>
            </a:pPr>
            <a:r>
              <a:rPr lang="en-US" dirty="0">
                <a:solidFill>
                  <a:prstClr val="black"/>
                </a:solidFill>
              </a:rPr>
              <a:t>Report the blood pressure to a nurse if the reading is abnormal or significantly different from a previous reading.</a:t>
            </a: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B80A730A-7452-481D-8BD5-30DF434A672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329C76"/>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dirty="0">
              <a:ln>
                <a:noFill/>
              </a:ln>
              <a:solidFill>
                <a:srgbClr val="329C76"/>
              </a:solidFill>
              <a:effectLst/>
              <a:uLnTx/>
              <a:uFillTx/>
              <a:latin typeface="Scala Sans"/>
              <a:ea typeface="+mn-ea"/>
              <a:cs typeface="+mn-cs"/>
            </a:endParaRPr>
          </a:p>
        </p:txBody>
      </p:sp>
    </p:spTree>
    <p:extLst>
      <p:ext uri="{BB962C8B-B14F-4D97-AF65-F5344CB8AC3E}">
        <p14:creationId xmlns:p14="http://schemas.microsoft.com/office/powerpoint/2010/main" val="158136094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C6F36A-7CBE-4042-95E1-1C87F0FE0977}"/>
              </a:ext>
            </a:extLst>
          </p:cNvPr>
          <p:cNvSpPr>
            <a:spLocks noGrp="1"/>
          </p:cNvSpPr>
          <p:nvPr>
            <p:ph idx="1"/>
          </p:nvPr>
        </p:nvSpPr>
        <p:spPr/>
        <p:txBody>
          <a:bodyPr/>
          <a:lstStyle/>
          <a:p>
            <a:pPr marL="457200" indent="-457200">
              <a:buFont typeface="+mj-lt"/>
              <a:buAutoNum type="arabicPeriod" startAt="9"/>
            </a:pPr>
            <a:r>
              <a:rPr lang="en-US" dirty="0"/>
              <a:t>Describe guidelines for pain management</a:t>
            </a:r>
          </a:p>
          <a:p>
            <a:endParaRPr lang="en-US" dirty="0">
              <a:solidFill>
                <a:schemeClr val="tx1"/>
              </a:solidFill>
            </a:endParaRPr>
          </a:p>
          <a:p>
            <a:r>
              <a:rPr lang="en-US" dirty="0">
                <a:solidFill>
                  <a:schemeClr val="tx1"/>
                </a:solidFill>
              </a:rPr>
              <a:t>Remember these points about pain:</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It is as important to monitor as vital signs.</a:t>
            </a:r>
          </a:p>
          <a:p>
            <a:pPr marL="800100" lvl="1" indent="-342900">
              <a:buFont typeface="Arial" panose="020B0604020202020204" pitchFamily="34" charset="0"/>
              <a:buChar char="•"/>
            </a:pPr>
            <a:r>
              <a:rPr lang="en-US" dirty="0">
                <a:solidFill>
                  <a:schemeClr val="tx1"/>
                </a:solidFill>
              </a:rPr>
              <a:t>It is uncomfortable and an individual experience.</a:t>
            </a:r>
          </a:p>
          <a:p>
            <a:pPr marL="800100" lvl="1" indent="-342900">
              <a:buFont typeface="Arial" panose="020B0604020202020204" pitchFamily="34" charset="0"/>
              <a:buChar char="•"/>
            </a:pPr>
            <a:r>
              <a:rPr lang="en-US" dirty="0">
                <a:solidFill>
                  <a:schemeClr val="tx1"/>
                </a:solidFill>
              </a:rPr>
              <a:t>NAs must take complaints of pain seriously.</a:t>
            </a:r>
          </a:p>
          <a:p>
            <a:pPr marL="800100" lvl="1" indent="-342900">
              <a:buFont typeface="Arial" panose="020B0604020202020204" pitchFamily="34" charset="0"/>
              <a:buChar char="•"/>
            </a:pPr>
            <a:r>
              <a:rPr lang="en-US" dirty="0">
                <a:solidFill>
                  <a:schemeClr val="tx1"/>
                </a:solidFill>
              </a:rPr>
              <a:t>NAs should ask questions to get accurate information.</a:t>
            </a:r>
          </a:p>
          <a:p>
            <a:pPr marL="800100" lvl="1" indent="-342900">
              <a:buFont typeface="Arial" panose="020B0604020202020204" pitchFamily="34" charset="0"/>
              <a:buChar char="•"/>
            </a:pPr>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A768CB7C-8912-4CF8-BC72-57BDDF8068A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329C76"/>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dirty="0">
              <a:ln>
                <a:noFill/>
              </a:ln>
              <a:solidFill>
                <a:srgbClr val="329C76"/>
              </a:solidFill>
              <a:effectLst/>
              <a:uLnTx/>
              <a:uFillTx/>
              <a:latin typeface="Scala Sans"/>
              <a:ea typeface="+mn-ea"/>
              <a:cs typeface="+mn-cs"/>
            </a:endParaRPr>
          </a:p>
        </p:txBody>
      </p:sp>
    </p:spTree>
    <p:extLst>
      <p:ext uri="{BB962C8B-B14F-4D97-AF65-F5344CB8AC3E}">
        <p14:creationId xmlns:p14="http://schemas.microsoft.com/office/powerpoint/2010/main" val="358623663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C6F36A-7CBE-4042-95E1-1C87F0FE0977}"/>
              </a:ext>
            </a:extLst>
          </p:cNvPr>
          <p:cNvSpPr>
            <a:spLocks noGrp="1"/>
          </p:cNvSpPr>
          <p:nvPr>
            <p:ph idx="1"/>
          </p:nvPr>
        </p:nvSpPr>
        <p:spPr/>
        <p:txBody>
          <a:bodyPr/>
          <a:lstStyle/>
          <a:p>
            <a:pPr marL="457200" indent="-457200">
              <a:buFont typeface="+mj-lt"/>
              <a:buAutoNum type="arabicPeriod" startAt="9"/>
            </a:pPr>
            <a:r>
              <a:rPr lang="en-US" dirty="0"/>
              <a:t>Describe guidelines for pain management</a:t>
            </a:r>
          </a:p>
          <a:p>
            <a:endParaRPr lang="en-US" dirty="0">
              <a:solidFill>
                <a:schemeClr val="tx1"/>
              </a:solidFill>
            </a:endParaRPr>
          </a:p>
          <a:p>
            <a:r>
              <a:rPr lang="en-US" dirty="0">
                <a:solidFill>
                  <a:schemeClr val="tx1"/>
                </a:solidFill>
              </a:rPr>
              <a:t>Know the signs and symptoms of pain to observe and report:</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Increased pulse, respirations, and blood pressure</a:t>
            </a:r>
          </a:p>
          <a:p>
            <a:pPr marL="800100" lvl="1" indent="-342900">
              <a:buFont typeface="Arial" panose="020B0604020202020204" pitchFamily="34" charset="0"/>
              <a:buChar char="•"/>
            </a:pPr>
            <a:r>
              <a:rPr lang="en-US" dirty="0">
                <a:solidFill>
                  <a:schemeClr val="tx1"/>
                </a:solidFill>
              </a:rPr>
              <a:t>Sweating</a:t>
            </a:r>
          </a:p>
          <a:p>
            <a:pPr marL="800100" lvl="1" indent="-342900">
              <a:buFont typeface="Arial" panose="020B0604020202020204" pitchFamily="34" charset="0"/>
              <a:buChar char="•"/>
            </a:pPr>
            <a:r>
              <a:rPr lang="en-US" dirty="0">
                <a:solidFill>
                  <a:schemeClr val="tx1"/>
                </a:solidFill>
              </a:rPr>
              <a:t>Nausea and vomiting</a:t>
            </a:r>
          </a:p>
          <a:p>
            <a:pPr marL="800100" lvl="1" indent="-342900">
              <a:buFont typeface="Arial" panose="020B0604020202020204" pitchFamily="34" charset="0"/>
              <a:buChar char="•"/>
            </a:pPr>
            <a:r>
              <a:rPr lang="en-US" dirty="0">
                <a:solidFill>
                  <a:schemeClr val="tx1"/>
                </a:solidFill>
              </a:rPr>
              <a:t>Tightening the jaw</a:t>
            </a:r>
          </a:p>
          <a:p>
            <a:pPr marL="800100" lvl="1" indent="-342900">
              <a:buFont typeface="Arial" panose="020B0604020202020204" pitchFamily="34" charset="0"/>
              <a:buChar char="•"/>
            </a:pPr>
            <a:r>
              <a:rPr lang="en-US" dirty="0">
                <a:solidFill>
                  <a:schemeClr val="tx1"/>
                </a:solidFill>
              </a:rPr>
              <a:t>Squeezing eyes shut</a:t>
            </a:r>
          </a:p>
          <a:p>
            <a:pPr marL="800100" lvl="1" indent="-342900">
              <a:buFont typeface="Arial" panose="020B0604020202020204" pitchFamily="34" charset="0"/>
              <a:buChar char="•"/>
            </a:pPr>
            <a:r>
              <a:rPr lang="en-US" dirty="0">
                <a:solidFill>
                  <a:schemeClr val="tx1"/>
                </a:solidFill>
              </a:rPr>
              <a:t>Holding or guarding a body part</a:t>
            </a:r>
          </a:p>
          <a:p>
            <a:pPr marL="800100" lvl="1" indent="-342900">
              <a:buFont typeface="Arial" panose="020B0604020202020204" pitchFamily="34" charset="0"/>
              <a:buChar char="•"/>
            </a:pPr>
            <a:r>
              <a:rPr lang="en-US" dirty="0">
                <a:solidFill>
                  <a:schemeClr val="tx1"/>
                </a:solidFill>
              </a:rPr>
              <a:t>Frowning</a:t>
            </a:r>
          </a:p>
          <a:p>
            <a:pPr marL="800100" lvl="1" indent="-342900">
              <a:buFont typeface="Arial" panose="020B0604020202020204" pitchFamily="34" charset="0"/>
              <a:buChar char="•"/>
            </a:pPr>
            <a:r>
              <a:rPr lang="en-US" dirty="0">
                <a:solidFill>
                  <a:schemeClr val="tx1"/>
                </a:solidFill>
              </a:rPr>
              <a:t>Grinding teeth</a:t>
            </a:r>
          </a:p>
          <a:p>
            <a:pPr marL="800100" lvl="1" indent="-342900">
              <a:buFont typeface="Arial" panose="020B0604020202020204" pitchFamily="34" charset="0"/>
              <a:buChar char="•"/>
            </a:pPr>
            <a:r>
              <a:rPr lang="en-US" dirty="0">
                <a:solidFill>
                  <a:schemeClr val="tx1"/>
                </a:solidFill>
              </a:rPr>
              <a:t>Increased restlessness</a:t>
            </a:r>
          </a:p>
          <a:p>
            <a:pPr marL="800100" lvl="1" indent="-342900">
              <a:buFont typeface="Arial" panose="020B0604020202020204" pitchFamily="34" charset="0"/>
              <a:buChar char="•"/>
            </a:pPr>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A768CB7C-8912-4CF8-BC72-57BDDF8068A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329C76"/>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dirty="0">
              <a:ln>
                <a:noFill/>
              </a:ln>
              <a:solidFill>
                <a:srgbClr val="329C76"/>
              </a:solidFill>
              <a:effectLst/>
              <a:uLnTx/>
              <a:uFillTx/>
              <a:latin typeface="Scala Sans"/>
              <a:ea typeface="+mn-ea"/>
              <a:cs typeface="+mn-cs"/>
            </a:endParaRPr>
          </a:p>
        </p:txBody>
      </p:sp>
    </p:spTree>
    <p:extLst>
      <p:ext uri="{BB962C8B-B14F-4D97-AF65-F5344CB8AC3E}">
        <p14:creationId xmlns:p14="http://schemas.microsoft.com/office/powerpoint/2010/main" val="204713367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C6F36A-7CBE-4042-95E1-1C87F0FE0977}"/>
              </a:ext>
            </a:extLst>
          </p:cNvPr>
          <p:cNvSpPr>
            <a:spLocks noGrp="1"/>
          </p:cNvSpPr>
          <p:nvPr>
            <p:ph idx="1"/>
          </p:nvPr>
        </p:nvSpPr>
        <p:spPr/>
        <p:txBody>
          <a:bodyPr/>
          <a:lstStyle/>
          <a:p>
            <a:pPr marL="457200" indent="-457200">
              <a:buFont typeface="+mj-lt"/>
              <a:buAutoNum type="arabicPeriod" startAt="9"/>
            </a:pPr>
            <a:r>
              <a:rPr lang="en-US" dirty="0"/>
              <a:t>Describe guidelines for pain management</a:t>
            </a:r>
          </a:p>
          <a:p>
            <a:endParaRPr lang="en-US" dirty="0">
              <a:solidFill>
                <a:schemeClr val="tx1"/>
              </a:solidFill>
            </a:endParaRPr>
          </a:p>
          <a:p>
            <a:r>
              <a:rPr lang="en-US" dirty="0">
                <a:solidFill>
                  <a:schemeClr val="tx1"/>
                </a:solidFill>
              </a:rPr>
              <a:t>Signs and symptoms of pain (cont’d):</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Agitation or tension</a:t>
            </a:r>
          </a:p>
          <a:p>
            <a:pPr marL="800100" lvl="1" indent="-342900">
              <a:buFont typeface="Arial" panose="020B0604020202020204" pitchFamily="34" charset="0"/>
              <a:buChar char="•"/>
            </a:pPr>
            <a:r>
              <a:rPr lang="en-US" dirty="0">
                <a:solidFill>
                  <a:schemeClr val="tx1"/>
                </a:solidFill>
              </a:rPr>
              <a:t>Change in behavior</a:t>
            </a:r>
          </a:p>
          <a:p>
            <a:pPr marL="800100" lvl="1" indent="-342900">
              <a:buFont typeface="Arial" panose="020B0604020202020204" pitchFamily="34" charset="0"/>
              <a:buChar char="•"/>
            </a:pPr>
            <a:r>
              <a:rPr lang="en-US" dirty="0">
                <a:solidFill>
                  <a:schemeClr val="tx1"/>
                </a:solidFill>
              </a:rPr>
              <a:t>Crying</a:t>
            </a:r>
          </a:p>
          <a:p>
            <a:pPr marL="800100" lvl="1" indent="-342900">
              <a:buFont typeface="Arial" panose="020B0604020202020204" pitchFamily="34" charset="0"/>
              <a:buChar char="•"/>
            </a:pPr>
            <a:r>
              <a:rPr lang="en-US" dirty="0">
                <a:solidFill>
                  <a:schemeClr val="tx1"/>
                </a:solidFill>
              </a:rPr>
              <a:t>Sighing</a:t>
            </a:r>
          </a:p>
          <a:p>
            <a:pPr marL="800100" lvl="1" indent="-342900">
              <a:buFont typeface="Arial" panose="020B0604020202020204" pitchFamily="34" charset="0"/>
              <a:buChar char="•"/>
            </a:pPr>
            <a:r>
              <a:rPr lang="en-US" dirty="0">
                <a:solidFill>
                  <a:schemeClr val="tx1"/>
                </a:solidFill>
              </a:rPr>
              <a:t>Groaning</a:t>
            </a:r>
          </a:p>
          <a:p>
            <a:pPr marL="800100" lvl="1" indent="-342900">
              <a:buFont typeface="Arial" panose="020B0604020202020204" pitchFamily="34" charset="0"/>
              <a:buChar char="•"/>
            </a:pPr>
            <a:r>
              <a:rPr lang="en-US" dirty="0">
                <a:solidFill>
                  <a:schemeClr val="tx1"/>
                </a:solidFill>
              </a:rPr>
              <a:t>Breathing heavily</a:t>
            </a:r>
          </a:p>
          <a:p>
            <a:pPr marL="800100" lvl="1" indent="-342900">
              <a:buFont typeface="Arial" panose="020B0604020202020204" pitchFamily="34" charset="0"/>
              <a:buChar char="•"/>
            </a:pPr>
            <a:r>
              <a:rPr lang="en-US" dirty="0">
                <a:solidFill>
                  <a:schemeClr val="tx1"/>
                </a:solidFill>
              </a:rPr>
              <a:t>Difficulty moving or walking</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A768CB7C-8912-4CF8-BC72-57BDDF8068A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329C76"/>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dirty="0">
              <a:ln>
                <a:noFill/>
              </a:ln>
              <a:solidFill>
                <a:srgbClr val="329C76"/>
              </a:solidFill>
              <a:effectLst/>
              <a:uLnTx/>
              <a:uFillTx/>
              <a:latin typeface="Scala Sans"/>
              <a:ea typeface="+mn-ea"/>
              <a:cs typeface="+mn-cs"/>
            </a:endParaRPr>
          </a:p>
        </p:txBody>
      </p:sp>
    </p:spTree>
    <p:extLst>
      <p:ext uri="{BB962C8B-B14F-4D97-AF65-F5344CB8AC3E}">
        <p14:creationId xmlns:p14="http://schemas.microsoft.com/office/powerpoint/2010/main" val="332951346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C6F36A-7CBE-4042-95E1-1C87F0FE0977}"/>
              </a:ext>
            </a:extLst>
          </p:cNvPr>
          <p:cNvSpPr>
            <a:spLocks noGrp="1"/>
          </p:cNvSpPr>
          <p:nvPr>
            <p:ph idx="1"/>
          </p:nvPr>
        </p:nvSpPr>
        <p:spPr/>
        <p:txBody>
          <a:bodyPr/>
          <a:lstStyle/>
          <a:p>
            <a:pPr marL="457200" indent="-457200">
              <a:buFont typeface="+mj-lt"/>
              <a:buAutoNum type="arabicPeriod" startAt="9"/>
            </a:pPr>
            <a:r>
              <a:rPr lang="en-US" dirty="0"/>
              <a:t>Describe guidelines for pain management</a:t>
            </a:r>
          </a:p>
          <a:p>
            <a:endParaRPr lang="en-US" dirty="0">
              <a:solidFill>
                <a:schemeClr val="tx1"/>
              </a:solidFill>
            </a:endParaRPr>
          </a:p>
          <a:p>
            <a:r>
              <a:rPr lang="en-US" dirty="0">
                <a:solidFill>
                  <a:schemeClr val="tx1"/>
                </a:solidFill>
              </a:rPr>
              <a:t>Nursing assistants should take these measures to reduce pain:</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Report complaints of pain or unrelieved pain promptly to the nurse. </a:t>
            </a:r>
          </a:p>
          <a:p>
            <a:pPr marL="800100" lvl="1" indent="-342900">
              <a:buFont typeface="Arial" panose="020B0604020202020204" pitchFamily="34" charset="0"/>
              <a:buChar char="•"/>
            </a:pPr>
            <a:r>
              <a:rPr lang="en-US" dirty="0">
                <a:solidFill>
                  <a:schemeClr val="tx1"/>
                </a:solidFill>
              </a:rPr>
              <a:t>Check on the resident often and ask if the pain has been relieved. </a:t>
            </a:r>
          </a:p>
          <a:p>
            <a:pPr marL="800100" lvl="1" indent="-342900">
              <a:buFont typeface="Arial" panose="020B0604020202020204" pitchFamily="34" charset="0"/>
              <a:buChar char="•"/>
            </a:pPr>
            <a:r>
              <a:rPr lang="en-US" dirty="0">
                <a:solidFill>
                  <a:schemeClr val="tx1"/>
                </a:solidFill>
              </a:rPr>
              <a:t>Give back rubs frequently if allowed. </a:t>
            </a:r>
          </a:p>
          <a:p>
            <a:pPr marL="800100" lvl="1" indent="-342900">
              <a:buFont typeface="Arial" panose="020B0604020202020204" pitchFamily="34" charset="0"/>
              <a:buChar char="•"/>
            </a:pPr>
            <a:r>
              <a:rPr lang="en-US" dirty="0">
                <a:solidFill>
                  <a:schemeClr val="tx1"/>
                </a:solidFill>
              </a:rPr>
              <a:t>Assist in frequent changes of position. Use pillows to properly support the body. Be careful when moving, lifting, or transferring the resident in pain</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A768CB7C-8912-4CF8-BC72-57BDDF8068A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329C76"/>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dirty="0">
              <a:ln>
                <a:noFill/>
              </a:ln>
              <a:solidFill>
                <a:srgbClr val="329C76"/>
              </a:solidFill>
              <a:effectLst/>
              <a:uLnTx/>
              <a:uFillTx/>
              <a:latin typeface="Scala Sans"/>
              <a:ea typeface="+mn-ea"/>
              <a:cs typeface="+mn-cs"/>
            </a:endParaRPr>
          </a:p>
        </p:txBody>
      </p:sp>
    </p:spTree>
    <p:extLst>
      <p:ext uri="{BB962C8B-B14F-4D97-AF65-F5344CB8AC3E}">
        <p14:creationId xmlns:p14="http://schemas.microsoft.com/office/powerpoint/2010/main" val="356738274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C6F36A-7CBE-4042-95E1-1C87F0FE0977}"/>
              </a:ext>
            </a:extLst>
          </p:cNvPr>
          <p:cNvSpPr>
            <a:spLocks noGrp="1"/>
          </p:cNvSpPr>
          <p:nvPr>
            <p:ph idx="1"/>
          </p:nvPr>
        </p:nvSpPr>
        <p:spPr/>
        <p:txBody>
          <a:bodyPr/>
          <a:lstStyle/>
          <a:p>
            <a:pPr marL="457200" indent="-457200">
              <a:buFont typeface="+mj-lt"/>
              <a:buAutoNum type="arabicPeriod" startAt="9"/>
            </a:pPr>
            <a:r>
              <a:rPr lang="en-US" dirty="0"/>
              <a:t>Describe guidelines for pain management</a:t>
            </a:r>
          </a:p>
          <a:p>
            <a:endParaRPr lang="en-US" dirty="0">
              <a:solidFill>
                <a:schemeClr val="tx1"/>
              </a:solidFill>
            </a:endParaRPr>
          </a:p>
          <a:p>
            <a:r>
              <a:rPr lang="en-US" dirty="0">
                <a:solidFill>
                  <a:schemeClr val="tx1"/>
                </a:solidFill>
              </a:rPr>
              <a:t>Measures to reduce pain (cont’d):</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Offer warm baths or showers. </a:t>
            </a:r>
          </a:p>
          <a:p>
            <a:pPr marL="800100" lvl="1" indent="-342900">
              <a:buFont typeface="Arial" panose="020B0604020202020204" pitchFamily="34" charset="0"/>
              <a:buChar char="•"/>
            </a:pPr>
            <a:r>
              <a:rPr lang="en-US" dirty="0">
                <a:solidFill>
                  <a:schemeClr val="tx1"/>
                </a:solidFill>
              </a:rPr>
              <a:t>Assist the resident to the bathroom or commode or offer the bedpan or urinal.</a:t>
            </a:r>
          </a:p>
          <a:p>
            <a:pPr marL="800100" lvl="1" indent="-342900">
              <a:buFont typeface="Arial" panose="020B0604020202020204" pitchFamily="34" charset="0"/>
              <a:buChar char="•"/>
            </a:pPr>
            <a:r>
              <a:rPr lang="en-US" dirty="0">
                <a:solidFill>
                  <a:schemeClr val="tx1"/>
                </a:solidFill>
              </a:rPr>
              <a:t>Encourage slow, deep breathing.</a:t>
            </a:r>
          </a:p>
          <a:p>
            <a:pPr marL="800100" lvl="1" indent="-342900">
              <a:buFont typeface="Arial" panose="020B0604020202020204" pitchFamily="34" charset="0"/>
              <a:buChar char="•"/>
            </a:pPr>
            <a:r>
              <a:rPr lang="en-US" dirty="0">
                <a:solidFill>
                  <a:schemeClr val="tx1"/>
                </a:solidFill>
              </a:rPr>
              <a:t>Be patient, caring, gentle, empathetic, and responsive to residents who are in pain. </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A768CB7C-8912-4CF8-BC72-57BDDF8068A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329C76"/>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dirty="0">
              <a:ln>
                <a:noFill/>
              </a:ln>
              <a:solidFill>
                <a:srgbClr val="329C76"/>
              </a:solidFill>
              <a:effectLst/>
              <a:uLnTx/>
              <a:uFillTx/>
              <a:latin typeface="Scala Sans"/>
              <a:ea typeface="+mn-ea"/>
              <a:cs typeface="+mn-cs"/>
            </a:endParaRPr>
          </a:p>
        </p:txBody>
      </p:sp>
    </p:spTree>
    <p:extLst>
      <p:ext uri="{BB962C8B-B14F-4D97-AF65-F5344CB8AC3E}">
        <p14:creationId xmlns:p14="http://schemas.microsoft.com/office/powerpoint/2010/main" val="344012292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2386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9CC0C8-26A9-49BA-90DC-A1033646E42B}"/>
              </a:ext>
            </a:extLst>
          </p:cNvPr>
          <p:cNvSpPr>
            <a:spLocks noGrp="1"/>
          </p:cNvSpPr>
          <p:nvPr>
            <p:ph idx="1"/>
          </p:nvPr>
        </p:nvSpPr>
        <p:spPr/>
        <p:txBody>
          <a:bodyPr/>
          <a:lstStyle/>
          <a:p>
            <a:pPr marL="457200" indent="-457200">
              <a:buFont typeface="+mj-lt"/>
              <a:buAutoNum type="arabicPeriod"/>
            </a:pPr>
            <a:r>
              <a:rPr lang="en-US" dirty="0"/>
              <a:t>Define important words in this chapter</a:t>
            </a:r>
          </a:p>
          <a:p>
            <a:pPr marL="457200" indent="-457200">
              <a:buFont typeface="+mj-lt"/>
              <a:buAutoNum type="arabicPeriod"/>
            </a:pPr>
            <a:endParaRPr lang="en-US" dirty="0"/>
          </a:p>
          <a:p>
            <a:r>
              <a:rPr lang="en-US" b="1" dirty="0">
                <a:solidFill>
                  <a:schemeClr val="tx1"/>
                </a:solidFill>
              </a:rPr>
              <a:t>tachypnea </a:t>
            </a:r>
          </a:p>
          <a:p>
            <a:pPr lvl="1"/>
            <a:r>
              <a:rPr lang="en-US" dirty="0">
                <a:solidFill>
                  <a:schemeClr val="tx1"/>
                </a:solidFill>
              </a:rPr>
              <a:t>rapid respirations, over 20 breaths per minute. </a:t>
            </a:r>
          </a:p>
          <a:p>
            <a:r>
              <a:rPr lang="en-US" b="1" dirty="0">
                <a:solidFill>
                  <a:schemeClr val="tx1"/>
                </a:solidFill>
              </a:rPr>
              <a:t>thermometer</a:t>
            </a:r>
          </a:p>
          <a:p>
            <a:pPr lvl="1"/>
            <a:r>
              <a:rPr lang="en-US" dirty="0">
                <a:solidFill>
                  <a:schemeClr val="tx1"/>
                </a:solidFill>
              </a:rPr>
              <a:t>a device used for measuring the degree of heat or cold. </a:t>
            </a:r>
          </a:p>
          <a:p>
            <a:r>
              <a:rPr lang="en-US" b="1" dirty="0">
                <a:solidFill>
                  <a:schemeClr val="tx1"/>
                </a:solidFill>
              </a:rPr>
              <a:t>vital signs</a:t>
            </a:r>
          </a:p>
          <a:p>
            <a:pPr lvl="1"/>
            <a:r>
              <a:rPr lang="en-US" dirty="0">
                <a:solidFill>
                  <a:schemeClr val="tx1"/>
                </a:solidFill>
              </a:rPr>
              <a:t>measurements – body temperature, pulse, respirations, and blood pressure – that monitor the functioning of the vital organs of the body. </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8331D339-8EE3-4270-ABBB-5BEF0C3F528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329C76"/>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329C76"/>
              </a:solidFill>
              <a:effectLst/>
              <a:uLnTx/>
              <a:uFillTx/>
              <a:latin typeface="Scala Sans"/>
              <a:ea typeface="+mn-ea"/>
              <a:cs typeface="+mn-cs"/>
            </a:endParaRPr>
          </a:p>
        </p:txBody>
      </p:sp>
    </p:spTree>
    <p:extLst>
      <p:ext uri="{BB962C8B-B14F-4D97-AF65-F5344CB8AC3E}">
        <p14:creationId xmlns:p14="http://schemas.microsoft.com/office/powerpoint/2010/main" val="2369535168"/>
      </p:ext>
    </p:extLst>
  </p:cSld>
  <p:clrMapOvr>
    <a:masterClrMapping/>
  </p:clrMapOvr>
</p:sld>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44546A"/>
      </a:dk2>
      <a:lt2>
        <a:srgbClr val="E7E6E6"/>
      </a:lt2>
      <a:accent1>
        <a:srgbClr val="329C76"/>
      </a:accent1>
      <a:accent2>
        <a:srgbClr val="B37924"/>
      </a:accent2>
      <a:accent3>
        <a:srgbClr val="E3567D"/>
      </a:accent3>
      <a:accent4>
        <a:srgbClr val="0091B9"/>
      </a:accent4>
      <a:accent5>
        <a:srgbClr val="D6BF00"/>
      </a:accent5>
      <a:accent6>
        <a:srgbClr val="934C93"/>
      </a:accent6>
      <a:hlink>
        <a:srgbClr val="0563C1"/>
      </a:hlink>
      <a:folHlink>
        <a:srgbClr val="954F72"/>
      </a:folHlink>
    </a:clrScheme>
    <a:fontScheme name="Susan Hedman - Hartman Publishing">
      <a:majorFont>
        <a:latin typeface="Scala Sans"/>
        <a:ea typeface=""/>
        <a:cs typeface=""/>
      </a:majorFont>
      <a:minorFont>
        <a:latin typeface="Scala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801</TotalTime>
  <Words>6094</Words>
  <Application>Microsoft Office PowerPoint</Application>
  <PresentationFormat>Widescreen</PresentationFormat>
  <Paragraphs>907</Paragraphs>
  <Slides>86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86</vt:i4>
      </vt:variant>
    </vt:vector>
  </HeadingPairs>
  <TitlesOfParts>
    <vt:vector size="89" baseType="lpstr">
      <vt:lpstr>Arial</vt:lpstr>
      <vt:lpstr>Scala Sans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 Storey</dc:creator>
  <cp:lastModifiedBy>Angela Storey</cp:lastModifiedBy>
  <cp:revision>64</cp:revision>
  <dcterms:created xsi:type="dcterms:W3CDTF">2019-02-04T23:17:39Z</dcterms:created>
  <dcterms:modified xsi:type="dcterms:W3CDTF">2019-07-03T17:45:16Z</dcterms:modified>
</cp:coreProperties>
</file>