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1" r:id="rId2"/>
    <p:sldId id="257" r:id="rId3"/>
    <p:sldId id="276" r:id="rId4"/>
    <p:sldId id="275" r:id="rId5"/>
    <p:sldId id="274" r:id="rId6"/>
    <p:sldId id="277" r:id="rId7"/>
    <p:sldId id="273" r:id="rId8"/>
    <p:sldId id="258" r:id="rId9"/>
    <p:sldId id="279" r:id="rId10"/>
    <p:sldId id="278" r:id="rId11"/>
    <p:sldId id="280" r:id="rId12"/>
    <p:sldId id="259" r:id="rId13"/>
    <p:sldId id="281" r:id="rId14"/>
    <p:sldId id="282" r:id="rId15"/>
    <p:sldId id="283" r:id="rId16"/>
    <p:sldId id="260" r:id="rId17"/>
    <p:sldId id="284" r:id="rId18"/>
    <p:sldId id="286" r:id="rId19"/>
    <p:sldId id="285" r:id="rId20"/>
    <p:sldId id="288" r:id="rId21"/>
    <p:sldId id="290" r:id="rId22"/>
    <p:sldId id="261" r:id="rId23"/>
    <p:sldId id="291" r:id="rId24"/>
    <p:sldId id="292" r:id="rId25"/>
    <p:sldId id="408" r:id="rId26"/>
    <p:sldId id="295" r:id="rId27"/>
    <p:sldId id="294" r:id="rId28"/>
    <p:sldId id="293" r:id="rId29"/>
    <p:sldId id="262" r:id="rId30"/>
    <p:sldId id="412" r:id="rId31"/>
    <p:sldId id="297" r:id="rId32"/>
    <p:sldId id="263" r:id="rId33"/>
    <p:sldId id="299" r:id="rId34"/>
    <p:sldId id="302" r:id="rId35"/>
    <p:sldId id="301" r:id="rId36"/>
    <p:sldId id="300" r:id="rId37"/>
    <p:sldId id="304" r:id="rId38"/>
    <p:sldId id="303" r:id="rId39"/>
    <p:sldId id="305" r:id="rId40"/>
    <p:sldId id="264" r:id="rId41"/>
    <p:sldId id="306" r:id="rId42"/>
    <p:sldId id="265" r:id="rId43"/>
    <p:sldId id="308" r:id="rId44"/>
    <p:sldId id="310" r:id="rId45"/>
    <p:sldId id="309" r:id="rId46"/>
    <p:sldId id="307" r:id="rId47"/>
    <p:sldId id="311" r:id="rId48"/>
    <p:sldId id="312" r:id="rId49"/>
    <p:sldId id="313" r:id="rId50"/>
    <p:sldId id="315" r:id="rId51"/>
    <p:sldId id="314" r:id="rId52"/>
    <p:sldId id="266" r:id="rId53"/>
    <p:sldId id="316" r:id="rId54"/>
    <p:sldId id="317" r:id="rId55"/>
    <p:sldId id="409" r:id="rId56"/>
    <p:sldId id="267" r:id="rId57"/>
    <p:sldId id="318" r:id="rId58"/>
    <p:sldId id="321" r:id="rId59"/>
    <p:sldId id="320" r:id="rId60"/>
    <p:sldId id="319" r:id="rId61"/>
    <p:sldId id="323" r:id="rId62"/>
    <p:sldId id="328" r:id="rId63"/>
    <p:sldId id="327" r:id="rId64"/>
    <p:sldId id="326" r:id="rId65"/>
    <p:sldId id="325" r:id="rId66"/>
    <p:sldId id="324" r:id="rId67"/>
    <p:sldId id="329" r:id="rId68"/>
    <p:sldId id="268" r:id="rId69"/>
    <p:sldId id="333" r:id="rId70"/>
    <p:sldId id="332" r:id="rId71"/>
    <p:sldId id="331" r:id="rId72"/>
    <p:sldId id="330" r:id="rId73"/>
    <p:sldId id="335" r:id="rId74"/>
    <p:sldId id="334" r:id="rId75"/>
    <p:sldId id="336" r:id="rId76"/>
    <p:sldId id="337" r:id="rId77"/>
    <p:sldId id="338" r:id="rId78"/>
    <p:sldId id="269" r:id="rId79"/>
    <p:sldId id="339" r:id="rId80"/>
    <p:sldId id="340" r:id="rId81"/>
    <p:sldId id="270" r:id="rId82"/>
    <p:sldId id="341" r:id="rId83"/>
    <p:sldId id="413" r:id="rId84"/>
    <p:sldId id="414" r:id="rId85"/>
    <p:sldId id="415" r:id="rId86"/>
    <p:sldId id="416" r:id="rId87"/>
    <p:sldId id="417" r:id="rId88"/>
    <p:sldId id="418" r:id="rId89"/>
    <p:sldId id="419" r:id="rId90"/>
    <p:sldId id="391" r:id="rId91"/>
    <p:sldId id="404" r:id="rId92"/>
    <p:sldId id="403" r:id="rId93"/>
    <p:sldId id="402" r:id="rId94"/>
    <p:sldId id="397" r:id="rId95"/>
    <p:sldId id="396" r:id="rId96"/>
    <p:sldId id="395" r:id="rId97"/>
    <p:sldId id="394" r:id="rId98"/>
    <p:sldId id="393" r:id="rId99"/>
    <p:sldId id="399" r:id="rId100"/>
    <p:sldId id="398" r:id="rId101"/>
    <p:sldId id="400" r:id="rId102"/>
    <p:sldId id="401" r:id="rId103"/>
    <p:sldId id="405" r:id="rId104"/>
    <p:sldId id="406" r:id="rId105"/>
    <p:sldId id="272" r:id="rId106"/>
    <p:sldId id="407" r:id="rId107"/>
    <p:sldId id="410"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156" d="100"/>
          <a:sy n="156" d="100"/>
        </p:scale>
        <p:origin x="76"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1142997" y="539293"/>
            <a:ext cx="1816272"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14</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1150229" y="2062987"/>
            <a:ext cx="871707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Nutrition and Fluid Balance</a:t>
            </a: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1325043" y="4684295"/>
            <a:ext cx="1236907" cy="1424256"/>
          </a:xfrm>
          <a:prstGeom prst="rect">
            <a:avLst/>
          </a:prstGeom>
        </p:spPr>
      </p:pic>
    </p:spTree>
    <p:extLst>
      <p:ext uri="{BB962C8B-B14F-4D97-AF65-F5344CB8AC3E}">
        <p14:creationId xmlns:p14="http://schemas.microsoft.com/office/powerpoint/2010/main" val="158004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393" y="755186"/>
            <a:ext cx="10234377" cy="5421778"/>
          </a:xfrm>
        </p:spPr>
        <p:txBody>
          <a:bodyPr>
            <a:normAutofit/>
          </a:bodyPr>
          <a:lstStyle>
            <a:lvl1pPr marL="0" indent="0">
              <a:spcBef>
                <a:spcPts val="0"/>
              </a:spcBef>
              <a:spcAft>
                <a:spcPts val="600"/>
              </a:spcAft>
              <a:buNone/>
              <a:defRPr sz="2000">
                <a:solidFill>
                  <a:srgbClr val="FF0000"/>
                </a:solidFill>
                <a:latin typeface="+mn-lt"/>
              </a:defRPr>
            </a:lvl1pPr>
            <a:lvl2pPr marL="457200" indent="0">
              <a:spcBef>
                <a:spcPts val="0"/>
              </a:spcBef>
              <a:spcAft>
                <a:spcPts val="600"/>
              </a:spcAft>
              <a:buNone/>
              <a:defRPr sz="2000">
                <a:latin typeface="+mn-lt"/>
              </a:defRPr>
            </a:lvl2pPr>
            <a:lvl3pPr marL="914400" indent="0">
              <a:spcBef>
                <a:spcPts val="0"/>
              </a:spcBef>
              <a:spcAft>
                <a:spcPts val="600"/>
              </a:spcAft>
              <a:buNone/>
              <a:defRPr sz="2000">
                <a:latin typeface="+mn-lt"/>
              </a:defRPr>
            </a:lvl3pPr>
            <a:lvl4pPr marL="1371600" indent="0">
              <a:spcBef>
                <a:spcPts val="0"/>
              </a:spcBef>
              <a:spcAft>
                <a:spcPts val="600"/>
              </a:spcAft>
              <a:buNone/>
              <a:defRPr sz="2000">
                <a:latin typeface="+mn-lt"/>
              </a:defRPr>
            </a:lvl4pPr>
            <a:lvl5pPr marL="1828800" indent="0">
              <a:spcBef>
                <a:spcPts val="0"/>
              </a:spcBef>
              <a:spcAft>
                <a:spcPts val="600"/>
              </a:spcAft>
              <a:buNone/>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11328400" y="0"/>
            <a:ext cx="863600" cy="1606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cala Sans"/>
              <a:ea typeface="+mn-ea"/>
              <a:cs typeface="+mn-cs"/>
            </a:endParaRPr>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11506200" y="1752600"/>
            <a:ext cx="369332" cy="3321050"/>
          </a:xfrm>
          <a:prstGeom prst="rect">
            <a:avLst/>
          </a:prstGeom>
          <a:noFill/>
        </p:spPr>
        <p:txBody>
          <a:bodyPr vert="vert270"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rPr>
              <a:t>Nutrition and Fluid Balance</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11506197" y="101143"/>
            <a:ext cx="18162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cala Sans"/>
                <a:ea typeface="+mn-ea"/>
                <a:cs typeface="+mn-cs"/>
              </a:rPr>
              <a:t>14</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745067" y="6629400"/>
            <a:ext cx="10007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838200" y="6279454"/>
            <a:ext cx="2743200" cy="365125"/>
          </a:xfrm>
        </p:spPr>
        <p:txBody>
          <a:bodyPr/>
          <a:lstStyle>
            <a:lvl1pPr>
              <a:defRPr>
                <a:solidFill>
                  <a:sysClr val="windowText" lastClr="000000"/>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BC1E1F3-686D-4F52-826D-70A4F80E72A5}" type="datetime1">
              <a:rPr kumimoji="0" lang="en-US" sz="1200" b="0" i="0" u="none" strike="noStrike" kern="1200" cap="none" spc="0" normalizeH="0" baseline="0" noProof="0" smtClean="0">
                <a:ln>
                  <a:noFill/>
                </a:ln>
                <a:solidFill>
                  <a:sysClr val="windowText" lastClr="000000"/>
                </a:solidFill>
                <a:effectLst/>
                <a:uLnTx/>
                <a:uFillTx/>
                <a:latin typeface="Scala San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8/20/2019</a:t>
            </a:fld>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4038599" y="6279454"/>
            <a:ext cx="4993783" cy="365125"/>
          </a:xfrm>
        </p:spPr>
        <p:txBody>
          <a:bodyPr/>
          <a:lstStyle>
            <a:lvl1pPr>
              <a:defRPr>
                <a:solidFill>
                  <a:sysClr val="windowText" lastClr="000000"/>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9518452" y="6279454"/>
            <a:ext cx="1297633" cy="365125"/>
          </a:xfrm>
        </p:spPr>
        <p:txBody>
          <a:bodyPr/>
          <a:lstStyle>
            <a:lvl1pPr>
              <a:defRPr>
                <a:solidFill>
                  <a:schemeClr val="accent2"/>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1641" y="5735053"/>
            <a:ext cx="719715" cy="934239"/>
          </a:xfrm>
          <a:prstGeom prst="rect">
            <a:avLst/>
          </a:prstGeom>
        </p:spPr>
      </p:pic>
    </p:spTree>
    <p:extLst>
      <p:ext uri="{BB962C8B-B14F-4D97-AF65-F5344CB8AC3E}">
        <p14:creationId xmlns:p14="http://schemas.microsoft.com/office/powerpoint/2010/main" val="319452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4798611" y="2197769"/>
            <a:ext cx="2539591" cy="2774494"/>
          </a:xfrm>
          <a:prstGeom prst="rect">
            <a:avLst/>
          </a:prstGeom>
        </p:spPr>
      </p:pic>
    </p:spTree>
    <p:extLst>
      <p:ext uri="{BB962C8B-B14F-4D97-AF65-F5344CB8AC3E}">
        <p14:creationId xmlns:p14="http://schemas.microsoft.com/office/powerpoint/2010/main" val="304471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3182F9F-E9DB-44F9-8F4D-A11E49818C55}" type="datetime1">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8/20/2019</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Tree>
    <p:extLst>
      <p:ext uri="{BB962C8B-B14F-4D97-AF65-F5344CB8AC3E}">
        <p14:creationId xmlns:p14="http://schemas.microsoft.com/office/powerpoint/2010/main" val="512454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71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1D62D-60BD-4006-BBDF-53A6BE6BEA60}"/>
              </a:ext>
            </a:extLst>
          </p:cNvPr>
          <p:cNvSpPr>
            <a:spLocks noGrp="1"/>
          </p:cNvSpPr>
          <p:nvPr>
            <p:ph idx="1"/>
          </p:nvPr>
        </p:nvSpPr>
        <p:spPr/>
        <p:txBody>
          <a:bodyPr/>
          <a:lstStyle/>
          <a:p>
            <a:pPr marL="457200" indent="-457200">
              <a:buFont typeface="+mj-lt"/>
              <a:buAutoNum type="arabicPeriod" startAt="2"/>
            </a:pPr>
            <a:r>
              <a:rPr lang="en-US" dirty="0"/>
              <a:t>Describe common nutritional problems of the elderly and the chronically ill</a:t>
            </a:r>
          </a:p>
          <a:p>
            <a:endParaRPr lang="en-US" dirty="0">
              <a:solidFill>
                <a:schemeClr val="tx1"/>
              </a:solidFill>
            </a:endParaRPr>
          </a:p>
          <a:p>
            <a:r>
              <a:rPr lang="en-US" dirty="0">
                <a:solidFill>
                  <a:schemeClr val="tx1"/>
                </a:solidFill>
              </a:rPr>
              <a:t>The following problems can affect nutrition: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Less saliva</a:t>
            </a:r>
          </a:p>
          <a:p>
            <a:pPr marL="800100" lvl="1" indent="-342900">
              <a:buFont typeface="Arial" panose="020B0604020202020204" pitchFamily="34" charset="0"/>
              <a:buChar char="•"/>
            </a:pPr>
            <a:r>
              <a:rPr lang="en-US" dirty="0">
                <a:solidFill>
                  <a:schemeClr val="tx1"/>
                </a:solidFill>
              </a:rPr>
              <a:t>Side effects from medication</a:t>
            </a:r>
          </a:p>
          <a:p>
            <a:pPr marL="800100" lvl="1" indent="-342900">
              <a:buFont typeface="Arial" panose="020B0604020202020204" pitchFamily="34" charset="0"/>
              <a:buChar char="•"/>
            </a:pPr>
            <a:r>
              <a:rPr lang="en-US" dirty="0">
                <a:solidFill>
                  <a:schemeClr val="tx1"/>
                </a:solidFill>
              </a:rPr>
              <a:t>Decrease in activity and mobility</a:t>
            </a:r>
          </a:p>
          <a:p>
            <a:pPr marL="800100" lvl="1" indent="-342900">
              <a:buFont typeface="Arial" panose="020B0604020202020204" pitchFamily="34" charset="0"/>
              <a:buChar char="•"/>
            </a:pPr>
            <a:r>
              <a:rPr lang="en-US" dirty="0">
                <a:solidFill>
                  <a:schemeClr val="tx1"/>
                </a:solidFill>
              </a:rPr>
              <a:t>Weakened sense of smell and taste</a:t>
            </a:r>
          </a:p>
          <a:p>
            <a:pPr marL="800100" lvl="1" indent="-342900">
              <a:buFont typeface="Arial" panose="020B0604020202020204" pitchFamily="34" charset="0"/>
              <a:buChar char="•"/>
            </a:pPr>
            <a:r>
              <a:rPr lang="en-US" dirty="0">
                <a:solidFill>
                  <a:schemeClr val="tx1"/>
                </a:solidFill>
              </a:rPr>
              <a:t>Loss of vision</a:t>
            </a:r>
          </a:p>
          <a:p>
            <a:pPr marL="800100" lvl="1" indent="-342900">
              <a:buFont typeface="Arial" panose="020B0604020202020204" pitchFamily="34" charset="0"/>
              <a:buChar char="•"/>
            </a:pPr>
            <a:r>
              <a:rPr lang="en-US" dirty="0">
                <a:solidFill>
                  <a:schemeClr val="tx1"/>
                </a:solidFill>
              </a:rPr>
              <a:t>Dentures, tooth loss, or poor dental health</a:t>
            </a:r>
          </a:p>
          <a:p>
            <a:pPr marL="800100" lvl="1" indent="-342900">
              <a:buFont typeface="Arial" panose="020B0604020202020204" pitchFamily="34" charset="0"/>
              <a:buChar char="•"/>
            </a:pPr>
            <a:r>
              <a:rPr lang="en-US" dirty="0">
                <a:solidFill>
                  <a:schemeClr val="tx1"/>
                </a:solidFill>
              </a:rPr>
              <a:t>Depression and lack of interaction</a:t>
            </a:r>
          </a:p>
          <a:p>
            <a:pPr marL="800100" lvl="1" indent="-342900">
              <a:buFont typeface="Arial" panose="020B0604020202020204" pitchFamily="34" charset="0"/>
              <a:buChar char="•"/>
            </a:pPr>
            <a:r>
              <a:rPr lang="en-US" dirty="0">
                <a:solidFill>
                  <a:schemeClr val="tx1"/>
                </a:solidFill>
              </a:rPr>
              <a:t>Special diets that restrict foods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7ED0F02-A649-40C1-8213-0021B8F767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1439881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Nursing assistants should make an effort to find out what residents’ favorite beverages are and offer these at least three times a day, in addition to meals.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2111904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Preventing dehydration is an ongoing job. Nursing assistants need to be continuously aware of dehydration and must encourage residents to drink fluids often.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4959768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dirty="0">
                <a:solidFill>
                  <a:schemeClr val="tx1"/>
                </a:solidFill>
              </a:rPr>
              <a:t>Memorize the POURR acronym as a way of encouraging fluids:</a:t>
            </a:r>
          </a:p>
          <a:p>
            <a:endParaRPr lang="en-US" dirty="0">
              <a:solidFill>
                <a:schemeClr val="tx1"/>
              </a:solidFill>
            </a:endParaRPr>
          </a:p>
          <a:p>
            <a:r>
              <a:rPr lang="en-US" b="1" dirty="0">
                <a:solidFill>
                  <a:schemeClr val="tx1"/>
                </a:solidFill>
              </a:rPr>
              <a:t>POURR:	</a:t>
            </a:r>
          </a:p>
          <a:p>
            <a:endParaRPr lang="en-US" b="1" dirty="0">
              <a:solidFill>
                <a:schemeClr val="tx1"/>
              </a:solidFill>
            </a:endParaRPr>
          </a:p>
          <a:p>
            <a:r>
              <a:rPr lang="en-US" b="1" dirty="0">
                <a:solidFill>
                  <a:schemeClr val="tx1"/>
                </a:solidFill>
              </a:rPr>
              <a:t>P</a:t>
            </a:r>
            <a:r>
              <a:rPr lang="en-US" dirty="0">
                <a:solidFill>
                  <a:schemeClr val="tx1"/>
                </a:solidFill>
              </a:rPr>
              <a:t>ost a regular schedule for offering fluids to residents. </a:t>
            </a:r>
          </a:p>
          <a:p>
            <a:r>
              <a:rPr lang="en-US" b="1" dirty="0">
                <a:solidFill>
                  <a:schemeClr val="tx1"/>
                </a:solidFill>
              </a:rPr>
              <a:t>O</a:t>
            </a:r>
            <a:r>
              <a:rPr lang="en-US" dirty="0">
                <a:solidFill>
                  <a:schemeClr val="tx1"/>
                </a:solidFill>
              </a:rPr>
              <a:t>bserve residents carefully for signs and symptoms of dehydration. </a:t>
            </a:r>
          </a:p>
          <a:p>
            <a:r>
              <a:rPr lang="en-US" b="1" dirty="0">
                <a:solidFill>
                  <a:schemeClr val="tx1"/>
                </a:solidFill>
              </a:rPr>
              <a:t>U</a:t>
            </a:r>
            <a:r>
              <a:rPr lang="en-US" dirty="0">
                <a:solidFill>
                  <a:schemeClr val="tx1"/>
                </a:solidFill>
              </a:rPr>
              <a:t>se other kinds of fluids, such as flavored frozen ice sticks, to improve fluid balance and increase fluid intake. </a:t>
            </a:r>
          </a:p>
          <a:p>
            <a:r>
              <a:rPr lang="en-US" b="1" dirty="0">
                <a:solidFill>
                  <a:schemeClr val="tx1"/>
                </a:solidFill>
              </a:rPr>
              <a:t>R</a:t>
            </a:r>
            <a:r>
              <a:rPr lang="en-US" dirty="0">
                <a:solidFill>
                  <a:schemeClr val="tx1"/>
                </a:solidFill>
              </a:rPr>
              <a:t>emind all staff, visitors, and volunteers as necessary of the importance of following the schedule. </a:t>
            </a:r>
          </a:p>
          <a:p>
            <a:r>
              <a:rPr lang="en-US" b="1" dirty="0">
                <a:solidFill>
                  <a:schemeClr val="tx1"/>
                </a:solidFill>
              </a:rPr>
              <a:t>R</a:t>
            </a:r>
            <a:r>
              <a:rPr lang="en-US" dirty="0">
                <a:solidFill>
                  <a:schemeClr val="tx1"/>
                </a:solidFill>
              </a:rPr>
              <a:t>eport changes in fluid balance or any signs and symptoms of dehydration promptly.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9397840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Serving fresh water</a:t>
            </a:r>
          </a:p>
          <a:p>
            <a:endParaRPr lang="en-US" i="1" dirty="0">
              <a:solidFill>
                <a:schemeClr val="accent5">
                  <a:lumMod val="60000"/>
                  <a:lumOff val="40000"/>
                </a:schemeClr>
              </a:solidFill>
              <a:highlight>
                <a:srgbClr val="000000"/>
              </a:highlight>
            </a:endParaRPr>
          </a:p>
          <a:p>
            <a:r>
              <a:rPr lang="en-US" i="1" dirty="0">
                <a:solidFill>
                  <a:schemeClr val="tx1"/>
                </a:solidFill>
              </a:rPr>
              <a:t>Equipment: water pitcher, ice scoop, cup, straw, gloves</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Put on gloves.  </a:t>
            </a:r>
          </a:p>
          <a:p>
            <a:pPr marL="457200" indent="-457200">
              <a:buFont typeface="+mj-lt"/>
              <a:buAutoNum type="arabicPeriod"/>
            </a:pPr>
            <a:r>
              <a:rPr lang="en-US" dirty="0">
                <a:solidFill>
                  <a:schemeClr val="tx1"/>
                </a:solidFill>
              </a:rPr>
              <a:t>Scoop ice into the water pitcher, without touching ice scoop to pitcher. Add fresh water, without allowing pitcher to touch the faucet.</a:t>
            </a:r>
          </a:p>
          <a:p>
            <a:pPr marL="457200" indent="-457200">
              <a:buFont typeface="+mj-lt"/>
              <a:buAutoNum type="arabicPeriod"/>
            </a:pPr>
            <a:r>
              <a:rPr lang="en-US" dirty="0">
                <a:solidFill>
                  <a:schemeClr val="tx1"/>
                </a:solidFill>
              </a:rPr>
              <a:t>Use and store ice scoop properly. Do not allow the ice to touch your gloved hand and fall back into the container. Place the scoop into the proper receptacle after each use.</a:t>
            </a:r>
          </a:p>
          <a:p>
            <a:pPr marL="457200" indent="-457200">
              <a:buFont typeface="+mj-lt"/>
              <a:buAutoNum type="arabicPeriod"/>
            </a:pPr>
            <a:r>
              <a:rPr lang="en-US" dirty="0">
                <a:solidFill>
                  <a:schemeClr val="tx1"/>
                </a:solidFill>
              </a:rPr>
              <a:t>Take the pitcher to the resident.</a:t>
            </a:r>
          </a:p>
          <a:p>
            <a:pPr marL="457200" indent="-457200">
              <a:buFont typeface="+mj-lt"/>
              <a:buAutoNum type="arabicPeriod"/>
            </a:pPr>
            <a:r>
              <a:rPr lang="en-US" dirty="0">
                <a:solidFill>
                  <a:schemeClr val="tx1"/>
                </a:solidFill>
              </a:rPr>
              <a:t>Pour water into the cup for the resident. Offer the resident a drink of water. Leave the pitcher and cup at the bedside.</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51516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Serving fresh water</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Make sure the pitcher and cup are light enough for the resident to lift. Leave a straw if the resident desires it and is allowed to use one (if he does not have swallowing problems).</a:t>
            </a:r>
          </a:p>
          <a:p>
            <a:pPr marL="457200" indent="-457200">
              <a:buFont typeface="+mj-lt"/>
              <a:buAutoNum type="arabicPeriod" startAt="8"/>
            </a:pPr>
            <a:r>
              <a:rPr lang="en-US" dirty="0">
                <a:solidFill>
                  <a:schemeClr val="tx1"/>
                </a:solidFill>
              </a:rPr>
              <a:t>Make resident comfortable.</a:t>
            </a:r>
          </a:p>
          <a:p>
            <a:pPr marL="457200" indent="-457200">
              <a:buFont typeface="+mj-lt"/>
              <a:buAutoNum type="arabicPeriod" startAt="8"/>
            </a:pPr>
            <a:r>
              <a:rPr lang="en-US" dirty="0">
                <a:solidFill>
                  <a:schemeClr val="tx1"/>
                </a:solidFill>
              </a:rPr>
              <a:t>Leave call light within resident’s reach.</a:t>
            </a:r>
          </a:p>
          <a:p>
            <a:pPr marL="457200" indent="-457200">
              <a:buFont typeface="+mj-lt"/>
              <a:buAutoNum type="arabicPeriod" startAt="8"/>
            </a:pPr>
            <a:r>
              <a:rPr lang="en-US" dirty="0">
                <a:solidFill>
                  <a:schemeClr val="tx1"/>
                </a:solidFill>
              </a:rPr>
              <a:t>Remove and discard gloves.</a:t>
            </a:r>
          </a:p>
          <a:p>
            <a:pPr marL="457200" indent="-457200">
              <a:buFont typeface="+mj-lt"/>
              <a:buAutoNum type="arabicPeriod" startAt="8"/>
            </a:pPr>
            <a:r>
              <a:rPr lang="en-US" dirty="0">
                <a:solidFill>
                  <a:schemeClr val="tx1"/>
                </a:solidFill>
              </a:rPr>
              <a:t>Wash your hands.</a:t>
            </a:r>
          </a:p>
          <a:p>
            <a:pPr marL="457200" indent="-457200">
              <a:buFont typeface="+mj-lt"/>
              <a:buAutoNum type="arabicPeriod" startAt="8"/>
            </a:pPr>
            <a:r>
              <a:rPr lang="en-US" dirty="0">
                <a:solidFill>
                  <a:schemeClr val="tx1"/>
                </a:solidFill>
              </a:rPr>
              <a:t>Be courteous and respectful at all times.</a:t>
            </a:r>
          </a:p>
          <a:p>
            <a:pPr marL="457200" indent="-457200">
              <a:buFont typeface="+mj-lt"/>
              <a:buAutoNum type="arabicPeriod" startAt="8"/>
            </a:pPr>
            <a:endParaRPr lang="en-US" dirty="0">
              <a:solidFill>
                <a:schemeClr val="tx1"/>
              </a:solidFill>
              <a:highlight>
                <a:srgbClr val="000000"/>
              </a:highlight>
            </a:endParaRPr>
          </a:p>
          <a:p>
            <a:pPr marL="457200" indent="-457200">
              <a:buFont typeface="+mj-lt"/>
              <a:buAutoNum type="arabicPeriod" startAt="8"/>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0978516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E03529-5EE2-4594-BAC8-CC84F69D8820}"/>
              </a:ext>
            </a:extLst>
          </p:cNvPr>
          <p:cNvSpPr>
            <a:spLocks noGrp="1"/>
          </p:cNvSpPr>
          <p:nvPr>
            <p:ph idx="1"/>
          </p:nvPr>
        </p:nvSpPr>
        <p:spPr/>
        <p:txBody>
          <a:bodyPr/>
          <a:lstStyle/>
          <a:p>
            <a:pPr marL="457200" indent="-457200">
              <a:buFont typeface="+mj-lt"/>
              <a:buAutoNum type="arabicPeriod" startAt="16"/>
            </a:pPr>
            <a:r>
              <a:rPr lang="en-US" dirty="0"/>
              <a:t>List signs and symptoms of fluid overload and describe conditions that may require fluid restrictions</a:t>
            </a:r>
          </a:p>
          <a:p>
            <a:pPr marL="457200" indent="-457200">
              <a:buFont typeface="+mj-lt"/>
              <a:buAutoNum type="arabicPeriod" startAt="16"/>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fluid overload </a:t>
            </a:r>
          </a:p>
          <a:p>
            <a:pPr lvl="1"/>
            <a:r>
              <a:rPr lang="en-US" dirty="0">
                <a:solidFill>
                  <a:schemeClr val="tx1"/>
                </a:solidFill>
              </a:rPr>
              <a:t>a condition in which the body cannot eliminate the fluid consumed. </a:t>
            </a:r>
          </a:p>
          <a:p>
            <a:r>
              <a:rPr lang="en-US" b="1" dirty="0">
                <a:solidFill>
                  <a:schemeClr val="tx1"/>
                </a:solidFill>
              </a:rPr>
              <a:t>restrict fluids (RF)</a:t>
            </a:r>
          </a:p>
          <a:p>
            <a:pPr lvl="1"/>
            <a:r>
              <a:rPr lang="en-US" dirty="0">
                <a:solidFill>
                  <a:schemeClr val="tx1"/>
                </a:solidFill>
              </a:rPr>
              <a:t>a medical order to limit the amount of fluids a person drinks to the level set by a doctor.</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EFC149C-9EB6-4D8D-8EB4-5DBE55B3E37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12035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E03529-5EE2-4594-BAC8-CC84F69D8820}"/>
              </a:ext>
            </a:extLst>
          </p:cNvPr>
          <p:cNvSpPr>
            <a:spLocks noGrp="1"/>
          </p:cNvSpPr>
          <p:nvPr>
            <p:ph idx="1"/>
          </p:nvPr>
        </p:nvSpPr>
        <p:spPr/>
        <p:txBody>
          <a:bodyPr/>
          <a:lstStyle/>
          <a:p>
            <a:pPr marL="457200" indent="-457200">
              <a:buFont typeface="+mj-lt"/>
              <a:buAutoNum type="arabicPeriod" startAt="16"/>
            </a:pPr>
            <a:r>
              <a:rPr lang="en-US" dirty="0"/>
              <a:t>List signs and symptoms of fluid overload and describe conditions that may require fluid restrictions</a:t>
            </a:r>
          </a:p>
          <a:p>
            <a:pPr marL="457200" indent="-457200">
              <a:buFont typeface="+mj-lt"/>
              <a:buAutoNum type="arabicPeriod" startAt="16"/>
            </a:pPr>
            <a:endParaRPr lang="en-US" dirty="0"/>
          </a:p>
          <a:p>
            <a:r>
              <a:rPr lang="en-US" dirty="0">
                <a:solidFill>
                  <a:schemeClr val="tx1"/>
                </a:solidFill>
              </a:rPr>
              <a:t>Know these signs and symptoms of fluid overload: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Weight gain</a:t>
            </a:r>
          </a:p>
          <a:p>
            <a:pPr marL="800100" lvl="1" indent="-342900">
              <a:buFont typeface="Arial" panose="020B0604020202020204" pitchFamily="34" charset="0"/>
              <a:buChar char="•"/>
            </a:pPr>
            <a:r>
              <a:rPr lang="en-US" dirty="0">
                <a:solidFill>
                  <a:schemeClr val="tx1"/>
                </a:solidFill>
              </a:rPr>
              <a:t>Fatigue</a:t>
            </a:r>
          </a:p>
          <a:p>
            <a:pPr marL="800100" lvl="1" indent="-342900">
              <a:buFont typeface="Arial" panose="020B0604020202020204" pitchFamily="34" charset="0"/>
              <a:buChar char="•"/>
            </a:pPr>
            <a:r>
              <a:rPr lang="en-US" dirty="0">
                <a:solidFill>
                  <a:schemeClr val="tx1"/>
                </a:solidFill>
              </a:rPr>
              <a:t>Difficulty breathing or shortness of breath</a:t>
            </a:r>
          </a:p>
          <a:p>
            <a:pPr marL="800100" lvl="1" indent="-342900">
              <a:buFont typeface="Arial" panose="020B0604020202020204" pitchFamily="34" charset="0"/>
              <a:buChar char="•"/>
            </a:pPr>
            <a:r>
              <a:rPr lang="en-US" dirty="0">
                <a:solidFill>
                  <a:schemeClr val="tx1"/>
                </a:solidFill>
              </a:rPr>
              <a:t>Swelling of extremities</a:t>
            </a:r>
          </a:p>
          <a:p>
            <a:pPr marL="800100" lvl="1" indent="-342900">
              <a:buFont typeface="Arial" panose="020B0604020202020204" pitchFamily="34" charset="0"/>
              <a:buChar char="•"/>
            </a:pPr>
            <a:r>
              <a:rPr lang="en-US" dirty="0">
                <a:solidFill>
                  <a:schemeClr val="tx1"/>
                </a:solidFill>
              </a:rPr>
              <a:t>Coughing</a:t>
            </a:r>
          </a:p>
          <a:p>
            <a:pPr marL="800100" lvl="1" indent="-342900">
              <a:buFont typeface="Arial" panose="020B0604020202020204" pitchFamily="34" charset="0"/>
              <a:buChar char="•"/>
            </a:pPr>
            <a:r>
              <a:rPr lang="en-US" dirty="0">
                <a:solidFill>
                  <a:schemeClr val="tx1"/>
                </a:solidFill>
              </a:rPr>
              <a:t>Decreased urine</a:t>
            </a:r>
          </a:p>
          <a:p>
            <a:pPr marL="800100" lvl="1" indent="-342900">
              <a:buFont typeface="Arial" panose="020B0604020202020204" pitchFamily="34" charset="0"/>
              <a:buChar char="•"/>
            </a:pPr>
            <a:r>
              <a:rPr lang="en-US" dirty="0">
                <a:solidFill>
                  <a:schemeClr val="tx1"/>
                </a:solidFill>
              </a:rPr>
              <a:t>Increased heart rate</a:t>
            </a:r>
          </a:p>
          <a:p>
            <a:pPr marL="800100" lvl="1" indent="-342900">
              <a:buFont typeface="Arial" panose="020B0604020202020204" pitchFamily="34" charset="0"/>
              <a:buChar char="•"/>
            </a:pPr>
            <a:r>
              <a:rPr lang="en-US" dirty="0">
                <a:solidFill>
                  <a:schemeClr val="tx1"/>
                </a:solidFill>
              </a:rPr>
              <a:t>Tight, smooth, or shiny skin</a:t>
            </a:r>
          </a:p>
          <a:p>
            <a:pPr marL="800100" lvl="1" indent="-342900">
              <a:buFont typeface="Arial" panose="020B0604020202020204" pitchFamily="34" charset="0"/>
              <a:buChar char="•"/>
            </a:pPr>
            <a:r>
              <a:rPr lang="en-US" dirty="0">
                <a:solidFill>
                  <a:schemeClr val="tx1"/>
                </a:solidFill>
              </a:rPr>
              <a:t>Swollen abdomen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EFC149C-9EB6-4D8D-8EB4-5DBE55B3E37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8723699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5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1D62D-60BD-4006-BBDF-53A6BE6BEA60}"/>
              </a:ext>
            </a:extLst>
          </p:cNvPr>
          <p:cNvSpPr>
            <a:spLocks noGrp="1"/>
          </p:cNvSpPr>
          <p:nvPr>
            <p:ph idx="1"/>
          </p:nvPr>
        </p:nvSpPr>
        <p:spPr/>
        <p:txBody>
          <a:bodyPr/>
          <a:lstStyle/>
          <a:p>
            <a:pPr marL="457200" indent="-457200">
              <a:buFont typeface="+mj-lt"/>
              <a:buAutoNum type="arabicPeriod" startAt="2"/>
            </a:pPr>
            <a:r>
              <a:rPr lang="en-US" dirty="0"/>
              <a:t>Describe common nutritional problems of the elderly and the chronically ill</a:t>
            </a:r>
          </a:p>
          <a:p>
            <a:endParaRPr lang="en-US" dirty="0">
              <a:solidFill>
                <a:schemeClr val="tx1"/>
              </a:solidFill>
            </a:endParaRPr>
          </a:p>
          <a:p>
            <a:r>
              <a:rPr lang="en-US" dirty="0">
                <a:solidFill>
                  <a:schemeClr val="tx1"/>
                </a:solidFill>
              </a:rPr>
              <a:t>Here are some conditions that make it more difficult to eat or swallow:</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Stroke</a:t>
            </a:r>
          </a:p>
          <a:p>
            <a:pPr marL="800100" lvl="1" indent="-342900">
              <a:buFont typeface="Arial" panose="020B0604020202020204" pitchFamily="34" charset="0"/>
              <a:buChar char="•"/>
            </a:pPr>
            <a:r>
              <a:rPr lang="en-US" dirty="0">
                <a:solidFill>
                  <a:schemeClr val="tx1"/>
                </a:solidFill>
              </a:rPr>
              <a:t>Cancer</a:t>
            </a:r>
          </a:p>
          <a:p>
            <a:pPr marL="800100" lvl="1" indent="-342900">
              <a:buFont typeface="Arial" panose="020B0604020202020204" pitchFamily="34" charset="0"/>
              <a:buChar char="•"/>
            </a:pPr>
            <a:r>
              <a:rPr lang="en-US" dirty="0">
                <a:solidFill>
                  <a:schemeClr val="tx1"/>
                </a:solidFill>
              </a:rPr>
              <a:t>Parkinson’s disease</a:t>
            </a:r>
          </a:p>
          <a:p>
            <a:pPr marL="800100" lvl="1" indent="-342900">
              <a:buFont typeface="Arial" panose="020B0604020202020204" pitchFamily="34" charset="0"/>
              <a:buChar char="•"/>
            </a:pPr>
            <a:r>
              <a:rPr lang="en-US" dirty="0">
                <a:solidFill>
                  <a:schemeClr val="tx1"/>
                </a:solidFill>
              </a:rPr>
              <a:t>Multiple sclerosis</a:t>
            </a:r>
          </a:p>
          <a:p>
            <a:pPr marL="800100" lvl="1" indent="-342900">
              <a:buFont typeface="Arial" panose="020B0604020202020204" pitchFamily="34" charset="0"/>
              <a:buChar char="•"/>
            </a:pPr>
            <a:r>
              <a:rPr lang="en-US" dirty="0">
                <a:solidFill>
                  <a:schemeClr val="tx1"/>
                </a:solidFill>
              </a:rPr>
              <a:t>Alzheimer’s disease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7ED0F02-A649-40C1-8213-0021B8F767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34028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474368-A7E9-4983-A270-A7F1D77DD76A}"/>
              </a:ext>
            </a:extLst>
          </p:cNvPr>
          <p:cNvSpPr>
            <a:spLocks noGrp="1"/>
          </p:cNvSpPr>
          <p:nvPr>
            <p:ph idx="1"/>
          </p:nvPr>
        </p:nvSpPr>
        <p:spPr/>
        <p:txBody>
          <a:bodyPr/>
          <a:lstStyle/>
          <a:p>
            <a:pPr marL="457200" indent="-457200">
              <a:buFont typeface="+mj-lt"/>
              <a:buAutoNum type="arabicPeriod" startAt="3"/>
            </a:pPr>
            <a:r>
              <a:rPr lang="en-US" dirty="0"/>
              <a:t>Describe cultural factors that influence food preferences</a:t>
            </a:r>
          </a:p>
          <a:p>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fasting </a:t>
            </a:r>
          </a:p>
          <a:p>
            <a:pPr lvl="1"/>
            <a:r>
              <a:rPr lang="en-US" dirty="0">
                <a:solidFill>
                  <a:schemeClr val="tx1"/>
                </a:solidFill>
              </a:rPr>
              <a:t>a period of time during which food is given up voluntarily.</a:t>
            </a:r>
          </a:p>
          <a:p>
            <a:r>
              <a:rPr lang="en-US" b="1" dirty="0">
                <a:solidFill>
                  <a:schemeClr val="tx1"/>
                </a:solidFill>
              </a:rPr>
              <a:t>vegetarians </a:t>
            </a:r>
          </a:p>
          <a:p>
            <a:pPr lvl="1"/>
            <a:r>
              <a:rPr lang="en-US" dirty="0">
                <a:solidFill>
                  <a:schemeClr val="tx1"/>
                </a:solidFill>
              </a:rPr>
              <a:t>people who do not eat meat, fish, or poultry and may or may not eat eggs and dairy products.</a:t>
            </a:r>
          </a:p>
          <a:p>
            <a:r>
              <a:rPr lang="en-US" b="1" dirty="0">
                <a:solidFill>
                  <a:schemeClr val="tx1"/>
                </a:solidFill>
              </a:rPr>
              <a:t>vegans </a:t>
            </a:r>
          </a:p>
          <a:p>
            <a:pPr lvl="1"/>
            <a:r>
              <a:rPr lang="en-US" dirty="0">
                <a:solidFill>
                  <a:schemeClr val="tx1"/>
                </a:solidFill>
              </a:rPr>
              <a:t>people who do not eat meat, fish, or poultry and may or may not eat eggs and dairy products.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863B8F4-82C0-4C49-898A-835958FF4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37819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474368-A7E9-4983-A270-A7F1D77DD76A}"/>
              </a:ext>
            </a:extLst>
          </p:cNvPr>
          <p:cNvSpPr>
            <a:spLocks noGrp="1"/>
          </p:cNvSpPr>
          <p:nvPr>
            <p:ph idx="1"/>
          </p:nvPr>
        </p:nvSpPr>
        <p:spPr/>
        <p:txBody>
          <a:bodyPr/>
          <a:lstStyle/>
          <a:p>
            <a:pPr marL="457200" indent="-457200">
              <a:buFont typeface="+mj-lt"/>
              <a:buAutoNum type="arabicPeriod" startAt="3"/>
            </a:pPr>
            <a:r>
              <a:rPr lang="en-US" dirty="0"/>
              <a:t>Describe cultural factors that influence food preferences</a:t>
            </a:r>
          </a:p>
          <a:p>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Why is it important to know and honor residents’ food preferences?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863B8F4-82C0-4C49-898A-835958FF4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11961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474368-A7E9-4983-A270-A7F1D77DD76A}"/>
              </a:ext>
            </a:extLst>
          </p:cNvPr>
          <p:cNvSpPr>
            <a:spLocks noGrp="1"/>
          </p:cNvSpPr>
          <p:nvPr>
            <p:ph idx="1"/>
          </p:nvPr>
        </p:nvSpPr>
        <p:spPr/>
        <p:txBody>
          <a:bodyPr/>
          <a:lstStyle/>
          <a:p>
            <a:pPr marL="457200" indent="-457200">
              <a:buFont typeface="+mj-lt"/>
              <a:buAutoNum type="arabicPeriod" startAt="3"/>
            </a:pPr>
            <a:r>
              <a:rPr lang="en-US" dirty="0"/>
              <a:t>Describe cultural factors that influence food preferences</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Report requests for diet substitutions immediately. This is part of knowing and honoring residents’ food preferences.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863B8F4-82C0-4C49-898A-835958FF4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17046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474368-A7E9-4983-A270-A7F1D77DD76A}"/>
              </a:ext>
            </a:extLst>
          </p:cNvPr>
          <p:cNvSpPr>
            <a:spLocks noGrp="1"/>
          </p:cNvSpPr>
          <p:nvPr>
            <p:ph idx="1"/>
          </p:nvPr>
        </p:nvSpPr>
        <p:spPr/>
        <p:txBody>
          <a:bodyPr/>
          <a:lstStyle/>
          <a:p>
            <a:pPr marL="457200" indent="-457200">
              <a:buFont typeface="+mj-lt"/>
              <a:buAutoNum type="arabicPeriod" startAt="3"/>
            </a:pPr>
            <a:r>
              <a:rPr lang="en-US" dirty="0"/>
              <a:t>Describe cultural factors that influence food preferences</a:t>
            </a:r>
          </a:p>
          <a:p>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Reflect on your own regional, cultural, or religious food preferences. How would these preferences affect you if you had to move into a long-term care facility?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863B8F4-82C0-4C49-898A-835958FF4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35452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C966C-8C96-45BE-9D1F-7A68FF47BFDB}"/>
              </a:ext>
            </a:extLst>
          </p:cNvPr>
          <p:cNvSpPr>
            <a:spLocks noGrp="1"/>
          </p:cNvSpPr>
          <p:nvPr>
            <p:ph idx="1"/>
          </p:nvPr>
        </p:nvSpPr>
        <p:spPr/>
        <p:txBody>
          <a:bodyPr/>
          <a:lstStyle/>
          <a:p>
            <a:pPr marL="457200" indent="-457200">
              <a:buFont typeface="+mj-lt"/>
              <a:buAutoNum type="arabicPeriod" startAt="4"/>
            </a:pPr>
            <a:r>
              <a:rPr lang="en-US" dirty="0"/>
              <a:t>Identify six basic nutrients</a:t>
            </a:r>
          </a:p>
          <a:p>
            <a:pPr marL="457200" indent="-457200">
              <a:buFont typeface="+mj-lt"/>
              <a:buAutoNum type="arabicPeriod" startAt="4"/>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nutrient </a:t>
            </a:r>
          </a:p>
          <a:p>
            <a:pPr lvl="1"/>
            <a:r>
              <a:rPr lang="en-US" dirty="0">
                <a:solidFill>
                  <a:schemeClr val="tx1"/>
                </a:solidFill>
              </a:rPr>
              <a:t>a necessary substance that provides energy, promotes growth and health, and helps regulate metabolism.</a:t>
            </a:r>
          </a:p>
          <a:p>
            <a:r>
              <a:rPr lang="en-US" b="1" dirty="0">
                <a:solidFill>
                  <a:schemeClr val="tx1"/>
                </a:solidFill>
              </a:rPr>
              <a:t>metabolism </a:t>
            </a:r>
          </a:p>
          <a:p>
            <a:pPr lvl="1"/>
            <a:r>
              <a:rPr lang="en-US" dirty="0">
                <a:solidFill>
                  <a:schemeClr val="tx1"/>
                </a:solidFill>
              </a:rPr>
              <a:t>the process of breaking down and transforming all nutrients that enter the body to provide energy and growth.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DA4071C-A19F-42BC-87C4-02805E3FCF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07519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C966C-8C96-45BE-9D1F-7A68FF47BFDB}"/>
              </a:ext>
            </a:extLst>
          </p:cNvPr>
          <p:cNvSpPr>
            <a:spLocks noGrp="1"/>
          </p:cNvSpPr>
          <p:nvPr>
            <p:ph idx="1"/>
          </p:nvPr>
        </p:nvSpPr>
        <p:spPr/>
        <p:txBody>
          <a:bodyPr/>
          <a:lstStyle/>
          <a:p>
            <a:pPr marL="457200" indent="-457200">
              <a:buFont typeface="+mj-lt"/>
              <a:buAutoNum type="arabicPeriod" startAt="4"/>
            </a:pPr>
            <a:r>
              <a:rPr lang="en-US" dirty="0"/>
              <a:t>Identify six basic nutrients</a:t>
            </a:r>
          </a:p>
          <a:p>
            <a:pPr marL="457200" indent="-457200">
              <a:buFont typeface="+mj-lt"/>
              <a:buAutoNum type="arabicPeriod" startAt="4"/>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Good health requires a daily amount of each of the main nutrients for cells, tissues, organs, and systems to continue to function properly.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DA4071C-A19F-42BC-87C4-02805E3FCF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6623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C966C-8C96-45BE-9D1F-7A68FF47BFDB}"/>
              </a:ext>
            </a:extLst>
          </p:cNvPr>
          <p:cNvSpPr>
            <a:spLocks noGrp="1"/>
          </p:cNvSpPr>
          <p:nvPr>
            <p:ph idx="1"/>
          </p:nvPr>
        </p:nvSpPr>
        <p:spPr/>
        <p:txBody>
          <a:bodyPr/>
          <a:lstStyle/>
          <a:p>
            <a:pPr marL="457200" indent="-457200">
              <a:buFont typeface="+mj-lt"/>
              <a:buAutoNum type="arabicPeriod" startAt="4"/>
            </a:pPr>
            <a:r>
              <a:rPr lang="en-US" dirty="0"/>
              <a:t>Identify six basic nutrients</a:t>
            </a:r>
          </a:p>
          <a:p>
            <a:pPr marL="457200" indent="-457200">
              <a:buFont typeface="+mj-lt"/>
              <a:buAutoNum type="arabicPeriod" startAt="4"/>
            </a:pPr>
            <a:endParaRPr lang="en-US" dirty="0"/>
          </a:p>
          <a:p>
            <a:r>
              <a:rPr lang="en-US" dirty="0">
                <a:solidFill>
                  <a:schemeClr val="tx1"/>
                </a:solidFill>
              </a:rPr>
              <a:t>Water</a:t>
            </a:r>
          </a:p>
          <a:p>
            <a:pPr marL="800100" lvl="1" indent="-342900">
              <a:buFont typeface="Arial" panose="020B0604020202020204" pitchFamily="34" charset="0"/>
              <a:buChar char="•"/>
            </a:pPr>
            <a:r>
              <a:rPr lang="en-US" dirty="0">
                <a:solidFill>
                  <a:schemeClr val="tx1"/>
                </a:solidFill>
              </a:rPr>
              <a:t>Water is the most essential nutrient for life.</a:t>
            </a:r>
          </a:p>
          <a:p>
            <a:pPr marL="800100" lvl="1" indent="-342900">
              <a:buFont typeface="Arial" panose="020B0604020202020204" pitchFamily="34" charset="0"/>
              <a:buChar char="•"/>
            </a:pPr>
            <a:r>
              <a:rPr lang="en-US" dirty="0">
                <a:solidFill>
                  <a:schemeClr val="tx1"/>
                </a:solidFill>
              </a:rPr>
              <a:t>Water helps with digestion and absorption of food. </a:t>
            </a:r>
          </a:p>
          <a:p>
            <a:pPr marL="800100" lvl="1" indent="-342900">
              <a:buFont typeface="Arial" panose="020B0604020202020204" pitchFamily="34" charset="0"/>
              <a:buChar char="•"/>
            </a:pPr>
            <a:r>
              <a:rPr lang="en-US" dirty="0">
                <a:solidFill>
                  <a:schemeClr val="tx1"/>
                </a:solidFill>
              </a:rPr>
              <a:t>It helps to maintain normal body temperature.</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DA4071C-A19F-42BC-87C4-02805E3FCF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23466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C966C-8C96-45BE-9D1F-7A68FF47BFDB}"/>
              </a:ext>
            </a:extLst>
          </p:cNvPr>
          <p:cNvSpPr>
            <a:spLocks noGrp="1"/>
          </p:cNvSpPr>
          <p:nvPr>
            <p:ph idx="1"/>
          </p:nvPr>
        </p:nvSpPr>
        <p:spPr/>
        <p:txBody>
          <a:bodyPr/>
          <a:lstStyle/>
          <a:p>
            <a:pPr marL="457200" indent="-457200">
              <a:buFont typeface="+mj-lt"/>
              <a:buAutoNum type="arabicPeriod" startAt="4"/>
            </a:pPr>
            <a:r>
              <a:rPr lang="en-US" dirty="0"/>
              <a:t>Identify six basic nutrients</a:t>
            </a:r>
          </a:p>
          <a:p>
            <a:pPr marL="457200" indent="-457200">
              <a:buFont typeface="+mj-lt"/>
              <a:buAutoNum type="arabicPeriod" startAt="4"/>
            </a:pPr>
            <a:endParaRPr lang="en-US" dirty="0"/>
          </a:p>
          <a:p>
            <a:r>
              <a:rPr lang="en-US" dirty="0">
                <a:solidFill>
                  <a:schemeClr val="tx1"/>
                </a:solidFill>
              </a:rPr>
              <a:t>Fats</a:t>
            </a:r>
          </a:p>
          <a:p>
            <a:pPr marL="800100" lvl="1" indent="-342900">
              <a:buFont typeface="Arial" panose="020B0604020202020204" pitchFamily="34" charset="0"/>
              <a:buChar char="•"/>
            </a:pPr>
            <a:r>
              <a:rPr lang="en-US" dirty="0">
                <a:solidFill>
                  <a:schemeClr val="tx1"/>
                </a:solidFill>
              </a:rPr>
              <a:t>Good source of energy</a:t>
            </a:r>
          </a:p>
          <a:p>
            <a:pPr marL="800100" lvl="1" indent="-342900">
              <a:buFont typeface="Arial" panose="020B0604020202020204" pitchFamily="34" charset="0"/>
              <a:buChar char="•"/>
            </a:pPr>
            <a:r>
              <a:rPr lang="en-US" dirty="0">
                <a:solidFill>
                  <a:schemeClr val="tx1"/>
                </a:solidFill>
              </a:rPr>
              <a:t>Add flavor to food</a:t>
            </a:r>
          </a:p>
          <a:p>
            <a:pPr marL="800100" lvl="1" indent="-342900">
              <a:buFont typeface="Arial" panose="020B0604020202020204" pitchFamily="34" charset="0"/>
              <a:buChar char="•"/>
            </a:pPr>
            <a:r>
              <a:rPr lang="en-US" dirty="0">
                <a:solidFill>
                  <a:schemeClr val="tx1"/>
                </a:solidFill>
              </a:rPr>
              <a:t>Fall into four categories: saturated, trans fat, monounsaturated, and polyunsaturated</a:t>
            </a:r>
          </a:p>
          <a:p>
            <a:pPr marL="800100" lvl="1" indent="-342900">
              <a:buFont typeface="Arial" panose="020B0604020202020204" pitchFamily="34" charset="0"/>
              <a:buChar char="•"/>
            </a:pPr>
            <a:r>
              <a:rPr lang="en-US" dirty="0">
                <a:solidFill>
                  <a:schemeClr val="tx1"/>
                </a:solidFill>
              </a:rPr>
              <a:t>Saturated and trans fats can increase cholesterol levels and the risk of some diseases, like cardiovascular disease.</a:t>
            </a:r>
          </a:p>
          <a:p>
            <a:pPr marL="800100" lvl="1" indent="-342900">
              <a:buFont typeface="Arial" panose="020B0604020202020204" pitchFamily="34" charset="0"/>
              <a:buChar char="•"/>
            </a:pPr>
            <a:r>
              <a:rPr lang="en-US" dirty="0">
                <a:solidFill>
                  <a:schemeClr val="tx1"/>
                </a:solidFill>
              </a:rPr>
              <a:t>Monounsaturated and polyunsaturated fats can be helpful in the diet, and can decrease the risk of cardiovascular disease and type 2 diabetes.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DA4071C-A19F-42BC-87C4-02805E3FCF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7744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42001-7F27-41AF-B3E8-A3E586FA3EBF}"/>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p>
          <a:p>
            <a:r>
              <a:rPr lang="en-US" b="1" dirty="0">
                <a:solidFill>
                  <a:schemeClr val="tx1"/>
                </a:solidFill>
              </a:rPr>
              <a:t>apathy </a:t>
            </a:r>
          </a:p>
          <a:p>
            <a:pPr lvl="1"/>
            <a:r>
              <a:rPr lang="en-US" dirty="0">
                <a:solidFill>
                  <a:schemeClr val="tx1"/>
                </a:solidFill>
              </a:rPr>
              <a:t>a lack of interest.</a:t>
            </a:r>
          </a:p>
          <a:p>
            <a:r>
              <a:rPr lang="en-US" b="1" dirty="0">
                <a:solidFill>
                  <a:schemeClr val="tx1"/>
                </a:solidFill>
              </a:rPr>
              <a:t>diet cards </a:t>
            </a:r>
          </a:p>
          <a:p>
            <a:pPr lvl="1"/>
            <a:r>
              <a:rPr lang="en-US" dirty="0">
                <a:solidFill>
                  <a:schemeClr val="tx1"/>
                </a:solidFill>
              </a:rPr>
              <a:t>cards that list residents’ names and information about special diets, allergies, likes and dislikes, and any other dietary instructions.</a:t>
            </a:r>
          </a:p>
          <a:p>
            <a:r>
              <a:rPr lang="en-US" b="1" dirty="0">
                <a:solidFill>
                  <a:schemeClr val="tx1"/>
                </a:solidFill>
              </a:rPr>
              <a:t>diuretics</a:t>
            </a:r>
          </a:p>
          <a:p>
            <a:pPr lvl="1"/>
            <a:r>
              <a:rPr lang="en-US" dirty="0">
                <a:solidFill>
                  <a:schemeClr val="tx1"/>
                </a:solidFill>
              </a:rPr>
              <a:t>substances that increase urine formation and cause the body to excrete sodium, potassium, and water through the kidneys.</a:t>
            </a:r>
          </a:p>
          <a:p>
            <a:r>
              <a:rPr lang="en-US" b="1" dirty="0">
                <a:solidFill>
                  <a:schemeClr val="tx1"/>
                </a:solidFill>
              </a:rPr>
              <a:t>fasting </a:t>
            </a:r>
          </a:p>
          <a:p>
            <a:pPr lvl="1"/>
            <a:r>
              <a:rPr lang="en-US" dirty="0">
                <a:solidFill>
                  <a:schemeClr val="tx1"/>
                </a:solidFill>
              </a:rPr>
              <a:t>a period of time during which food is given up voluntarily.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5456DFA-5592-45F5-AC61-F23057CF26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24751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C966C-8C96-45BE-9D1F-7A68FF47BFDB}"/>
              </a:ext>
            </a:extLst>
          </p:cNvPr>
          <p:cNvSpPr>
            <a:spLocks noGrp="1"/>
          </p:cNvSpPr>
          <p:nvPr>
            <p:ph idx="1"/>
          </p:nvPr>
        </p:nvSpPr>
        <p:spPr/>
        <p:txBody>
          <a:bodyPr/>
          <a:lstStyle/>
          <a:p>
            <a:pPr marL="457200" indent="-457200">
              <a:buFont typeface="+mj-lt"/>
              <a:buAutoNum type="arabicPeriod" startAt="4"/>
            </a:pPr>
            <a:r>
              <a:rPr lang="en-US" dirty="0"/>
              <a:t>Identify six basic nutrients</a:t>
            </a:r>
          </a:p>
          <a:p>
            <a:pPr marL="457200" indent="-457200">
              <a:buFont typeface="+mj-lt"/>
              <a:buAutoNum type="arabicPeriod" startAt="4"/>
            </a:pPr>
            <a:endParaRPr lang="en-US" dirty="0"/>
          </a:p>
          <a:p>
            <a:r>
              <a:rPr lang="en-US" dirty="0">
                <a:solidFill>
                  <a:schemeClr val="tx1"/>
                </a:solidFill>
              </a:rPr>
              <a:t>Carbohydrates</a:t>
            </a:r>
          </a:p>
          <a:p>
            <a:pPr marL="800100" lvl="1" indent="-342900">
              <a:buFont typeface="Arial" panose="020B0604020202020204" pitchFamily="34" charset="0"/>
              <a:buChar char="•"/>
            </a:pPr>
            <a:r>
              <a:rPr lang="en-US" dirty="0">
                <a:solidFill>
                  <a:schemeClr val="tx1"/>
                </a:solidFill>
              </a:rPr>
              <a:t>Provide fuel for energy</a:t>
            </a:r>
          </a:p>
          <a:p>
            <a:pPr marL="800100" lvl="1" indent="-342900">
              <a:buFont typeface="Arial" panose="020B0604020202020204" pitchFamily="34" charset="0"/>
              <a:buChar char="•"/>
            </a:pPr>
            <a:r>
              <a:rPr lang="en-US" dirty="0">
                <a:solidFill>
                  <a:schemeClr val="tx1"/>
                </a:solidFill>
              </a:rPr>
              <a:t>Provide fiber</a:t>
            </a:r>
          </a:p>
          <a:p>
            <a:endParaRPr lang="en-US" dirty="0">
              <a:solidFill>
                <a:schemeClr val="tx1"/>
              </a:solidFill>
            </a:endParaRPr>
          </a:p>
          <a:p>
            <a:pPr lvl="0"/>
            <a:r>
              <a:rPr lang="en-US" dirty="0">
                <a:solidFill>
                  <a:prstClr val="black"/>
                </a:solidFill>
              </a:rPr>
              <a:t>Protein</a:t>
            </a:r>
          </a:p>
          <a:p>
            <a:pPr marL="800100" lvl="1" indent="-342900">
              <a:buFont typeface="Arial" panose="020B0604020202020204" pitchFamily="34" charset="0"/>
              <a:buChar char="•"/>
            </a:pPr>
            <a:r>
              <a:rPr lang="en-US" dirty="0">
                <a:solidFill>
                  <a:prstClr val="black"/>
                </a:solidFill>
              </a:rPr>
              <a:t>Essential for tissue growth and repair</a:t>
            </a:r>
          </a:p>
          <a:p>
            <a:pPr marL="800100" lvl="1" indent="-342900">
              <a:buFont typeface="Arial" panose="020B0604020202020204" pitchFamily="34" charset="0"/>
              <a:buChar char="•"/>
            </a:pPr>
            <a:r>
              <a:rPr lang="en-US" dirty="0">
                <a:solidFill>
                  <a:prstClr val="black"/>
                </a:solidFill>
              </a:rPr>
              <a:t>Provides a supply of energy</a:t>
            </a:r>
          </a:p>
          <a:p>
            <a:pPr lvl="0"/>
            <a:endParaRPr lang="en-US" dirty="0">
              <a:solidFill>
                <a:prstClr val="black"/>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DA4071C-A19F-42BC-87C4-02805E3FCF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64669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C966C-8C96-45BE-9D1F-7A68FF47BFDB}"/>
              </a:ext>
            </a:extLst>
          </p:cNvPr>
          <p:cNvSpPr>
            <a:spLocks noGrp="1"/>
          </p:cNvSpPr>
          <p:nvPr>
            <p:ph idx="1"/>
          </p:nvPr>
        </p:nvSpPr>
        <p:spPr/>
        <p:txBody>
          <a:bodyPr/>
          <a:lstStyle/>
          <a:p>
            <a:pPr marL="457200" indent="-457200">
              <a:buFont typeface="+mj-lt"/>
              <a:buAutoNum type="arabicPeriod" startAt="4"/>
            </a:pPr>
            <a:r>
              <a:rPr lang="en-US" dirty="0"/>
              <a:t>Identify six basic nutrients</a:t>
            </a:r>
          </a:p>
          <a:p>
            <a:pPr marL="457200" indent="-457200">
              <a:buFont typeface="+mj-lt"/>
              <a:buAutoNum type="arabicPeriod" startAt="4"/>
            </a:pPr>
            <a:endParaRPr lang="en-US" dirty="0"/>
          </a:p>
          <a:p>
            <a:r>
              <a:rPr lang="en-US" dirty="0">
                <a:solidFill>
                  <a:schemeClr val="tx1"/>
                </a:solidFill>
              </a:rPr>
              <a:t>Vitamins</a:t>
            </a:r>
          </a:p>
          <a:p>
            <a:pPr marL="800100" lvl="1" indent="-342900">
              <a:buFont typeface="Arial" panose="020B0604020202020204" pitchFamily="34" charset="0"/>
              <a:buChar char="•"/>
            </a:pPr>
            <a:r>
              <a:rPr lang="en-US" dirty="0">
                <a:solidFill>
                  <a:schemeClr val="tx1"/>
                </a:solidFill>
              </a:rPr>
              <a:t>Vitamins are essential to body functions.</a:t>
            </a:r>
          </a:p>
          <a:p>
            <a:pPr marL="800100" lvl="1" indent="-342900">
              <a:buFont typeface="Arial" panose="020B0604020202020204" pitchFamily="34" charset="0"/>
              <a:buChar char="•"/>
            </a:pPr>
            <a:r>
              <a:rPr lang="en-US" dirty="0">
                <a:solidFill>
                  <a:schemeClr val="tx1"/>
                </a:solidFill>
              </a:rPr>
              <a:t>Fat-soluble vitamins are A, D, E, and K.</a:t>
            </a:r>
          </a:p>
          <a:p>
            <a:pPr marL="800100" lvl="1" indent="-342900">
              <a:buFont typeface="Arial" panose="020B0604020202020204" pitchFamily="34" charset="0"/>
              <a:buChar char="•"/>
            </a:pPr>
            <a:r>
              <a:rPr lang="en-US" dirty="0">
                <a:solidFill>
                  <a:schemeClr val="tx1"/>
                </a:solidFill>
              </a:rPr>
              <a:t>Water-soluble vitamins are B and C.</a:t>
            </a:r>
          </a:p>
          <a:p>
            <a:pPr lvl="1"/>
            <a:endParaRPr lang="en-US" dirty="0">
              <a:solidFill>
                <a:schemeClr val="tx1"/>
              </a:solidFill>
            </a:endParaRPr>
          </a:p>
          <a:p>
            <a:pPr lvl="0"/>
            <a:r>
              <a:rPr lang="en-US" dirty="0">
                <a:solidFill>
                  <a:prstClr val="black"/>
                </a:solidFill>
              </a:rPr>
              <a:t>Minerals</a:t>
            </a:r>
          </a:p>
          <a:p>
            <a:pPr marL="800100" lvl="1" indent="-342900">
              <a:buFont typeface="Arial" panose="020B0604020202020204" pitchFamily="34" charset="0"/>
              <a:buChar char="•"/>
            </a:pPr>
            <a:r>
              <a:rPr lang="en-US" dirty="0">
                <a:solidFill>
                  <a:prstClr val="black"/>
                </a:solidFill>
              </a:rPr>
              <a:t>Minerals form and maintain body functions</a:t>
            </a:r>
          </a:p>
          <a:p>
            <a:pPr marL="800100" lvl="1" indent="-342900">
              <a:buFont typeface="Arial" panose="020B0604020202020204" pitchFamily="34" charset="0"/>
              <a:buChar char="•"/>
            </a:pPr>
            <a:r>
              <a:rPr lang="en-US" dirty="0">
                <a:solidFill>
                  <a:prstClr val="black"/>
                </a:solidFill>
              </a:rPr>
              <a:t>Examples of minerals include zinc, iron, calcium, and magnesium</a:t>
            </a:r>
          </a:p>
          <a:p>
            <a:endParaRPr lang="en-US" dirty="0"/>
          </a:p>
        </p:txBody>
      </p:sp>
      <p:sp>
        <p:nvSpPr>
          <p:cNvPr id="3" name="Slide Number Placeholder 2">
            <a:extLst>
              <a:ext uri="{FF2B5EF4-FFF2-40B4-BE49-F238E27FC236}">
                <a16:creationId xmlns:a16="http://schemas.microsoft.com/office/drawing/2014/main" id="{4DA4071C-A19F-42BC-87C4-02805E3FCF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234503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A55EF-40F3-4DDC-913A-636883C2739F}"/>
              </a:ext>
            </a:extLst>
          </p:cNvPr>
          <p:cNvSpPr>
            <a:spLocks noGrp="1"/>
          </p:cNvSpPr>
          <p:nvPr>
            <p:ph idx="1"/>
          </p:nvPr>
        </p:nvSpPr>
        <p:spPr/>
        <p:txBody>
          <a:bodyPr/>
          <a:lstStyle/>
          <a:p>
            <a:pPr marL="457200" indent="-457200">
              <a:buFont typeface="+mj-lt"/>
              <a:buAutoNum type="arabicPeriod" startAt="5"/>
            </a:pPr>
            <a:r>
              <a:rPr lang="en-US" dirty="0"/>
              <a:t>Explain the USDA’s MyPlate</a:t>
            </a:r>
          </a:p>
          <a:p>
            <a:pPr marL="457200" indent="-457200">
              <a:buFont typeface="+mj-lt"/>
              <a:buAutoNum type="arabicPeriod" startAt="5"/>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In 2011, in response to increasing rates of obesity, the United States Department of Agriculture (USDA) developed MyPlate to help people build a healthy plate at meal times.</a:t>
            </a:r>
          </a:p>
          <a:p>
            <a:endParaRPr lang="en-US" dirty="0">
              <a:solidFill>
                <a:schemeClr val="tx1"/>
              </a:solidFill>
            </a:endParaRPr>
          </a:p>
          <a:p>
            <a:r>
              <a:rPr lang="en-US" dirty="0">
                <a:solidFill>
                  <a:schemeClr val="tx1"/>
                </a:solidFill>
              </a:rPr>
              <a:t>The MyPlate icon emphasizes vegetables, fruits, grains, protein, and low-fat dairy products.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F03A32F-EBB5-4560-98DF-2BE8177F18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4231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21D34-E49F-4849-B8DB-9B4E571CD0A6}"/>
              </a:ext>
            </a:extLst>
          </p:cNvPr>
          <p:cNvSpPr>
            <a:spLocks noGrp="1"/>
          </p:cNvSpPr>
          <p:nvPr>
            <p:ph idx="1"/>
          </p:nvPr>
        </p:nvSpPr>
        <p:spPr/>
        <p:txBody>
          <a:bodyPr/>
          <a:lstStyle/>
          <a:p>
            <a:r>
              <a:rPr lang="en-US" dirty="0">
                <a:solidFill>
                  <a:schemeClr val="tx1"/>
                </a:solidFill>
              </a:rPr>
              <a:t>Key Material 14-1: MyPlate</a:t>
            </a: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7AFFBDE8-4790-469F-A58F-950CF63120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A101970A-73DE-4AC6-8952-AB8AF1EE26AF}"/>
              </a:ext>
            </a:extLst>
          </p:cNvPr>
          <p:cNvPicPr>
            <a:picLocks noChangeAspect="1"/>
          </p:cNvPicPr>
          <p:nvPr/>
        </p:nvPicPr>
        <p:blipFill>
          <a:blip r:embed="rId2"/>
          <a:stretch>
            <a:fillRect/>
          </a:stretch>
        </p:blipFill>
        <p:spPr>
          <a:xfrm>
            <a:off x="3320248" y="1344868"/>
            <a:ext cx="5189333" cy="4757946"/>
          </a:xfrm>
          <a:prstGeom prst="rect">
            <a:avLst/>
          </a:prstGeom>
        </p:spPr>
      </p:pic>
    </p:spTree>
    <p:extLst>
      <p:ext uri="{BB962C8B-B14F-4D97-AF65-F5344CB8AC3E}">
        <p14:creationId xmlns:p14="http://schemas.microsoft.com/office/powerpoint/2010/main" val="269534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A55EF-40F3-4DDC-913A-636883C2739F}"/>
              </a:ext>
            </a:extLst>
          </p:cNvPr>
          <p:cNvSpPr>
            <a:spLocks noGrp="1"/>
          </p:cNvSpPr>
          <p:nvPr>
            <p:ph idx="1"/>
          </p:nvPr>
        </p:nvSpPr>
        <p:spPr/>
        <p:txBody>
          <a:bodyPr/>
          <a:lstStyle/>
          <a:p>
            <a:pPr marL="457200" indent="-457200">
              <a:buFont typeface="+mj-lt"/>
              <a:buAutoNum type="arabicPeriod" startAt="5"/>
            </a:pPr>
            <a:r>
              <a:rPr lang="en-US" dirty="0"/>
              <a:t>Explain the USDA’s MyPlate</a:t>
            </a:r>
          </a:p>
          <a:p>
            <a:pPr marL="457200" indent="-457200">
              <a:buFont typeface="+mj-lt"/>
              <a:buAutoNum type="arabicPeriod" startAt="5"/>
            </a:pPr>
            <a:endParaRPr lang="en-US" dirty="0"/>
          </a:p>
          <a:p>
            <a:r>
              <a:rPr lang="en-US" dirty="0">
                <a:solidFill>
                  <a:schemeClr val="tx1"/>
                </a:solidFill>
              </a:rPr>
              <a:t>Vegetables and fruits</a:t>
            </a:r>
          </a:p>
          <a:p>
            <a:pPr marL="800100" lvl="1" indent="-342900">
              <a:buFont typeface="Arial" panose="020B0604020202020204" pitchFamily="34" charset="0"/>
              <a:buChar char="•"/>
            </a:pPr>
            <a:r>
              <a:rPr lang="en-US" dirty="0">
                <a:solidFill>
                  <a:schemeClr val="tx1"/>
                </a:solidFill>
              </a:rPr>
              <a:t>Make half your plate fruits and vegetables.</a:t>
            </a:r>
          </a:p>
          <a:p>
            <a:pPr marL="800100" lvl="1" indent="-342900">
              <a:buFont typeface="Arial" panose="020B0604020202020204" pitchFamily="34" charset="0"/>
              <a:buChar char="•"/>
            </a:pPr>
            <a:r>
              <a:rPr lang="en-US" dirty="0">
                <a:solidFill>
                  <a:schemeClr val="tx1"/>
                </a:solidFill>
              </a:rPr>
              <a:t>Dark green, red, and orange vegetables have the best nutritional content.</a:t>
            </a:r>
          </a:p>
          <a:p>
            <a:pPr marL="800100" lvl="1" indent="-342900">
              <a:buFont typeface="Arial" panose="020B0604020202020204" pitchFamily="34" charset="0"/>
              <a:buChar char="•"/>
            </a:pPr>
            <a:r>
              <a:rPr lang="en-US" dirty="0">
                <a:solidFill>
                  <a:schemeClr val="tx1"/>
                </a:solidFill>
              </a:rPr>
              <a:t>Vegetables are low in fat, calories, and have no cholesterol.</a:t>
            </a:r>
          </a:p>
          <a:p>
            <a:pPr marL="800100" lvl="1" indent="-342900">
              <a:buFont typeface="Arial" panose="020B0604020202020204" pitchFamily="34" charset="0"/>
              <a:buChar char="•"/>
            </a:pPr>
            <a:r>
              <a:rPr lang="en-US" dirty="0">
                <a:solidFill>
                  <a:schemeClr val="tx1"/>
                </a:solidFill>
              </a:rPr>
              <a:t>Vegetables provide fiber and vitamins.</a:t>
            </a:r>
          </a:p>
          <a:p>
            <a:pPr marL="800100" lvl="1" indent="-342900">
              <a:buFont typeface="Arial" panose="020B0604020202020204" pitchFamily="34" charset="0"/>
              <a:buChar char="•"/>
            </a:pPr>
            <a:r>
              <a:rPr lang="en-US" dirty="0">
                <a:solidFill>
                  <a:schemeClr val="tx1"/>
                </a:solidFill>
              </a:rPr>
              <a:t>Fruits are low in fat, sodium, calories, and have no cholesterol.</a:t>
            </a:r>
          </a:p>
          <a:p>
            <a:pPr marL="800100" lvl="1" indent="-342900">
              <a:buFont typeface="Arial" panose="020B0604020202020204" pitchFamily="34" charset="0"/>
              <a:buChar char="•"/>
            </a:pPr>
            <a:r>
              <a:rPr lang="en-US" dirty="0">
                <a:solidFill>
                  <a:schemeClr val="tx1"/>
                </a:solidFill>
              </a:rPr>
              <a:t>Fruits provide vitamins and fiber.</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F03A32F-EBB5-4560-98DF-2BE8177F18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874364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A55EF-40F3-4DDC-913A-636883C2739F}"/>
              </a:ext>
            </a:extLst>
          </p:cNvPr>
          <p:cNvSpPr>
            <a:spLocks noGrp="1"/>
          </p:cNvSpPr>
          <p:nvPr>
            <p:ph idx="1"/>
          </p:nvPr>
        </p:nvSpPr>
        <p:spPr/>
        <p:txBody>
          <a:bodyPr/>
          <a:lstStyle/>
          <a:p>
            <a:pPr marL="457200" indent="-457200">
              <a:buFont typeface="+mj-lt"/>
              <a:buAutoNum type="arabicPeriod" startAt="5"/>
            </a:pPr>
            <a:r>
              <a:rPr lang="en-US" dirty="0"/>
              <a:t>Explain the USDA’s MyPlate</a:t>
            </a:r>
          </a:p>
          <a:p>
            <a:pPr marL="457200" indent="-457200">
              <a:buFont typeface="+mj-lt"/>
              <a:buAutoNum type="arabicPeriod" startAt="5"/>
            </a:pPr>
            <a:endParaRPr lang="en-US" dirty="0"/>
          </a:p>
          <a:p>
            <a:r>
              <a:rPr lang="en-US" dirty="0">
                <a:solidFill>
                  <a:schemeClr val="tx1"/>
                </a:solidFill>
              </a:rPr>
              <a:t>Grains</a:t>
            </a:r>
          </a:p>
          <a:p>
            <a:pPr marL="800100" lvl="1" indent="-342900">
              <a:buFont typeface="Arial" panose="020B0604020202020204" pitchFamily="34" charset="0"/>
              <a:buChar char="•"/>
            </a:pPr>
            <a:r>
              <a:rPr lang="en-US" dirty="0">
                <a:solidFill>
                  <a:schemeClr val="tx1"/>
                </a:solidFill>
              </a:rPr>
              <a:t>At least half of all grains consumed should be whole grains. </a:t>
            </a:r>
          </a:p>
          <a:p>
            <a:pPr marL="800100" lvl="1" indent="-342900">
              <a:buFont typeface="Arial" panose="020B0604020202020204" pitchFamily="34" charset="0"/>
              <a:buChar char="•"/>
            </a:pPr>
            <a:r>
              <a:rPr lang="en-US" dirty="0">
                <a:solidFill>
                  <a:schemeClr val="tx1"/>
                </a:solidFill>
              </a:rPr>
              <a:t>Whole grains contain bran and germ, as well as the endosperm. Refined grains retain only the endosperm.</a:t>
            </a:r>
          </a:p>
          <a:p>
            <a:pPr marL="800100" lvl="1" indent="-342900">
              <a:buFont typeface="Arial" panose="020B0604020202020204" pitchFamily="34" charset="0"/>
              <a:buChar char="•"/>
            </a:pPr>
            <a:r>
              <a:rPr lang="en-US" dirty="0">
                <a:solidFill>
                  <a:schemeClr val="tx1"/>
                </a:solidFill>
              </a:rPr>
              <a:t>Grains are found in cereal, bread, rice, and pasta.</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F03A32F-EBB5-4560-98DF-2BE8177F18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33606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A55EF-40F3-4DDC-913A-636883C2739F}"/>
              </a:ext>
            </a:extLst>
          </p:cNvPr>
          <p:cNvSpPr>
            <a:spLocks noGrp="1"/>
          </p:cNvSpPr>
          <p:nvPr>
            <p:ph idx="1"/>
          </p:nvPr>
        </p:nvSpPr>
        <p:spPr/>
        <p:txBody>
          <a:bodyPr/>
          <a:lstStyle/>
          <a:p>
            <a:pPr marL="457200" indent="-457200">
              <a:buFont typeface="+mj-lt"/>
              <a:buAutoNum type="arabicPeriod" startAt="5"/>
            </a:pPr>
            <a:r>
              <a:rPr lang="en-US" dirty="0"/>
              <a:t>Explain the USDA’s MyPlate</a:t>
            </a:r>
          </a:p>
          <a:p>
            <a:pPr marL="457200" indent="-457200">
              <a:buFont typeface="+mj-lt"/>
              <a:buAutoNum type="arabicPeriod" startAt="5"/>
            </a:pPr>
            <a:endParaRPr lang="en-US" dirty="0"/>
          </a:p>
          <a:p>
            <a:r>
              <a:rPr lang="en-US" dirty="0">
                <a:solidFill>
                  <a:schemeClr val="tx1"/>
                </a:solidFill>
              </a:rPr>
              <a:t>Proteins</a:t>
            </a:r>
          </a:p>
          <a:p>
            <a:pPr marL="800100" lvl="1" indent="-342900">
              <a:buFont typeface="Arial" panose="020B0604020202020204" pitchFamily="34" charset="0"/>
              <a:buChar char="•"/>
            </a:pPr>
            <a:r>
              <a:rPr lang="en-US" dirty="0">
                <a:solidFill>
                  <a:schemeClr val="tx1"/>
                </a:solidFill>
              </a:rPr>
              <a:t>Meat, poultry, seafood, and eggs are animal sources of proteins. Beans, peas, soy products, nuts, and seeds are plant sources of proteins.</a:t>
            </a:r>
          </a:p>
          <a:p>
            <a:pPr marL="800100" lvl="1" indent="-342900">
              <a:buFont typeface="Arial" panose="020B0604020202020204" pitchFamily="34" charset="0"/>
              <a:buChar char="•"/>
            </a:pPr>
            <a:r>
              <a:rPr lang="en-US" dirty="0">
                <a:solidFill>
                  <a:schemeClr val="tx1"/>
                </a:solidFill>
              </a:rPr>
              <a:t>Eat seafood twice a week in place of meat or poultry.</a:t>
            </a:r>
          </a:p>
          <a:p>
            <a:pPr marL="800100" lvl="1" indent="-342900">
              <a:buFont typeface="Arial" panose="020B0604020202020204" pitchFamily="34" charset="0"/>
              <a:buChar char="•"/>
            </a:pPr>
            <a:r>
              <a:rPr lang="en-US" dirty="0">
                <a:solidFill>
                  <a:schemeClr val="tx1"/>
                </a:solidFill>
              </a:rPr>
              <a:t>Choose lean meat and poultry. Include eggs and egg whites on a regular basis. </a:t>
            </a:r>
          </a:p>
          <a:p>
            <a:pPr marL="800100" lvl="1" indent="-342900">
              <a:buFont typeface="Arial" panose="020B0604020202020204" pitchFamily="34" charset="0"/>
              <a:buChar char="•"/>
            </a:pPr>
            <a:r>
              <a:rPr lang="en-US" dirty="0">
                <a:solidFill>
                  <a:schemeClr val="tx1"/>
                </a:solidFill>
              </a:rPr>
              <a:t>Eat plant-based protein foods more often.</a:t>
            </a:r>
          </a:p>
          <a:p>
            <a:pPr marL="800100" lvl="1" indent="-342900">
              <a:buFont typeface="Arial" panose="020B0604020202020204" pitchFamily="34" charset="0"/>
              <a:buChar char="•"/>
            </a:pPr>
            <a:r>
              <a:rPr lang="en-US" dirty="0">
                <a:solidFill>
                  <a:schemeClr val="tx1"/>
                </a:solidFill>
              </a:rPr>
              <a:t>Some nuts and seeds (flax, walnuts) are excellent sources of essential fatty acids.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F03A32F-EBB5-4560-98DF-2BE8177F18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97618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A55EF-40F3-4DDC-913A-636883C2739F}"/>
              </a:ext>
            </a:extLst>
          </p:cNvPr>
          <p:cNvSpPr>
            <a:spLocks noGrp="1"/>
          </p:cNvSpPr>
          <p:nvPr>
            <p:ph idx="1"/>
          </p:nvPr>
        </p:nvSpPr>
        <p:spPr/>
        <p:txBody>
          <a:bodyPr/>
          <a:lstStyle/>
          <a:p>
            <a:pPr marL="457200" indent="-457200">
              <a:buFont typeface="+mj-lt"/>
              <a:buAutoNum type="arabicPeriod" startAt="5"/>
            </a:pPr>
            <a:r>
              <a:rPr lang="en-US" dirty="0"/>
              <a:t>Explain the USDA’s MyPlate</a:t>
            </a:r>
          </a:p>
          <a:p>
            <a:pPr marL="457200" indent="-457200">
              <a:buFont typeface="+mj-lt"/>
              <a:buAutoNum type="arabicPeriod" startAt="5"/>
            </a:pPr>
            <a:endParaRPr lang="en-US" dirty="0"/>
          </a:p>
          <a:p>
            <a:r>
              <a:rPr lang="en-US" dirty="0">
                <a:solidFill>
                  <a:schemeClr val="tx1"/>
                </a:solidFill>
              </a:rPr>
              <a:t>Dairy</a:t>
            </a:r>
          </a:p>
          <a:p>
            <a:pPr marL="800100" lvl="1" indent="-342900">
              <a:buFont typeface="Arial" panose="020B0604020202020204" pitchFamily="34" charset="0"/>
              <a:buChar char="•"/>
            </a:pPr>
            <a:r>
              <a:rPr lang="en-US" dirty="0">
                <a:solidFill>
                  <a:schemeClr val="tx1"/>
                </a:solidFill>
              </a:rPr>
              <a:t>Provide protein, vitamins, and minerals</a:t>
            </a:r>
          </a:p>
          <a:p>
            <a:pPr marL="800100" lvl="1" indent="-342900">
              <a:buFont typeface="Arial" panose="020B0604020202020204" pitchFamily="34" charset="0"/>
              <a:buChar char="•"/>
            </a:pPr>
            <a:r>
              <a:rPr lang="en-US" dirty="0">
                <a:solidFill>
                  <a:schemeClr val="tx1"/>
                </a:solidFill>
              </a:rPr>
              <a:t>Includes all of the foods made from milk that retain their calcium content, such as yogurt and cheese</a:t>
            </a:r>
          </a:p>
          <a:p>
            <a:pPr marL="800100" lvl="1" indent="-342900">
              <a:buFont typeface="Arial" panose="020B0604020202020204" pitchFamily="34" charset="0"/>
              <a:buChar char="•"/>
            </a:pPr>
            <a:r>
              <a:rPr lang="en-US" dirty="0">
                <a:solidFill>
                  <a:schemeClr val="tx1"/>
                </a:solidFill>
              </a:rPr>
              <a:t>Most dairy group choices should be fat-free or low-fat (1%). </a:t>
            </a:r>
          </a:p>
          <a:p>
            <a:pPr marL="800100" lvl="1" indent="-342900">
              <a:buFont typeface="Arial" panose="020B0604020202020204" pitchFamily="34" charset="0"/>
              <a:buChar char="•"/>
            </a:pPr>
            <a:r>
              <a:rPr lang="en-US" dirty="0">
                <a:solidFill>
                  <a:schemeClr val="tx1"/>
                </a:solidFill>
              </a:rPr>
              <a:t>Choose fat-free or low-fat milk or yogurt more often than cheese. </a:t>
            </a:r>
          </a:p>
          <a:p>
            <a:pPr marL="800100" lvl="1" indent="-342900">
              <a:buFont typeface="Arial" panose="020B0604020202020204" pitchFamily="34" charset="0"/>
              <a:buChar char="•"/>
            </a:pPr>
            <a:r>
              <a:rPr lang="en-US" dirty="0">
                <a:solidFill>
                  <a:schemeClr val="tx1"/>
                </a:solidFill>
              </a:rPr>
              <a:t>Soy products enriched with calcium are an alternative to dairy foods.</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F03A32F-EBB5-4560-98DF-2BE8177F18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5147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A55EF-40F3-4DDC-913A-636883C2739F}"/>
              </a:ext>
            </a:extLst>
          </p:cNvPr>
          <p:cNvSpPr>
            <a:spLocks noGrp="1"/>
          </p:cNvSpPr>
          <p:nvPr>
            <p:ph idx="1"/>
          </p:nvPr>
        </p:nvSpPr>
        <p:spPr/>
        <p:txBody>
          <a:bodyPr/>
          <a:lstStyle/>
          <a:p>
            <a:pPr marL="457200" indent="-457200">
              <a:buFont typeface="+mj-lt"/>
              <a:buAutoNum type="arabicPeriod" startAt="5"/>
            </a:pPr>
            <a:r>
              <a:rPr lang="en-US" dirty="0"/>
              <a:t>Explain the USDA’s MyPlate</a:t>
            </a:r>
          </a:p>
          <a:p>
            <a:pPr marL="457200" indent="-457200">
              <a:buFont typeface="+mj-lt"/>
              <a:buAutoNum type="arabicPeriod" startAt="5"/>
            </a:pPr>
            <a:endParaRPr lang="en-US" dirty="0"/>
          </a:p>
          <a:p>
            <a:r>
              <a:rPr lang="en-US" dirty="0">
                <a:solidFill>
                  <a:schemeClr val="tx1"/>
                </a:solidFill>
              </a:rPr>
              <a:t>Remember these additional tips for making healthy food choices: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Balance calories.</a:t>
            </a:r>
          </a:p>
          <a:p>
            <a:pPr marL="800100" lvl="1" indent="-342900">
              <a:buFont typeface="Arial" panose="020B0604020202020204" pitchFamily="34" charset="0"/>
              <a:buChar char="•"/>
            </a:pPr>
            <a:r>
              <a:rPr lang="en-US" dirty="0">
                <a:solidFill>
                  <a:schemeClr val="tx1"/>
                </a:solidFill>
              </a:rPr>
              <a:t>Enjoy your food, but eat less.</a:t>
            </a:r>
          </a:p>
          <a:p>
            <a:pPr marL="800100" lvl="1" indent="-342900">
              <a:buFont typeface="Arial" panose="020B0604020202020204" pitchFamily="34" charset="0"/>
              <a:buChar char="•"/>
            </a:pPr>
            <a:r>
              <a:rPr lang="en-US" dirty="0">
                <a:solidFill>
                  <a:schemeClr val="tx1"/>
                </a:solidFill>
              </a:rPr>
              <a:t>Avoid oversized portions.</a:t>
            </a:r>
          </a:p>
          <a:p>
            <a:pPr marL="800100" lvl="1" indent="-342900">
              <a:buFont typeface="Arial" panose="020B0604020202020204" pitchFamily="34" charset="0"/>
              <a:buChar char="•"/>
            </a:pPr>
            <a:r>
              <a:rPr lang="en-US" dirty="0">
                <a:solidFill>
                  <a:schemeClr val="tx1"/>
                </a:solidFill>
              </a:rPr>
              <a:t>Foods to eat more often are vegetables, fruits, whole grains, and fat-free or 1% milk and low-fat dairy products.</a:t>
            </a:r>
          </a:p>
          <a:p>
            <a:pPr marL="800100" lvl="1" indent="-342900">
              <a:buFont typeface="Arial" panose="020B0604020202020204" pitchFamily="34" charset="0"/>
              <a:buChar char="•"/>
            </a:pPr>
            <a:r>
              <a:rPr lang="en-US" dirty="0">
                <a:solidFill>
                  <a:schemeClr val="tx1"/>
                </a:solidFill>
              </a:rPr>
              <a:t>Foods to eat less often are foods high in solid fats, added sugars, and salt. These foods include fatty meats, like bacon and hot dogs, cheese, fried foods, ice cream, and cookies.</a:t>
            </a:r>
          </a:p>
          <a:p>
            <a:pPr marL="800100" lvl="1" indent="-342900">
              <a:buFont typeface="Arial" panose="020B0604020202020204" pitchFamily="34" charset="0"/>
              <a:buChar char="•"/>
            </a:pPr>
            <a:r>
              <a:rPr lang="en-US" dirty="0">
                <a:solidFill>
                  <a:schemeClr val="tx1"/>
                </a:solidFill>
              </a:rPr>
              <a:t>Compare sodium in foods. Select canned foods that are labeled sodium free, very low sodium, low sodium, or reduced sodium.</a:t>
            </a:r>
          </a:p>
          <a:p>
            <a:pPr marL="800100" lvl="1" indent="-342900">
              <a:buFont typeface="Arial" panose="020B0604020202020204" pitchFamily="34" charset="0"/>
              <a:buChar char="•"/>
            </a:pPr>
            <a:r>
              <a:rPr lang="en-US" dirty="0">
                <a:solidFill>
                  <a:schemeClr val="tx1"/>
                </a:solidFill>
              </a:rPr>
              <a:t>Drink water instead of sugary drinks.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F03A32F-EBB5-4560-98DF-2BE8177F18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412410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3A7DD-D33A-4E39-9DD6-04F37F66FEFF}"/>
              </a:ext>
            </a:extLst>
          </p:cNvPr>
          <p:cNvSpPr>
            <a:spLocks noGrp="1"/>
          </p:cNvSpPr>
          <p:nvPr>
            <p:ph idx="1"/>
          </p:nvPr>
        </p:nvSpPr>
        <p:spPr/>
        <p:txBody>
          <a:bodyPr/>
          <a:lstStyle/>
          <a:p>
            <a:pPr marL="457200" indent="-457200">
              <a:buFont typeface="+mj-lt"/>
              <a:buAutoNum type="arabicPeriod" startAt="6"/>
            </a:pPr>
            <a:r>
              <a:rPr lang="en-US" dirty="0"/>
              <a:t>Explain the role of the dietary department</a:t>
            </a:r>
          </a:p>
          <a:p>
            <a:pPr marL="457200" indent="-457200">
              <a:buFont typeface="+mj-lt"/>
              <a:buAutoNum type="arabicPeriod" startAt="6"/>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diet cards </a:t>
            </a:r>
          </a:p>
          <a:p>
            <a:pPr lvl="1"/>
            <a:r>
              <a:rPr lang="en-US" dirty="0"/>
              <a:t>cards that list residents’ names and information about special diets, allergies, likes and dislikes, and any other dietary instructions.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DA00112-22C2-47BA-8729-ACE2C8E2E4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72307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42001-7F27-41AF-B3E8-A3E586FA3EBF}"/>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p>
          <a:p>
            <a:r>
              <a:rPr lang="en-US" b="1" dirty="0">
                <a:solidFill>
                  <a:schemeClr val="tx1"/>
                </a:solidFill>
              </a:rPr>
              <a:t>fluid balance </a:t>
            </a:r>
          </a:p>
          <a:p>
            <a:pPr lvl="1"/>
            <a:r>
              <a:rPr lang="en-US" dirty="0">
                <a:solidFill>
                  <a:schemeClr val="tx1"/>
                </a:solidFill>
              </a:rPr>
              <a:t>maintaining equal input and output.</a:t>
            </a:r>
          </a:p>
          <a:p>
            <a:r>
              <a:rPr lang="en-US" b="1" dirty="0">
                <a:solidFill>
                  <a:schemeClr val="tx1"/>
                </a:solidFill>
              </a:rPr>
              <a:t>fluid overload</a:t>
            </a:r>
          </a:p>
          <a:p>
            <a:pPr lvl="1"/>
            <a:r>
              <a:rPr lang="en-US" dirty="0">
                <a:solidFill>
                  <a:schemeClr val="tx1"/>
                </a:solidFill>
              </a:rPr>
              <a:t>a condition in which the body cannot eliminate the fluid consumed. </a:t>
            </a:r>
          </a:p>
          <a:p>
            <a:r>
              <a:rPr lang="en-US" b="1" dirty="0">
                <a:solidFill>
                  <a:schemeClr val="tx1"/>
                </a:solidFill>
              </a:rPr>
              <a:t>glucose</a:t>
            </a:r>
          </a:p>
          <a:p>
            <a:pPr lvl="1"/>
            <a:r>
              <a:rPr lang="en-US" dirty="0">
                <a:solidFill>
                  <a:schemeClr val="tx1"/>
                </a:solidFill>
              </a:rPr>
              <a:t>natural sugar.</a:t>
            </a:r>
          </a:p>
          <a:p>
            <a:pPr lvl="0"/>
            <a:r>
              <a:rPr lang="en-US" b="1" dirty="0">
                <a:solidFill>
                  <a:prstClr val="black"/>
                </a:solidFill>
              </a:rPr>
              <a:t>graduate </a:t>
            </a:r>
          </a:p>
          <a:p>
            <a:pPr lvl="1"/>
            <a:r>
              <a:rPr lang="en-US" dirty="0">
                <a:solidFill>
                  <a:prstClr val="black"/>
                </a:solidFill>
              </a:rPr>
              <a:t>container for measuring fluid volume.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5456DFA-5592-45F5-AC61-F23057CF26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069828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3A7DD-D33A-4E39-9DD6-04F37F66FEFF}"/>
              </a:ext>
            </a:extLst>
          </p:cNvPr>
          <p:cNvSpPr>
            <a:spLocks noGrp="1"/>
          </p:cNvSpPr>
          <p:nvPr>
            <p:ph idx="1"/>
          </p:nvPr>
        </p:nvSpPr>
        <p:spPr/>
        <p:txBody>
          <a:bodyPr/>
          <a:lstStyle/>
          <a:p>
            <a:pPr marL="457200" indent="-457200">
              <a:buFont typeface="+mj-lt"/>
              <a:buAutoNum type="arabicPeriod" startAt="6"/>
            </a:pPr>
            <a:r>
              <a:rPr lang="en-US" dirty="0"/>
              <a:t>Explain the role of the dietary department</a:t>
            </a:r>
          </a:p>
          <a:p>
            <a:pPr marL="457200" indent="-457200">
              <a:buFont typeface="+mj-lt"/>
              <a:buAutoNum type="arabicPeriod" startAt="6"/>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The dietary department is responsible for providing nutritious meals and snacks to all residents. Each resident is evaluated upon admission in order to create his or her diet plan.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DA00112-22C2-47BA-8729-ACE2C8E2E4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90697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3A7DD-D33A-4E39-9DD6-04F37F66FEFF}"/>
              </a:ext>
            </a:extLst>
          </p:cNvPr>
          <p:cNvSpPr>
            <a:spLocks noGrp="1"/>
          </p:cNvSpPr>
          <p:nvPr>
            <p:ph idx="1"/>
          </p:nvPr>
        </p:nvSpPr>
        <p:spPr/>
        <p:txBody>
          <a:bodyPr/>
          <a:lstStyle/>
          <a:p>
            <a:pPr marL="457200" indent="-457200">
              <a:buFont typeface="+mj-lt"/>
              <a:buAutoNum type="arabicPeriod" startAt="6"/>
            </a:pPr>
            <a:r>
              <a:rPr lang="en-US" dirty="0"/>
              <a:t>Explain the role of the dietary department</a:t>
            </a:r>
          </a:p>
          <a:p>
            <a:pPr marL="457200" indent="-457200">
              <a:buFont typeface="+mj-lt"/>
              <a:buAutoNum type="arabicPeriod" startAt="6"/>
            </a:pPr>
            <a:endParaRPr lang="en-US" dirty="0">
              <a:solidFill>
                <a:schemeClr val="tx1"/>
              </a:solidFill>
            </a:endParaRPr>
          </a:p>
          <a:p>
            <a:r>
              <a:rPr lang="en-US" dirty="0">
                <a:solidFill>
                  <a:schemeClr val="tx1"/>
                </a:solidFill>
              </a:rPr>
              <a:t>The dietary department</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Plans and makes meals</a:t>
            </a:r>
          </a:p>
          <a:p>
            <a:pPr marL="800100" lvl="1" indent="-342900">
              <a:buFont typeface="Arial" panose="020B0604020202020204" pitchFamily="34" charset="0"/>
              <a:buChar char="•"/>
            </a:pPr>
            <a:r>
              <a:rPr lang="en-US" dirty="0">
                <a:solidFill>
                  <a:schemeClr val="tx1"/>
                </a:solidFill>
              </a:rPr>
              <a:t>Prepares food so that residents are able to manage it</a:t>
            </a:r>
          </a:p>
          <a:p>
            <a:pPr marL="800100" lvl="1" indent="-342900">
              <a:buFont typeface="Arial" panose="020B0604020202020204" pitchFamily="34" charset="0"/>
              <a:buChar char="•"/>
            </a:pPr>
            <a:r>
              <a:rPr lang="en-US" dirty="0">
                <a:solidFill>
                  <a:schemeClr val="tx1"/>
                </a:solidFill>
              </a:rPr>
              <a:t>Prepares food in a way that looks appetizing</a:t>
            </a:r>
          </a:p>
          <a:p>
            <a:pPr marL="800100" lvl="1" indent="-342900">
              <a:buFont typeface="Arial" panose="020B0604020202020204" pitchFamily="34" charset="0"/>
              <a:buChar char="•"/>
            </a:pPr>
            <a:r>
              <a:rPr lang="en-US" dirty="0">
                <a:solidFill>
                  <a:schemeClr val="tx1"/>
                </a:solidFill>
              </a:rPr>
              <a:t>Prepares diet cards</a:t>
            </a:r>
          </a:p>
          <a:p>
            <a:pPr marL="800100" lvl="1" indent="-342900">
              <a:buFont typeface="Arial" panose="020B0604020202020204" pitchFamily="34" charset="0"/>
              <a:buChar char="•"/>
            </a:pPr>
            <a:r>
              <a:rPr lang="en-US" dirty="0">
                <a:solidFill>
                  <a:schemeClr val="tx1"/>
                </a:solidFill>
              </a:rPr>
              <a:t>Follows infection prevention measures carefully</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DA00112-22C2-47BA-8729-ACE2C8E2E4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128460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AF1BB-C7C6-4B97-971E-3FAFB344536E}"/>
              </a:ext>
            </a:extLst>
          </p:cNvPr>
          <p:cNvSpPr>
            <a:spLocks noGrp="1"/>
          </p:cNvSpPr>
          <p:nvPr>
            <p:ph idx="1"/>
          </p:nvPr>
        </p:nvSpPr>
        <p:spPr/>
        <p:txBody>
          <a:bodyPr/>
          <a:lstStyle/>
          <a:p>
            <a:pPr marL="457200" indent="-457200">
              <a:buFont typeface="+mj-lt"/>
              <a:buAutoNum type="arabicPeriod" startAt="7"/>
            </a:pPr>
            <a:r>
              <a:rPr lang="en-US" dirty="0"/>
              <a:t>Explain the importance of following diet orders and identify special diets</a:t>
            </a:r>
          </a:p>
          <a:p>
            <a:pPr marL="457200" indent="-457200">
              <a:buFont typeface="+mj-lt"/>
              <a:buAutoNum type="arabicPeriod" startAt="7"/>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special diet </a:t>
            </a:r>
          </a:p>
          <a:p>
            <a:pPr lvl="1"/>
            <a:r>
              <a:rPr lang="en-US" dirty="0">
                <a:solidFill>
                  <a:schemeClr val="tx1"/>
                </a:solidFill>
              </a:rPr>
              <a:t>a diet for people who have certain illnesses or conditions; also called </a:t>
            </a:r>
            <a:r>
              <a:rPr lang="en-US" i="1" dirty="0">
                <a:solidFill>
                  <a:schemeClr val="tx1"/>
                </a:solidFill>
              </a:rPr>
              <a:t>therapeutic </a:t>
            </a:r>
            <a:r>
              <a:rPr lang="en-US" dirty="0">
                <a:solidFill>
                  <a:schemeClr val="tx1"/>
                </a:solidFill>
              </a:rPr>
              <a:t>or </a:t>
            </a:r>
            <a:r>
              <a:rPr lang="en-US" i="1" dirty="0">
                <a:solidFill>
                  <a:schemeClr val="tx1"/>
                </a:solidFill>
              </a:rPr>
              <a:t>modified diet.</a:t>
            </a:r>
          </a:p>
          <a:p>
            <a:r>
              <a:rPr lang="en-US" b="1" dirty="0">
                <a:solidFill>
                  <a:schemeClr val="tx1"/>
                </a:solidFill>
              </a:rPr>
              <a:t>puree </a:t>
            </a:r>
          </a:p>
          <a:p>
            <a:pPr lvl="1"/>
            <a:r>
              <a:rPr lang="en-US" dirty="0">
                <a:solidFill>
                  <a:schemeClr val="tx1"/>
                </a:solidFill>
              </a:rPr>
              <a:t>to blend or grind food into a thick paste.</a:t>
            </a:r>
          </a:p>
          <a:p>
            <a:r>
              <a:rPr lang="en-US" b="1" dirty="0">
                <a:solidFill>
                  <a:schemeClr val="tx1"/>
                </a:solidFill>
              </a:rPr>
              <a:t>lactose intolerance</a:t>
            </a:r>
          </a:p>
          <a:p>
            <a:pPr lvl="1"/>
            <a:r>
              <a:rPr lang="en-US" dirty="0">
                <a:solidFill>
                  <a:schemeClr val="tx1"/>
                </a:solidFill>
              </a:rPr>
              <a:t>inability of the body to digest lactose, a type of sugar found in milk and other dairy products.</a:t>
            </a:r>
          </a:p>
          <a:p>
            <a:r>
              <a:rPr lang="en-US" b="1" dirty="0">
                <a:solidFill>
                  <a:schemeClr val="tx1"/>
                </a:solidFill>
              </a:rPr>
              <a:t>diuretics</a:t>
            </a:r>
          </a:p>
          <a:p>
            <a:pPr lvl="1"/>
            <a:r>
              <a:rPr lang="en-US" dirty="0">
                <a:solidFill>
                  <a:schemeClr val="tx1"/>
                </a:solidFill>
              </a:rPr>
              <a:t>substances that increase urine formation and cause the body to excrete sodium, potassium, and water through the kidneys.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86368F0-766B-41F7-AEC0-2BD9953671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207222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AF1BB-C7C6-4B97-971E-3FAFB344536E}"/>
              </a:ext>
            </a:extLst>
          </p:cNvPr>
          <p:cNvSpPr>
            <a:spLocks noGrp="1"/>
          </p:cNvSpPr>
          <p:nvPr>
            <p:ph idx="1"/>
          </p:nvPr>
        </p:nvSpPr>
        <p:spPr/>
        <p:txBody>
          <a:bodyPr/>
          <a:lstStyle/>
          <a:p>
            <a:pPr marL="457200" indent="-457200">
              <a:buFont typeface="+mj-lt"/>
              <a:buAutoNum type="arabicPeriod" startAt="7"/>
            </a:pPr>
            <a:r>
              <a:rPr lang="en-US" dirty="0"/>
              <a:t>Explain the importance of following diet orders and identify special diets</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glucose</a:t>
            </a:r>
          </a:p>
          <a:p>
            <a:pPr lvl="1"/>
            <a:r>
              <a:rPr lang="en-US" dirty="0">
                <a:solidFill>
                  <a:schemeClr val="tx1"/>
                </a:solidFill>
              </a:rPr>
              <a:t>natural sugar.</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86368F0-766B-41F7-AEC0-2BD9953671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137143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AF1BB-C7C6-4B97-971E-3FAFB344536E}"/>
              </a:ext>
            </a:extLst>
          </p:cNvPr>
          <p:cNvSpPr>
            <a:spLocks noGrp="1"/>
          </p:cNvSpPr>
          <p:nvPr>
            <p:ph idx="1"/>
          </p:nvPr>
        </p:nvSpPr>
        <p:spPr/>
        <p:txBody>
          <a:bodyPr/>
          <a:lstStyle/>
          <a:p>
            <a:pPr marL="457200" indent="-457200">
              <a:buFont typeface="+mj-lt"/>
              <a:buAutoNum type="arabicPeriod" startAt="7"/>
            </a:pPr>
            <a:r>
              <a:rPr lang="en-US" dirty="0"/>
              <a:t>Explain the importance of following diet orders and identify special diets</a:t>
            </a:r>
          </a:p>
          <a:p>
            <a:pPr marL="457200" indent="-457200">
              <a:buFont typeface="+mj-lt"/>
              <a:buAutoNum type="arabicPeriod" startAt="7"/>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Special diets are often ordered for residents who have certain illnesses or conditions. Sometimes they are ordered to help a resident gain or lose weight. Some diets are ordered for a short time before a medical test or surgery.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86368F0-766B-41F7-AEC0-2BD9953671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421618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AF1BB-C7C6-4B97-971E-3FAFB344536E}"/>
              </a:ext>
            </a:extLst>
          </p:cNvPr>
          <p:cNvSpPr>
            <a:spLocks noGrp="1"/>
          </p:cNvSpPr>
          <p:nvPr>
            <p:ph idx="1"/>
          </p:nvPr>
        </p:nvSpPr>
        <p:spPr/>
        <p:txBody>
          <a:bodyPr/>
          <a:lstStyle/>
          <a:p>
            <a:pPr marL="457200" indent="-457200">
              <a:buFont typeface="+mj-lt"/>
              <a:buAutoNum type="arabicPeriod" startAt="7"/>
            </a:pPr>
            <a:r>
              <a:rPr lang="en-US" dirty="0"/>
              <a:t>Explain the importance of following diet orders and identify special diets</a:t>
            </a:r>
          </a:p>
          <a:p>
            <a:pPr marL="457200" indent="-457200">
              <a:buFont typeface="+mj-lt"/>
              <a:buAutoNum type="arabicPeriod" startAt="7"/>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Residents who have orders for specific diets require additional care and supervision. Serving a resident the wrong food can cause serious problems, such as allergic reactions and possibly death. It is very important to check resident identification against the diet card before serving meal trays. Also check the food on the tray to see if it matches the diet ordered.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86368F0-766B-41F7-AEC0-2BD9953671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92354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AF1BB-C7C6-4B97-971E-3FAFB344536E}"/>
              </a:ext>
            </a:extLst>
          </p:cNvPr>
          <p:cNvSpPr>
            <a:spLocks noGrp="1"/>
          </p:cNvSpPr>
          <p:nvPr>
            <p:ph idx="1"/>
          </p:nvPr>
        </p:nvSpPr>
        <p:spPr/>
        <p:txBody>
          <a:bodyPr/>
          <a:lstStyle/>
          <a:p>
            <a:pPr marL="457200" indent="-457200">
              <a:buFont typeface="+mj-lt"/>
              <a:buAutoNum type="arabicPeriod" startAt="7"/>
            </a:pPr>
            <a:r>
              <a:rPr lang="en-US" dirty="0"/>
              <a:t>Explain the importance of following diet orders and identify special diets</a:t>
            </a:r>
          </a:p>
          <a:p>
            <a:pPr marL="457200" indent="-457200">
              <a:buFont typeface="+mj-lt"/>
              <a:buAutoNum type="arabicPeriod" startAt="7"/>
            </a:pPr>
            <a:endParaRPr lang="en-US" dirty="0"/>
          </a:p>
          <a:p>
            <a:r>
              <a:rPr lang="en-US" dirty="0">
                <a:solidFill>
                  <a:schemeClr val="tx1"/>
                </a:solidFill>
              </a:rPr>
              <a:t>Residents may be on any of the following special diets: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Liquid diets</a:t>
            </a:r>
          </a:p>
          <a:p>
            <a:pPr marL="800100" lvl="1" indent="-342900">
              <a:buFont typeface="Arial" panose="020B0604020202020204" pitchFamily="34" charset="0"/>
              <a:buChar char="•"/>
            </a:pPr>
            <a:r>
              <a:rPr lang="en-US" dirty="0">
                <a:solidFill>
                  <a:schemeClr val="tx1"/>
                </a:solidFill>
              </a:rPr>
              <a:t>Soft diet or mechanical soft diet</a:t>
            </a:r>
          </a:p>
          <a:p>
            <a:pPr marL="800100" lvl="1" indent="-342900">
              <a:buFont typeface="Arial" panose="020B0604020202020204" pitchFamily="34" charset="0"/>
              <a:buChar char="•"/>
            </a:pPr>
            <a:r>
              <a:rPr lang="en-US" dirty="0">
                <a:solidFill>
                  <a:schemeClr val="tx1"/>
                </a:solidFill>
              </a:rPr>
              <a:t>Pureed diet</a:t>
            </a:r>
          </a:p>
          <a:p>
            <a:pPr marL="800100" lvl="1" indent="-342900">
              <a:buFont typeface="Arial" panose="020B0604020202020204" pitchFamily="34" charset="0"/>
              <a:buChar char="•"/>
            </a:pPr>
            <a:r>
              <a:rPr lang="en-US" dirty="0">
                <a:solidFill>
                  <a:schemeClr val="tx1"/>
                </a:solidFill>
              </a:rPr>
              <a:t>Bland diet</a:t>
            </a:r>
          </a:p>
          <a:p>
            <a:pPr marL="800100" lvl="1" indent="-342900">
              <a:buFont typeface="Arial" panose="020B0604020202020204" pitchFamily="34" charset="0"/>
              <a:buChar char="•"/>
            </a:pPr>
            <a:r>
              <a:rPr lang="en-US" dirty="0">
                <a:solidFill>
                  <a:schemeClr val="tx1"/>
                </a:solidFill>
              </a:rPr>
              <a:t>Lactose-free diet</a:t>
            </a:r>
          </a:p>
          <a:p>
            <a:pPr marL="800100" lvl="1" indent="-342900">
              <a:buFont typeface="Arial" panose="020B0604020202020204" pitchFamily="34" charset="0"/>
              <a:buChar char="•"/>
            </a:pPr>
            <a:r>
              <a:rPr lang="en-US" dirty="0">
                <a:solidFill>
                  <a:schemeClr val="tx1"/>
                </a:solidFill>
              </a:rPr>
              <a:t>High-residue or high-fiber diet</a:t>
            </a:r>
          </a:p>
          <a:p>
            <a:pPr marL="800100" lvl="1" indent="-342900">
              <a:buFont typeface="Arial" panose="020B0604020202020204" pitchFamily="34" charset="0"/>
              <a:buChar char="•"/>
            </a:pPr>
            <a:r>
              <a:rPr lang="en-US" dirty="0">
                <a:solidFill>
                  <a:schemeClr val="tx1"/>
                </a:solidFill>
              </a:rPr>
              <a:t>Low-residue or low-fiber diet</a:t>
            </a:r>
          </a:p>
          <a:p>
            <a:pPr marL="800100" lvl="1" indent="-342900">
              <a:buFont typeface="Arial" panose="020B0604020202020204" pitchFamily="34" charset="0"/>
              <a:buChar char="•"/>
            </a:pPr>
            <a:r>
              <a:rPr lang="en-US" dirty="0">
                <a:solidFill>
                  <a:schemeClr val="tx1"/>
                </a:solidFill>
              </a:rPr>
              <a:t>Modified calorie diets</a:t>
            </a:r>
          </a:p>
          <a:p>
            <a:pPr marL="800100" lvl="1" indent="-342900">
              <a:buFont typeface="Arial" panose="020B0604020202020204" pitchFamily="34" charset="0"/>
              <a:buChar char="•"/>
            </a:pPr>
            <a:r>
              <a:rPr lang="en-US" dirty="0">
                <a:solidFill>
                  <a:schemeClr val="tx1"/>
                </a:solidFill>
              </a:rPr>
              <a:t>Low-sodium diet</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86368F0-766B-41F7-AEC0-2BD9953671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653873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AF1BB-C7C6-4B97-971E-3FAFB344536E}"/>
              </a:ext>
            </a:extLst>
          </p:cNvPr>
          <p:cNvSpPr>
            <a:spLocks noGrp="1"/>
          </p:cNvSpPr>
          <p:nvPr>
            <p:ph idx="1"/>
          </p:nvPr>
        </p:nvSpPr>
        <p:spPr/>
        <p:txBody>
          <a:bodyPr/>
          <a:lstStyle/>
          <a:p>
            <a:pPr marL="457200" indent="-457200">
              <a:buFont typeface="+mj-lt"/>
              <a:buAutoNum type="arabicPeriod" startAt="7"/>
            </a:pPr>
            <a:r>
              <a:rPr lang="en-US" dirty="0"/>
              <a:t>Explain the importance of following diet orders and identify special diets</a:t>
            </a:r>
          </a:p>
          <a:p>
            <a:pPr marL="457200" indent="-457200">
              <a:buFont typeface="+mj-lt"/>
              <a:buAutoNum type="arabicPeriod" startAt="7"/>
            </a:pPr>
            <a:endParaRPr lang="en-US" dirty="0"/>
          </a:p>
          <a:p>
            <a:r>
              <a:rPr lang="en-US" dirty="0">
                <a:solidFill>
                  <a:schemeClr val="tx1"/>
                </a:solidFill>
              </a:rPr>
              <a:t>Special diets (cont'd):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High-protein diet</a:t>
            </a:r>
          </a:p>
          <a:p>
            <a:pPr marL="800100" lvl="1" indent="-342900">
              <a:buFont typeface="Arial" panose="020B0604020202020204" pitchFamily="34" charset="0"/>
              <a:buChar char="•"/>
            </a:pPr>
            <a:r>
              <a:rPr lang="en-US" dirty="0">
                <a:solidFill>
                  <a:schemeClr val="tx1"/>
                </a:solidFill>
              </a:rPr>
              <a:t>Low-protein diet</a:t>
            </a:r>
          </a:p>
          <a:p>
            <a:pPr marL="800100" lvl="1" indent="-342900">
              <a:buFont typeface="Arial" panose="020B0604020202020204" pitchFamily="34" charset="0"/>
              <a:buChar char="•"/>
            </a:pPr>
            <a:r>
              <a:rPr lang="en-US" dirty="0">
                <a:solidFill>
                  <a:schemeClr val="tx1"/>
                </a:solidFill>
              </a:rPr>
              <a:t>Low-fat/low-cholesterol diet</a:t>
            </a:r>
          </a:p>
          <a:p>
            <a:pPr marL="800100" lvl="1" indent="-342900">
              <a:buFont typeface="Arial" panose="020B0604020202020204" pitchFamily="34" charset="0"/>
              <a:buChar char="•"/>
            </a:pPr>
            <a:r>
              <a:rPr lang="en-US" dirty="0">
                <a:solidFill>
                  <a:schemeClr val="tx1"/>
                </a:solidFill>
              </a:rPr>
              <a:t>High-potassium diet</a:t>
            </a:r>
          </a:p>
          <a:p>
            <a:pPr marL="800100" lvl="1" indent="-342900">
              <a:buFont typeface="Arial" panose="020B0604020202020204" pitchFamily="34" charset="0"/>
              <a:buChar char="•"/>
            </a:pPr>
            <a:r>
              <a:rPr lang="en-US" dirty="0">
                <a:solidFill>
                  <a:schemeClr val="tx1"/>
                </a:solidFill>
              </a:rPr>
              <a:t>Fluid-restricted diets</a:t>
            </a:r>
          </a:p>
          <a:p>
            <a:pPr marL="800100" lvl="1" indent="-342900">
              <a:buFont typeface="Arial" panose="020B0604020202020204" pitchFamily="34" charset="0"/>
              <a:buChar char="•"/>
            </a:pPr>
            <a:r>
              <a:rPr lang="en-US" dirty="0">
                <a:solidFill>
                  <a:schemeClr val="tx1"/>
                </a:solidFill>
              </a:rPr>
              <a:t>Diabetic diet</a:t>
            </a:r>
          </a:p>
          <a:p>
            <a:pPr marL="800100" lvl="1" indent="-342900">
              <a:buFont typeface="Arial" panose="020B0604020202020204" pitchFamily="34" charset="0"/>
              <a:buChar char="•"/>
            </a:pPr>
            <a:r>
              <a:rPr lang="en-US" dirty="0">
                <a:solidFill>
                  <a:schemeClr val="tx1"/>
                </a:solidFill>
              </a:rPr>
              <a:t>Gluten-free diet</a:t>
            </a:r>
          </a:p>
          <a:p>
            <a:pPr marL="800100" lvl="1" indent="-342900">
              <a:buFont typeface="Arial" panose="020B0604020202020204" pitchFamily="34" charset="0"/>
              <a:buChar char="•"/>
            </a:pPr>
            <a:r>
              <a:rPr lang="en-US" dirty="0">
                <a:solidFill>
                  <a:schemeClr val="tx1"/>
                </a:solidFill>
              </a:rPr>
              <a:t>Vegetarian diets (</a:t>
            </a:r>
            <a:r>
              <a:rPr lang="en-US" dirty="0" err="1">
                <a:solidFill>
                  <a:schemeClr val="tx1"/>
                </a:solidFill>
              </a:rPr>
              <a:t>lacto-ovo</a:t>
            </a:r>
            <a:r>
              <a:rPr lang="en-US" dirty="0">
                <a:solidFill>
                  <a:schemeClr val="tx1"/>
                </a:solidFill>
              </a:rPr>
              <a:t>, </a:t>
            </a:r>
            <a:r>
              <a:rPr lang="en-US" dirty="0" err="1">
                <a:solidFill>
                  <a:schemeClr val="tx1"/>
                </a:solidFill>
              </a:rPr>
              <a:t>lacto</a:t>
            </a:r>
            <a:r>
              <a:rPr lang="en-US" dirty="0">
                <a:solidFill>
                  <a:schemeClr val="tx1"/>
                </a:solidFill>
              </a:rPr>
              <a:t>, </a:t>
            </a:r>
            <a:r>
              <a:rPr lang="en-US" dirty="0" err="1">
                <a:solidFill>
                  <a:schemeClr val="tx1"/>
                </a:solidFill>
              </a:rPr>
              <a:t>ovo</a:t>
            </a:r>
            <a:r>
              <a:rPr lang="en-US" dirty="0">
                <a:solidFill>
                  <a:schemeClr val="tx1"/>
                </a:solidFill>
              </a:rPr>
              <a:t>, vegan)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86368F0-766B-41F7-AEC0-2BD9953671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843679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AF1BB-C7C6-4B97-971E-3FAFB344536E}"/>
              </a:ext>
            </a:extLst>
          </p:cNvPr>
          <p:cNvSpPr>
            <a:spLocks noGrp="1"/>
          </p:cNvSpPr>
          <p:nvPr>
            <p:ph idx="1"/>
          </p:nvPr>
        </p:nvSpPr>
        <p:spPr/>
        <p:txBody>
          <a:bodyPr/>
          <a:lstStyle/>
          <a:p>
            <a:pPr marL="457200" indent="-457200">
              <a:buFont typeface="+mj-lt"/>
              <a:buAutoNum type="arabicPeriod" startAt="7"/>
            </a:pPr>
            <a:r>
              <a:rPr lang="en-US" dirty="0"/>
              <a:t>Explain the importance of following diet orders and identify special diets</a:t>
            </a:r>
          </a:p>
          <a:p>
            <a:pPr marL="457200" indent="-457200">
              <a:buFont typeface="+mj-lt"/>
              <a:buAutoNum type="arabicPeriod" startAt="7"/>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Residents who are NPO (nothing by mouth) should not be offered drinks (even water) or snacks.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86368F0-766B-41F7-AEC0-2BD9953671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742521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AF1BB-C7C6-4B97-971E-3FAFB344536E}"/>
              </a:ext>
            </a:extLst>
          </p:cNvPr>
          <p:cNvSpPr>
            <a:spLocks noGrp="1"/>
          </p:cNvSpPr>
          <p:nvPr>
            <p:ph idx="1"/>
          </p:nvPr>
        </p:nvSpPr>
        <p:spPr/>
        <p:txBody>
          <a:bodyPr/>
          <a:lstStyle/>
          <a:p>
            <a:pPr marL="457200" indent="-457200">
              <a:buFont typeface="+mj-lt"/>
              <a:buAutoNum type="arabicPeriod" startAt="7"/>
            </a:pPr>
            <a:r>
              <a:rPr lang="en-US" dirty="0"/>
              <a:t>Explain the importance of following diet orders and identify special diets</a:t>
            </a:r>
          </a:p>
          <a:p>
            <a:pPr marL="457200" indent="-457200">
              <a:buFont typeface="+mj-lt"/>
              <a:buAutoNum type="arabicPeriod" startAt="7"/>
            </a:pPr>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What special diets do you or members of your family follow (based on culture, religion, medical conditions, etc.)?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86368F0-766B-41F7-AEC0-2BD9953671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71497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42001-7F27-41AF-B3E8-A3E586FA3EBF}"/>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p>
          <a:p>
            <a:r>
              <a:rPr lang="en-US" b="1" dirty="0">
                <a:solidFill>
                  <a:schemeClr val="tx1"/>
                </a:solidFill>
              </a:rPr>
              <a:t>input</a:t>
            </a:r>
          </a:p>
          <a:p>
            <a:pPr lvl="1"/>
            <a:r>
              <a:rPr lang="en-US" dirty="0">
                <a:solidFill>
                  <a:schemeClr val="tx1"/>
                </a:solidFill>
              </a:rPr>
              <a:t>the fluid a person consumes; also called </a:t>
            </a:r>
            <a:r>
              <a:rPr lang="en-US" i="1" dirty="0">
                <a:solidFill>
                  <a:schemeClr val="tx1"/>
                </a:solidFill>
              </a:rPr>
              <a:t>intake</a:t>
            </a:r>
            <a:r>
              <a:rPr lang="en-US" dirty="0">
                <a:solidFill>
                  <a:schemeClr val="tx1"/>
                </a:solidFill>
              </a:rPr>
              <a:t>.</a:t>
            </a:r>
          </a:p>
          <a:p>
            <a:r>
              <a:rPr lang="en-US" b="1" dirty="0">
                <a:solidFill>
                  <a:schemeClr val="tx1"/>
                </a:solidFill>
              </a:rPr>
              <a:t>intake</a:t>
            </a:r>
          </a:p>
          <a:p>
            <a:pPr lvl="1"/>
            <a:r>
              <a:rPr lang="en-US" dirty="0">
                <a:solidFill>
                  <a:schemeClr val="tx1"/>
                </a:solidFill>
              </a:rPr>
              <a:t>the fluid a person consumes; also called </a:t>
            </a:r>
            <a:r>
              <a:rPr lang="en-US" i="1" dirty="0">
                <a:solidFill>
                  <a:schemeClr val="tx1"/>
                </a:solidFill>
              </a:rPr>
              <a:t>input</a:t>
            </a:r>
            <a:r>
              <a:rPr lang="en-US" dirty="0">
                <a:solidFill>
                  <a:schemeClr val="tx1"/>
                </a:solidFill>
              </a:rPr>
              <a:t>.</a:t>
            </a:r>
          </a:p>
          <a:p>
            <a:r>
              <a:rPr lang="en-US" b="1" dirty="0">
                <a:solidFill>
                  <a:schemeClr val="tx1"/>
                </a:solidFill>
              </a:rPr>
              <a:t>lactose intolerance</a:t>
            </a:r>
          </a:p>
          <a:p>
            <a:pPr lvl="1"/>
            <a:r>
              <a:rPr lang="en-US" dirty="0">
                <a:solidFill>
                  <a:schemeClr val="tx1"/>
                </a:solidFill>
              </a:rPr>
              <a:t>inability of the body to digest lactose, a type of sugar found in milk and other dairy products.</a:t>
            </a:r>
          </a:p>
          <a:p>
            <a:r>
              <a:rPr lang="en-US" b="1" dirty="0">
                <a:solidFill>
                  <a:schemeClr val="tx1"/>
                </a:solidFill>
              </a:rPr>
              <a:t>malnutrition</a:t>
            </a:r>
          </a:p>
          <a:p>
            <a:pPr lvl="1"/>
            <a:r>
              <a:rPr lang="en-US" dirty="0">
                <a:solidFill>
                  <a:schemeClr val="tx1"/>
                </a:solidFill>
              </a:rPr>
              <a:t>the lack of proper nutrition that results from insufficient food intake or an improper diet.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5456DFA-5592-45F5-AC61-F23057CF26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927058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545401-890E-4E74-8DA7-06FBE9801475}"/>
              </a:ext>
            </a:extLst>
          </p:cNvPr>
          <p:cNvSpPr>
            <a:spLocks noGrp="1"/>
          </p:cNvSpPr>
          <p:nvPr>
            <p:ph idx="1"/>
          </p:nvPr>
        </p:nvSpPr>
        <p:spPr/>
        <p:txBody>
          <a:bodyPr/>
          <a:lstStyle/>
          <a:p>
            <a:pPr marL="457200" indent="-457200">
              <a:buFont typeface="+mj-lt"/>
              <a:buAutoNum type="arabicPeriod" startAt="8"/>
            </a:pPr>
            <a:r>
              <a:rPr lang="en-US" dirty="0"/>
              <a:t>Explain thickened liquids and identify three basic thickening consistencies</a:t>
            </a:r>
          </a:p>
          <a:p>
            <a:endParaRPr lang="en-US" dirty="0"/>
          </a:p>
          <a:p>
            <a:r>
              <a:rPr lang="en-US" dirty="0">
                <a:solidFill>
                  <a:schemeClr val="tx1"/>
                </a:solidFill>
              </a:rPr>
              <a:t>Remember these points about thickened liquids: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Thickening improves the ability to control fluid in the mouth and throat.</a:t>
            </a:r>
          </a:p>
          <a:p>
            <a:pPr marL="800100" lvl="1" indent="-342900">
              <a:buFont typeface="Arial" panose="020B0604020202020204" pitchFamily="34" charset="0"/>
              <a:buChar char="•"/>
            </a:pPr>
            <a:r>
              <a:rPr lang="en-US" dirty="0">
                <a:solidFill>
                  <a:schemeClr val="tx1"/>
                </a:solidFill>
              </a:rPr>
              <a:t>A doctor orders the necessary thickness.</a:t>
            </a:r>
          </a:p>
          <a:p>
            <a:pPr marL="800100" lvl="1" indent="-342900">
              <a:buFont typeface="Arial" panose="020B0604020202020204" pitchFamily="34" charset="0"/>
              <a:buChar char="•"/>
            </a:pPr>
            <a:r>
              <a:rPr lang="en-US" dirty="0">
                <a:solidFill>
                  <a:schemeClr val="tx1"/>
                </a:solidFill>
              </a:rPr>
              <a:t>Some beverages arrive already thickened.</a:t>
            </a:r>
          </a:p>
          <a:p>
            <a:pPr marL="800100" lvl="1" indent="-342900">
              <a:buFont typeface="Arial" panose="020B0604020202020204" pitchFamily="34" charset="0"/>
              <a:buChar char="•"/>
            </a:pPr>
            <a:r>
              <a:rPr lang="en-US" dirty="0">
                <a:solidFill>
                  <a:schemeClr val="tx1"/>
                </a:solidFill>
              </a:rPr>
              <a:t>NAs cannot offer regular liquids, including water, to residents who must have thickened liquids.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A9405E3-48EA-4677-8121-C69171C884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843992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545401-890E-4E74-8DA7-06FBE9801475}"/>
              </a:ext>
            </a:extLst>
          </p:cNvPr>
          <p:cNvSpPr>
            <a:spLocks noGrp="1"/>
          </p:cNvSpPr>
          <p:nvPr>
            <p:ph idx="1"/>
          </p:nvPr>
        </p:nvSpPr>
        <p:spPr/>
        <p:txBody>
          <a:bodyPr/>
          <a:lstStyle/>
          <a:p>
            <a:pPr marL="457200" indent="-457200">
              <a:buFont typeface="+mj-lt"/>
              <a:buAutoNum type="arabicPeriod" startAt="8"/>
            </a:pPr>
            <a:r>
              <a:rPr lang="en-US" dirty="0"/>
              <a:t>Explain thickened liquids and identify three basic thickening consistencies</a:t>
            </a:r>
          </a:p>
          <a:p>
            <a:endParaRPr lang="en-US" dirty="0"/>
          </a:p>
          <a:p>
            <a:r>
              <a:rPr lang="en-US" dirty="0">
                <a:solidFill>
                  <a:schemeClr val="tx1"/>
                </a:solidFill>
              </a:rPr>
              <a:t>There are three basic thickened consistencies:</a:t>
            </a:r>
          </a:p>
          <a:p>
            <a:endParaRPr lang="en-US" dirty="0">
              <a:solidFill>
                <a:schemeClr val="tx1"/>
              </a:solidFill>
            </a:endParaRPr>
          </a:p>
          <a:p>
            <a:r>
              <a:rPr lang="en-US" b="1" dirty="0">
                <a:solidFill>
                  <a:schemeClr val="tx1"/>
                </a:solidFill>
              </a:rPr>
              <a:t>Nectar Thick </a:t>
            </a:r>
          </a:p>
          <a:p>
            <a:r>
              <a:rPr lang="en-US" dirty="0">
                <a:solidFill>
                  <a:schemeClr val="tx1"/>
                </a:solidFill>
              </a:rPr>
              <a:t>This consistency is similar to a fruit nectar or other thicker juices, such as tomato juice. A resident can drink this from a cup with or without a straw. </a:t>
            </a:r>
          </a:p>
          <a:p>
            <a:r>
              <a:rPr lang="en-US" b="1" dirty="0">
                <a:solidFill>
                  <a:schemeClr val="tx1"/>
                </a:solidFill>
              </a:rPr>
              <a:t>Honey Thick </a:t>
            </a:r>
          </a:p>
          <a:p>
            <a:r>
              <a:rPr lang="en-US" dirty="0">
                <a:solidFill>
                  <a:schemeClr val="tx1"/>
                </a:solidFill>
              </a:rPr>
              <a:t>This consistency is similar to that of honey. It will pour very slowly, and spoons are usually used to consume these types of liquids. </a:t>
            </a:r>
          </a:p>
          <a:p>
            <a:r>
              <a:rPr lang="en-US" b="1" dirty="0">
                <a:solidFill>
                  <a:schemeClr val="tx1"/>
                </a:solidFill>
              </a:rPr>
              <a:t>Pudding Thick </a:t>
            </a:r>
          </a:p>
          <a:p>
            <a:r>
              <a:rPr lang="en-US" dirty="0">
                <a:solidFill>
                  <a:schemeClr val="tx1"/>
                </a:solidFill>
              </a:rPr>
              <a:t>This consistency is semi-solid, much like the consistency of pudding. A spoon will stand up straight when put into this thickened liquid. Spoons are used to consume these liquids.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A9405E3-48EA-4677-8121-C69171C884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336055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apathy </a:t>
            </a:r>
          </a:p>
          <a:p>
            <a:pPr lvl="1"/>
            <a:r>
              <a:rPr lang="en-US" dirty="0">
                <a:solidFill>
                  <a:schemeClr val="tx1"/>
                </a:solidFill>
              </a:rPr>
              <a:t>a lack of interest.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0364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Why must an NA report any weight loss in a resident, no matter how small?</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310161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Unintended weight loss is a serious problem for the elderly.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775203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Report any of these signs and symptoms of unintended weight loss: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Needing help eating or drinking</a:t>
            </a:r>
          </a:p>
          <a:p>
            <a:pPr marL="800100" lvl="1" indent="-342900">
              <a:buFont typeface="Arial" panose="020B0604020202020204" pitchFamily="34" charset="0"/>
              <a:buChar char="•"/>
            </a:pPr>
            <a:r>
              <a:rPr lang="en-US" dirty="0">
                <a:solidFill>
                  <a:schemeClr val="tx1"/>
                </a:solidFill>
              </a:rPr>
              <a:t>Eating less than 70% of meals/snacks</a:t>
            </a:r>
          </a:p>
          <a:p>
            <a:pPr marL="800100" lvl="1" indent="-342900">
              <a:buFont typeface="Arial" panose="020B0604020202020204" pitchFamily="34" charset="0"/>
              <a:buChar char="•"/>
            </a:pPr>
            <a:r>
              <a:rPr lang="en-US" dirty="0">
                <a:solidFill>
                  <a:schemeClr val="tx1"/>
                </a:solidFill>
              </a:rPr>
              <a:t>Having mouth pain</a:t>
            </a:r>
          </a:p>
          <a:p>
            <a:pPr marL="800100" lvl="1" indent="-342900">
              <a:buFont typeface="Arial" panose="020B0604020202020204" pitchFamily="34" charset="0"/>
              <a:buChar char="•"/>
            </a:pPr>
            <a:r>
              <a:rPr lang="en-US" dirty="0">
                <a:solidFill>
                  <a:schemeClr val="tx1"/>
                </a:solidFill>
              </a:rPr>
              <a:t>Having dentures that do not fit properly</a:t>
            </a:r>
          </a:p>
          <a:p>
            <a:pPr marL="800100" lvl="1" indent="-342900">
              <a:buFont typeface="Arial" panose="020B0604020202020204" pitchFamily="34" charset="0"/>
              <a:buChar char="•"/>
            </a:pPr>
            <a:r>
              <a:rPr lang="en-US" dirty="0">
                <a:solidFill>
                  <a:schemeClr val="tx1"/>
                </a:solidFill>
              </a:rPr>
              <a:t>Having difficulty chewing or swallowing</a:t>
            </a:r>
          </a:p>
          <a:p>
            <a:pPr marL="800100" lvl="1" indent="-342900">
              <a:buFont typeface="Arial" panose="020B0604020202020204" pitchFamily="34" charset="0"/>
              <a:buChar char="•"/>
            </a:pPr>
            <a:r>
              <a:rPr lang="en-US" dirty="0">
                <a:solidFill>
                  <a:schemeClr val="tx1"/>
                </a:solidFill>
              </a:rPr>
              <a:t>Coughing or choking while eating</a:t>
            </a:r>
          </a:p>
          <a:p>
            <a:pPr marL="800100" lvl="1" indent="-342900">
              <a:buFont typeface="Arial" panose="020B0604020202020204" pitchFamily="34" charset="0"/>
              <a:buChar char="•"/>
            </a:pPr>
            <a:r>
              <a:rPr lang="en-US" dirty="0">
                <a:solidFill>
                  <a:schemeClr val="tx1"/>
                </a:solidFill>
              </a:rPr>
              <a:t>Being sad or withdrawing from others</a:t>
            </a:r>
          </a:p>
          <a:p>
            <a:pPr marL="800100" lvl="1" indent="-342900">
              <a:buFont typeface="Arial" panose="020B0604020202020204" pitchFamily="34" charset="0"/>
              <a:buChar char="•"/>
            </a:pPr>
            <a:r>
              <a:rPr lang="en-US" dirty="0">
                <a:solidFill>
                  <a:schemeClr val="tx1"/>
                </a:solidFill>
              </a:rPr>
              <a:t>Being confused, wandering, or pacing</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048897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Know the signs of malnourishment:</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Feeling of coldness throughout body</a:t>
            </a:r>
          </a:p>
          <a:p>
            <a:pPr marL="800100" lvl="1" indent="-342900">
              <a:buFont typeface="Arial" panose="020B0604020202020204" pitchFamily="34" charset="0"/>
              <a:buChar char="•"/>
            </a:pPr>
            <a:r>
              <a:rPr lang="en-US" dirty="0">
                <a:solidFill>
                  <a:schemeClr val="tx1"/>
                </a:solidFill>
              </a:rPr>
              <a:t>Weight loss</a:t>
            </a:r>
          </a:p>
          <a:p>
            <a:pPr marL="800100" lvl="1" indent="-342900">
              <a:buFont typeface="Arial" panose="020B0604020202020204" pitchFamily="34" charset="0"/>
              <a:buChar char="•"/>
            </a:pPr>
            <a:r>
              <a:rPr lang="en-US" dirty="0">
                <a:solidFill>
                  <a:schemeClr val="tx1"/>
                </a:solidFill>
              </a:rPr>
              <a:t>Abdominal distention</a:t>
            </a:r>
          </a:p>
          <a:p>
            <a:pPr marL="800100" lvl="1" indent="-342900">
              <a:buFont typeface="Arial" panose="020B0604020202020204" pitchFamily="34" charset="0"/>
              <a:buChar char="•"/>
            </a:pPr>
            <a:r>
              <a:rPr lang="en-US" dirty="0">
                <a:solidFill>
                  <a:schemeClr val="tx1"/>
                </a:solidFill>
              </a:rPr>
              <a:t>Abdominal pain</a:t>
            </a:r>
          </a:p>
          <a:p>
            <a:pPr marL="800100" lvl="1" indent="-342900">
              <a:buFont typeface="Arial" panose="020B0604020202020204" pitchFamily="34" charset="0"/>
              <a:buChar char="•"/>
            </a:pPr>
            <a:r>
              <a:rPr lang="en-US" dirty="0">
                <a:solidFill>
                  <a:schemeClr val="tx1"/>
                </a:solidFill>
              </a:rPr>
              <a:t>Constipation</a:t>
            </a:r>
          </a:p>
          <a:p>
            <a:pPr marL="800100" lvl="1" indent="-342900">
              <a:buFont typeface="Arial" panose="020B0604020202020204" pitchFamily="34" charset="0"/>
              <a:buChar char="•"/>
            </a:pPr>
            <a:r>
              <a:rPr lang="en-US" dirty="0">
                <a:solidFill>
                  <a:schemeClr val="tx1"/>
                </a:solidFill>
              </a:rPr>
              <a:t>Edema</a:t>
            </a:r>
          </a:p>
          <a:p>
            <a:pPr marL="800100" lvl="1" indent="-342900">
              <a:buFont typeface="Arial" panose="020B0604020202020204" pitchFamily="34" charset="0"/>
              <a:buChar char="•"/>
            </a:pPr>
            <a:r>
              <a:rPr lang="en-US" dirty="0">
                <a:solidFill>
                  <a:schemeClr val="tx1"/>
                </a:solidFill>
              </a:rPr>
              <a:t>Cracks or splits at the corners of the mouth</a:t>
            </a:r>
          </a:p>
          <a:p>
            <a:pPr marL="800100" lvl="1" indent="-342900">
              <a:buFont typeface="Arial" panose="020B0604020202020204" pitchFamily="34" charset="0"/>
              <a:buChar char="•"/>
            </a:pPr>
            <a:r>
              <a:rPr lang="en-US" dirty="0">
                <a:solidFill>
                  <a:schemeClr val="tx1"/>
                </a:solidFill>
              </a:rPr>
              <a:t>Inflammation of the mucous membranes of the mouth</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634937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Signs of malnourishment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Dry or peeling skin</a:t>
            </a:r>
          </a:p>
          <a:p>
            <a:pPr marL="800100" lvl="1" indent="-342900">
              <a:buFont typeface="Arial" panose="020B0604020202020204" pitchFamily="34" charset="0"/>
              <a:buChar char="•"/>
            </a:pPr>
            <a:r>
              <a:rPr lang="en-US" dirty="0">
                <a:solidFill>
                  <a:schemeClr val="tx1"/>
                </a:solidFill>
              </a:rPr>
              <a:t>Brittle, easily-cracked nails</a:t>
            </a:r>
          </a:p>
          <a:p>
            <a:pPr marL="800100" lvl="1" indent="-342900">
              <a:buFont typeface="Arial" panose="020B0604020202020204" pitchFamily="34" charset="0"/>
              <a:buChar char="•"/>
            </a:pPr>
            <a:r>
              <a:rPr lang="en-US" dirty="0">
                <a:solidFill>
                  <a:schemeClr val="tx1"/>
                </a:solidFill>
              </a:rPr>
              <a:t>Rapidly thinning hair that breaks off easily; hair that changes or loses color</a:t>
            </a:r>
          </a:p>
          <a:p>
            <a:pPr marL="800100" lvl="1" indent="-342900">
              <a:buFont typeface="Arial" panose="020B0604020202020204" pitchFamily="34" charset="0"/>
              <a:buChar char="•"/>
            </a:pPr>
            <a:r>
              <a:rPr lang="en-US" dirty="0">
                <a:solidFill>
                  <a:schemeClr val="tx1"/>
                </a:solidFill>
              </a:rPr>
              <a:t>Frequent infections</a:t>
            </a:r>
          </a:p>
          <a:p>
            <a:pPr marL="800100" lvl="1" indent="-342900">
              <a:buFont typeface="Arial" panose="020B0604020202020204" pitchFamily="34" charset="0"/>
              <a:buChar char="•"/>
            </a:pPr>
            <a:r>
              <a:rPr lang="en-US" dirty="0">
                <a:solidFill>
                  <a:schemeClr val="tx1"/>
                </a:solidFill>
              </a:rPr>
              <a:t>Muscle weakness</a:t>
            </a:r>
          </a:p>
          <a:p>
            <a:pPr marL="800100" lvl="1" indent="-342900">
              <a:buFont typeface="Arial" panose="020B0604020202020204" pitchFamily="34" charset="0"/>
              <a:buChar char="•"/>
            </a:pPr>
            <a:r>
              <a:rPr lang="en-US" dirty="0">
                <a:solidFill>
                  <a:schemeClr val="tx1"/>
                </a:solidFill>
              </a:rPr>
              <a:t>Fainting</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924912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Signs of malnourishment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Fatigue</a:t>
            </a:r>
          </a:p>
          <a:p>
            <a:pPr marL="800100" lvl="1" indent="-342900">
              <a:buFont typeface="Arial" panose="020B0604020202020204" pitchFamily="34" charset="0"/>
              <a:buChar char="•"/>
            </a:pPr>
            <a:r>
              <a:rPr lang="en-US" dirty="0">
                <a:solidFill>
                  <a:schemeClr val="tx1"/>
                </a:solidFill>
              </a:rPr>
              <a:t>Withdrawal or apathy</a:t>
            </a:r>
          </a:p>
          <a:p>
            <a:pPr marL="800100" lvl="1" indent="-342900">
              <a:buFont typeface="Arial" panose="020B0604020202020204" pitchFamily="34" charset="0"/>
              <a:buChar char="•"/>
            </a:pPr>
            <a:r>
              <a:rPr lang="en-US" dirty="0">
                <a:solidFill>
                  <a:schemeClr val="tx1"/>
                </a:solidFill>
              </a:rPr>
              <a:t>Anxiety and irritability</a:t>
            </a:r>
          </a:p>
          <a:p>
            <a:pPr marL="800100" lvl="1" indent="-342900">
              <a:buFont typeface="Arial" panose="020B0604020202020204" pitchFamily="34" charset="0"/>
              <a:buChar char="•"/>
            </a:pPr>
            <a:r>
              <a:rPr lang="en-US" dirty="0">
                <a:solidFill>
                  <a:schemeClr val="tx1"/>
                </a:solidFill>
              </a:rPr>
              <a:t>Problems with sleeping</a:t>
            </a:r>
          </a:p>
          <a:p>
            <a:pPr marL="800100" lvl="1" indent="-342900">
              <a:buFont typeface="Arial" panose="020B0604020202020204" pitchFamily="34" charset="0"/>
              <a:buChar char="•"/>
            </a:pPr>
            <a:r>
              <a:rPr lang="en-US" dirty="0">
                <a:solidFill>
                  <a:schemeClr val="tx1"/>
                </a:solidFill>
              </a:rPr>
              <a:t>Low body temperature</a:t>
            </a:r>
          </a:p>
          <a:p>
            <a:pPr marL="800100" lvl="1" indent="-342900">
              <a:buFont typeface="Arial" panose="020B0604020202020204" pitchFamily="34" charset="0"/>
              <a:buChar char="•"/>
            </a:pPr>
            <a:r>
              <a:rPr lang="en-US" dirty="0">
                <a:solidFill>
                  <a:schemeClr val="tx1"/>
                </a:solidFill>
              </a:rPr>
              <a:t>Slow pulse</a:t>
            </a:r>
          </a:p>
          <a:p>
            <a:pPr marL="800100" lvl="1" indent="-342900">
              <a:buFont typeface="Arial" panose="020B0604020202020204" pitchFamily="34" charset="0"/>
              <a:buChar char="•"/>
            </a:pPr>
            <a:r>
              <a:rPr lang="en-US" dirty="0">
                <a:solidFill>
                  <a:schemeClr val="tx1"/>
                </a:solidFill>
              </a:rPr>
              <a:t>Low blood pressure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681229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Remember the following guidelines for preventing unintended weight loss:</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Report warning signs immediately.</a:t>
            </a:r>
          </a:p>
          <a:p>
            <a:pPr marL="800100" lvl="1" indent="-342900">
              <a:buFont typeface="Arial" panose="020B0604020202020204" pitchFamily="34" charset="0"/>
              <a:buChar char="•"/>
            </a:pPr>
            <a:r>
              <a:rPr lang="en-US" dirty="0">
                <a:solidFill>
                  <a:schemeClr val="tx1"/>
                </a:solidFill>
              </a:rPr>
              <a:t>Report any decrease in appetite.</a:t>
            </a:r>
          </a:p>
          <a:p>
            <a:pPr marL="800100" lvl="1" indent="-342900">
              <a:buFont typeface="Arial" panose="020B0604020202020204" pitchFamily="34" charset="0"/>
              <a:buChar char="•"/>
            </a:pPr>
            <a:r>
              <a:rPr lang="en-US" dirty="0">
                <a:solidFill>
                  <a:schemeClr val="tx1"/>
                </a:solidFill>
              </a:rPr>
              <a:t>Talk about eating and food being served in a positive way.</a:t>
            </a:r>
          </a:p>
          <a:p>
            <a:pPr marL="800100" lvl="1" indent="-342900">
              <a:buFont typeface="Arial" panose="020B0604020202020204" pitchFamily="34" charset="0"/>
              <a:buChar char="•"/>
            </a:pPr>
            <a:r>
              <a:rPr lang="en-US" dirty="0">
                <a:solidFill>
                  <a:schemeClr val="tx1"/>
                </a:solidFill>
              </a:rPr>
              <a:t>Check to make sure proper diet is being served.</a:t>
            </a:r>
          </a:p>
          <a:p>
            <a:pPr marL="800100" lvl="1" indent="-342900">
              <a:buFont typeface="Arial" panose="020B0604020202020204" pitchFamily="34" charset="0"/>
              <a:buChar char="•"/>
            </a:pPr>
            <a:r>
              <a:rPr lang="en-US" dirty="0">
                <a:solidFill>
                  <a:schemeClr val="tx1"/>
                </a:solidFill>
              </a:rPr>
              <a:t>Respond promptly to complaints about food.</a:t>
            </a:r>
          </a:p>
          <a:p>
            <a:pPr marL="800100" lvl="1" indent="-342900">
              <a:buFont typeface="Arial" panose="020B0604020202020204" pitchFamily="34" charset="0"/>
              <a:buChar char="•"/>
            </a:pPr>
            <a:r>
              <a:rPr lang="en-US" dirty="0">
                <a:solidFill>
                  <a:schemeClr val="tx1"/>
                </a:solidFill>
              </a:rPr>
              <a:t>Season foods to residents’ preferences.</a:t>
            </a:r>
          </a:p>
          <a:p>
            <a:pPr marL="800100" lvl="1" indent="-342900">
              <a:buFont typeface="Arial" panose="020B0604020202020204" pitchFamily="34" charset="0"/>
              <a:buChar char="•"/>
            </a:pPr>
            <a:r>
              <a:rPr lang="en-US" dirty="0">
                <a:solidFill>
                  <a:schemeClr val="tx1"/>
                </a:solidFill>
              </a:rPr>
              <a:t>Use adaptive equipment as needed.</a:t>
            </a:r>
          </a:p>
          <a:p>
            <a:pPr marL="800100" lvl="1" indent="-342900">
              <a:buFont typeface="Arial" panose="020B0604020202020204" pitchFamily="34" charset="0"/>
              <a:buChar char="•"/>
            </a:pPr>
            <a:r>
              <a:rPr lang="en-US" dirty="0">
                <a:solidFill>
                  <a:schemeClr val="tx1"/>
                </a:solidFill>
              </a:rPr>
              <a:t>Record meal/snack intake.</a:t>
            </a:r>
          </a:p>
          <a:p>
            <a:pPr marL="800100" lvl="1" indent="-342900">
              <a:buFont typeface="Arial" panose="020B0604020202020204" pitchFamily="34" charset="0"/>
              <a:buChar char="•"/>
            </a:pPr>
            <a:r>
              <a:rPr lang="en-US" dirty="0">
                <a:solidFill>
                  <a:schemeClr val="tx1"/>
                </a:solidFill>
              </a:rPr>
              <a:t>Ask for dietician, OT, or SLP consultation, if necessary.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40249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42001-7F27-41AF-B3E8-A3E586FA3EBF}"/>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p>
          <a:p>
            <a:r>
              <a:rPr lang="en-US" b="1" dirty="0">
                <a:solidFill>
                  <a:schemeClr val="tx1"/>
                </a:solidFill>
              </a:rPr>
              <a:t>metabolism</a:t>
            </a:r>
            <a:r>
              <a:rPr lang="en-US" dirty="0">
                <a:solidFill>
                  <a:schemeClr val="tx1"/>
                </a:solidFill>
              </a:rPr>
              <a:t> </a:t>
            </a:r>
          </a:p>
          <a:p>
            <a:pPr lvl="1"/>
            <a:r>
              <a:rPr lang="en-US" dirty="0">
                <a:solidFill>
                  <a:schemeClr val="tx1"/>
                </a:solidFill>
              </a:rPr>
              <a:t>the process of breaking down and transforming all nutrients that enter the body to provide energy</a:t>
            </a:r>
            <a:r>
              <a:rPr lang="en-US" dirty="0"/>
              <a:t> and growth</a:t>
            </a:r>
            <a:r>
              <a:rPr lang="en-US" dirty="0">
                <a:solidFill>
                  <a:schemeClr val="tx1"/>
                </a:solidFill>
              </a:rPr>
              <a:t>. </a:t>
            </a:r>
          </a:p>
          <a:p>
            <a:r>
              <a:rPr lang="en-US" b="1" dirty="0">
                <a:solidFill>
                  <a:schemeClr val="tx1"/>
                </a:solidFill>
              </a:rPr>
              <a:t>nutrient </a:t>
            </a:r>
          </a:p>
          <a:p>
            <a:pPr lvl="1"/>
            <a:r>
              <a:rPr lang="en-US" dirty="0">
                <a:solidFill>
                  <a:schemeClr val="tx1"/>
                </a:solidFill>
              </a:rPr>
              <a:t>a necessary substance that provides energy, promotes growth and health, and helps regulate metabolism.</a:t>
            </a:r>
          </a:p>
          <a:p>
            <a:r>
              <a:rPr lang="en-US" b="1" dirty="0">
                <a:solidFill>
                  <a:schemeClr val="tx1"/>
                </a:solidFill>
              </a:rPr>
              <a:t>nutrition</a:t>
            </a:r>
          </a:p>
          <a:p>
            <a:pPr lvl="1"/>
            <a:r>
              <a:rPr lang="en-US" dirty="0"/>
              <a:t>t</a:t>
            </a:r>
            <a:r>
              <a:rPr lang="en-US" dirty="0">
                <a:solidFill>
                  <a:schemeClr val="tx1"/>
                </a:solidFill>
              </a:rPr>
              <a:t>he process by which the body uses food to maintain health.</a:t>
            </a:r>
          </a:p>
          <a:p>
            <a:r>
              <a:rPr lang="en-US" b="1" dirty="0">
                <a:solidFill>
                  <a:schemeClr val="tx1"/>
                </a:solidFill>
              </a:rPr>
              <a:t>output</a:t>
            </a:r>
          </a:p>
          <a:p>
            <a:pPr lvl="1"/>
            <a:r>
              <a:rPr lang="en-US" dirty="0">
                <a:solidFill>
                  <a:schemeClr val="tx1"/>
                </a:solidFill>
              </a:rPr>
              <a:t>fluid that is eliminated each day through urine, feces, and vomitus, and perspiration; also includes suctioned material and wound drainage.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5456DFA-5592-45F5-AC61-F23057CF26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78246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Residents may be served snacks or nourishments in addition to their three main meals. Sometimes these snacks or nourishments are required for special diets. Nursing assistants should encourage residents to eat all of their snacks and supplements. If a resident does not finish a snack, a family member eats it, or the NA finds it in the trash, the NA should notify the nurse.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919786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99940-DF0B-4623-8C1E-DC348D828B5D}"/>
              </a:ext>
            </a:extLst>
          </p:cNvPr>
          <p:cNvSpPr>
            <a:spLocks noGrp="1"/>
          </p:cNvSpPr>
          <p:nvPr>
            <p:ph idx="1"/>
          </p:nvPr>
        </p:nvSpPr>
        <p:spPr/>
        <p:txBody>
          <a:bodyPr/>
          <a:lstStyle/>
          <a:p>
            <a:pPr marL="457200" indent="-457200">
              <a:buFont typeface="+mj-lt"/>
              <a:buAutoNum type="arabicPeriod" startAt="9"/>
            </a:pPr>
            <a:r>
              <a:rPr lang="en-US" dirty="0"/>
              <a:t>List ways to identify and prevent unintended weight loss</a:t>
            </a:r>
          </a:p>
          <a:p>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Can you describe some of the ways that meals are not only a time for getting nutritional needs met, but are also a time for getting social needs met?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284EB57-CE7B-4108-A49F-F71873943B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429628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9875B-D444-41A2-84A4-6BE3D1F993F8}"/>
              </a:ext>
            </a:extLst>
          </p:cNvPr>
          <p:cNvSpPr>
            <a:spLocks noGrp="1"/>
          </p:cNvSpPr>
          <p:nvPr>
            <p:ph idx="1"/>
          </p:nvPr>
        </p:nvSpPr>
        <p:spPr/>
        <p:txBody>
          <a:bodyPr/>
          <a:lstStyle/>
          <a:p>
            <a:pPr marL="457200" indent="-457200">
              <a:buFont typeface="+mj-lt"/>
              <a:buAutoNum type="arabicPeriod" startAt="10"/>
            </a:pPr>
            <a:r>
              <a:rPr lang="en-US" dirty="0"/>
              <a:t>Describe how to make dining enjoyable for residents</a:t>
            </a:r>
          </a:p>
          <a:p>
            <a:pPr marL="457200" indent="-457200">
              <a:buFont typeface="+mj-lt"/>
              <a:buAutoNum type="arabicPeriod" startAt="10"/>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Nursing assistants play a critical role in assisting residents to get proper nutrition.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7685F2B-C675-4B97-A20C-CBC82281C5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316695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9875B-D444-41A2-84A4-6BE3D1F993F8}"/>
              </a:ext>
            </a:extLst>
          </p:cNvPr>
          <p:cNvSpPr>
            <a:spLocks noGrp="1"/>
          </p:cNvSpPr>
          <p:nvPr>
            <p:ph idx="1"/>
          </p:nvPr>
        </p:nvSpPr>
        <p:spPr/>
        <p:txBody>
          <a:bodyPr/>
          <a:lstStyle/>
          <a:p>
            <a:pPr marL="457200" indent="-457200">
              <a:buFont typeface="+mj-lt"/>
              <a:buAutoNum type="arabicPeriod" startAt="10"/>
            </a:pPr>
            <a:r>
              <a:rPr lang="en-US" dirty="0"/>
              <a:t>Describe how to make dining enjoyable for residents</a:t>
            </a:r>
          </a:p>
          <a:p>
            <a:pPr marL="457200" indent="-457200">
              <a:buFont typeface="+mj-lt"/>
              <a:buAutoNum type="arabicPeriod" startAt="10"/>
            </a:pPr>
            <a:endParaRPr lang="en-US" dirty="0"/>
          </a:p>
          <a:p>
            <a:r>
              <a:rPr lang="en-US" dirty="0">
                <a:solidFill>
                  <a:schemeClr val="tx1"/>
                </a:solidFill>
              </a:rPr>
              <a:t>Remember these guidelines for dining: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Follow a routine.</a:t>
            </a:r>
          </a:p>
          <a:p>
            <a:pPr marL="800100" lvl="1" indent="-342900">
              <a:buFont typeface="Arial" panose="020B0604020202020204" pitchFamily="34" charset="0"/>
              <a:buChar char="•"/>
            </a:pPr>
            <a:r>
              <a:rPr lang="en-US" dirty="0">
                <a:solidFill>
                  <a:schemeClr val="tx1"/>
                </a:solidFill>
              </a:rPr>
              <a:t>Assist with grooming. </a:t>
            </a:r>
          </a:p>
          <a:p>
            <a:pPr marL="800100" lvl="1" indent="-342900">
              <a:buFont typeface="Arial" panose="020B0604020202020204" pitchFamily="34" charset="0"/>
              <a:buChar char="•"/>
            </a:pPr>
            <a:r>
              <a:rPr lang="en-US" dirty="0">
                <a:solidFill>
                  <a:schemeClr val="tx1"/>
                </a:solidFill>
              </a:rPr>
              <a:t>Encourage use of dentures, glasses, and hearing aids.</a:t>
            </a:r>
          </a:p>
          <a:p>
            <a:pPr marL="800100" lvl="1" indent="-342900">
              <a:buFont typeface="Arial" panose="020B0604020202020204" pitchFamily="34" charset="0"/>
              <a:buChar char="•"/>
            </a:pPr>
            <a:r>
              <a:rPr lang="en-US" dirty="0">
                <a:solidFill>
                  <a:schemeClr val="tx1"/>
                </a:solidFill>
              </a:rPr>
              <a:t>Give oral care before eating.</a:t>
            </a:r>
          </a:p>
          <a:p>
            <a:pPr marL="800100" lvl="1" indent="-342900">
              <a:buFont typeface="Arial" panose="020B0604020202020204" pitchFamily="34" charset="0"/>
              <a:buChar char="•"/>
            </a:pPr>
            <a:r>
              <a:rPr lang="en-US" dirty="0">
                <a:solidFill>
                  <a:schemeClr val="tx1"/>
                </a:solidFill>
              </a:rPr>
              <a:t>Assist with handwashing.</a:t>
            </a:r>
          </a:p>
          <a:p>
            <a:pPr marL="800100" lvl="1" indent="-342900">
              <a:buFont typeface="Arial" panose="020B0604020202020204" pitchFamily="34" charset="0"/>
              <a:buChar char="•"/>
            </a:pPr>
            <a:r>
              <a:rPr lang="en-US" dirty="0">
                <a:solidFill>
                  <a:schemeClr val="tx1"/>
                </a:solidFill>
              </a:rPr>
              <a:t>Offer a trip to the bathroom before eating.</a:t>
            </a:r>
          </a:p>
          <a:p>
            <a:pPr marL="800100" lvl="1" indent="-342900">
              <a:buFont typeface="Arial" panose="020B0604020202020204" pitchFamily="34" charset="0"/>
              <a:buChar char="•"/>
            </a:pPr>
            <a:r>
              <a:rPr lang="en-US" dirty="0">
                <a:solidFill>
                  <a:schemeClr val="tx1"/>
                </a:solidFill>
              </a:rPr>
              <a:t>Seat residents next to friends.</a:t>
            </a:r>
          </a:p>
          <a:p>
            <a:pPr marL="800100" lvl="1" indent="-342900">
              <a:buFont typeface="Arial" panose="020B0604020202020204" pitchFamily="34" charset="0"/>
              <a:buChar char="•"/>
            </a:pPr>
            <a:r>
              <a:rPr lang="en-US" dirty="0">
                <a:solidFill>
                  <a:schemeClr val="tx1"/>
                </a:solidFill>
              </a:rPr>
              <a:t>Properly position residents for eating, normally in the upright position.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7685F2B-C675-4B97-A20C-CBC82281C5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486558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9875B-D444-41A2-84A4-6BE3D1F993F8}"/>
              </a:ext>
            </a:extLst>
          </p:cNvPr>
          <p:cNvSpPr>
            <a:spLocks noGrp="1"/>
          </p:cNvSpPr>
          <p:nvPr>
            <p:ph idx="1"/>
          </p:nvPr>
        </p:nvSpPr>
        <p:spPr/>
        <p:txBody>
          <a:bodyPr/>
          <a:lstStyle/>
          <a:p>
            <a:pPr marL="457200" indent="-457200">
              <a:buFont typeface="+mj-lt"/>
              <a:buAutoNum type="arabicPeriod" startAt="10"/>
            </a:pPr>
            <a:r>
              <a:rPr lang="en-US" dirty="0"/>
              <a:t>Describe how to make dining enjoyable for residents</a:t>
            </a:r>
          </a:p>
          <a:p>
            <a:endParaRPr lang="en-US" dirty="0">
              <a:solidFill>
                <a:schemeClr val="tx1"/>
              </a:solidFill>
            </a:endParaRPr>
          </a:p>
          <a:p>
            <a:r>
              <a:rPr lang="en-US" dirty="0">
                <a:solidFill>
                  <a:schemeClr val="tx1"/>
                </a:solidFill>
              </a:rPr>
              <a:t>Guidelines for dining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Place residents in appropriate chairs.</a:t>
            </a:r>
          </a:p>
          <a:p>
            <a:pPr marL="800100" lvl="1" indent="-342900">
              <a:buFont typeface="Arial" panose="020B0604020202020204" pitchFamily="34" charset="0"/>
              <a:buChar char="•"/>
            </a:pPr>
            <a:r>
              <a:rPr lang="en-US" dirty="0">
                <a:solidFill>
                  <a:schemeClr val="tx1"/>
                </a:solidFill>
              </a:rPr>
              <a:t>Serve food at correct temperature.</a:t>
            </a:r>
          </a:p>
          <a:p>
            <a:pPr marL="800100" lvl="1" indent="-342900">
              <a:buFont typeface="Arial" panose="020B0604020202020204" pitchFamily="34" charset="0"/>
              <a:buChar char="•"/>
            </a:pPr>
            <a:r>
              <a:rPr lang="en-US" dirty="0">
                <a:solidFill>
                  <a:schemeClr val="tx1"/>
                </a:solidFill>
              </a:rPr>
              <a:t>Provide proper eating tools.</a:t>
            </a:r>
          </a:p>
          <a:p>
            <a:pPr marL="800100" lvl="1" indent="-342900">
              <a:buFont typeface="Arial" panose="020B0604020202020204" pitchFamily="34" charset="0"/>
              <a:buChar char="•"/>
            </a:pPr>
            <a:r>
              <a:rPr lang="en-US" dirty="0">
                <a:solidFill>
                  <a:schemeClr val="tx1"/>
                </a:solidFill>
              </a:rPr>
              <a:t>Cut food when necessary before bringing it to the table.</a:t>
            </a:r>
          </a:p>
          <a:p>
            <a:pPr marL="800100" lvl="1" indent="-342900">
              <a:buFont typeface="Arial" panose="020B0604020202020204" pitchFamily="34" charset="0"/>
              <a:buChar char="•"/>
            </a:pPr>
            <a:r>
              <a:rPr lang="en-US" dirty="0">
                <a:solidFill>
                  <a:schemeClr val="tx1"/>
                </a:solidFill>
              </a:rPr>
              <a:t>Allow enough time for eating.</a:t>
            </a:r>
          </a:p>
          <a:p>
            <a:pPr marL="800100" lvl="1" indent="-342900">
              <a:buFont typeface="Arial" panose="020B0604020202020204" pitchFamily="34" charset="0"/>
              <a:buChar char="•"/>
            </a:pPr>
            <a:r>
              <a:rPr lang="en-US" dirty="0">
                <a:solidFill>
                  <a:schemeClr val="tx1"/>
                </a:solidFill>
              </a:rPr>
              <a:t>Keep noise level low. Do not shout or bang plates or cups.</a:t>
            </a:r>
          </a:p>
          <a:p>
            <a:pPr marL="800100" lvl="1" indent="-342900">
              <a:buFont typeface="Arial" panose="020B0604020202020204" pitchFamily="34" charset="0"/>
              <a:buChar char="•"/>
            </a:pPr>
            <a:r>
              <a:rPr lang="en-US" dirty="0">
                <a:solidFill>
                  <a:schemeClr val="tx1"/>
                </a:solidFill>
              </a:rPr>
              <a:t>Be cheerful, positive, and helpful.</a:t>
            </a:r>
          </a:p>
          <a:p>
            <a:pPr marL="800100" lvl="1" indent="-342900">
              <a:buFont typeface="Arial" panose="020B0604020202020204" pitchFamily="34" charset="0"/>
              <a:buChar char="•"/>
            </a:pPr>
            <a:r>
              <a:rPr lang="en-US" dirty="0">
                <a:solidFill>
                  <a:schemeClr val="tx1"/>
                </a:solidFill>
              </a:rPr>
              <a:t>Honor requests regarding food. Give additional food when requested.</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7685F2B-C675-4B97-A20C-CBC82281C5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700678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9875B-D444-41A2-84A4-6BE3D1F993F8}"/>
              </a:ext>
            </a:extLst>
          </p:cNvPr>
          <p:cNvSpPr>
            <a:spLocks noGrp="1"/>
          </p:cNvSpPr>
          <p:nvPr>
            <p:ph idx="1"/>
          </p:nvPr>
        </p:nvSpPr>
        <p:spPr/>
        <p:txBody>
          <a:bodyPr/>
          <a:lstStyle/>
          <a:p>
            <a:pPr marL="457200" indent="-457200">
              <a:buFont typeface="+mj-lt"/>
              <a:buAutoNum type="arabicPeriod" startAt="10"/>
            </a:pPr>
            <a:r>
              <a:rPr lang="en-US" dirty="0"/>
              <a:t>Describe how to make dining enjoyable for residents</a:t>
            </a:r>
          </a:p>
          <a:p>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Meals are usually served on trays or are brought from the kitchen. Nursing assistants must work quickly to make sure food is served at the proper temperature and that residents do not have to wait long for their meals. </a:t>
            </a:r>
          </a:p>
          <a:p>
            <a:endParaRPr lang="en-US" dirty="0"/>
          </a:p>
        </p:txBody>
      </p:sp>
      <p:sp>
        <p:nvSpPr>
          <p:cNvPr id="3" name="Slide Number Placeholder 2">
            <a:extLst>
              <a:ext uri="{FF2B5EF4-FFF2-40B4-BE49-F238E27FC236}">
                <a16:creationId xmlns:a16="http://schemas.microsoft.com/office/drawing/2014/main" id="{A7685F2B-C675-4B97-A20C-CBC82281C5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013954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87E04-CADB-4F21-B0BA-BB236F507C37}"/>
              </a:ext>
            </a:extLst>
          </p:cNvPr>
          <p:cNvSpPr>
            <a:spLocks noGrp="1"/>
          </p:cNvSpPr>
          <p:nvPr>
            <p:ph idx="1"/>
          </p:nvPr>
        </p:nvSpPr>
        <p:spPr/>
        <p:txBody>
          <a:bodyPr/>
          <a:lstStyle/>
          <a:p>
            <a:pPr marL="457200" indent="-457200">
              <a:buFont typeface="+mj-lt"/>
              <a:buAutoNum type="arabicPeriod" startAt="11"/>
            </a:pPr>
            <a:r>
              <a:rPr lang="en-US" dirty="0"/>
              <a:t>Describe how to serve meal trays and assist with eating</a:t>
            </a:r>
          </a:p>
          <a:p>
            <a:pPr marL="457200" indent="-457200">
              <a:buFont typeface="+mj-lt"/>
              <a:buAutoNum type="arabicPeriod" startAt="11"/>
            </a:pPr>
            <a:endParaRPr lang="en-US" dirty="0">
              <a:solidFill>
                <a:schemeClr val="tx1"/>
              </a:solidFill>
            </a:endParaRPr>
          </a:p>
          <a:p>
            <a:r>
              <a:rPr lang="en-US" dirty="0">
                <a:solidFill>
                  <a:schemeClr val="tx1"/>
                </a:solidFill>
              </a:rPr>
              <a:t>Remember these guidelines for serving trays: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Wash hands first.</a:t>
            </a:r>
          </a:p>
          <a:p>
            <a:pPr marL="800100" lvl="1" indent="-342900">
              <a:buFont typeface="Arial" panose="020B0604020202020204" pitchFamily="34" charset="0"/>
              <a:buChar char="•"/>
            </a:pPr>
            <a:r>
              <a:rPr lang="en-US" dirty="0">
                <a:solidFill>
                  <a:schemeClr val="tx1"/>
                </a:solidFill>
              </a:rPr>
              <a:t>Check the diet card for special diet orders, and identify each resident before serving a meal tray.</a:t>
            </a:r>
          </a:p>
          <a:p>
            <a:pPr marL="800100" lvl="1" indent="-342900">
              <a:buFont typeface="Arial" panose="020B0604020202020204" pitchFamily="34" charset="0"/>
              <a:buChar char="•"/>
            </a:pPr>
            <a:r>
              <a:rPr lang="en-US" dirty="0">
                <a:solidFill>
                  <a:schemeClr val="tx1"/>
                </a:solidFill>
              </a:rPr>
              <a:t>Serve all residents at one table before serving another table.</a:t>
            </a:r>
          </a:p>
          <a:p>
            <a:pPr marL="800100" lvl="1" indent="-342900">
              <a:buFont typeface="Arial" panose="020B0604020202020204" pitchFamily="34" charset="0"/>
              <a:buChar char="•"/>
            </a:pPr>
            <a:r>
              <a:rPr lang="en-US" dirty="0">
                <a:solidFill>
                  <a:schemeClr val="tx1"/>
                </a:solidFill>
              </a:rPr>
              <a:t>Maintain proper temperature of food.</a:t>
            </a:r>
          </a:p>
          <a:p>
            <a:pPr marL="800100" lvl="1" indent="-342900">
              <a:buFont typeface="Arial" panose="020B0604020202020204" pitchFamily="34" charset="0"/>
              <a:buChar char="•"/>
            </a:pPr>
            <a:r>
              <a:rPr lang="en-US" dirty="0">
                <a:solidFill>
                  <a:schemeClr val="tx1"/>
                </a:solidFill>
              </a:rPr>
              <a:t>Wearing gloves, prepare food, only doing what residents cannot do for themselves.</a:t>
            </a:r>
          </a:p>
          <a:p>
            <a:pPr marL="800100" lvl="1" indent="-342900">
              <a:buFont typeface="Arial" panose="020B0604020202020204" pitchFamily="34" charset="0"/>
              <a:buChar char="•"/>
            </a:pPr>
            <a:r>
              <a:rPr lang="en-US" dirty="0">
                <a:solidFill>
                  <a:schemeClr val="tx1"/>
                </a:solidFill>
              </a:rPr>
              <a:t>Open milk or juice cartons. Put in straw if resident uses one.</a:t>
            </a:r>
          </a:p>
          <a:p>
            <a:pPr marL="800100" lvl="1" indent="-342900">
              <a:buFont typeface="Arial" panose="020B0604020202020204" pitchFamily="34" charset="0"/>
              <a:buChar char="•"/>
            </a:pPr>
            <a:r>
              <a:rPr lang="en-US" dirty="0">
                <a:solidFill>
                  <a:schemeClr val="tx1"/>
                </a:solidFill>
              </a:rPr>
              <a:t>Butter roll, bread, and vegetables as resident likes.	</a:t>
            </a:r>
          </a:p>
          <a:p>
            <a:pPr marL="800100" lvl="1" indent="-342900">
              <a:buFont typeface="Arial" panose="020B0604020202020204" pitchFamily="34" charset="0"/>
              <a:buChar char="•"/>
            </a:pPr>
            <a:r>
              <a:rPr lang="en-US" dirty="0">
                <a:solidFill>
                  <a:schemeClr val="tx1"/>
                </a:solidFill>
              </a:rPr>
              <a:t>Offer to season all food as resident likes, including pureed food.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258DA33-19CC-4C5B-945D-75786AD98B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763518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87E04-CADB-4F21-B0BA-BB236F507C37}"/>
              </a:ext>
            </a:extLst>
          </p:cNvPr>
          <p:cNvSpPr>
            <a:spLocks noGrp="1"/>
          </p:cNvSpPr>
          <p:nvPr>
            <p:ph idx="1"/>
          </p:nvPr>
        </p:nvSpPr>
        <p:spPr/>
        <p:txBody>
          <a:bodyPr/>
          <a:lstStyle/>
          <a:p>
            <a:pPr marL="457200" indent="-457200">
              <a:buFont typeface="+mj-lt"/>
              <a:buAutoNum type="arabicPeriod" startAt="11"/>
            </a:pPr>
            <a:r>
              <a:rPr lang="en-US" dirty="0"/>
              <a:t>Describe how to serve meal trays and assist with eating</a:t>
            </a:r>
          </a:p>
          <a:p>
            <a:pPr marL="457200" indent="-457200">
              <a:buFont typeface="+mj-lt"/>
              <a:buAutoNum type="arabicPeriod" startAt="11"/>
            </a:pPr>
            <a:endParaRPr lang="en-US" dirty="0">
              <a:solidFill>
                <a:schemeClr val="tx1"/>
              </a:solidFill>
            </a:endParaRPr>
          </a:p>
          <a:p>
            <a:r>
              <a:rPr lang="en-US" dirty="0">
                <a:solidFill>
                  <a:schemeClr val="tx1"/>
                </a:solidFill>
              </a:rPr>
              <a:t>Remember the following when serving meal trays to residents in isolation:</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Follow Isolation Precautions, along with Standard Precautions.</a:t>
            </a:r>
          </a:p>
          <a:p>
            <a:pPr marL="800100" lvl="1" indent="-342900">
              <a:buFont typeface="Arial" panose="020B0604020202020204" pitchFamily="34" charset="0"/>
              <a:buChar char="•"/>
            </a:pPr>
            <a:r>
              <a:rPr lang="en-US" dirty="0">
                <a:solidFill>
                  <a:schemeClr val="tx1"/>
                </a:solidFill>
              </a:rPr>
              <a:t>Apply PPE as needed. </a:t>
            </a:r>
          </a:p>
          <a:p>
            <a:pPr marL="800100" lvl="1" indent="-342900">
              <a:buFont typeface="Arial" panose="020B0604020202020204" pitchFamily="34" charset="0"/>
              <a:buChar char="•"/>
            </a:pPr>
            <a:r>
              <a:rPr lang="en-US" dirty="0">
                <a:solidFill>
                  <a:schemeClr val="tx1"/>
                </a:solidFill>
              </a:rPr>
              <a:t>Do not share food with anyone.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258DA33-19CC-4C5B-945D-75786AD98B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434417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87E04-CADB-4F21-B0BA-BB236F507C37}"/>
              </a:ext>
            </a:extLst>
          </p:cNvPr>
          <p:cNvSpPr>
            <a:spLocks noGrp="1"/>
          </p:cNvSpPr>
          <p:nvPr>
            <p:ph idx="1"/>
          </p:nvPr>
        </p:nvSpPr>
        <p:spPr/>
        <p:txBody>
          <a:bodyPr/>
          <a:lstStyle/>
          <a:p>
            <a:pPr marL="457200" indent="-457200">
              <a:buFont typeface="+mj-lt"/>
              <a:buAutoNum type="arabicPeriod" startAt="11"/>
            </a:pPr>
            <a:r>
              <a:rPr lang="en-US" dirty="0"/>
              <a:t>Describe how to serve meal trays and assist with eating</a:t>
            </a:r>
          </a:p>
          <a:p>
            <a:pPr marL="457200" indent="-457200">
              <a:buFont typeface="+mj-lt"/>
              <a:buAutoNum type="arabicPeriod" startAt="11"/>
            </a:pPr>
            <a:endParaRPr lang="en-US" dirty="0">
              <a:solidFill>
                <a:schemeClr val="tx1"/>
              </a:solidFill>
            </a:endParaRPr>
          </a:p>
          <a:p>
            <a:r>
              <a:rPr lang="en-US" dirty="0">
                <a:solidFill>
                  <a:schemeClr val="tx1"/>
                </a:solidFill>
              </a:rPr>
              <a:t>Remember the following points about assisting residents with eating: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Residents will need different levels of help.</a:t>
            </a:r>
          </a:p>
          <a:p>
            <a:pPr marL="800100" lvl="1" indent="-342900">
              <a:buFont typeface="Arial" panose="020B0604020202020204" pitchFamily="34" charset="0"/>
              <a:buChar char="•"/>
            </a:pPr>
            <a:r>
              <a:rPr lang="en-US" dirty="0">
                <a:solidFill>
                  <a:schemeClr val="tx1"/>
                </a:solidFill>
              </a:rPr>
              <a:t>Prepare residents who require the least assistance first.</a:t>
            </a:r>
          </a:p>
          <a:p>
            <a:pPr marL="800100" lvl="1" indent="-342900">
              <a:buFont typeface="Arial" panose="020B0604020202020204" pitchFamily="34" charset="0"/>
              <a:buChar char="•"/>
            </a:pPr>
            <a:r>
              <a:rPr lang="en-US" dirty="0">
                <a:solidFill>
                  <a:schemeClr val="tx1"/>
                </a:solidFill>
              </a:rPr>
              <a:t>Some residents will need to be fed. Be sensitive and give privacy.</a:t>
            </a:r>
          </a:p>
          <a:p>
            <a:pPr marL="800100" lvl="1" indent="-342900">
              <a:buFont typeface="Arial" panose="020B0604020202020204" pitchFamily="34" charset="0"/>
              <a:buChar char="•"/>
            </a:pPr>
            <a:r>
              <a:rPr lang="en-US" dirty="0">
                <a:solidFill>
                  <a:schemeClr val="tx1"/>
                </a:solidFill>
              </a:rPr>
              <a:t>Do not judge food choices.</a:t>
            </a:r>
          </a:p>
          <a:p>
            <a:pPr marL="800100" lvl="1" indent="-342900">
              <a:buFont typeface="Arial" panose="020B0604020202020204" pitchFamily="34" charset="0"/>
              <a:buChar char="•"/>
            </a:pPr>
            <a:r>
              <a:rPr lang="en-US" dirty="0">
                <a:solidFill>
                  <a:schemeClr val="tx1"/>
                </a:solidFill>
              </a:rPr>
              <a:t>Follow infection prevention precautions.</a:t>
            </a:r>
          </a:p>
          <a:p>
            <a:pPr marL="800100" lvl="1" indent="-342900">
              <a:buFont typeface="Arial" panose="020B0604020202020204" pitchFamily="34" charset="0"/>
              <a:buChar char="•"/>
            </a:pPr>
            <a:r>
              <a:rPr lang="en-US" dirty="0">
                <a:solidFill>
                  <a:schemeClr val="tx1"/>
                </a:solidFill>
              </a:rPr>
              <a:t>Offer a clothing protector but respect the resident’s right to refuse to wear it.</a:t>
            </a:r>
          </a:p>
          <a:p>
            <a:pPr marL="800100" lvl="1" indent="-342900">
              <a:buFont typeface="Arial" panose="020B0604020202020204" pitchFamily="34" charset="0"/>
              <a:buChar char="•"/>
            </a:pPr>
            <a:r>
              <a:rPr lang="en-US" dirty="0">
                <a:solidFill>
                  <a:schemeClr val="tx1"/>
                </a:solidFill>
              </a:rPr>
              <a:t>Sit at resident’s eye level and give him full attention.</a:t>
            </a:r>
          </a:p>
          <a:p>
            <a:pPr marL="800100" lvl="1" indent="-342900">
              <a:buFont typeface="Arial" panose="020B0604020202020204" pitchFamily="34" charset="0"/>
              <a:buChar char="•"/>
            </a:pPr>
            <a:r>
              <a:rPr lang="en-US" dirty="0">
                <a:solidFill>
                  <a:schemeClr val="tx1"/>
                </a:solidFill>
              </a:rPr>
              <a:t>Identify food and fluids in front of resident, including pureed foods.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258DA33-19CC-4C5B-945D-75786AD98B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728713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87E04-CADB-4F21-B0BA-BB236F507C37}"/>
              </a:ext>
            </a:extLst>
          </p:cNvPr>
          <p:cNvSpPr>
            <a:spLocks noGrp="1"/>
          </p:cNvSpPr>
          <p:nvPr>
            <p:ph idx="1"/>
          </p:nvPr>
        </p:nvSpPr>
        <p:spPr/>
        <p:txBody>
          <a:bodyPr/>
          <a:lstStyle/>
          <a:p>
            <a:pPr marL="457200" indent="-457200">
              <a:buFont typeface="+mj-lt"/>
              <a:buAutoNum type="arabicPeriod" startAt="11"/>
            </a:pPr>
            <a:r>
              <a:rPr lang="en-US" dirty="0"/>
              <a:t>Describe how to serve meal trays and assist with eating</a:t>
            </a:r>
          </a:p>
          <a:p>
            <a:pPr marL="457200" indent="-457200">
              <a:buFont typeface="+mj-lt"/>
              <a:buAutoNum type="arabicPeriod" startAt="11"/>
            </a:pPr>
            <a:endParaRPr lang="en-US" dirty="0">
              <a:solidFill>
                <a:schemeClr val="tx1"/>
              </a:solidFill>
            </a:endParaRPr>
          </a:p>
          <a:p>
            <a:r>
              <a:rPr lang="en-US" dirty="0">
                <a:solidFill>
                  <a:schemeClr val="tx1"/>
                </a:solidFill>
              </a:rPr>
              <a:t>Assisting residents with eating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Ask resident which food he wants first.</a:t>
            </a:r>
          </a:p>
          <a:p>
            <a:pPr marL="800100" lvl="1" indent="-342900">
              <a:buFont typeface="Arial" panose="020B0604020202020204" pitchFamily="34" charset="0"/>
              <a:buChar char="•"/>
            </a:pPr>
            <a:r>
              <a:rPr lang="en-US" dirty="0">
                <a:solidFill>
                  <a:schemeClr val="tx1"/>
                </a:solidFill>
              </a:rPr>
              <a:t>Do not mix foods.</a:t>
            </a:r>
          </a:p>
          <a:p>
            <a:pPr marL="800100" lvl="1" indent="-342900">
              <a:buFont typeface="Arial" panose="020B0604020202020204" pitchFamily="34" charset="0"/>
              <a:buChar char="•"/>
            </a:pPr>
            <a:r>
              <a:rPr lang="en-US" dirty="0">
                <a:solidFill>
                  <a:schemeClr val="tx1"/>
                </a:solidFill>
              </a:rPr>
              <a:t>Put hand over food to test temperature. Do not blow on it or touch it.</a:t>
            </a:r>
          </a:p>
          <a:p>
            <a:pPr marL="800100" lvl="1" indent="-342900">
              <a:buFont typeface="Arial" panose="020B0604020202020204" pitchFamily="34" charset="0"/>
              <a:buChar char="•"/>
            </a:pPr>
            <a:r>
              <a:rPr lang="en-US" dirty="0">
                <a:solidFill>
                  <a:schemeClr val="tx1"/>
                </a:solidFill>
              </a:rPr>
              <a:t>Make appropriate conversation. Say positive things about the food.</a:t>
            </a:r>
          </a:p>
          <a:p>
            <a:pPr marL="800100" lvl="1" indent="-342900">
              <a:buFont typeface="Arial" panose="020B0604020202020204" pitchFamily="34" charset="0"/>
              <a:buChar char="•"/>
            </a:pPr>
            <a:r>
              <a:rPr lang="en-US" dirty="0">
                <a:solidFill>
                  <a:schemeClr val="tx1"/>
                </a:solidFill>
              </a:rPr>
              <a:t>Pay attention to person you are helping. Do not talk to other staff.</a:t>
            </a:r>
          </a:p>
          <a:p>
            <a:pPr marL="800100" lvl="1" indent="-342900">
              <a:buFont typeface="Arial" panose="020B0604020202020204" pitchFamily="34" charset="0"/>
              <a:buChar char="•"/>
            </a:pPr>
            <a:r>
              <a:rPr lang="en-US" dirty="0">
                <a:solidFill>
                  <a:schemeClr val="tx1"/>
                </a:solidFill>
              </a:rPr>
              <a:t>Alternate between food and drink.</a:t>
            </a:r>
          </a:p>
          <a:p>
            <a:pPr marL="800100" lvl="1" indent="-342900">
              <a:buFont typeface="Arial" panose="020B0604020202020204" pitchFamily="34" charset="0"/>
              <a:buChar char="•"/>
            </a:pPr>
            <a:r>
              <a:rPr lang="en-US" dirty="0">
                <a:solidFill>
                  <a:schemeClr val="tx1"/>
                </a:solidFill>
              </a:rPr>
              <a:t>Honor requests for different food.</a:t>
            </a:r>
          </a:p>
          <a:p>
            <a:pPr marL="800100" lvl="1" indent="-342900">
              <a:buFont typeface="Arial" panose="020B0604020202020204" pitchFamily="34" charset="0"/>
              <a:buChar char="•"/>
            </a:pPr>
            <a:r>
              <a:rPr lang="en-US" dirty="0">
                <a:solidFill>
                  <a:schemeClr val="tx1"/>
                </a:solidFill>
              </a:rPr>
              <a:t>Respect a resident’s right to refuse to eat.</a:t>
            </a:r>
          </a:p>
        </p:txBody>
      </p:sp>
      <p:sp>
        <p:nvSpPr>
          <p:cNvPr id="3" name="Slide Number Placeholder 2">
            <a:extLst>
              <a:ext uri="{FF2B5EF4-FFF2-40B4-BE49-F238E27FC236}">
                <a16:creationId xmlns:a16="http://schemas.microsoft.com/office/drawing/2014/main" id="{7258DA33-19CC-4C5B-945D-75786AD98B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87173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42001-7F27-41AF-B3E8-A3E586FA3EBF}"/>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p>
          <a:p>
            <a:r>
              <a:rPr lang="en-US" b="1" dirty="0">
                <a:solidFill>
                  <a:schemeClr val="tx1"/>
                </a:solidFill>
              </a:rPr>
              <a:t>puree </a:t>
            </a:r>
          </a:p>
          <a:p>
            <a:pPr lvl="1"/>
            <a:r>
              <a:rPr lang="en-US" dirty="0">
                <a:solidFill>
                  <a:schemeClr val="tx1"/>
                </a:solidFill>
              </a:rPr>
              <a:t>to blend or grind food into a thick paste.</a:t>
            </a:r>
          </a:p>
          <a:p>
            <a:r>
              <a:rPr lang="en-US" b="1" dirty="0">
                <a:solidFill>
                  <a:schemeClr val="tx1"/>
                </a:solidFill>
              </a:rPr>
              <a:t>restrict fluids (RF)</a:t>
            </a:r>
          </a:p>
          <a:p>
            <a:pPr lvl="1"/>
            <a:r>
              <a:rPr lang="en-US" dirty="0">
                <a:solidFill>
                  <a:schemeClr val="tx1"/>
                </a:solidFill>
              </a:rPr>
              <a:t>a medical order to limit the amount of fluids a person drinks to the level set by a doctor.</a:t>
            </a:r>
          </a:p>
          <a:p>
            <a:r>
              <a:rPr lang="en-US" b="1" dirty="0">
                <a:solidFill>
                  <a:schemeClr val="tx1"/>
                </a:solidFill>
              </a:rPr>
              <a:t>special diet </a:t>
            </a:r>
          </a:p>
          <a:p>
            <a:pPr lvl="1"/>
            <a:r>
              <a:rPr lang="en-US" dirty="0">
                <a:solidFill>
                  <a:schemeClr val="tx1"/>
                </a:solidFill>
              </a:rPr>
              <a:t>a diet for people who have certain illnesses or conditions; also called </a:t>
            </a:r>
            <a:r>
              <a:rPr lang="en-US" i="1" dirty="0">
                <a:solidFill>
                  <a:schemeClr val="tx1"/>
                </a:solidFill>
              </a:rPr>
              <a:t>therapeutic </a:t>
            </a:r>
            <a:r>
              <a:rPr lang="en-US" dirty="0">
                <a:solidFill>
                  <a:schemeClr val="tx1"/>
                </a:solidFill>
              </a:rPr>
              <a:t>or </a:t>
            </a:r>
            <a:r>
              <a:rPr lang="en-US" i="1" dirty="0">
                <a:solidFill>
                  <a:schemeClr val="tx1"/>
                </a:solidFill>
              </a:rPr>
              <a:t>modified diet.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5456DFA-5592-45F5-AC61-F23057CF26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81911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87E04-CADB-4F21-B0BA-BB236F507C37}"/>
              </a:ext>
            </a:extLst>
          </p:cNvPr>
          <p:cNvSpPr>
            <a:spLocks noGrp="1"/>
          </p:cNvSpPr>
          <p:nvPr>
            <p:ph idx="1"/>
          </p:nvPr>
        </p:nvSpPr>
        <p:spPr/>
        <p:txBody>
          <a:bodyPr/>
          <a:lstStyle/>
          <a:p>
            <a:pPr marL="457200" indent="-457200">
              <a:buFont typeface="+mj-lt"/>
              <a:buAutoNum type="arabicPeriod" startAt="11"/>
            </a:pPr>
            <a:r>
              <a:rPr lang="en-US" dirty="0"/>
              <a:t>Describe how to serve meal trays and assist with eating</a:t>
            </a:r>
          </a:p>
          <a:p>
            <a:pPr marL="457200" indent="-457200">
              <a:buFont typeface="+mj-lt"/>
              <a:buAutoNum type="arabicPeriod" startAt="11"/>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Do not insist a resident use a clothing protector if he or she does not wish to do so, and always use the term clothing protector rather than bib.</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258DA33-19CC-4C5B-945D-75786AD98B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35798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Feeding a resident</a:t>
            </a:r>
          </a:p>
          <a:p>
            <a:endParaRPr lang="en-US" dirty="0">
              <a:solidFill>
                <a:schemeClr val="accent5">
                  <a:lumMod val="60000"/>
                  <a:lumOff val="40000"/>
                </a:schemeClr>
              </a:solidFill>
              <a:highlight>
                <a:srgbClr val="000000"/>
              </a:highlight>
            </a:endParaRPr>
          </a:p>
          <a:p>
            <a:r>
              <a:rPr lang="en-US" i="1" dirty="0">
                <a:solidFill>
                  <a:schemeClr val="tx1"/>
                </a:solidFill>
              </a:rPr>
              <a:t>Equipment: meal; beverage; eating utensils; clothing protector; washcloths, wipes, towel, or paper towels</a:t>
            </a:r>
          </a:p>
          <a:p>
            <a:pPr marL="457200" indent="-457200">
              <a:buFont typeface="+mj-lt"/>
              <a:buAutoNum type="arabicPeriod"/>
            </a:pPr>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Look at diet card or menu. Ask resident to state her name. If the resident is unable to state her name, check identification another way, such as looking at a photo ID or armband. Verify that resident has received the right tray.</a:t>
            </a:r>
          </a:p>
          <a:p>
            <a:pPr marL="457200" indent="-457200">
              <a:buFont typeface="+mj-lt"/>
              <a:buAutoNum type="arabicPeriod"/>
            </a:pP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309958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Feeding a resident</a:t>
            </a:r>
          </a:p>
          <a:p>
            <a:endParaRPr lang="en-US" dirty="0">
              <a:solidFill>
                <a:schemeClr val="accent5">
                  <a:lumMod val="60000"/>
                  <a:lumOff val="40000"/>
                </a:schemeClr>
              </a:solidFill>
              <a:highlight>
                <a:srgbClr val="000000"/>
              </a:highlight>
            </a:endParaRPr>
          </a:p>
          <a:p>
            <a:pPr marL="457200" indent="-457200">
              <a:buFont typeface="+mj-lt"/>
              <a:buAutoNum type="arabicPeriod" startAt="6"/>
            </a:pPr>
            <a:r>
              <a:rPr lang="en-US" dirty="0">
                <a:solidFill>
                  <a:schemeClr val="tx1"/>
                </a:solidFill>
              </a:rPr>
              <a:t>Raise the head of the bed. Make sure resident is in an upright sitting position (at a 90-degree angle).</a:t>
            </a:r>
          </a:p>
          <a:p>
            <a:pPr marL="457200" indent="-457200">
              <a:buFont typeface="+mj-lt"/>
              <a:buAutoNum type="arabicPeriod" startAt="6"/>
            </a:pPr>
            <a:r>
              <a:rPr lang="en-US" dirty="0">
                <a:solidFill>
                  <a:schemeClr val="tx1"/>
                </a:solidFill>
              </a:rPr>
              <a:t>Adjust bed height to where you will be able to sit at resident’s eye level. Lock bed wheels.</a:t>
            </a:r>
          </a:p>
          <a:p>
            <a:pPr marL="457200" indent="-457200">
              <a:buFont typeface="+mj-lt"/>
              <a:buAutoNum type="arabicPeriod" startAt="6"/>
            </a:pPr>
            <a:r>
              <a:rPr lang="en-US" dirty="0">
                <a:solidFill>
                  <a:schemeClr val="tx1"/>
                </a:solidFill>
              </a:rPr>
              <a:t>Place the tray where it can be easily seen by the resident, such as on the overbed table.</a:t>
            </a:r>
          </a:p>
          <a:p>
            <a:pPr marL="457200" indent="-457200">
              <a:buFont typeface="+mj-lt"/>
              <a:buAutoNum type="arabicPeriod" startAt="6"/>
            </a:pPr>
            <a:r>
              <a:rPr lang="en-US" dirty="0">
                <a:solidFill>
                  <a:schemeClr val="tx1"/>
                </a:solidFill>
              </a:rPr>
              <a:t>Help the resident clean hands with a wet washcloth, hand wipe, towel, or paper towel if the resident cannot do herself.</a:t>
            </a:r>
          </a:p>
          <a:p>
            <a:pPr marL="457200" indent="-457200">
              <a:buFont typeface="+mj-lt"/>
              <a:buAutoNum type="arabicPeriod" startAt="6"/>
            </a:pPr>
            <a:r>
              <a:rPr lang="en-US" dirty="0">
                <a:solidFill>
                  <a:schemeClr val="tx1"/>
                </a:solidFill>
              </a:rPr>
              <a:t>Help resident to put on clothing protector if desired.</a:t>
            </a:r>
          </a:p>
          <a:p>
            <a:endParaRPr lang="en-US" dirty="0">
              <a:solidFill>
                <a:schemeClr val="tx1"/>
              </a:solidFill>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92005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a:xfrm>
            <a:off x="635393" y="755186"/>
            <a:ext cx="4540289" cy="5421778"/>
          </a:xfrm>
        </p:spPr>
        <p:txBody>
          <a:bodyPr/>
          <a:lstStyle/>
          <a:p>
            <a:r>
              <a:rPr lang="en-US" dirty="0">
                <a:solidFill>
                  <a:schemeClr val="accent5">
                    <a:lumMod val="60000"/>
                    <a:lumOff val="40000"/>
                  </a:schemeClr>
                </a:solidFill>
                <a:highlight>
                  <a:srgbClr val="000000"/>
                </a:highlight>
              </a:rPr>
              <a:t>Feeding a resident</a:t>
            </a:r>
          </a:p>
          <a:p>
            <a:endParaRPr lang="en-US" dirty="0">
              <a:solidFill>
                <a:schemeClr val="accent5">
                  <a:lumMod val="60000"/>
                  <a:lumOff val="40000"/>
                </a:schemeClr>
              </a:solidFill>
              <a:highlight>
                <a:srgbClr val="000000"/>
              </a:highlight>
            </a:endParaRPr>
          </a:p>
          <a:p>
            <a:pPr marL="457200" indent="-457200">
              <a:buFont typeface="+mj-lt"/>
              <a:buAutoNum type="arabicPeriod" startAt="11"/>
            </a:pPr>
            <a:r>
              <a:rPr lang="en-US" dirty="0">
                <a:solidFill>
                  <a:schemeClr val="tx1"/>
                </a:solidFill>
              </a:rPr>
              <a:t>Sit facing the resident at the resident’s eye level. Sit on the stronger side if the resident has one-sided weakness. Do not sit on the resident’s bed.</a:t>
            </a:r>
          </a:p>
          <a:p>
            <a:pPr marL="457200" indent="-457200">
              <a:buFont typeface="+mj-lt"/>
              <a:buAutoNum type="arabicPeriod" startAt="11"/>
            </a:pPr>
            <a:r>
              <a:rPr lang="en-US" dirty="0">
                <a:solidFill>
                  <a:schemeClr val="tx1"/>
                </a:solidFill>
              </a:rPr>
              <a:t>Tell the resident what foods and beverages are on the tray. Offer a drink of beverage and ask what the resident would like to eat first.</a:t>
            </a:r>
          </a:p>
          <a:p>
            <a:endParaRPr lang="en-US" dirty="0">
              <a:solidFill>
                <a:schemeClr val="tx1"/>
              </a:solidFill>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FACCE55E-AA48-4D6A-9E3B-BC5614761566}"/>
              </a:ext>
            </a:extLst>
          </p:cNvPr>
          <p:cNvPicPr>
            <a:picLocks noChangeAspect="1"/>
          </p:cNvPicPr>
          <p:nvPr/>
        </p:nvPicPr>
        <p:blipFill>
          <a:blip r:embed="rId2"/>
          <a:stretch>
            <a:fillRect/>
          </a:stretch>
        </p:blipFill>
        <p:spPr>
          <a:xfrm>
            <a:off x="5406502" y="2735679"/>
            <a:ext cx="4658400" cy="3110468"/>
          </a:xfrm>
          <a:prstGeom prst="rect">
            <a:avLst/>
          </a:prstGeom>
        </p:spPr>
      </p:pic>
    </p:spTree>
    <p:extLst>
      <p:ext uri="{BB962C8B-B14F-4D97-AF65-F5344CB8AC3E}">
        <p14:creationId xmlns:p14="http://schemas.microsoft.com/office/powerpoint/2010/main" val="2988460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a:xfrm>
            <a:off x="635393" y="755186"/>
            <a:ext cx="4531411" cy="5421778"/>
          </a:xfrm>
        </p:spPr>
        <p:txBody>
          <a:bodyPr/>
          <a:lstStyle/>
          <a:p>
            <a:r>
              <a:rPr lang="en-US" dirty="0">
                <a:solidFill>
                  <a:schemeClr val="accent5">
                    <a:lumMod val="60000"/>
                    <a:lumOff val="40000"/>
                  </a:schemeClr>
                </a:solidFill>
                <a:highlight>
                  <a:srgbClr val="000000"/>
                </a:highlight>
              </a:rPr>
              <a:t>Feeding a resident</a:t>
            </a:r>
          </a:p>
          <a:p>
            <a:endParaRPr lang="en-US" dirty="0">
              <a:solidFill>
                <a:schemeClr val="accent5">
                  <a:lumMod val="60000"/>
                  <a:lumOff val="40000"/>
                </a:schemeClr>
              </a:solidFill>
              <a:highlight>
                <a:srgbClr val="000000"/>
              </a:highlight>
            </a:endParaRPr>
          </a:p>
          <a:p>
            <a:pPr marL="457200" indent="-457200">
              <a:buFont typeface="+mj-lt"/>
              <a:buAutoNum type="arabicPeriod" startAt="13"/>
            </a:pPr>
            <a:r>
              <a:rPr lang="en-US" dirty="0">
                <a:solidFill>
                  <a:schemeClr val="tx1"/>
                </a:solidFill>
              </a:rPr>
              <a:t>Check the temperature of the food (see previous guidelines). Using utensils, offer the food in bite-sized pieces, telling the resident the content of each bite of food offered. Alternate types of food, allowing for resident’s preferences. Do not feed all of one type before offering another type. Make sure resident’s mouth is empty before the next bite or sip is offered. Report any swallowing problems to the nurse immediately. If resident has one-sided weakness, direct food to the unaffected, or stronger, side.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87644AC5-598D-47E1-8406-08FEE8B9AF8A}"/>
              </a:ext>
            </a:extLst>
          </p:cNvPr>
          <p:cNvPicPr>
            <a:picLocks noChangeAspect="1"/>
          </p:cNvPicPr>
          <p:nvPr/>
        </p:nvPicPr>
        <p:blipFill>
          <a:blip r:embed="rId2"/>
          <a:stretch>
            <a:fillRect/>
          </a:stretch>
        </p:blipFill>
        <p:spPr>
          <a:xfrm>
            <a:off x="5524614" y="2989147"/>
            <a:ext cx="4531410" cy="3025675"/>
          </a:xfrm>
          <a:prstGeom prst="rect">
            <a:avLst/>
          </a:prstGeom>
        </p:spPr>
      </p:pic>
    </p:spTree>
    <p:extLst>
      <p:ext uri="{BB962C8B-B14F-4D97-AF65-F5344CB8AC3E}">
        <p14:creationId xmlns:p14="http://schemas.microsoft.com/office/powerpoint/2010/main" val="96474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a:xfrm>
            <a:off x="635393" y="755186"/>
            <a:ext cx="4531411" cy="5421778"/>
          </a:xfrm>
        </p:spPr>
        <p:txBody>
          <a:bodyPr/>
          <a:lstStyle/>
          <a:p>
            <a:r>
              <a:rPr lang="en-US" dirty="0">
                <a:solidFill>
                  <a:schemeClr val="accent5">
                    <a:lumMod val="60000"/>
                    <a:lumOff val="40000"/>
                  </a:schemeClr>
                </a:solidFill>
                <a:highlight>
                  <a:srgbClr val="000000"/>
                </a:highlight>
              </a:rPr>
              <a:t>Feeding a resident</a:t>
            </a:r>
          </a:p>
          <a:p>
            <a:endParaRPr lang="en-US" dirty="0">
              <a:solidFill>
                <a:schemeClr val="accent5">
                  <a:lumMod val="60000"/>
                  <a:lumOff val="40000"/>
                </a:schemeClr>
              </a:solidFill>
              <a:highlight>
                <a:srgbClr val="000000"/>
              </a:highlight>
            </a:endParaRPr>
          </a:p>
          <a:p>
            <a:pPr marL="457200" indent="-457200">
              <a:buFont typeface="+mj-lt"/>
              <a:buAutoNum type="arabicPeriod" startAt="14"/>
            </a:pPr>
            <a:r>
              <a:rPr lang="en-US" dirty="0">
                <a:solidFill>
                  <a:schemeClr val="tx1"/>
                </a:solidFill>
              </a:rPr>
              <a:t>Ask the resident if she is ready for the next sip of the beverage. Offer sips of beverage to the resident throughout the meal. If you are holding the cup, touch it to the resident’s lips before you tip it. Give small, frequent sips.</a:t>
            </a:r>
          </a:p>
          <a:p>
            <a:pPr marL="457200" indent="-457200">
              <a:buFont typeface="+mj-lt"/>
              <a:buAutoNum type="arabicPeriod" startAt="14"/>
            </a:pPr>
            <a:r>
              <a:rPr lang="en-US" dirty="0">
                <a:solidFill>
                  <a:schemeClr val="tx1"/>
                </a:solidFill>
              </a:rPr>
              <a:t>Talk with the resident during the meal.</a:t>
            </a:r>
          </a:p>
          <a:p>
            <a:pPr marL="457200" indent="-457200">
              <a:buFont typeface="+mj-lt"/>
              <a:buAutoNum type="arabicPeriod" startAt="14"/>
            </a:pPr>
            <a:endParaRPr lang="en-US" dirty="0">
              <a:solidFill>
                <a:schemeClr val="tx1"/>
              </a:solidFill>
              <a:highlight>
                <a:srgbClr val="000000"/>
              </a:highlight>
            </a:endParaRPr>
          </a:p>
          <a:p>
            <a:pPr marL="457200" indent="-457200">
              <a:buFont typeface="+mj-lt"/>
              <a:buAutoNum type="arabicPeriod" startAt="14"/>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C20E313C-4B8F-4A25-B159-DE17948283BD}"/>
              </a:ext>
            </a:extLst>
          </p:cNvPr>
          <p:cNvPicPr>
            <a:picLocks noChangeAspect="1"/>
          </p:cNvPicPr>
          <p:nvPr/>
        </p:nvPicPr>
        <p:blipFill>
          <a:blip r:embed="rId2"/>
          <a:stretch>
            <a:fillRect/>
          </a:stretch>
        </p:blipFill>
        <p:spPr>
          <a:xfrm>
            <a:off x="5024762" y="2829154"/>
            <a:ext cx="4906126" cy="3273660"/>
          </a:xfrm>
          <a:prstGeom prst="rect">
            <a:avLst/>
          </a:prstGeom>
        </p:spPr>
      </p:pic>
    </p:spTree>
    <p:extLst>
      <p:ext uri="{BB962C8B-B14F-4D97-AF65-F5344CB8AC3E}">
        <p14:creationId xmlns:p14="http://schemas.microsoft.com/office/powerpoint/2010/main" val="2913032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a:xfrm>
            <a:off x="635393" y="755186"/>
            <a:ext cx="4540289" cy="5421778"/>
          </a:xfrm>
        </p:spPr>
        <p:txBody>
          <a:bodyPr/>
          <a:lstStyle/>
          <a:p>
            <a:r>
              <a:rPr lang="en-US" dirty="0">
                <a:solidFill>
                  <a:schemeClr val="accent5">
                    <a:lumMod val="60000"/>
                    <a:lumOff val="40000"/>
                  </a:schemeClr>
                </a:solidFill>
                <a:highlight>
                  <a:srgbClr val="000000"/>
                </a:highlight>
              </a:rPr>
              <a:t>Feeding a resident</a:t>
            </a:r>
          </a:p>
          <a:p>
            <a:endParaRPr lang="en-US" dirty="0">
              <a:solidFill>
                <a:schemeClr val="accent5">
                  <a:lumMod val="60000"/>
                  <a:lumOff val="40000"/>
                </a:schemeClr>
              </a:solidFill>
              <a:highlight>
                <a:srgbClr val="000000"/>
              </a:highlight>
            </a:endParaRPr>
          </a:p>
          <a:p>
            <a:pPr marL="457200" indent="-457200">
              <a:buFont typeface="+mj-lt"/>
              <a:buAutoNum type="arabicPeriod" startAt="16"/>
            </a:pPr>
            <a:r>
              <a:rPr lang="en-US" dirty="0">
                <a:solidFill>
                  <a:schemeClr val="tx1"/>
                </a:solidFill>
              </a:rPr>
              <a:t>Use a washcloth, wipe, towel or paper towel to wipe food from the resident’s mouth and hands as needed during the meal. Wipe again at the end of the meal.</a:t>
            </a:r>
          </a:p>
          <a:p>
            <a:pPr marL="457200" indent="-457200">
              <a:buFont typeface="+mj-lt"/>
              <a:buAutoNum type="arabicPeriod" startAt="16"/>
            </a:pPr>
            <a:r>
              <a:rPr lang="en-US" dirty="0">
                <a:solidFill>
                  <a:schemeClr val="tx1"/>
                </a:solidFill>
              </a:rPr>
              <a:t>Remove the clothing protector if used. Place it and used washcloths or wipes in the proper containers.</a:t>
            </a:r>
          </a:p>
          <a:p>
            <a:pPr marL="457200" indent="-457200">
              <a:buFont typeface="+mj-lt"/>
              <a:buAutoNum type="arabicPeriod" startAt="16"/>
            </a:pPr>
            <a:r>
              <a:rPr lang="en-US" dirty="0">
                <a:solidFill>
                  <a:schemeClr val="tx1"/>
                </a:solidFill>
              </a:rPr>
              <a:t>Remove the food tray. Check for eyeglasses, dentures, hearing aids,  or any personal items before removing the tray. Place the tray in proper area to be picked up.</a:t>
            </a:r>
          </a:p>
          <a:p>
            <a:pPr marL="457200" indent="-457200">
              <a:buFont typeface="+mj-lt"/>
              <a:buAutoNum type="arabicPeriod" startAt="16"/>
            </a:pPr>
            <a:endParaRPr lang="en-US" dirty="0">
              <a:solidFill>
                <a:schemeClr val="tx1"/>
              </a:solidFill>
              <a:highlight>
                <a:srgbClr val="000000"/>
              </a:highlight>
            </a:endParaRPr>
          </a:p>
          <a:p>
            <a:pPr marL="457200" indent="-457200">
              <a:buFont typeface="+mj-lt"/>
              <a:buAutoNum type="arabicPeriod" startAt="16"/>
            </a:pPr>
            <a:endParaRPr lang="en-US" dirty="0">
              <a:solidFill>
                <a:schemeClr val="tx1"/>
              </a:solidFill>
              <a:highlight>
                <a:srgbClr val="000000"/>
              </a:highlight>
            </a:endParaRPr>
          </a:p>
          <a:p>
            <a:pPr marL="457200" indent="-457200">
              <a:buFont typeface="+mj-lt"/>
              <a:buAutoNum type="arabicPeriod" startAt="16"/>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0A279B38-1FEF-41A2-BC47-EDC056142D56}"/>
              </a:ext>
            </a:extLst>
          </p:cNvPr>
          <p:cNvPicPr>
            <a:picLocks noChangeAspect="1"/>
          </p:cNvPicPr>
          <p:nvPr/>
        </p:nvPicPr>
        <p:blipFill>
          <a:blip r:embed="rId2"/>
          <a:stretch>
            <a:fillRect/>
          </a:stretch>
        </p:blipFill>
        <p:spPr>
          <a:xfrm>
            <a:off x="5626979" y="3078383"/>
            <a:ext cx="4540289" cy="3029552"/>
          </a:xfrm>
          <a:prstGeom prst="rect">
            <a:avLst/>
          </a:prstGeom>
        </p:spPr>
      </p:pic>
    </p:spTree>
    <p:extLst>
      <p:ext uri="{BB962C8B-B14F-4D97-AF65-F5344CB8AC3E}">
        <p14:creationId xmlns:p14="http://schemas.microsoft.com/office/powerpoint/2010/main" val="3674699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Feeding a resident</a:t>
            </a:r>
          </a:p>
          <a:p>
            <a:endParaRPr lang="en-US" dirty="0">
              <a:solidFill>
                <a:schemeClr val="accent5">
                  <a:lumMod val="60000"/>
                  <a:lumOff val="40000"/>
                </a:schemeClr>
              </a:solidFill>
              <a:highlight>
                <a:srgbClr val="000000"/>
              </a:highlight>
            </a:endParaRPr>
          </a:p>
          <a:p>
            <a:pPr marL="457200" indent="-457200">
              <a:buFont typeface="+mj-lt"/>
              <a:buAutoNum type="arabicPeriod" startAt="19"/>
            </a:pPr>
            <a:r>
              <a:rPr lang="en-US" dirty="0">
                <a:solidFill>
                  <a:schemeClr val="tx1"/>
                </a:solidFill>
              </a:rPr>
              <a:t>Make the resident comfortable. Keep the resident in the upright position for at least 30 minutes after eating and drinking. Make sure the bed is free from crumbs.</a:t>
            </a:r>
          </a:p>
          <a:p>
            <a:pPr marL="457200" indent="-457200">
              <a:buFont typeface="+mj-lt"/>
              <a:buAutoNum type="arabicPeriod" startAt="19"/>
            </a:pPr>
            <a:r>
              <a:rPr lang="en-US" dirty="0">
                <a:solidFill>
                  <a:schemeClr val="tx1"/>
                </a:solidFill>
              </a:rPr>
              <a:t>Return bed to lowest position. Remove privacy measures.</a:t>
            </a:r>
          </a:p>
          <a:p>
            <a:pPr marL="457200" indent="-457200">
              <a:buFont typeface="+mj-lt"/>
              <a:buAutoNum type="arabicPeriod" startAt="19"/>
            </a:pPr>
            <a:r>
              <a:rPr lang="en-US" dirty="0">
                <a:solidFill>
                  <a:schemeClr val="tx1"/>
                </a:solidFill>
              </a:rPr>
              <a:t>Leave call light within the resident’s reach.</a:t>
            </a:r>
          </a:p>
          <a:p>
            <a:pPr marL="457200" indent="-457200">
              <a:buFont typeface="+mj-lt"/>
              <a:buAutoNum type="arabicPeriod" startAt="19"/>
            </a:pPr>
            <a:r>
              <a:rPr lang="en-US" dirty="0">
                <a:solidFill>
                  <a:schemeClr val="tx1"/>
                </a:solidFill>
              </a:rPr>
              <a:t>Wash your hands.</a:t>
            </a:r>
          </a:p>
          <a:p>
            <a:pPr marL="457200" indent="-457200">
              <a:buFont typeface="+mj-lt"/>
              <a:buAutoNum type="arabicPeriod" startAt="19"/>
            </a:pPr>
            <a:r>
              <a:rPr lang="en-US" dirty="0">
                <a:solidFill>
                  <a:schemeClr val="tx1"/>
                </a:solidFill>
              </a:rPr>
              <a:t>Be courteous and respectful at all times.</a:t>
            </a:r>
          </a:p>
          <a:p>
            <a:pPr marL="457200" indent="-457200">
              <a:buFont typeface="+mj-lt"/>
              <a:buAutoNum type="arabicPeriod" startAt="19"/>
            </a:pPr>
            <a:r>
              <a:rPr lang="en-US" dirty="0">
                <a:solidFill>
                  <a:schemeClr val="tx1"/>
                </a:solidFill>
              </a:rPr>
              <a:t>Report any changes in the resident to the nurse. Document procedure using facility guidelines. Record intake of solid food and fluids properly (see Learning Objective 14 for more information).</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482809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Residents with certain diseases or conditions, such as Parkinson’s disease, stroke, dementia, head trauma, blindness, or confusion may need additional help with eating.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538900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Follow these guidelines for special dining techniques: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Use assistive devices when necessary.</a:t>
            </a:r>
          </a:p>
          <a:p>
            <a:pPr marL="800100" lvl="1" indent="-342900">
              <a:buFont typeface="Arial" panose="020B0604020202020204" pitchFamily="34" charset="0"/>
              <a:buChar char="•"/>
            </a:pPr>
            <a:r>
              <a:rPr lang="en-US" dirty="0">
                <a:solidFill>
                  <a:schemeClr val="tx1"/>
                </a:solidFill>
              </a:rPr>
              <a:t>Use physical and verbal cues.</a:t>
            </a:r>
          </a:p>
          <a:p>
            <a:pPr marL="800100" lvl="1" indent="-342900">
              <a:buFont typeface="Arial" panose="020B0604020202020204" pitchFamily="34" charset="0"/>
              <a:buChar char="•"/>
            </a:pPr>
            <a:r>
              <a:rPr lang="en-US" dirty="0">
                <a:solidFill>
                  <a:schemeClr val="tx1"/>
                </a:solidFill>
              </a:rPr>
              <a:t>Always put food into the stronger side of the mouth.</a:t>
            </a:r>
          </a:p>
          <a:p>
            <a:pPr marL="800100" lvl="1" indent="-342900">
              <a:buFont typeface="Arial" panose="020B0604020202020204" pitchFamily="34" charset="0"/>
              <a:buChar char="•"/>
            </a:pPr>
            <a:r>
              <a:rPr lang="en-US" dirty="0">
                <a:solidFill>
                  <a:schemeClr val="tx1"/>
                </a:solidFill>
              </a:rPr>
              <a:t>Read menus to visually-impaired residents. Allow time with eating and use the face of an imaginary clock to explain the position of food.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66692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42001-7F27-41AF-B3E8-A3E586FA3EBF}"/>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p>
          <a:p>
            <a:r>
              <a:rPr lang="en-US" b="1" dirty="0">
                <a:solidFill>
                  <a:schemeClr val="tx1"/>
                </a:solidFill>
              </a:rPr>
              <a:t>vegans </a:t>
            </a:r>
          </a:p>
          <a:p>
            <a:pPr lvl="1"/>
            <a:r>
              <a:rPr lang="en-US" dirty="0"/>
              <a:t>people who do not eat meat, fish, or poultry and may or may not eat eggs and dairy products. </a:t>
            </a:r>
          </a:p>
          <a:p>
            <a:r>
              <a:rPr lang="en-US" b="1" dirty="0">
                <a:solidFill>
                  <a:schemeClr val="tx1"/>
                </a:solidFill>
              </a:rPr>
              <a:t>vegetarians </a:t>
            </a:r>
          </a:p>
          <a:p>
            <a:pPr lvl="1"/>
            <a:r>
              <a:rPr lang="en-US" dirty="0">
                <a:solidFill>
                  <a:schemeClr val="tx1"/>
                </a:solidFill>
              </a:rPr>
              <a:t>people who do not eat meat, fish, or poultry and may or may not eat eggs and dairy products.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5456DFA-5592-45F5-AC61-F23057CF26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86530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These tips can be useful for nursing assistants dealing with specific special needs:</a:t>
            </a:r>
          </a:p>
          <a:p>
            <a:endParaRPr lang="en-US" dirty="0">
              <a:solidFill>
                <a:schemeClr val="tx1"/>
              </a:solidFill>
            </a:endParaRPr>
          </a:p>
          <a:p>
            <a:pPr lvl="1"/>
            <a:r>
              <a:rPr lang="en-US" dirty="0">
                <a:solidFill>
                  <a:schemeClr val="tx1"/>
                </a:solidFill>
              </a:rPr>
              <a:t>Resident eats too quickly:</a:t>
            </a:r>
          </a:p>
          <a:p>
            <a:pPr marL="800100" lvl="1" indent="-342900">
              <a:buFont typeface="Arial" panose="020B0604020202020204" pitchFamily="34" charset="0"/>
              <a:buChar char="•"/>
            </a:pPr>
            <a:r>
              <a:rPr lang="en-US" dirty="0">
                <a:solidFill>
                  <a:schemeClr val="tx1"/>
                </a:solidFill>
              </a:rPr>
              <a:t>Remind him to chew, and set the utensils down between bites. Use smaller cups and plates and put less food on plates. </a:t>
            </a:r>
          </a:p>
          <a:p>
            <a:pPr marL="800100" lvl="1" indent="-342900">
              <a:buFont typeface="Arial" panose="020B0604020202020204" pitchFamily="34" charset="0"/>
              <a:buChar char="•"/>
            </a:pPr>
            <a:endParaRPr lang="en-US" dirty="0">
              <a:solidFill>
                <a:schemeClr val="tx1"/>
              </a:solidFill>
            </a:endParaRPr>
          </a:p>
          <a:p>
            <a:pPr lvl="1"/>
            <a:r>
              <a:rPr lang="en-US" dirty="0">
                <a:solidFill>
                  <a:schemeClr val="tx1"/>
                </a:solidFill>
              </a:rPr>
              <a:t>Resident bites down on utensils:</a:t>
            </a:r>
          </a:p>
          <a:p>
            <a:pPr marL="800100" lvl="1" indent="-342900">
              <a:buFont typeface="Arial" panose="020B0604020202020204" pitchFamily="34" charset="0"/>
              <a:buChar char="•"/>
            </a:pPr>
            <a:r>
              <a:rPr lang="en-US" dirty="0">
                <a:solidFill>
                  <a:schemeClr val="tx1"/>
                </a:solidFill>
              </a:rPr>
              <a:t>Ask the resident to open his mouth. Wait until the jaw relaxes to pull the utensil out of the mouth. Offer finger foods instead. </a:t>
            </a:r>
          </a:p>
          <a:p>
            <a:pPr lvl="1"/>
            <a:endParaRPr lang="en-US" dirty="0">
              <a:solidFill>
                <a:schemeClr val="tx1"/>
              </a:solidFill>
            </a:endParaRPr>
          </a:p>
          <a:p>
            <a:pPr lvl="1"/>
            <a:r>
              <a:rPr lang="en-US" dirty="0">
                <a:solidFill>
                  <a:schemeClr val="tx1"/>
                </a:solidFill>
              </a:rPr>
              <a:t>Resident cannot or will not chew:</a:t>
            </a:r>
          </a:p>
          <a:p>
            <a:pPr marL="800100" lvl="1" indent="-342900">
              <a:buFont typeface="Arial" panose="020B0604020202020204" pitchFamily="34" charset="0"/>
              <a:buChar char="•"/>
            </a:pPr>
            <a:r>
              <a:rPr lang="en-US" dirty="0">
                <a:solidFill>
                  <a:schemeClr val="tx1"/>
                </a:solidFill>
              </a:rPr>
              <a:t>Lightly press on the edge of the lips or on the chin to stimulate chewing. </a:t>
            </a:r>
          </a:p>
          <a:p>
            <a:pPr lvl="1"/>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888411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Dealing with specific special needs (cont’d):</a:t>
            </a:r>
          </a:p>
          <a:p>
            <a:endParaRPr lang="en-US" dirty="0">
              <a:solidFill>
                <a:schemeClr val="tx1"/>
              </a:solidFill>
            </a:endParaRPr>
          </a:p>
          <a:p>
            <a:pPr lvl="1"/>
            <a:r>
              <a:rPr lang="en-US" dirty="0">
                <a:solidFill>
                  <a:schemeClr val="tx1"/>
                </a:solidFill>
              </a:rPr>
              <a:t>Resident will not stop chewing:</a:t>
            </a:r>
          </a:p>
          <a:p>
            <a:pPr marL="800100" lvl="1" indent="-342900">
              <a:buFont typeface="Arial" panose="020B0604020202020204" pitchFamily="34" charset="0"/>
              <a:buChar char="•"/>
            </a:pPr>
            <a:r>
              <a:rPr lang="en-US" dirty="0">
                <a:solidFill>
                  <a:schemeClr val="tx1"/>
                </a:solidFill>
              </a:rPr>
              <a:t>Ask him to stop chewing. Offer smaller bites of food and feed softer foods that do not need as much chewing. </a:t>
            </a:r>
          </a:p>
          <a:p>
            <a:pPr lvl="1"/>
            <a:endParaRPr lang="en-US" dirty="0">
              <a:solidFill>
                <a:schemeClr val="tx1"/>
              </a:solidFill>
            </a:endParaRPr>
          </a:p>
          <a:p>
            <a:pPr lvl="1"/>
            <a:r>
              <a:rPr lang="en-US" dirty="0">
                <a:solidFill>
                  <a:schemeClr val="tx1"/>
                </a:solidFill>
              </a:rPr>
              <a:t>Resident holds food in his mouth:</a:t>
            </a:r>
          </a:p>
          <a:p>
            <a:pPr marL="800100" lvl="1" indent="-342900">
              <a:buFont typeface="Arial" panose="020B0604020202020204" pitchFamily="34" charset="0"/>
              <a:buChar char="•"/>
            </a:pPr>
            <a:r>
              <a:rPr lang="en-US" dirty="0">
                <a:solidFill>
                  <a:schemeClr val="tx1"/>
                </a:solidFill>
              </a:rPr>
              <a:t>Remind him to swallow after every bite. After feeding a bite of food, lightly press an empty teaspoon against the lips to encourage the person to swallow the food. </a:t>
            </a:r>
          </a:p>
          <a:p>
            <a:pPr lvl="1"/>
            <a:endParaRPr lang="en-US" dirty="0">
              <a:solidFill>
                <a:schemeClr val="tx1"/>
              </a:solidFill>
            </a:endParaRPr>
          </a:p>
          <a:p>
            <a:pPr lvl="1"/>
            <a:r>
              <a:rPr lang="en-US" dirty="0">
                <a:solidFill>
                  <a:schemeClr val="tx1"/>
                </a:solidFill>
              </a:rPr>
              <a:t>Resident pockets food in his cheek:</a:t>
            </a:r>
          </a:p>
          <a:p>
            <a:pPr marL="800100" lvl="1" indent="-342900">
              <a:buFont typeface="Arial" panose="020B0604020202020204" pitchFamily="34" charset="0"/>
              <a:buChar char="•"/>
            </a:pPr>
            <a:r>
              <a:rPr lang="en-US" dirty="0">
                <a:solidFill>
                  <a:schemeClr val="tx1"/>
                </a:solidFill>
              </a:rPr>
              <a:t>Ask him to chew and swallow the food. Touch the outside of the cheek and ask him to use his tongue to get the food.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724946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Dealing with specific special needs (cont’d):</a:t>
            </a:r>
          </a:p>
          <a:p>
            <a:endParaRPr lang="en-US" dirty="0">
              <a:solidFill>
                <a:schemeClr val="tx1"/>
              </a:solidFill>
            </a:endParaRPr>
          </a:p>
          <a:p>
            <a:pPr lvl="1"/>
            <a:r>
              <a:rPr lang="en-US" dirty="0">
                <a:solidFill>
                  <a:schemeClr val="tx1"/>
                </a:solidFill>
              </a:rPr>
              <a:t>Resident has poor lip closure:</a:t>
            </a:r>
          </a:p>
          <a:p>
            <a:pPr marL="800100" lvl="1" indent="-342900">
              <a:buFont typeface="Arial" panose="020B0604020202020204" pitchFamily="34" charset="0"/>
              <a:buChar char="•"/>
            </a:pPr>
            <a:r>
              <a:rPr lang="en-US" dirty="0">
                <a:solidFill>
                  <a:schemeClr val="tx1"/>
                </a:solidFill>
              </a:rPr>
              <a:t>Remind him to close his lips. Show him how to close his lips if necessary. </a:t>
            </a:r>
          </a:p>
          <a:p>
            <a:pPr lvl="1"/>
            <a:r>
              <a:rPr lang="en-US" dirty="0">
                <a:solidFill>
                  <a:schemeClr val="tx1"/>
                </a:solidFill>
              </a:rPr>
              <a:t>Resident has no teeth or missing teeth:</a:t>
            </a:r>
          </a:p>
          <a:p>
            <a:pPr marL="800100" lvl="1" indent="-342900">
              <a:buFont typeface="Arial" panose="020B0604020202020204" pitchFamily="34" charset="0"/>
              <a:buChar char="•"/>
            </a:pPr>
            <a:r>
              <a:rPr lang="en-US" dirty="0">
                <a:solidFill>
                  <a:schemeClr val="tx1"/>
                </a:solidFill>
              </a:rPr>
              <a:t>Thickened liquids or soft or pureed diets may be ordered. </a:t>
            </a:r>
          </a:p>
          <a:p>
            <a:pPr lvl="1"/>
            <a:r>
              <a:rPr lang="en-US" dirty="0">
                <a:solidFill>
                  <a:schemeClr val="tx1"/>
                </a:solidFill>
              </a:rPr>
              <a:t>Resident has dentures that do not fit properly:</a:t>
            </a:r>
          </a:p>
          <a:p>
            <a:pPr marL="800100" lvl="1" indent="-342900">
              <a:buFont typeface="Arial" panose="020B0604020202020204" pitchFamily="34" charset="0"/>
              <a:buChar char="•"/>
            </a:pPr>
            <a:r>
              <a:rPr lang="en-US" dirty="0">
                <a:solidFill>
                  <a:schemeClr val="tx1"/>
                </a:solidFill>
              </a:rPr>
              <a:t>Report it to the nurse immediately for evaluation by a dentist. Thickened liquids or soft or pureed diets may be ordered.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5024919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Dealing with specific special needs (cont’d):</a:t>
            </a:r>
          </a:p>
          <a:p>
            <a:pPr lvl="1"/>
            <a:endParaRPr lang="en-US" dirty="0">
              <a:solidFill>
                <a:schemeClr val="tx1"/>
              </a:solidFill>
            </a:endParaRPr>
          </a:p>
          <a:p>
            <a:pPr lvl="1"/>
            <a:r>
              <a:rPr lang="en-US" dirty="0">
                <a:solidFill>
                  <a:schemeClr val="tx1"/>
                </a:solidFill>
              </a:rPr>
              <a:t>Resident has change in vision that causes problems seeing food clearly:</a:t>
            </a:r>
          </a:p>
          <a:p>
            <a:pPr marL="800100" lvl="1" indent="-342900">
              <a:buFont typeface="Arial" panose="020B0604020202020204" pitchFamily="34" charset="0"/>
              <a:buChar char="•"/>
            </a:pPr>
            <a:r>
              <a:rPr lang="en-US" dirty="0">
                <a:solidFill>
                  <a:schemeClr val="tx1"/>
                </a:solidFill>
              </a:rPr>
              <a:t>Make sure resident wears eyeglasses and that they are clean. Report to the nurse if eyeglasses are damaged or broken. Read menus out loud and describe food. </a:t>
            </a:r>
          </a:p>
          <a:p>
            <a:pPr lvl="1"/>
            <a:r>
              <a:rPr lang="en-US" dirty="0">
                <a:solidFill>
                  <a:schemeClr val="tx1"/>
                </a:solidFill>
              </a:rPr>
              <a:t>Resident has protruding tongue or tongue thrust:</a:t>
            </a:r>
          </a:p>
          <a:p>
            <a:pPr marL="800100" lvl="1" indent="-342900">
              <a:buFont typeface="Arial" panose="020B0604020202020204" pitchFamily="34" charset="0"/>
              <a:buChar char="•"/>
            </a:pPr>
            <a:r>
              <a:rPr lang="en-US" dirty="0">
                <a:solidFill>
                  <a:schemeClr val="tx1"/>
                </a:solidFill>
              </a:rPr>
              <a:t>Use special straws and cups to help. </a:t>
            </a:r>
          </a:p>
          <a:p>
            <a:pPr lvl="1"/>
            <a:r>
              <a:rPr lang="en-US" dirty="0">
                <a:solidFill>
                  <a:schemeClr val="tx1"/>
                </a:solidFill>
              </a:rPr>
              <a:t>Resident will not open his mouth:</a:t>
            </a:r>
          </a:p>
          <a:p>
            <a:pPr marL="800100" lvl="1" indent="-342900">
              <a:buFont typeface="Arial" panose="020B0604020202020204" pitchFamily="34" charset="0"/>
              <a:buChar char="•"/>
            </a:pPr>
            <a:r>
              <a:rPr lang="en-US" dirty="0">
                <a:solidFill>
                  <a:schemeClr val="tx1"/>
                </a:solidFill>
              </a:rPr>
              <a:t>Touch his lower lip to encourage him to open the mouth. </a:t>
            </a:r>
          </a:p>
          <a:p>
            <a:pPr lvl="1"/>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972796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Dealing with specific special needs (cont’d):</a:t>
            </a:r>
          </a:p>
          <a:p>
            <a:endParaRPr lang="en-US" dirty="0">
              <a:solidFill>
                <a:schemeClr val="tx1"/>
              </a:solidFill>
            </a:endParaRPr>
          </a:p>
          <a:p>
            <a:pPr lvl="1"/>
            <a:r>
              <a:rPr lang="en-US" dirty="0">
                <a:solidFill>
                  <a:schemeClr val="tx1"/>
                </a:solidFill>
              </a:rPr>
              <a:t>Resident falls asleep while eating:</a:t>
            </a:r>
          </a:p>
          <a:p>
            <a:pPr marL="800100" lvl="1" indent="-342900">
              <a:buFont typeface="Arial" panose="020B0604020202020204" pitchFamily="34" charset="0"/>
              <a:buChar char="•"/>
            </a:pPr>
            <a:r>
              <a:rPr lang="en-US" dirty="0">
                <a:solidFill>
                  <a:schemeClr val="tx1"/>
                </a:solidFill>
              </a:rPr>
              <a:t>Seat him with residents who talk a lot and are very social. Make appropriate conversation while he is eating. </a:t>
            </a:r>
          </a:p>
          <a:p>
            <a:pPr lvl="1"/>
            <a:r>
              <a:rPr lang="en-US" dirty="0">
                <a:solidFill>
                  <a:schemeClr val="tx1"/>
                </a:solidFill>
              </a:rPr>
              <a:t>Resident chokes when drinking:</a:t>
            </a:r>
          </a:p>
          <a:p>
            <a:pPr marL="800100" lvl="1" indent="-342900">
              <a:buFont typeface="Arial" panose="020B0604020202020204" pitchFamily="34" charset="0"/>
              <a:buChar char="•"/>
            </a:pPr>
            <a:r>
              <a:rPr lang="en-US" dirty="0">
                <a:solidFill>
                  <a:schemeClr val="tx1"/>
                </a:solidFill>
              </a:rPr>
              <a:t>Remind him to lift his chin before taking a sip of fluid. Offer fluids when he has no food in his mouth. Resident should be seated, not standing, while drinking.</a:t>
            </a:r>
          </a:p>
          <a:p>
            <a:pPr lvl="1"/>
            <a:r>
              <a:rPr lang="en-US" dirty="0">
                <a:solidFill>
                  <a:schemeClr val="tx1"/>
                </a:solidFill>
              </a:rPr>
              <a:t>Resident is susceptible to choking:</a:t>
            </a:r>
          </a:p>
          <a:p>
            <a:pPr marL="800100" lvl="1" indent="-342900">
              <a:buFont typeface="Arial" panose="020B0604020202020204" pitchFamily="34" charset="0"/>
              <a:buChar char="•"/>
            </a:pPr>
            <a:r>
              <a:rPr lang="en-US" dirty="0">
                <a:solidFill>
                  <a:schemeClr val="tx1"/>
                </a:solidFill>
              </a:rPr>
              <a:t>Avoid foods like cake, hot dogs, peanut butter, nuts, popcorn, raw vegetables and certain fruits, like grapes.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95201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Dealing with specific special needs (cont’d):</a:t>
            </a:r>
          </a:p>
          <a:p>
            <a:endParaRPr lang="en-US" dirty="0">
              <a:solidFill>
                <a:schemeClr val="tx1"/>
              </a:solidFill>
            </a:endParaRPr>
          </a:p>
          <a:p>
            <a:pPr lvl="1"/>
            <a:r>
              <a:rPr lang="en-US" dirty="0">
                <a:solidFill>
                  <a:schemeClr val="tx1"/>
                </a:solidFill>
              </a:rPr>
              <a:t>Resident forgets to eat:</a:t>
            </a:r>
          </a:p>
          <a:p>
            <a:pPr marL="800100" lvl="1" indent="-342900">
              <a:buFont typeface="Arial" panose="020B0604020202020204" pitchFamily="34" charset="0"/>
              <a:buChar char="•"/>
            </a:pPr>
            <a:r>
              <a:rPr lang="en-US" dirty="0">
                <a:solidFill>
                  <a:schemeClr val="tx1"/>
                </a:solidFill>
              </a:rPr>
              <a:t>Remind him to take another bite. Offer praise and encouragement. Do not rush the resident. </a:t>
            </a:r>
          </a:p>
          <a:p>
            <a:pPr lvl="1"/>
            <a:r>
              <a:rPr lang="en-US" dirty="0">
                <a:solidFill>
                  <a:schemeClr val="tx1"/>
                </a:solidFill>
              </a:rPr>
              <a:t>Resident drools excessively:</a:t>
            </a:r>
          </a:p>
          <a:p>
            <a:pPr marL="800100" lvl="1" indent="-342900">
              <a:buFont typeface="Arial" panose="020B0604020202020204" pitchFamily="34" charset="0"/>
              <a:buChar char="•"/>
            </a:pPr>
            <a:r>
              <a:rPr lang="en-US" dirty="0">
                <a:solidFill>
                  <a:schemeClr val="tx1"/>
                </a:solidFill>
              </a:rPr>
              <a:t>Make sure he is in an upright eating position, using good posture. </a:t>
            </a:r>
          </a:p>
          <a:p>
            <a:pPr lvl="1"/>
            <a:r>
              <a:rPr lang="en-US" dirty="0">
                <a:solidFill>
                  <a:schemeClr val="tx1"/>
                </a:solidFill>
              </a:rPr>
              <a:t>Resident has poor sitting balance:</a:t>
            </a:r>
          </a:p>
          <a:p>
            <a:pPr marL="800100" lvl="1" indent="-342900">
              <a:buFont typeface="Arial" panose="020B0604020202020204" pitchFamily="34" charset="0"/>
              <a:buChar char="•"/>
            </a:pPr>
            <a:r>
              <a:rPr lang="en-US" dirty="0">
                <a:solidFill>
                  <a:schemeClr val="tx1"/>
                </a:solidFill>
              </a:rPr>
              <a:t>Seat him in a regular dining room chair with armrests, rather than a wheelchair. Position him upright at a 90-degree angle.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948036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Dealing with specific special needs (cont’d):</a:t>
            </a:r>
          </a:p>
          <a:p>
            <a:endParaRPr lang="en-US" dirty="0">
              <a:solidFill>
                <a:schemeClr val="tx1"/>
              </a:solidFill>
            </a:endParaRPr>
          </a:p>
          <a:p>
            <a:pPr lvl="1"/>
            <a:r>
              <a:rPr lang="en-US" dirty="0">
                <a:solidFill>
                  <a:schemeClr val="tx1"/>
                </a:solidFill>
              </a:rPr>
              <a:t>Resident tends to lean on one side:</a:t>
            </a:r>
          </a:p>
          <a:p>
            <a:pPr marL="800100" lvl="1" indent="-342900">
              <a:buFont typeface="Arial" panose="020B0604020202020204" pitchFamily="34" charset="0"/>
              <a:buChar char="•"/>
            </a:pPr>
            <a:r>
              <a:rPr lang="en-US" dirty="0">
                <a:solidFill>
                  <a:schemeClr val="tx1"/>
                </a:solidFill>
              </a:rPr>
              <a:t>Ask him to keep his elbows on the table. Using a wheelchair wedge cushion may help. </a:t>
            </a:r>
          </a:p>
          <a:p>
            <a:pPr lvl="1"/>
            <a:r>
              <a:rPr lang="en-US" dirty="0">
                <a:solidFill>
                  <a:schemeClr val="tx1"/>
                </a:solidFill>
              </a:rPr>
              <a:t>Resident tends to fall forward:</a:t>
            </a:r>
          </a:p>
          <a:p>
            <a:pPr marL="800100" lvl="1" indent="-342900">
              <a:buFont typeface="Arial" panose="020B0604020202020204" pitchFamily="34" charset="0"/>
              <a:buChar char="•"/>
            </a:pPr>
            <a:r>
              <a:rPr lang="en-US" dirty="0">
                <a:solidFill>
                  <a:schemeClr val="tx1"/>
                </a:solidFill>
              </a:rPr>
              <a:t>Using a geriatric chair may help. A wheelchair wedge cushion may also help. </a:t>
            </a:r>
          </a:p>
          <a:p>
            <a:pPr lvl="1"/>
            <a:r>
              <a:rPr lang="en-US" dirty="0">
                <a:solidFill>
                  <a:schemeClr val="tx1"/>
                </a:solidFill>
              </a:rPr>
              <a:t>Resident has poor neck control:</a:t>
            </a:r>
          </a:p>
          <a:p>
            <a:pPr marL="800100" lvl="1" indent="-342900">
              <a:buFont typeface="Arial" panose="020B0604020202020204" pitchFamily="34" charset="0"/>
              <a:buChar char="•"/>
            </a:pPr>
            <a:r>
              <a:rPr lang="en-US" dirty="0">
                <a:solidFill>
                  <a:schemeClr val="tx1"/>
                </a:solidFill>
              </a:rPr>
              <a:t>A soft neck brace may stabilize the head. A wedge cushion behind the head and shoulders can help a resident in a geriatric chair.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078436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1D11C-7A82-4A12-8688-58E498EEE39B}"/>
              </a:ext>
            </a:extLst>
          </p:cNvPr>
          <p:cNvSpPr>
            <a:spLocks noGrp="1"/>
          </p:cNvSpPr>
          <p:nvPr>
            <p:ph idx="1"/>
          </p:nvPr>
        </p:nvSpPr>
        <p:spPr/>
        <p:txBody>
          <a:bodyPr/>
          <a:lstStyle/>
          <a:p>
            <a:pPr marL="457200" indent="-457200">
              <a:buFont typeface="+mj-lt"/>
              <a:buAutoNum type="arabicPeriod" startAt="12"/>
            </a:pPr>
            <a:r>
              <a:rPr lang="en-US" dirty="0"/>
              <a:t>Describe how to assist residents with special needs</a:t>
            </a:r>
          </a:p>
          <a:p>
            <a:pPr marL="457200" indent="-457200">
              <a:buFont typeface="+mj-lt"/>
              <a:buAutoNum type="arabicPeriod" startAt="12"/>
            </a:pPr>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How would it feel to have one of the problems described? If you were in this situation, what attitudes could a nursing assistant have that would make things easier for you?</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83029C8-A9A7-448B-A4DD-CECBB9066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815245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27994-690A-43D5-ADED-83B245CA8415}"/>
              </a:ext>
            </a:extLst>
          </p:cNvPr>
          <p:cNvSpPr>
            <a:spLocks noGrp="1"/>
          </p:cNvSpPr>
          <p:nvPr>
            <p:ph idx="1"/>
          </p:nvPr>
        </p:nvSpPr>
        <p:spPr/>
        <p:txBody>
          <a:bodyPr/>
          <a:lstStyle/>
          <a:p>
            <a:pPr marL="457200" indent="-457200">
              <a:buFont typeface="+mj-lt"/>
              <a:buAutoNum type="arabicPeriod" startAt="13"/>
            </a:pPr>
            <a:r>
              <a:rPr lang="en-US" dirty="0"/>
              <a:t>Discuss dysphagia and list guidelines for preventing aspiration</a:t>
            </a:r>
          </a:p>
          <a:p>
            <a:endParaRPr lang="en-US" dirty="0"/>
          </a:p>
          <a:p>
            <a:r>
              <a:rPr lang="en-US" dirty="0">
                <a:solidFill>
                  <a:schemeClr val="tx1"/>
                </a:solidFill>
              </a:rPr>
              <a:t>Know these signs and symptoms of dysphagia that must be reported to the nurse: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Slow eating</a:t>
            </a:r>
          </a:p>
          <a:p>
            <a:pPr marL="800100" lvl="1" indent="-342900">
              <a:buFont typeface="Arial" panose="020B0604020202020204" pitchFamily="34" charset="0"/>
              <a:buChar char="•"/>
            </a:pPr>
            <a:r>
              <a:rPr lang="en-US" dirty="0">
                <a:solidFill>
                  <a:schemeClr val="tx1"/>
                </a:solidFill>
              </a:rPr>
              <a:t>Avoidance of eating</a:t>
            </a:r>
          </a:p>
          <a:p>
            <a:pPr marL="800100" lvl="1" indent="-342900">
              <a:buFont typeface="Arial" panose="020B0604020202020204" pitchFamily="34" charset="0"/>
              <a:buChar char="•"/>
            </a:pPr>
            <a:r>
              <a:rPr lang="en-US" dirty="0">
                <a:solidFill>
                  <a:schemeClr val="tx1"/>
                </a:solidFill>
              </a:rPr>
              <a:t>Spitting out pieces of food</a:t>
            </a:r>
          </a:p>
          <a:p>
            <a:pPr marL="800100" lvl="1" indent="-342900">
              <a:buFont typeface="Arial" panose="020B0604020202020204" pitchFamily="34" charset="0"/>
              <a:buChar char="•"/>
            </a:pPr>
            <a:r>
              <a:rPr lang="en-US" dirty="0">
                <a:solidFill>
                  <a:schemeClr val="tx1"/>
                </a:solidFill>
              </a:rPr>
              <a:t>Difficulty chewing food</a:t>
            </a:r>
          </a:p>
          <a:p>
            <a:pPr marL="800100" lvl="1" indent="-342900">
              <a:buFont typeface="Arial" panose="020B0604020202020204" pitchFamily="34" charset="0"/>
              <a:buChar char="•"/>
            </a:pPr>
            <a:r>
              <a:rPr lang="en-US" dirty="0">
                <a:solidFill>
                  <a:schemeClr val="tx1"/>
                </a:solidFill>
              </a:rPr>
              <a:t>Difficulty swallowing small bites of food or pills</a:t>
            </a:r>
          </a:p>
          <a:p>
            <a:pPr marL="800100" lvl="1" indent="-342900">
              <a:buFont typeface="Arial" panose="020B0604020202020204" pitchFamily="34" charset="0"/>
              <a:buChar char="•"/>
            </a:pPr>
            <a:r>
              <a:rPr lang="en-US" dirty="0">
                <a:solidFill>
                  <a:schemeClr val="tx1"/>
                </a:solidFill>
              </a:rPr>
              <a:t>Several swallows needed per mouthful</a:t>
            </a:r>
          </a:p>
          <a:p>
            <a:pPr marL="800100" lvl="1" indent="-342900">
              <a:buFont typeface="Arial" panose="020B0604020202020204" pitchFamily="34" charset="0"/>
              <a:buChar char="•"/>
            </a:pPr>
            <a:r>
              <a:rPr lang="en-US" dirty="0">
                <a:solidFill>
                  <a:schemeClr val="tx1"/>
                </a:solidFill>
              </a:rPr>
              <a:t>Dribbling saliva, food, or fluid from the mouth</a:t>
            </a:r>
          </a:p>
          <a:p>
            <a:pPr marL="800100" lvl="1" indent="-342900">
              <a:buFont typeface="Arial" panose="020B0604020202020204" pitchFamily="34" charset="0"/>
              <a:buChar char="•"/>
            </a:pPr>
            <a:r>
              <a:rPr lang="en-US" dirty="0">
                <a:solidFill>
                  <a:schemeClr val="tx1"/>
                </a:solidFill>
              </a:rPr>
              <a:t>Food residue inside the mouth or cheeks during and after meals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7914F8B-F819-476B-A865-A97D31CE3C7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708621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27994-690A-43D5-ADED-83B245CA8415}"/>
              </a:ext>
            </a:extLst>
          </p:cNvPr>
          <p:cNvSpPr>
            <a:spLocks noGrp="1"/>
          </p:cNvSpPr>
          <p:nvPr>
            <p:ph idx="1"/>
          </p:nvPr>
        </p:nvSpPr>
        <p:spPr/>
        <p:txBody>
          <a:bodyPr/>
          <a:lstStyle/>
          <a:p>
            <a:pPr marL="457200" indent="-457200">
              <a:buFont typeface="+mj-lt"/>
              <a:buAutoNum type="arabicPeriod" startAt="13"/>
            </a:pPr>
            <a:r>
              <a:rPr lang="en-US" dirty="0"/>
              <a:t>Discuss dysphagia and list guidelines for preventing aspiration</a:t>
            </a:r>
          </a:p>
          <a:p>
            <a:endParaRPr lang="en-US" dirty="0"/>
          </a:p>
          <a:p>
            <a:r>
              <a:rPr lang="en-US" dirty="0">
                <a:solidFill>
                  <a:schemeClr val="tx1"/>
                </a:solidFill>
              </a:rPr>
              <a:t>Signs and symptoms of dysphagia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Vomiting while eating or drinking</a:t>
            </a:r>
          </a:p>
          <a:p>
            <a:pPr marL="800100" lvl="1" indent="-342900">
              <a:buFont typeface="Arial" panose="020B0604020202020204" pitchFamily="34" charset="0"/>
              <a:buChar char="•"/>
            </a:pPr>
            <a:r>
              <a:rPr lang="en-US" dirty="0">
                <a:solidFill>
                  <a:schemeClr val="tx1"/>
                </a:solidFill>
              </a:rPr>
              <a:t>Frequent throat clearing	</a:t>
            </a:r>
          </a:p>
          <a:p>
            <a:pPr marL="800100" lvl="1" indent="-342900">
              <a:buFont typeface="Arial" panose="020B0604020202020204" pitchFamily="34" charset="0"/>
              <a:buChar char="•"/>
            </a:pPr>
            <a:r>
              <a:rPr lang="en-US" dirty="0">
                <a:solidFill>
                  <a:schemeClr val="tx1"/>
                </a:solidFill>
              </a:rPr>
              <a:t>Food or fluid coming up into the nose</a:t>
            </a:r>
          </a:p>
          <a:p>
            <a:pPr marL="800100" lvl="1" indent="-342900">
              <a:buFont typeface="Arial" panose="020B0604020202020204" pitchFamily="34" charset="0"/>
              <a:buChar char="•"/>
            </a:pPr>
            <a:r>
              <a:rPr lang="en-US" dirty="0">
                <a:solidFill>
                  <a:schemeClr val="tx1"/>
                </a:solidFill>
              </a:rPr>
              <a:t>Coughing during or after meals</a:t>
            </a:r>
          </a:p>
          <a:p>
            <a:pPr marL="800100" lvl="1" indent="-342900">
              <a:buFont typeface="Arial" panose="020B0604020202020204" pitchFamily="34" charset="0"/>
              <a:buChar char="•"/>
            </a:pPr>
            <a:r>
              <a:rPr lang="en-US" dirty="0">
                <a:solidFill>
                  <a:schemeClr val="tx1"/>
                </a:solidFill>
              </a:rPr>
              <a:t>Choking during meals</a:t>
            </a:r>
          </a:p>
          <a:p>
            <a:pPr marL="800100" lvl="1" indent="-342900">
              <a:buFont typeface="Arial" panose="020B0604020202020204" pitchFamily="34" charset="0"/>
              <a:buChar char="•"/>
            </a:pPr>
            <a:r>
              <a:rPr lang="en-US" dirty="0">
                <a:solidFill>
                  <a:schemeClr val="tx1"/>
                </a:solidFill>
              </a:rPr>
              <a:t>Gurgling sound in voice during or after meals, or loss of voice</a:t>
            </a:r>
          </a:p>
          <a:p>
            <a:pPr marL="800100" lvl="1" indent="-342900">
              <a:buFont typeface="Arial" panose="020B0604020202020204" pitchFamily="34" charset="0"/>
              <a:buChar char="•"/>
            </a:pPr>
            <a:r>
              <a:rPr lang="en-US" dirty="0">
                <a:solidFill>
                  <a:schemeClr val="tx1"/>
                </a:solidFill>
              </a:rPr>
              <a:t>Problems breathing while eating or drinking</a:t>
            </a:r>
          </a:p>
          <a:p>
            <a:pPr marL="800100" lvl="1" indent="-342900">
              <a:buFont typeface="Arial" panose="020B0604020202020204" pitchFamily="34" charset="0"/>
              <a:buChar char="•"/>
            </a:pPr>
            <a:r>
              <a:rPr lang="en-US" dirty="0">
                <a:solidFill>
                  <a:schemeClr val="tx1"/>
                </a:solidFill>
              </a:rPr>
              <a:t>Visible effort to swallow</a:t>
            </a:r>
          </a:p>
          <a:p>
            <a:pPr marL="800100" lvl="1" indent="-342900">
              <a:buFont typeface="Arial" panose="020B0604020202020204" pitchFamily="34" charset="0"/>
              <a:buChar char="•"/>
            </a:pPr>
            <a:r>
              <a:rPr lang="en-US" dirty="0">
                <a:solidFill>
                  <a:schemeClr val="tx1"/>
                </a:solidFill>
              </a:rPr>
              <a:t>Watering eyes when eating or drinking</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7914F8B-F819-476B-A865-A97D31CE3C7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60323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1D62D-60BD-4006-BBDF-53A6BE6BEA60}"/>
              </a:ext>
            </a:extLst>
          </p:cNvPr>
          <p:cNvSpPr>
            <a:spLocks noGrp="1"/>
          </p:cNvSpPr>
          <p:nvPr>
            <p:ph idx="1"/>
          </p:nvPr>
        </p:nvSpPr>
        <p:spPr/>
        <p:txBody>
          <a:bodyPr/>
          <a:lstStyle/>
          <a:p>
            <a:pPr marL="457200" indent="-457200">
              <a:buFont typeface="+mj-lt"/>
              <a:buAutoNum type="arabicPeriod" startAt="2"/>
            </a:pPr>
            <a:r>
              <a:rPr lang="en-US" dirty="0"/>
              <a:t>Describe common nutritional problems of the elderly and the chronically ill</a:t>
            </a:r>
          </a:p>
          <a:p>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nutrition</a:t>
            </a:r>
          </a:p>
          <a:p>
            <a:pPr lvl="1"/>
            <a:r>
              <a:rPr lang="en-US" dirty="0">
                <a:solidFill>
                  <a:schemeClr val="tx1"/>
                </a:solidFill>
              </a:rPr>
              <a:t>the process by which the body uses food to maintain health.</a:t>
            </a:r>
          </a:p>
          <a:p>
            <a:r>
              <a:rPr lang="en-US" b="1" dirty="0">
                <a:solidFill>
                  <a:schemeClr val="tx1"/>
                </a:solidFill>
              </a:rPr>
              <a:t>malnutrition</a:t>
            </a:r>
          </a:p>
          <a:p>
            <a:pPr lvl="1"/>
            <a:r>
              <a:rPr lang="en-US" dirty="0">
                <a:solidFill>
                  <a:schemeClr val="tx1"/>
                </a:solidFill>
              </a:rPr>
              <a:t>the lack of proper nutrition that results from insufficient food intake or an improper diet.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7ED0F02-A649-40C1-8213-0021B8F767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758488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742DF-CA1C-4624-96FE-F9A4BBDE3B0F}"/>
              </a:ext>
            </a:extLst>
          </p:cNvPr>
          <p:cNvSpPr>
            <a:spLocks noGrp="1"/>
          </p:cNvSpPr>
          <p:nvPr>
            <p:ph idx="1"/>
          </p:nvPr>
        </p:nvSpPr>
        <p:spPr/>
        <p:txBody>
          <a:bodyPr/>
          <a:lstStyle/>
          <a:p>
            <a:r>
              <a:rPr lang="en-US" dirty="0">
                <a:solidFill>
                  <a:schemeClr val="tx1"/>
                </a:solidFill>
              </a:rPr>
              <a:t>Key Material 14-2: Preventing Aspiration</a:t>
            </a:r>
          </a:p>
          <a:p>
            <a:endParaRPr lang="en-US" dirty="0">
              <a:solidFill>
                <a:schemeClr val="tx1"/>
              </a:solidFill>
            </a:endParaRP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Position in a straight, upright position at a 90-degree angle.</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Feed residents slowly.</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Avoid distractions.</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Offer small pieces of food or small spoons of pureed food.</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Offer food and then a liquid.</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Place food in the non-paralyzed side of the mouth.</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Make sure food is actually swallowed before next bite of food or sip of drink.</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Have residents stay in upright position for at least 30 minutes after eating and drinking.</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Provide mouth care after eating.</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Observe residents closely. Report signs of aspiration immediately.</a:t>
            </a:r>
          </a:p>
          <a:p>
            <a:endParaRPr lang="en-US" dirty="0">
              <a:solidFill>
                <a:schemeClr val="tx1"/>
              </a:solidFill>
            </a:endParaRPr>
          </a:p>
        </p:txBody>
      </p:sp>
      <p:sp>
        <p:nvSpPr>
          <p:cNvPr id="3" name="Slide Number Placeholder 2">
            <a:extLst>
              <a:ext uri="{FF2B5EF4-FFF2-40B4-BE49-F238E27FC236}">
                <a16:creationId xmlns:a16="http://schemas.microsoft.com/office/drawing/2014/main" id="{653EDBE9-867B-44C1-81C1-012BA0E8BE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940885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9A2FA8-0D9D-4A7C-B409-2CE4BF76DCA4}"/>
              </a:ext>
            </a:extLst>
          </p:cNvPr>
          <p:cNvSpPr>
            <a:spLocks noGrp="1"/>
          </p:cNvSpPr>
          <p:nvPr>
            <p:ph idx="1"/>
          </p:nvPr>
        </p:nvSpPr>
        <p:spPr/>
        <p:txBody>
          <a:bodyPr/>
          <a:lstStyle/>
          <a:p>
            <a:pPr marL="457200" indent="-457200">
              <a:buFont typeface="+mj-lt"/>
              <a:buAutoNum type="arabicPeriod" startAt="14"/>
            </a:pPr>
            <a:r>
              <a:rPr lang="en-US" dirty="0"/>
              <a:t>Describe intake and output (I&amp;O)</a:t>
            </a:r>
          </a:p>
          <a:p>
            <a:pPr marL="457200" indent="-457200">
              <a:buFont typeface="+mj-lt"/>
              <a:buAutoNum type="arabicPeriod" startAt="14"/>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intake</a:t>
            </a:r>
          </a:p>
          <a:p>
            <a:pPr lvl="1"/>
            <a:r>
              <a:rPr lang="en-US" dirty="0">
                <a:solidFill>
                  <a:schemeClr val="tx1"/>
                </a:solidFill>
              </a:rPr>
              <a:t>the fluid a person consumes; also called </a:t>
            </a:r>
            <a:r>
              <a:rPr lang="en-US" i="1" dirty="0">
                <a:solidFill>
                  <a:schemeClr val="tx1"/>
                </a:solidFill>
              </a:rPr>
              <a:t>input</a:t>
            </a:r>
            <a:r>
              <a:rPr lang="en-US" dirty="0">
                <a:solidFill>
                  <a:schemeClr val="tx1"/>
                </a:solidFill>
              </a:rPr>
              <a:t>.</a:t>
            </a:r>
          </a:p>
          <a:p>
            <a:r>
              <a:rPr lang="en-US" b="1" dirty="0">
                <a:solidFill>
                  <a:schemeClr val="tx1"/>
                </a:solidFill>
              </a:rPr>
              <a:t>input</a:t>
            </a:r>
          </a:p>
          <a:p>
            <a:pPr lvl="1"/>
            <a:r>
              <a:rPr lang="en-US" dirty="0">
                <a:solidFill>
                  <a:schemeClr val="tx1"/>
                </a:solidFill>
              </a:rPr>
              <a:t>the fluid a person consumes; also called </a:t>
            </a:r>
            <a:r>
              <a:rPr lang="en-US" i="1" dirty="0">
                <a:solidFill>
                  <a:schemeClr val="tx1"/>
                </a:solidFill>
              </a:rPr>
              <a:t>intake</a:t>
            </a:r>
            <a:r>
              <a:rPr lang="en-US" dirty="0">
                <a:solidFill>
                  <a:schemeClr val="tx1"/>
                </a:solidFill>
              </a:rPr>
              <a:t>.</a:t>
            </a:r>
          </a:p>
          <a:p>
            <a:r>
              <a:rPr lang="en-US" b="1" dirty="0">
                <a:solidFill>
                  <a:schemeClr val="tx1"/>
                </a:solidFill>
              </a:rPr>
              <a:t>output</a:t>
            </a:r>
          </a:p>
          <a:p>
            <a:pPr lvl="1"/>
            <a:r>
              <a:rPr lang="en-US" dirty="0">
                <a:solidFill>
                  <a:schemeClr val="tx1"/>
                </a:solidFill>
              </a:rPr>
              <a:t>fluid that is eliminated each day through urine, feces, and vomitus, and perspiration; also includes suctioned material and wound drainage. </a:t>
            </a:r>
          </a:p>
          <a:p>
            <a:r>
              <a:rPr lang="en-US" b="1" dirty="0">
                <a:solidFill>
                  <a:schemeClr val="tx1"/>
                </a:solidFill>
              </a:rPr>
              <a:t>fluid balance </a:t>
            </a:r>
          </a:p>
          <a:p>
            <a:pPr lvl="1"/>
            <a:r>
              <a:rPr lang="en-US" dirty="0">
                <a:solidFill>
                  <a:schemeClr val="tx1"/>
                </a:solidFill>
              </a:rPr>
              <a:t>maintaining equal input and output.</a:t>
            </a:r>
          </a:p>
          <a:p>
            <a:r>
              <a:rPr lang="en-US" b="1" dirty="0">
                <a:solidFill>
                  <a:schemeClr val="tx1"/>
                </a:solidFill>
              </a:rPr>
              <a:t>graduate </a:t>
            </a:r>
          </a:p>
          <a:p>
            <a:pPr lvl="1"/>
            <a:r>
              <a:rPr lang="en-US" dirty="0">
                <a:solidFill>
                  <a:schemeClr val="tx1"/>
                </a:solidFill>
              </a:rPr>
              <a:t>a container for measuring fluid volume.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18D6C35B-4DF8-4C44-9970-434BEA89B0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4608855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9A2FA8-0D9D-4A7C-B409-2CE4BF76DCA4}"/>
              </a:ext>
            </a:extLst>
          </p:cNvPr>
          <p:cNvSpPr>
            <a:spLocks noGrp="1"/>
          </p:cNvSpPr>
          <p:nvPr>
            <p:ph idx="1"/>
          </p:nvPr>
        </p:nvSpPr>
        <p:spPr/>
        <p:txBody>
          <a:bodyPr/>
          <a:lstStyle/>
          <a:p>
            <a:pPr marL="457200" indent="-457200">
              <a:buFont typeface="+mj-lt"/>
              <a:buAutoNum type="arabicPeriod" startAt="14"/>
            </a:pPr>
            <a:r>
              <a:rPr lang="en-US" dirty="0"/>
              <a:t>Describe intake and output (I&amp;O)</a:t>
            </a:r>
          </a:p>
          <a:p>
            <a:pPr marL="457200" indent="-457200">
              <a:buFont typeface="+mj-lt"/>
              <a:buAutoNum type="arabicPeriod" startAt="14"/>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Most people maintain fluid balance naturally. However, residents on special diets or who have certain illnesses may need to have their intake and output (I&amp;O) measured. Measuring I&amp;O means that staff record and add together all of the amounts of food and fluids the resident takes in and eliminates within 24 hours.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18D6C35B-4DF8-4C44-9970-434BEA89B0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8113173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1191BB-6550-4A65-B320-B081DE1C0CE3}"/>
              </a:ext>
            </a:extLst>
          </p:cNvPr>
          <p:cNvSpPr>
            <a:spLocks noGrp="1"/>
          </p:cNvSpPr>
          <p:nvPr>
            <p:ph idx="1"/>
          </p:nvPr>
        </p:nvSpPr>
        <p:spPr>
          <a:xfrm>
            <a:off x="522378" y="390061"/>
            <a:ext cx="4553056" cy="5889393"/>
          </a:xfrm>
        </p:spPr>
        <p:txBody>
          <a:bodyPr>
            <a:normAutofit/>
          </a:bodyPr>
          <a:lstStyle/>
          <a:p>
            <a:r>
              <a:rPr lang="en-US" dirty="0">
                <a:solidFill>
                  <a:schemeClr val="tx1"/>
                </a:solidFill>
              </a:rPr>
              <a:t>Key Material 14-3: Conversion Table</a:t>
            </a:r>
          </a:p>
          <a:p>
            <a:endParaRPr lang="en-US" dirty="0"/>
          </a:p>
          <a:p>
            <a:pPr lvl="0"/>
            <a:r>
              <a:rPr lang="en-US" altLang="en-US" sz="1800" dirty="0">
                <a:solidFill>
                  <a:prstClr val="black"/>
                </a:solidFill>
              </a:rPr>
              <a:t>One ounce equals 30 milliliters. To convert ounces to milliliters, the number of ounces must be multiplied by 30.</a:t>
            </a:r>
          </a:p>
          <a:p>
            <a:pPr lvl="0"/>
            <a:endParaRPr lang="en-US" altLang="en-US" sz="1800" dirty="0">
              <a:solidFill>
                <a:prstClr val="black"/>
              </a:solidFill>
            </a:endParaRPr>
          </a:p>
          <a:p>
            <a:pPr lvl="0"/>
            <a:r>
              <a:rPr lang="en-US" altLang="en-US" dirty="0">
                <a:solidFill>
                  <a:prstClr val="black"/>
                </a:solidFill>
              </a:rPr>
              <a:t>1 oz. = 30 mL </a:t>
            </a:r>
          </a:p>
          <a:p>
            <a:pPr lvl="0"/>
            <a:r>
              <a:rPr lang="en-US" altLang="en-US" dirty="0">
                <a:solidFill>
                  <a:prstClr val="black"/>
                </a:solidFill>
              </a:rPr>
              <a:t>2 oz. = 60 mL</a:t>
            </a:r>
          </a:p>
          <a:p>
            <a:pPr lvl="0"/>
            <a:r>
              <a:rPr lang="en-US" altLang="en-US" dirty="0">
                <a:solidFill>
                  <a:prstClr val="black"/>
                </a:solidFill>
              </a:rPr>
              <a:t>3 oz. = 90 mL</a:t>
            </a:r>
          </a:p>
          <a:p>
            <a:pPr lvl="0"/>
            <a:r>
              <a:rPr lang="en-US" altLang="en-US" dirty="0">
                <a:solidFill>
                  <a:prstClr val="black"/>
                </a:solidFill>
              </a:rPr>
              <a:t>4 oz. = 120 mL</a:t>
            </a:r>
          </a:p>
          <a:p>
            <a:pPr lvl="0"/>
            <a:r>
              <a:rPr lang="en-US" altLang="en-US" dirty="0">
                <a:solidFill>
                  <a:prstClr val="black"/>
                </a:solidFill>
              </a:rPr>
              <a:t>5 oz. = 150 mL</a:t>
            </a:r>
          </a:p>
          <a:p>
            <a:pPr lvl="0"/>
            <a:r>
              <a:rPr lang="en-US" altLang="en-US" dirty="0">
                <a:solidFill>
                  <a:prstClr val="black"/>
                </a:solidFill>
              </a:rPr>
              <a:t>6 oz. = 180 mL</a:t>
            </a:r>
          </a:p>
          <a:p>
            <a:pPr lvl="0"/>
            <a:r>
              <a:rPr lang="en-US" altLang="en-US" dirty="0">
                <a:solidFill>
                  <a:prstClr val="black"/>
                </a:solidFill>
              </a:rPr>
              <a:t>7 oz. = 210 mL</a:t>
            </a:r>
          </a:p>
          <a:p>
            <a:pPr lvl="0"/>
            <a:endParaRPr lang="en-US" dirty="0"/>
          </a:p>
        </p:txBody>
      </p:sp>
      <p:sp>
        <p:nvSpPr>
          <p:cNvPr id="3" name="Slide Number Placeholder 2">
            <a:extLst>
              <a:ext uri="{FF2B5EF4-FFF2-40B4-BE49-F238E27FC236}">
                <a16:creationId xmlns:a16="http://schemas.microsoft.com/office/drawing/2014/main" id="{571453E6-C6F8-4FE4-B5CC-F4EC8E9C02C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
        <p:nvSpPr>
          <p:cNvPr id="4" name="Rectangle 3">
            <a:extLst>
              <a:ext uri="{FF2B5EF4-FFF2-40B4-BE49-F238E27FC236}">
                <a16:creationId xmlns:a16="http://schemas.microsoft.com/office/drawing/2014/main" id="{E44238B8-B305-436F-A688-C1005E637EC0}"/>
              </a:ext>
            </a:extLst>
          </p:cNvPr>
          <p:cNvSpPr/>
          <p:nvPr/>
        </p:nvSpPr>
        <p:spPr>
          <a:xfrm>
            <a:off x="4590944" y="2363055"/>
            <a:ext cx="4553055" cy="2492990"/>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8 oz. = 240 mL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¼ cup = 2 oz. = 60 mL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½ cup = 4 oz. = 120 mL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¾ cup = 6 oz. = 180 mL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1 cup = 8 oz. = 240 mL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2 cups = 16 oz. = 480 mL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4 cups = 32 oz. = 960 mL</a:t>
            </a:r>
            <a:endParaRPr kumimoji="0" lang="en-US" sz="2000" b="0" i="0" u="none" strike="noStrike" kern="1200" cap="none" spc="0" normalizeH="0" baseline="0" noProof="0" dirty="0">
              <a:ln>
                <a:noFill/>
              </a:ln>
              <a:solidFill>
                <a:prstClr val="black"/>
              </a:solidFill>
              <a:effectLst/>
              <a:uLnTx/>
              <a:uFillTx/>
              <a:latin typeface="Scala Sans"/>
              <a:ea typeface="+mn-ea"/>
              <a:cs typeface="+mn-cs"/>
            </a:endParaRPr>
          </a:p>
        </p:txBody>
      </p:sp>
    </p:spTree>
    <p:extLst>
      <p:ext uri="{BB962C8B-B14F-4D97-AF65-F5344CB8AC3E}">
        <p14:creationId xmlns:p14="http://schemas.microsoft.com/office/powerpoint/2010/main" val="2834895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B4EB0-8EDA-4743-912E-790643BBCF46}"/>
              </a:ext>
            </a:extLst>
          </p:cNvPr>
          <p:cNvSpPr>
            <a:spLocks noGrp="1"/>
          </p:cNvSpPr>
          <p:nvPr>
            <p:ph idx="1"/>
          </p:nvPr>
        </p:nvSpPr>
        <p:spPr/>
        <p:txBody>
          <a:bodyPr/>
          <a:lstStyle/>
          <a:p>
            <a:r>
              <a:rPr lang="en-US" dirty="0">
                <a:solidFill>
                  <a:schemeClr val="tx1"/>
                </a:solidFill>
              </a:rPr>
              <a:t>Handout 14-1: Basic Math</a:t>
            </a:r>
          </a:p>
          <a:p>
            <a:endParaRPr lang="en-US" dirty="0">
              <a:solidFill>
                <a:schemeClr val="tx1"/>
              </a:solidFill>
            </a:endParaRPr>
          </a:p>
          <a:p>
            <a:pPr lvl="0"/>
            <a:r>
              <a:rPr lang="en-US" altLang="en-US" dirty="0">
                <a:solidFill>
                  <a:prstClr val="black"/>
                </a:solidFill>
              </a:rPr>
              <a:t>Nursing assistants need math skills when doing certain tasks, such as calculating intake and output. A basic math review is listed below:</a:t>
            </a:r>
          </a:p>
          <a:p>
            <a:pPr lvl="0"/>
            <a:endParaRPr lang="en-US" altLang="en-US" dirty="0">
              <a:solidFill>
                <a:prstClr val="black"/>
              </a:solidFill>
            </a:endParaRPr>
          </a:p>
          <a:p>
            <a:pPr lvl="0"/>
            <a:r>
              <a:rPr lang="en-US" altLang="en-US" b="1" dirty="0">
                <a:solidFill>
                  <a:prstClr val="black"/>
                </a:solidFill>
              </a:rPr>
              <a:t>Addition</a:t>
            </a:r>
            <a:endParaRPr lang="en-US" altLang="en-US" dirty="0">
              <a:solidFill>
                <a:prstClr val="black"/>
              </a:solidFill>
            </a:endParaRPr>
          </a:p>
          <a:p>
            <a:pPr lvl="0"/>
            <a:endParaRPr lang="en-US" altLang="en-US" dirty="0">
              <a:solidFill>
                <a:prstClr val="black"/>
              </a:solidFill>
            </a:endParaRPr>
          </a:p>
          <a:p>
            <a:pPr lvl="0"/>
            <a:endParaRPr lang="en-US" altLang="en-US" dirty="0">
              <a:solidFill>
                <a:prstClr val="black"/>
              </a:solidFill>
            </a:endParaRPr>
          </a:p>
          <a:p>
            <a:pPr lvl="0"/>
            <a:endParaRPr lang="en-US" altLang="en-US" dirty="0">
              <a:solidFill>
                <a:prstClr val="black"/>
              </a:solidFill>
            </a:endParaRPr>
          </a:p>
          <a:p>
            <a:pPr lvl="0"/>
            <a:endParaRPr lang="en-US" altLang="en-US" dirty="0">
              <a:solidFill>
                <a:prstClr val="black"/>
              </a:solidFill>
            </a:endParaRPr>
          </a:p>
          <a:p>
            <a:pPr lvl="0"/>
            <a:r>
              <a:rPr lang="en-US" altLang="en-US" b="1" dirty="0">
                <a:solidFill>
                  <a:prstClr val="black"/>
                </a:solidFill>
              </a:rPr>
              <a:t>Subtraction</a:t>
            </a:r>
            <a:endParaRPr lang="en-US" altLang="en-US" dirty="0">
              <a:solidFill>
                <a:prstClr val="black"/>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7B3C036B-6E4E-46ED-ADEE-B2096F48ED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graphicFrame>
        <p:nvGraphicFramePr>
          <p:cNvPr id="4" name="Table 3">
            <a:extLst>
              <a:ext uri="{FF2B5EF4-FFF2-40B4-BE49-F238E27FC236}">
                <a16:creationId xmlns:a16="http://schemas.microsoft.com/office/drawing/2014/main" id="{9E5AC019-A6C5-4E12-8847-330930208E0B}"/>
              </a:ext>
            </a:extLst>
          </p:cNvPr>
          <p:cNvGraphicFramePr>
            <a:graphicFrameLocks noGrp="1"/>
          </p:cNvGraphicFramePr>
          <p:nvPr/>
        </p:nvGraphicFramePr>
        <p:xfrm>
          <a:off x="2085653" y="2491787"/>
          <a:ext cx="2578814" cy="1188720"/>
        </p:xfrm>
        <a:graphic>
          <a:graphicData uri="http://schemas.openxmlformats.org/drawingml/2006/table">
            <a:tbl>
              <a:tblPr firstRow="1" bandRow="1">
                <a:tableStyleId>{073A0DAA-6AF3-43AB-8588-CEC1D06C72B9}</a:tableStyleId>
              </a:tblPr>
              <a:tblGrid>
                <a:gridCol w="1289407">
                  <a:extLst>
                    <a:ext uri="{9D8B030D-6E8A-4147-A177-3AD203B41FA5}">
                      <a16:colId xmlns:a16="http://schemas.microsoft.com/office/drawing/2014/main" val="1498304165"/>
                    </a:ext>
                  </a:extLst>
                </a:gridCol>
                <a:gridCol w="1289407">
                  <a:extLst>
                    <a:ext uri="{9D8B030D-6E8A-4147-A177-3AD203B41FA5}">
                      <a16:colId xmlns:a16="http://schemas.microsoft.com/office/drawing/2014/main" val="2419674623"/>
                    </a:ext>
                  </a:extLst>
                </a:gridCol>
              </a:tblGrid>
              <a:tr h="264832">
                <a:tc>
                  <a:txBody>
                    <a:bodyPr/>
                    <a:lstStyle/>
                    <a:p>
                      <a:pPr algn="r"/>
                      <a:r>
                        <a:rPr lang="en-US" sz="2000" b="0" dirty="0">
                          <a:solidFill>
                            <a:schemeClr val="tx1"/>
                          </a:solidFill>
                        </a:rPr>
                        <a:t>2,905</a:t>
                      </a:r>
                    </a:p>
                  </a:txBody>
                  <a:tcPr>
                    <a:solidFill>
                      <a:schemeClr val="bg1"/>
                    </a:solidFill>
                  </a:tcPr>
                </a:tc>
                <a:tc>
                  <a:txBody>
                    <a:bodyPr/>
                    <a:lstStyle/>
                    <a:p>
                      <a:pPr algn="r"/>
                      <a:r>
                        <a:rPr lang="en-US" sz="2000" b="0" dirty="0">
                          <a:solidFill>
                            <a:schemeClr val="tx1"/>
                          </a:solidFill>
                        </a:rPr>
                        <a:t>53,138</a:t>
                      </a:r>
                    </a:p>
                  </a:txBody>
                  <a:tcPr>
                    <a:solidFill>
                      <a:schemeClr val="bg1"/>
                    </a:solidFill>
                  </a:tcPr>
                </a:tc>
                <a:extLst>
                  <a:ext uri="{0D108BD9-81ED-4DB2-BD59-A6C34878D82A}">
                    <a16:rowId xmlns:a16="http://schemas.microsoft.com/office/drawing/2014/main" val="2727852319"/>
                  </a:ext>
                </a:extLst>
              </a:tr>
              <a:tr h="264832">
                <a:tc>
                  <a:txBody>
                    <a:bodyPr/>
                    <a:lstStyle/>
                    <a:p>
                      <a:pPr algn="r"/>
                      <a:r>
                        <a:rPr lang="en-US" sz="2000" u="sng" dirty="0"/>
                        <a:t>+174</a:t>
                      </a:r>
                    </a:p>
                  </a:txBody>
                  <a:tcPr>
                    <a:solidFill>
                      <a:schemeClr val="bg1"/>
                    </a:solidFill>
                  </a:tcPr>
                </a:tc>
                <a:tc>
                  <a:txBody>
                    <a:bodyPr/>
                    <a:lstStyle/>
                    <a:p>
                      <a:pPr algn="r"/>
                      <a:r>
                        <a:rPr lang="en-US" sz="2000" u="sng" dirty="0"/>
                        <a:t>+3008</a:t>
                      </a:r>
                      <a:endParaRPr lang="en-US" sz="2000" u="sng" dirty="0">
                        <a:solidFill>
                          <a:schemeClr val="tx1"/>
                        </a:solidFill>
                      </a:endParaRPr>
                    </a:p>
                  </a:txBody>
                  <a:tcPr>
                    <a:solidFill>
                      <a:schemeClr val="bg1"/>
                    </a:solidFill>
                  </a:tcPr>
                </a:tc>
                <a:extLst>
                  <a:ext uri="{0D108BD9-81ED-4DB2-BD59-A6C34878D82A}">
                    <a16:rowId xmlns:a16="http://schemas.microsoft.com/office/drawing/2014/main" val="2930097428"/>
                  </a:ext>
                </a:extLst>
              </a:tr>
              <a:tr h="264832">
                <a:tc>
                  <a:txBody>
                    <a:bodyPr/>
                    <a:lstStyle/>
                    <a:p>
                      <a:pPr algn="r"/>
                      <a:r>
                        <a:rPr lang="en-US" sz="2000" dirty="0"/>
                        <a:t>3,049</a:t>
                      </a:r>
                    </a:p>
                  </a:txBody>
                  <a:tcPr>
                    <a:solidFill>
                      <a:schemeClr val="bg1"/>
                    </a:solidFill>
                  </a:tcPr>
                </a:tc>
                <a:tc>
                  <a:txBody>
                    <a:bodyPr/>
                    <a:lstStyle/>
                    <a:p>
                      <a:pPr algn="r"/>
                      <a:r>
                        <a:rPr lang="en-US" sz="2000" dirty="0"/>
                        <a:t>56,146</a:t>
                      </a:r>
                    </a:p>
                  </a:txBody>
                  <a:tcPr>
                    <a:solidFill>
                      <a:schemeClr val="bg1"/>
                    </a:solidFill>
                  </a:tcPr>
                </a:tc>
                <a:extLst>
                  <a:ext uri="{0D108BD9-81ED-4DB2-BD59-A6C34878D82A}">
                    <a16:rowId xmlns:a16="http://schemas.microsoft.com/office/drawing/2014/main" val="750379962"/>
                  </a:ext>
                </a:extLst>
              </a:tr>
            </a:tbl>
          </a:graphicData>
        </a:graphic>
      </p:graphicFrame>
      <p:graphicFrame>
        <p:nvGraphicFramePr>
          <p:cNvPr id="5" name="Table 4">
            <a:extLst>
              <a:ext uri="{FF2B5EF4-FFF2-40B4-BE49-F238E27FC236}">
                <a16:creationId xmlns:a16="http://schemas.microsoft.com/office/drawing/2014/main" id="{A319376F-9720-4199-9812-AE054DBDF71D}"/>
              </a:ext>
            </a:extLst>
          </p:cNvPr>
          <p:cNvGraphicFramePr>
            <a:graphicFrameLocks noGrp="1"/>
          </p:cNvGraphicFramePr>
          <p:nvPr/>
        </p:nvGraphicFramePr>
        <p:xfrm>
          <a:off x="2003461" y="4839127"/>
          <a:ext cx="2661006" cy="1188528"/>
        </p:xfrm>
        <a:graphic>
          <a:graphicData uri="http://schemas.openxmlformats.org/drawingml/2006/table">
            <a:tbl>
              <a:tblPr firstRow="1" bandRow="1">
                <a:tableStyleId>{5C22544A-7EE6-4342-B048-85BDC9FD1C3A}</a:tableStyleId>
              </a:tblPr>
              <a:tblGrid>
                <a:gridCol w="1330503">
                  <a:extLst>
                    <a:ext uri="{9D8B030D-6E8A-4147-A177-3AD203B41FA5}">
                      <a16:colId xmlns:a16="http://schemas.microsoft.com/office/drawing/2014/main" val="1498304165"/>
                    </a:ext>
                  </a:extLst>
                </a:gridCol>
                <a:gridCol w="1330503">
                  <a:extLst>
                    <a:ext uri="{9D8B030D-6E8A-4147-A177-3AD203B41FA5}">
                      <a16:colId xmlns:a16="http://schemas.microsoft.com/office/drawing/2014/main" val="2419674623"/>
                    </a:ext>
                  </a:extLst>
                </a:gridCol>
              </a:tblGrid>
              <a:tr h="31165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rPr>
                        <a:t>32,542</a:t>
                      </a: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rPr>
                        <a:t>549,233</a:t>
                      </a:r>
                    </a:p>
                  </a:txBody>
                  <a:tcPr marT="45688" marB="45688" horzOverflow="overflow">
                    <a:solidFill>
                      <a:schemeClr val="bg1"/>
                    </a:solidFill>
                  </a:tcPr>
                </a:tc>
                <a:extLst>
                  <a:ext uri="{0D108BD9-81ED-4DB2-BD59-A6C34878D82A}">
                    <a16:rowId xmlns:a16="http://schemas.microsoft.com/office/drawing/2014/main" val="2727852319"/>
                  </a:ext>
                </a:extLst>
              </a:tr>
              <a:tr h="31165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1"/>
                          </a:solidFill>
                          <a:effectLst/>
                          <a:latin typeface="+mj-lt"/>
                        </a:rPr>
                        <a:t>-8,710</a:t>
                      </a: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a:ln>
                            <a:noFill/>
                          </a:ln>
                          <a:solidFill>
                            <a:schemeClr val="tx1"/>
                          </a:solidFill>
                          <a:effectLst/>
                          <a:latin typeface="+mj-lt"/>
                        </a:rPr>
                        <a:t>-26,903</a:t>
                      </a:r>
                    </a:p>
                  </a:txBody>
                  <a:tcPr marT="45688" marB="45688" horzOverflow="overflow">
                    <a:solidFill>
                      <a:schemeClr val="bg1"/>
                    </a:solidFill>
                  </a:tcPr>
                </a:tc>
                <a:extLst>
                  <a:ext uri="{0D108BD9-81ED-4DB2-BD59-A6C34878D82A}">
                    <a16:rowId xmlns:a16="http://schemas.microsoft.com/office/drawing/2014/main" val="2930097428"/>
                  </a:ext>
                </a:extLst>
              </a:tr>
              <a:tr h="31165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rPr>
                        <a:t>23,832</a:t>
                      </a: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rPr>
                        <a:t>522,330</a:t>
                      </a:r>
                    </a:p>
                  </a:txBody>
                  <a:tcPr marT="45688" marB="45688" horzOverflow="overflow">
                    <a:solidFill>
                      <a:schemeClr val="bg1"/>
                    </a:solidFill>
                  </a:tcPr>
                </a:tc>
                <a:extLst>
                  <a:ext uri="{0D108BD9-81ED-4DB2-BD59-A6C34878D82A}">
                    <a16:rowId xmlns:a16="http://schemas.microsoft.com/office/drawing/2014/main" val="750379962"/>
                  </a:ext>
                </a:extLst>
              </a:tr>
            </a:tbl>
          </a:graphicData>
        </a:graphic>
      </p:graphicFrame>
    </p:spTree>
    <p:extLst>
      <p:ext uri="{BB962C8B-B14F-4D97-AF65-F5344CB8AC3E}">
        <p14:creationId xmlns:p14="http://schemas.microsoft.com/office/powerpoint/2010/main" val="6560098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B4EB0-8EDA-4743-912E-790643BBCF46}"/>
              </a:ext>
            </a:extLst>
          </p:cNvPr>
          <p:cNvSpPr>
            <a:spLocks noGrp="1"/>
          </p:cNvSpPr>
          <p:nvPr>
            <p:ph idx="1"/>
          </p:nvPr>
        </p:nvSpPr>
        <p:spPr/>
        <p:txBody>
          <a:bodyPr/>
          <a:lstStyle/>
          <a:p>
            <a:r>
              <a:rPr lang="en-US" dirty="0">
                <a:solidFill>
                  <a:schemeClr val="tx1"/>
                </a:solidFill>
              </a:rPr>
              <a:t>Handout 14-1: Basic Math (cont’d)</a:t>
            </a:r>
          </a:p>
          <a:p>
            <a:endParaRPr lang="en-US" dirty="0">
              <a:solidFill>
                <a:schemeClr val="tx1"/>
              </a:solidFill>
            </a:endParaRPr>
          </a:p>
          <a:p>
            <a:pPr lvl="0"/>
            <a:r>
              <a:rPr lang="en-US" altLang="en-US" dirty="0">
                <a:solidFill>
                  <a:prstClr val="black"/>
                </a:solidFill>
              </a:rPr>
              <a:t>Nursing assistants need math skills when doing certain tasks, such as calculating intake and output. A basic math review is listed below:</a:t>
            </a:r>
          </a:p>
          <a:p>
            <a:pPr lvl="0"/>
            <a:endParaRPr lang="en-US" altLang="en-US" dirty="0">
              <a:solidFill>
                <a:prstClr val="black"/>
              </a:solidFill>
            </a:endParaRPr>
          </a:p>
          <a:p>
            <a:r>
              <a:rPr lang="en-US" dirty="0">
                <a:solidFill>
                  <a:schemeClr val="tx1"/>
                </a:solidFill>
              </a:rPr>
              <a:t>Multiplication:</a:t>
            </a:r>
          </a:p>
        </p:txBody>
      </p:sp>
      <p:sp>
        <p:nvSpPr>
          <p:cNvPr id="3" name="Slide Number Placeholder 2">
            <a:extLst>
              <a:ext uri="{FF2B5EF4-FFF2-40B4-BE49-F238E27FC236}">
                <a16:creationId xmlns:a16="http://schemas.microsoft.com/office/drawing/2014/main" id="{7B3C036B-6E4E-46ED-ADEE-B2096F48ED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graphicFrame>
        <p:nvGraphicFramePr>
          <p:cNvPr id="4" name="Table 3">
            <a:extLst>
              <a:ext uri="{FF2B5EF4-FFF2-40B4-BE49-F238E27FC236}">
                <a16:creationId xmlns:a16="http://schemas.microsoft.com/office/drawing/2014/main" id="{9E5AC019-A6C5-4E12-8847-330930208E0B}"/>
              </a:ext>
            </a:extLst>
          </p:cNvPr>
          <p:cNvGraphicFramePr>
            <a:graphicFrameLocks noGrp="1"/>
          </p:cNvGraphicFramePr>
          <p:nvPr/>
        </p:nvGraphicFramePr>
        <p:xfrm>
          <a:off x="2424700" y="2491786"/>
          <a:ext cx="2804846" cy="2194440"/>
        </p:xfrm>
        <a:graphic>
          <a:graphicData uri="http://schemas.openxmlformats.org/drawingml/2006/table">
            <a:tbl>
              <a:tblPr firstRow="1" bandRow="1">
                <a:tableStyleId>{073A0DAA-6AF3-43AB-8588-CEC1D06C72B9}</a:tableStyleId>
              </a:tblPr>
              <a:tblGrid>
                <a:gridCol w="1402423">
                  <a:extLst>
                    <a:ext uri="{9D8B030D-6E8A-4147-A177-3AD203B41FA5}">
                      <a16:colId xmlns:a16="http://schemas.microsoft.com/office/drawing/2014/main" val="1498304165"/>
                    </a:ext>
                  </a:extLst>
                </a:gridCol>
                <a:gridCol w="1402423">
                  <a:extLst>
                    <a:ext uri="{9D8B030D-6E8A-4147-A177-3AD203B41FA5}">
                      <a16:colId xmlns:a16="http://schemas.microsoft.com/office/drawing/2014/main" val="2419674623"/>
                    </a:ext>
                  </a:extLst>
                </a:gridCol>
              </a:tblGrid>
              <a:tr h="36493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marT="45710" marB="45710"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marT="45672" marB="45672" horzOverflow="overflow">
                    <a:solidFill>
                      <a:schemeClr val="bg1"/>
                    </a:solidFill>
                  </a:tcPr>
                </a:tc>
                <a:extLst>
                  <a:ext uri="{0D108BD9-81ED-4DB2-BD59-A6C34878D82A}">
                    <a16:rowId xmlns:a16="http://schemas.microsoft.com/office/drawing/2014/main" val="1853927452"/>
                  </a:ext>
                </a:extLst>
              </a:tr>
              <a:tr h="36493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4,962</a:t>
                      </a:r>
                    </a:p>
                  </a:txBody>
                  <a:tcPr marT="45710" marB="45710"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79</a:t>
                      </a:r>
                    </a:p>
                  </a:txBody>
                  <a:tcPr marT="45672" marB="45672" horzOverflow="overflow">
                    <a:solidFill>
                      <a:schemeClr val="bg1"/>
                    </a:solidFill>
                  </a:tcPr>
                </a:tc>
                <a:extLst>
                  <a:ext uri="{0D108BD9-81ED-4DB2-BD59-A6C34878D82A}">
                    <a16:rowId xmlns:a16="http://schemas.microsoft.com/office/drawing/2014/main" val="453823356"/>
                  </a:ext>
                </a:extLst>
              </a:tr>
              <a:tr h="36493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a:ln>
                            <a:noFill/>
                          </a:ln>
                          <a:solidFill>
                            <a:schemeClr val="tx1"/>
                          </a:solidFill>
                          <a:effectLst/>
                          <a:latin typeface="Verdana" pitchFamily="1" charset="0"/>
                        </a:rPr>
                        <a:t>x 13</a:t>
                      </a:r>
                    </a:p>
                  </a:txBody>
                  <a:tcPr marT="45710" marB="45710"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a:ln>
                            <a:noFill/>
                          </a:ln>
                          <a:solidFill>
                            <a:schemeClr val="tx1"/>
                          </a:solidFill>
                          <a:effectLst/>
                          <a:latin typeface="Verdana" pitchFamily="1" charset="0"/>
                        </a:rPr>
                        <a:t>x 41</a:t>
                      </a:r>
                    </a:p>
                  </a:txBody>
                  <a:tcPr marT="45672" marB="45672" horzOverflow="overflow">
                    <a:solidFill>
                      <a:schemeClr val="bg1"/>
                    </a:solidFill>
                  </a:tcPr>
                </a:tc>
                <a:extLst>
                  <a:ext uri="{0D108BD9-81ED-4DB2-BD59-A6C34878D82A}">
                    <a16:rowId xmlns:a16="http://schemas.microsoft.com/office/drawing/2014/main" val="3949729958"/>
                  </a:ext>
                </a:extLst>
              </a:tr>
              <a:tr h="36493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14,886</a:t>
                      </a:r>
                    </a:p>
                  </a:txBody>
                  <a:tcPr marT="45710" marB="45710"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79</a:t>
                      </a:r>
                    </a:p>
                  </a:txBody>
                  <a:tcPr marT="45672" marB="45672" horzOverflow="overflow">
                    <a:solidFill>
                      <a:schemeClr val="bg1"/>
                    </a:solidFill>
                  </a:tcPr>
                </a:tc>
                <a:extLst>
                  <a:ext uri="{0D108BD9-81ED-4DB2-BD59-A6C34878D82A}">
                    <a16:rowId xmlns:a16="http://schemas.microsoft.com/office/drawing/2014/main" val="2727852319"/>
                  </a:ext>
                </a:extLst>
              </a:tr>
              <a:tr h="36493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a:ln>
                            <a:noFill/>
                          </a:ln>
                          <a:solidFill>
                            <a:schemeClr val="tx1"/>
                          </a:solidFill>
                          <a:effectLst/>
                          <a:latin typeface="Verdana" pitchFamily="1" charset="0"/>
                        </a:rPr>
                        <a:t>+49,620</a:t>
                      </a:r>
                    </a:p>
                  </a:txBody>
                  <a:tcPr marT="45710" marB="45710"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a:ln>
                            <a:noFill/>
                          </a:ln>
                          <a:solidFill>
                            <a:schemeClr val="tx1"/>
                          </a:solidFill>
                          <a:effectLst/>
                          <a:latin typeface="Verdana" pitchFamily="1" charset="0"/>
                        </a:rPr>
                        <a:t>+3,160</a:t>
                      </a:r>
                    </a:p>
                  </a:txBody>
                  <a:tcPr marT="45672" marB="45672" horzOverflow="overflow">
                    <a:solidFill>
                      <a:schemeClr val="bg1"/>
                    </a:solidFill>
                  </a:tcPr>
                </a:tc>
                <a:extLst>
                  <a:ext uri="{0D108BD9-81ED-4DB2-BD59-A6C34878D82A}">
                    <a16:rowId xmlns:a16="http://schemas.microsoft.com/office/drawing/2014/main" val="2930097428"/>
                  </a:ext>
                </a:extLst>
              </a:tr>
              <a:tr h="36493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64,506</a:t>
                      </a:r>
                    </a:p>
                  </a:txBody>
                  <a:tcPr marT="45710" marB="45710"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3,239</a:t>
                      </a:r>
                    </a:p>
                  </a:txBody>
                  <a:tcPr marT="45672" marB="45672" horzOverflow="overflow">
                    <a:solidFill>
                      <a:schemeClr val="bg1"/>
                    </a:solidFill>
                  </a:tcPr>
                </a:tc>
                <a:extLst>
                  <a:ext uri="{0D108BD9-81ED-4DB2-BD59-A6C34878D82A}">
                    <a16:rowId xmlns:a16="http://schemas.microsoft.com/office/drawing/2014/main" val="750379962"/>
                  </a:ext>
                </a:extLst>
              </a:tr>
            </a:tbl>
          </a:graphicData>
        </a:graphic>
      </p:graphicFrame>
      <p:graphicFrame>
        <p:nvGraphicFramePr>
          <p:cNvPr id="5" name="Table 4">
            <a:extLst>
              <a:ext uri="{FF2B5EF4-FFF2-40B4-BE49-F238E27FC236}">
                <a16:creationId xmlns:a16="http://schemas.microsoft.com/office/drawing/2014/main" id="{A319376F-9720-4199-9812-AE054DBDF71D}"/>
              </a:ext>
            </a:extLst>
          </p:cNvPr>
          <p:cNvGraphicFramePr>
            <a:graphicFrameLocks noGrp="1"/>
          </p:cNvGraphicFramePr>
          <p:nvPr/>
        </p:nvGraphicFramePr>
        <p:xfrm>
          <a:off x="2003461" y="4839127"/>
          <a:ext cx="2661006" cy="1188528"/>
        </p:xfrm>
        <a:graphic>
          <a:graphicData uri="http://schemas.openxmlformats.org/drawingml/2006/table">
            <a:tbl>
              <a:tblPr firstRow="1" bandRow="1">
                <a:tableStyleId>{5C22544A-7EE6-4342-B048-85BDC9FD1C3A}</a:tableStyleId>
              </a:tblPr>
              <a:tblGrid>
                <a:gridCol w="1330503">
                  <a:extLst>
                    <a:ext uri="{9D8B030D-6E8A-4147-A177-3AD203B41FA5}">
                      <a16:colId xmlns:a16="http://schemas.microsoft.com/office/drawing/2014/main" val="1498304165"/>
                    </a:ext>
                  </a:extLst>
                </a:gridCol>
                <a:gridCol w="1330503">
                  <a:extLst>
                    <a:ext uri="{9D8B030D-6E8A-4147-A177-3AD203B41FA5}">
                      <a16:colId xmlns:a16="http://schemas.microsoft.com/office/drawing/2014/main" val="2419674623"/>
                    </a:ext>
                  </a:extLst>
                </a:gridCol>
              </a:tblGrid>
              <a:tr h="31165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727852319"/>
                  </a:ext>
                </a:extLst>
              </a:tr>
              <a:tr h="31165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930097428"/>
                  </a:ext>
                </a:extLst>
              </a:tr>
              <a:tr h="31165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750379962"/>
                  </a:ext>
                </a:extLst>
              </a:tr>
            </a:tbl>
          </a:graphicData>
        </a:graphic>
      </p:graphicFrame>
    </p:spTree>
    <p:extLst>
      <p:ext uri="{BB962C8B-B14F-4D97-AF65-F5344CB8AC3E}">
        <p14:creationId xmlns:p14="http://schemas.microsoft.com/office/powerpoint/2010/main" val="3271233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B4EB0-8EDA-4743-912E-790643BBCF46}"/>
              </a:ext>
            </a:extLst>
          </p:cNvPr>
          <p:cNvSpPr>
            <a:spLocks noGrp="1"/>
          </p:cNvSpPr>
          <p:nvPr>
            <p:ph idx="1"/>
          </p:nvPr>
        </p:nvSpPr>
        <p:spPr/>
        <p:txBody>
          <a:bodyPr/>
          <a:lstStyle/>
          <a:p>
            <a:r>
              <a:rPr lang="en-US" dirty="0">
                <a:solidFill>
                  <a:schemeClr val="tx1"/>
                </a:solidFill>
              </a:rPr>
              <a:t>Handout 14-1: Basic Math (cont’d)</a:t>
            </a:r>
          </a:p>
          <a:p>
            <a:endParaRPr lang="en-US" dirty="0">
              <a:solidFill>
                <a:schemeClr val="tx1"/>
              </a:solidFill>
            </a:endParaRPr>
          </a:p>
          <a:p>
            <a:pPr lvl="0"/>
            <a:r>
              <a:rPr lang="en-US" altLang="en-US" dirty="0">
                <a:solidFill>
                  <a:prstClr val="black"/>
                </a:solidFill>
              </a:rPr>
              <a:t>Nursing assistants need math skills when doing certain tasks, such as calculating intake and output. A basic math review is listed below:</a:t>
            </a:r>
          </a:p>
          <a:p>
            <a:pPr lvl="0"/>
            <a:endParaRPr lang="en-US" altLang="en-US" dirty="0">
              <a:solidFill>
                <a:prstClr val="black"/>
              </a:solidFill>
            </a:endParaRPr>
          </a:p>
          <a:p>
            <a:r>
              <a:rPr lang="en-US" dirty="0">
                <a:solidFill>
                  <a:schemeClr val="tx1"/>
                </a:solidFill>
              </a:rPr>
              <a:t>Division:</a:t>
            </a:r>
          </a:p>
        </p:txBody>
      </p:sp>
      <p:sp>
        <p:nvSpPr>
          <p:cNvPr id="3" name="Slide Number Placeholder 2">
            <a:extLst>
              <a:ext uri="{FF2B5EF4-FFF2-40B4-BE49-F238E27FC236}">
                <a16:creationId xmlns:a16="http://schemas.microsoft.com/office/drawing/2014/main" id="{7B3C036B-6E4E-46ED-ADEE-B2096F48ED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graphicFrame>
        <p:nvGraphicFramePr>
          <p:cNvPr id="4" name="Table 3">
            <a:extLst>
              <a:ext uri="{FF2B5EF4-FFF2-40B4-BE49-F238E27FC236}">
                <a16:creationId xmlns:a16="http://schemas.microsoft.com/office/drawing/2014/main" id="{9E5AC019-A6C5-4E12-8847-330930208E0B}"/>
              </a:ext>
            </a:extLst>
          </p:cNvPr>
          <p:cNvGraphicFramePr>
            <a:graphicFrameLocks noGrp="1"/>
          </p:cNvGraphicFramePr>
          <p:nvPr/>
        </p:nvGraphicFramePr>
        <p:xfrm>
          <a:off x="2424700" y="2740706"/>
          <a:ext cx="4654194" cy="2468880"/>
        </p:xfrm>
        <a:graphic>
          <a:graphicData uri="http://schemas.openxmlformats.org/drawingml/2006/table">
            <a:tbl>
              <a:tblPr firstRow="1" bandRow="1">
                <a:tableStyleId>{073A0DAA-6AF3-43AB-8588-CEC1D06C72B9}</a:tableStyleId>
              </a:tblPr>
              <a:tblGrid>
                <a:gridCol w="775699">
                  <a:extLst>
                    <a:ext uri="{9D8B030D-6E8A-4147-A177-3AD203B41FA5}">
                      <a16:colId xmlns:a16="http://schemas.microsoft.com/office/drawing/2014/main" val="3462009309"/>
                    </a:ext>
                  </a:extLst>
                </a:gridCol>
                <a:gridCol w="775699">
                  <a:extLst>
                    <a:ext uri="{9D8B030D-6E8A-4147-A177-3AD203B41FA5}">
                      <a16:colId xmlns:a16="http://schemas.microsoft.com/office/drawing/2014/main" val="2078171773"/>
                    </a:ext>
                  </a:extLst>
                </a:gridCol>
                <a:gridCol w="775699">
                  <a:extLst>
                    <a:ext uri="{9D8B030D-6E8A-4147-A177-3AD203B41FA5}">
                      <a16:colId xmlns:a16="http://schemas.microsoft.com/office/drawing/2014/main" val="874714480"/>
                    </a:ext>
                  </a:extLst>
                </a:gridCol>
                <a:gridCol w="775699">
                  <a:extLst>
                    <a:ext uri="{9D8B030D-6E8A-4147-A177-3AD203B41FA5}">
                      <a16:colId xmlns:a16="http://schemas.microsoft.com/office/drawing/2014/main" val="227328366"/>
                    </a:ext>
                  </a:extLst>
                </a:gridCol>
                <a:gridCol w="775699">
                  <a:extLst>
                    <a:ext uri="{9D8B030D-6E8A-4147-A177-3AD203B41FA5}">
                      <a16:colId xmlns:a16="http://schemas.microsoft.com/office/drawing/2014/main" val="1498304165"/>
                    </a:ext>
                  </a:extLst>
                </a:gridCol>
                <a:gridCol w="775699">
                  <a:extLst>
                    <a:ext uri="{9D8B030D-6E8A-4147-A177-3AD203B41FA5}">
                      <a16:colId xmlns:a16="http://schemas.microsoft.com/office/drawing/2014/main" val="2419674623"/>
                    </a:ext>
                  </a:extLst>
                </a:gridCol>
              </a:tblGrid>
              <a:tr h="34436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34</a:t>
                      </a:r>
                    </a:p>
                  </a:txBody>
                  <a:tcPr horzOverflow="overflow">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39</a:t>
                      </a:r>
                    </a:p>
                  </a:txBody>
                  <a:tcPr horzOverflow="overflow">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extLst>
                  <a:ext uri="{0D108BD9-81ED-4DB2-BD59-A6C34878D82A}">
                    <a16:rowId xmlns:a16="http://schemas.microsoft.com/office/drawing/2014/main" val="1853927452"/>
                  </a:ext>
                </a:extLst>
              </a:tr>
              <a:tr h="34436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22</a:t>
                      </a:r>
                    </a:p>
                  </a:txBody>
                  <a:tcPr horzOverflow="overflow">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748</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14</a:t>
                      </a:r>
                    </a:p>
                  </a:txBody>
                  <a:tcPr horzOverflow="overflow">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546</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extLst>
                  <a:ext uri="{0D108BD9-81ED-4DB2-BD59-A6C34878D82A}">
                    <a16:rowId xmlns:a16="http://schemas.microsoft.com/office/drawing/2014/main" val="453823356"/>
                  </a:ext>
                </a:extLst>
              </a:tr>
              <a:tr h="602636">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        </a:t>
                      </a:r>
                      <a:r>
                        <a:rPr kumimoji="0" lang="en-US" sz="1800" b="0" i="0" u="sng" strike="noStrike" cap="none" normalizeH="0" baseline="0" dirty="0">
                          <a:ln>
                            <a:noFill/>
                          </a:ln>
                          <a:solidFill>
                            <a:schemeClr val="tx1"/>
                          </a:solidFill>
                          <a:effectLst/>
                          <a:latin typeface="Verdana" pitchFamily="1" charset="0"/>
                        </a:rPr>
                        <a:t>-66</a:t>
                      </a: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        </a:t>
                      </a:r>
                      <a:r>
                        <a:rPr kumimoji="0" lang="en-US" sz="1800" b="0" i="0" u="sng" strike="noStrike" cap="none" normalizeH="0" baseline="0" dirty="0">
                          <a:ln>
                            <a:noFill/>
                          </a:ln>
                          <a:solidFill>
                            <a:schemeClr val="tx1"/>
                          </a:solidFill>
                          <a:effectLst/>
                          <a:latin typeface="Verdana" pitchFamily="1" charset="0"/>
                        </a:rPr>
                        <a:t>-42</a:t>
                      </a: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extLst>
                  <a:ext uri="{0D108BD9-81ED-4DB2-BD59-A6C34878D82A}">
                    <a16:rowId xmlns:a16="http://schemas.microsoft.com/office/drawing/2014/main" val="3949729958"/>
                  </a:ext>
                </a:extLst>
              </a:tr>
              <a:tr h="34436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88</a:t>
                      </a: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126</a:t>
                      </a: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extLst>
                  <a:ext uri="{0D108BD9-81ED-4DB2-BD59-A6C34878D82A}">
                    <a16:rowId xmlns:a16="http://schemas.microsoft.com/office/drawing/2014/main" val="2727852319"/>
                  </a:ext>
                </a:extLst>
              </a:tr>
              <a:tr h="34436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a:ln>
                            <a:noFill/>
                          </a:ln>
                          <a:solidFill>
                            <a:schemeClr val="tx1"/>
                          </a:solidFill>
                          <a:effectLst/>
                          <a:latin typeface="Verdana" pitchFamily="1" charset="0"/>
                        </a:rPr>
                        <a:t>-88</a:t>
                      </a: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a:ln>
                            <a:noFill/>
                          </a:ln>
                          <a:solidFill>
                            <a:schemeClr val="tx1"/>
                          </a:solidFill>
                          <a:effectLst/>
                          <a:latin typeface="Verdana" pitchFamily="1" charset="0"/>
                        </a:rPr>
                        <a:t>-126</a:t>
                      </a: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extLst>
                  <a:ext uri="{0D108BD9-81ED-4DB2-BD59-A6C34878D82A}">
                    <a16:rowId xmlns:a16="http://schemas.microsoft.com/office/drawing/2014/main" val="2930097428"/>
                  </a:ext>
                </a:extLst>
              </a:tr>
              <a:tr h="34436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0</a:t>
                      </a: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0</a:t>
                      </a: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extLst>
                  <a:ext uri="{0D108BD9-81ED-4DB2-BD59-A6C34878D82A}">
                    <a16:rowId xmlns:a16="http://schemas.microsoft.com/office/drawing/2014/main" val="750379962"/>
                  </a:ext>
                </a:extLst>
              </a:tr>
            </a:tbl>
          </a:graphicData>
        </a:graphic>
      </p:graphicFrame>
      <p:graphicFrame>
        <p:nvGraphicFramePr>
          <p:cNvPr id="5" name="Table 4">
            <a:extLst>
              <a:ext uri="{FF2B5EF4-FFF2-40B4-BE49-F238E27FC236}">
                <a16:creationId xmlns:a16="http://schemas.microsoft.com/office/drawing/2014/main" id="{A319376F-9720-4199-9812-AE054DBDF71D}"/>
              </a:ext>
            </a:extLst>
          </p:cNvPr>
          <p:cNvGraphicFramePr>
            <a:graphicFrameLocks noGrp="1"/>
          </p:cNvGraphicFramePr>
          <p:nvPr/>
        </p:nvGraphicFramePr>
        <p:xfrm>
          <a:off x="2157573" y="4839126"/>
          <a:ext cx="416560" cy="1188528"/>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98304165"/>
                    </a:ext>
                  </a:extLst>
                </a:gridCol>
                <a:gridCol w="208280">
                  <a:extLst>
                    <a:ext uri="{9D8B030D-6E8A-4147-A177-3AD203B41FA5}">
                      <a16:colId xmlns:a16="http://schemas.microsoft.com/office/drawing/2014/main" val="2419674623"/>
                    </a:ext>
                  </a:extLst>
                </a:gridCol>
              </a:tblGrid>
              <a:tr h="272689">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727852319"/>
                  </a:ext>
                </a:extLst>
              </a:tr>
              <a:tr h="272689">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930097428"/>
                  </a:ext>
                </a:extLst>
              </a:tr>
              <a:tr h="272689">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750379962"/>
                  </a:ext>
                </a:extLst>
              </a:tr>
            </a:tbl>
          </a:graphicData>
        </a:graphic>
      </p:graphicFrame>
    </p:spTree>
    <p:extLst>
      <p:ext uri="{BB962C8B-B14F-4D97-AF65-F5344CB8AC3E}">
        <p14:creationId xmlns:p14="http://schemas.microsoft.com/office/powerpoint/2010/main" val="20091908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B4EB0-8EDA-4743-912E-790643BBCF46}"/>
              </a:ext>
            </a:extLst>
          </p:cNvPr>
          <p:cNvSpPr>
            <a:spLocks noGrp="1"/>
          </p:cNvSpPr>
          <p:nvPr>
            <p:ph idx="1"/>
          </p:nvPr>
        </p:nvSpPr>
        <p:spPr>
          <a:xfrm>
            <a:off x="635393" y="308225"/>
            <a:ext cx="10234377" cy="3030876"/>
          </a:xfrm>
        </p:spPr>
        <p:txBody>
          <a:bodyPr>
            <a:normAutofit fontScale="85000" lnSpcReduction="20000"/>
          </a:bodyPr>
          <a:lstStyle/>
          <a:p>
            <a:r>
              <a:rPr lang="en-US" sz="2400" dirty="0">
                <a:solidFill>
                  <a:schemeClr val="tx1"/>
                </a:solidFill>
              </a:rPr>
              <a:t>Handout 14-2: Basic Math (cont’d)</a:t>
            </a:r>
          </a:p>
          <a:p>
            <a:endParaRPr lang="en-US" dirty="0">
              <a:solidFill>
                <a:schemeClr val="tx1"/>
              </a:solidFill>
            </a:endParaRPr>
          </a:p>
          <a:p>
            <a:pPr fontAlgn="ctr">
              <a:spcBef>
                <a:spcPct val="0"/>
              </a:spcBef>
            </a:pPr>
            <a:r>
              <a:rPr lang="en-US" altLang="en-US" b="1" dirty="0">
                <a:solidFill>
                  <a:srgbClr val="000000"/>
                </a:solidFill>
                <a:latin typeface="+mj-lt"/>
              </a:rPr>
              <a:t>Converting Decimals, Fractions, and Percentages</a:t>
            </a:r>
          </a:p>
          <a:p>
            <a:pPr fontAlgn="ctr">
              <a:spcBef>
                <a:spcPct val="0"/>
              </a:spcBef>
            </a:pPr>
            <a:endParaRPr lang="en-US" altLang="en-US" b="1" dirty="0">
              <a:latin typeface="+mj-lt"/>
            </a:endParaRPr>
          </a:p>
          <a:p>
            <a:pPr fontAlgn="ctr">
              <a:spcBef>
                <a:spcPct val="0"/>
              </a:spcBef>
            </a:pPr>
            <a:r>
              <a:rPr lang="en-US" altLang="en-US" dirty="0">
                <a:solidFill>
                  <a:srgbClr val="000000"/>
                </a:solidFill>
                <a:latin typeface="Arial" panose="020B0604020202020204" pitchFamily="34" charset="0"/>
              </a:rPr>
              <a:t>Decimals, fractions, and percentages are different ways of showing the same value. </a:t>
            </a:r>
            <a:br>
              <a:rPr lang="en-US" altLang="en-US" dirty="0">
                <a:solidFill>
                  <a:srgbClr val="000000"/>
                </a:solidFill>
                <a:latin typeface="Arial" panose="020B0604020202020204" pitchFamily="34" charset="0"/>
              </a:rPr>
            </a:br>
            <a:r>
              <a:rPr lang="en-US" altLang="en-US" dirty="0">
                <a:solidFill>
                  <a:srgbClr val="000000"/>
                </a:solidFill>
                <a:latin typeface="Arial" panose="020B0604020202020204" pitchFamily="34" charset="0"/>
              </a:rPr>
              <a:t>For example, one-half can be written in the following ways:</a:t>
            </a:r>
          </a:p>
          <a:p>
            <a:pPr fontAlgn="ctr">
              <a:spcBef>
                <a:spcPct val="0"/>
              </a:spcBef>
            </a:pPr>
            <a:endParaRPr lang="en-US" altLang="en-US" dirty="0">
              <a:solidFill>
                <a:srgbClr val="000000"/>
              </a:solidFill>
              <a:latin typeface="Arial" panose="020B0604020202020204" pitchFamily="34" charset="0"/>
            </a:endParaRPr>
          </a:p>
          <a:p>
            <a:pPr fontAlgn="ctr">
              <a:spcBef>
                <a:spcPct val="0"/>
              </a:spcBef>
            </a:pPr>
            <a:r>
              <a:rPr lang="en-US" altLang="en-US" dirty="0">
                <a:solidFill>
                  <a:srgbClr val="000000"/>
                </a:solidFill>
                <a:latin typeface="Arial" panose="020B0604020202020204" pitchFamily="34" charset="0"/>
              </a:rPr>
              <a:t>As a decimal:	0.5</a:t>
            </a:r>
          </a:p>
          <a:p>
            <a:pPr fontAlgn="ctr">
              <a:spcBef>
                <a:spcPct val="0"/>
              </a:spcBef>
            </a:pPr>
            <a:r>
              <a:rPr lang="en-US" altLang="en-US" dirty="0">
                <a:solidFill>
                  <a:srgbClr val="000000"/>
                </a:solidFill>
                <a:latin typeface="Arial" panose="020B0604020202020204" pitchFamily="34" charset="0"/>
              </a:rPr>
              <a:t>As a fraction:	½ </a:t>
            </a:r>
          </a:p>
          <a:p>
            <a:pPr fontAlgn="ctr">
              <a:spcBef>
                <a:spcPct val="0"/>
              </a:spcBef>
            </a:pPr>
            <a:r>
              <a:rPr lang="en-US" altLang="en-US" dirty="0">
                <a:solidFill>
                  <a:srgbClr val="000000"/>
                </a:solidFill>
                <a:latin typeface="Arial" panose="020B0604020202020204" pitchFamily="34" charset="0"/>
              </a:rPr>
              <a:t>As a percentage:	50%</a:t>
            </a:r>
          </a:p>
          <a:p>
            <a:pPr fontAlgn="ctr">
              <a:spcBef>
                <a:spcPct val="0"/>
              </a:spcBef>
            </a:pPr>
            <a:r>
              <a:rPr lang="en-US" altLang="en-US" dirty="0">
                <a:solidFill>
                  <a:srgbClr val="000000"/>
                </a:solidFill>
                <a:latin typeface="Arial" panose="020B0604020202020204" pitchFamily="34" charset="0"/>
              </a:rPr>
              <a:t>Here are common values shown in decimal, fraction, and percentage forms: </a:t>
            </a:r>
            <a:endParaRPr lang="en-US" altLang="en-US" dirty="0"/>
          </a:p>
          <a:p>
            <a:pPr lvl="0"/>
            <a:endParaRPr lang="en-US" altLang="en-US" dirty="0">
              <a:solidFill>
                <a:prstClr val="black"/>
              </a:solidFill>
            </a:endParaRPr>
          </a:p>
        </p:txBody>
      </p:sp>
      <p:sp>
        <p:nvSpPr>
          <p:cNvPr id="3" name="Slide Number Placeholder 2">
            <a:extLst>
              <a:ext uri="{FF2B5EF4-FFF2-40B4-BE49-F238E27FC236}">
                <a16:creationId xmlns:a16="http://schemas.microsoft.com/office/drawing/2014/main" id="{7B3C036B-6E4E-46ED-ADEE-B2096F48ED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graphicFrame>
        <p:nvGraphicFramePr>
          <p:cNvPr id="5" name="Table 4">
            <a:extLst>
              <a:ext uri="{FF2B5EF4-FFF2-40B4-BE49-F238E27FC236}">
                <a16:creationId xmlns:a16="http://schemas.microsoft.com/office/drawing/2014/main" id="{A319376F-9720-4199-9812-AE054DBDF71D}"/>
              </a:ext>
            </a:extLst>
          </p:cNvPr>
          <p:cNvGraphicFramePr>
            <a:graphicFrameLocks noGrp="1"/>
          </p:cNvGraphicFramePr>
          <p:nvPr/>
        </p:nvGraphicFramePr>
        <p:xfrm>
          <a:off x="2157573" y="4839126"/>
          <a:ext cx="416560" cy="1188528"/>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98304165"/>
                    </a:ext>
                  </a:extLst>
                </a:gridCol>
                <a:gridCol w="208280">
                  <a:extLst>
                    <a:ext uri="{9D8B030D-6E8A-4147-A177-3AD203B41FA5}">
                      <a16:colId xmlns:a16="http://schemas.microsoft.com/office/drawing/2014/main" val="2419674623"/>
                    </a:ext>
                  </a:extLst>
                </a:gridCol>
              </a:tblGrid>
              <a:tr h="272689">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727852319"/>
                  </a:ext>
                </a:extLst>
              </a:tr>
              <a:tr h="272689">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930097428"/>
                  </a:ext>
                </a:extLst>
              </a:tr>
              <a:tr h="272689">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750379962"/>
                  </a:ext>
                </a:extLst>
              </a:tr>
            </a:tbl>
          </a:graphicData>
        </a:graphic>
      </p:graphicFrame>
      <p:graphicFrame>
        <p:nvGraphicFramePr>
          <p:cNvPr id="6" name="Table 5">
            <a:extLst>
              <a:ext uri="{FF2B5EF4-FFF2-40B4-BE49-F238E27FC236}">
                <a16:creationId xmlns:a16="http://schemas.microsoft.com/office/drawing/2014/main" id="{D36B1B66-BF65-45BB-8A9E-F781E1A75D3C}"/>
              </a:ext>
            </a:extLst>
          </p:cNvPr>
          <p:cNvGraphicFramePr>
            <a:graphicFrameLocks noGrp="1"/>
          </p:cNvGraphicFramePr>
          <p:nvPr/>
        </p:nvGraphicFramePr>
        <p:xfrm>
          <a:off x="1495478" y="3205537"/>
          <a:ext cx="8022974" cy="3292146"/>
        </p:xfrm>
        <a:graphic>
          <a:graphicData uri="http://schemas.openxmlformats.org/drawingml/2006/table">
            <a:tbl>
              <a:tblPr firstRow="1" bandRow="1">
                <a:tableStyleId>{073A0DAA-6AF3-43AB-8588-CEC1D06C72B9}</a:tableStyleId>
              </a:tblPr>
              <a:tblGrid>
                <a:gridCol w="2517168">
                  <a:extLst>
                    <a:ext uri="{9D8B030D-6E8A-4147-A177-3AD203B41FA5}">
                      <a16:colId xmlns:a16="http://schemas.microsoft.com/office/drawing/2014/main" val="3454978766"/>
                    </a:ext>
                  </a:extLst>
                </a:gridCol>
                <a:gridCol w="2796473">
                  <a:extLst>
                    <a:ext uri="{9D8B030D-6E8A-4147-A177-3AD203B41FA5}">
                      <a16:colId xmlns:a16="http://schemas.microsoft.com/office/drawing/2014/main" val="2902399637"/>
                    </a:ext>
                  </a:extLst>
                </a:gridCol>
                <a:gridCol w="2709333">
                  <a:extLst>
                    <a:ext uri="{9D8B030D-6E8A-4147-A177-3AD203B41FA5}">
                      <a16:colId xmlns:a16="http://schemas.microsoft.com/office/drawing/2014/main" val="1293143845"/>
                    </a:ext>
                  </a:extLst>
                </a:gridCol>
              </a:tblGrid>
              <a:tr h="346753">
                <a:tc>
                  <a:txBody>
                    <a:bodyPr/>
                    <a:lstStyle/>
                    <a:p>
                      <a:r>
                        <a:rPr lang="en-US" sz="1800" dirty="0"/>
                        <a:t>Decimal</a:t>
                      </a:r>
                      <a:endParaRPr lang="en-US" sz="1800" b="1" dirty="0">
                        <a:solidFill>
                          <a:schemeClr val="tx1"/>
                        </a:solidFill>
                      </a:endParaRPr>
                    </a:p>
                  </a:txBody>
                  <a:tcPr marL="91453" marR="91453" marT="45737" marB="45737"/>
                </a:tc>
                <a:tc>
                  <a:txBody>
                    <a:bodyPr/>
                    <a:lstStyle/>
                    <a:p>
                      <a:r>
                        <a:rPr lang="en-US" sz="1800" dirty="0"/>
                        <a:t>Fraction</a:t>
                      </a:r>
                      <a:endParaRPr lang="en-US" sz="1800" b="1" dirty="0">
                        <a:solidFill>
                          <a:schemeClr val="tx1"/>
                        </a:solidFill>
                      </a:endParaRPr>
                    </a:p>
                  </a:txBody>
                  <a:tcPr marL="91453" marR="91453"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Percentage</a:t>
                      </a:r>
                      <a:endParaRPr lang="en-US" sz="1800" b="1" dirty="0">
                        <a:solidFill>
                          <a:schemeClr val="tx1"/>
                        </a:solidFill>
                      </a:endParaRPr>
                    </a:p>
                  </a:txBody>
                  <a:tcPr marL="91453" marR="91453" marT="45737" marB="45737"/>
                </a:tc>
                <a:extLst>
                  <a:ext uri="{0D108BD9-81ED-4DB2-BD59-A6C34878D82A}">
                    <a16:rowId xmlns:a16="http://schemas.microsoft.com/office/drawing/2014/main" val="3460198304"/>
                  </a:ext>
                </a:extLst>
              </a:tr>
              <a:tr h="346753">
                <a:tc>
                  <a:txBody>
                    <a:bodyPr/>
                    <a:lstStyle/>
                    <a:p>
                      <a:r>
                        <a:rPr lang="en-US" sz="1800" dirty="0"/>
                        <a:t>0.01</a:t>
                      </a:r>
                      <a:endParaRPr lang="en-US" sz="1800" dirty="0">
                        <a:solidFill>
                          <a:schemeClr val="tx1"/>
                        </a:solidFill>
                      </a:endParaRPr>
                    </a:p>
                  </a:txBody>
                  <a:tcPr marL="91453" marR="91453" marT="45737" marB="45737"/>
                </a:tc>
                <a:tc>
                  <a:txBody>
                    <a:bodyPr/>
                    <a:lstStyle/>
                    <a:p>
                      <a:r>
                        <a:rPr lang="en-US" sz="1800" dirty="0"/>
                        <a:t>1/100</a:t>
                      </a:r>
                      <a:endParaRPr lang="en-US" sz="1800" dirty="0">
                        <a:solidFill>
                          <a:schemeClr val="tx1"/>
                        </a:solidFill>
                      </a:endParaRPr>
                    </a:p>
                  </a:txBody>
                  <a:tcPr marL="91453" marR="91453" marT="45737" marB="45737"/>
                </a:tc>
                <a:tc>
                  <a:txBody>
                    <a:bodyPr/>
                    <a:lstStyle/>
                    <a:p>
                      <a:r>
                        <a:rPr lang="en-US" sz="1800" dirty="0"/>
                        <a:t>1%</a:t>
                      </a:r>
                      <a:endParaRPr lang="en-US" sz="1800" dirty="0">
                        <a:solidFill>
                          <a:schemeClr val="tx1"/>
                        </a:solidFill>
                      </a:endParaRPr>
                    </a:p>
                  </a:txBody>
                  <a:tcPr marL="91453" marR="91453" marT="45737" marB="45737"/>
                </a:tc>
                <a:extLst>
                  <a:ext uri="{0D108BD9-81ED-4DB2-BD59-A6C34878D82A}">
                    <a16:rowId xmlns:a16="http://schemas.microsoft.com/office/drawing/2014/main" val="562662998"/>
                  </a:ext>
                </a:extLst>
              </a:tr>
              <a:tr h="346753">
                <a:tc>
                  <a:txBody>
                    <a:bodyPr/>
                    <a:lstStyle/>
                    <a:p>
                      <a:r>
                        <a:rPr lang="en-US" sz="1800" dirty="0"/>
                        <a:t>0.1</a:t>
                      </a:r>
                      <a:endParaRPr lang="en-US" sz="1800" dirty="0">
                        <a:solidFill>
                          <a:schemeClr val="tx1"/>
                        </a:solidFill>
                      </a:endParaRPr>
                    </a:p>
                  </a:txBody>
                  <a:tcPr marL="91453" marR="91453" marT="45737" marB="45737"/>
                </a:tc>
                <a:tc>
                  <a:txBody>
                    <a:bodyPr/>
                    <a:lstStyle/>
                    <a:p>
                      <a:r>
                        <a:rPr lang="en-US" sz="1800" dirty="0"/>
                        <a:t>1/10</a:t>
                      </a:r>
                      <a:endParaRPr lang="en-US" sz="1800" dirty="0">
                        <a:solidFill>
                          <a:schemeClr val="tx1"/>
                        </a:solidFill>
                      </a:endParaRPr>
                    </a:p>
                  </a:txBody>
                  <a:tcPr marL="91453" marR="91453" marT="45737" marB="45737"/>
                </a:tc>
                <a:tc>
                  <a:txBody>
                    <a:bodyPr/>
                    <a:lstStyle/>
                    <a:p>
                      <a:r>
                        <a:rPr lang="en-US" sz="1800" dirty="0"/>
                        <a:t>10%</a:t>
                      </a:r>
                      <a:endParaRPr lang="en-US" sz="1800" dirty="0">
                        <a:solidFill>
                          <a:schemeClr val="tx1"/>
                        </a:solidFill>
                      </a:endParaRPr>
                    </a:p>
                  </a:txBody>
                  <a:tcPr marL="91453" marR="91453" marT="45737" marB="45737"/>
                </a:tc>
                <a:extLst>
                  <a:ext uri="{0D108BD9-81ED-4DB2-BD59-A6C34878D82A}">
                    <a16:rowId xmlns:a16="http://schemas.microsoft.com/office/drawing/2014/main" val="3893400957"/>
                  </a:ext>
                </a:extLst>
              </a:tr>
              <a:tr h="346753">
                <a:tc>
                  <a:txBody>
                    <a:bodyPr/>
                    <a:lstStyle/>
                    <a:p>
                      <a:r>
                        <a:rPr lang="en-US" sz="1800" dirty="0"/>
                        <a:t>0.2</a:t>
                      </a:r>
                      <a:endParaRPr lang="en-US" sz="1800" dirty="0">
                        <a:solidFill>
                          <a:schemeClr val="tx1"/>
                        </a:solidFill>
                      </a:endParaRPr>
                    </a:p>
                  </a:txBody>
                  <a:tcPr marL="91453" marR="91453" marT="45737" marB="45737"/>
                </a:tc>
                <a:tc>
                  <a:txBody>
                    <a:bodyPr/>
                    <a:lstStyle/>
                    <a:p>
                      <a:r>
                        <a:rPr lang="en-US" sz="1800" dirty="0"/>
                        <a:t>1/5</a:t>
                      </a:r>
                      <a:endParaRPr lang="en-US" sz="1800" dirty="0">
                        <a:solidFill>
                          <a:schemeClr val="tx1"/>
                        </a:solidFill>
                      </a:endParaRPr>
                    </a:p>
                  </a:txBody>
                  <a:tcPr marL="91453" marR="91453" marT="45737" marB="45737"/>
                </a:tc>
                <a:tc>
                  <a:txBody>
                    <a:bodyPr/>
                    <a:lstStyle/>
                    <a:p>
                      <a:r>
                        <a:rPr lang="en-US" sz="1800" dirty="0"/>
                        <a:t>20%</a:t>
                      </a:r>
                      <a:endParaRPr lang="en-US" sz="1800" dirty="0">
                        <a:solidFill>
                          <a:schemeClr val="tx1"/>
                        </a:solidFill>
                      </a:endParaRPr>
                    </a:p>
                  </a:txBody>
                  <a:tcPr marL="91453" marR="91453" marT="45737" marB="45737"/>
                </a:tc>
                <a:extLst>
                  <a:ext uri="{0D108BD9-81ED-4DB2-BD59-A6C34878D82A}">
                    <a16:rowId xmlns:a16="http://schemas.microsoft.com/office/drawing/2014/main" val="3859234199"/>
                  </a:ext>
                </a:extLst>
              </a:tr>
              <a:tr h="346753">
                <a:tc>
                  <a:txBody>
                    <a:bodyPr/>
                    <a:lstStyle/>
                    <a:p>
                      <a:r>
                        <a:rPr lang="en-US" sz="1800" dirty="0"/>
                        <a:t>0.25</a:t>
                      </a:r>
                      <a:endParaRPr lang="en-US" sz="1800" dirty="0">
                        <a:solidFill>
                          <a:schemeClr val="tx1"/>
                        </a:solidFill>
                      </a:endParaRPr>
                    </a:p>
                  </a:txBody>
                  <a:tcPr marL="91453" marR="91453" marT="45737" marB="45737"/>
                </a:tc>
                <a:tc>
                  <a:txBody>
                    <a:bodyPr/>
                    <a:lstStyle/>
                    <a:p>
                      <a:r>
                        <a:rPr lang="en-US" sz="1800" dirty="0"/>
                        <a:t>1/4 </a:t>
                      </a:r>
                      <a:endParaRPr lang="en-US" sz="1800" dirty="0">
                        <a:solidFill>
                          <a:schemeClr val="tx1"/>
                        </a:solidFill>
                      </a:endParaRPr>
                    </a:p>
                  </a:txBody>
                  <a:tcPr marL="91453" marR="91453" marT="45737" marB="45737"/>
                </a:tc>
                <a:tc>
                  <a:txBody>
                    <a:bodyPr/>
                    <a:lstStyle/>
                    <a:p>
                      <a:r>
                        <a:rPr lang="en-US" sz="1800" dirty="0"/>
                        <a:t>25%</a:t>
                      </a:r>
                      <a:endParaRPr lang="en-US" sz="1800" dirty="0">
                        <a:solidFill>
                          <a:schemeClr val="tx1"/>
                        </a:solidFill>
                      </a:endParaRPr>
                    </a:p>
                  </a:txBody>
                  <a:tcPr marL="91453" marR="91453" marT="45737" marB="45737"/>
                </a:tc>
                <a:extLst>
                  <a:ext uri="{0D108BD9-81ED-4DB2-BD59-A6C34878D82A}">
                    <a16:rowId xmlns:a16="http://schemas.microsoft.com/office/drawing/2014/main" val="1986448856"/>
                  </a:ext>
                </a:extLst>
              </a:tr>
              <a:tr h="346753">
                <a:tc>
                  <a:txBody>
                    <a:bodyPr/>
                    <a:lstStyle/>
                    <a:p>
                      <a:r>
                        <a:rPr lang="en-US" sz="1800" dirty="0"/>
                        <a:t>0.333</a:t>
                      </a:r>
                      <a:endParaRPr lang="en-US" sz="1800" dirty="0">
                        <a:solidFill>
                          <a:schemeClr val="tx1"/>
                        </a:solidFill>
                      </a:endParaRPr>
                    </a:p>
                  </a:txBody>
                  <a:tcPr marL="91453" marR="91453" marT="45737" marB="45737"/>
                </a:tc>
                <a:tc>
                  <a:txBody>
                    <a:bodyPr/>
                    <a:lstStyle/>
                    <a:p>
                      <a:r>
                        <a:rPr lang="en-US" sz="1800" dirty="0"/>
                        <a:t>1/3</a:t>
                      </a:r>
                      <a:endParaRPr lang="en-US" sz="1800" dirty="0">
                        <a:solidFill>
                          <a:schemeClr val="tx1"/>
                        </a:solidFill>
                      </a:endParaRPr>
                    </a:p>
                  </a:txBody>
                  <a:tcPr marL="91453" marR="91453" marT="45737" marB="45737"/>
                </a:tc>
                <a:tc>
                  <a:txBody>
                    <a:bodyPr/>
                    <a:lstStyle/>
                    <a:p>
                      <a:r>
                        <a:rPr lang="en-US" sz="1800" dirty="0"/>
                        <a:t>33 1/3%</a:t>
                      </a:r>
                      <a:endParaRPr lang="en-US" sz="1800" dirty="0">
                        <a:solidFill>
                          <a:schemeClr val="tx1"/>
                        </a:solidFill>
                      </a:endParaRPr>
                    </a:p>
                  </a:txBody>
                  <a:tcPr marL="91453" marR="91453" marT="45737" marB="45737"/>
                </a:tc>
                <a:extLst>
                  <a:ext uri="{0D108BD9-81ED-4DB2-BD59-A6C34878D82A}">
                    <a16:rowId xmlns:a16="http://schemas.microsoft.com/office/drawing/2014/main" val="1402575879"/>
                  </a:ext>
                </a:extLst>
              </a:tr>
              <a:tr h="346753">
                <a:tc>
                  <a:txBody>
                    <a:bodyPr/>
                    <a:lstStyle/>
                    <a:p>
                      <a:r>
                        <a:rPr lang="en-US" sz="1800" dirty="0"/>
                        <a:t>0.5</a:t>
                      </a:r>
                      <a:endParaRPr lang="en-US" sz="1800" dirty="0">
                        <a:solidFill>
                          <a:schemeClr val="tx1"/>
                        </a:solidFill>
                      </a:endParaRPr>
                    </a:p>
                  </a:txBody>
                  <a:tcPr marL="91453" marR="91453" marT="45737" marB="45737"/>
                </a:tc>
                <a:tc>
                  <a:txBody>
                    <a:bodyPr/>
                    <a:lstStyle/>
                    <a:p>
                      <a:r>
                        <a:rPr lang="en-US" sz="1800" dirty="0"/>
                        <a:t>1/2</a:t>
                      </a:r>
                      <a:r>
                        <a:rPr lang="en-US" sz="1800" baseline="0" dirty="0"/>
                        <a:t> </a:t>
                      </a:r>
                      <a:endParaRPr lang="en-US" sz="1800" dirty="0">
                        <a:solidFill>
                          <a:schemeClr val="tx1"/>
                        </a:solidFill>
                      </a:endParaRPr>
                    </a:p>
                  </a:txBody>
                  <a:tcPr marL="91453" marR="91453" marT="45737" marB="45737"/>
                </a:tc>
                <a:tc>
                  <a:txBody>
                    <a:bodyPr/>
                    <a:lstStyle/>
                    <a:p>
                      <a:r>
                        <a:rPr lang="en-US" sz="1800" dirty="0"/>
                        <a:t>50%</a:t>
                      </a:r>
                      <a:endParaRPr lang="en-US" sz="1800" dirty="0">
                        <a:solidFill>
                          <a:schemeClr val="tx1"/>
                        </a:solidFill>
                      </a:endParaRPr>
                    </a:p>
                  </a:txBody>
                  <a:tcPr marL="91453" marR="91453" marT="45737" marB="45737"/>
                </a:tc>
                <a:extLst>
                  <a:ext uri="{0D108BD9-81ED-4DB2-BD59-A6C34878D82A}">
                    <a16:rowId xmlns:a16="http://schemas.microsoft.com/office/drawing/2014/main" val="675469537"/>
                  </a:ext>
                </a:extLst>
              </a:tr>
              <a:tr h="346753">
                <a:tc>
                  <a:txBody>
                    <a:bodyPr/>
                    <a:lstStyle/>
                    <a:p>
                      <a:r>
                        <a:rPr lang="en-US" sz="1800" dirty="0"/>
                        <a:t>0.75</a:t>
                      </a:r>
                      <a:endParaRPr lang="en-US" sz="1800" dirty="0">
                        <a:solidFill>
                          <a:schemeClr val="tx1"/>
                        </a:solidFill>
                      </a:endParaRPr>
                    </a:p>
                  </a:txBody>
                  <a:tcPr marL="91453" marR="91453" marT="45737" marB="45737"/>
                </a:tc>
                <a:tc>
                  <a:txBody>
                    <a:bodyPr/>
                    <a:lstStyle/>
                    <a:p>
                      <a:r>
                        <a:rPr lang="en-US" sz="1800" dirty="0"/>
                        <a:t>3/4</a:t>
                      </a:r>
                      <a:r>
                        <a:rPr lang="en-US" sz="1800" baseline="0" dirty="0"/>
                        <a:t> </a:t>
                      </a:r>
                      <a:endParaRPr lang="en-US" sz="1800" dirty="0">
                        <a:solidFill>
                          <a:schemeClr val="tx1"/>
                        </a:solidFill>
                      </a:endParaRPr>
                    </a:p>
                  </a:txBody>
                  <a:tcPr marL="91453" marR="91453" marT="45737" marB="45737"/>
                </a:tc>
                <a:tc>
                  <a:txBody>
                    <a:bodyPr/>
                    <a:lstStyle/>
                    <a:p>
                      <a:r>
                        <a:rPr lang="en-US" sz="1800" dirty="0"/>
                        <a:t>75%</a:t>
                      </a:r>
                      <a:endParaRPr lang="en-US" sz="1800" dirty="0">
                        <a:solidFill>
                          <a:schemeClr val="tx1"/>
                        </a:solidFill>
                      </a:endParaRPr>
                    </a:p>
                  </a:txBody>
                  <a:tcPr marL="91453" marR="91453" marT="45737" marB="45737"/>
                </a:tc>
                <a:extLst>
                  <a:ext uri="{0D108BD9-81ED-4DB2-BD59-A6C34878D82A}">
                    <a16:rowId xmlns:a16="http://schemas.microsoft.com/office/drawing/2014/main" val="3309075592"/>
                  </a:ext>
                </a:extLst>
              </a:tr>
              <a:tr h="346753">
                <a:tc>
                  <a:txBody>
                    <a:bodyPr/>
                    <a:lstStyle/>
                    <a:p>
                      <a:r>
                        <a:rPr lang="en-US" sz="1800" dirty="0"/>
                        <a:t>1</a:t>
                      </a:r>
                      <a:endParaRPr lang="en-US" sz="1800" dirty="0">
                        <a:solidFill>
                          <a:schemeClr val="tx1"/>
                        </a:solidFill>
                      </a:endParaRPr>
                    </a:p>
                  </a:txBody>
                  <a:tcPr marL="91453" marR="91453" marT="45737" marB="45737"/>
                </a:tc>
                <a:tc>
                  <a:txBody>
                    <a:bodyPr/>
                    <a:lstStyle/>
                    <a:p>
                      <a:r>
                        <a:rPr lang="en-US" sz="1800" dirty="0"/>
                        <a:t>1/1</a:t>
                      </a:r>
                      <a:endParaRPr lang="en-US" sz="1800" dirty="0">
                        <a:solidFill>
                          <a:schemeClr val="tx1"/>
                        </a:solidFill>
                      </a:endParaRPr>
                    </a:p>
                  </a:txBody>
                  <a:tcPr marL="91453" marR="91453" marT="45737" marB="45737"/>
                </a:tc>
                <a:tc>
                  <a:txBody>
                    <a:bodyPr/>
                    <a:lstStyle/>
                    <a:p>
                      <a:r>
                        <a:rPr lang="en-US" sz="1800" dirty="0"/>
                        <a:t>100%</a:t>
                      </a:r>
                      <a:endParaRPr lang="en-US" sz="1800" dirty="0">
                        <a:solidFill>
                          <a:schemeClr val="tx1"/>
                        </a:solidFill>
                      </a:endParaRPr>
                    </a:p>
                  </a:txBody>
                  <a:tcPr marL="91453" marR="91453" marT="45737" marB="45737"/>
                </a:tc>
                <a:extLst>
                  <a:ext uri="{0D108BD9-81ED-4DB2-BD59-A6C34878D82A}">
                    <a16:rowId xmlns:a16="http://schemas.microsoft.com/office/drawing/2014/main" val="938845814"/>
                  </a:ext>
                </a:extLst>
              </a:tr>
            </a:tbl>
          </a:graphicData>
        </a:graphic>
      </p:graphicFrame>
    </p:spTree>
    <p:extLst>
      <p:ext uri="{BB962C8B-B14F-4D97-AF65-F5344CB8AC3E}">
        <p14:creationId xmlns:p14="http://schemas.microsoft.com/office/powerpoint/2010/main" val="37379497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B4EB0-8EDA-4743-912E-790643BBCF46}"/>
              </a:ext>
            </a:extLst>
          </p:cNvPr>
          <p:cNvSpPr>
            <a:spLocks noGrp="1"/>
          </p:cNvSpPr>
          <p:nvPr>
            <p:ph idx="1"/>
          </p:nvPr>
        </p:nvSpPr>
        <p:spPr>
          <a:xfrm>
            <a:off x="635393" y="755186"/>
            <a:ext cx="10234377" cy="3539412"/>
          </a:xfrm>
        </p:spPr>
        <p:txBody>
          <a:bodyPr/>
          <a:lstStyle/>
          <a:p>
            <a:r>
              <a:rPr lang="en-US" dirty="0">
                <a:solidFill>
                  <a:schemeClr val="tx1"/>
                </a:solidFill>
              </a:rPr>
              <a:t>Handout 14-1: Basic Math (cont’d)</a:t>
            </a:r>
          </a:p>
          <a:p>
            <a:endParaRPr lang="en-US" dirty="0">
              <a:solidFill>
                <a:schemeClr val="tx1"/>
              </a:solidFill>
            </a:endParaRPr>
          </a:p>
          <a:p>
            <a:pPr lvl="0" fontAlgn="ctr">
              <a:spcBef>
                <a:spcPct val="0"/>
              </a:spcBef>
            </a:pPr>
            <a:r>
              <a:rPr lang="en-US" altLang="en-US" dirty="0">
                <a:solidFill>
                  <a:prstClr val="black"/>
                </a:solidFill>
              </a:rPr>
              <a:t>Problem : 1/4 = 0.25 = 25%</a:t>
            </a:r>
          </a:p>
          <a:p>
            <a:pPr lvl="0"/>
            <a:endParaRPr lang="en-US" altLang="en-US" dirty="0">
              <a:solidFill>
                <a:prstClr val="black"/>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7B3C036B-6E4E-46ED-ADEE-B2096F48ED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graphicFrame>
        <p:nvGraphicFramePr>
          <p:cNvPr id="4" name="Table 3">
            <a:extLst>
              <a:ext uri="{FF2B5EF4-FFF2-40B4-BE49-F238E27FC236}">
                <a16:creationId xmlns:a16="http://schemas.microsoft.com/office/drawing/2014/main" id="{9E5AC019-A6C5-4E12-8847-330930208E0B}"/>
              </a:ext>
            </a:extLst>
          </p:cNvPr>
          <p:cNvGraphicFramePr>
            <a:graphicFrameLocks noGrp="1"/>
          </p:cNvGraphicFramePr>
          <p:nvPr/>
        </p:nvGraphicFramePr>
        <p:xfrm>
          <a:off x="2424700" y="1890445"/>
          <a:ext cx="1859624" cy="2239764"/>
        </p:xfrm>
        <a:graphic>
          <a:graphicData uri="http://schemas.openxmlformats.org/drawingml/2006/table">
            <a:tbl>
              <a:tblPr firstRow="1" bandRow="1">
                <a:tableStyleId>{073A0DAA-6AF3-43AB-8588-CEC1D06C72B9}</a:tableStyleId>
              </a:tblPr>
              <a:tblGrid>
                <a:gridCol w="929812">
                  <a:extLst>
                    <a:ext uri="{9D8B030D-6E8A-4147-A177-3AD203B41FA5}">
                      <a16:colId xmlns:a16="http://schemas.microsoft.com/office/drawing/2014/main" val="3462009309"/>
                    </a:ext>
                  </a:extLst>
                </a:gridCol>
                <a:gridCol w="929812">
                  <a:extLst>
                    <a:ext uri="{9D8B030D-6E8A-4147-A177-3AD203B41FA5}">
                      <a16:colId xmlns:a16="http://schemas.microsoft.com/office/drawing/2014/main" val="2078171773"/>
                    </a:ext>
                  </a:extLst>
                </a:gridCol>
              </a:tblGrid>
              <a:tr h="38952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.25</a:t>
                      </a:r>
                    </a:p>
                  </a:txBody>
                  <a:tcPr horzOverflow="overflow">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3927452"/>
                  </a:ext>
                </a:extLst>
              </a:tr>
              <a:tr h="38952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4</a:t>
                      </a:r>
                    </a:p>
                  </a:txBody>
                  <a:tcPr horzOverflow="overflow">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1.0 </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53823356"/>
                  </a:ext>
                </a:extLst>
              </a:tr>
              <a:tr h="681668">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  </a:t>
                      </a:r>
                      <a:r>
                        <a:rPr kumimoji="0" lang="en-US" sz="1800" b="0" i="0" u="sng" strike="noStrike" cap="none" normalizeH="0" baseline="0" dirty="0">
                          <a:ln>
                            <a:noFill/>
                          </a:ln>
                          <a:solidFill>
                            <a:schemeClr val="tx1"/>
                          </a:solidFill>
                          <a:effectLst/>
                          <a:latin typeface="Verdana" pitchFamily="1" charset="0"/>
                        </a:rPr>
                        <a:t>- .08      </a:t>
                      </a:r>
                      <a:r>
                        <a:rPr kumimoji="0" lang="en-US" sz="1800" b="0" i="0" u="none" strike="noStrike" cap="none" normalizeH="0" baseline="0" dirty="0">
                          <a:ln>
                            <a:noFill/>
                          </a:ln>
                          <a:solidFill>
                            <a:schemeClr val="tx1"/>
                          </a:solidFill>
                          <a:effectLst/>
                          <a:latin typeface="Verdana" pitchFamily="1" charset="0"/>
                        </a:rPr>
                        <a:t>20</a:t>
                      </a:r>
                    </a:p>
                  </a:txBody>
                  <a:tcPr horzOverflow="overflow">
                    <a:solidFill>
                      <a:schemeClr val="bg1"/>
                    </a:solidFill>
                  </a:tcPr>
                </a:tc>
                <a:extLst>
                  <a:ext uri="{0D108BD9-81ED-4DB2-BD59-A6C34878D82A}">
                    <a16:rowId xmlns:a16="http://schemas.microsoft.com/office/drawing/2014/main" val="3949729958"/>
                  </a:ext>
                </a:extLst>
              </a:tr>
              <a:tr h="38952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a:ln>
                            <a:noFill/>
                          </a:ln>
                          <a:solidFill>
                            <a:schemeClr val="tx1"/>
                          </a:solidFill>
                          <a:effectLst/>
                          <a:latin typeface="Verdana" pitchFamily="1" charset="0"/>
                        </a:rPr>
                        <a:t>-20</a:t>
                      </a:r>
                    </a:p>
                  </a:txBody>
                  <a:tcPr horzOverflow="overflow">
                    <a:solidFill>
                      <a:schemeClr val="bg1"/>
                    </a:solidFill>
                  </a:tcPr>
                </a:tc>
                <a:extLst>
                  <a:ext uri="{0D108BD9-81ED-4DB2-BD59-A6C34878D82A}">
                    <a16:rowId xmlns:a16="http://schemas.microsoft.com/office/drawing/2014/main" val="2727852319"/>
                  </a:ext>
                </a:extLst>
              </a:tr>
              <a:tr h="38952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0</a:t>
                      </a:r>
                    </a:p>
                  </a:txBody>
                  <a:tcPr horzOverflow="overflow">
                    <a:solidFill>
                      <a:schemeClr val="bg1"/>
                    </a:solidFill>
                  </a:tcPr>
                </a:tc>
                <a:extLst>
                  <a:ext uri="{0D108BD9-81ED-4DB2-BD59-A6C34878D82A}">
                    <a16:rowId xmlns:a16="http://schemas.microsoft.com/office/drawing/2014/main" val="2930097428"/>
                  </a:ext>
                </a:extLst>
              </a:tr>
            </a:tbl>
          </a:graphicData>
        </a:graphic>
      </p:graphicFrame>
      <p:graphicFrame>
        <p:nvGraphicFramePr>
          <p:cNvPr id="5" name="Table 4">
            <a:extLst>
              <a:ext uri="{FF2B5EF4-FFF2-40B4-BE49-F238E27FC236}">
                <a16:creationId xmlns:a16="http://schemas.microsoft.com/office/drawing/2014/main" id="{A319376F-9720-4199-9812-AE054DBDF71D}"/>
              </a:ext>
            </a:extLst>
          </p:cNvPr>
          <p:cNvGraphicFramePr>
            <a:graphicFrameLocks noGrp="1"/>
          </p:cNvGraphicFramePr>
          <p:nvPr/>
        </p:nvGraphicFramePr>
        <p:xfrm>
          <a:off x="2157572" y="4839126"/>
          <a:ext cx="416560" cy="1188528"/>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98304165"/>
                    </a:ext>
                  </a:extLst>
                </a:gridCol>
                <a:gridCol w="208280">
                  <a:extLst>
                    <a:ext uri="{9D8B030D-6E8A-4147-A177-3AD203B41FA5}">
                      <a16:colId xmlns:a16="http://schemas.microsoft.com/office/drawing/2014/main" val="2419674623"/>
                    </a:ext>
                  </a:extLst>
                </a:gridCol>
              </a:tblGrid>
              <a:tr h="25406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727852319"/>
                  </a:ext>
                </a:extLst>
              </a:tr>
              <a:tr h="25406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930097428"/>
                  </a:ext>
                </a:extLst>
              </a:tr>
              <a:tr h="25406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750379962"/>
                  </a:ext>
                </a:extLst>
              </a:tr>
            </a:tbl>
          </a:graphicData>
        </a:graphic>
      </p:graphicFrame>
      <p:sp>
        <p:nvSpPr>
          <p:cNvPr id="7" name="TextBox 6">
            <a:extLst>
              <a:ext uri="{FF2B5EF4-FFF2-40B4-BE49-F238E27FC236}">
                <a16:creationId xmlns:a16="http://schemas.microsoft.com/office/drawing/2014/main" id="{CA35AE20-6363-4771-A641-28BF692F3746}"/>
              </a:ext>
            </a:extLst>
          </p:cNvPr>
          <p:cNvSpPr txBox="1"/>
          <p:nvPr/>
        </p:nvSpPr>
        <p:spPr>
          <a:xfrm>
            <a:off x="635393" y="5178175"/>
            <a:ext cx="9399035" cy="1277273"/>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To change 0.25 into a percent, move the decimal sign two places to the right and add the percent sign. Drop the decimal sign if there are no numbers to the right of the decimal sign.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Scala Sans"/>
                <a:ea typeface="+mn-ea"/>
                <a:cs typeface="+mn-cs"/>
              </a:rPr>
              <a:t>0.25 = 25%</a:t>
            </a:r>
          </a:p>
        </p:txBody>
      </p:sp>
    </p:spTree>
    <p:extLst>
      <p:ext uri="{BB962C8B-B14F-4D97-AF65-F5344CB8AC3E}">
        <p14:creationId xmlns:p14="http://schemas.microsoft.com/office/powerpoint/2010/main" val="29755489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B4EB0-8EDA-4743-912E-790643BBCF46}"/>
              </a:ext>
            </a:extLst>
          </p:cNvPr>
          <p:cNvSpPr>
            <a:spLocks noGrp="1"/>
          </p:cNvSpPr>
          <p:nvPr>
            <p:ph idx="1"/>
          </p:nvPr>
        </p:nvSpPr>
        <p:spPr>
          <a:xfrm>
            <a:off x="635393" y="755186"/>
            <a:ext cx="10234377" cy="3539412"/>
          </a:xfrm>
        </p:spPr>
        <p:txBody>
          <a:bodyPr/>
          <a:lstStyle/>
          <a:p>
            <a:r>
              <a:rPr lang="en-US" dirty="0">
                <a:solidFill>
                  <a:schemeClr val="tx1"/>
                </a:solidFill>
              </a:rPr>
              <a:t>Handout 14-1: Basic Math (cont’d)</a:t>
            </a:r>
          </a:p>
          <a:p>
            <a:endParaRPr lang="en-US" dirty="0">
              <a:solidFill>
                <a:schemeClr val="tx1"/>
              </a:solidFill>
            </a:endParaRPr>
          </a:p>
          <a:p>
            <a:pPr lvl="0" fontAlgn="ctr">
              <a:spcBef>
                <a:spcPct val="0"/>
              </a:spcBef>
            </a:pPr>
            <a:r>
              <a:rPr lang="en-US" altLang="en-US" dirty="0">
                <a:solidFill>
                  <a:prstClr val="black"/>
                </a:solidFill>
              </a:rPr>
              <a:t>Problem : 3/4 = 0.75 = 75%</a:t>
            </a:r>
          </a:p>
          <a:p>
            <a:pPr lvl="0"/>
            <a:endParaRPr lang="en-US" altLang="en-US" dirty="0">
              <a:solidFill>
                <a:prstClr val="black"/>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7B3C036B-6E4E-46ED-ADEE-B2096F48ED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graphicFrame>
        <p:nvGraphicFramePr>
          <p:cNvPr id="4" name="Table 3">
            <a:extLst>
              <a:ext uri="{FF2B5EF4-FFF2-40B4-BE49-F238E27FC236}">
                <a16:creationId xmlns:a16="http://schemas.microsoft.com/office/drawing/2014/main" id="{9E5AC019-A6C5-4E12-8847-330930208E0B}"/>
              </a:ext>
            </a:extLst>
          </p:cNvPr>
          <p:cNvGraphicFramePr>
            <a:graphicFrameLocks noGrp="1"/>
          </p:cNvGraphicFramePr>
          <p:nvPr/>
        </p:nvGraphicFramePr>
        <p:xfrm>
          <a:off x="2424700" y="1890445"/>
          <a:ext cx="2044558" cy="2239764"/>
        </p:xfrm>
        <a:graphic>
          <a:graphicData uri="http://schemas.openxmlformats.org/drawingml/2006/table">
            <a:tbl>
              <a:tblPr firstRow="1" bandRow="1">
                <a:tableStyleId>{073A0DAA-6AF3-43AB-8588-CEC1D06C72B9}</a:tableStyleId>
              </a:tblPr>
              <a:tblGrid>
                <a:gridCol w="1022279">
                  <a:extLst>
                    <a:ext uri="{9D8B030D-6E8A-4147-A177-3AD203B41FA5}">
                      <a16:colId xmlns:a16="http://schemas.microsoft.com/office/drawing/2014/main" val="3462009309"/>
                    </a:ext>
                  </a:extLst>
                </a:gridCol>
                <a:gridCol w="1022279">
                  <a:extLst>
                    <a:ext uri="{9D8B030D-6E8A-4147-A177-3AD203B41FA5}">
                      <a16:colId xmlns:a16="http://schemas.microsoft.com/office/drawing/2014/main" val="2078171773"/>
                    </a:ext>
                  </a:extLst>
                </a:gridCol>
              </a:tblGrid>
              <a:tr h="38952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.75</a:t>
                      </a:r>
                    </a:p>
                  </a:txBody>
                  <a:tcPr horzOverflow="overflow">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3927452"/>
                  </a:ext>
                </a:extLst>
              </a:tr>
              <a:tr h="38952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4</a:t>
                      </a:r>
                    </a:p>
                  </a:txBody>
                  <a:tcPr horzOverflow="overflow">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3.0</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53823356"/>
                  </a:ext>
                </a:extLst>
              </a:tr>
              <a:tr h="681668">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  </a:t>
                      </a:r>
                      <a:r>
                        <a:rPr kumimoji="0" lang="en-US" sz="1800" b="0" i="0" u="sng" strike="noStrike" cap="none" normalizeH="0" baseline="0" dirty="0">
                          <a:ln>
                            <a:noFill/>
                          </a:ln>
                          <a:solidFill>
                            <a:schemeClr val="tx1"/>
                          </a:solidFill>
                          <a:effectLst/>
                          <a:latin typeface="Verdana" pitchFamily="1" charset="0"/>
                        </a:rPr>
                        <a:t>-28      </a:t>
                      </a:r>
                      <a:r>
                        <a:rPr kumimoji="0" lang="en-US" sz="1800" b="0" i="0" u="none" strike="noStrike" cap="none" normalizeH="0" baseline="0" dirty="0">
                          <a:ln>
                            <a:noFill/>
                          </a:ln>
                          <a:solidFill>
                            <a:schemeClr val="tx1"/>
                          </a:solidFill>
                          <a:effectLst/>
                          <a:latin typeface="Verdana" pitchFamily="1" charset="0"/>
                        </a:rPr>
                        <a:t>20</a:t>
                      </a:r>
                    </a:p>
                  </a:txBody>
                  <a:tcPr horzOverflow="overflow">
                    <a:solidFill>
                      <a:schemeClr val="bg1"/>
                    </a:solidFill>
                  </a:tcPr>
                </a:tc>
                <a:extLst>
                  <a:ext uri="{0D108BD9-81ED-4DB2-BD59-A6C34878D82A}">
                    <a16:rowId xmlns:a16="http://schemas.microsoft.com/office/drawing/2014/main" val="3949729958"/>
                  </a:ext>
                </a:extLst>
              </a:tr>
              <a:tr h="38952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dirty="0">
                          <a:ln>
                            <a:noFill/>
                          </a:ln>
                          <a:solidFill>
                            <a:schemeClr val="tx1"/>
                          </a:solidFill>
                          <a:effectLst/>
                          <a:latin typeface="Verdana" pitchFamily="1" charset="0"/>
                        </a:rPr>
                        <a:t>-20</a:t>
                      </a:r>
                    </a:p>
                  </a:txBody>
                  <a:tcPr horzOverflow="overflow">
                    <a:solidFill>
                      <a:schemeClr val="bg1"/>
                    </a:solidFill>
                  </a:tcPr>
                </a:tc>
                <a:extLst>
                  <a:ext uri="{0D108BD9-81ED-4DB2-BD59-A6C34878D82A}">
                    <a16:rowId xmlns:a16="http://schemas.microsoft.com/office/drawing/2014/main" val="2727852319"/>
                  </a:ext>
                </a:extLst>
              </a:tr>
              <a:tr h="389524">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 charset="0"/>
                      </a:endParaRPr>
                    </a:p>
                  </a:txBody>
                  <a:tcPr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1" charset="0"/>
                        </a:rPr>
                        <a:t>0</a:t>
                      </a:r>
                    </a:p>
                  </a:txBody>
                  <a:tcPr horzOverflow="overflow">
                    <a:solidFill>
                      <a:schemeClr val="bg1"/>
                    </a:solidFill>
                  </a:tcPr>
                </a:tc>
                <a:extLst>
                  <a:ext uri="{0D108BD9-81ED-4DB2-BD59-A6C34878D82A}">
                    <a16:rowId xmlns:a16="http://schemas.microsoft.com/office/drawing/2014/main" val="2930097428"/>
                  </a:ext>
                </a:extLst>
              </a:tr>
            </a:tbl>
          </a:graphicData>
        </a:graphic>
      </p:graphicFrame>
      <p:graphicFrame>
        <p:nvGraphicFramePr>
          <p:cNvPr id="5" name="Table 4">
            <a:extLst>
              <a:ext uri="{FF2B5EF4-FFF2-40B4-BE49-F238E27FC236}">
                <a16:creationId xmlns:a16="http://schemas.microsoft.com/office/drawing/2014/main" id="{A319376F-9720-4199-9812-AE054DBDF71D}"/>
              </a:ext>
            </a:extLst>
          </p:cNvPr>
          <p:cNvGraphicFramePr>
            <a:graphicFrameLocks noGrp="1"/>
          </p:cNvGraphicFramePr>
          <p:nvPr/>
        </p:nvGraphicFramePr>
        <p:xfrm>
          <a:off x="2157572" y="4839126"/>
          <a:ext cx="416560" cy="1188528"/>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498304165"/>
                    </a:ext>
                  </a:extLst>
                </a:gridCol>
                <a:gridCol w="208280">
                  <a:extLst>
                    <a:ext uri="{9D8B030D-6E8A-4147-A177-3AD203B41FA5}">
                      <a16:colId xmlns:a16="http://schemas.microsoft.com/office/drawing/2014/main" val="2419674623"/>
                    </a:ext>
                  </a:extLst>
                </a:gridCol>
              </a:tblGrid>
              <a:tr h="25406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727852319"/>
                  </a:ext>
                </a:extLst>
              </a:tr>
              <a:tr h="25406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2930097428"/>
                  </a:ext>
                </a:extLst>
              </a:tr>
              <a:tr h="25406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j-lt"/>
                      </a:endParaRPr>
                    </a:p>
                  </a:txBody>
                  <a:tcPr marT="45688" marB="45688" horzOverflow="overflow">
                    <a:solidFill>
                      <a:schemeClr val="bg1"/>
                    </a:solidFill>
                  </a:tcPr>
                </a:tc>
                <a:extLst>
                  <a:ext uri="{0D108BD9-81ED-4DB2-BD59-A6C34878D82A}">
                    <a16:rowId xmlns:a16="http://schemas.microsoft.com/office/drawing/2014/main" val="750379962"/>
                  </a:ext>
                </a:extLst>
              </a:tr>
            </a:tbl>
          </a:graphicData>
        </a:graphic>
      </p:graphicFrame>
      <p:sp>
        <p:nvSpPr>
          <p:cNvPr id="7" name="TextBox 6">
            <a:extLst>
              <a:ext uri="{FF2B5EF4-FFF2-40B4-BE49-F238E27FC236}">
                <a16:creationId xmlns:a16="http://schemas.microsoft.com/office/drawing/2014/main" id="{CA35AE20-6363-4771-A641-28BF692F3746}"/>
              </a:ext>
            </a:extLst>
          </p:cNvPr>
          <p:cNvSpPr txBox="1"/>
          <p:nvPr/>
        </p:nvSpPr>
        <p:spPr>
          <a:xfrm>
            <a:off x="635393" y="5178175"/>
            <a:ext cx="9399035" cy="1323439"/>
          </a:xfrm>
          <a:prstGeom prst="rect">
            <a:avLst/>
          </a:prstGeom>
          <a:noFill/>
        </p:spPr>
        <p:txBody>
          <a:bodyPr wrap="square" rtlCol="0">
            <a:spAutoFit/>
          </a:bodyPr>
          <a:lstStyle/>
          <a:p>
            <a:pPr marL="0" marR="0" lvl="0" indent="0" algn="l" defTabSz="914400" rtl="0" eaLnBrk="1" fontAlgn="ctr"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Scala Sans"/>
                <a:ea typeface="+mn-ea"/>
                <a:cs typeface="+mn-cs"/>
              </a:rPr>
              <a:t>To change 0.75 into a percent, move the decimal sign two places to the right and add the percent sign. Drop the decimal sign if there are no numbers to the right of the decimal sign.</a:t>
            </a:r>
            <a:endParaRPr kumimoji="0" lang="en-US" altLang="en-US" sz="2000" b="0" i="0" u="none" strike="noStrike" kern="1200" cap="none" spc="0" normalizeH="0" baseline="0" noProof="0" dirty="0">
              <a:ln>
                <a:noFill/>
              </a:ln>
              <a:solidFill>
                <a:prstClr val="black"/>
              </a:solidFill>
              <a:effectLst/>
              <a:uLnTx/>
              <a:uFillTx/>
              <a:latin typeface="Scala Sans"/>
              <a:ea typeface="+mn-ea"/>
              <a:cs typeface="+mn-cs"/>
            </a:endParaRPr>
          </a:p>
          <a:p>
            <a:pPr marL="0" marR="0" lvl="0" indent="0" algn="l" defTabSz="914400" rtl="0" eaLnBrk="1" fontAlgn="ctr"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Scala Sans"/>
                <a:ea typeface="+mn-ea"/>
                <a:cs typeface="+mn-cs"/>
              </a:rPr>
              <a:t>0.75 = 75%</a:t>
            </a:r>
            <a:endParaRPr kumimoji="0" lang="en-US" altLang="en-US" sz="2000" b="0" i="0" u="none" strike="noStrike" kern="1200" cap="none" spc="0" normalizeH="0" baseline="0" noProof="0" dirty="0">
              <a:ln>
                <a:noFill/>
              </a:ln>
              <a:solidFill>
                <a:prstClr val="black"/>
              </a:solidFill>
              <a:effectLst/>
              <a:uLnTx/>
              <a:uFillTx/>
              <a:latin typeface="Scala Sans"/>
              <a:ea typeface="+mn-ea"/>
              <a:cs typeface="+mn-cs"/>
            </a:endParaRPr>
          </a:p>
        </p:txBody>
      </p:sp>
    </p:spTree>
    <p:extLst>
      <p:ext uri="{BB962C8B-B14F-4D97-AF65-F5344CB8AC3E}">
        <p14:creationId xmlns:p14="http://schemas.microsoft.com/office/powerpoint/2010/main" val="367056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1D62D-60BD-4006-BBDF-53A6BE6BEA60}"/>
              </a:ext>
            </a:extLst>
          </p:cNvPr>
          <p:cNvSpPr>
            <a:spLocks noGrp="1"/>
          </p:cNvSpPr>
          <p:nvPr>
            <p:ph idx="1"/>
          </p:nvPr>
        </p:nvSpPr>
        <p:spPr/>
        <p:txBody>
          <a:bodyPr/>
          <a:lstStyle/>
          <a:p>
            <a:pPr marL="457200" indent="-457200">
              <a:buFont typeface="+mj-lt"/>
              <a:buAutoNum type="arabicPeriod" startAt="2"/>
            </a:pPr>
            <a:r>
              <a:rPr lang="en-US" dirty="0"/>
              <a:t>Describe common nutritional problems of the elderly and the chronically ill</a:t>
            </a:r>
          </a:p>
          <a:p>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Aging and illness affect nutrition. Malnutrition, unhealthy weight loss, and dehydration are serious problems among the elderly. Malnutrition is the lack of proper nutrition that results from insufficient food intake or an improper diet.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7ED0F02-A649-40C1-8213-0021B8F767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147242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p:txBody>
          <a:bodyPr>
            <a:normAutofit lnSpcReduction="10000"/>
          </a:bodyPr>
          <a:lstStyle/>
          <a:p>
            <a:r>
              <a:rPr lang="en-US" dirty="0">
                <a:solidFill>
                  <a:schemeClr val="accent5">
                    <a:lumMod val="60000"/>
                    <a:lumOff val="40000"/>
                  </a:schemeClr>
                </a:solidFill>
                <a:highlight>
                  <a:srgbClr val="000000"/>
                </a:highlight>
              </a:rPr>
              <a:t>Measuring and recording intake and output</a:t>
            </a:r>
          </a:p>
          <a:p>
            <a:endParaRPr lang="en-US" dirty="0">
              <a:solidFill>
                <a:schemeClr val="accent5">
                  <a:lumMod val="60000"/>
                  <a:lumOff val="40000"/>
                </a:schemeClr>
              </a:solidFill>
              <a:highlight>
                <a:srgbClr val="000000"/>
              </a:highlight>
            </a:endParaRPr>
          </a:p>
          <a:p>
            <a:r>
              <a:rPr lang="en-US" i="1" dirty="0">
                <a:solidFill>
                  <a:schemeClr val="tx1"/>
                </a:solidFill>
              </a:rPr>
              <a:t>Equipment: I&amp;O sheet, pen and paper</a:t>
            </a:r>
          </a:p>
          <a:p>
            <a:endParaRPr lang="en-US" dirty="0">
              <a:solidFill>
                <a:schemeClr val="tx1"/>
              </a:solidFill>
            </a:endParaRPr>
          </a:p>
          <a:p>
            <a:r>
              <a:rPr lang="en-US" b="1" dirty="0">
                <a:solidFill>
                  <a:schemeClr val="tx1"/>
                </a:solidFill>
              </a:rPr>
              <a:t>Measure intake first.</a:t>
            </a:r>
          </a:p>
          <a:p>
            <a:endParaRPr lang="en-US" b="1"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a:t>
            </a:r>
          </a:p>
          <a:p>
            <a:pPr marL="457200" indent="-457200">
              <a:buFont typeface="+mj-lt"/>
              <a:buAutoNum type="arabicPeriod"/>
            </a:pPr>
            <a:r>
              <a:rPr lang="en-US" dirty="0">
                <a:solidFill>
                  <a:schemeClr val="tx1"/>
                </a:solidFill>
              </a:rPr>
              <a:t>A list of container sizes should be available to help with measuring. For example, a water cup equals 240 mL, a cereal bowl equals 150 mL, and a milk carton equals 240 </a:t>
            </a:r>
            <a:r>
              <a:rPr lang="en-US" dirty="0" err="1">
                <a:solidFill>
                  <a:schemeClr val="tx1"/>
                </a:solidFill>
              </a:rPr>
              <a:t>mL.</a:t>
            </a:r>
            <a:r>
              <a:rPr lang="en-US" dirty="0">
                <a:solidFill>
                  <a:schemeClr val="tx1"/>
                </a:solidFill>
              </a:rPr>
              <a:t> Note the amount of fluid the resident is served on paper. </a:t>
            </a:r>
          </a:p>
          <a:p>
            <a:pPr marL="457200" indent="-457200">
              <a:buFont typeface="+mj-lt"/>
              <a:buAutoNum type="arabicPeriod"/>
            </a:pPr>
            <a:r>
              <a:rPr lang="en-US" dirty="0">
                <a:solidFill>
                  <a:schemeClr val="tx1"/>
                </a:solidFill>
              </a:rPr>
              <a:t>When the resident has finished a meal or snack, measure any leftover fluids. Note this amount on paper. (If the amount is between measurement lines, you may need to round up to the nearest 25 </a:t>
            </a:r>
            <a:r>
              <a:rPr lang="en-US" dirty="0" err="1">
                <a:solidFill>
                  <a:schemeClr val="tx1"/>
                </a:solidFill>
              </a:rPr>
              <a:t>mL.</a:t>
            </a:r>
            <a:r>
              <a:rPr lang="en-US" dirty="0">
                <a:solidFill>
                  <a:schemeClr val="tx1"/>
                </a:solidFill>
              </a:rPr>
              <a:t> Follow policy.)</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019124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p:txBody>
          <a:bodyPr>
            <a:normAutofit lnSpcReduction="10000"/>
          </a:bodyPr>
          <a:lstStyle/>
          <a:p>
            <a:r>
              <a:rPr lang="en-US" dirty="0">
                <a:solidFill>
                  <a:schemeClr val="accent5">
                    <a:lumMod val="60000"/>
                    <a:lumOff val="40000"/>
                  </a:schemeClr>
                </a:solidFill>
                <a:highlight>
                  <a:srgbClr val="000000"/>
                </a:highlight>
              </a:rPr>
              <a:t>Measuring and recording intake and output</a:t>
            </a:r>
          </a:p>
          <a:p>
            <a:endParaRPr lang="en-US" dirty="0">
              <a:solidFill>
                <a:schemeClr val="accent5">
                  <a:lumMod val="60000"/>
                  <a:lumOff val="40000"/>
                </a:schemeClr>
              </a:solidFill>
              <a:highlight>
                <a:srgbClr val="000000"/>
              </a:highlight>
            </a:endParaRPr>
          </a:p>
          <a:p>
            <a:pPr marL="457200" indent="-457200">
              <a:buFont typeface="+mj-lt"/>
              <a:buAutoNum type="arabicPeriod" startAt="7"/>
            </a:pPr>
            <a:r>
              <a:rPr lang="en-US" dirty="0">
                <a:solidFill>
                  <a:schemeClr val="tx1"/>
                </a:solidFill>
              </a:rPr>
              <a:t>Subtract the leftover amount from the amount served. If you have measured in ounces, convert to milliliters (mL) by multiplying by 30.</a:t>
            </a:r>
          </a:p>
          <a:p>
            <a:pPr marL="457200" indent="-457200">
              <a:buFont typeface="+mj-lt"/>
              <a:buAutoNum type="arabicPeriod" startAt="7"/>
            </a:pPr>
            <a:r>
              <a:rPr lang="en-US" dirty="0">
                <a:solidFill>
                  <a:schemeClr val="tx1"/>
                </a:solidFill>
              </a:rPr>
              <a:t>Record amount of fluid consumed (in mL) in input column on I&amp;O sheet. Record the time and type of fluid consumed.</a:t>
            </a:r>
          </a:p>
          <a:p>
            <a:pPr marL="457200" indent="-457200">
              <a:buFont typeface="+mj-lt"/>
              <a:buAutoNum type="arabicPeriod" startAt="7"/>
            </a:pPr>
            <a:r>
              <a:rPr lang="en-US" dirty="0">
                <a:solidFill>
                  <a:schemeClr val="tx1"/>
                </a:solidFill>
              </a:rPr>
              <a:t>Wash your hands.</a:t>
            </a:r>
          </a:p>
          <a:p>
            <a:pPr marL="457200" indent="-457200">
              <a:buFont typeface="+mj-lt"/>
              <a:buAutoNum type="arabicPeriod" startAt="7"/>
            </a:pPr>
            <a:endParaRPr lang="en-US" b="1" dirty="0">
              <a:solidFill>
                <a:schemeClr val="tx1"/>
              </a:solidFill>
            </a:endParaRPr>
          </a:p>
          <a:p>
            <a:r>
              <a:rPr lang="en-US" b="1" dirty="0">
                <a:solidFill>
                  <a:schemeClr val="tx1"/>
                </a:solidFill>
              </a:rPr>
              <a:t>Measuring output is the other half of monitoring fluid balance.</a:t>
            </a:r>
          </a:p>
          <a:p>
            <a:endParaRPr lang="en-US" b="1" dirty="0">
              <a:solidFill>
                <a:schemeClr val="tx1"/>
              </a:solidFill>
            </a:endParaRPr>
          </a:p>
          <a:p>
            <a:r>
              <a:rPr lang="en-US" dirty="0">
                <a:solidFill>
                  <a:schemeClr val="tx1"/>
                </a:solidFill>
              </a:rPr>
              <a:t>Chapter 16 contains information about emptying and measuring urine from a catheter drainage bag.</a:t>
            </a:r>
          </a:p>
          <a:p>
            <a:endParaRPr lang="en-US" dirty="0">
              <a:solidFill>
                <a:schemeClr val="tx1"/>
              </a:solidFill>
            </a:endParaRPr>
          </a:p>
          <a:p>
            <a:r>
              <a:rPr lang="en-US" i="1" dirty="0">
                <a:solidFill>
                  <a:schemeClr val="tx1"/>
                </a:solidFill>
              </a:rPr>
              <a:t>Equipment: I&amp;O sheet, graduate, gloves, additional PPE if required</a:t>
            </a:r>
          </a:p>
          <a:p>
            <a:endParaRPr lang="en-US" i="1" dirty="0">
              <a:solidFill>
                <a:schemeClr val="tx1"/>
              </a:solidFill>
            </a:endParaRPr>
          </a:p>
          <a:p>
            <a:pPr marL="457200" indent="-457200">
              <a:buFont typeface="+mj-lt"/>
              <a:buAutoNum type="arabicPeriod"/>
            </a:pPr>
            <a:r>
              <a:rPr lang="en-US" dirty="0">
                <a:solidFill>
                  <a:schemeClr val="tx1"/>
                </a:solidFill>
              </a:rPr>
              <a:t>Wash your hands.</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0804770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a:xfrm>
            <a:off x="635394" y="755186"/>
            <a:ext cx="4549166" cy="5421778"/>
          </a:xfrm>
        </p:spPr>
        <p:txBody>
          <a:bodyPr>
            <a:normAutofit lnSpcReduction="10000"/>
          </a:bodyPr>
          <a:lstStyle/>
          <a:p>
            <a:r>
              <a:rPr lang="en-US" dirty="0">
                <a:solidFill>
                  <a:schemeClr val="accent5">
                    <a:lumMod val="60000"/>
                    <a:lumOff val="40000"/>
                  </a:schemeClr>
                </a:solidFill>
                <a:highlight>
                  <a:srgbClr val="000000"/>
                </a:highlight>
              </a:rPr>
              <a:t>Measuring and recording intake and output</a:t>
            </a:r>
          </a:p>
          <a:p>
            <a:endParaRPr lang="en-US" dirty="0">
              <a:solidFill>
                <a:schemeClr val="accent5">
                  <a:lumMod val="60000"/>
                  <a:lumOff val="40000"/>
                </a:schemeClr>
              </a:solidFill>
              <a:highlight>
                <a:srgbClr val="000000"/>
              </a:highlight>
            </a:endParaRPr>
          </a:p>
          <a:p>
            <a:pPr marL="457200" lvl="0" indent="-457200">
              <a:buFont typeface="+mj-lt"/>
              <a:buAutoNum type="arabicPeriod" startAt="2"/>
            </a:pPr>
            <a:r>
              <a:rPr lang="en-US" sz="1900" dirty="0">
                <a:solidFill>
                  <a:prstClr val="black"/>
                </a:solidFill>
              </a:rPr>
              <a:t>Put on gloves before handling bedpan/urinal.</a:t>
            </a:r>
          </a:p>
          <a:p>
            <a:pPr marL="457200" lvl="0" indent="-457200">
              <a:buFont typeface="+mj-lt"/>
              <a:buAutoNum type="arabicPeriod" startAt="2"/>
            </a:pPr>
            <a:r>
              <a:rPr lang="en-US" sz="1900" dirty="0">
                <a:solidFill>
                  <a:prstClr val="black"/>
                </a:solidFill>
              </a:rPr>
              <a:t>Pour the contents of the bedpan or urinal into graduate. Do not spill or splash any of the urine.</a:t>
            </a:r>
          </a:p>
          <a:p>
            <a:pPr marL="457200" indent="-457200">
              <a:buFont typeface="+mj-lt"/>
              <a:buAutoNum type="arabicPeriod" startAt="4"/>
            </a:pPr>
            <a:r>
              <a:rPr lang="en-US" dirty="0">
                <a:solidFill>
                  <a:schemeClr val="tx1"/>
                </a:solidFill>
              </a:rPr>
              <a:t>Place the graduate on flat surface. Measure the amount of urine at eye level. Keep the container level. (f the amount is between measurement lines, you may need to round up to the nearest 25 </a:t>
            </a:r>
            <a:r>
              <a:rPr lang="en-US" dirty="0" err="1">
                <a:solidFill>
                  <a:schemeClr val="tx1"/>
                </a:solidFill>
              </a:rPr>
              <a:t>mL.</a:t>
            </a:r>
            <a:r>
              <a:rPr lang="en-US" dirty="0">
                <a:solidFill>
                  <a:schemeClr val="tx1"/>
                </a:solidFill>
              </a:rPr>
              <a:t> Follow policy.)</a:t>
            </a:r>
          </a:p>
          <a:p>
            <a:pPr marL="457200" indent="-457200">
              <a:buFont typeface="+mj-lt"/>
              <a:buAutoNum type="arabicPeriod" startAt="4"/>
            </a:pPr>
            <a:r>
              <a:rPr lang="en-US" dirty="0">
                <a:solidFill>
                  <a:schemeClr val="tx1"/>
                </a:solidFill>
              </a:rPr>
              <a:t>After measuring urine, empty the contents of the graduate into the toilet without splashing.</a:t>
            </a:r>
          </a:p>
          <a:p>
            <a:pPr marL="457200" indent="-457200">
              <a:buFont typeface="+mj-lt"/>
              <a:buAutoNum type="arabicPeriod" startAt="4"/>
            </a:pPr>
            <a:r>
              <a:rPr lang="en-US" dirty="0">
                <a:solidFill>
                  <a:schemeClr val="tx1"/>
                </a:solidFill>
              </a:rPr>
              <a:t>Rinse the graduate and pour the rinse water into the toilet.</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4674198B-878D-494C-8A24-EA15F3862A41}"/>
              </a:ext>
            </a:extLst>
          </p:cNvPr>
          <p:cNvPicPr>
            <a:picLocks noChangeAspect="1"/>
          </p:cNvPicPr>
          <p:nvPr/>
        </p:nvPicPr>
        <p:blipFill>
          <a:blip r:embed="rId2"/>
          <a:stretch>
            <a:fillRect/>
          </a:stretch>
        </p:blipFill>
        <p:spPr>
          <a:xfrm>
            <a:off x="5635173" y="2263807"/>
            <a:ext cx="5180912" cy="3057442"/>
          </a:xfrm>
          <a:prstGeom prst="rect">
            <a:avLst/>
          </a:prstGeom>
        </p:spPr>
      </p:pic>
    </p:spTree>
    <p:extLst>
      <p:ext uri="{BB962C8B-B14F-4D97-AF65-F5344CB8AC3E}">
        <p14:creationId xmlns:p14="http://schemas.microsoft.com/office/powerpoint/2010/main" val="11916701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60D1-FF47-4945-B8B7-42517136754C}"/>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Measuring and recording intake and output</a:t>
            </a:r>
          </a:p>
          <a:p>
            <a:endParaRPr lang="en-US" dirty="0">
              <a:solidFill>
                <a:schemeClr val="accent5">
                  <a:lumMod val="60000"/>
                  <a:lumOff val="40000"/>
                </a:schemeClr>
              </a:solidFill>
              <a:highlight>
                <a:srgbClr val="000000"/>
              </a:highlight>
            </a:endParaRPr>
          </a:p>
          <a:p>
            <a:pPr marL="457200" lvl="0" indent="-457200">
              <a:buFont typeface="+mj-lt"/>
              <a:buAutoNum type="arabicPeriod" startAt="7"/>
            </a:pPr>
            <a:r>
              <a:rPr lang="en-US" dirty="0">
                <a:solidFill>
                  <a:prstClr val="black"/>
                </a:solidFill>
              </a:rPr>
              <a:t>Rinse bedpan/urinal and pour the rinse water into the toilet. Flush the toilet.</a:t>
            </a:r>
          </a:p>
          <a:p>
            <a:pPr marL="457200" lvl="0" indent="-457200">
              <a:buFont typeface="+mj-lt"/>
              <a:buAutoNum type="arabicPeriod" startAt="7"/>
            </a:pPr>
            <a:r>
              <a:rPr lang="en-US" dirty="0">
                <a:solidFill>
                  <a:prstClr val="black"/>
                </a:solidFill>
              </a:rPr>
              <a:t>Place the graduate and bedpan in area for cleaning or clean and store according to policy.</a:t>
            </a:r>
          </a:p>
          <a:p>
            <a:pPr marL="457200" indent="-457200">
              <a:buFont typeface="+mj-lt"/>
              <a:buAutoNum type="arabicPeriod" startAt="9"/>
            </a:pPr>
            <a:r>
              <a:rPr lang="en-US" dirty="0">
                <a:solidFill>
                  <a:schemeClr val="tx1"/>
                </a:solidFill>
              </a:rPr>
              <a:t>Remove and discard gloves properly.</a:t>
            </a:r>
          </a:p>
          <a:p>
            <a:pPr marL="457200" indent="-457200">
              <a:buFont typeface="+mj-lt"/>
              <a:buAutoNum type="arabicPeriod" startAt="9"/>
            </a:pPr>
            <a:r>
              <a:rPr lang="en-US" dirty="0">
                <a:solidFill>
                  <a:schemeClr val="tx1"/>
                </a:solidFill>
              </a:rPr>
              <a:t>Wash hands before recording output.</a:t>
            </a:r>
          </a:p>
          <a:p>
            <a:pPr marL="457200" indent="-457200">
              <a:buFont typeface="+mj-lt"/>
              <a:buAutoNum type="arabicPeriod" startAt="9"/>
            </a:pPr>
            <a:r>
              <a:rPr lang="en-US" dirty="0">
                <a:solidFill>
                  <a:schemeClr val="tx1"/>
                </a:solidFill>
              </a:rPr>
              <a:t>Immediately document the time and amount of urine in the output column on sheet. Report any changes to the nurse.</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p:txBody>
      </p:sp>
      <p:sp>
        <p:nvSpPr>
          <p:cNvPr id="3" name="Slide Number Placeholder 2">
            <a:extLst>
              <a:ext uri="{FF2B5EF4-FFF2-40B4-BE49-F238E27FC236}">
                <a16:creationId xmlns:a16="http://schemas.microsoft.com/office/drawing/2014/main" id="{9EB8320A-FE1F-49A7-9D5E-E6561038A8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0776622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Drinking at least 64 ounces (eight 8-ounce glasses) of water or other fluids per day can help prevent constipation, urinary incontinence, and dehydration.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12785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dirty="0">
                <a:solidFill>
                  <a:schemeClr val="tx1"/>
                </a:solidFill>
              </a:rPr>
              <a:t>Report any of these signs and symptoms of dehydration: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Drinking less than six 8-ounce glasses of liquid per day</a:t>
            </a:r>
          </a:p>
          <a:p>
            <a:pPr marL="800100" lvl="1" indent="-342900">
              <a:buFont typeface="Arial" panose="020B0604020202020204" pitchFamily="34" charset="0"/>
              <a:buChar char="•"/>
            </a:pPr>
            <a:r>
              <a:rPr lang="en-US" dirty="0">
                <a:solidFill>
                  <a:schemeClr val="tx1"/>
                </a:solidFill>
              </a:rPr>
              <a:t>Drinking little or no fluids at meals</a:t>
            </a:r>
          </a:p>
          <a:p>
            <a:pPr marL="800100" lvl="1" indent="-342900">
              <a:buFont typeface="Arial" panose="020B0604020202020204" pitchFamily="34" charset="0"/>
              <a:buChar char="•"/>
            </a:pPr>
            <a:r>
              <a:rPr lang="en-US" dirty="0">
                <a:solidFill>
                  <a:schemeClr val="tx1"/>
                </a:solidFill>
              </a:rPr>
              <a:t>Needing help drinking from cup</a:t>
            </a:r>
          </a:p>
          <a:p>
            <a:pPr marL="800100" lvl="1" indent="-342900">
              <a:buFont typeface="Arial" panose="020B0604020202020204" pitchFamily="34" charset="0"/>
              <a:buChar char="•"/>
            </a:pPr>
            <a:r>
              <a:rPr lang="en-US" dirty="0">
                <a:solidFill>
                  <a:schemeClr val="tx1"/>
                </a:solidFill>
              </a:rPr>
              <a:t>Having trouble swallowing liquids</a:t>
            </a:r>
          </a:p>
          <a:p>
            <a:pPr marL="800100" lvl="1" indent="-342900">
              <a:buFont typeface="Arial" panose="020B0604020202020204" pitchFamily="34" charset="0"/>
              <a:buChar char="•"/>
            </a:pPr>
            <a:r>
              <a:rPr lang="en-US" dirty="0">
                <a:solidFill>
                  <a:schemeClr val="tx1"/>
                </a:solidFill>
              </a:rPr>
              <a:t>Having frequent vomiting, diarrhea, or fever</a:t>
            </a:r>
          </a:p>
          <a:p>
            <a:pPr marL="800100" lvl="1" indent="-342900">
              <a:buFont typeface="Arial" panose="020B0604020202020204" pitchFamily="34" charset="0"/>
              <a:buChar char="•"/>
            </a:pPr>
            <a:r>
              <a:rPr lang="en-US" dirty="0">
                <a:solidFill>
                  <a:schemeClr val="tx1"/>
                </a:solidFill>
              </a:rPr>
              <a:t>Being easily confused or tired</a:t>
            </a:r>
          </a:p>
          <a:p>
            <a:pPr marL="800100" lvl="1" indent="-342900">
              <a:buFont typeface="Arial" panose="020B0604020202020204" pitchFamily="34" charset="0"/>
              <a:buChar char="•"/>
            </a:pPr>
            <a:r>
              <a:rPr lang="en-US" dirty="0">
                <a:solidFill>
                  <a:schemeClr val="tx1"/>
                </a:solidFill>
              </a:rPr>
              <a:t>Severe thirst</a:t>
            </a:r>
          </a:p>
          <a:p>
            <a:pPr marL="800100" lvl="1" indent="-342900">
              <a:buFont typeface="Arial" panose="020B0604020202020204" pitchFamily="34" charset="0"/>
              <a:buChar char="•"/>
            </a:pPr>
            <a:r>
              <a:rPr lang="en-US" dirty="0">
                <a:solidFill>
                  <a:schemeClr val="tx1"/>
                </a:solidFill>
              </a:rPr>
              <a:t>Dry mouth</a:t>
            </a:r>
          </a:p>
          <a:p>
            <a:pPr marL="800100" lvl="1" indent="-342900">
              <a:buFont typeface="Arial" panose="020B0604020202020204" pitchFamily="34" charset="0"/>
              <a:buChar char="•"/>
            </a:pPr>
            <a:r>
              <a:rPr lang="en-US" dirty="0">
                <a:solidFill>
                  <a:schemeClr val="tx1"/>
                </a:solidFill>
              </a:rPr>
              <a:t>Decrease in urinary output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4239107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dirty="0">
                <a:solidFill>
                  <a:schemeClr val="tx1"/>
                </a:solidFill>
              </a:rPr>
              <a:t>These additional signs and symptoms of dehydration are also important to report:</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Severe thirst</a:t>
            </a:r>
          </a:p>
          <a:p>
            <a:pPr marL="800100" lvl="1" indent="-342900">
              <a:buFont typeface="Arial" panose="020B0604020202020204" pitchFamily="34" charset="0"/>
              <a:buChar char="•"/>
            </a:pPr>
            <a:r>
              <a:rPr lang="en-US" dirty="0">
                <a:solidFill>
                  <a:schemeClr val="tx1"/>
                </a:solidFill>
              </a:rPr>
              <a:t>Dry mouth and mucous membranes</a:t>
            </a:r>
          </a:p>
          <a:p>
            <a:pPr marL="800100" lvl="1" indent="-342900">
              <a:buFont typeface="Arial" panose="020B0604020202020204" pitchFamily="34" charset="0"/>
              <a:buChar char="•"/>
            </a:pPr>
            <a:r>
              <a:rPr lang="en-US" dirty="0">
                <a:solidFill>
                  <a:schemeClr val="tx1"/>
                </a:solidFill>
              </a:rPr>
              <a:t>Cracked lips</a:t>
            </a:r>
          </a:p>
          <a:p>
            <a:pPr marL="800100" lvl="1" indent="-342900">
              <a:buFont typeface="Arial" panose="020B0604020202020204" pitchFamily="34" charset="0"/>
              <a:buChar char="•"/>
            </a:pPr>
            <a:r>
              <a:rPr lang="en-US" dirty="0">
                <a:solidFill>
                  <a:schemeClr val="tx1"/>
                </a:solidFill>
              </a:rPr>
              <a:t>Dry, warm, wrinkled, or clammy skin</a:t>
            </a:r>
          </a:p>
          <a:p>
            <a:pPr marL="800100" lvl="1" indent="-342900">
              <a:buFont typeface="Arial" panose="020B0604020202020204" pitchFamily="34" charset="0"/>
              <a:buChar char="•"/>
            </a:pPr>
            <a:r>
              <a:rPr lang="en-US" dirty="0">
                <a:solidFill>
                  <a:schemeClr val="tx1"/>
                </a:solidFill>
              </a:rPr>
              <a:t>Sunken eyes</a:t>
            </a:r>
          </a:p>
          <a:p>
            <a:pPr marL="800100" lvl="1" indent="-342900">
              <a:buFont typeface="Arial" panose="020B0604020202020204" pitchFamily="34" charset="0"/>
              <a:buChar char="•"/>
            </a:pPr>
            <a:r>
              <a:rPr lang="en-US" dirty="0">
                <a:solidFill>
                  <a:schemeClr val="tx1"/>
                </a:solidFill>
              </a:rPr>
              <a:t>Flushed face</a:t>
            </a:r>
          </a:p>
          <a:p>
            <a:pPr marL="800100" lvl="1" indent="-342900">
              <a:buFont typeface="Arial" panose="020B0604020202020204" pitchFamily="34" charset="0"/>
              <a:buChar char="•"/>
            </a:pPr>
            <a:r>
              <a:rPr lang="en-US" dirty="0">
                <a:solidFill>
                  <a:schemeClr val="tx1"/>
                </a:solidFill>
              </a:rPr>
              <a:t>Decrease in urinary output</a:t>
            </a:r>
          </a:p>
          <a:p>
            <a:pPr marL="800100" lvl="1" indent="-342900">
              <a:buFont typeface="Arial" panose="020B0604020202020204" pitchFamily="34" charset="0"/>
              <a:buChar char="•"/>
            </a:pPr>
            <a:r>
              <a:rPr lang="en-US" dirty="0">
                <a:solidFill>
                  <a:schemeClr val="tx1"/>
                </a:solidFill>
              </a:rPr>
              <a:t>Dark urine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833034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dirty="0">
                <a:solidFill>
                  <a:schemeClr val="tx1"/>
                </a:solidFill>
              </a:rPr>
              <a:t>Additional signs and symptoms of dehydration that are important to report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Strong-smelling urine</a:t>
            </a:r>
          </a:p>
          <a:p>
            <a:pPr marL="800100" lvl="1" indent="-342900">
              <a:buFont typeface="Arial" panose="020B0604020202020204" pitchFamily="34" charset="0"/>
              <a:buChar char="•"/>
            </a:pPr>
            <a:r>
              <a:rPr lang="en-US" dirty="0">
                <a:solidFill>
                  <a:schemeClr val="tx1"/>
                </a:solidFill>
              </a:rPr>
              <a:t>Constipation or weight loss</a:t>
            </a:r>
          </a:p>
          <a:p>
            <a:pPr marL="800100" lvl="1" indent="-342900">
              <a:buFont typeface="Arial" panose="020B0604020202020204" pitchFamily="34" charset="0"/>
              <a:buChar char="•"/>
            </a:pPr>
            <a:r>
              <a:rPr lang="en-US" dirty="0">
                <a:solidFill>
                  <a:schemeClr val="tx1"/>
                </a:solidFill>
              </a:rPr>
              <a:t>Weakness, dizziness, lightheadedness, or confusion</a:t>
            </a:r>
          </a:p>
          <a:p>
            <a:pPr marL="800100" lvl="1" indent="-342900">
              <a:buFont typeface="Arial" panose="020B0604020202020204" pitchFamily="34" charset="0"/>
              <a:buChar char="•"/>
            </a:pPr>
            <a:r>
              <a:rPr lang="en-US" dirty="0">
                <a:solidFill>
                  <a:schemeClr val="tx1"/>
                </a:solidFill>
              </a:rPr>
              <a:t>Headache</a:t>
            </a:r>
          </a:p>
          <a:p>
            <a:pPr marL="800100" lvl="1" indent="-342900">
              <a:buFont typeface="Arial" panose="020B0604020202020204" pitchFamily="34" charset="0"/>
              <a:buChar char="•"/>
            </a:pPr>
            <a:r>
              <a:rPr lang="en-US" dirty="0">
                <a:solidFill>
                  <a:schemeClr val="tx1"/>
                </a:solidFill>
              </a:rPr>
              <a:t>Irritability</a:t>
            </a:r>
          </a:p>
          <a:p>
            <a:pPr marL="800100" lvl="1" indent="-342900">
              <a:buFont typeface="Arial" panose="020B0604020202020204" pitchFamily="34" charset="0"/>
              <a:buChar char="•"/>
            </a:pPr>
            <a:r>
              <a:rPr lang="en-US" dirty="0">
                <a:solidFill>
                  <a:schemeClr val="tx1"/>
                </a:solidFill>
              </a:rPr>
              <a:t>Rapid or weakened pulse</a:t>
            </a:r>
          </a:p>
          <a:p>
            <a:pPr marL="800100" lvl="1" indent="-342900">
              <a:buFont typeface="Arial" panose="020B0604020202020204" pitchFamily="34" charset="0"/>
              <a:buChar char="•"/>
            </a:pPr>
            <a:r>
              <a:rPr lang="en-US" dirty="0">
                <a:solidFill>
                  <a:schemeClr val="tx1"/>
                </a:solidFill>
              </a:rPr>
              <a:t>Irregular heartbeat</a:t>
            </a:r>
          </a:p>
          <a:p>
            <a:pPr marL="800100" lvl="1" indent="-342900">
              <a:buFont typeface="Arial" panose="020B0604020202020204" pitchFamily="34" charset="0"/>
              <a:buChar char="•"/>
            </a:pPr>
            <a:r>
              <a:rPr lang="en-US" dirty="0">
                <a:solidFill>
                  <a:schemeClr val="tx1"/>
                </a:solidFill>
              </a:rPr>
              <a:t>Low blood pressure</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2825345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dirty="0">
                <a:solidFill>
                  <a:schemeClr val="tx1"/>
                </a:solidFill>
              </a:rPr>
              <a:t>Remember these guidelines for preventing dehydration:</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Report warning signs immediately.</a:t>
            </a:r>
          </a:p>
          <a:p>
            <a:pPr marL="800100" lvl="1" indent="-342900">
              <a:buFont typeface="Arial" panose="020B0604020202020204" pitchFamily="34" charset="0"/>
              <a:buChar char="•"/>
            </a:pPr>
            <a:r>
              <a:rPr lang="en-US" dirty="0">
                <a:solidFill>
                  <a:schemeClr val="tx1"/>
                </a:solidFill>
              </a:rPr>
              <a:t>Encourage residents to drink every time you see them.</a:t>
            </a:r>
          </a:p>
          <a:p>
            <a:pPr marL="800100" lvl="1" indent="-342900">
              <a:buFont typeface="Arial" panose="020B0604020202020204" pitchFamily="34" charset="0"/>
              <a:buChar char="•"/>
            </a:pPr>
            <a:r>
              <a:rPr lang="en-US" dirty="0">
                <a:solidFill>
                  <a:schemeClr val="tx1"/>
                </a:solidFill>
              </a:rPr>
              <a:t>Offer fluids that residents prefer.</a:t>
            </a:r>
          </a:p>
          <a:p>
            <a:pPr marL="800100" lvl="1" indent="-342900">
              <a:buFont typeface="Arial" panose="020B0604020202020204" pitchFamily="34" charset="0"/>
              <a:buChar char="•"/>
            </a:pPr>
            <a:r>
              <a:rPr lang="en-US" dirty="0">
                <a:solidFill>
                  <a:schemeClr val="tx1"/>
                </a:solidFill>
              </a:rPr>
              <a:t>Make sure pitcher and cup are close by and are light enough for resident to lift.</a:t>
            </a:r>
          </a:p>
          <a:p>
            <a:pPr marL="800100" lvl="1" indent="-342900">
              <a:buFont typeface="Arial" panose="020B0604020202020204" pitchFamily="34" charset="0"/>
              <a:buChar char="•"/>
            </a:pPr>
            <a:r>
              <a:rPr lang="en-US" dirty="0">
                <a:solidFill>
                  <a:schemeClr val="tx1"/>
                </a:solidFill>
              </a:rPr>
              <a:t>Offer assistance.</a:t>
            </a:r>
          </a:p>
          <a:p>
            <a:pPr marL="800100" lvl="1" indent="-342900">
              <a:buFont typeface="Arial" panose="020B0604020202020204" pitchFamily="34" charset="0"/>
              <a:buChar char="•"/>
            </a:pPr>
            <a:r>
              <a:rPr lang="en-US" dirty="0">
                <a:solidFill>
                  <a:schemeClr val="tx1"/>
                </a:solidFill>
              </a:rPr>
              <a:t>Offer other forms of liquids.</a:t>
            </a:r>
          </a:p>
          <a:p>
            <a:pPr marL="800100" lvl="1" indent="-342900">
              <a:buFont typeface="Arial" panose="020B0604020202020204" pitchFamily="34" charset="0"/>
              <a:buChar char="•"/>
            </a:pPr>
            <a:r>
              <a:rPr lang="en-US" dirty="0">
                <a:solidFill>
                  <a:schemeClr val="tx1"/>
                </a:solidFill>
              </a:rPr>
              <a:t>Record fluid I&amp;O.</a:t>
            </a:r>
          </a:p>
          <a:p>
            <a:pPr marL="800100" lvl="1" indent="-342900">
              <a:buFont typeface="Arial" panose="020B0604020202020204" pitchFamily="34" charset="0"/>
              <a:buChar char="•"/>
            </a:pPr>
            <a:r>
              <a:rPr lang="en-US" dirty="0">
                <a:solidFill>
                  <a:schemeClr val="tx1"/>
                </a:solidFill>
              </a:rPr>
              <a:t>Follow posted schedules for fluids.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8358209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4FBE5-18FB-4B7B-A10A-5514F5E5D567}"/>
              </a:ext>
            </a:extLst>
          </p:cNvPr>
          <p:cNvSpPr>
            <a:spLocks noGrp="1"/>
          </p:cNvSpPr>
          <p:nvPr>
            <p:ph idx="1"/>
          </p:nvPr>
        </p:nvSpPr>
        <p:spPr/>
        <p:txBody>
          <a:bodyPr/>
          <a:lstStyle/>
          <a:p>
            <a:pPr marL="457200" indent="-457200">
              <a:buFont typeface="+mj-lt"/>
              <a:buAutoNum type="arabicPeriod" startAt="15"/>
            </a:pPr>
            <a:r>
              <a:rPr lang="en-US" dirty="0"/>
              <a:t>List ways to identify and prevent dehydration</a:t>
            </a:r>
          </a:p>
          <a:p>
            <a:pPr marL="457200" indent="-457200">
              <a:buFont typeface="+mj-lt"/>
              <a:buAutoNum type="arabicPeriod" startAt="15"/>
            </a:pPr>
            <a:endParaRPr lang="en-US" dirty="0"/>
          </a:p>
          <a:p>
            <a:r>
              <a:rPr lang="en-US">
                <a:solidFill>
                  <a:schemeClr val="tx1"/>
                </a:solidFill>
              </a:rPr>
              <a:t>Critical Thinking: Conversation Starter</a:t>
            </a:r>
          </a:p>
          <a:p>
            <a:endParaRPr lang="en-US" dirty="0">
              <a:solidFill>
                <a:schemeClr val="tx1"/>
              </a:solidFill>
            </a:endParaRPr>
          </a:p>
          <a:p>
            <a:r>
              <a:rPr lang="en-US" dirty="0">
                <a:solidFill>
                  <a:schemeClr val="tx1"/>
                </a:solidFill>
              </a:rPr>
              <a:t>Why is asking a resident, “Would you like water or juice?” far more effective at encouraging her to drink than asking, “Do you want anything to drink?”</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B4533D3-C94B-4903-8FB5-8D0DBBBF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68828123"/>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TotalTime>
  <Words>6737</Words>
  <Application>Microsoft Office PowerPoint</Application>
  <PresentationFormat>Widescreen</PresentationFormat>
  <Paragraphs>1237</Paragraphs>
  <Slides>107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Arial</vt:lpstr>
      <vt:lpstr>Scala Sans</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Storey</dc:creator>
  <cp:lastModifiedBy>Susan Alvare Hedman</cp:lastModifiedBy>
  <cp:revision>40</cp:revision>
  <dcterms:created xsi:type="dcterms:W3CDTF">2019-02-04T23:36:21Z</dcterms:created>
  <dcterms:modified xsi:type="dcterms:W3CDTF">2019-08-20T14:18:46Z</dcterms:modified>
</cp:coreProperties>
</file>