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20"/>
  </p:notesMasterIdLst>
  <p:handoutMasterIdLst>
    <p:handoutMasterId r:id="rId21"/>
  </p:handoutMasterIdLst>
  <p:sldIdLst>
    <p:sldId id="305" r:id="rId2"/>
    <p:sldId id="289" r:id="rId3"/>
    <p:sldId id="292" r:id="rId4"/>
    <p:sldId id="293" r:id="rId5"/>
    <p:sldId id="294" r:id="rId6"/>
    <p:sldId id="297" r:id="rId7"/>
    <p:sldId id="296" r:id="rId8"/>
    <p:sldId id="298" r:id="rId9"/>
    <p:sldId id="299" r:id="rId10"/>
    <p:sldId id="303" r:id="rId11"/>
    <p:sldId id="306" r:id="rId12"/>
    <p:sldId id="307" r:id="rId13"/>
    <p:sldId id="300" r:id="rId14"/>
    <p:sldId id="308" r:id="rId15"/>
    <p:sldId id="304" r:id="rId16"/>
    <p:sldId id="309" r:id="rId17"/>
    <p:sldId id="301" r:id="rId18"/>
    <p:sldId id="302" r:id="rId19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9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74CF"/>
    <a:srgbClr val="1B7EE1"/>
    <a:srgbClr val="1973CD"/>
    <a:srgbClr val="1666B6"/>
    <a:srgbClr val="0C66C0"/>
    <a:srgbClr val="0066CC"/>
    <a:srgbClr val="0099FF"/>
    <a:srgbClr val="186E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5827" autoAdjust="0"/>
  </p:normalViewPr>
  <p:slideViewPr>
    <p:cSldViewPr snapToGrid="0">
      <p:cViewPr varScale="1">
        <p:scale>
          <a:sx n="88" d="100"/>
          <a:sy n="88" d="100"/>
        </p:scale>
        <p:origin x="-528" y="-108"/>
      </p:cViewPr>
      <p:guideLst>
        <p:guide orient="horz" pos="2160"/>
        <p:guide pos="2880"/>
        <p:guide pos="2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152" y="-90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8739188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EB84E77-3475-45AB-BF26-9E913597E94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63127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0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8975"/>
            <a:ext cx="4595812" cy="34464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38200" y="4343400"/>
            <a:ext cx="50292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8739188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2953534-5F4E-4108-ADA0-FC4ACBC3D34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599934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 userDrawn="1"/>
        </p:nvSpPr>
        <p:spPr bwMode="auto">
          <a:xfrm>
            <a:off x="1219200" y="2667000"/>
            <a:ext cx="6705600" cy="3505200"/>
          </a:xfrm>
          <a:prstGeom prst="rect">
            <a:avLst/>
          </a:prstGeom>
          <a:noFill/>
          <a:ln w="19050">
            <a:solidFill>
              <a:srgbClr val="1974C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5" name="Text Box 23"/>
          <p:cNvSpPr txBox="1">
            <a:spLocks noChangeArrowheads="1"/>
          </p:cNvSpPr>
          <p:nvPr userDrawn="1"/>
        </p:nvSpPr>
        <p:spPr bwMode="auto">
          <a:xfrm>
            <a:off x="0" y="6588125"/>
            <a:ext cx="91440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000" dirty="0" smtClean="0"/>
              <a:t>Copyright © 2013 Wolters Kluwer Health | Lippincott Williams &amp; Wilkins </a:t>
            </a:r>
          </a:p>
        </p:txBody>
      </p:sp>
      <p:pic>
        <p:nvPicPr>
          <p:cNvPr id="6" name="Picture 15" descr="ppt_open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65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1223963" y="3724275"/>
            <a:ext cx="6692900" cy="838200"/>
          </a:xfrm>
          <a:effectLst/>
        </p:spPr>
        <p:txBody>
          <a:bodyPr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1266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307013"/>
            <a:ext cx="6400800" cy="533400"/>
          </a:xfrm>
        </p:spPr>
        <p:txBody>
          <a:bodyPr lIns="91440" tIns="45720" rIns="91440" bIns="45720"/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44767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316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9263" y="1611313"/>
            <a:ext cx="2155825" cy="44211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1611313"/>
            <a:ext cx="6316663" cy="44211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161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213" y="658368"/>
            <a:ext cx="8524875" cy="388937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185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4181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2346325"/>
            <a:ext cx="4230688" cy="368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3288" y="2346325"/>
            <a:ext cx="4230687" cy="368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979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77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982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8708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4561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6511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0213" y="658368"/>
            <a:ext cx="8524875" cy="38893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0200" y="1389887"/>
            <a:ext cx="8613775" cy="4279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Text Box 8"/>
          <p:cNvSpPr txBox="1">
            <a:spLocks noChangeArrowheads="1"/>
          </p:cNvSpPr>
          <p:nvPr userDrawn="1"/>
        </p:nvSpPr>
        <p:spPr bwMode="auto">
          <a:xfrm>
            <a:off x="6003925" y="6089650"/>
            <a:ext cx="2820988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1030" name="Text Box 11"/>
          <p:cNvSpPr txBox="1">
            <a:spLocks noChangeArrowheads="1"/>
          </p:cNvSpPr>
          <p:nvPr userDrawn="1"/>
        </p:nvSpPr>
        <p:spPr bwMode="auto">
          <a:xfrm>
            <a:off x="303213" y="6581775"/>
            <a:ext cx="8840787" cy="26987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US" sz="1000" dirty="0" smtClean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158875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 Box 13"/>
          <p:cNvSpPr txBox="1">
            <a:spLocks noChangeArrowheads="1"/>
          </p:cNvSpPr>
          <p:nvPr userDrawn="1"/>
        </p:nvSpPr>
        <p:spPr bwMode="auto">
          <a:xfrm>
            <a:off x="0" y="6588125"/>
            <a:ext cx="9144000" cy="246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sz="10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Copyright © </a:t>
            </a:r>
            <a:r>
              <a:rPr lang="en-US" sz="10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2020 </a:t>
            </a:r>
            <a:r>
              <a:rPr lang="en-US" sz="10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Wolters Kluwer • All Rights Reserved</a:t>
            </a:r>
            <a:endParaRPr lang="en-US" sz="1000" dirty="0"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pic>
        <p:nvPicPr>
          <p:cNvPr id="1032" name="Picture 14" descr="WK_CMYK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600825"/>
            <a:ext cx="13176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9pPr>
    </p:titleStyle>
    <p:bodyStyle>
      <a:lvl1pPr marL="280988" indent="-280988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itchFamily="2" charset="2"/>
        <a:buChar char="v"/>
        <a:defRPr sz="2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862013" indent="-404813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Courier New" pitchFamily="49" charset="0"/>
        <a:buChar char="o"/>
        <a:defRPr sz="2200">
          <a:solidFill>
            <a:schemeClr val="tx1"/>
          </a:solidFill>
          <a:latin typeface="+mn-lt"/>
          <a:ea typeface="ＭＳ Ｐゴシック" charset="0"/>
        </a:defRPr>
      </a:lvl2pPr>
      <a:lvl3pPr marL="1204913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714500" indent="-3429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itchFamily="2" charset="2"/>
        <a:buChar char="Ø"/>
        <a:defRPr sz="22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25550" y="2653403"/>
            <a:ext cx="6692900" cy="1551194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dirty="0">
                <a:solidFill>
                  <a:schemeClr val="tx1"/>
                </a:solidFill>
              </a:rPr>
              <a:t>Chapter 6: </a:t>
            </a:r>
            <a:br>
              <a:rPr lang="en-GB" altLang="en-US" dirty="0">
                <a:solidFill>
                  <a:schemeClr val="tx1"/>
                </a:solidFill>
              </a:rPr>
            </a:br>
            <a:r>
              <a:rPr lang="en-GB" altLang="en-US" dirty="0">
                <a:solidFill>
                  <a:schemeClr val="tx1"/>
                </a:solidFill>
              </a:rPr>
              <a:t/>
            </a:r>
            <a:br>
              <a:rPr lang="en-GB" alt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Challenges to Effective Drug </a:t>
            </a:r>
            <a:r>
              <a:rPr lang="en-US" dirty="0" smtClean="0">
                <a:solidFill>
                  <a:schemeClr val="tx1"/>
                </a:solidFill>
              </a:rPr>
              <a:t>Therapy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98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30213" y="652325"/>
            <a:ext cx="8524875" cy="394980"/>
          </a:xfrm>
        </p:spPr>
        <p:txBody>
          <a:bodyPr/>
          <a:lstStyle/>
          <a:p>
            <a:r>
              <a:rPr lang="en-US" altLang="en-US" dirty="0" smtClean="0">
                <a:ea typeface="ＭＳ Ｐゴシック" charset="-128"/>
              </a:rPr>
              <a:t>HMOs and Regulations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charset="-128"/>
              </a:rPr>
              <a:t>Less expensive than traditional insurance, but the tradeoff is loss of choice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213" y="652325"/>
            <a:ext cx="8524875" cy="394980"/>
          </a:xfrm>
        </p:spPr>
        <p:txBody>
          <a:bodyPr/>
          <a:lstStyle/>
          <a:p>
            <a:r>
              <a:rPr lang="en-US" dirty="0" smtClean="0"/>
              <a:t>Home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Aging population</a:t>
            </a:r>
          </a:p>
          <a:p>
            <a:r>
              <a:rPr lang="en-US" dirty="0" smtClean="0"/>
              <a:t>Increase in teaching needs</a:t>
            </a:r>
          </a:p>
          <a:p>
            <a:r>
              <a:rPr lang="en-US" dirty="0" smtClean="0"/>
              <a:t>Role of the nurse crucial as teacher, assessor, diagnostician, and patient advocate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213" y="652325"/>
            <a:ext cx="8524875" cy="394980"/>
          </a:xfrm>
        </p:spPr>
        <p:txBody>
          <a:bodyPr/>
          <a:lstStyle/>
          <a:p>
            <a:r>
              <a:rPr lang="en-US" dirty="0" smtClean="0"/>
              <a:t>Cost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Finishing antibiotics</a:t>
            </a:r>
          </a:p>
          <a:p>
            <a:r>
              <a:rPr lang="en-US" dirty="0" smtClean="0"/>
              <a:t>Not splitting pills unless advised to do so</a:t>
            </a:r>
          </a:p>
          <a:p>
            <a:r>
              <a:rPr lang="en-US" dirty="0" smtClean="0"/>
              <a:t>Generic drugs</a:t>
            </a:r>
          </a:p>
          <a:p>
            <a:r>
              <a:rPr lang="en-US" dirty="0" smtClean="0"/>
              <a:t>Ordering drugs from the internet, often from other countries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268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213" y="652325"/>
            <a:ext cx="8524875" cy="39498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  <a:cs typeface="+mj-cs"/>
              </a:rPr>
              <a:t>Emergency Preparedness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Risk of exposure to biological and chemical weapons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CDC guidelines for treating exposure to biological weapons are available online.</a:t>
            </a:r>
          </a:p>
          <a:p>
            <a:pPr eaLnBrk="1" hangingPunct="1"/>
            <a:endParaRPr lang="en-US" altLang="en-US" dirty="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213" y="652325"/>
            <a:ext cx="8524875" cy="394980"/>
          </a:xfrm>
        </p:spPr>
        <p:txBody>
          <a:bodyPr/>
          <a:lstStyle/>
          <a:p>
            <a:r>
              <a:rPr lang="en-US" dirty="0" smtClean="0"/>
              <a:t>Drug Abuse &amp; the Opioid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Anabolic steroids</a:t>
            </a:r>
          </a:p>
          <a:p>
            <a:r>
              <a:rPr lang="en-US" dirty="0" smtClean="0"/>
              <a:t>Street drugs</a:t>
            </a:r>
          </a:p>
          <a:p>
            <a:r>
              <a:rPr lang="en-US" dirty="0" smtClean="0"/>
              <a:t>Alcohol</a:t>
            </a:r>
          </a:p>
          <a:p>
            <a:r>
              <a:rPr lang="en-US" dirty="0" smtClean="0"/>
              <a:t>Nicotine</a:t>
            </a:r>
          </a:p>
          <a:p>
            <a:r>
              <a:rPr lang="en-US" dirty="0" smtClean="0"/>
              <a:t>Opioid crisis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3851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30213" y="652325"/>
            <a:ext cx="8524875" cy="394980"/>
          </a:xfrm>
        </p:spPr>
        <p:txBody>
          <a:bodyPr/>
          <a:lstStyle/>
          <a:p>
            <a:r>
              <a:rPr lang="en-US" altLang="en-US" dirty="0" smtClean="0">
                <a:ea typeface="ＭＳ Ｐゴシック" charset="-128"/>
              </a:rPr>
              <a:t>Protecting the Environment #1 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charset="-128"/>
              </a:rPr>
              <a:t>Medications in drinking water </a:t>
            </a:r>
          </a:p>
          <a:p>
            <a:pPr lvl="1"/>
            <a:r>
              <a:rPr lang="en-US" altLang="en-US" dirty="0" smtClean="0">
                <a:ea typeface="ＭＳ Ｐゴシック" charset="-128"/>
              </a:rPr>
              <a:t>Patients flushing meds, throwing them in garbage</a:t>
            </a:r>
          </a:p>
          <a:p>
            <a:r>
              <a:rPr lang="en-US" altLang="en-US" dirty="0" smtClean="0">
                <a:ea typeface="ＭＳ Ｐゴシック" charset="-128"/>
              </a:rPr>
              <a:t>What does it mean for us, animals, crops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213" y="652325"/>
            <a:ext cx="8524875" cy="394980"/>
          </a:xfrm>
        </p:spPr>
        <p:txBody>
          <a:bodyPr/>
          <a:lstStyle/>
          <a:p>
            <a:r>
              <a:rPr lang="en-US" dirty="0" smtClean="0"/>
              <a:t>Protecting the Environment #2</a:t>
            </a:r>
            <a:endParaRPr lang="en-US" dirty="0"/>
          </a:p>
        </p:txBody>
      </p:sp>
      <p:pic>
        <p:nvPicPr>
          <p:cNvPr id="4" name="Content Placeholder 3" descr="This table describes about Protecting the Environment 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6709" r="-6670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463423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  <a:cs typeface="+mj-cs"/>
              </a:rPr>
              <a:t>Question #1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dirty="0" smtClean="0">
                <a:ea typeface="ＭＳ Ｐゴシック" charset="-128"/>
              </a:rPr>
              <a:t>Please answer the following statement as true or false.</a:t>
            </a:r>
          </a:p>
          <a:p>
            <a:pPr algn="ctr" eaLnBrk="1" hangingPunct="1">
              <a:buFontTx/>
              <a:buNone/>
            </a:pPr>
            <a:endParaRPr lang="en-US" altLang="en-US" dirty="0" smtClean="0">
              <a:ea typeface="ＭＳ Ｐゴシック" charset="-128"/>
            </a:endParaRPr>
          </a:p>
          <a:p>
            <a:pPr algn="ctr" eaLnBrk="1" hangingPunct="1">
              <a:buFontTx/>
              <a:buNone/>
            </a:pPr>
            <a:endParaRPr lang="en-US" altLang="en-US" dirty="0" smtClean="0">
              <a:ea typeface="ＭＳ Ｐゴシック" charset="-128"/>
            </a:endParaRPr>
          </a:p>
          <a:p>
            <a:pPr algn="ctr" eaLnBrk="1" hangingPunct="1">
              <a:buFontTx/>
              <a:buNone/>
            </a:pPr>
            <a:r>
              <a:rPr lang="en-US" altLang="en-US" dirty="0" smtClean="0">
                <a:ea typeface="ＭＳ Ｐゴシック" charset="-128"/>
              </a:rPr>
              <a:t>Earlier discharge of patients from the inpatient setting is occurring much more than in the past?</a:t>
            </a:r>
          </a:p>
          <a:p>
            <a:pPr algn="ctr" eaLnBrk="1" hangingPunct="1">
              <a:buFontTx/>
              <a:buNone/>
            </a:pPr>
            <a:endParaRPr lang="en-US" altLang="en-US" dirty="0" smtClean="0">
              <a:ea typeface="ＭＳ Ｐゴシック" charset="-128"/>
            </a:endParaRPr>
          </a:p>
          <a:p>
            <a:pPr algn="ctr" eaLnBrk="1" hangingPunct="1">
              <a:buFontTx/>
              <a:buNone/>
            </a:pPr>
            <a:endParaRPr lang="en-US" altLang="en-US" dirty="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  <a:cs typeface="+mj-cs"/>
              </a:rPr>
              <a:t>Answer to </a:t>
            </a:r>
            <a:r>
              <a:rPr lang="en-US" dirty="0"/>
              <a:t>Question #1</a:t>
            </a:r>
            <a:endParaRPr lang="en-US" dirty="0" smtClean="0">
              <a:ea typeface="+mj-ea"/>
              <a:cs typeface="+mj-cs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dirty="0" smtClean="0">
                <a:ea typeface="ＭＳ Ｐゴシック" charset="-128"/>
              </a:rPr>
              <a:t>True</a:t>
            </a:r>
          </a:p>
          <a:p>
            <a:pPr algn="ctr" eaLnBrk="1" hangingPunct="1">
              <a:buFontTx/>
              <a:buNone/>
            </a:pPr>
            <a:endParaRPr lang="en-US" altLang="en-US" dirty="0" smtClean="0">
              <a:ea typeface="ＭＳ Ｐゴシック" charset="-128"/>
            </a:endParaRPr>
          </a:p>
          <a:p>
            <a:pPr algn="ctr" eaLnBrk="1" hangingPunct="1">
              <a:buFontTx/>
              <a:buNone/>
            </a:pPr>
            <a:r>
              <a:rPr lang="en-US" altLang="en-US" dirty="0" smtClean="0">
                <a:ea typeface="ＭＳ Ｐゴシック" charset="-128"/>
              </a:rPr>
              <a:t>Rationale: Financial pressures have led to the early discharge of patients from health care facilities.</a:t>
            </a:r>
            <a:r>
              <a:rPr lang="en-US" altLang="en-US" dirty="0" smtClean="0">
                <a:solidFill>
                  <a:srgbClr val="FF0000"/>
                </a:solidFill>
                <a:ea typeface="ＭＳ Ｐゴシック" charset="-128"/>
              </a:rPr>
              <a:t> </a:t>
            </a:r>
            <a:endParaRPr lang="en-US" altLang="en-US" dirty="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  <a:cs typeface="+mj-cs"/>
              </a:rPr>
              <a:t>Changes in Health Care in the 21</a:t>
            </a:r>
            <a:r>
              <a:rPr lang="en-US" baseline="30000" dirty="0" smtClean="0">
                <a:ea typeface="+mj-ea"/>
                <a:cs typeface="+mj-cs"/>
              </a:rPr>
              <a:t>st</a:t>
            </a:r>
            <a:r>
              <a:rPr lang="en-US" dirty="0" smtClean="0">
                <a:ea typeface="+mj-ea"/>
                <a:cs typeface="+mj-cs"/>
              </a:rPr>
              <a:t> Century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  <a:cs typeface="Times New Roman" pitchFamily="18" charset="0"/>
              </a:rPr>
              <a:t>Access to medical and pharmacological information is available from many sources</a:t>
            </a:r>
            <a:r>
              <a:rPr lang="en-US" altLang="en-US" dirty="0" smtClean="0">
                <a:ea typeface="ＭＳ Ｐゴシック" charset="-128"/>
              </a:rPr>
              <a:t> 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  <a:cs typeface="Times New Roman" pitchFamily="18" charset="0"/>
              </a:rPr>
              <a:t>Consumers are taking steps to demand specific treatments and considerations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  <a:cs typeface="Times New Roman" pitchFamily="18" charset="0"/>
              </a:rPr>
              <a:t>Alternative therapies are being offered and advertised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  <a:cs typeface="Times New Roman" pitchFamily="18" charset="0"/>
              </a:rPr>
              <a:t>Financial pressures are leading to early discharge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  <a:cs typeface="Times New Roman" pitchFamily="18" charset="0"/>
              </a:rPr>
              <a:t>Patient teaching and home care provisions are vital</a:t>
            </a:r>
            <a:endParaRPr lang="en-US" altLang="en-US" dirty="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683059"/>
            <a:ext cx="8524875" cy="39498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  <a:cs typeface="+mj-cs"/>
              </a:rPr>
              <a:t>Media Influence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30200" y="1458913"/>
            <a:ext cx="8613775" cy="3686175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  <a:cs typeface="Times New Roman" pitchFamily="18" charset="0"/>
              </a:rPr>
              <a:t>1990s: legal to advertise prescription drugs directly to the public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  <a:cs typeface="Times New Roman" pitchFamily="18" charset="0"/>
              </a:rPr>
              <a:t>Federal guidelines: </a:t>
            </a:r>
            <a:r>
              <a:rPr lang="en-US" altLang="en-US" dirty="0">
                <a:ea typeface="ＭＳ Ｐゴシック" charset="-128"/>
              </a:rPr>
              <a:t>When the advertisement states the indication, it must also include: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  <a:cs typeface="Times New Roman" pitchFamily="18" charset="0"/>
              </a:rPr>
              <a:t>Contraindications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  <a:cs typeface="Times New Roman" pitchFamily="18" charset="0"/>
              </a:rPr>
              <a:t>Adverse effects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  <a:cs typeface="Times New Roman" pitchFamily="18" charset="0"/>
              </a:rPr>
              <a:t>Precautions</a:t>
            </a:r>
          </a:p>
          <a:p>
            <a:pPr eaLnBrk="1" hangingPunct="1"/>
            <a:endParaRPr lang="en-US" altLang="en-US" dirty="0" smtClean="0">
              <a:ea typeface="ＭＳ Ｐゴシック" charset="-128"/>
              <a:cs typeface="Times New Roman" pitchFamily="18" charset="0"/>
            </a:endParaRPr>
          </a:p>
          <a:p>
            <a:pPr eaLnBrk="1" hangingPunct="1"/>
            <a:endParaRPr lang="en-US" altLang="en-US" dirty="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  <a:cs typeface="+mj-cs"/>
              </a:rPr>
              <a:t>Internet Site Evaluation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30200" y="1389887"/>
            <a:ext cx="8613775" cy="484714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b="1" dirty="0" smtClean="0">
                <a:solidFill>
                  <a:srgbClr val="000000"/>
                </a:solidFill>
                <a:ea typeface="ＭＳ Ｐゴシック" charset="-128"/>
                <a:cs typeface="Times New Roman" pitchFamily="18" charset="0"/>
              </a:rPr>
              <a:t> </a:t>
            </a:r>
            <a:r>
              <a:rPr lang="en-US" altLang="en-US" b="1" dirty="0" smtClean="0">
                <a:ea typeface="ＭＳ Ｐゴシック" charset="-128"/>
              </a:rPr>
              <a:t>Address Identification</a:t>
            </a:r>
          </a:p>
          <a:p>
            <a:pPr marL="457200" lvl="1" indent="0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solidFill>
                  <a:srgbClr val="000000"/>
                </a:solidFill>
                <a:ea typeface="ＭＳ Ｐゴシック" charset="-128"/>
                <a:cs typeface="Times New Roman" pitchFamily="18" charset="0"/>
              </a:rPr>
              <a:t>.com, edu, gov, net, org</a:t>
            </a:r>
          </a:p>
          <a:p>
            <a:pPr marL="457200" lvl="1" indent="0" eaLnBrk="1" hangingPunct="1">
              <a:lnSpc>
                <a:spcPct val="80000"/>
              </a:lnSpc>
              <a:buFontTx/>
              <a:buNone/>
            </a:pPr>
            <a:r>
              <a:rPr lang="en-US" altLang="en-US" b="1" dirty="0" smtClean="0">
                <a:solidFill>
                  <a:srgbClr val="000000"/>
                </a:solidFill>
                <a:ea typeface="ＭＳ Ｐゴシック" charset="-128"/>
                <a:cs typeface="Times New Roman" pitchFamily="18" charset="0"/>
              </a:rPr>
              <a:t>Navigation</a:t>
            </a:r>
          </a:p>
          <a:p>
            <a:pPr marL="457200" lvl="1" indent="0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solidFill>
                  <a:srgbClr val="000000"/>
                </a:solidFill>
                <a:ea typeface="ＭＳ Ｐゴシック" charset="-128"/>
                <a:cs typeface="Times New Roman" pitchFamily="18" charset="0"/>
              </a:rPr>
              <a:t>Is the site easy to access and navigate or confusing?</a:t>
            </a:r>
            <a:endParaRPr lang="en-US" altLang="en-US" dirty="0" smtClean="0">
              <a:ea typeface="ＭＳ Ｐゴシック" charset="-128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b="1" dirty="0" smtClean="0">
                <a:solidFill>
                  <a:srgbClr val="000000"/>
                </a:solidFill>
                <a:ea typeface="ＭＳ Ｐゴシック" charset="-128"/>
                <a:cs typeface="Times New Roman" pitchFamily="18" charset="0"/>
              </a:rPr>
              <a:t>Contributor </a:t>
            </a:r>
          </a:p>
          <a:p>
            <a:pPr marL="457200" lvl="1" indent="0" eaLnBrk="1" hangingPunct="1">
              <a:lnSpc>
                <a:spcPct val="100000"/>
              </a:lnSpc>
              <a:buFontTx/>
              <a:buNone/>
            </a:pPr>
            <a:r>
              <a:rPr lang="en-US" altLang="en-US" dirty="0" smtClean="0">
                <a:solidFill>
                  <a:srgbClr val="000000"/>
                </a:solidFill>
                <a:ea typeface="ＭＳ Ｐゴシック" charset="-128"/>
                <a:cs typeface="Times New Roman" pitchFamily="18" charset="0"/>
              </a:rPr>
              <a:t>Who prepared the site and what are his or her qualifications? Is it reviewed, or is it purely commercial? </a:t>
            </a:r>
            <a:endParaRPr lang="en-US" altLang="en-US" dirty="0" smtClean="0">
              <a:ea typeface="ＭＳ Ｐゴシック" charset="-128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b="1" dirty="0" smtClean="0">
                <a:solidFill>
                  <a:srgbClr val="000000"/>
                </a:solidFill>
                <a:ea typeface="ＭＳ Ｐゴシック" charset="-128"/>
                <a:cs typeface="Times New Roman" pitchFamily="18" charset="0"/>
              </a:rPr>
              <a:t>Dates</a:t>
            </a:r>
            <a:r>
              <a:rPr lang="en-US" altLang="en-US" dirty="0" smtClean="0">
                <a:solidFill>
                  <a:srgbClr val="000000"/>
                </a:solidFill>
                <a:ea typeface="ＭＳ Ｐゴシック" charset="-128"/>
                <a:cs typeface="Times New Roman" pitchFamily="18" charset="0"/>
              </a:rPr>
              <a:t> -Is the site updated frequently? </a:t>
            </a:r>
            <a:endParaRPr lang="en-US" altLang="en-US" dirty="0" smtClean="0">
              <a:ea typeface="ＭＳ Ｐゴシック" charset="-128"/>
              <a:cs typeface="Times New Roman" pitchFamily="18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US" altLang="en-US" b="1" dirty="0" smtClean="0">
                <a:solidFill>
                  <a:srgbClr val="000000"/>
                </a:solidFill>
                <a:ea typeface="ＭＳ Ｐゴシック" charset="-128"/>
                <a:cs typeface="Times New Roman" pitchFamily="18" charset="0"/>
              </a:rPr>
              <a:t>Accuracy/Reliability</a:t>
            </a:r>
            <a:r>
              <a:rPr lang="en-US" altLang="en-US" dirty="0" smtClean="0">
                <a:solidFill>
                  <a:srgbClr val="000000"/>
                </a:solidFill>
                <a:ea typeface="ＭＳ Ｐゴシック" charset="-128"/>
                <a:cs typeface="Times New Roman" pitchFamily="18" charset="0"/>
              </a:rPr>
              <a:t> Is the information supported by other sites, accurate, and in agreement with other sources you have reviewed? Are other links listed?</a:t>
            </a:r>
            <a:endParaRPr lang="en-US" altLang="en-US" dirty="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213" y="652325"/>
            <a:ext cx="8524875" cy="39498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  <a:cs typeface="+mj-cs"/>
              </a:rPr>
              <a:t>OTC Drugs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  <a:cs typeface="Times New Roman" pitchFamily="18" charset="0"/>
              </a:rPr>
              <a:t>Those “grandfathered in” not tested to the extent that new drugs are today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  <a:cs typeface="Times New Roman" pitchFamily="18" charset="0"/>
              </a:rPr>
              <a:t>Can mask the signs and symptoms of disease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  <a:cs typeface="Times New Roman" pitchFamily="18" charset="0"/>
              </a:rPr>
              <a:t>Can interact with prescription drugs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  <a:cs typeface="Times New Roman" pitchFamily="18" charset="0"/>
              </a:rPr>
              <a:t>Can be taken in greater than the recommended dose, leading to toxicity</a:t>
            </a:r>
          </a:p>
          <a:p>
            <a:pPr eaLnBrk="1" hangingPunct="1"/>
            <a:endParaRPr lang="en-US" altLang="en-US" dirty="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213" y="264527"/>
            <a:ext cx="8524875" cy="78277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  <a:cs typeface="+mj-cs"/>
              </a:rPr>
              <a:t>Alternative Therapies &amp; Herbal Medicine #1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Herbal medications of alternative therapies are not controlled or tested by the FDA.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Advertisement for these drugs is not restricted because they are considered dietary supplements.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No regulation by any industry.</a:t>
            </a:r>
          </a:p>
          <a:p>
            <a:pPr eaLnBrk="1" hangingPunct="1"/>
            <a:endParaRPr lang="en-US" altLang="en-US" dirty="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213" y="264527"/>
            <a:ext cx="8524875" cy="78277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  <a:cs typeface="+mj-cs"/>
              </a:rPr>
              <a:t>Alternative Therapies &amp; Herbal Medicine #2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The active ingredient has not been tested by the FDA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Incidental ingredients are unknown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Patients do not always mention these therapies to their health care providers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Drug–alternative therapy interactions may occur</a:t>
            </a:r>
          </a:p>
          <a:p>
            <a:pPr eaLnBrk="1" hangingPunct="1"/>
            <a:endParaRPr lang="en-US" altLang="en-US" dirty="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30213" y="652325"/>
            <a:ext cx="8524875" cy="39498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Off–Label Uses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ea typeface="ＭＳ Ｐゴシック" charset="-128"/>
                <a:cs typeface="Times New Roman" pitchFamily="18" charset="0"/>
              </a:rPr>
              <a:t>Definition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  <a:cs typeface="Times New Roman" pitchFamily="18" charset="0"/>
              </a:rPr>
              <a:t>The use of a drug for an indication not approved by the FDA </a:t>
            </a:r>
          </a:p>
          <a:p>
            <a:pPr eaLnBrk="1" hangingPunct="1"/>
            <a:r>
              <a:rPr lang="en-US" altLang="en-US" b="1" dirty="0" smtClean="0">
                <a:ea typeface="ＭＳ Ｐゴシック" charset="-128"/>
                <a:cs typeface="Times New Roman" pitchFamily="18" charset="0"/>
              </a:rPr>
              <a:t>Occurrence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  <a:cs typeface="Times New Roman" pitchFamily="18" charset="0"/>
              </a:rPr>
              <a:t>Commonly done for groups of patients for which there is little premarketing testing 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  <a:cs typeface="Times New Roman" pitchFamily="18" charset="0"/>
              </a:rPr>
              <a:t>Used with pediatric and geriatric population</a:t>
            </a:r>
          </a:p>
          <a:p>
            <a:pPr eaLnBrk="1" hangingPunct="1">
              <a:buFont typeface="Wingdings" charset="2"/>
              <a:buChar char="v"/>
            </a:pPr>
            <a:r>
              <a:rPr lang="en-US" altLang="en-US" dirty="0" smtClean="0">
                <a:ea typeface="ＭＳ Ｐゴシック" charset="-128"/>
                <a:cs typeface="Times New Roman" pitchFamily="18" charset="0"/>
              </a:rPr>
              <a:t>May lead to discovery of new use for a drug</a:t>
            </a:r>
          </a:p>
          <a:p>
            <a:pPr eaLnBrk="1" hangingPunct="1">
              <a:buFont typeface="Wingdings" charset="2"/>
              <a:buChar char="v"/>
            </a:pPr>
            <a:r>
              <a:rPr lang="en-US" altLang="en-US" dirty="0" smtClean="0">
                <a:ea typeface="ＭＳ Ｐゴシック" charset="-128"/>
                <a:cs typeface="Times New Roman" pitchFamily="18" charset="0"/>
              </a:rPr>
              <a:t>Liability issues are fuzzy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213" y="264527"/>
            <a:ext cx="8524875" cy="78277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  <a:cs typeface="+mj-cs"/>
              </a:rPr>
              <a:t>Costs of Healthcare &amp; Importance of Patient Teaching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  <a:cs typeface="Times New Roman" pitchFamily="18" charset="0"/>
              </a:rPr>
              <a:t>Skyrocketing cost of medical care and drugs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  <a:cs typeface="Times New Roman" pitchFamily="18" charset="0"/>
              </a:rPr>
              <a:t>Huge research and equipment requirements to meet consumer demands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  <a:cs typeface="Times New Roman" pitchFamily="18" charset="0"/>
              </a:rPr>
              <a:t>Rising cost of health insurance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  <a:cs typeface="Times New Roman" pitchFamily="18" charset="0"/>
              </a:rPr>
              <a:t>Earlier discharge from hospitals</a:t>
            </a:r>
            <a:endParaRPr lang="en-US" altLang="en-US" dirty="0" smtClean="0">
              <a:ea typeface="ＭＳ Ｐゴシック" charset="-128"/>
            </a:endParaRPr>
          </a:p>
          <a:p>
            <a:pPr eaLnBrk="1" hangingPunct="1"/>
            <a:endParaRPr lang="en-US" altLang="en-US" dirty="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WW TEMPLATE">
  <a:themeElements>
    <a:clrScheme name="">
      <a:dk1>
        <a:srgbClr val="000000"/>
      </a:dk1>
      <a:lt1>
        <a:srgbClr val="FFFFFF"/>
      </a:lt1>
      <a:dk2>
        <a:srgbClr val="006B76"/>
      </a:dk2>
      <a:lt2>
        <a:srgbClr val="000000"/>
      </a:lt2>
      <a:accent1>
        <a:srgbClr val="186EC4"/>
      </a:accent1>
      <a:accent2>
        <a:srgbClr val="CC9900"/>
      </a:accent2>
      <a:accent3>
        <a:srgbClr val="FFFFFF"/>
      </a:accent3>
      <a:accent4>
        <a:srgbClr val="000000"/>
      </a:accent4>
      <a:accent5>
        <a:srgbClr val="ABBADE"/>
      </a:accent5>
      <a:accent6>
        <a:srgbClr val="B98A00"/>
      </a:accent6>
      <a:hlink>
        <a:srgbClr val="FF0000"/>
      </a:hlink>
      <a:folHlink>
        <a:srgbClr val="009900"/>
      </a:folHlink>
    </a:clrScheme>
    <a:fontScheme name="LWW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WW TEMPLAT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WW TEMPLAT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WW TEMPLAT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G:\Q299xx.LWW\LWW TEMPLATE.ppt</Template>
  <TotalTime>1180</TotalTime>
  <Words>560</Words>
  <Application>Microsoft Office PowerPoint</Application>
  <PresentationFormat>On-screen Show (4:3)</PresentationFormat>
  <Paragraphs>83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LWW TEMPLATE</vt:lpstr>
      <vt:lpstr>Chapter 6:   Challenges to Effective Drug Therapy</vt:lpstr>
      <vt:lpstr>Changes in Health Care in the 21st Century</vt:lpstr>
      <vt:lpstr>Media Influence</vt:lpstr>
      <vt:lpstr>Internet Site Evaluation</vt:lpstr>
      <vt:lpstr>OTC Drugs</vt:lpstr>
      <vt:lpstr>Alternative Therapies &amp; Herbal Medicine #1</vt:lpstr>
      <vt:lpstr>Alternative Therapies &amp; Herbal Medicine #2</vt:lpstr>
      <vt:lpstr>Off–Label Uses</vt:lpstr>
      <vt:lpstr>Costs of Healthcare &amp; Importance of Patient Teaching</vt:lpstr>
      <vt:lpstr>HMOs and Regulations</vt:lpstr>
      <vt:lpstr>Home Care</vt:lpstr>
      <vt:lpstr>Cost Considerations</vt:lpstr>
      <vt:lpstr>Emergency Preparedness</vt:lpstr>
      <vt:lpstr>Drug Abuse &amp; the Opioid Crisis</vt:lpstr>
      <vt:lpstr>Protecting the Environment #1 </vt:lpstr>
      <vt:lpstr>Protecting the Environment #2</vt:lpstr>
      <vt:lpstr>Question #1</vt:lpstr>
      <vt:lpstr>Answer to Question #1</vt:lpstr>
    </vt:vector>
  </TitlesOfParts>
  <Company>Wolters Kluwer Health - Lippincott Williams &amp; Wilkins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6: Challenges to Effective Drug Therapy</dc:title>
  <dc:creator>Dale Gray</dc:creator>
  <cp:lastModifiedBy> </cp:lastModifiedBy>
  <cp:revision>117</cp:revision>
  <cp:lastPrinted>2001-01-03T19:47:24Z</cp:lastPrinted>
  <dcterms:created xsi:type="dcterms:W3CDTF">2001-02-15T19:07:27Z</dcterms:created>
  <dcterms:modified xsi:type="dcterms:W3CDTF">2019-09-20T12:19:09Z</dcterms:modified>
</cp:coreProperties>
</file>