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9"/>
  </p:notesMasterIdLst>
  <p:handoutMasterIdLst>
    <p:handoutMasterId r:id="rId30"/>
  </p:handoutMasterIdLst>
  <p:sldIdLst>
    <p:sldId id="288" r:id="rId2"/>
    <p:sldId id="291" r:id="rId3"/>
    <p:sldId id="293" r:id="rId4"/>
    <p:sldId id="341" r:id="rId5"/>
    <p:sldId id="342" r:id="rId6"/>
    <p:sldId id="296" r:id="rId7"/>
    <p:sldId id="318" r:id="rId8"/>
    <p:sldId id="321" r:id="rId9"/>
    <p:sldId id="322" r:id="rId10"/>
    <p:sldId id="323" r:id="rId11"/>
    <p:sldId id="303" r:id="rId12"/>
    <p:sldId id="304" r:id="rId13"/>
    <p:sldId id="352" r:id="rId14"/>
    <p:sldId id="305" r:id="rId15"/>
    <p:sldId id="307" r:id="rId16"/>
    <p:sldId id="339" r:id="rId17"/>
    <p:sldId id="340" r:id="rId18"/>
    <p:sldId id="346" r:id="rId19"/>
    <p:sldId id="326" r:id="rId20"/>
    <p:sldId id="327" r:id="rId21"/>
    <p:sldId id="332" r:id="rId22"/>
    <p:sldId id="333" r:id="rId23"/>
    <p:sldId id="335" r:id="rId24"/>
    <p:sldId id="338" r:id="rId25"/>
    <p:sldId id="334" r:id="rId26"/>
    <p:sldId id="289" r:id="rId27"/>
    <p:sldId id="290" r:id="rId28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4CF"/>
    <a:srgbClr val="1B7EE1"/>
    <a:srgbClr val="1973CD"/>
    <a:srgbClr val="1666B6"/>
    <a:srgbClr val="0C66C0"/>
    <a:srgbClr val="0066CC"/>
    <a:srgbClr val="0099FF"/>
    <a:srgbClr val="186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5915" autoAdjust="0"/>
  </p:normalViewPr>
  <p:slideViewPr>
    <p:cSldViewPr snapToGrid="0">
      <p:cViewPr varScale="1">
        <p:scale>
          <a:sx n="88" d="100"/>
          <a:sy n="88" d="100"/>
        </p:scale>
        <p:origin x="-522" y="-108"/>
      </p:cViewPr>
      <p:guideLst>
        <p:guide orient="horz" pos="2160"/>
        <p:guide pos="2880"/>
        <p:guide pos="2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152" y="-90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F594605-179F-4882-93A0-C8E36DD2C2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638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95812" cy="3446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200" y="4343400"/>
            <a:ext cx="5029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908F42B-895A-4282-A14E-19AFDE2101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8498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 userDrawn="1"/>
        </p:nvSpPr>
        <p:spPr bwMode="auto">
          <a:xfrm>
            <a:off x="1219200" y="2667000"/>
            <a:ext cx="6705600" cy="3505200"/>
          </a:xfrm>
          <a:prstGeom prst="rect">
            <a:avLst/>
          </a:prstGeom>
          <a:noFill/>
          <a:ln w="19050">
            <a:solidFill>
              <a:srgbClr val="1974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 smtClean="0"/>
              <a:t>Copyright © 2013 Wolters Kluwer Health | Lippincott Williams &amp; Wilkins </a:t>
            </a:r>
          </a:p>
        </p:txBody>
      </p:sp>
      <p:pic>
        <p:nvPicPr>
          <p:cNvPr id="5" name="Picture 15" descr="ppt_ope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223963" y="4174677"/>
            <a:ext cx="6692900" cy="387798"/>
          </a:xfrm>
          <a:effectLst/>
        </p:spPr>
        <p:txBody>
          <a:bodyPr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52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2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8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685800"/>
            <a:ext cx="8524875" cy="3889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2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911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7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4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1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70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41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75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347663"/>
            <a:ext cx="8524875" cy="3889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113" y="1311275"/>
            <a:ext cx="86137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0232" name="Text Box 8"/>
          <p:cNvSpPr txBox="1">
            <a:spLocks noChangeArrowheads="1"/>
          </p:cNvSpPr>
          <p:nvPr userDrawn="1"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80235" name="Text Box 11"/>
          <p:cNvSpPr txBox="1">
            <a:spLocks noChangeArrowheads="1"/>
          </p:cNvSpPr>
          <p:nvPr userDrawn="1"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1000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58875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46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Copyright © </a:t>
            </a:r>
            <a:r>
              <a:rPr lang="en-US" sz="1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2020 </a:t>
            </a:r>
            <a:r>
              <a:rPr lang="en-US" sz="1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Wolters Kluwer • All Rights Reserved</a:t>
            </a:r>
            <a:endParaRPr lang="en-US" sz="10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032" name="Picture 14" descr="WK_CMY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00825"/>
            <a:ext cx="1317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itchFamily="2" charset="2"/>
        <a:buChar char="v"/>
        <a:defRPr sz="2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Courier New" pitchFamily="49" charset="0"/>
        <a:buChar char="o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828800" indent="-4572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225550" y="2847975"/>
            <a:ext cx="6692900" cy="116205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Chapter 10: 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/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Antiviral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678170"/>
            <a:ext cx="8524875" cy="39498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Agents for Herpes and Cytomegalovirus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458913"/>
            <a:ext cx="8613775" cy="4054475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Indications – </a:t>
            </a:r>
            <a:r>
              <a:rPr lang="en-US" altLang="en-US" sz="2000" dirty="0" smtClean="0">
                <a:ea typeface="ＭＳ Ｐゴシック" charset="-128"/>
              </a:rPr>
              <a:t>Inhibit viral DNA replication by competing with viral substrates to form shorter, non-effective DNA chains</a:t>
            </a:r>
          </a:p>
          <a:p>
            <a:r>
              <a:rPr lang="en-US" altLang="en-US" dirty="0" smtClean="0">
                <a:ea typeface="ＭＳ Ｐゴシック" charset="-128"/>
              </a:rPr>
              <a:t>Pharmacokinetics – </a:t>
            </a:r>
            <a:r>
              <a:rPr lang="en-US" altLang="en-US" sz="2000" dirty="0" smtClean="0">
                <a:ea typeface="ＭＳ Ｐゴシック" charset="-128"/>
              </a:rPr>
              <a:t>Readily absorbed in the kidney and GI tract, metabolized in the liver and excreted primarily in the urine and feces</a:t>
            </a:r>
          </a:p>
          <a:p>
            <a:r>
              <a:rPr lang="en-US" altLang="en-US" dirty="0" smtClean="0">
                <a:ea typeface="ＭＳ Ｐゴシック" charset="-128"/>
              </a:rPr>
              <a:t>Contraindications – </a:t>
            </a:r>
            <a:r>
              <a:rPr lang="en-US" altLang="en-US" sz="2000" dirty="0" smtClean="0">
                <a:ea typeface="ＭＳ Ｐゴシック" charset="-128"/>
              </a:rPr>
              <a:t>Known allergies to antiviral agents, highly toxic in pregnancy and lactation and renal disease</a:t>
            </a:r>
          </a:p>
          <a:p>
            <a:r>
              <a:rPr lang="en-US" altLang="en-US" dirty="0" smtClean="0">
                <a:ea typeface="ＭＳ Ｐゴシック" charset="-128"/>
              </a:rPr>
              <a:t>Adverse Effects– </a:t>
            </a:r>
            <a:r>
              <a:rPr lang="en-US" altLang="en-US" sz="2000" dirty="0" smtClean="0">
                <a:ea typeface="ＭＳ Ｐゴシック" charset="-128"/>
              </a:rPr>
              <a:t>Nausea, vomiting, headache, rash, and hair loss, paresthesias, neuropathy and renal dysfunction</a:t>
            </a:r>
          </a:p>
          <a:p>
            <a:r>
              <a:rPr lang="en-US" altLang="en-US" dirty="0" smtClean="0">
                <a:ea typeface="ＭＳ Ｐゴシック" charset="-128"/>
              </a:rPr>
              <a:t>Drug-Drug Interactions – </a:t>
            </a:r>
            <a:r>
              <a:rPr lang="en-US" altLang="en-US" sz="2000" dirty="0" smtClean="0">
                <a:ea typeface="ＭＳ Ｐゴシック" charset="-128"/>
              </a:rPr>
              <a:t>Nephrotoxic drugs, zidovudine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78170"/>
            <a:ext cx="8524875" cy="39498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Agents for HIV and AIDS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58913"/>
            <a:ext cx="8613775" cy="3686175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Nonnucleoside reverse </a:t>
            </a:r>
            <a:r>
              <a:rPr lang="en-US" altLang="en-US" dirty="0">
                <a:ea typeface="ＭＳ Ｐゴシック" charset="-128"/>
              </a:rPr>
              <a:t>t</a:t>
            </a:r>
            <a:r>
              <a:rPr lang="en-US" altLang="en-US" dirty="0" smtClean="0">
                <a:ea typeface="ＭＳ Ｐゴシック" charset="-128"/>
              </a:rPr>
              <a:t>ranscriptase inhibitors</a:t>
            </a:r>
          </a:p>
          <a:p>
            <a:r>
              <a:rPr lang="en-US" altLang="en-US" dirty="0" smtClean="0">
                <a:ea typeface="ＭＳ Ｐゴシック" charset="-128"/>
              </a:rPr>
              <a:t>Nucleoside reverse transcriptase inhibitors (NRTIs)</a:t>
            </a:r>
          </a:p>
          <a:p>
            <a:r>
              <a:rPr lang="en-US" altLang="en-US" dirty="0" smtClean="0">
                <a:ea typeface="ＭＳ Ｐゴシック" charset="-128"/>
              </a:rPr>
              <a:t>Protease </a:t>
            </a:r>
            <a:r>
              <a:rPr lang="en-US" altLang="en-US" dirty="0">
                <a:ea typeface="ＭＳ Ｐゴシック" charset="-128"/>
              </a:rPr>
              <a:t>i</a:t>
            </a:r>
            <a:r>
              <a:rPr lang="en-US" altLang="en-US" dirty="0" smtClean="0">
                <a:ea typeface="ＭＳ Ｐゴシック" charset="-128"/>
              </a:rPr>
              <a:t>nhibitors</a:t>
            </a:r>
          </a:p>
          <a:p>
            <a:r>
              <a:rPr lang="en-US" altLang="en-US" dirty="0" smtClean="0">
                <a:ea typeface="ＭＳ Ｐゴシック" charset="-128"/>
              </a:rPr>
              <a:t>Fusion </a:t>
            </a:r>
            <a:r>
              <a:rPr lang="en-US" altLang="en-US" dirty="0">
                <a:ea typeface="ＭＳ Ｐゴシック" charset="-128"/>
              </a:rPr>
              <a:t>i</a:t>
            </a:r>
            <a:r>
              <a:rPr lang="en-US" altLang="en-US" dirty="0" smtClean="0">
                <a:ea typeface="ＭＳ Ｐゴシック" charset="-128"/>
              </a:rPr>
              <a:t>nhibitors</a:t>
            </a:r>
          </a:p>
          <a:p>
            <a:r>
              <a:rPr lang="en-US" altLang="en-US" dirty="0" smtClean="0">
                <a:ea typeface="ＭＳ Ｐゴシック" charset="-128"/>
              </a:rPr>
              <a:t>CCR5 </a:t>
            </a:r>
            <a:r>
              <a:rPr lang="en-US" altLang="en-US" dirty="0">
                <a:ea typeface="ＭＳ Ｐゴシック" charset="-128"/>
              </a:rPr>
              <a:t>c</a:t>
            </a:r>
            <a:r>
              <a:rPr lang="en-US" altLang="en-US" dirty="0" smtClean="0">
                <a:ea typeface="ＭＳ Ｐゴシック" charset="-128"/>
              </a:rPr>
              <a:t>oreceptor antagonists</a:t>
            </a:r>
          </a:p>
          <a:p>
            <a:r>
              <a:rPr lang="en-US" altLang="en-US" dirty="0" smtClean="0">
                <a:ea typeface="ＭＳ Ｐゴシック" charset="-128"/>
              </a:rPr>
              <a:t>Integrase inhibitors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95275"/>
            <a:ext cx="8524875" cy="7762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Nonnucleoside Reverse </a:t>
            </a:r>
            <a:r>
              <a:rPr lang="en-US" dirty="0">
                <a:ea typeface="+mj-ea"/>
                <a:cs typeface="+mj-cs"/>
              </a:rPr>
              <a:t>Transcriptase Inhibitors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19225"/>
            <a:ext cx="8613775" cy="4183063"/>
          </a:xfrm>
        </p:spPr>
        <p:txBody>
          <a:bodyPr/>
          <a:lstStyle/>
          <a:p>
            <a:r>
              <a:rPr lang="en-US" altLang="en-US" sz="2000" dirty="0" smtClean="0">
                <a:ea typeface="ＭＳ Ｐゴシック" charset="-128"/>
              </a:rPr>
              <a:t>Indications – Bind directly to HIV reverse transcriptase, blocking both RNA- and DNA-dependent DNA polymerase activities</a:t>
            </a:r>
          </a:p>
          <a:p>
            <a:r>
              <a:rPr lang="en-US" altLang="en-US" sz="2000" dirty="0" smtClean="0">
                <a:ea typeface="ＭＳ Ｐゴシック" charset="-128"/>
              </a:rPr>
              <a:t>Pharmacokinetics – Rapidly absorbed from the GI tract, metabolized in the liver, excreted in the urine and feces</a:t>
            </a:r>
          </a:p>
          <a:p>
            <a:r>
              <a:rPr lang="en-US" altLang="en-US" sz="2000" dirty="0" smtClean="0">
                <a:ea typeface="ＭＳ Ｐゴシック" charset="-128"/>
              </a:rPr>
              <a:t>Contraindications – Pregnancy and lactation</a:t>
            </a:r>
          </a:p>
          <a:p>
            <a:r>
              <a:rPr lang="en-US" altLang="en-US" sz="2000" dirty="0" smtClean="0">
                <a:ea typeface="ＭＳ Ｐゴシック" charset="-128"/>
              </a:rPr>
              <a:t>Adverse Effects – GI-related, dizziness, blurred vision, headache</a:t>
            </a:r>
          </a:p>
          <a:p>
            <a:r>
              <a:rPr lang="en-US" altLang="en-US" sz="2000" dirty="0" smtClean="0">
                <a:ea typeface="ＭＳ Ｐゴシック" charset="-128"/>
              </a:rPr>
              <a:t>Drug-Drug Interactions –</a:t>
            </a:r>
          </a:p>
          <a:p>
            <a:pPr lvl="1"/>
            <a:r>
              <a:rPr lang="en-US" altLang="en-US" sz="2000" dirty="0" smtClean="0">
                <a:ea typeface="ＭＳ Ｐゴシック" charset="-128"/>
              </a:rPr>
              <a:t>Delavirdine: antiarrhythmics, clarithromycin, dapsone, anti-TB drugs, Ca channel blockers, warfarin, quinidine, indinavir, saquinavir, dapsone</a:t>
            </a:r>
          </a:p>
          <a:p>
            <a:pPr lvl="1"/>
            <a:r>
              <a:rPr lang="en-US" altLang="en-US" sz="2000" dirty="0" smtClean="0">
                <a:ea typeface="ＭＳ Ｐゴシック" charset="-128"/>
              </a:rPr>
              <a:t>Efavirenz: midazolam, rifabutin, triazolam, ergot derivatives</a:t>
            </a:r>
          </a:p>
          <a:p>
            <a:pPr>
              <a:buFontTx/>
              <a:buNone/>
            </a:pPr>
            <a:endParaRPr lang="en-US" altLang="en-US" sz="20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91959"/>
            <a:ext cx="8524875" cy="782778"/>
          </a:xfrm>
        </p:spPr>
        <p:txBody>
          <a:bodyPr/>
          <a:lstStyle/>
          <a:p>
            <a:r>
              <a:rPr lang="en-US" dirty="0" smtClean="0"/>
              <a:t>Nucleoside Reverse Transcriptase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Indications – Compete with naturally occurring nucleosides within the cell that the virus would use to build the DNA chain</a:t>
            </a:r>
          </a:p>
          <a:p>
            <a:r>
              <a:rPr lang="en-US" sz="2000" dirty="0" smtClean="0"/>
              <a:t>Pharmacokinetics – Rapidly absorbed in the GI tract, metabolized by liver, excreted in urine and feces; except Didanosine requires buffered form</a:t>
            </a:r>
          </a:p>
          <a:p>
            <a:r>
              <a:rPr lang="en-US" sz="2000" dirty="0" smtClean="0"/>
              <a:t>Contraindications – pregnancy (except zidovudine), hepatic dysfunction, renal impairment, bone marrow suppression</a:t>
            </a:r>
          </a:p>
          <a:p>
            <a:r>
              <a:rPr lang="en-US" sz="2000" dirty="0" smtClean="0"/>
              <a:t>Adverse Effects – Signs of hypersensitivity, pancreatitis, hepatomegaly, neurological problems, bone marrow suppression</a:t>
            </a:r>
          </a:p>
          <a:p>
            <a:r>
              <a:rPr lang="en-US" sz="2000" dirty="0" smtClean="0"/>
              <a:t>Drug-Drug Interactions – Tenofovir, lamivudine/salcitabine, antibiotics, antifungals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804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96913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Protease Inhibitors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r>
              <a:rPr lang="en-US" altLang="en-US" sz="2000" dirty="0" smtClean="0">
                <a:ea typeface="ＭＳ Ｐゴシック" charset="-128"/>
              </a:rPr>
              <a:t>Indications – Block protease activity within the HIV virus</a:t>
            </a:r>
          </a:p>
          <a:p>
            <a:r>
              <a:rPr lang="en-US" altLang="en-US" sz="2000" dirty="0" smtClean="0">
                <a:ea typeface="ＭＳ Ｐゴシック" charset="-128"/>
              </a:rPr>
              <a:t>Pharmacokinetics – Rapidly absorbed in the GI tract, metabolized in the liver and excreted in urine and feces</a:t>
            </a:r>
          </a:p>
          <a:p>
            <a:r>
              <a:rPr lang="en-US" altLang="en-US" sz="2000" dirty="0" smtClean="0">
                <a:ea typeface="ＭＳ Ｐゴシック" charset="-128"/>
              </a:rPr>
              <a:t>Contraindications – Pregnancy and lactation and mild to moderate hepatic dysfunction</a:t>
            </a:r>
          </a:p>
          <a:p>
            <a:r>
              <a:rPr lang="en-US" altLang="en-US" sz="2000" dirty="0" smtClean="0">
                <a:ea typeface="ＭＳ Ｐゴシック" charset="-128"/>
              </a:rPr>
              <a:t>Adverse Effects- GI effects, changes in liver function, elevated cholesterol and triglyceride levels may occur as well as Stevens-Johnson syndrome risk</a:t>
            </a:r>
          </a:p>
          <a:p>
            <a:r>
              <a:rPr lang="en-US" altLang="en-US" sz="2000" dirty="0" smtClean="0">
                <a:ea typeface="ＭＳ Ｐゴシック" charset="-128"/>
              </a:rPr>
              <a:t>Drug-Drug Interactions- Nonsedating antihistamines, sedatives/hypnotics, antiarrhythmics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4213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Fusion Inhibitors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19225"/>
            <a:ext cx="8613775" cy="3686175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Indications – Prevents the fusion of the virus with the human cellular membrane</a:t>
            </a:r>
          </a:p>
          <a:p>
            <a:r>
              <a:rPr lang="en-US" altLang="en-US" dirty="0" smtClean="0">
                <a:ea typeface="ＭＳ Ｐゴシック" charset="-128"/>
              </a:rPr>
              <a:t>Pharmacokinetics – Given sub-q; metabolized in the liver it is recycled in tissues, not excreted </a:t>
            </a:r>
          </a:p>
          <a:p>
            <a:r>
              <a:rPr lang="en-US" altLang="en-US" dirty="0" smtClean="0">
                <a:ea typeface="ＭＳ Ｐゴシック" charset="-128"/>
              </a:rPr>
              <a:t>Contraindications – Use cautiously with lung disease and pregnancy</a:t>
            </a:r>
          </a:p>
          <a:p>
            <a:r>
              <a:rPr lang="en-US" altLang="en-US" dirty="0" smtClean="0">
                <a:ea typeface="ＭＳ Ｐゴシック" charset="-128"/>
              </a:rPr>
              <a:t>Adverse Effects– Insomnia, depression, peripheral neuropathy, nausea, diarrhea, pneumonia, injection site reactions</a:t>
            </a:r>
          </a:p>
          <a:p>
            <a:r>
              <a:rPr lang="en-US" altLang="en-US" dirty="0" smtClean="0">
                <a:ea typeface="ＭＳ Ｐゴシック" charset="-128"/>
              </a:rPr>
              <a:t>Drug-Drug Interactions –  No reported drug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30213" y="690870"/>
            <a:ext cx="8524875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CCR5 Coreceptor Antagonist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30200" y="1431925"/>
            <a:ext cx="8613775" cy="401955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Indications – </a:t>
            </a:r>
            <a:r>
              <a:rPr lang="en-US" altLang="en-US" sz="2000" dirty="0" smtClean="0">
                <a:ea typeface="ＭＳ Ｐゴシック" charset="-128"/>
              </a:rPr>
              <a:t>Blocks the receptor site on the cell membrane to which the HIV virus needs to interact to enter the cell</a:t>
            </a:r>
          </a:p>
          <a:p>
            <a:r>
              <a:rPr lang="en-US" altLang="en-US" sz="2000" dirty="0" smtClean="0">
                <a:ea typeface="ＭＳ Ｐゴシック" charset="-128"/>
              </a:rPr>
              <a:t>Pharmacokinetics –Rapidly absorbed from the GI tract, metabolized in the liver, and excreted primarily through the feces</a:t>
            </a:r>
          </a:p>
          <a:p>
            <a:r>
              <a:rPr lang="en-US" altLang="en-US" sz="2000" dirty="0" smtClean="0">
                <a:ea typeface="ＭＳ Ｐゴシック" charset="-128"/>
              </a:rPr>
              <a:t>Contraindications –Hypersensitivity to any component of the drug, nursing mothers and liver disease</a:t>
            </a:r>
          </a:p>
          <a:p>
            <a:r>
              <a:rPr lang="en-US" altLang="en-US" sz="2000" dirty="0" smtClean="0">
                <a:ea typeface="ＭＳ Ｐゴシック" charset="-128"/>
              </a:rPr>
              <a:t>Adverse Effects– Dizziness and changes in consciousness</a:t>
            </a:r>
          </a:p>
          <a:p>
            <a:r>
              <a:rPr lang="en-US" altLang="en-US" sz="2000" dirty="0" smtClean="0">
                <a:ea typeface="ＭＳ Ｐゴシック" charset="-128"/>
              </a:rPr>
              <a:t>Drug-Drug Interactions –  </a:t>
            </a:r>
            <a:r>
              <a:rPr lang="en-US" altLang="en-US" sz="1800" dirty="0" smtClean="0">
                <a:ea typeface="ＭＳ Ｐゴシック" charset="-128"/>
              </a:rPr>
              <a:t>Increased serum levels and toxicity when combined with cytochrome P450 CYP3A inhibitors and inducers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30213" y="678170"/>
            <a:ext cx="8524875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Integrase Inhibitors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5763" y="1517650"/>
            <a:ext cx="8613775" cy="4383088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Indications –</a:t>
            </a:r>
            <a:r>
              <a:rPr lang="en-US" altLang="en-US" sz="2000" dirty="0" smtClean="0">
                <a:ea typeface="ＭＳ Ｐゴシック" charset="-128"/>
              </a:rPr>
              <a:t>inhibit the activity of the virus-specific enzyme integrase, an encoded enzyme needed for viral replication.</a:t>
            </a:r>
          </a:p>
          <a:p>
            <a:r>
              <a:rPr lang="en-US" altLang="en-US" sz="2000" dirty="0" smtClean="0">
                <a:ea typeface="ＭＳ Ｐゴシック" charset="-128"/>
              </a:rPr>
              <a:t>Pharmacokinetics</a:t>
            </a:r>
            <a:r>
              <a:rPr lang="en-US" altLang="en-US" sz="2400" dirty="0" smtClean="0">
                <a:ea typeface="ＭＳ Ｐゴシック" charset="-128"/>
              </a:rPr>
              <a:t> –</a:t>
            </a:r>
            <a:r>
              <a:rPr lang="en-US" altLang="en-US" sz="2000" dirty="0" smtClean="0">
                <a:ea typeface="ＭＳ Ｐゴシック" charset="-128"/>
              </a:rPr>
              <a:t>Rapidly absorbed from the GI tract, metabolized in the liver, and excreted primarily through the feces</a:t>
            </a:r>
          </a:p>
          <a:p>
            <a:r>
              <a:rPr lang="en-US" altLang="en-US" sz="2000" dirty="0" smtClean="0">
                <a:ea typeface="ＭＳ Ｐゴシック" charset="-128"/>
              </a:rPr>
              <a:t>Contraindications</a:t>
            </a:r>
            <a:r>
              <a:rPr lang="en-US" altLang="en-US" sz="2400" dirty="0" smtClean="0">
                <a:ea typeface="ＭＳ Ｐゴシック" charset="-128"/>
              </a:rPr>
              <a:t> –</a:t>
            </a:r>
            <a:r>
              <a:rPr lang="en-US" altLang="en-US" sz="2000" dirty="0" smtClean="0">
                <a:ea typeface="ＭＳ Ｐゴシック" charset="-128"/>
              </a:rPr>
              <a:t>Hypersensitivity to any component of the drug and nursing mothers</a:t>
            </a:r>
          </a:p>
          <a:p>
            <a:r>
              <a:rPr lang="en-US" altLang="en-US" sz="2000" dirty="0" smtClean="0">
                <a:ea typeface="ＭＳ Ｐゴシック" charset="-128"/>
              </a:rPr>
              <a:t>Adverse Effects</a:t>
            </a:r>
            <a:r>
              <a:rPr lang="en-US" altLang="en-US" sz="2400" dirty="0" smtClean="0">
                <a:ea typeface="ＭＳ Ｐゴシック" charset="-128"/>
              </a:rPr>
              <a:t>– </a:t>
            </a:r>
            <a:r>
              <a:rPr lang="en-US" altLang="en-US" sz="2000" dirty="0" smtClean="0">
                <a:ea typeface="ＭＳ Ｐゴシック" charset="-128"/>
              </a:rPr>
              <a:t>Headache, dizziness, and an increased risk for the development of rhabdomyolysis and myopathy</a:t>
            </a:r>
          </a:p>
          <a:p>
            <a:r>
              <a:rPr lang="en-US" altLang="en-US" sz="2000" dirty="0" smtClean="0">
                <a:ea typeface="ＭＳ Ｐゴシック" charset="-128"/>
              </a:rPr>
              <a:t>Drug-Drug Interactions </a:t>
            </a:r>
            <a:r>
              <a:rPr lang="en-US" altLang="en-US" sz="2400" dirty="0" smtClean="0">
                <a:ea typeface="ＭＳ Ｐゴシック" charset="-128"/>
              </a:rPr>
              <a:t>–  </a:t>
            </a:r>
            <a:r>
              <a:rPr lang="en-US" altLang="en-US" sz="2000" dirty="0" smtClean="0">
                <a:ea typeface="ＭＳ Ｐゴシック" charset="-128"/>
              </a:rPr>
              <a:t>decreased serum levels of either drug if combined with rifampin</a:t>
            </a:r>
          </a:p>
          <a:p>
            <a:endParaRPr lang="en-US" alt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99140"/>
            <a:ext cx="8524875" cy="775597"/>
          </a:xfrm>
        </p:spPr>
        <p:txBody>
          <a:bodyPr/>
          <a:lstStyle/>
          <a:p>
            <a:r>
              <a:rPr lang="en-US" dirty="0"/>
              <a:t>Prototype of HIV/AIDS Antiviral Agents: NRTI</a:t>
            </a:r>
          </a:p>
        </p:txBody>
      </p:sp>
      <p:pic>
        <p:nvPicPr>
          <p:cNvPr id="4" name="Content Placeholder 3" descr="This image explains Prototype of HIV/AIDS Antiviral Agents: NRT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797" y="1558012"/>
            <a:ext cx="4490406" cy="4169664"/>
          </a:xfrm>
        </p:spPr>
      </p:pic>
    </p:spTree>
    <p:extLst>
      <p:ext uri="{BB962C8B-B14F-4D97-AF65-F5344CB8AC3E}">
        <p14:creationId xmlns:p14="http://schemas.microsoft.com/office/powerpoint/2010/main" val="845008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655638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Question #2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15913" y="1520825"/>
            <a:ext cx="8613775" cy="4564063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	You are caring for a patient that has been diagnosed with herpes simplex and are given a prescription. What should you teach this patient about taking their medication?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	A. When applying the drug topically be sure to use absorbent pads to decrease risk of exposure to the drug.</a:t>
            </a:r>
            <a:r>
              <a:rPr lang="en-US" altLang="en-US" sz="2000" b="1" dirty="0" smtClean="0">
                <a:ea typeface="ＭＳ Ｐゴシック" charset="-128"/>
              </a:rPr>
              <a:t> </a:t>
            </a:r>
            <a:endParaRPr lang="en-US" altLang="en-US" sz="2000" dirty="0" smtClean="0">
              <a:ea typeface="ＭＳ Ｐゴシック" charset="-128"/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	B. Warn the patient that GI upset, nausea, and vomiting are to be expected.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	C. Start taking the medicine as soon as possible to improve effectiveness of antiviral activity.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000" dirty="0" smtClean="0">
                <a:ea typeface="ＭＳ Ｐゴシック" charset="-128"/>
              </a:rPr>
              <a:t>	D. Be sure to take most of the medication prescribed to improve effectiveness of antiviral activity.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4213"/>
            <a:ext cx="8524875" cy="387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Viruses That Respond to Antiviral Therapy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58913"/>
            <a:ext cx="8613775" cy="3686175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  <a:cs typeface="Times New Roman" pitchFamily="18" charset="0"/>
              </a:rPr>
              <a:t>Influenza A and some respiratory viruses</a:t>
            </a:r>
          </a:p>
          <a:p>
            <a:r>
              <a:rPr lang="en-US" altLang="en-US" dirty="0" smtClean="0">
                <a:ea typeface="ＭＳ Ｐゴシック" charset="-128"/>
                <a:cs typeface="Times New Roman" pitchFamily="18" charset="0"/>
              </a:rPr>
              <a:t>Herpes viruses</a:t>
            </a:r>
          </a:p>
          <a:p>
            <a:r>
              <a:rPr lang="en-US" altLang="en-US" dirty="0" smtClean="0">
                <a:ea typeface="ＭＳ Ｐゴシック" charset="-128"/>
                <a:cs typeface="Times New Roman" pitchFamily="18" charset="0"/>
              </a:rPr>
              <a:t>Cytomegalovirus (CMV)</a:t>
            </a:r>
          </a:p>
          <a:p>
            <a:r>
              <a:rPr lang="en-US" altLang="en-US" dirty="0" smtClean="0">
                <a:ea typeface="ＭＳ Ｐゴシック" charset="-128"/>
                <a:cs typeface="Times New Roman" pitchFamily="18" charset="0"/>
              </a:rPr>
              <a:t>Human immunodeficiency virus (HIV) that causes acquired-immune deficiency syndrome (AIDS)</a:t>
            </a:r>
          </a:p>
          <a:p>
            <a:r>
              <a:rPr lang="en-US" altLang="en-US" dirty="0" smtClean="0">
                <a:ea typeface="ＭＳ Ｐゴシック" charset="-128"/>
                <a:cs typeface="Times New Roman" pitchFamily="18" charset="0"/>
              </a:rPr>
              <a:t>Hepatitis B and C</a:t>
            </a:r>
          </a:p>
          <a:p>
            <a:r>
              <a:rPr lang="en-US" altLang="en-US" dirty="0" smtClean="0">
                <a:ea typeface="ＭＳ Ｐゴシック" charset="-128"/>
                <a:cs typeface="Times New Roman" pitchFamily="18" charset="0"/>
              </a:rPr>
              <a:t>Some viruses that cause warts and certain eye infections</a:t>
            </a:r>
          </a:p>
          <a:p>
            <a:endParaRPr lang="en-US" alt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84213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Answer to </a:t>
            </a:r>
            <a:r>
              <a:rPr lang="en-US" dirty="0"/>
              <a:t>Question </a:t>
            </a:r>
            <a:r>
              <a:rPr lang="en-US" dirty="0" smtClean="0"/>
              <a:t>#2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30200" y="1419225"/>
            <a:ext cx="8613775" cy="3686175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	C. Start taking the medicine as soon as possible to improve effectiveness of antiviral activity.</a:t>
            </a:r>
          </a:p>
          <a:p>
            <a:pPr>
              <a:buFontTx/>
              <a:buNone/>
            </a:pPr>
            <a:endParaRPr lang="en-US" altLang="en-US" dirty="0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	Rationale: Administer the drug as soon as possible after the diagnosis has been made to improve effectiveness of the antiviral activity.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96913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Question #3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30200" y="1485900"/>
            <a:ext cx="8613775" cy="3686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	You are caring for a patient with HIV. A nursing diagnosis for this patient is acute pain related to related to site reaction of the drugs. What type of drug is this patient taking?</a:t>
            </a:r>
          </a:p>
          <a:p>
            <a:pPr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	A. Integrase Inhibitor</a:t>
            </a:r>
          </a:p>
          <a:p>
            <a:pPr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	B. Fusion Inhibitor</a:t>
            </a:r>
          </a:p>
          <a:p>
            <a:pPr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	C. Reverse Transcriptase Inhibitor</a:t>
            </a:r>
          </a:p>
          <a:p>
            <a:pPr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	D. Protease inhibitor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84213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Answer to </a:t>
            </a:r>
            <a:r>
              <a:rPr lang="en-US" dirty="0"/>
              <a:t>Question </a:t>
            </a:r>
            <a:r>
              <a:rPr lang="en-US" dirty="0" smtClean="0"/>
              <a:t>#3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30200" y="1419225"/>
            <a:ext cx="8613775" cy="3686175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A. Fusion Inhibitor</a:t>
            </a:r>
          </a:p>
          <a:p>
            <a:pPr>
              <a:buFontTx/>
              <a:buNone/>
            </a:pPr>
            <a:endParaRPr lang="en-US" altLang="en-US" dirty="0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	Rationale: Nursing diagnoses related to drug therapy might include: Acute Pain related to site reactions of the drugs</a:t>
            </a:r>
          </a:p>
          <a:p>
            <a:pPr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57225"/>
            <a:ext cx="8524875" cy="3873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Anti-Hepatitis B Agents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30200" y="1458913"/>
            <a:ext cx="8613775" cy="385445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Indications- </a:t>
            </a:r>
            <a:r>
              <a:rPr lang="en-US" altLang="en-US" sz="2000" dirty="0" smtClean="0">
                <a:ea typeface="ＭＳ Ｐゴシック" charset="-128"/>
              </a:rPr>
              <a:t>Inhibits reverse transcriptase in the hepatitis B virus and causes DNA chain termination</a:t>
            </a:r>
          </a:p>
          <a:p>
            <a:r>
              <a:rPr lang="en-US" altLang="en-US" dirty="0" smtClean="0">
                <a:ea typeface="ＭＳ Ｐゴシック" charset="-128"/>
              </a:rPr>
              <a:t>Pharmacokinetics- </a:t>
            </a:r>
            <a:r>
              <a:rPr lang="en-US" altLang="en-US" sz="2000" dirty="0" smtClean="0">
                <a:ea typeface="ＭＳ Ｐゴシック" charset="-128"/>
              </a:rPr>
              <a:t>Rapidly absorbed from the GI tract, metabolized in the liver and excreted in the urine</a:t>
            </a:r>
          </a:p>
          <a:p>
            <a:r>
              <a:rPr lang="en-US" altLang="en-US" dirty="0" smtClean="0">
                <a:ea typeface="ＭＳ Ｐゴシック" charset="-128"/>
              </a:rPr>
              <a:t>Contraindications- </a:t>
            </a:r>
            <a:r>
              <a:rPr lang="en-US" altLang="en-US" sz="2000" dirty="0" smtClean="0">
                <a:ea typeface="ＭＳ Ｐゴシック" charset="-128"/>
              </a:rPr>
              <a:t>Known allergy, pregnancy, lactation and known renal and liver dysfunction</a:t>
            </a:r>
          </a:p>
          <a:p>
            <a:r>
              <a:rPr lang="en-US" altLang="en-US" dirty="0" smtClean="0">
                <a:ea typeface="ＭＳ Ｐゴシック" charset="-128"/>
              </a:rPr>
              <a:t>Adverse Effects- </a:t>
            </a:r>
            <a:r>
              <a:rPr lang="en-US" altLang="en-US" sz="2000" dirty="0" smtClean="0">
                <a:ea typeface="ＭＳ Ｐゴシック" charset="-128"/>
              </a:rPr>
              <a:t>Most significant are headache, dizziness, nausea, diarrhea, and elevated liver enzymes</a:t>
            </a:r>
          </a:p>
          <a:p>
            <a:r>
              <a:rPr lang="en-US" altLang="en-US" dirty="0" smtClean="0">
                <a:ea typeface="ＭＳ Ｐゴシック" charset="-128"/>
              </a:rPr>
              <a:t>Drug-Drug </a:t>
            </a:r>
            <a:r>
              <a:rPr lang="en-US" altLang="en-US" sz="2400" dirty="0" smtClean="0">
                <a:ea typeface="ＭＳ Ｐゴシック" charset="-128"/>
              </a:rPr>
              <a:t>Interactions</a:t>
            </a:r>
            <a:r>
              <a:rPr lang="en-US" altLang="en-US" sz="2000" dirty="0" smtClean="0">
                <a:ea typeface="ＭＳ Ｐゴシック" charset="-128"/>
              </a:rPr>
              <a:t>-increased risk of renal toxicity if these drugs are taken with other nephrotoxic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30213" y="703570"/>
            <a:ext cx="8524875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Anti-Hepatitis C Agents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41313" y="1492250"/>
            <a:ext cx="8613775" cy="3686175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See Protease Inhibitors</a:t>
            </a:r>
          </a:p>
          <a:p>
            <a:r>
              <a:rPr lang="en-US" altLang="en-US" sz="2000" dirty="0" smtClean="0">
                <a:ea typeface="ＭＳ Ｐゴシック" charset="-128"/>
              </a:rPr>
              <a:t>Can be used in combination with ribavirin or ribavirin and peginterferon to treat chronic hepatitis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57225"/>
            <a:ext cx="8524875" cy="388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Locally Active Antiviral Agents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71613"/>
            <a:ext cx="8613775" cy="3686175"/>
          </a:xfrm>
        </p:spPr>
        <p:txBody>
          <a:bodyPr/>
          <a:lstStyle/>
          <a:p>
            <a:pPr>
              <a:defRPr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Indications –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Act on viruses by interfering with normal viral replication and metabolic processes</a:t>
            </a:r>
          </a:p>
          <a:p>
            <a:pPr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Pharmacokinetics –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Not absorbed systemically</a:t>
            </a:r>
          </a:p>
          <a:p>
            <a:pPr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Contraindications –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Allergy to the drug </a:t>
            </a:r>
          </a:p>
          <a:p>
            <a:pPr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Adverse Effects –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Local burning, stinging, and discomfort</a:t>
            </a:r>
          </a:p>
          <a:p>
            <a:pPr marL="0" indent="0">
              <a:buFontTx/>
              <a:buNone/>
              <a:defRPr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8975"/>
            <a:ext cx="8524875" cy="384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Question #4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39875"/>
            <a:ext cx="8613775" cy="4057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	Which antiviral drugs are not absorbed systemically?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	A. Anti-hepatitis B agents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	B. Locally Active Antiviral Agents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	C. Nucleoside Agents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	D. Fusion Inhibitors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30213" y="709613"/>
            <a:ext cx="8524875" cy="3889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Answer to </a:t>
            </a:r>
            <a:r>
              <a:rPr lang="en-US" dirty="0"/>
              <a:t>Question </a:t>
            </a:r>
            <a:r>
              <a:rPr lang="en-US" dirty="0" smtClean="0"/>
              <a:t>#4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30200" y="1444625"/>
            <a:ext cx="8613775" cy="3686175"/>
          </a:xfrm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B. Locally Active Antiviral Agents</a:t>
            </a:r>
          </a:p>
          <a:p>
            <a:pPr eaLnBrk="1" hangingPunct="1">
              <a:buFontTx/>
              <a:buNone/>
            </a:pPr>
            <a:endParaRPr lang="en-US" altLang="en-US" dirty="0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	Rationale: Locally active antiviral drugs are not absorbed systemically, but caution must be used in patients with known allergic reactions to any topical drugs.</a:t>
            </a:r>
          </a:p>
          <a:p>
            <a:pPr eaLnBrk="1" hangingPunct="1">
              <a:buFontTx/>
              <a:buNone/>
            </a:pPr>
            <a:endParaRPr lang="en-US" alt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96913"/>
            <a:ext cx="8524875" cy="387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Characteristics of Common Viruses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A virus cannot replicate on its own.</a:t>
            </a:r>
          </a:p>
          <a:p>
            <a:r>
              <a:rPr lang="en-US" altLang="en-US" dirty="0" smtClean="0">
                <a:ea typeface="ＭＳ Ｐゴシック" charset="-128"/>
              </a:rPr>
              <a:t>It must attach to and enter a host cell.</a:t>
            </a:r>
          </a:p>
          <a:p>
            <a:r>
              <a:rPr lang="en-US" altLang="en-US" dirty="0" smtClean="0">
                <a:ea typeface="ＭＳ Ｐゴシック" charset="-128"/>
              </a:rPr>
              <a:t>It then uses the host cell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dirty="0" smtClean="0">
                <a:ea typeface="ＭＳ Ｐゴシック" charset="-128"/>
              </a:rPr>
              <a:t>s energy to synthesize protein, DNA, and RNA.</a:t>
            </a:r>
          </a:p>
          <a:p>
            <a:r>
              <a:rPr lang="en-US" altLang="en-US" dirty="0" smtClean="0">
                <a:ea typeface="ＭＳ Ｐゴシック" charset="-128"/>
              </a:rPr>
              <a:t>Viruses are difficult to kill because they live inside our cells.</a:t>
            </a:r>
          </a:p>
          <a:p>
            <a:r>
              <a:rPr lang="en-US" altLang="en-US" dirty="0" smtClean="0">
                <a:ea typeface="ＭＳ Ｐゴシック" charset="-128"/>
              </a:rPr>
              <a:t>Any drug that kills a virus may also kill our cells.</a:t>
            </a:r>
          </a:p>
          <a:p>
            <a:endParaRPr lang="en-US" altLang="en-US" sz="20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85800"/>
            <a:ext cx="8524875" cy="388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Stages of Virus Replication</a:t>
            </a:r>
          </a:p>
        </p:txBody>
      </p:sp>
      <p:pic>
        <p:nvPicPr>
          <p:cNvPr id="6147" name="Content Placeholder 3" descr="This image explains Stages of Virus Replica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538" y="1543050"/>
            <a:ext cx="8162925" cy="4600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30213" y="685800"/>
            <a:ext cx="8524875" cy="388938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Antivirals Across the Lifespan</a:t>
            </a:r>
          </a:p>
        </p:txBody>
      </p:sp>
      <p:pic>
        <p:nvPicPr>
          <p:cNvPr id="3" name="Content Placeholder 2" descr="This table describes about Drug Therapy Across the Lifesp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85" r="-22685"/>
          <a:stretch>
            <a:fillRect/>
          </a:stretch>
        </p:blipFill>
        <p:spPr>
          <a:xfrm>
            <a:off x="265113" y="1311275"/>
            <a:ext cx="8613775" cy="44130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8" y="696913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Common Respiratory Viruses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458913"/>
            <a:ext cx="8613775" cy="3686175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Influenza A</a:t>
            </a:r>
          </a:p>
          <a:p>
            <a:r>
              <a:rPr lang="en-US" altLang="en-US" dirty="0" smtClean="0">
                <a:ea typeface="ＭＳ Ｐゴシック" charset="-128"/>
              </a:rPr>
              <a:t>Influenza B</a:t>
            </a:r>
          </a:p>
          <a:p>
            <a:r>
              <a:rPr lang="en-US" altLang="en-US" dirty="0" smtClean="0">
                <a:ea typeface="ＭＳ Ｐゴシック" charset="-128"/>
              </a:rPr>
              <a:t>Respiratory Syncytial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74497"/>
            <a:ext cx="8524875" cy="78277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Agents for Influenza </a:t>
            </a:r>
            <a:r>
              <a:rPr lang="en-US" dirty="0">
                <a:ea typeface="+mj-ea"/>
                <a:cs typeface="+mj-cs"/>
              </a:rPr>
              <a:t>A </a:t>
            </a:r>
            <a:r>
              <a:rPr lang="en-US" dirty="0" smtClean="0">
                <a:ea typeface="+mj-ea"/>
                <a:cs typeface="+mj-cs"/>
              </a:rPr>
              <a:t>and </a:t>
            </a:r>
            <a:r>
              <a:rPr lang="en-US" dirty="0">
                <a:ea typeface="+mj-ea"/>
                <a:cs typeface="+mj-cs"/>
              </a:rPr>
              <a:t>Respiratory </a:t>
            </a:r>
            <a:r>
              <a:rPr lang="en-US" dirty="0" smtClean="0">
                <a:ea typeface="+mj-ea"/>
                <a:cs typeface="+mj-cs"/>
              </a:rPr>
              <a:t>Viruses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1493838"/>
            <a:ext cx="8674100" cy="441960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Indications – Prevent shedding of the viral protein coat</a:t>
            </a:r>
          </a:p>
          <a:p>
            <a:r>
              <a:rPr lang="en-US" altLang="en-US" dirty="0" smtClean="0">
                <a:ea typeface="ＭＳ Ｐゴシック" charset="-128"/>
              </a:rPr>
              <a:t>Pharmacokinetics – Absorbed readily, excreted unchanged in the urine, metabolized in the urine and liver, feces and cellular level.  Excreted primarily via urine but also feces.  </a:t>
            </a:r>
          </a:p>
          <a:p>
            <a:r>
              <a:rPr lang="en-US" altLang="en-US" dirty="0" smtClean="0">
                <a:ea typeface="ＭＳ Ｐゴシック" charset="-128"/>
              </a:rPr>
              <a:t>Contraindications – Allergy, renal impairment, pregnancy, or lactating </a:t>
            </a:r>
          </a:p>
          <a:p>
            <a:r>
              <a:rPr lang="en-US" altLang="en-US" dirty="0" smtClean="0">
                <a:ea typeface="ＭＳ Ｐゴシック" charset="-128"/>
              </a:rPr>
              <a:t>Adverse Effects– Dizziness, insomnia, nausea, orthostatic hypotension and urinary retention</a:t>
            </a:r>
          </a:p>
          <a:p>
            <a:r>
              <a:rPr lang="en-US" altLang="en-US" dirty="0" smtClean="0">
                <a:ea typeface="ＭＳ Ｐゴシック" charset="-128"/>
              </a:rPr>
              <a:t>Drug-Drug Interactions –  Primarily Anticholinergic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709613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Question #1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49238" y="1444625"/>
            <a:ext cx="8613775" cy="36861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Tell whether the following statement is true or false.</a:t>
            </a:r>
          </a:p>
          <a:p>
            <a:pPr algn="ctr">
              <a:buFontTx/>
              <a:buNone/>
            </a:pPr>
            <a:endParaRPr lang="en-US" altLang="en-US" dirty="0" smtClean="0">
              <a:ea typeface="ＭＳ Ｐゴシック" charset="-128"/>
            </a:endParaRPr>
          </a:p>
          <a:p>
            <a:pPr algn="ctr">
              <a:buFontTx/>
              <a:buNone/>
            </a:pPr>
            <a:endParaRPr lang="en-US" altLang="en-US" dirty="0" smtClean="0"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Treatment of a viral infection is difficult without serious toxic effects for the host.</a:t>
            </a:r>
          </a:p>
          <a:p>
            <a:pPr>
              <a:buFontTx/>
              <a:buNone/>
            </a:pPr>
            <a:endParaRPr lang="en-US" altLang="en-US" dirty="0" smtClean="0">
              <a:ea typeface="ＭＳ Ｐゴシック" charset="-128"/>
            </a:endParaRPr>
          </a:p>
          <a:p>
            <a:pPr>
              <a:buFontTx/>
              <a:buNone/>
            </a:pPr>
            <a:endParaRPr lang="en-US" altLang="en-US" dirty="0" smtClean="0">
              <a:ea typeface="ＭＳ Ｐゴシック" charset="-128"/>
            </a:endParaRPr>
          </a:p>
          <a:p>
            <a:pPr>
              <a:buFontTx/>
              <a:buNone/>
            </a:pPr>
            <a:endParaRPr lang="en-US" alt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96913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Answer to </a:t>
            </a:r>
            <a:r>
              <a:rPr lang="en-US" dirty="0"/>
              <a:t>Question #1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09550" y="1431925"/>
            <a:ext cx="8613775" cy="3686175"/>
          </a:xfrm>
        </p:spPr>
        <p:txBody>
          <a:bodyPr/>
          <a:lstStyle/>
          <a:p>
            <a:pPr algn="ctr"/>
            <a:endParaRPr lang="en-US" altLang="en-US" dirty="0" smtClean="0"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True</a:t>
            </a:r>
          </a:p>
          <a:p>
            <a:pPr algn="ctr"/>
            <a:endParaRPr lang="en-US" altLang="en-US" dirty="0" smtClean="0"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altLang="en-US" dirty="0" smtClean="0">
                <a:ea typeface="ＭＳ Ｐゴシック" charset="-128"/>
              </a:rPr>
              <a:t>Rationale: A virus must enter a human cell to survive, making it difficult to treat without serious toxic effects for the host.</a:t>
            </a:r>
          </a:p>
          <a:p>
            <a:pPr algn="ctr">
              <a:buFontTx/>
              <a:buNone/>
            </a:pPr>
            <a:endParaRPr lang="en-US" alt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WW 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G:\Q299xx.LWW\LWW TEMPLATE.ppt</Template>
  <TotalTime>3764</TotalTime>
  <Words>1057</Words>
  <Application>Microsoft Office PowerPoint</Application>
  <PresentationFormat>On-screen Show (4:3)</PresentationFormat>
  <Paragraphs>138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LWW TEMPLATE</vt:lpstr>
      <vt:lpstr>Chapter 10:   Antiviral Agents</vt:lpstr>
      <vt:lpstr>Viruses That Respond to Antiviral Therapy</vt:lpstr>
      <vt:lpstr>Characteristics of Common Viruses</vt:lpstr>
      <vt:lpstr>Stages of Virus Replication</vt:lpstr>
      <vt:lpstr>Antivirals Across the Lifespan</vt:lpstr>
      <vt:lpstr>Common Respiratory Viruses</vt:lpstr>
      <vt:lpstr>Agents for Influenza A and Respiratory Viruses</vt:lpstr>
      <vt:lpstr>Question #1</vt:lpstr>
      <vt:lpstr>Answer to Question #1</vt:lpstr>
      <vt:lpstr>Agents for Herpes and Cytomegalovirus</vt:lpstr>
      <vt:lpstr>Agents for HIV and AIDS</vt:lpstr>
      <vt:lpstr>Nonnucleoside Reverse Transcriptase Inhibitors</vt:lpstr>
      <vt:lpstr>Nucleoside Reverse Transcriptase Inhibitors</vt:lpstr>
      <vt:lpstr>Protease Inhibitors</vt:lpstr>
      <vt:lpstr>Fusion Inhibitors</vt:lpstr>
      <vt:lpstr>CCR5 Coreceptor Antagonist</vt:lpstr>
      <vt:lpstr>Integrase Inhibitors</vt:lpstr>
      <vt:lpstr>Prototype of HIV/AIDS Antiviral Agents: NRTI</vt:lpstr>
      <vt:lpstr>Question #2</vt:lpstr>
      <vt:lpstr>Answer to Question #2</vt:lpstr>
      <vt:lpstr>Question #3</vt:lpstr>
      <vt:lpstr>Answer to Question #3</vt:lpstr>
      <vt:lpstr>Anti-Hepatitis B Agents </vt:lpstr>
      <vt:lpstr>Anti-Hepatitis C Agents</vt:lpstr>
      <vt:lpstr>Locally Active Antiviral Agents</vt:lpstr>
      <vt:lpstr>Question #4</vt:lpstr>
      <vt:lpstr>Answer to Question #4</vt:lpstr>
    </vt:vector>
  </TitlesOfParts>
  <Company>Wolters Kluwer Health - Lippincott Williams &amp; Wilkins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Antiviral Agents</dc:title>
  <dc:creator>Dale Gray</dc:creator>
  <cp:lastModifiedBy> </cp:lastModifiedBy>
  <cp:revision>188</cp:revision>
  <cp:lastPrinted>2001-01-03T19:47:24Z</cp:lastPrinted>
  <dcterms:created xsi:type="dcterms:W3CDTF">2001-02-15T19:07:27Z</dcterms:created>
  <dcterms:modified xsi:type="dcterms:W3CDTF">2019-09-20T12:30:00Z</dcterms:modified>
</cp:coreProperties>
</file>