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396" r:id="rId2"/>
    <p:sldId id="371" r:id="rId3"/>
    <p:sldId id="372" r:id="rId4"/>
    <p:sldId id="382" r:id="rId5"/>
    <p:sldId id="398" r:id="rId6"/>
    <p:sldId id="399" r:id="rId7"/>
    <p:sldId id="374" r:id="rId8"/>
    <p:sldId id="377" r:id="rId9"/>
    <p:sldId id="395" r:id="rId10"/>
    <p:sldId id="391" r:id="rId11"/>
    <p:sldId id="392" r:id="rId12"/>
    <p:sldId id="384" r:id="rId13"/>
    <p:sldId id="383" r:id="rId14"/>
    <p:sldId id="388" r:id="rId15"/>
    <p:sldId id="381" r:id="rId16"/>
    <p:sldId id="393" r:id="rId17"/>
    <p:sldId id="394" r:id="rId18"/>
    <p:sldId id="369" r:id="rId19"/>
    <p:sldId id="370" r:id="rId2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5971" autoAdjust="0"/>
  </p:normalViewPr>
  <p:slideViewPr>
    <p:cSldViewPr snapToGrid="0">
      <p:cViewPr varScale="1">
        <p:scale>
          <a:sx n="88" d="100"/>
          <a:sy n="88" d="100"/>
        </p:scale>
        <p:origin x="-528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1F9A1FA-DE2D-48CB-8BB4-82CC61BA8E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441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03711A-8566-4E82-B526-B145DD648A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0899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Text Box 2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 smtClean="0"/>
              <a:t>Copyright © 2013 Wolters Kluwer Health | Lippincott Williams &amp; Wilkins </a:t>
            </a:r>
          </a:p>
        </p:txBody>
      </p:sp>
      <p:pic>
        <p:nvPicPr>
          <p:cNvPr id="6" name="Picture 15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5550" y="3235101"/>
            <a:ext cx="6692900" cy="387798"/>
          </a:xfrm>
          <a:effectLst/>
        </p:spPr>
        <p:txBody>
          <a:bodyPr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40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658368"/>
            <a:ext cx="8524875" cy="3889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389887"/>
            <a:ext cx="8613775" cy="4279392"/>
          </a:xfrm>
        </p:spPr>
        <p:txBody>
          <a:bodyPr/>
          <a:lstStyle>
            <a:lvl1pPr marL="280988" indent="-280988">
              <a:buFont typeface="Wingdings" pitchFamily="2" charset="2"/>
              <a:buChar char="v"/>
              <a:defRPr/>
            </a:lvl1pPr>
            <a:lvl2pPr marL="862013" indent="-404813">
              <a:buFont typeface="Courier New" pitchFamily="49" charset="0"/>
              <a:buChar char="o"/>
              <a:defRPr/>
            </a:lvl2pPr>
            <a:lvl3pPr marL="1204913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11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4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90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02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611313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3463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80235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58875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Copyright © 2020 Wolters Kluwer • All Rights Reserved</a:t>
            </a:r>
            <a:endParaRPr lang="en-US" sz="10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032" name="Picture 14" descr="WK_CMYK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–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5550" y="2847303"/>
            <a:ext cx="6692900" cy="11633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Chapter 12: </a:t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US" dirty="0"/>
              <a:t>Antiprotozoal </a:t>
            </a:r>
            <a:r>
              <a:rPr lang="en-US" dirty="0" smtClean="0"/>
              <a:t>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Question #1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Please answer the following statements as true or false.</a:t>
            </a:r>
          </a:p>
          <a:p>
            <a:pPr algn="ctr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Chlorquine (</a:t>
            </a:r>
            <a:r>
              <a:rPr lang="en-US" altLang="en-US" i="1" dirty="0" smtClean="0">
                <a:ea typeface="ＭＳ Ｐゴシック" charset="-128"/>
              </a:rPr>
              <a:t>Aralen</a:t>
            </a:r>
            <a:r>
              <a:rPr lang="en-US" altLang="en-US" dirty="0" smtClean="0">
                <a:ea typeface="ＭＳ Ｐゴシック" charset="-128"/>
              </a:rPr>
              <a:t>) is an antimalarial drug used in the treatment of plasmodial malaria. It is typically used in combination with other drugs.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Answer to </a:t>
            </a:r>
            <a:r>
              <a:rPr lang="en-US" dirty="0"/>
              <a:t>Question #1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True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Rationale: </a:t>
            </a:r>
            <a:r>
              <a:rPr lang="en-US" altLang="en-US" dirty="0">
                <a:ea typeface="ＭＳ Ｐゴシック" charset="-128"/>
              </a:rPr>
              <a:t>Chlorquine (</a:t>
            </a:r>
            <a:r>
              <a:rPr lang="en-US" altLang="en-US" i="1" dirty="0" smtClean="0">
                <a:ea typeface="ＭＳ Ｐゴシック" charset="-128"/>
              </a:rPr>
              <a:t>Aralen</a:t>
            </a:r>
            <a:r>
              <a:rPr lang="en-US" altLang="en-US" dirty="0" smtClean="0">
                <a:ea typeface="ＭＳ Ｐゴシック" charset="-128"/>
              </a:rPr>
              <a:t>): Treatment of plasmodial malaria; used in combination with other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Risk Factors </a:t>
            </a:r>
            <a:r>
              <a:rPr lang="en-US" dirty="0">
                <a:ea typeface="+mj-ea"/>
                <a:cs typeface="+mj-cs"/>
              </a:rPr>
              <a:t>for Protozoal Infections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Unsanitary, crowded conditions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Poor hygienic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p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Other Protozoal Infections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A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mebiasis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Leishmaniasis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Trypanosomiasis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Trichomoniasis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Giardiasis</a:t>
            </a:r>
          </a:p>
          <a:p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Pneumocystic jiroveci 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pneumonia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9768" y="652325"/>
            <a:ext cx="8524875" cy="39498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Other Antiprotozoal </a:t>
            </a:r>
            <a:r>
              <a:rPr lang="en-US" dirty="0">
                <a:ea typeface="+mj-ea"/>
                <a:cs typeface="+mj-cs"/>
              </a:rPr>
              <a:t>Agents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Atovaquone (</a:t>
            </a:r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Mepron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)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Especially active against PCP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Metronidazole (</a:t>
            </a:r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Flagyl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)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Treats amebiasis, trichomoniasis, and giardiasis 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Pentamidine (</a:t>
            </a:r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Pentam 300, NebuPent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)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Treats PCP, trypanosomiasis, and leishmaniasis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Tinidazole (</a:t>
            </a:r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Tindamax) 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Treats trichomoniasis, giardiasis, and amebiasis</a:t>
            </a:r>
          </a:p>
          <a:p>
            <a:r>
              <a:rPr lang="en-US" altLang="en-US" sz="2000" dirty="0" smtClean="0">
                <a:ea typeface="ＭＳ Ｐゴシック" charset="-128"/>
                <a:cs typeface="Times New Roman" pitchFamily="18" charset="0"/>
              </a:rPr>
              <a:t>Benznidazole 9</a:t>
            </a:r>
          </a:p>
          <a:p>
            <a:pPr lvl="1"/>
            <a:r>
              <a:rPr lang="en-US" altLang="en-US" sz="2000" dirty="0" smtClean="0">
                <a:ea typeface="ＭＳ Ｐゴシック" charset="-128"/>
                <a:cs typeface="Times New Roman" pitchFamily="18" charset="0"/>
              </a:rPr>
              <a:t>Pediatric patiens with Chagas</a:t>
            </a:r>
            <a:endParaRPr lang="en-US" altLang="en-US" sz="20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Other </a:t>
            </a:r>
            <a:r>
              <a:rPr lang="en-US" dirty="0">
                <a:ea typeface="+mj-ea"/>
                <a:cs typeface="Times New Roman" pitchFamily="18" charset="0"/>
              </a:rPr>
              <a:t>Antiprotozoal Drugs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389886"/>
            <a:ext cx="8613775" cy="4560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Actions-</a:t>
            </a:r>
            <a:r>
              <a:rPr lang="en-US" altLang="en-US" dirty="0" smtClean="0">
                <a:ea typeface="ＭＳ Ｐゴシック" charset="-128"/>
              </a:rPr>
              <a:t> Inhibit DNA synthesis in susceptible protozoa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Pharmacokinetics-</a:t>
            </a:r>
            <a:r>
              <a:rPr lang="en-US" altLang="en-US" dirty="0" smtClean="0">
                <a:ea typeface="ＭＳ Ｐゴシック" charset="-128"/>
              </a:rPr>
              <a:t> Readily absorbed and highly protein bound in circulation or metabolized in the liver and excreted in the urine and feces  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Contraindications-</a:t>
            </a:r>
            <a:r>
              <a:rPr lang="en-US" altLang="en-US" dirty="0" smtClean="0">
                <a:ea typeface="ＭＳ Ｐゴシック" charset="-128"/>
              </a:rPr>
              <a:t> Known allergy, pregnancy, CNS disease, hepatic disease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Adverse Effects-</a:t>
            </a:r>
            <a:r>
              <a:rPr lang="en-US" altLang="en-US" dirty="0" smtClean="0">
                <a:ea typeface="ＭＳ Ｐゴシック" charset="-128"/>
              </a:rPr>
              <a:t> Headache, dizziness, ataxia, nausea, vomiting, and diarrhea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Drug-</a:t>
            </a:r>
            <a:r>
              <a:rPr lang="en-US" altLang="en-US" sz="2400" dirty="0">
                <a:ea typeface="ＭＳ Ｐゴシック" charset="-128"/>
              </a:rPr>
              <a:t>D</a:t>
            </a:r>
            <a:r>
              <a:rPr lang="en-US" altLang="en-US" sz="2400" dirty="0" smtClean="0">
                <a:ea typeface="ＭＳ Ｐゴシック" charset="-128"/>
              </a:rPr>
              <a:t>rug interaction-</a:t>
            </a:r>
            <a:r>
              <a:rPr lang="en-US" altLang="en-US" dirty="0" smtClean="0">
                <a:ea typeface="ＭＳ Ｐゴシック" charset="-128"/>
              </a:rPr>
              <a:t> Alcohol, anticoagulants, disulfiram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Question #2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When are antiprotozoal medications contraindicated?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A. Renal disease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B. Anemia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C. CNS disease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D. Cardiovascular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Answer to </a:t>
            </a:r>
            <a:r>
              <a:rPr lang="en-US" dirty="0"/>
              <a:t>Question #2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			C. CNS disease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Rationale: Contraindications are known allergy, pregnancy, CNS disease, hepatic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Question #3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	When are antimalarial medications</a:t>
            </a:r>
            <a:r>
              <a:rPr lang="en-US" altLang="en-US" dirty="0" smtClean="0">
                <a:ea typeface="ＭＳ Ｐゴシック" charset="-128"/>
              </a:rPr>
              <a:t> contraindicated</a:t>
            </a:r>
            <a:r>
              <a:rPr lang="en-US" altLang="ja-JP" dirty="0" smtClean="0">
                <a:ea typeface="ＭＳ Ｐゴシック" charset="-128"/>
              </a:rPr>
              <a:t> ?</a:t>
            </a:r>
          </a:p>
          <a:p>
            <a:pPr>
              <a:buFontTx/>
              <a:buNone/>
            </a:pPr>
            <a:endParaRPr lang="en-US" altLang="ja-JP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A. Renal disease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B. Anemia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C. Alcoholism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	D. Cardiovascular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Answer to </a:t>
            </a:r>
            <a:r>
              <a:rPr lang="en-US" dirty="0"/>
              <a:t>Question #3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C. Alcoholism 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Rationale: Because of the need for hepatic metabolism to 		      prevent toxicity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Causes </a:t>
            </a:r>
            <a:r>
              <a:rPr lang="en-US" dirty="0">
                <a:ea typeface="+mj-ea"/>
                <a:cs typeface="+mj-cs"/>
              </a:rPr>
              <a:t>of Protozoal Infections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Insect Bites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Malaria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Trypanosomiasis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Leishmaniasis 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Ingestion or Contact with the Causal Organism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Amebiasis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Giardiasis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Trichomoniasis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9768" y="301752"/>
            <a:ext cx="8524875" cy="77724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Protozoal Parasites Identified as Causes of Malaria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Plasmodium falciparum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Considered the most dangerous type of protozoan</a:t>
            </a:r>
          </a:p>
          <a:p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Plasmodium vivax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Milder form of the disease; seldom results in death</a:t>
            </a:r>
          </a:p>
          <a:p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Plasmodium malariae</a:t>
            </a: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Endemic in tropical countries; mild symptoms</a:t>
            </a:r>
          </a:p>
          <a:p>
            <a:r>
              <a:rPr lang="en-US" altLang="en-US" i="1" dirty="0" smtClean="0">
                <a:ea typeface="ＭＳ Ｐゴシック" charset="-128"/>
                <a:cs typeface="Times New Roman" pitchFamily="18" charset="0"/>
              </a:rPr>
              <a:t>Plasmodium ovale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Rarely seen; in the process of being eradicated</a:t>
            </a:r>
            <a:endParaRPr lang="en-US" altLang="en-US" sz="20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Malaria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Signs and Symptoms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Related to the destruction of red blood cells and toxicity to the liver</a:t>
            </a:r>
          </a:p>
          <a:p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Treatment </a:t>
            </a:r>
          </a:p>
          <a:p>
            <a:pPr lvl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Aims at attacking the parasite at the various stages of its development inside and outside the human body</a:t>
            </a: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 of Plasmodium</a:t>
            </a:r>
          </a:p>
        </p:txBody>
      </p:sp>
      <p:pic>
        <p:nvPicPr>
          <p:cNvPr id="6" name="Content Placeholder 5" descr="This image explains Life Cycle of Plasmodium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029" y="1390649"/>
            <a:ext cx="4925568" cy="4498848"/>
          </a:xfrm>
        </p:spPr>
      </p:pic>
    </p:spTree>
    <p:extLst>
      <p:ext uri="{BB962C8B-B14F-4D97-AF65-F5344CB8AC3E}">
        <p14:creationId xmlns:p14="http://schemas.microsoft.com/office/powerpoint/2010/main" val="9306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301752"/>
            <a:ext cx="8524875" cy="775597"/>
          </a:xfrm>
        </p:spPr>
        <p:txBody>
          <a:bodyPr/>
          <a:lstStyle/>
          <a:p>
            <a:r>
              <a:rPr lang="en-US" dirty="0"/>
              <a:t>Use of Antiprotozoal Therapy Across the Life Span</a:t>
            </a:r>
          </a:p>
        </p:txBody>
      </p:sp>
      <p:pic>
        <p:nvPicPr>
          <p:cNvPr id="3" name="Content Placeholder 2" descr="This table describes about Use of Antiprotozoal Therapy Across the Life Sp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0" r="-1780"/>
          <a:stretch>
            <a:fillRect/>
          </a:stretch>
        </p:blipFill>
        <p:spPr>
          <a:xfrm>
            <a:off x="330200" y="1389886"/>
            <a:ext cx="8613775" cy="4662019"/>
          </a:xfrm>
        </p:spPr>
      </p:pic>
    </p:spTree>
    <p:extLst>
      <p:ext uri="{BB962C8B-B14F-4D97-AF65-F5344CB8AC3E}">
        <p14:creationId xmlns:p14="http://schemas.microsoft.com/office/powerpoint/2010/main" val="36115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Antimalarials #1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Quinine (</a:t>
            </a:r>
            <a:r>
              <a:rPr lang="en-US" altLang="en-US" i="1" dirty="0" smtClean="0">
                <a:ea typeface="ＭＳ Ｐゴシック" charset="-128"/>
              </a:rPr>
              <a:t>Qualaquin</a:t>
            </a:r>
            <a:r>
              <a:rPr lang="en-US" altLang="en-US" dirty="0" smtClean="0">
                <a:ea typeface="ＭＳ Ｐゴシック" charset="-128"/>
              </a:rPr>
              <a:t>)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F</a:t>
            </a:r>
            <a:r>
              <a:rPr lang="en-US" altLang="en-US" dirty="0" smtClean="0">
                <a:ea typeface="ＭＳ Ｐゴシック" charset="-128"/>
              </a:rPr>
              <a:t>irst drug found effective in treatment </a:t>
            </a:r>
            <a:r>
              <a:rPr lang="en-US" altLang="en-US" dirty="0">
                <a:ea typeface="ＭＳ Ｐゴシック" charset="-128"/>
              </a:rPr>
              <a:t>of </a:t>
            </a:r>
            <a:r>
              <a:rPr lang="en-US" altLang="en-US" dirty="0" smtClean="0">
                <a:ea typeface="ＭＳ Ｐゴシック" charset="-128"/>
              </a:rPr>
              <a:t>malaria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 smtClean="0">
                <a:ea typeface="ＭＳ Ｐゴシック" charset="-128"/>
              </a:rPr>
              <a:t>Absent </a:t>
            </a:r>
            <a:r>
              <a:rPr lang="en-US" altLang="en-US" dirty="0">
                <a:ea typeface="ＭＳ Ｐゴシック" charset="-128"/>
              </a:rPr>
              <a:t>from the market </a:t>
            </a:r>
            <a:r>
              <a:rPr lang="en-US" altLang="en-US" dirty="0" smtClean="0">
                <a:ea typeface="ＭＳ Ｐゴシック" charset="-128"/>
              </a:rPr>
              <a:t>for a </a:t>
            </a:r>
            <a:r>
              <a:rPr lang="en-US" altLang="en-US" dirty="0">
                <a:ea typeface="ＭＳ Ｐゴシック" charset="-128"/>
              </a:rPr>
              <a:t>while but </a:t>
            </a:r>
            <a:r>
              <a:rPr lang="en-US" altLang="en-US" dirty="0" smtClean="0">
                <a:ea typeface="ＭＳ Ｐゴシック" charset="-128"/>
              </a:rPr>
              <a:t>now </a:t>
            </a:r>
            <a:r>
              <a:rPr lang="en-US" altLang="en-US" dirty="0">
                <a:ea typeface="ＭＳ Ｐゴシック" charset="-128"/>
              </a:rPr>
              <a:t>available for </a:t>
            </a:r>
            <a:r>
              <a:rPr lang="en-US" altLang="en-US" dirty="0" smtClean="0">
                <a:ea typeface="ＭＳ Ｐゴシック" charset="-128"/>
              </a:rPr>
              <a:t>treating uncomplicated malaria</a:t>
            </a:r>
            <a:r>
              <a:rPr lang="en-US" altLang="en-US" dirty="0">
                <a:ea typeface="ＭＳ Ｐゴシック" charset="-128"/>
              </a:rPr>
              <a:t>. </a:t>
            </a:r>
            <a:endParaRPr lang="en-US" altLang="en-US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Chloroquine (</a:t>
            </a:r>
            <a:r>
              <a:rPr lang="en-US" altLang="en-US" i="1" dirty="0" smtClean="0">
                <a:ea typeface="ＭＳ Ｐゴシック" charset="-128"/>
              </a:rPr>
              <a:t>Aralen</a:t>
            </a:r>
            <a:r>
              <a:rPr lang="en-US" altLang="en-US" dirty="0" smtClean="0">
                <a:ea typeface="ＭＳ Ｐゴシック" charset="-128"/>
              </a:rPr>
              <a:t>)</a:t>
            </a:r>
          </a:p>
          <a:p>
            <a:r>
              <a:rPr lang="en-US" altLang="en-US" dirty="0">
                <a:ea typeface="ＭＳ Ｐゴシック" charset="-128"/>
              </a:rPr>
              <a:t>M</a:t>
            </a:r>
            <a:r>
              <a:rPr lang="en-US" altLang="en-US" dirty="0" smtClean="0">
                <a:ea typeface="ＭＳ Ｐゴシック" charset="-128"/>
              </a:rPr>
              <a:t>efloquine (generic)</a:t>
            </a:r>
          </a:p>
          <a:p>
            <a:r>
              <a:rPr lang="en-US" altLang="en-US" dirty="0" smtClean="0">
                <a:ea typeface="ＭＳ Ｐゴシック" charset="-128"/>
              </a:rPr>
              <a:t>Primaquine (</a:t>
            </a:r>
            <a:r>
              <a:rPr lang="en-US" altLang="en-US" dirty="0">
                <a:ea typeface="ＭＳ Ｐゴシック" charset="-128"/>
              </a:rPr>
              <a:t>generic</a:t>
            </a:r>
            <a:r>
              <a:rPr lang="en-US" altLang="en-US" dirty="0" smtClean="0">
                <a:ea typeface="ＭＳ Ｐゴシック" charset="-128"/>
              </a:rPr>
              <a:t>)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Pyrimethamine </a:t>
            </a:r>
            <a:r>
              <a:rPr lang="en-US" altLang="en-US" dirty="0">
                <a:ea typeface="ＭＳ Ｐゴシック" charset="-128"/>
              </a:rPr>
              <a:t>(</a:t>
            </a:r>
            <a:r>
              <a:rPr lang="en-US" altLang="en-US" i="1" dirty="0">
                <a:ea typeface="ＭＳ Ｐゴシック" charset="-128"/>
              </a:rPr>
              <a:t>Daraprim</a:t>
            </a:r>
            <a:r>
              <a:rPr lang="en-US" altLang="en-US" dirty="0" smtClean="0">
                <a:ea typeface="ＭＳ Ｐゴシック" charset="-128"/>
              </a:rPr>
              <a:t>)</a:t>
            </a:r>
            <a:endParaRPr lang="en-US" altLang="en-US" sz="20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Antimalarials #4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389886"/>
            <a:ext cx="8613775" cy="4656071"/>
          </a:xfrm>
        </p:spPr>
        <p:txBody>
          <a:bodyPr/>
          <a:lstStyle/>
          <a:p>
            <a:r>
              <a:rPr lang="en-US" altLang="en-US" sz="2400" dirty="0" smtClean="0">
                <a:ea typeface="ＭＳ Ｐゴシック" charset="-128"/>
              </a:rPr>
              <a:t>Indications-</a:t>
            </a:r>
            <a:r>
              <a:rPr lang="en-US" altLang="en-US" dirty="0" smtClean="0">
                <a:ea typeface="ＭＳ Ｐゴシック" charset="-128"/>
              </a:rPr>
              <a:t> Prevent the acute malarial reaction in individuals who have been infected by the parasite, or work against tissue schizonts as prophylactic or antirelapse agents </a:t>
            </a:r>
          </a:p>
          <a:p>
            <a:r>
              <a:rPr lang="en-US" altLang="en-US" sz="2400" dirty="0" smtClean="0">
                <a:ea typeface="ＭＳ Ｐゴシック" charset="-128"/>
              </a:rPr>
              <a:t>Actions-</a:t>
            </a:r>
            <a:r>
              <a:rPr lang="en-US" altLang="en-US" dirty="0" smtClean="0">
                <a:ea typeface="ＭＳ Ｐゴシック" charset="-128"/>
              </a:rPr>
              <a:t> Enters human red blood cells and changes the metabolic pathways necessary for the reproduction of the </a:t>
            </a:r>
            <a:r>
              <a:rPr lang="en-US" altLang="en-US" i="1" dirty="0" smtClean="0">
                <a:ea typeface="ＭＳ Ｐゴシック" charset="-128"/>
              </a:rPr>
              <a:t>Plasmodium</a:t>
            </a:r>
          </a:p>
          <a:p>
            <a:r>
              <a:rPr lang="en-US" altLang="en-US" sz="2400" dirty="0" smtClean="0">
                <a:ea typeface="ＭＳ Ｐゴシック" charset="-128"/>
              </a:rPr>
              <a:t>Pharmacokinetics-</a:t>
            </a:r>
            <a:r>
              <a:rPr lang="en-US" altLang="en-US" b="1" dirty="0" smtClean="0">
                <a:ea typeface="ＭＳ Ｐゴシック" charset="-128"/>
              </a:rPr>
              <a:t> </a:t>
            </a:r>
            <a:r>
              <a:rPr lang="en-US" altLang="en-US" dirty="0" smtClean="0">
                <a:ea typeface="ＭＳ Ｐゴシック" charset="-128"/>
              </a:rPr>
              <a:t>Readily absorbed from the GI tract, concentrated in the liver, spleen, kidney, and brain and is excreted very slowly in the urine</a:t>
            </a:r>
          </a:p>
          <a:p>
            <a:r>
              <a:rPr lang="en-US" altLang="en-US" sz="2400" dirty="0" smtClean="0">
                <a:ea typeface="ＭＳ Ｐゴシック" charset="-128"/>
              </a:rPr>
              <a:t>Contraindications-</a:t>
            </a:r>
            <a:r>
              <a:rPr lang="en-US" altLang="en-US" dirty="0" smtClean="0">
                <a:ea typeface="ＭＳ Ｐゴシック" charset="-128"/>
              </a:rPr>
              <a:t> Known allergy, liver disease, alcoholism, pregnancy and lactation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Antimalarials #5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Adverse Effects-</a:t>
            </a:r>
            <a:r>
              <a:rPr lang="en-US" altLang="en-US" dirty="0" smtClean="0">
                <a:ea typeface="ＭＳ Ｐゴシック" charset="-128"/>
              </a:rPr>
              <a:t> CNS, GI, hepatic dysfunction and dermatological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>
                <a:ea typeface="ＭＳ Ｐゴシック" charset="-128"/>
              </a:rPr>
              <a:t>Drug-</a:t>
            </a:r>
            <a:r>
              <a:rPr lang="en-US" altLang="en-US" sz="2400" dirty="0">
                <a:ea typeface="ＭＳ Ｐゴシック" charset="-128"/>
              </a:rPr>
              <a:t>D</a:t>
            </a:r>
            <a:r>
              <a:rPr lang="en-US" altLang="en-US" sz="2400" dirty="0" smtClean="0">
                <a:ea typeface="ＭＳ Ｐゴシック" charset="-128"/>
              </a:rPr>
              <a:t>rug interactions-</a:t>
            </a:r>
            <a:r>
              <a:rPr lang="en-US" altLang="en-US" dirty="0" smtClean="0">
                <a:ea typeface="ＭＳ Ｐゴシック" charset="-128"/>
              </a:rPr>
              <a:t> Patient who is receiving combinations of quinine derivative and quinine is at increased risk for cardiac toxicity and convulsions; anti-folate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2504</TotalTime>
  <Words>506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LWW TEMPLATE</vt:lpstr>
      <vt:lpstr>Chapter 12:   Antiprotozoal Agents</vt:lpstr>
      <vt:lpstr>Causes of Protozoal Infections</vt:lpstr>
      <vt:lpstr>Protozoal Parasites Identified as Causes of Malaria</vt:lpstr>
      <vt:lpstr>Malaria</vt:lpstr>
      <vt:lpstr>Life Cycle of Plasmodium</vt:lpstr>
      <vt:lpstr>Use of Antiprotozoal Therapy Across the Life Span</vt:lpstr>
      <vt:lpstr>Antimalarials #1</vt:lpstr>
      <vt:lpstr>Antimalarials #4</vt:lpstr>
      <vt:lpstr>Antimalarials #5</vt:lpstr>
      <vt:lpstr>Question #1</vt:lpstr>
      <vt:lpstr>Answer to Question #1</vt:lpstr>
      <vt:lpstr>Risk Factors for Protozoal Infections</vt:lpstr>
      <vt:lpstr>Other Protozoal Infections</vt:lpstr>
      <vt:lpstr>Other Antiprotozoal Agents</vt:lpstr>
      <vt:lpstr>Other Antiprotozoal Drugs</vt:lpstr>
      <vt:lpstr>Question #2</vt:lpstr>
      <vt:lpstr>Answer to Question #2</vt:lpstr>
      <vt:lpstr>Question #3</vt:lpstr>
      <vt:lpstr>Answer to Question #3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Antiprotozoal Agents</dc:title>
  <dc:creator>Dale Gray</dc:creator>
  <cp:lastModifiedBy> </cp:lastModifiedBy>
  <cp:revision>183</cp:revision>
  <cp:lastPrinted>2001-01-03T19:47:24Z</cp:lastPrinted>
  <dcterms:created xsi:type="dcterms:W3CDTF">2001-02-15T19:07:27Z</dcterms:created>
  <dcterms:modified xsi:type="dcterms:W3CDTF">2019-09-23T09:09:00Z</dcterms:modified>
</cp:coreProperties>
</file>