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25"/>
  </p:notesMasterIdLst>
  <p:handoutMasterIdLst>
    <p:handoutMasterId r:id="rId26"/>
  </p:handoutMasterIdLst>
  <p:sldIdLst>
    <p:sldId id="288" r:id="rId2"/>
    <p:sldId id="292" r:id="rId3"/>
    <p:sldId id="320" r:id="rId4"/>
    <p:sldId id="294" r:id="rId5"/>
    <p:sldId id="296" r:id="rId6"/>
    <p:sldId id="297" r:id="rId7"/>
    <p:sldId id="298" r:id="rId8"/>
    <p:sldId id="299" r:id="rId9"/>
    <p:sldId id="321" r:id="rId10"/>
    <p:sldId id="314" r:id="rId11"/>
    <p:sldId id="315" r:id="rId12"/>
    <p:sldId id="301" r:id="rId13"/>
    <p:sldId id="302" r:id="rId14"/>
    <p:sldId id="303" r:id="rId15"/>
    <p:sldId id="304" r:id="rId16"/>
    <p:sldId id="305" r:id="rId17"/>
    <p:sldId id="306" r:id="rId18"/>
    <p:sldId id="316" r:id="rId19"/>
    <p:sldId id="317" r:id="rId20"/>
    <p:sldId id="308" r:id="rId21"/>
    <p:sldId id="307" r:id="rId22"/>
    <p:sldId id="289" r:id="rId23"/>
    <p:sldId id="290" r:id="rId24"/>
  </p:sldIdLst>
  <p:sldSz cx="9144000" cy="6858000" type="screen4x3"/>
  <p:notesSz cx="6858000" cy="919956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273">
          <p15:clr>
            <a:srgbClr val="A4A3A4"/>
          </p15:clr>
        </p15:guide>
      </p15:sldGuideLst>
    </p:ext>
    <p:ext uri="{2D200454-40CA-4A62-9FC3-DE9A4176ACB9}">
      <p15:notesGuideLst xmlns="" xmlns:p15="http://schemas.microsoft.com/office/powerpoint/2012/main">
        <p15:guide id="1" orient="horz" pos="289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4CF"/>
    <a:srgbClr val="1B7EE1"/>
    <a:srgbClr val="1973CD"/>
    <a:srgbClr val="1666B6"/>
    <a:srgbClr val="0C66C0"/>
    <a:srgbClr val="0066CC"/>
    <a:srgbClr val="0099FF"/>
    <a:srgbClr val="186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5787" autoAdjust="0"/>
  </p:normalViewPr>
  <p:slideViewPr>
    <p:cSldViewPr snapToGrid="0">
      <p:cViewPr varScale="1">
        <p:scale>
          <a:sx n="88" d="100"/>
          <a:sy n="88" d="100"/>
        </p:scale>
        <p:origin x="-546" y="-108"/>
      </p:cViewPr>
      <p:guideLst>
        <p:guide orient="horz" pos="2160"/>
        <p:guide pos="2880"/>
        <p:guide pos="2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2832" y="54"/>
      </p:cViewPr>
      <p:guideLst>
        <p:guide orient="horz" pos="289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l" defTabSz="931863" eaLnBrk="0" hangingPunct="0">
              <a:defRPr sz="1200">
                <a:latin typeface="Times New Roman" pitchFamily="18" charset="0"/>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3887788" y="0"/>
            <a:ext cx="2970212"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hangingPunct="0">
              <a:defRPr sz="1200">
                <a:latin typeface="Times New Roman" pitchFamily="18" charset="0"/>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739188"/>
            <a:ext cx="2970213"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l" defTabSz="931863" eaLnBrk="0" hangingPunct="0">
              <a:defRPr sz="1200">
                <a:latin typeface="Times New Roman" pitchFamily="18" charset="0"/>
                <a:ea typeface="+mn-ea"/>
                <a:cs typeface="+mn-cs"/>
              </a:defRPr>
            </a:lvl1pPr>
          </a:lstStyle>
          <a:p>
            <a:pPr>
              <a:defRPr/>
            </a:pPr>
            <a:endParaRPr lang="en-US" dirty="0"/>
          </a:p>
        </p:txBody>
      </p:sp>
      <p:sp>
        <p:nvSpPr>
          <p:cNvPr id="2" name="Slide Number Placeholder 1"/>
          <p:cNvSpPr>
            <a:spLocks noGrp="1"/>
          </p:cNvSpPr>
          <p:nvPr>
            <p:ph type="sldNum" sz="quarter" idx="3"/>
          </p:nvPr>
        </p:nvSpPr>
        <p:spPr>
          <a:xfrm>
            <a:off x="3884613" y="8737600"/>
            <a:ext cx="2971800" cy="461963"/>
          </a:xfrm>
          <a:prstGeom prst="rect">
            <a:avLst/>
          </a:prstGeom>
        </p:spPr>
        <p:txBody>
          <a:bodyPr vert="horz" lIns="91440" tIns="45720" rIns="91440" bIns="45720" rtlCol="0" anchor="b"/>
          <a:lstStyle>
            <a:lvl1pPr algn="r">
              <a:defRPr sz="1200"/>
            </a:lvl1pPr>
          </a:lstStyle>
          <a:p>
            <a:fld id="{F3A65F2F-21AC-48D2-A87D-9497508E687C}" type="slidenum">
              <a:rPr lang="en-US" smtClean="0"/>
              <a:t>‹#›</a:t>
            </a:fld>
            <a:endParaRPr lang="en-US" dirty="0"/>
          </a:p>
        </p:txBody>
      </p:sp>
    </p:spTree>
    <p:extLst>
      <p:ext uri="{BB962C8B-B14F-4D97-AF65-F5344CB8AC3E}">
        <p14:creationId xmlns:p14="http://schemas.microsoft.com/office/powerpoint/2010/main" val="2130586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l" defTabSz="931863" eaLnBrk="0" hangingPunct="0">
              <a:defRPr sz="1200">
                <a:latin typeface="Times New Roman" pitchFamily="18" charset="0"/>
                <a:ea typeface="+mn-ea"/>
                <a:cs typeface="+mn-cs"/>
              </a:defRPr>
            </a:lvl1pPr>
          </a:lstStyle>
          <a:p>
            <a:pPr>
              <a:defRPr/>
            </a:pPr>
            <a:endParaRPr lang="en-US" dirty="0"/>
          </a:p>
        </p:txBody>
      </p:sp>
      <p:sp>
        <p:nvSpPr>
          <p:cNvPr id="2051" name="Rectangle 3"/>
          <p:cNvSpPr>
            <a:spLocks noGrp="1" noChangeArrowheads="1"/>
          </p:cNvSpPr>
          <p:nvPr>
            <p:ph type="dt" idx="1"/>
          </p:nvPr>
        </p:nvSpPr>
        <p:spPr bwMode="auto">
          <a:xfrm>
            <a:off x="3887788" y="0"/>
            <a:ext cx="2970212" cy="460375"/>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lvl1pPr algn="r" defTabSz="931863" eaLnBrk="0" hangingPunct="0">
              <a:defRPr sz="1200">
                <a:latin typeface="Times New Roman" pitchFamily="18" charset="0"/>
                <a:ea typeface="+mn-ea"/>
                <a:cs typeface="+mn-cs"/>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35063" y="688975"/>
            <a:ext cx="4595812" cy="34464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838200" y="4343400"/>
            <a:ext cx="5029200" cy="4144963"/>
          </a:xfrm>
          <a:prstGeom prst="rect">
            <a:avLst/>
          </a:prstGeom>
          <a:noFill/>
          <a:ln w="9525">
            <a:noFill/>
            <a:miter lim="800000"/>
            <a:headEnd/>
            <a:tailEnd/>
          </a:ln>
          <a:effectLst/>
        </p:spPr>
        <p:txBody>
          <a:bodyPr vert="horz" wrap="square" lIns="94208" tIns="46306" rIns="94208" bIns="463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739188"/>
            <a:ext cx="2970213"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l" defTabSz="931863" eaLnBrk="0" hangingPunct="0">
              <a:defRPr sz="1200">
                <a:latin typeface="Times New Roman" pitchFamily="18" charset="0"/>
                <a:ea typeface="+mn-ea"/>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887788" y="8739188"/>
            <a:ext cx="2970212" cy="460375"/>
          </a:xfrm>
          <a:prstGeom prst="rect">
            <a:avLst/>
          </a:prstGeom>
          <a:noFill/>
          <a:ln w="9525">
            <a:noFill/>
            <a:miter lim="800000"/>
            <a:headEnd/>
            <a:tailEnd/>
          </a:ln>
          <a:effectLst/>
        </p:spPr>
        <p:txBody>
          <a:bodyPr vert="horz" wrap="square" lIns="94208" tIns="46306" rIns="94208" bIns="46306" numCol="1" anchor="b" anchorCtr="0" compatLnSpc="1">
            <a:prstTxWarp prst="textNoShape">
              <a:avLst/>
            </a:prstTxWarp>
          </a:bodyPr>
          <a:lstStyle>
            <a:lvl1pPr algn="r" defTabSz="931863">
              <a:defRPr sz="1200">
                <a:latin typeface="Times New Roman" panose="02020603050405020304" pitchFamily="18" charset="0"/>
              </a:defRPr>
            </a:lvl1pPr>
          </a:lstStyle>
          <a:p>
            <a:fld id="{249357BA-A7D0-4EF3-93ED-5F552CC21435}" type="slidenum">
              <a:rPr lang="en-US" altLang="en-US"/>
              <a:pPr/>
              <a:t>‹#›</a:t>
            </a:fld>
            <a:endParaRPr lang="en-US" altLang="en-US" dirty="0"/>
          </a:p>
        </p:txBody>
      </p:sp>
    </p:spTree>
    <p:extLst>
      <p:ext uri="{BB962C8B-B14F-4D97-AF65-F5344CB8AC3E}">
        <p14:creationId xmlns:p14="http://schemas.microsoft.com/office/powerpoint/2010/main" val="995852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4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4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4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4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9"/>
          <p:cNvSpPr>
            <a:spLocks noChangeArrowheads="1"/>
          </p:cNvSpPr>
          <p:nvPr userDrawn="1"/>
        </p:nvSpPr>
        <p:spPr bwMode="auto">
          <a:xfrm>
            <a:off x="1219200" y="2667000"/>
            <a:ext cx="6705600" cy="3505200"/>
          </a:xfrm>
          <a:prstGeom prst="rect">
            <a:avLst/>
          </a:prstGeom>
          <a:noFill/>
          <a:ln w="19050">
            <a:solidFill>
              <a:srgbClr val="1974C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2400">
                <a:solidFill>
                  <a:schemeClr val="tx1"/>
                </a:solidFill>
                <a:latin typeface="Arial" panose="020B0604020202020204" pitchFamily="34" charset="0"/>
                <a:ea typeface="ＭＳ Ｐゴシック" panose="020B0600070205080204" pitchFamily="34" charset="-128"/>
              </a:defRPr>
            </a:lvl1pPr>
            <a:lvl2pPr marL="742950" indent="-285750" algn="ctr">
              <a:defRPr sz="2400">
                <a:solidFill>
                  <a:schemeClr val="tx1"/>
                </a:solidFill>
                <a:latin typeface="Arial" panose="020B0604020202020204" pitchFamily="34" charset="0"/>
                <a:ea typeface="ＭＳ Ｐゴシック" panose="020B0600070205080204" pitchFamily="34" charset="-128"/>
              </a:defRPr>
            </a:lvl2pPr>
            <a:lvl3pPr marL="1143000" indent="-228600" algn="ctr">
              <a:defRPr sz="2400">
                <a:solidFill>
                  <a:schemeClr val="tx1"/>
                </a:solidFill>
                <a:latin typeface="Arial" panose="020B0604020202020204" pitchFamily="34" charset="0"/>
                <a:ea typeface="ＭＳ Ｐゴシック" panose="020B0600070205080204" pitchFamily="34" charset="-128"/>
              </a:defRPr>
            </a:lvl3pPr>
            <a:lvl4pPr marL="1600200" indent="-228600" algn="ctr">
              <a:defRPr sz="2400">
                <a:solidFill>
                  <a:schemeClr val="tx1"/>
                </a:solidFill>
                <a:latin typeface="Arial" panose="020B0604020202020204" pitchFamily="34" charset="0"/>
                <a:ea typeface="ＭＳ Ｐゴシック" panose="020B0600070205080204" pitchFamily="34" charset="-128"/>
              </a:defRPr>
            </a:lvl4pPr>
            <a:lvl5pPr marL="2057400" indent="-228600" algn="ctr">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dirty="0"/>
          </a:p>
        </p:txBody>
      </p:sp>
      <p:sp>
        <p:nvSpPr>
          <p:cNvPr id="5" name="Text Box 23"/>
          <p:cNvSpPr txBox="1">
            <a:spLocks noChangeArrowheads="1"/>
          </p:cNvSpPr>
          <p:nvPr userDrawn="1"/>
        </p:nvSpPr>
        <p:spPr bwMode="auto">
          <a:xfrm>
            <a:off x="0" y="6588125"/>
            <a:ext cx="9144000" cy="269875"/>
          </a:xfrm>
          <a:prstGeom prst="rect">
            <a:avLst/>
          </a:prstGeom>
          <a:noFill/>
          <a:ln w="9525">
            <a:noFill/>
            <a:miter lim="800000"/>
            <a:headEnd/>
            <a:tailEnd/>
          </a:ln>
          <a:effectLst/>
        </p:spPr>
        <p:txBody>
          <a:bodyPr/>
          <a:lstStyle>
            <a:lvl1pPr eaLnBrk="0" hangingPunct="0">
              <a:tabLst>
                <a:tab pos="7485063" algn="l"/>
              </a:tabLst>
              <a:defRPr sz="2400">
                <a:solidFill>
                  <a:schemeClr val="tx1"/>
                </a:solidFill>
                <a:latin typeface="Arial" pitchFamily="34" charset="0"/>
                <a:ea typeface="ＭＳ Ｐゴシック" pitchFamily="34" charset="-128"/>
              </a:defRPr>
            </a:lvl1pPr>
            <a:lvl2pPr marL="742950" indent="-285750" eaLnBrk="0" hangingPunct="0">
              <a:tabLst>
                <a:tab pos="7485063" algn="l"/>
              </a:tabLst>
              <a:defRPr sz="2400">
                <a:solidFill>
                  <a:schemeClr val="tx1"/>
                </a:solidFill>
                <a:latin typeface="Arial" pitchFamily="34" charset="0"/>
                <a:ea typeface="ＭＳ Ｐゴシック" pitchFamily="34" charset="-128"/>
              </a:defRPr>
            </a:lvl2pPr>
            <a:lvl3pPr marL="1143000" indent="-228600" eaLnBrk="0" hangingPunct="0">
              <a:tabLst>
                <a:tab pos="7485063" algn="l"/>
              </a:tabLst>
              <a:defRPr sz="2400">
                <a:solidFill>
                  <a:schemeClr val="tx1"/>
                </a:solidFill>
                <a:latin typeface="Arial" pitchFamily="34" charset="0"/>
                <a:ea typeface="ＭＳ Ｐゴシック" pitchFamily="34" charset="-128"/>
              </a:defRPr>
            </a:lvl3pPr>
            <a:lvl4pPr marL="1600200" indent="-228600" eaLnBrk="0" hangingPunct="0">
              <a:tabLst>
                <a:tab pos="7485063" algn="l"/>
              </a:tabLst>
              <a:defRPr sz="2400">
                <a:solidFill>
                  <a:schemeClr val="tx1"/>
                </a:solidFill>
                <a:latin typeface="Arial" pitchFamily="34" charset="0"/>
                <a:ea typeface="ＭＳ Ｐゴシック" pitchFamily="34" charset="-128"/>
              </a:defRPr>
            </a:lvl4pPr>
            <a:lvl5pPr marL="2057400" indent="-228600" eaLnBrk="0" hangingPunct="0">
              <a:tabLst>
                <a:tab pos="7485063" algn="l"/>
              </a:tabLst>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tabLst>
                <a:tab pos="7485063" algn="l"/>
              </a:tabLs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sz="1000" dirty="0"/>
              <a:t>Copyright © 2013 Wolters Kluwer Health | Lippincott Williams &amp; Wilkins </a:t>
            </a:r>
          </a:p>
        </p:txBody>
      </p:sp>
      <p:pic>
        <p:nvPicPr>
          <p:cNvPr id="6" name="Picture 15" descr="ppt_ope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5" name="Rectangle 17"/>
          <p:cNvSpPr>
            <a:spLocks noGrp="1" noChangeArrowheads="1"/>
          </p:cNvSpPr>
          <p:nvPr>
            <p:ph type="ctrTitle"/>
          </p:nvPr>
        </p:nvSpPr>
        <p:spPr>
          <a:xfrm>
            <a:off x="1223963" y="4174677"/>
            <a:ext cx="6692900" cy="387798"/>
          </a:xfrm>
          <a:effectLst/>
        </p:spPr>
        <p:txBody>
          <a:bodyPr anchorCtr="1"/>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58978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848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11313"/>
            <a:ext cx="2155825" cy="4421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1611313"/>
            <a:ext cx="6316663" cy="4421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066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136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4978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200" y="2346325"/>
            <a:ext cx="4230688"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3288" y="2346325"/>
            <a:ext cx="4230687"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80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31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257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37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028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867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0213" y="667512"/>
            <a:ext cx="8524875" cy="388937"/>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dirty="0"/>
              <a:t>Click to edit Master title style</a:t>
            </a:r>
          </a:p>
        </p:txBody>
      </p:sp>
      <p:sp>
        <p:nvSpPr>
          <p:cNvPr id="1027" name="Rectangle 4"/>
          <p:cNvSpPr>
            <a:spLocks noGrp="1" noChangeArrowheads="1"/>
          </p:cNvSpPr>
          <p:nvPr>
            <p:ph type="body" idx="1"/>
          </p:nvPr>
        </p:nvSpPr>
        <p:spPr bwMode="auto">
          <a:xfrm>
            <a:off x="330200" y="1177925"/>
            <a:ext cx="8613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Text Box 8"/>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dirty="0"/>
          </a:p>
        </p:txBody>
      </p:sp>
      <p:sp>
        <p:nvSpPr>
          <p:cNvPr id="1030" name="Text Box 11"/>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ea typeface="ＭＳ Ｐゴシック" charset="0"/>
                <a:cs typeface="ＭＳ Ｐゴシック" charset="0"/>
              </a:defRPr>
            </a:lvl1pPr>
            <a:lvl2pPr marL="742950" indent="-285750" eaLnBrk="0" hangingPunct="0">
              <a:tabLst>
                <a:tab pos="7485063" algn="l"/>
              </a:tabLst>
              <a:defRPr sz="2400">
                <a:solidFill>
                  <a:schemeClr val="tx1"/>
                </a:solidFill>
                <a:latin typeface="Arial" charset="0"/>
                <a:ea typeface="ＭＳ Ｐゴシック" charset="0"/>
              </a:defRPr>
            </a:lvl2pPr>
            <a:lvl3pPr marL="1143000" indent="-228600" eaLnBrk="0" hangingPunct="0">
              <a:tabLst>
                <a:tab pos="7485063" algn="l"/>
              </a:tabLst>
              <a:defRPr sz="2400">
                <a:solidFill>
                  <a:schemeClr val="tx1"/>
                </a:solidFill>
                <a:latin typeface="Arial" charset="0"/>
                <a:ea typeface="ＭＳ Ｐゴシック" charset="0"/>
              </a:defRPr>
            </a:lvl3pPr>
            <a:lvl4pPr marL="1600200" indent="-228600" eaLnBrk="0" hangingPunct="0">
              <a:tabLst>
                <a:tab pos="7485063" algn="l"/>
              </a:tabLst>
              <a:defRPr sz="2400">
                <a:solidFill>
                  <a:schemeClr val="tx1"/>
                </a:solidFill>
                <a:latin typeface="Arial" charset="0"/>
                <a:ea typeface="ＭＳ Ｐゴシック" charset="0"/>
              </a:defRPr>
            </a:lvl4pPr>
            <a:lvl5pPr marL="2057400" indent="-228600" eaLnBrk="0" hangingPunct="0">
              <a:tabLst>
                <a:tab pos="7485063" algn="l"/>
              </a:tabLst>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ea typeface="ＭＳ Ｐゴシック" charset="0"/>
              </a:defRPr>
            </a:lvl9pPr>
          </a:lstStyle>
          <a:p>
            <a:pPr algn="r" eaLnBrk="1" hangingPunct="1">
              <a:spcBef>
                <a:spcPct val="50000"/>
              </a:spcBef>
              <a:defRPr/>
            </a:pPr>
            <a:endParaRPr lang="en-US" sz="1000" dirty="0"/>
          </a:p>
        </p:txBody>
      </p:sp>
      <p:cxnSp>
        <p:nvCxnSpPr>
          <p:cNvPr id="8" name="Straight Connector 7"/>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9" name="Text Box 13"/>
          <p:cNvSpPr txBox="1">
            <a:spLocks noChangeArrowheads="1"/>
          </p:cNvSpPr>
          <p:nvPr userDrawn="1"/>
        </p:nvSpPr>
        <p:spPr bwMode="auto">
          <a:xfrm>
            <a:off x="0" y="6588125"/>
            <a:ext cx="9144000" cy="246063"/>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MS PGothic" pitchFamily="34" charset="-128"/>
                <a:cs typeface="Arial" pitchFamily="34" charset="0"/>
              </a:rPr>
              <a:t>Copyright © </a:t>
            </a:r>
            <a:r>
              <a:rPr lang="en-US" sz="1000" dirty="0" smtClean="0">
                <a:latin typeface="Arial" pitchFamily="34" charset="0"/>
                <a:ea typeface="MS PGothic" pitchFamily="34" charset="-128"/>
                <a:cs typeface="Arial" pitchFamily="34" charset="0"/>
              </a:rPr>
              <a:t>2020 </a:t>
            </a:r>
            <a:r>
              <a:rPr lang="en-US" sz="1000" dirty="0">
                <a:latin typeface="Arial" pitchFamily="34" charset="0"/>
                <a:ea typeface="MS PGothic" pitchFamily="34" charset="-128"/>
                <a:cs typeface="Arial" pitchFamily="34" charset="0"/>
              </a:rPr>
              <a:t>Wolters Kluwer • All Rights Reserved</a:t>
            </a:r>
          </a:p>
        </p:txBody>
      </p:sp>
      <p:pic>
        <p:nvPicPr>
          <p:cNvPr id="1032" name="Picture 14" descr="WK_CMYK.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8"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rtl="0" eaLnBrk="0" fontAlgn="base" hangingPunct="0">
        <a:lnSpc>
          <a:spcPct val="90000"/>
        </a:lnSpc>
        <a:spcBef>
          <a:spcPct val="0"/>
        </a:spcBef>
        <a:spcAft>
          <a:spcPct val="0"/>
        </a:spcAft>
        <a:defRPr sz="2800" b="1">
          <a:solidFill>
            <a:srgbClr val="186EC4"/>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2800" b="1">
          <a:solidFill>
            <a:srgbClr val="186EC4"/>
          </a:solidFill>
          <a:latin typeface="Verdana" pitchFamily="34" charset="0"/>
          <a:ea typeface="ＭＳ Ｐゴシック" charset="0"/>
          <a:cs typeface="ＭＳ Ｐゴシック" charset="0"/>
        </a:defRPr>
      </a:lvl5pPr>
      <a:lvl6pPr marL="457200" algn="l" rtl="0" fontAlgn="base">
        <a:lnSpc>
          <a:spcPct val="90000"/>
        </a:lnSpc>
        <a:spcBef>
          <a:spcPct val="0"/>
        </a:spcBef>
        <a:spcAft>
          <a:spcPct val="0"/>
        </a:spcAft>
        <a:defRPr sz="2800" b="1">
          <a:solidFill>
            <a:srgbClr val="186EC4"/>
          </a:solidFill>
          <a:latin typeface="Verdana" pitchFamily="34" charset="0"/>
        </a:defRPr>
      </a:lvl6pPr>
      <a:lvl7pPr marL="914400" algn="l" rtl="0" fontAlgn="base">
        <a:lnSpc>
          <a:spcPct val="90000"/>
        </a:lnSpc>
        <a:spcBef>
          <a:spcPct val="0"/>
        </a:spcBef>
        <a:spcAft>
          <a:spcPct val="0"/>
        </a:spcAft>
        <a:defRPr sz="2800" b="1">
          <a:solidFill>
            <a:srgbClr val="186EC4"/>
          </a:solidFill>
          <a:latin typeface="Verdana" pitchFamily="34" charset="0"/>
        </a:defRPr>
      </a:lvl7pPr>
      <a:lvl8pPr marL="1371600" algn="l" rtl="0" fontAlgn="base">
        <a:lnSpc>
          <a:spcPct val="90000"/>
        </a:lnSpc>
        <a:spcBef>
          <a:spcPct val="0"/>
        </a:spcBef>
        <a:spcAft>
          <a:spcPct val="0"/>
        </a:spcAft>
        <a:defRPr sz="2800" b="1">
          <a:solidFill>
            <a:srgbClr val="186EC4"/>
          </a:solidFill>
          <a:latin typeface="Verdana" pitchFamily="34" charset="0"/>
        </a:defRPr>
      </a:lvl8pPr>
      <a:lvl9pPr marL="1828800" algn="l" rtl="0" fontAlgn="base">
        <a:lnSpc>
          <a:spcPct val="90000"/>
        </a:lnSpc>
        <a:spcBef>
          <a:spcPct val="0"/>
        </a:spcBef>
        <a:spcAft>
          <a:spcPct val="0"/>
        </a:spcAft>
        <a:defRPr sz="2800" b="1">
          <a:solidFill>
            <a:srgbClr val="186EC4"/>
          </a:solidFill>
          <a:latin typeface="Verdana" pitchFamily="34" charset="0"/>
        </a:defRPr>
      </a:lvl9pPr>
    </p:titleStyle>
    <p:bodyStyle>
      <a:lvl1pPr marL="280988" indent="-280988" algn="l" rtl="0" eaLnBrk="0" fontAlgn="base" hangingPunct="0">
        <a:lnSpc>
          <a:spcPct val="90000"/>
        </a:lnSpc>
        <a:spcBef>
          <a:spcPct val="60000"/>
        </a:spcBef>
        <a:spcAft>
          <a:spcPct val="0"/>
        </a:spcAft>
        <a:buClr>
          <a:srgbClr val="CC9900"/>
        </a:buClr>
        <a:buFont typeface="Wingdings" panose="05000000000000000000" pitchFamily="2" charset="2"/>
        <a:buChar char="v"/>
        <a:defRPr sz="2200">
          <a:solidFill>
            <a:schemeClr val="tx1"/>
          </a:solidFill>
          <a:latin typeface="+mn-lt"/>
          <a:ea typeface="ＭＳ Ｐゴシック" charset="0"/>
          <a:cs typeface="ＭＳ Ｐゴシック" charset="0"/>
        </a:defRPr>
      </a:lvl1pPr>
      <a:lvl2pPr marL="862013" indent="-404813" algn="l" rtl="0" eaLnBrk="0" fontAlgn="base" hangingPunct="0">
        <a:lnSpc>
          <a:spcPct val="90000"/>
        </a:lnSpc>
        <a:spcBef>
          <a:spcPct val="60000"/>
        </a:spcBef>
        <a:spcAft>
          <a:spcPct val="0"/>
        </a:spcAft>
        <a:buClr>
          <a:srgbClr val="CC9900"/>
        </a:buClr>
        <a:buFont typeface="Courier New" panose="02070309020205020404" pitchFamily="49" charset="0"/>
        <a:buChar char="o"/>
        <a:defRPr sz="2200">
          <a:solidFill>
            <a:schemeClr val="tx1"/>
          </a:solidFill>
          <a:latin typeface="+mn-lt"/>
          <a:ea typeface="ＭＳ Ｐゴシック" charset="0"/>
        </a:defRPr>
      </a:lvl2pPr>
      <a:lvl3pPr marL="1204913" indent="-228600" algn="l" rtl="0" eaLnBrk="0" fontAlgn="base" hangingPunct="0">
        <a:lnSpc>
          <a:spcPct val="90000"/>
        </a:lnSpc>
        <a:spcBef>
          <a:spcPct val="60000"/>
        </a:spcBef>
        <a:spcAft>
          <a:spcPct val="0"/>
        </a:spcAft>
        <a:buClr>
          <a:srgbClr val="CC9900"/>
        </a:buClr>
        <a:buFont typeface="Wingdings" panose="05000000000000000000" pitchFamily="2" charset="2"/>
        <a:buChar char="§"/>
        <a:defRPr sz="2200">
          <a:solidFill>
            <a:schemeClr val="tx1"/>
          </a:solidFill>
          <a:latin typeface="+mn-lt"/>
          <a:ea typeface="ＭＳ Ｐゴシック" charset="0"/>
        </a:defRPr>
      </a:lvl3pPr>
      <a:lvl4pPr marL="1600200" indent="-228600" algn="l" rtl="0" eaLnBrk="0" fontAlgn="base" hangingPunct="0">
        <a:lnSpc>
          <a:spcPct val="90000"/>
        </a:lnSpc>
        <a:spcBef>
          <a:spcPct val="60000"/>
        </a:spcBef>
        <a:spcAft>
          <a:spcPct val="0"/>
        </a:spcAft>
        <a:buClr>
          <a:srgbClr val="CC9900"/>
        </a:buClr>
        <a:buFont typeface="Wingdings" panose="05000000000000000000" pitchFamily="2" charset="2"/>
        <a:buChar char="Ø"/>
        <a:defRPr sz="2200">
          <a:solidFill>
            <a:schemeClr val="tx1"/>
          </a:solidFill>
          <a:latin typeface="+mn-lt"/>
          <a:ea typeface="ＭＳ Ｐゴシック" charset="0"/>
        </a:defRPr>
      </a:lvl4pPr>
      <a:lvl5pPr marL="2057400" indent="-228600" algn="l" rtl="0" eaLnBrk="0" fontAlgn="base" hangingPunct="0">
        <a:lnSpc>
          <a:spcPct val="90000"/>
        </a:lnSpc>
        <a:spcBef>
          <a:spcPct val="60000"/>
        </a:spcBef>
        <a:spcAft>
          <a:spcPct val="0"/>
        </a:spcAft>
        <a:buClr>
          <a:srgbClr val="CC9900"/>
        </a:buClr>
        <a:buChar char="•"/>
        <a:defRPr sz="2200">
          <a:solidFill>
            <a:schemeClr val="tx1"/>
          </a:solidFill>
          <a:latin typeface="+mn-lt"/>
          <a:ea typeface="ＭＳ Ｐゴシック" charset="0"/>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5550" y="2847303"/>
            <a:ext cx="6692900" cy="1163395"/>
          </a:xfrm>
        </p:spPr>
        <p:txBody>
          <a:bodyPr/>
          <a:lstStyle/>
          <a:p>
            <a:r>
              <a:rPr lang="en-US" dirty="0"/>
              <a:t>Chapter 20: </a:t>
            </a:r>
            <a:br>
              <a:rPr lang="en-US" dirty="0"/>
            </a:br>
            <a:r>
              <a:rPr lang="en-US" dirty="0"/>
              <a:t/>
            </a:r>
            <a:br>
              <a:rPr lang="en-US" dirty="0"/>
            </a:br>
            <a:r>
              <a:rPr lang="en-US" dirty="0"/>
              <a:t>Anxiolytic and Hypnotic Agents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55638"/>
            <a:ext cx="8524875" cy="388937"/>
          </a:xfrm>
        </p:spPr>
        <p:txBody>
          <a:bodyPr/>
          <a:lstStyle/>
          <a:p>
            <a:pPr eaLnBrk="1" hangingPunct="1">
              <a:defRPr/>
            </a:pPr>
            <a:r>
              <a:rPr lang="en-US" dirty="0">
                <a:ea typeface="+mj-ea"/>
                <a:cs typeface="+mj-cs"/>
              </a:rPr>
              <a:t>Question #1</a:t>
            </a:r>
          </a:p>
        </p:txBody>
      </p:sp>
      <p:sp>
        <p:nvSpPr>
          <p:cNvPr id="16387" name="Content Placeholder 2"/>
          <p:cNvSpPr>
            <a:spLocks noGrp="1"/>
          </p:cNvSpPr>
          <p:nvPr>
            <p:ph idx="1"/>
          </p:nvPr>
        </p:nvSpPr>
        <p:spPr>
          <a:xfrm>
            <a:off x="330200" y="1500188"/>
            <a:ext cx="8613775" cy="3686175"/>
          </a:xfrm>
        </p:spPr>
        <p:txBody>
          <a:bodyPr/>
          <a:lstStyle/>
          <a:p>
            <a:pPr eaLnBrk="1" hangingPunct="1">
              <a:buFontTx/>
              <a:buNone/>
            </a:pPr>
            <a:r>
              <a:rPr lang="en-US" altLang="en-US" dirty="0">
                <a:ea typeface="ＭＳ Ｐゴシック" panose="020B0600070205080204" pitchFamily="34" charset="-128"/>
              </a:rPr>
              <a:t>	A client presents at the clinic with symptoms of hyperexcitability and agitation. </a:t>
            </a:r>
            <a:r>
              <a:rPr lang="en-US" altLang="en-US" dirty="0">
                <a:solidFill>
                  <a:schemeClr val="bg2"/>
                </a:solidFill>
                <a:ea typeface="ＭＳ Ｐゴシック" panose="020B0600070205080204" pitchFamily="34" charset="-128"/>
              </a:rPr>
              <a:t>Which medication would the nurse expect the physician to prescribe? </a:t>
            </a:r>
          </a:p>
          <a:p>
            <a:pPr eaLnBrk="1" hangingPunct="1">
              <a:buFontTx/>
              <a:buNone/>
            </a:pPr>
            <a:r>
              <a:rPr lang="en-US" altLang="en-US" dirty="0">
                <a:ea typeface="ＭＳ Ｐゴシック" panose="020B0600070205080204" pitchFamily="34" charset="-128"/>
              </a:rPr>
              <a:t>	  A. Hypnotic</a:t>
            </a:r>
          </a:p>
          <a:p>
            <a:pPr lvl="1" eaLnBrk="1" hangingPunct="1">
              <a:buFontTx/>
              <a:buNone/>
            </a:pPr>
            <a:r>
              <a:rPr lang="en-US" altLang="en-US" dirty="0">
                <a:ea typeface="ＭＳ Ｐゴシック" panose="020B0600070205080204" pitchFamily="34" charset="-128"/>
              </a:rPr>
              <a:t>B. Benzodiazepine</a:t>
            </a:r>
          </a:p>
          <a:p>
            <a:pPr lvl="1" eaLnBrk="1" hangingPunct="1">
              <a:buFontTx/>
              <a:buNone/>
            </a:pPr>
            <a:r>
              <a:rPr lang="en-US" altLang="en-US" dirty="0">
                <a:ea typeface="ＭＳ Ｐゴシック" panose="020B0600070205080204" pitchFamily="34" charset="-128"/>
              </a:rPr>
              <a:t>C. Barbiturate</a:t>
            </a:r>
          </a:p>
          <a:p>
            <a:pPr lvl="1" eaLnBrk="1" hangingPunct="1">
              <a:buFontTx/>
              <a:buNone/>
            </a:pPr>
            <a:r>
              <a:rPr lang="en-US" altLang="en-US" dirty="0">
                <a:ea typeface="ＭＳ Ｐゴシック" panose="020B0600070205080204" pitchFamily="34" charset="-128"/>
              </a:rPr>
              <a:t>D. Other Anxiolytic and Hypnotic Drugs</a:t>
            </a:r>
          </a:p>
          <a:p>
            <a:pPr lvl="1" eaLnBrk="1" hangingPunct="1">
              <a:buFontTx/>
              <a:buNone/>
            </a:pPr>
            <a:endParaRPr lang="en-US" altLang="en-US" dirty="0">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82625"/>
            <a:ext cx="8524875" cy="388938"/>
          </a:xfrm>
        </p:spPr>
        <p:txBody>
          <a:bodyPr/>
          <a:lstStyle/>
          <a:p>
            <a:pPr eaLnBrk="1" hangingPunct="1">
              <a:defRPr/>
            </a:pPr>
            <a:r>
              <a:rPr lang="en-US" dirty="0">
                <a:ea typeface="+mj-ea"/>
                <a:cs typeface="+mj-cs"/>
              </a:rPr>
              <a:t>Answer to </a:t>
            </a:r>
            <a:r>
              <a:rPr lang="en-US" dirty="0"/>
              <a:t>Question #1</a:t>
            </a:r>
            <a:r>
              <a:rPr lang="en-US" dirty="0">
                <a:ea typeface="+mj-ea"/>
                <a:cs typeface="+mj-cs"/>
              </a:rPr>
              <a:t> </a:t>
            </a:r>
          </a:p>
        </p:txBody>
      </p:sp>
      <p:sp>
        <p:nvSpPr>
          <p:cNvPr id="17411" name="Content Placeholder 2"/>
          <p:cNvSpPr>
            <a:spLocks noGrp="1"/>
          </p:cNvSpPr>
          <p:nvPr>
            <p:ph idx="1"/>
          </p:nvPr>
        </p:nvSpPr>
        <p:spPr>
          <a:xfrm>
            <a:off x="330200" y="1417638"/>
            <a:ext cx="8613775" cy="3686175"/>
          </a:xfrm>
        </p:spPr>
        <p:txBody>
          <a:bodyPr/>
          <a:lstStyle/>
          <a:p>
            <a:pPr eaLnBrk="1" hangingPunct="1"/>
            <a:endParaRPr lang="en-US" altLang="en-US" dirty="0">
              <a:ea typeface="ＭＳ Ｐゴシック" panose="020B0600070205080204" pitchFamily="34" charset="-128"/>
            </a:endParaRPr>
          </a:p>
          <a:p>
            <a:pPr marL="280988" lvl="1" indent="-280988" algn="ctr" eaLnBrk="1" hangingPunct="1">
              <a:buFontTx/>
              <a:buNone/>
            </a:pPr>
            <a:r>
              <a:rPr lang="en-US" altLang="en-US" dirty="0">
                <a:ea typeface="ＭＳ Ｐゴシック" panose="020B0600070205080204" pitchFamily="34" charset="-128"/>
              </a:rPr>
              <a:t>B. Benzodiazepine</a:t>
            </a:r>
          </a:p>
          <a:p>
            <a:pPr eaLnBrk="1" hangingPunct="1"/>
            <a:endParaRPr lang="en-US" altLang="en-US" dirty="0">
              <a:ea typeface="ＭＳ Ｐゴシック" panose="020B0600070205080204" pitchFamily="34" charset="-128"/>
            </a:endParaRPr>
          </a:p>
          <a:p>
            <a:pPr eaLnBrk="1" hangingPunct="1">
              <a:buFontTx/>
              <a:buNone/>
            </a:pPr>
            <a:r>
              <a:rPr lang="en-US" altLang="en-US" dirty="0">
                <a:ea typeface="ＭＳ Ｐゴシック" panose="020B0600070205080204" pitchFamily="34" charset="-128"/>
              </a:rPr>
              <a:t>	Rationale: Hyperexcitability and agitation are indications for the use of benzodiazepines.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430213" y="701675"/>
            <a:ext cx="8524875" cy="384175"/>
          </a:xfrm>
        </p:spPr>
        <p:txBody>
          <a:bodyPr/>
          <a:lstStyle/>
          <a:p>
            <a:pPr eaLnBrk="1" hangingPunct="1">
              <a:defRPr/>
            </a:pPr>
            <a:r>
              <a:rPr lang="en-US" dirty="0">
                <a:ea typeface="+mj-ea"/>
                <a:cs typeface="+mj-cs"/>
              </a:rPr>
              <a:t>Barbiturates: Action</a:t>
            </a:r>
          </a:p>
        </p:txBody>
      </p:sp>
      <p:sp>
        <p:nvSpPr>
          <p:cNvPr id="18435" name="Rectangle 3"/>
          <p:cNvSpPr>
            <a:spLocks noGrp="1" noChangeArrowheads="1"/>
          </p:cNvSpPr>
          <p:nvPr>
            <p:ph type="body" idx="1"/>
          </p:nvPr>
        </p:nvSpPr>
        <p:spPr>
          <a:xfrm>
            <a:off x="330200" y="1431925"/>
            <a:ext cx="8613775" cy="3686175"/>
          </a:xfrm>
        </p:spPr>
        <p:txBody>
          <a:bodyPr/>
          <a:lstStyle/>
          <a:p>
            <a:pPr eaLnBrk="1" hangingPunct="1"/>
            <a:r>
              <a:rPr lang="en-US" altLang="en-US" dirty="0">
                <a:ea typeface="ＭＳ Ｐゴシック" panose="020B0600070205080204" pitchFamily="34" charset="-128"/>
                <a:cs typeface="Times New Roman" panose="02020603050405020304" pitchFamily="18" charset="0"/>
              </a:rPr>
              <a:t>CNS depressants</a:t>
            </a:r>
          </a:p>
          <a:p>
            <a:pPr eaLnBrk="1" hangingPunct="1"/>
            <a:r>
              <a:rPr lang="en-US" altLang="en-US" dirty="0">
                <a:ea typeface="ＭＳ Ｐゴシック" panose="020B0600070205080204" pitchFamily="34" charset="-128"/>
                <a:cs typeface="Times New Roman" panose="02020603050405020304" pitchFamily="18" charset="0"/>
              </a:rPr>
              <a:t>Inhibit neuroral impulse conduction in the ascending RAS</a:t>
            </a:r>
          </a:p>
          <a:p>
            <a:pPr eaLnBrk="1" hangingPunct="1"/>
            <a:r>
              <a:rPr lang="en-US" altLang="en-US" dirty="0">
                <a:ea typeface="ＭＳ Ｐゴシック" panose="020B0600070205080204" pitchFamily="34" charset="-128"/>
                <a:cs typeface="Times New Roman" panose="02020603050405020304" pitchFamily="18" charset="0"/>
              </a:rPr>
              <a:t>Depress cerebral cortex</a:t>
            </a:r>
          </a:p>
          <a:p>
            <a:pPr eaLnBrk="1" hangingPunct="1"/>
            <a:r>
              <a:rPr lang="en-US" altLang="en-US" dirty="0">
                <a:ea typeface="ＭＳ Ｐゴシック" panose="020B0600070205080204" pitchFamily="34" charset="-128"/>
                <a:cs typeface="Times New Roman" panose="02020603050405020304" pitchFamily="18" charset="0"/>
              </a:rPr>
              <a:t>Depress motor output</a:t>
            </a:r>
          </a:p>
          <a:p>
            <a:pPr eaLnBrk="1" hangingPunct="1"/>
            <a:r>
              <a:rPr lang="en-US" altLang="en-US" dirty="0">
                <a:ea typeface="ＭＳ Ｐゴシック" panose="020B0600070205080204" pitchFamily="34" charset="-128"/>
                <a:cs typeface="Times New Roman" panose="02020603050405020304" pitchFamily="18" charset="0"/>
              </a:rPr>
              <a:t>Cause: sedation, hypnosis, anesthesia, and coma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430213" y="674688"/>
            <a:ext cx="8524875" cy="384175"/>
          </a:xfrm>
        </p:spPr>
        <p:txBody>
          <a:bodyPr/>
          <a:lstStyle/>
          <a:p>
            <a:pPr eaLnBrk="1" hangingPunct="1">
              <a:defRPr/>
            </a:pPr>
            <a:r>
              <a:rPr lang="en-US" dirty="0">
                <a:ea typeface="+mj-ea"/>
                <a:cs typeface="+mj-cs"/>
              </a:rPr>
              <a:t>Barbiturates: Indication</a:t>
            </a:r>
          </a:p>
        </p:txBody>
      </p:sp>
      <p:sp>
        <p:nvSpPr>
          <p:cNvPr id="19459" name="Rectangle 3"/>
          <p:cNvSpPr>
            <a:spLocks noGrp="1" noChangeArrowheads="1"/>
          </p:cNvSpPr>
          <p:nvPr>
            <p:ph type="body" idx="1"/>
          </p:nvPr>
        </p:nvSpPr>
        <p:spPr>
          <a:xfrm>
            <a:off x="330200" y="1404938"/>
            <a:ext cx="8613775" cy="3686175"/>
          </a:xfrm>
        </p:spPr>
        <p:txBody>
          <a:bodyPr/>
          <a:lstStyle/>
          <a:p>
            <a:pPr eaLnBrk="1" hangingPunct="1"/>
            <a:r>
              <a:rPr lang="en-US" altLang="en-US" dirty="0">
                <a:ea typeface="ＭＳ Ｐゴシック" panose="020B0600070205080204" pitchFamily="34" charset="-128"/>
                <a:cs typeface="Times New Roman" panose="02020603050405020304" pitchFamily="18" charset="0"/>
              </a:rPr>
              <a:t>Relief of the signs and symptoms of anxiety</a:t>
            </a:r>
          </a:p>
          <a:p>
            <a:pPr eaLnBrk="1" hangingPunct="1"/>
            <a:r>
              <a:rPr lang="en-US" altLang="en-US" dirty="0">
                <a:ea typeface="ＭＳ Ｐゴシック" panose="020B0600070205080204" pitchFamily="34" charset="-128"/>
                <a:cs typeface="Times New Roman" panose="02020603050405020304" pitchFamily="18" charset="0"/>
              </a:rPr>
              <a:t>Sedation</a:t>
            </a:r>
          </a:p>
          <a:p>
            <a:pPr eaLnBrk="1" hangingPunct="1"/>
            <a:r>
              <a:rPr lang="en-US" altLang="en-US" dirty="0">
                <a:ea typeface="ＭＳ Ｐゴシック" panose="020B0600070205080204" pitchFamily="34" charset="-128"/>
                <a:cs typeface="Times New Roman" panose="02020603050405020304" pitchFamily="18" charset="0"/>
              </a:rPr>
              <a:t>Insomnia</a:t>
            </a:r>
          </a:p>
          <a:p>
            <a:pPr eaLnBrk="1" hangingPunct="1"/>
            <a:r>
              <a:rPr lang="en-US" altLang="en-US" dirty="0">
                <a:ea typeface="ＭＳ Ｐゴシック" panose="020B0600070205080204" pitchFamily="34" charset="-128"/>
                <a:cs typeface="Times New Roman" panose="02020603050405020304" pitchFamily="18" charset="0"/>
              </a:rPr>
              <a:t>Preanesthesia</a:t>
            </a:r>
          </a:p>
          <a:p>
            <a:pPr eaLnBrk="1" hangingPunct="1"/>
            <a:r>
              <a:rPr lang="en-US" altLang="en-US" dirty="0">
                <a:ea typeface="ＭＳ Ｐゴシック" panose="020B0600070205080204" pitchFamily="34" charset="-128"/>
                <a:cs typeface="Times New Roman" panose="02020603050405020304" pitchFamily="18" charset="0"/>
              </a:rPr>
              <a:t>Seizures</a:t>
            </a:r>
          </a:p>
          <a:p>
            <a:pPr eaLnBrk="1" hangingPunct="1"/>
            <a:endParaRPr lang="en-US" altLang="en-US" dirty="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430213" y="674677"/>
            <a:ext cx="8524875" cy="401648"/>
          </a:xfrm>
        </p:spPr>
        <p:txBody>
          <a:bodyPr/>
          <a:lstStyle/>
          <a:p>
            <a:pPr eaLnBrk="1" hangingPunct="1">
              <a:defRPr/>
            </a:pPr>
            <a:r>
              <a:rPr lang="en-US" dirty="0">
                <a:ea typeface="+mj-ea"/>
                <a:cs typeface="+mj-cs"/>
              </a:rPr>
              <a:t>Barbiturates: </a:t>
            </a:r>
            <a:r>
              <a:rPr lang="en-US" sz="2900" dirty="0">
                <a:ea typeface="+mj-ea"/>
                <a:cs typeface="+mj-cs"/>
              </a:rPr>
              <a:t>Pharmacokinetics</a:t>
            </a:r>
            <a:r>
              <a:rPr lang="en-US" dirty="0">
                <a:ea typeface="+mj-ea"/>
                <a:cs typeface="+mj-cs"/>
              </a:rPr>
              <a:t> </a:t>
            </a:r>
          </a:p>
        </p:txBody>
      </p:sp>
      <p:sp>
        <p:nvSpPr>
          <p:cNvPr id="20483" name="Rectangle 3"/>
          <p:cNvSpPr>
            <a:spLocks noGrp="1" noChangeArrowheads="1"/>
          </p:cNvSpPr>
          <p:nvPr>
            <p:ph type="body" idx="1"/>
          </p:nvPr>
        </p:nvSpPr>
        <p:spPr>
          <a:xfrm>
            <a:off x="330200" y="1417638"/>
            <a:ext cx="8613775" cy="3686175"/>
          </a:xfrm>
        </p:spPr>
        <p:txBody>
          <a:bodyPr/>
          <a:lstStyle/>
          <a:p>
            <a:pPr eaLnBrk="1" hangingPunct="1"/>
            <a:r>
              <a:rPr lang="en-US" altLang="en-US" dirty="0">
                <a:ea typeface="ＭＳ Ｐゴシック" panose="020B0600070205080204" pitchFamily="34" charset="-128"/>
              </a:rPr>
              <a:t>Well absorbed </a:t>
            </a:r>
          </a:p>
          <a:p>
            <a:pPr eaLnBrk="1" hangingPunct="1"/>
            <a:r>
              <a:rPr lang="en-US" altLang="en-US" dirty="0">
                <a:ea typeface="ＭＳ Ｐゴシック" panose="020B0600070205080204" pitchFamily="34" charset="-128"/>
              </a:rPr>
              <a:t>Reaching peak in 20 – 60 minutes</a:t>
            </a:r>
          </a:p>
          <a:p>
            <a:pPr eaLnBrk="1" hangingPunct="1"/>
            <a:r>
              <a:rPr lang="en-US" altLang="en-US" dirty="0">
                <a:ea typeface="ＭＳ Ｐゴシック" panose="020B0600070205080204" pitchFamily="34" charset="-128"/>
              </a:rPr>
              <a:t>Metabolized in the liver</a:t>
            </a:r>
          </a:p>
          <a:p>
            <a:pPr eaLnBrk="1" hangingPunct="1"/>
            <a:r>
              <a:rPr lang="en-US" altLang="en-US" dirty="0">
                <a:ea typeface="ＭＳ Ｐゴシック" panose="020B0600070205080204" pitchFamily="34" charset="-128"/>
              </a:rPr>
              <a:t>Excreted in the urine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a:xfrm>
            <a:off x="430213" y="317500"/>
            <a:ext cx="8524875" cy="776288"/>
          </a:xfrm>
        </p:spPr>
        <p:txBody>
          <a:bodyPr/>
          <a:lstStyle/>
          <a:p>
            <a:pPr eaLnBrk="1" hangingPunct="1">
              <a:defRPr/>
            </a:pPr>
            <a:r>
              <a:rPr lang="en-US" dirty="0">
                <a:ea typeface="+mj-ea"/>
                <a:cs typeface="+mj-cs"/>
              </a:rPr>
              <a:t>Barbiturates: Contraindications </a:t>
            </a:r>
            <a:br>
              <a:rPr lang="en-US" dirty="0">
                <a:ea typeface="+mj-ea"/>
                <a:cs typeface="+mj-cs"/>
              </a:rPr>
            </a:br>
            <a:r>
              <a:rPr lang="en-US" dirty="0">
                <a:ea typeface="+mj-ea"/>
                <a:cs typeface="+mj-cs"/>
              </a:rPr>
              <a:t>and Cautions</a:t>
            </a:r>
          </a:p>
        </p:txBody>
      </p:sp>
      <p:sp>
        <p:nvSpPr>
          <p:cNvPr id="21507" name="Rectangle 3"/>
          <p:cNvSpPr>
            <a:spLocks noGrp="1" noChangeArrowheads="1"/>
          </p:cNvSpPr>
          <p:nvPr>
            <p:ph type="body" idx="1"/>
          </p:nvPr>
        </p:nvSpPr>
        <p:spPr>
          <a:xfrm>
            <a:off x="330200" y="1431925"/>
            <a:ext cx="8613775" cy="3686175"/>
          </a:xfrm>
        </p:spPr>
        <p:txBody>
          <a:bodyPr/>
          <a:lstStyle/>
          <a:p>
            <a:pPr eaLnBrk="1" hangingPunct="1"/>
            <a:r>
              <a:rPr lang="en-US" altLang="en-US" dirty="0">
                <a:ea typeface="ＭＳ Ｐゴシック" panose="020B0600070205080204" pitchFamily="34" charset="-128"/>
                <a:cs typeface="Times New Roman" panose="02020603050405020304" pitchFamily="18" charset="0"/>
              </a:rPr>
              <a:t>Allergy to any barbiturate</a:t>
            </a:r>
          </a:p>
          <a:p>
            <a:pPr eaLnBrk="1" hangingPunct="1"/>
            <a:r>
              <a:rPr lang="en-US" altLang="en-US" dirty="0">
                <a:ea typeface="ＭＳ Ｐゴシック" panose="020B0600070205080204" pitchFamily="34" charset="-128"/>
                <a:cs typeface="Times New Roman" panose="02020603050405020304" pitchFamily="18" charset="0"/>
              </a:rPr>
              <a:t>Previous history of addiction to sedative–hypnotic drugs</a:t>
            </a:r>
          </a:p>
          <a:p>
            <a:pPr eaLnBrk="1" hangingPunct="1"/>
            <a:r>
              <a:rPr lang="en-US" altLang="en-US" dirty="0">
                <a:ea typeface="ＭＳ Ｐゴシック" panose="020B0600070205080204" pitchFamily="34" charset="-128"/>
                <a:cs typeface="Times New Roman" panose="02020603050405020304" pitchFamily="18" charset="0"/>
              </a:rPr>
              <a:t>Latent or manifest porphyria</a:t>
            </a:r>
          </a:p>
          <a:p>
            <a:pPr eaLnBrk="1" hangingPunct="1"/>
            <a:r>
              <a:rPr lang="en-US" altLang="en-US" dirty="0">
                <a:ea typeface="ＭＳ Ｐゴシック" panose="020B0600070205080204" pitchFamily="34" charset="-128"/>
                <a:cs typeface="Times New Roman" panose="02020603050405020304" pitchFamily="18" charset="0"/>
              </a:rPr>
              <a:t>Marked hepatic impairment or nephritis</a:t>
            </a:r>
          </a:p>
          <a:p>
            <a:pPr eaLnBrk="1" hangingPunct="1"/>
            <a:r>
              <a:rPr lang="en-US" altLang="en-US" dirty="0">
                <a:ea typeface="ＭＳ Ｐゴシック" panose="020B0600070205080204" pitchFamily="34" charset="-128"/>
                <a:cs typeface="Times New Roman" panose="02020603050405020304" pitchFamily="18" charset="0"/>
              </a:rPr>
              <a:t>Respiratory distress or severe respiratory dysfunction</a:t>
            </a:r>
          </a:p>
          <a:p>
            <a:pPr eaLnBrk="1" hangingPunct="1"/>
            <a:r>
              <a:rPr lang="en-US" altLang="en-US" dirty="0">
                <a:ea typeface="ＭＳ Ｐゴシック" panose="020B0600070205080204" pitchFamily="34" charset="-128"/>
                <a:cs typeface="Times New Roman" panose="02020603050405020304" pitchFamily="18" charset="0"/>
              </a:rPr>
              <a:t>Pregnancy </a:t>
            </a:r>
          </a:p>
          <a:p>
            <a:pPr eaLnBrk="1" hangingPunct="1"/>
            <a:endParaRPr lang="en-US" altLang="en-US" dirty="0">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430213" y="633413"/>
            <a:ext cx="8524875" cy="384175"/>
          </a:xfrm>
        </p:spPr>
        <p:txBody>
          <a:bodyPr/>
          <a:lstStyle/>
          <a:p>
            <a:pPr eaLnBrk="1" hangingPunct="1">
              <a:defRPr/>
            </a:pPr>
            <a:r>
              <a:rPr lang="en-US" dirty="0">
                <a:ea typeface="+mj-ea"/>
                <a:cs typeface="+mj-cs"/>
              </a:rPr>
              <a:t>Barbiturates: Adverse Effects</a:t>
            </a:r>
          </a:p>
        </p:txBody>
      </p:sp>
      <p:sp>
        <p:nvSpPr>
          <p:cNvPr id="22531" name="Rectangle 3"/>
          <p:cNvSpPr>
            <a:spLocks noGrp="1" noChangeArrowheads="1"/>
          </p:cNvSpPr>
          <p:nvPr>
            <p:ph type="body" sz="half" idx="1"/>
          </p:nvPr>
        </p:nvSpPr>
        <p:spPr>
          <a:xfrm>
            <a:off x="330200" y="1417638"/>
            <a:ext cx="4230688" cy="3686175"/>
          </a:xfrm>
        </p:spPr>
        <p:txBody>
          <a:bodyPr/>
          <a:lstStyle/>
          <a:p>
            <a:pPr eaLnBrk="1" hangingPunct="1"/>
            <a:r>
              <a:rPr lang="en-US" altLang="en-US" sz="2000" dirty="0">
                <a:ea typeface="ＭＳ Ｐゴシック" panose="020B0600070205080204" pitchFamily="34" charset="-128"/>
              </a:rPr>
              <a:t>CNS Depression</a:t>
            </a:r>
          </a:p>
          <a:p>
            <a:pPr eaLnBrk="1" hangingPunct="1"/>
            <a:r>
              <a:rPr lang="en-US" altLang="en-US" sz="2000" dirty="0">
                <a:ea typeface="ＭＳ Ｐゴシック" panose="020B0600070205080204" pitchFamily="34" charset="-128"/>
              </a:rPr>
              <a:t>Physical Dependency</a:t>
            </a:r>
          </a:p>
          <a:p>
            <a:pPr eaLnBrk="1" hangingPunct="1"/>
            <a:r>
              <a:rPr lang="en-US" altLang="en-US" sz="2000" dirty="0">
                <a:ea typeface="ＭＳ Ｐゴシック" panose="020B0600070205080204" pitchFamily="34" charset="-128"/>
              </a:rPr>
              <a:t>Drowsiness</a:t>
            </a:r>
          </a:p>
          <a:p>
            <a:pPr eaLnBrk="1" hangingPunct="1"/>
            <a:r>
              <a:rPr lang="en-US" altLang="en-US" sz="2000" dirty="0">
                <a:ea typeface="ＭＳ Ｐゴシック" panose="020B0600070205080204" pitchFamily="34" charset="-128"/>
              </a:rPr>
              <a:t>Somnolence</a:t>
            </a:r>
          </a:p>
          <a:p>
            <a:pPr eaLnBrk="1" hangingPunct="1"/>
            <a:r>
              <a:rPr lang="en-US" altLang="en-US" sz="2000" dirty="0">
                <a:ea typeface="ＭＳ Ｐゴシック" panose="020B0600070205080204" pitchFamily="34" charset="-128"/>
              </a:rPr>
              <a:t>Lethargy</a:t>
            </a:r>
          </a:p>
          <a:p>
            <a:pPr eaLnBrk="1" hangingPunct="1"/>
            <a:r>
              <a:rPr lang="en-US" altLang="en-US" sz="2000" dirty="0">
                <a:ea typeface="ＭＳ Ｐゴシック" panose="020B0600070205080204" pitchFamily="34" charset="-128"/>
              </a:rPr>
              <a:t>Ataxia</a:t>
            </a:r>
          </a:p>
          <a:p>
            <a:pPr eaLnBrk="1" hangingPunct="1"/>
            <a:endParaRPr lang="en-US" altLang="en-US" sz="2000" dirty="0">
              <a:ea typeface="ＭＳ Ｐゴシック" panose="020B0600070205080204" pitchFamily="34" charset="-128"/>
            </a:endParaRPr>
          </a:p>
        </p:txBody>
      </p:sp>
      <p:sp>
        <p:nvSpPr>
          <p:cNvPr id="22532" name="Rectangle 4"/>
          <p:cNvSpPr>
            <a:spLocks noGrp="1" noChangeArrowheads="1"/>
          </p:cNvSpPr>
          <p:nvPr>
            <p:ph type="body" sz="half" idx="2"/>
          </p:nvPr>
        </p:nvSpPr>
        <p:spPr>
          <a:xfrm>
            <a:off x="4713288" y="1417638"/>
            <a:ext cx="4230687" cy="3686175"/>
          </a:xfrm>
        </p:spPr>
        <p:txBody>
          <a:bodyPr/>
          <a:lstStyle/>
          <a:p>
            <a:pPr eaLnBrk="1" hangingPunct="1"/>
            <a:r>
              <a:rPr lang="en-US" altLang="en-US" sz="2000" dirty="0">
                <a:ea typeface="ＭＳ Ｐゴシック" panose="020B0600070205080204" pitchFamily="34" charset="-128"/>
              </a:rPr>
              <a:t>Vertigo</a:t>
            </a:r>
          </a:p>
          <a:p>
            <a:pPr eaLnBrk="1" hangingPunct="1"/>
            <a:r>
              <a:rPr lang="en-US" altLang="en-US" sz="2000" dirty="0">
                <a:ea typeface="ＭＳ Ｐゴシック" panose="020B0600070205080204" pitchFamily="34" charset="-128"/>
              </a:rPr>
              <a:t>Nausea</a:t>
            </a:r>
          </a:p>
          <a:p>
            <a:pPr eaLnBrk="1" hangingPunct="1"/>
            <a:r>
              <a:rPr lang="en-US" altLang="en-US" sz="2000" dirty="0">
                <a:ea typeface="ＭＳ Ｐゴシック" panose="020B0600070205080204" pitchFamily="34" charset="-128"/>
              </a:rPr>
              <a:t>Vomiting</a:t>
            </a:r>
          </a:p>
          <a:p>
            <a:pPr eaLnBrk="1" hangingPunct="1"/>
            <a:r>
              <a:rPr lang="en-US" altLang="en-US" sz="2000" dirty="0">
                <a:ea typeface="ＭＳ Ｐゴシック" panose="020B0600070205080204" pitchFamily="34" charset="-128"/>
              </a:rPr>
              <a:t>Constipation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430213" y="687388"/>
            <a:ext cx="8524875" cy="384175"/>
          </a:xfrm>
        </p:spPr>
        <p:txBody>
          <a:bodyPr/>
          <a:lstStyle/>
          <a:p>
            <a:pPr eaLnBrk="1" hangingPunct="1">
              <a:defRPr/>
            </a:pPr>
            <a:r>
              <a:rPr lang="en-US" dirty="0">
                <a:ea typeface="+mj-ea"/>
                <a:cs typeface="+mj-cs"/>
              </a:rPr>
              <a:t>Barbiturates: Drug-Drug Interactions</a:t>
            </a:r>
          </a:p>
        </p:txBody>
      </p:sp>
      <p:sp>
        <p:nvSpPr>
          <p:cNvPr id="23555" name="Rectangle 3"/>
          <p:cNvSpPr>
            <a:spLocks noGrp="1" noChangeArrowheads="1"/>
          </p:cNvSpPr>
          <p:nvPr>
            <p:ph type="body" idx="1"/>
          </p:nvPr>
        </p:nvSpPr>
        <p:spPr>
          <a:xfrm>
            <a:off x="330200" y="1431925"/>
            <a:ext cx="8613775" cy="3686175"/>
          </a:xfrm>
        </p:spPr>
        <p:txBody>
          <a:bodyPr/>
          <a:lstStyle/>
          <a:p>
            <a:pPr eaLnBrk="1" hangingPunct="1"/>
            <a:r>
              <a:rPr lang="en-US" altLang="en-US" dirty="0">
                <a:ea typeface="ＭＳ Ｐゴシック" panose="020B0600070205080204" pitchFamily="34" charset="-128"/>
              </a:rPr>
              <a:t>Increase CNS depression when given with alcohol, antihistamines, and other tranquilizers</a:t>
            </a:r>
          </a:p>
          <a:p>
            <a:pPr eaLnBrk="1" hangingPunct="1"/>
            <a:r>
              <a:rPr lang="en-US" altLang="en-US" dirty="0">
                <a:ea typeface="ＭＳ Ｐゴシック" panose="020B0600070205080204" pitchFamily="34" charset="-128"/>
              </a:rPr>
              <a:t>Altered response to phenytoin</a:t>
            </a:r>
          </a:p>
          <a:p>
            <a:pPr eaLnBrk="1" hangingPunct="1"/>
            <a:r>
              <a:rPr lang="en-US" altLang="en-US" dirty="0">
                <a:ea typeface="ＭＳ Ｐゴシック" panose="020B0600070205080204" pitchFamily="34" charset="-128"/>
              </a:rPr>
              <a:t>MAO cause increase serum levels and effect</a:t>
            </a:r>
          </a:p>
          <a:p>
            <a:pPr eaLnBrk="1" hangingPunct="1"/>
            <a:r>
              <a:rPr lang="en-US" altLang="en-US" dirty="0">
                <a:ea typeface="ＭＳ Ｐゴシック" panose="020B0600070205080204" pitchFamily="34" charset="-128"/>
              </a:rPr>
              <a:t>Decrease effectiveness of the following drugs:  anticoagulants, digoxin, tricyclic antidepressants, corticosteroids and oral contraceptives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42938"/>
            <a:ext cx="8524875" cy="388937"/>
          </a:xfrm>
        </p:spPr>
        <p:txBody>
          <a:bodyPr/>
          <a:lstStyle/>
          <a:p>
            <a:pPr eaLnBrk="1" hangingPunct="1">
              <a:defRPr/>
            </a:pPr>
            <a:r>
              <a:rPr lang="en-US" dirty="0">
                <a:ea typeface="+mj-ea"/>
                <a:cs typeface="+mj-cs"/>
              </a:rPr>
              <a:t>Question #2</a:t>
            </a:r>
          </a:p>
        </p:txBody>
      </p:sp>
      <p:sp>
        <p:nvSpPr>
          <p:cNvPr id="27651" name="Content Placeholder 2"/>
          <p:cNvSpPr>
            <a:spLocks noGrp="1"/>
          </p:cNvSpPr>
          <p:nvPr>
            <p:ph idx="1"/>
          </p:nvPr>
        </p:nvSpPr>
        <p:spPr>
          <a:xfrm>
            <a:off x="330200" y="1609725"/>
            <a:ext cx="8613775" cy="3686175"/>
          </a:xfrm>
        </p:spPr>
        <p:txBody>
          <a:bodyPr/>
          <a:lstStyle/>
          <a:p>
            <a:pPr algn="ctr" eaLnBrk="1" hangingPunct="1">
              <a:buFontTx/>
              <a:buNone/>
            </a:pPr>
            <a:r>
              <a:rPr lang="en-US" altLang="en-US" dirty="0">
                <a:solidFill>
                  <a:schemeClr val="bg2"/>
                </a:solidFill>
                <a:ea typeface="ＭＳ Ｐゴシック" panose="020B0600070205080204" pitchFamily="34" charset="-128"/>
              </a:rPr>
              <a:t>Please answer the following statement as </a:t>
            </a:r>
            <a:r>
              <a:rPr lang="en-US" altLang="en-US" dirty="0">
                <a:ea typeface="ＭＳ Ｐゴシック" panose="020B0600070205080204" pitchFamily="34" charset="-128"/>
              </a:rPr>
              <a:t>true or false.</a:t>
            </a:r>
          </a:p>
          <a:p>
            <a:pPr algn="ctr" eaLnBrk="1" hangingPunct="1">
              <a:buFontTx/>
              <a:buNone/>
            </a:pPr>
            <a:endParaRPr lang="en-US" altLang="en-US" dirty="0">
              <a:ea typeface="ＭＳ Ｐゴシック" panose="020B0600070205080204" pitchFamily="34" charset="-128"/>
            </a:endParaRPr>
          </a:p>
          <a:p>
            <a:pPr algn="ctr" eaLnBrk="1" hangingPunct="1">
              <a:buFontTx/>
              <a:buNone/>
            </a:pPr>
            <a:endParaRPr lang="en-US" altLang="en-US" dirty="0">
              <a:ea typeface="ＭＳ Ｐゴシック" panose="020B0600070205080204" pitchFamily="34" charset="-128"/>
            </a:endParaRPr>
          </a:p>
          <a:p>
            <a:pPr algn="ctr" eaLnBrk="1" hangingPunct="1">
              <a:buFontTx/>
              <a:buNone/>
            </a:pPr>
            <a:r>
              <a:rPr lang="en-US" altLang="en-US" dirty="0">
                <a:ea typeface="ＭＳ Ｐゴシック" panose="020B0600070205080204" pitchFamily="34" charset="-128"/>
              </a:rPr>
              <a:t>Peak levels of barbiturates occur in 60 to 90 minutes.</a:t>
            </a:r>
          </a:p>
          <a:p>
            <a:pPr algn="ctr" eaLnBrk="1" hangingPunct="1">
              <a:buFontTx/>
              <a:buNone/>
            </a:pPr>
            <a:endParaRPr lang="en-US" altLang="en-US" dirty="0">
              <a:ea typeface="ＭＳ Ｐゴシック" panose="020B0600070205080204" pitchFamily="34" charset="-128"/>
            </a:endParaRPr>
          </a:p>
          <a:p>
            <a:pPr algn="ctr" eaLnBrk="1" hangingPunct="1">
              <a:buFontTx/>
              <a:buNone/>
            </a:pPr>
            <a:endParaRPr lang="en-US" altLang="en-US" dirty="0">
              <a:ea typeface="ＭＳ Ｐゴシック" panose="020B0600070205080204" pitchFamily="34" charset="-128"/>
            </a:endParaRPr>
          </a:p>
          <a:p>
            <a:pPr algn="ctr" eaLnBrk="1" hangingPunct="1">
              <a:buFontTx/>
              <a:buNone/>
            </a:pPr>
            <a:endParaRPr lang="en-US" altLang="en-US" dirty="0">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682625"/>
            <a:ext cx="8524875" cy="388938"/>
          </a:xfrm>
        </p:spPr>
        <p:txBody>
          <a:bodyPr/>
          <a:lstStyle/>
          <a:p>
            <a:pPr eaLnBrk="1" hangingPunct="1">
              <a:defRPr/>
            </a:pPr>
            <a:r>
              <a:rPr lang="en-US" dirty="0">
                <a:ea typeface="+mj-ea"/>
                <a:cs typeface="+mj-cs"/>
              </a:rPr>
              <a:t>Answer to </a:t>
            </a:r>
            <a:r>
              <a:rPr lang="en-US" dirty="0"/>
              <a:t>Question #2</a:t>
            </a:r>
            <a:endParaRPr lang="en-US" dirty="0">
              <a:ea typeface="+mj-ea"/>
              <a:cs typeface="+mj-cs"/>
            </a:endParaRPr>
          </a:p>
        </p:txBody>
      </p:sp>
      <p:sp>
        <p:nvSpPr>
          <p:cNvPr id="28675" name="Content Placeholder 2"/>
          <p:cNvSpPr>
            <a:spLocks noGrp="1"/>
          </p:cNvSpPr>
          <p:nvPr>
            <p:ph idx="1"/>
          </p:nvPr>
        </p:nvSpPr>
        <p:spPr>
          <a:xfrm>
            <a:off x="330200" y="1417638"/>
            <a:ext cx="8613775" cy="3686175"/>
          </a:xfrm>
        </p:spPr>
        <p:txBody>
          <a:bodyPr/>
          <a:lstStyle/>
          <a:p>
            <a:pPr algn="ctr" eaLnBrk="1" hangingPunct="1">
              <a:buFontTx/>
              <a:buNone/>
            </a:pPr>
            <a:endParaRPr lang="en-US" altLang="en-US" dirty="0">
              <a:ea typeface="ＭＳ Ｐゴシック" panose="020B0600070205080204" pitchFamily="34" charset="-128"/>
            </a:endParaRPr>
          </a:p>
          <a:p>
            <a:pPr algn="ctr" eaLnBrk="1" hangingPunct="1">
              <a:buFontTx/>
              <a:buNone/>
            </a:pPr>
            <a:r>
              <a:rPr lang="en-US" altLang="en-US" dirty="0">
                <a:ea typeface="ＭＳ Ｐゴシック" panose="020B0600070205080204" pitchFamily="34" charset="-128"/>
              </a:rPr>
              <a:t>False</a:t>
            </a:r>
          </a:p>
          <a:p>
            <a:pPr algn="ctr" eaLnBrk="1" hangingPunct="1">
              <a:buFontTx/>
              <a:buNone/>
            </a:pPr>
            <a:endParaRPr lang="en-US" altLang="en-US" dirty="0">
              <a:ea typeface="ＭＳ Ｐゴシック" panose="020B0600070205080204" pitchFamily="34" charset="-128"/>
            </a:endParaRPr>
          </a:p>
          <a:p>
            <a:pPr algn="ctr" eaLnBrk="1" hangingPunct="1">
              <a:buFontTx/>
              <a:buNone/>
            </a:pPr>
            <a:r>
              <a:rPr lang="en-US" altLang="en-US" dirty="0">
                <a:ea typeface="ＭＳ Ｐゴシック" panose="020B0600070205080204" pitchFamily="34" charset="-128"/>
              </a:rPr>
              <a:t>Rationale: The barbiturates are absorbed well, reaching peak levels in 20 to 60 minutes.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a:xfrm>
            <a:off x="430213" y="249238"/>
            <a:ext cx="8524875" cy="782637"/>
          </a:xfrm>
        </p:spPr>
        <p:txBody>
          <a:bodyPr/>
          <a:lstStyle/>
          <a:p>
            <a:pPr eaLnBrk="1" hangingPunct="1">
              <a:defRPr/>
            </a:pPr>
            <a:r>
              <a:rPr lang="en-US" dirty="0">
                <a:solidFill>
                  <a:schemeClr val="accent1"/>
                </a:solidFill>
                <a:ea typeface="+mj-ea"/>
                <a:cs typeface="Times New Roman" pitchFamily="18" charset="0"/>
              </a:rPr>
              <a:t>Psychological</a:t>
            </a:r>
            <a:r>
              <a:rPr lang="en-US" dirty="0">
                <a:solidFill>
                  <a:srgbClr val="FF0000"/>
                </a:solidFill>
                <a:ea typeface="+mj-ea"/>
                <a:cs typeface="Times New Roman" pitchFamily="18" charset="0"/>
              </a:rPr>
              <a:t> </a:t>
            </a:r>
            <a:r>
              <a:rPr lang="en-US" dirty="0">
                <a:ea typeface="+mj-ea"/>
                <a:cs typeface="Times New Roman" pitchFamily="18" charset="0"/>
              </a:rPr>
              <a:t>States Affected by Anxiolytic and Hypnotic Drugs</a:t>
            </a:r>
          </a:p>
        </p:txBody>
      </p:sp>
      <p:sp>
        <p:nvSpPr>
          <p:cNvPr id="5123" name="Rectangle 3"/>
          <p:cNvSpPr>
            <a:spLocks noGrp="1" noChangeArrowheads="1"/>
          </p:cNvSpPr>
          <p:nvPr>
            <p:ph type="body" idx="1"/>
          </p:nvPr>
        </p:nvSpPr>
        <p:spPr>
          <a:xfrm>
            <a:off x="330200" y="1514475"/>
            <a:ext cx="8613775" cy="3686175"/>
          </a:xfrm>
        </p:spPr>
        <p:txBody>
          <a:bodyPr/>
          <a:lstStyle/>
          <a:p>
            <a:pPr eaLnBrk="1" hangingPunct="1"/>
            <a:r>
              <a:rPr lang="en-US" altLang="en-US" dirty="0">
                <a:ea typeface="ＭＳ Ｐゴシック" panose="020B0600070205080204" pitchFamily="34" charset="-128"/>
                <a:cs typeface="Times New Roman" panose="02020603050405020304" pitchFamily="18" charset="0"/>
              </a:rPr>
              <a:t>Anxiety </a:t>
            </a:r>
          </a:p>
          <a:p>
            <a:pPr lvl="1" eaLnBrk="1" hangingPunct="1"/>
            <a:r>
              <a:rPr lang="en-US" altLang="en-US" dirty="0">
                <a:ea typeface="ＭＳ Ｐゴシック" panose="020B0600070205080204" pitchFamily="34" charset="-128"/>
                <a:cs typeface="Times New Roman" panose="02020603050405020304" pitchFamily="18" charset="0"/>
              </a:rPr>
              <a:t>Feeling of tension, nervousness, apprehension, or fear involving unpleasant reactions to a stimulus</a:t>
            </a:r>
          </a:p>
          <a:p>
            <a:pPr eaLnBrk="1" hangingPunct="1"/>
            <a:r>
              <a:rPr lang="en-US" altLang="en-US" dirty="0">
                <a:ea typeface="ＭＳ Ｐゴシック" panose="020B0600070205080204" pitchFamily="34" charset="-128"/>
                <a:cs typeface="Times New Roman" panose="02020603050405020304" pitchFamily="18" charset="0"/>
              </a:rPr>
              <a:t>Sedation</a:t>
            </a:r>
          </a:p>
          <a:p>
            <a:pPr lvl="1" eaLnBrk="1" hangingPunct="1"/>
            <a:r>
              <a:rPr lang="en-US" altLang="en-US" dirty="0">
                <a:ea typeface="ＭＳ Ｐゴシック" panose="020B0600070205080204" pitchFamily="34" charset="-128"/>
                <a:cs typeface="Times New Roman" panose="02020603050405020304" pitchFamily="18" charset="0"/>
              </a:rPr>
              <a:t>Loss of awareness and reaction to environmental stimuli </a:t>
            </a:r>
            <a:r>
              <a:rPr lang="en-US" altLang="en-US" dirty="0">
                <a:ea typeface="ＭＳ Ｐゴシック" panose="020B0600070205080204" pitchFamily="34" charset="-128"/>
              </a:rPr>
              <a:t> </a:t>
            </a:r>
          </a:p>
          <a:p>
            <a:pPr eaLnBrk="1" hangingPunct="1"/>
            <a:r>
              <a:rPr lang="en-US" altLang="en-US" dirty="0">
                <a:ea typeface="ＭＳ Ｐゴシック" panose="020B0600070205080204" pitchFamily="34" charset="-128"/>
                <a:cs typeface="Times New Roman" panose="02020603050405020304" pitchFamily="18" charset="0"/>
              </a:rPr>
              <a:t>Hypnosis </a:t>
            </a:r>
          </a:p>
          <a:p>
            <a:pPr lvl="1" eaLnBrk="1" hangingPunct="1"/>
            <a:r>
              <a:rPr lang="en-US" altLang="en-US" dirty="0">
                <a:ea typeface="ＭＳ Ｐゴシック" panose="020B0600070205080204" pitchFamily="34" charset="-128"/>
                <a:cs typeface="Times New Roman" panose="02020603050405020304" pitchFamily="18" charset="0"/>
              </a:rPr>
              <a:t>Extreme sedation resulting in further CNS depression and sleep</a:t>
            </a:r>
            <a:endParaRPr lang="en-US" altLang="en-US" dirty="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xfrm>
            <a:off x="430213" y="671065"/>
            <a:ext cx="8524875" cy="387798"/>
          </a:xfrm>
        </p:spPr>
        <p:txBody>
          <a:bodyPr/>
          <a:lstStyle/>
          <a:p>
            <a:pPr eaLnBrk="1" hangingPunct="1">
              <a:defRPr/>
            </a:pPr>
            <a:r>
              <a:rPr lang="en-US" dirty="0">
                <a:ea typeface="+mj-ea"/>
                <a:cs typeface="Times New Roman" pitchFamily="18" charset="0"/>
              </a:rPr>
              <a:t>Other Anxiolytic and Hypnotic Drugs #1</a:t>
            </a:r>
          </a:p>
        </p:txBody>
      </p:sp>
      <p:sp>
        <p:nvSpPr>
          <p:cNvPr id="30723" name="Rectangle 3"/>
          <p:cNvSpPr>
            <a:spLocks noGrp="1" noChangeArrowheads="1"/>
          </p:cNvSpPr>
          <p:nvPr>
            <p:ph type="body" idx="1"/>
          </p:nvPr>
        </p:nvSpPr>
        <p:spPr>
          <a:xfrm>
            <a:off x="330200" y="1622425"/>
            <a:ext cx="8613775" cy="3686175"/>
          </a:xfrm>
        </p:spPr>
        <p:txBody>
          <a:bodyPr/>
          <a:lstStyle/>
          <a:p>
            <a:pPr eaLnBrk="1" hangingPunct="1"/>
            <a:r>
              <a:rPr lang="en-US" altLang="en-US" dirty="0">
                <a:ea typeface="ＭＳ Ｐゴシック" panose="020B0600070205080204" pitchFamily="34" charset="-128"/>
                <a:cs typeface="Times New Roman" panose="02020603050405020304" pitchFamily="18" charset="0"/>
              </a:rPr>
              <a:t>Antihistamines (promethazine [</a:t>
            </a:r>
            <a:r>
              <a:rPr lang="en-US" altLang="en-US" i="1" dirty="0">
                <a:ea typeface="ＭＳ Ｐゴシック" panose="020B0600070205080204" pitchFamily="34" charset="-128"/>
                <a:cs typeface="Times New Roman" panose="02020603050405020304" pitchFamily="18" charset="0"/>
              </a:rPr>
              <a:t>Promethegan</a:t>
            </a:r>
            <a:r>
              <a:rPr lang="en-US" altLang="en-US" dirty="0">
                <a:ea typeface="ＭＳ Ｐゴシック" panose="020B0600070205080204" pitchFamily="34" charset="-128"/>
                <a:cs typeface="Times New Roman" panose="02020603050405020304" pitchFamily="18" charset="0"/>
              </a:rPr>
              <a:t>], diphenhydramine [generic]): Preoperative medications and postoperative to decrease the need for narcotics</a:t>
            </a:r>
          </a:p>
          <a:p>
            <a:pPr eaLnBrk="1" hangingPunct="1"/>
            <a:r>
              <a:rPr lang="en-US" altLang="en-US" dirty="0">
                <a:ea typeface="ＭＳ Ｐゴシック" panose="020B0600070205080204" pitchFamily="34" charset="-128"/>
                <a:cs typeface="Times New Roman" panose="02020603050405020304" pitchFamily="18" charset="0"/>
              </a:rPr>
              <a:t>Buspirone (generic): Reduces the signs and symptoms of anxiety without severe CNS and adverse effects</a:t>
            </a:r>
          </a:p>
          <a:p>
            <a:pPr eaLnBrk="1" hangingPunct="1"/>
            <a:r>
              <a:rPr lang="en-US" altLang="en-US" dirty="0">
                <a:ea typeface="ＭＳ Ｐゴシック" panose="020B0600070205080204" pitchFamily="34" charset="-128"/>
                <a:cs typeface="Times New Roman" panose="02020603050405020304" pitchFamily="18" charset="0"/>
              </a:rPr>
              <a:t>Dexmedetomidine (</a:t>
            </a:r>
            <a:r>
              <a:rPr lang="en-US" altLang="en-US" i="1" dirty="0">
                <a:ea typeface="ＭＳ Ｐゴシック" panose="020B0600070205080204" pitchFamily="34" charset="-128"/>
                <a:cs typeface="Times New Roman" panose="02020603050405020304" pitchFamily="18" charset="0"/>
              </a:rPr>
              <a:t>Precedex</a:t>
            </a:r>
            <a:r>
              <a:rPr lang="en-US" altLang="en-US" dirty="0">
                <a:ea typeface="ＭＳ Ｐゴシック" panose="020B0600070205080204" pitchFamily="34" charset="-128"/>
                <a:cs typeface="Times New Roman" panose="02020603050405020304" pitchFamily="18" charset="0"/>
              </a:rPr>
              <a:t>): Sedation of intubated and mechanically ventilated patients</a:t>
            </a:r>
          </a:p>
          <a:p>
            <a:pPr eaLnBrk="1" hangingPunct="1"/>
            <a:r>
              <a:rPr lang="en-US" altLang="en-US" dirty="0">
                <a:ea typeface="ＭＳ Ｐゴシック" panose="020B0600070205080204" pitchFamily="34" charset="-128"/>
                <a:cs typeface="Times New Roman" panose="02020603050405020304" pitchFamily="18" charset="0"/>
              </a:rPr>
              <a:t>Eszopiclone (</a:t>
            </a:r>
            <a:r>
              <a:rPr lang="en-US" altLang="en-US" i="1" dirty="0">
                <a:ea typeface="ＭＳ Ｐゴシック" panose="020B0600070205080204" pitchFamily="34" charset="-128"/>
                <a:cs typeface="Times New Roman" panose="02020603050405020304" pitchFamily="18" charset="0"/>
              </a:rPr>
              <a:t>Lunesta</a:t>
            </a:r>
            <a:r>
              <a:rPr lang="en-US" altLang="en-US" dirty="0">
                <a:ea typeface="ＭＳ Ｐゴシック" panose="020B0600070205080204" pitchFamily="34" charset="-128"/>
                <a:cs typeface="Times New Roman" panose="02020603050405020304" pitchFamily="18" charset="0"/>
              </a:rPr>
              <a:t>): Insomnia</a:t>
            </a:r>
          </a:p>
          <a:p>
            <a:pPr eaLnBrk="1" hangingPunct="1"/>
            <a:endParaRPr lang="en-US" altLang="en-US" dirty="0">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xfrm>
            <a:off x="430213" y="674688"/>
            <a:ext cx="8524875" cy="384175"/>
          </a:xfrm>
        </p:spPr>
        <p:txBody>
          <a:bodyPr/>
          <a:lstStyle/>
          <a:p>
            <a:pPr eaLnBrk="1" hangingPunct="1">
              <a:defRPr/>
            </a:pPr>
            <a:r>
              <a:rPr lang="en-US" dirty="0">
                <a:ea typeface="+mj-ea"/>
                <a:cs typeface="Times New Roman" pitchFamily="18" charset="0"/>
              </a:rPr>
              <a:t>Other Anxiolytic and Hypnotic Drugs #2</a:t>
            </a:r>
          </a:p>
        </p:txBody>
      </p:sp>
      <p:sp>
        <p:nvSpPr>
          <p:cNvPr id="29699" name="Rectangle 3"/>
          <p:cNvSpPr>
            <a:spLocks noGrp="1" noChangeArrowheads="1"/>
          </p:cNvSpPr>
          <p:nvPr>
            <p:ph type="body" idx="1"/>
          </p:nvPr>
        </p:nvSpPr>
        <p:spPr>
          <a:xfrm>
            <a:off x="330200" y="1514475"/>
            <a:ext cx="8613775" cy="3686175"/>
          </a:xfrm>
        </p:spPr>
        <p:txBody>
          <a:bodyPr/>
          <a:lstStyle/>
          <a:p>
            <a:pPr eaLnBrk="1" hangingPunct="1"/>
            <a:r>
              <a:rPr lang="en-US" altLang="en-US" dirty="0">
                <a:ea typeface="ＭＳ Ｐゴシック" panose="020B0600070205080204" pitchFamily="34" charset="-128"/>
                <a:cs typeface="Times New Roman" panose="02020603050405020304" pitchFamily="18" charset="0"/>
              </a:rPr>
              <a:t>Meprobamate (generic): Acute anxiety, up to 4 months</a:t>
            </a:r>
          </a:p>
          <a:p>
            <a:pPr eaLnBrk="1" hangingPunct="1"/>
            <a:r>
              <a:rPr lang="en-US" altLang="en-US" dirty="0">
                <a:ea typeface="ＭＳ Ｐゴシック" panose="020B0600070205080204" pitchFamily="34" charset="-128"/>
                <a:cs typeface="Times New Roman" panose="02020603050405020304" pitchFamily="18" charset="0"/>
              </a:rPr>
              <a:t>Ramelton (</a:t>
            </a:r>
            <a:r>
              <a:rPr lang="en-US" altLang="en-US" i="1" dirty="0">
                <a:ea typeface="ＭＳ Ｐゴシック" panose="020B0600070205080204" pitchFamily="34" charset="-128"/>
                <a:cs typeface="Times New Roman" panose="02020603050405020304" pitchFamily="18" charset="0"/>
              </a:rPr>
              <a:t>Rozerem</a:t>
            </a:r>
            <a:r>
              <a:rPr lang="en-US" altLang="en-US" dirty="0">
                <a:ea typeface="ＭＳ Ｐゴシック" panose="020B0600070205080204" pitchFamily="34" charset="-128"/>
                <a:cs typeface="Times New Roman" panose="02020603050405020304" pitchFamily="18" charset="0"/>
              </a:rPr>
              <a:t>), tasimelteon (Hetiloz): Melatonin receptor agonists</a:t>
            </a:r>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cs typeface="Times New Roman" panose="02020603050405020304" pitchFamily="18" charset="0"/>
              </a:rPr>
              <a:t>Suvorexant </a:t>
            </a:r>
            <a:r>
              <a:rPr lang="en-US" altLang="en-US" i="1" dirty="0">
                <a:ea typeface="ＭＳ Ｐゴシック" panose="020B0600070205080204" pitchFamily="34" charset="-128"/>
                <a:cs typeface="Times New Roman" panose="02020603050405020304" pitchFamily="18" charset="0"/>
              </a:rPr>
              <a:t>(Belsomra)</a:t>
            </a:r>
            <a:r>
              <a:rPr lang="en-US" altLang="en-US" dirty="0">
                <a:ea typeface="ＭＳ Ｐゴシック" panose="020B0600070205080204" pitchFamily="34" charset="-128"/>
                <a:cs typeface="Times New Roman" panose="02020603050405020304" pitchFamily="18" charset="0"/>
              </a:rPr>
              <a:t>: Orexin receptor antagonist</a:t>
            </a:r>
          </a:p>
          <a:p>
            <a:pPr eaLnBrk="1" hangingPunct="1"/>
            <a:r>
              <a:rPr lang="en-US" altLang="en-US" dirty="0">
                <a:ea typeface="ＭＳ Ｐゴシック" panose="020B0600070205080204" pitchFamily="34" charset="-128"/>
                <a:cs typeface="Times New Roman" panose="02020603050405020304" pitchFamily="18" charset="0"/>
              </a:rPr>
              <a:t>Zaleplon (</a:t>
            </a:r>
            <a:r>
              <a:rPr lang="en-US" altLang="en-US" i="1" dirty="0">
                <a:ea typeface="ＭＳ Ｐゴシック" panose="020B0600070205080204" pitchFamily="34" charset="-128"/>
                <a:cs typeface="Times New Roman" panose="02020603050405020304" pitchFamily="18" charset="0"/>
              </a:rPr>
              <a:t>Sonata</a:t>
            </a:r>
            <a:r>
              <a:rPr lang="en-US" altLang="en-US" dirty="0">
                <a:ea typeface="ＭＳ Ｐゴシック" panose="020B0600070205080204" pitchFamily="34" charset="-128"/>
                <a:cs typeface="Times New Roman" panose="02020603050405020304" pitchFamily="18" charset="0"/>
              </a:rPr>
              <a:t>) and zolpidem (</a:t>
            </a:r>
            <a:r>
              <a:rPr lang="en-US" altLang="en-US" i="1" dirty="0">
                <a:ea typeface="ＭＳ Ｐゴシック" panose="020B0600070205080204" pitchFamily="34" charset="-128"/>
                <a:cs typeface="Times New Roman" panose="02020603050405020304" pitchFamily="18" charset="0"/>
              </a:rPr>
              <a:t>Ambien</a:t>
            </a:r>
            <a:r>
              <a:rPr lang="en-US" altLang="en-US" dirty="0">
                <a:ea typeface="ＭＳ Ｐゴシック" panose="020B0600070205080204" pitchFamily="34" charset="-128"/>
                <a:cs typeface="Times New Roman" panose="02020603050405020304" pitchFamily="18" charset="0"/>
              </a:rPr>
              <a:t>): Short-term treatment of insomnia</a:t>
            </a:r>
          </a:p>
          <a:p>
            <a:pPr eaLnBrk="1" hangingPunct="1"/>
            <a:endParaRPr lang="en-US" altLang="en-US" dirty="0">
              <a:ea typeface="ＭＳ Ｐゴシック" panose="020B0600070205080204" pitchFamily="34" charset="-128"/>
              <a:cs typeface="Times New Roman" panose="02020603050405020304" pitchFamily="18" charset="0"/>
            </a:endParaRPr>
          </a:p>
          <a:p>
            <a:pPr eaLnBrk="1" hangingPunct="1"/>
            <a:endParaRPr lang="en-US" altLang="en-US" dirty="0">
              <a:ea typeface="ＭＳ Ｐゴシック" panose="020B0600070205080204" pitchFamily="34" charset="-128"/>
              <a:cs typeface="Times New Roman" panose="02020603050405020304" pitchFamily="18" charset="0"/>
            </a:endParaRPr>
          </a:p>
          <a:p>
            <a:pPr eaLnBrk="1" hangingPunct="1"/>
            <a:endParaRPr lang="en-US" altLang="en-US" dirty="0">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15925" y="676275"/>
            <a:ext cx="8524875" cy="384175"/>
          </a:xfrm>
        </p:spPr>
        <p:txBody>
          <a:bodyPr/>
          <a:lstStyle/>
          <a:p>
            <a:pPr eaLnBrk="1" hangingPunct="1">
              <a:defRPr/>
            </a:pPr>
            <a:r>
              <a:rPr lang="en-US" dirty="0">
                <a:ea typeface="+mj-ea"/>
                <a:cs typeface="+mj-cs"/>
              </a:rPr>
              <a:t>Question #3</a:t>
            </a:r>
          </a:p>
        </p:txBody>
      </p:sp>
      <p:sp>
        <p:nvSpPr>
          <p:cNvPr id="32771" name="Rectangle 3"/>
          <p:cNvSpPr>
            <a:spLocks noGrp="1" noChangeArrowheads="1"/>
          </p:cNvSpPr>
          <p:nvPr>
            <p:ph type="body" idx="1"/>
          </p:nvPr>
        </p:nvSpPr>
        <p:spPr>
          <a:xfrm>
            <a:off x="330200" y="1535113"/>
            <a:ext cx="8613775" cy="4706937"/>
          </a:xfrm>
        </p:spPr>
        <p:txBody>
          <a:bodyPr/>
          <a:lstStyle/>
          <a:p>
            <a:pPr eaLnBrk="1" hangingPunct="1">
              <a:lnSpc>
                <a:spcPct val="100000"/>
              </a:lnSpc>
              <a:buFontTx/>
              <a:buNone/>
            </a:pPr>
            <a:r>
              <a:rPr lang="en-US" altLang="en-US" sz="2000" dirty="0">
                <a:solidFill>
                  <a:schemeClr val="bg2"/>
                </a:solidFill>
                <a:ea typeface="ＭＳ Ｐゴシック" panose="020B0600070205080204" pitchFamily="34" charset="-128"/>
              </a:rPr>
              <a:t>	You are admitting a new patient to the clinic. A review of home medications indicates the patient is taking a barbiturate to help him sleep. The patient tells you that he is having problems with both his visual and auditory senses. The patient wants to know what is wrong. What would be the best response?</a:t>
            </a:r>
          </a:p>
          <a:p>
            <a:pPr eaLnBrk="1" hangingPunct="1">
              <a:lnSpc>
                <a:spcPct val="100000"/>
              </a:lnSpc>
              <a:buFontTx/>
              <a:buNone/>
            </a:pPr>
            <a:r>
              <a:rPr lang="en-US" altLang="en-US" sz="2000" dirty="0">
                <a:solidFill>
                  <a:schemeClr val="bg2"/>
                </a:solidFill>
                <a:ea typeface="ＭＳ Ｐゴシック" panose="020B0600070205080204" pitchFamily="34" charset="-128"/>
              </a:rPr>
              <a:t>	A. We will have to wait and see what the doctor says.</a:t>
            </a:r>
          </a:p>
          <a:p>
            <a:pPr eaLnBrk="1" hangingPunct="1">
              <a:lnSpc>
                <a:spcPct val="100000"/>
              </a:lnSpc>
              <a:buFontTx/>
              <a:buNone/>
            </a:pPr>
            <a:r>
              <a:rPr lang="en-US" altLang="en-US" sz="2000" dirty="0">
                <a:solidFill>
                  <a:schemeClr val="bg2"/>
                </a:solidFill>
                <a:ea typeface="ＭＳ Ｐゴシック" panose="020B0600070205080204" pitchFamily="34" charset="-128"/>
              </a:rPr>
              <a:t>	B. What you are describing could be adverse effects from the sleep medicine you are taking.</a:t>
            </a:r>
          </a:p>
          <a:p>
            <a:pPr eaLnBrk="1" hangingPunct="1">
              <a:lnSpc>
                <a:spcPct val="100000"/>
              </a:lnSpc>
              <a:buFontTx/>
              <a:buNone/>
            </a:pPr>
            <a:r>
              <a:rPr lang="en-US" altLang="en-US" sz="2000" dirty="0">
                <a:solidFill>
                  <a:schemeClr val="bg2"/>
                </a:solidFill>
                <a:ea typeface="ＭＳ Ｐゴシック" panose="020B0600070205080204" pitchFamily="34" charset="-128"/>
              </a:rPr>
              <a:t>	C. There is nothing wrong. You are just getting older.</a:t>
            </a:r>
          </a:p>
          <a:p>
            <a:pPr eaLnBrk="1" hangingPunct="1">
              <a:lnSpc>
                <a:spcPct val="100000"/>
              </a:lnSpc>
              <a:buFontTx/>
              <a:buNone/>
            </a:pPr>
            <a:r>
              <a:rPr lang="en-US" altLang="en-US" sz="2000" dirty="0">
                <a:solidFill>
                  <a:schemeClr val="bg2"/>
                </a:solidFill>
                <a:ea typeface="ＭＳ Ｐゴシック" panose="020B0600070205080204" pitchFamily="34" charset="-128"/>
              </a:rPr>
              <a:t>	D. Sometimes these things happen with our patients. We need to do a complete assessment before we know for sure</a:t>
            </a:r>
            <a:r>
              <a:rPr lang="en-US" altLang="en-US" sz="2000" dirty="0">
                <a:ea typeface="ＭＳ Ｐゴシック" panose="020B0600070205080204" pitchFamily="34" charset="-128"/>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213" y="669925"/>
            <a:ext cx="8524875" cy="388938"/>
          </a:xfrm>
        </p:spPr>
        <p:txBody>
          <a:bodyPr/>
          <a:lstStyle/>
          <a:p>
            <a:pPr eaLnBrk="1" hangingPunct="1">
              <a:defRPr/>
            </a:pPr>
            <a:r>
              <a:rPr lang="en-US" dirty="0">
                <a:ea typeface="+mj-ea"/>
                <a:cs typeface="+mj-cs"/>
              </a:rPr>
              <a:t>Answer to </a:t>
            </a:r>
            <a:r>
              <a:rPr lang="en-US" dirty="0"/>
              <a:t>Question #3</a:t>
            </a:r>
            <a:endParaRPr lang="en-US" dirty="0">
              <a:ea typeface="+mj-ea"/>
              <a:cs typeface="+mj-cs"/>
            </a:endParaRPr>
          </a:p>
        </p:txBody>
      </p:sp>
      <p:sp>
        <p:nvSpPr>
          <p:cNvPr id="33795" name="Content Placeholder 3"/>
          <p:cNvSpPr>
            <a:spLocks noGrp="1"/>
          </p:cNvSpPr>
          <p:nvPr>
            <p:ph idx="1"/>
          </p:nvPr>
        </p:nvSpPr>
        <p:spPr>
          <a:xfrm>
            <a:off x="330200" y="1404938"/>
            <a:ext cx="8613775" cy="3686175"/>
          </a:xfrm>
        </p:spPr>
        <p:txBody>
          <a:bodyPr/>
          <a:lstStyle/>
          <a:p>
            <a:pPr eaLnBrk="1" hangingPunct="1">
              <a:lnSpc>
                <a:spcPct val="100000"/>
              </a:lnSpc>
            </a:pPr>
            <a:endParaRPr lang="en-US" altLang="en-US" dirty="0">
              <a:ea typeface="ＭＳ Ｐゴシック" panose="020B0600070205080204" pitchFamily="34" charset="-128"/>
            </a:endParaRPr>
          </a:p>
          <a:p>
            <a:pPr algn="ctr" eaLnBrk="1" hangingPunct="1">
              <a:lnSpc>
                <a:spcPct val="100000"/>
              </a:lnSpc>
              <a:buFontTx/>
              <a:buNone/>
            </a:pPr>
            <a:r>
              <a:rPr lang="en-US" altLang="en-US" dirty="0">
                <a:ea typeface="ＭＳ Ｐゴシック" panose="020B0600070205080204" pitchFamily="34" charset="-128"/>
              </a:rPr>
              <a:t>B. What you are describing could be adverse effects from </a:t>
            </a:r>
            <a:r>
              <a:rPr lang="en-US" altLang="en-US" dirty="0">
                <a:solidFill>
                  <a:schemeClr val="bg2"/>
                </a:solidFill>
                <a:ea typeface="ＭＳ Ｐゴシック" panose="020B0600070205080204" pitchFamily="34" charset="-128"/>
              </a:rPr>
              <a:t>the sleeping medication you are taking?</a:t>
            </a:r>
          </a:p>
          <a:p>
            <a:pPr eaLnBrk="1" hangingPunct="1">
              <a:lnSpc>
                <a:spcPct val="100000"/>
              </a:lnSpc>
              <a:buFontTx/>
              <a:buNone/>
            </a:pPr>
            <a:endParaRPr lang="en-US" altLang="en-US" dirty="0">
              <a:ea typeface="ＭＳ Ｐゴシック" panose="020B0600070205080204" pitchFamily="34" charset="-128"/>
            </a:endParaRPr>
          </a:p>
          <a:p>
            <a:pPr eaLnBrk="1" hangingPunct="1">
              <a:lnSpc>
                <a:spcPct val="100000"/>
              </a:lnSpc>
              <a:buFontTx/>
              <a:buNone/>
            </a:pPr>
            <a:r>
              <a:rPr lang="en-US" altLang="en-US" dirty="0">
                <a:ea typeface="ＭＳ Ｐゴシック" panose="020B0600070205080204" pitchFamily="34" charset="-128"/>
              </a:rPr>
              <a:t>	Rationale: Nursing diagnoses related to drug therapy might include: Disturbed thought processes and disturbed sensory perception (visual, auditory, kinesthetic, tactile) related to CNS effects</a:t>
            </a:r>
          </a:p>
          <a:p>
            <a:pPr eaLnBrk="1" hangingPunct="1">
              <a:lnSpc>
                <a:spcPct val="100000"/>
              </a:lnSpc>
            </a:pPr>
            <a:endParaRPr lang="en-US" altLang="en-US" dirty="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194675"/>
            <a:ext cx="8524875" cy="861774"/>
          </a:xfrm>
        </p:spPr>
        <p:txBody>
          <a:bodyPr/>
          <a:lstStyle/>
          <a:p>
            <a:pPr>
              <a:lnSpc>
                <a:spcPct val="100000"/>
              </a:lnSpc>
            </a:pPr>
            <a:r>
              <a:rPr lang="en-US" dirty="0"/>
              <a:t>Use of Anxiolytic and Hypnotic Agents Across the Lifespan</a:t>
            </a:r>
          </a:p>
        </p:txBody>
      </p:sp>
      <p:pic>
        <p:nvPicPr>
          <p:cNvPr id="6" name="Content Placeholder 5" descr="This table describes about Use of Anxiolytic and Hypnotic Agents Across the Lifespan">
            <a:extLst>
              <a:ext uri="{FF2B5EF4-FFF2-40B4-BE49-F238E27FC236}">
                <a16:creationId xmlns="" xmlns:a16="http://schemas.microsoft.com/office/drawing/2014/main" id="{A7AC4158-BE36-E847-84D8-DD0BA9C826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155" y="1393296"/>
            <a:ext cx="6483689" cy="4528608"/>
          </a:xfrm>
        </p:spPr>
      </p:pic>
    </p:spTree>
    <p:extLst>
      <p:ext uri="{BB962C8B-B14F-4D97-AF65-F5344CB8AC3E}">
        <p14:creationId xmlns:p14="http://schemas.microsoft.com/office/powerpoint/2010/main" val="426588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a:xfrm>
            <a:off x="430213" y="701675"/>
            <a:ext cx="8524875" cy="384175"/>
          </a:xfrm>
        </p:spPr>
        <p:txBody>
          <a:bodyPr/>
          <a:lstStyle/>
          <a:p>
            <a:pPr eaLnBrk="1" hangingPunct="1">
              <a:defRPr/>
            </a:pPr>
            <a:r>
              <a:rPr lang="en-US" dirty="0">
                <a:ea typeface="+mj-ea"/>
                <a:cs typeface="+mj-cs"/>
              </a:rPr>
              <a:t>Benzodiazepines: Actions &amp; Indications</a:t>
            </a:r>
          </a:p>
        </p:txBody>
      </p:sp>
      <p:sp>
        <p:nvSpPr>
          <p:cNvPr id="7171" name="Rectangle 3"/>
          <p:cNvSpPr>
            <a:spLocks noGrp="1" noChangeArrowheads="1"/>
          </p:cNvSpPr>
          <p:nvPr>
            <p:ph type="body" idx="1"/>
          </p:nvPr>
        </p:nvSpPr>
        <p:spPr>
          <a:xfrm>
            <a:off x="330200" y="1527175"/>
            <a:ext cx="8613775" cy="3686175"/>
          </a:xfrm>
        </p:spPr>
        <p:txBody>
          <a:bodyPr/>
          <a:lstStyle/>
          <a:p>
            <a:pPr eaLnBrk="1" hangingPunct="1"/>
            <a:r>
              <a:rPr lang="en-US" altLang="en-US" dirty="0">
                <a:ea typeface="ＭＳ Ｐゴシック" panose="020B0600070205080204" pitchFamily="34" charset="-128"/>
              </a:rPr>
              <a:t>Actions:</a:t>
            </a:r>
          </a:p>
          <a:p>
            <a:pPr lvl="1" eaLnBrk="1" hangingPunct="1"/>
            <a:r>
              <a:rPr lang="en-US" altLang="en-US" dirty="0">
                <a:ea typeface="ＭＳ Ｐゴシック" panose="020B0600070205080204" pitchFamily="34" charset="-128"/>
              </a:rPr>
              <a:t>Act in the limbic system and the RAS</a:t>
            </a:r>
          </a:p>
          <a:p>
            <a:pPr lvl="1" eaLnBrk="1" hangingPunct="1"/>
            <a:r>
              <a:rPr lang="en-US" altLang="en-US" dirty="0">
                <a:ea typeface="ＭＳ Ｐゴシック" panose="020B0600070205080204" pitchFamily="34" charset="-128"/>
              </a:rPr>
              <a:t>Make GABA more effective</a:t>
            </a:r>
          </a:p>
          <a:p>
            <a:pPr lvl="1" eaLnBrk="1" hangingPunct="1"/>
            <a:r>
              <a:rPr lang="en-US" altLang="en-US" dirty="0">
                <a:ea typeface="ＭＳ Ｐゴシック" panose="020B0600070205080204" pitchFamily="34" charset="-128"/>
              </a:rPr>
              <a:t>Causes interference with neurons firing</a:t>
            </a:r>
          </a:p>
          <a:p>
            <a:pPr lvl="1" eaLnBrk="1" hangingPunct="1"/>
            <a:r>
              <a:rPr lang="en-US" altLang="en-US" dirty="0">
                <a:ea typeface="ＭＳ Ｐゴシック" panose="020B0600070205080204" pitchFamily="34" charset="-128"/>
              </a:rPr>
              <a:t>Lower doses assist with anxiety</a:t>
            </a:r>
          </a:p>
          <a:p>
            <a:pPr lvl="1" eaLnBrk="1" hangingPunct="1"/>
            <a:r>
              <a:rPr lang="en-US" altLang="en-US" dirty="0">
                <a:ea typeface="ＭＳ Ｐゴシック" panose="020B0600070205080204" pitchFamily="34" charset="-128"/>
              </a:rPr>
              <a:t>Higher doses cause sedation and hypnosis</a:t>
            </a:r>
          </a:p>
          <a:p>
            <a:pPr eaLnBrk="1" hangingPunct="1"/>
            <a:r>
              <a:rPr lang="en-US" altLang="en-US" dirty="0">
                <a:ea typeface="ＭＳ Ｐゴシック" panose="020B0600070205080204" pitchFamily="34" charset="-128"/>
              </a:rPr>
              <a:t>Indications: anxiety disorders, alcohol withdrawal, hyperexcitability and agitation, preoperative relief of anxiety and tension to aid in balanced anesthesia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430213" y="634990"/>
            <a:ext cx="8524875" cy="401648"/>
          </a:xfrm>
        </p:spPr>
        <p:txBody>
          <a:bodyPr/>
          <a:lstStyle/>
          <a:p>
            <a:pPr eaLnBrk="1" hangingPunct="1">
              <a:defRPr/>
            </a:pPr>
            <a:r>
              <a:rPr lang="en-US" dirty="0">
                <a:ea typeface="+mj-ea"/>
                <a:cs typeface="+mj-cs"/>
              </a:rPr>
              <a:t>Benzodiazepines: Pharmacokinetics</a:t>
            </a:r>
            <a:endParaRPr lang="en-US" sz="2900" dirty="0">
              <a:ea typeface="+mj-ea"/>
              <a:cs typeface="+mj-cs"/>
            </a:endParaRPr>
          </a:p>
        </p:txBody>
      </p:sp>
      <p:sp>
        <p:nvSpPr>
          <p:cNvPr id="9219" name="Rectangle 3"/>
          <p:cNvSpPr>
            <a:spLocks noGrp="1" noChangeArrowheads="1"/>
          </p:cNvSpPr>
          <p:nvPr>
            <p:ph type="body" idx="1"/>
          </p:nvPr>
        </p:nvSpPr>
        <p:spPr>
          <a:xfrm>
            <a:off x="330200" y="1527175"/>
            <a:ext cx="8613775" cy="3686175"/>
          </a:xfrm>
        </p:spPr>
        <p:txBody>
          <a:bodyPr/>
          <a:lstStyle/>
          <a:p>
            <a:pPr lvl="1" eaLnBrk="1" hangingPunct="1"/>
            <a:r>
              <a:rPr lang="en-US" altLang="en-US" dirty="0">
                <a:ea typeface="ＭＳ Ｐゴシック" panose="020B0600070205080204" pitchFamily="34" charset="-128"/>
              </a:rPr>
              <a:t>Well absorbed from GI tract</a:t>
            </a:r>
          </a:p>
          <a:p>
            <a:pPr lvl="1" eaLnBrk="1" hangingPunct="1"/>
            <a:r>
              <a:rPr lang="en-US" altLang="en-US" dirty="0">
                <a:ea typeface="ＭＳ Ｐゴシック" panose="020B0600070205080204" pitchFamily="34" charset="-128"/>
              </a:rPr>
              <a:t>Peak levels achieved in 30 minutes to 2 hours</a:t>
            </a:r>
          </a:p>
          <a:p>
            <a:pPr lvl="1" eaLnBrk="1" hangingPunct="1"/>
            <a:r>
              <a:rPr lang="en-US" altLang="en-US" dirty="0">
                <a:ea typeface="ＭＳ Ｐゴシック" panose="020B0600070205080204" pitchFamily="34" charset="-128"/>
              </a:rPr>
              <a:t>Lipid soluble and distributes well throughout the body</a:t>
            </a:r>
          </a:p>
          <a:p>
            <a:pPr lvl="1" eaLnBrk="1" hangingPunct="1"/>
            <a:r>
              <a:rPr lang="en-US" altLang="en-US" dirty="0">
                <a:ea typeface="ＭＳ Ｐゴシック" panose="020B0600070205080204" pitchFamily="34" charset="-128"/>
              </a:rPr>
              <a:t>Cross placenta</a:t>
            </a:r>
          </a:p>
          <a:p>
            <a:pPr lvl="1" eaLnBrk="1" hangingPunct="1"/>
            <a:r>
              <a:rPr lang="en-US" altLang="en-US" dirty="0">
                <a:ea typeface="ＭＳ Ｐゴシック" panose="020B0600070205080204" pitchFamily="34" charset="-128"/>
              </a:rPr>
              <a:t>Enter breast milk</a:t>
            </a:r>
          </a:p>
          <a:p>
            <a:pPr lvl="1" eaLnBrk="1" hangingPunct="1"/>
            <a:r>
              <a:rPr lang="en-US" altLang="en-US" dirty="0">
                <a:ea typeface="ＭＳ Ｐゴシック" panose="020B0600070205080204" pitchFamily="34" charset="-128"/>
              </a:rPr>
              <a:t>Metabolized in the liver</a:t>
            </a:r>
          </a:p>
          <a:p>
            <a:pPr lvl="1" eaLnBrk="1" hangingPunct="1"/>
            <a:r>
              <a:rPr lang="en-US" altLang="en-US" dirty="0">
                <a:ea typeface="ＭＳ Ｐゴシック" panose="020B0600070205080204" pitchFamily="34" charset="-128"/>
              </a:rPr>
              <a:t>Excretion is primarily in the urine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430213" y="295966"/>
            <a:ext cx="8524875" cy="775597"/>
          </a:xfrm>
        </p:spPr>
        <p:txBody>
          <a:bodyPr/>
          <a:lstStyle/>
          <a:p>
            <a:pPr eaLnBrk="1" hangingPunct="1">
              <a:defRPr/>
            </a:pPr>
            <a:r>
              <a:rPr lang="en-US" dirty="0">
                <a:ea typeface="+mj-ea"/>
                <a:cs typeface="+mj-cs"/>
              </a:rPr>
              <a:t>Benzodiazepines: Contraindications/Cautions</a:t>
            </a:r>
          </a:p>
        </p:txBody>
      </p:sp>
      <p:sp>
        <p:nvSpPr>
          <p:cNvPr id="10243" name="Rectangle 3"/>
          <p:cNvSpPr>
            <a:spLocks noGrp="1" noChangeArrowheads="1"/>
          </p:cNvSpPr>
          <p:nvPr>
            <p:ph type="body" idx="1"/>
          </p:nvPr>
        </p:nvSpPr>
        <p:spPr>
          <a:xfrm>
            <a:off x="330200" y="1554163"/>
            <a:ext cx="8613775" cy="3686175"/>
          </a:xfrm>
        </p:spPr>
        <p:txBody>
          <a:bodyPr/>
          <a:lstStyle/>
          <a:p>
            <a:pPr lvl="1" eaLnBrk="1" hangingPunct="1"/>
            <a:r>
              <a:rPr lang="en-US" altLang="en-US" dirty="0">
                <a:ea typeface="ＭＳ Ｐゴシック" panose="020B0600070205080204" pitchFamily="34" charset="-128"/>
              </a:rPr>
              <a:t>Allergy to benzodiazepine</a:t>
            </a:r>
          </a:p>
          <a:p>
            <a:pPr lvl="1" eaLnBrk="1" hangingPunct="1"/>
            <a:r>
              <a:rPr lang="en-US" altLang="en-US" dirty="0">
                <a:ea typeface="ＭＳ Ｐゴシック" panose="020B0600070205080204" pitchFamily="34" charset="-128"/>
              </a:rPr>
              <a:t>Psychosis</a:t>
            </a:r>
          </a:p>
          <a:p>
            <a:pPr lvl="1" eaLnBrk="1" hangingPunct="1"/>
            <a:r>
              <a:rPr lang="en-US" altLang="en-US" dirty="0">
                <a:ea typeface="ＭＳ Ｐゴシック" panose="020B0600070205080204" pitchFamily="34" charset="-128"/>
              </a:rPr>
              <a:t>Acute narrow angle glaucoma</a:t>
            </a:r>
          </a:p>
          <a:p>
            <a:pPr lvl="1" eaLnBrk="1" hangingPunct="1"/>
            <a:r>
              <a:rPr lang="en-US" altLang="en-US" dirty="0">
                <a:ea typeface="ＭＳ Ｐゴシック" panose="020B0600070205080204" pitchFamily="34" charset="-128"/>
              </a:rPr>
              <a:t>Shock</a:t>
            </a:r>
          </a:p>
          <a:p>
            <a:pPr lvl="1" eaLnBrk="1" hangingPunct="1"/>
            <a:r>
              <a:rPr lang="en-US" altLang="en-US" dirty="0">
                <a:ea typeface="ＭＳ Ｐゴシック" panose="020B0600070205080204" pitchFamily="34" charset="-128"/>
              </a:rPr>
              <a:t>Coma</a:t>
            </a:r>
          </a:p>
          <a:p>
            <a:pPr lvl="1" eaLnBrk="1" hangingPunct="1"/>
            <a:r>
              <a:rPr lang="en-US" altLang="en-US" dirty="0">
                <a:ea typeface="ＭＳ Ｐゴシック" panose="020B0600070205080204" pitchFamily="34" charset="-128"/>
              </a:rPr>
              <a:t>Acute alcohol intoxication</a:t>
            </a:r>
          </a:p>
          <a:p>
            <a:pPr lvl="1" eaLnBrk="1" hangingPunct="1"/>
            <a:r>
              <a:rPr lang="en-US" altLang="en-US" dirty="0">
                <a:ea typeface="ＭＳ Ｐゴシック" panose="020B0600070205080204" pitchFamily="34" charset="-128"/>
              </a:rPr>
              <a:t>Pregnancy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a:xfrm>
            <a:off x="430213" y="674688"/>
            <a:ext cx="8524875" cy="384175"/>
          </a:xfrm>
        </p:spPr>
        <p:txBody>
          <a:bodyPr/>
          <a:lstStyle/>
          <a:p>
            <a:pPr eaLnBrk="1" hangingPunct="1">
              <a:defRPr/>
            </a:pPr>
            <a:r>
              <a:rPr lang="en-US" dirty="0">
                <a:ea typeface="+mj-ea"/>
                <a:cs typeface="+mj-cs"/>
              </a:rPr>
              <a:t>Benzodiazepines: Adverse Effects</a:t>
            </a:r>
          </a:p>
        </p:txBody>
      </p:sp>
      <p:sp>
        <p:nvSpPr>
          <p:cNvPr id="11267" name="Rectangle 3"/>
          <p:cNvSpPr>
            <a:spLocks noGrp="1" noChangeArrowheads="1"/>
          </p:cNvSpPr>
          <p:nvPr>
            <p:ph type="body" sz="half" idx="1"/>
          </p:nvPr>
        </p:nvSpPr>
        <p:spPr>
          <a:xfrm>
            <a:off x="200025" y="2066397"/>
            <a:ext cx="4230688" cy="3686175"/>
          </a:xfrm>
        </p:spPr>
        <p:txBody>
          <a:bodyPr/>
          <a:lstStyle/>
          <a:p>
            <a:pPr eaLnBrk="1" hangingPunct="1"/>
            <a:r>
              <a:rPr lang="en-US" altLang="en-US" sz="2000" dirty="0">
                <a:ea typeface="ＭＳ Ｐゴシック" panose="020B0600070205080204" pitchFamily="34" charset="-128"/>
              </a:rPr>
              <a:t>Sedation</a:t>
            </a:r>
          </a:p>
          <a:p>
            <a:pPr eaLnBrk="1" hangingPunct="1"/>
            <a:r>
              <a:rPr lang="en-US" altLang="en-US" sz="2000" dirty="0">
                <a:ea typeface="ＭＳ Ｐゴシック" panose="020B0600070205080204" pitchFamily="34" charset="-128"/>
              </a:rPr>
              <a:t>Drowsiness</a:t>
            </a:r>
          </a:p>
          <a:p>
            <a:pPr eaLnBrk="1" hangingPunct="1"/>
            <a:r>
              <a:rPr lang="en-US" altLang="en-US" sz="2000" dirty="0">
                <a:ea typeface="ＭＳ Ｐゴシック" panose="020B0600070205080204" pitchFamily="34" charset="-128"/>
              </a:rPr>
              <a:t>Depression</a:t>
            </a:r>
          </a:p>
          <a:p>
            <a:pPr eaLnBrk="1" hangingPunct="1"/>
            <a:r>
              <a:rPr lang="en-US" altLang="en-US" sz="2000" dirty="0">
                <a:ea typeface="ＭＳ Ｐゴシック" panose="020B0600070205080204" pitchFamily="34" charset="-128"/>
              </a:rPr>
              <a:t>Lethargy</a:t>
            </a:r>
          </a:p>
          <a:p>
            <a:pPr eaLnBrk="1" hangingPunct="1"/>
            <a:r>
              <a:rPr lang="en-US" altLang="en-US" sz="2000" dirty="0">
                <a:ea typeface="ＭＳ Ｐゴシック" panose="020B0600070205080204" pitchFamily="34" charset="-128"/>
              </a:rPr>
              <a:t>Blurred Vision</a:t>
            </a:r>
          </a:p>
          <a:p>
            <a:pPr eaLnBrk="1" hangingPunct="1"/>
            <a:r>
              <a:rPr lang="en-US" altLang="en-US" sz="2000" dirty="0">
                <a:ea typeface="ＭＳ Ｐゴシック" panose="020B0600070205080204" pitchFamily="34" charset="-128"/>
              </a:rPr>
              <a:t>Confusion</a:t>
            </a:r>
          </a:p>
        </p:txBody>
      </p:sp>
      <p:sp>
        <p:nvSpPr>
          <p:cNvPr id="11268" name="Rectangle 4"/>
          <p:cNvSpPr>
            <a:spLocks noGrp="1" noChangeArrowheads="1"/>
          </p:cNvSpPr>
          <p:nvPr>
            <p:ph type="body" sz="half" idx="2"/>
          </p:nvPr>
        </p:nvSpPr>
        <p:spPr>
          <a:xfrm>
            <a:off x="4713288" y="2066397"/>
            <a:ext cx="4230687" cy="3686175"/>
          </a:xfrm>
        </p:spPr>
        <p:txBody>
          <a:bodyPr/>
          <a:lstStyle/>
          <a:p>
            <a:pPr eaLnBrk="1" hangingPunct="1"/>
            <a:r>
              <a:rPr lang="en-US" altLang="en-US" sz="2000" dirty="0">
                <a:ea typeface="ＭＳ Ｐゴシック" panose="020B0600070205080204" pitchFamily="34" charset="-128"/>
              </a:rPr>
              <a:t>Dry Mouth</a:t>
            </a:r>
          </a:p>
          <a:p>
            <a:pPr eaLnBrk="1" hangingPunct="1"/>
            <a:r>
              <a:rPr lang="en-US" altLang="en-US" sz="2000" dirty="0">
                <a:ea typeface="ＭＳ Ｐゴシック" panose="020B0600070205080204" pitchFamily="34" charset="-128"/>
              </a:rPr>
              <a:t>Constipation</a:t>
            </a:r>
          </a:p>
          <a:p>
            <a:pPr eaLnBrk="1" hangingPunct="1"/>
            <a:r>
              <a:rPr lang="en-US" altLang="en-US" sz="2000" dirty="0">
                <a:ea typeface="ＭＳ Ｐゴシック" panose="020B0600070205080204" pitchFamily="34" charset="-128"/>
              </a:rPr>
              <a:t>Nausea</a:t>
            </a:r>
          </a:p>
          <a:p>
            <a:pPr eaLnBrk="1" hangingPunct="1"/>
            <a:r>
              <a:rPr lang="en-US" altLang="en-US" sz="2000" dirty="0">
                <a:ea typeface="ＭＳ Ｐゴシック" panose="020B0600070205080204" pitchFamily="34" charset="-128"/>
              </a:rPr>
              <a:t>Vomiting</a:t>
            </a:r>
          </a:p>
          <a:p>
            <a:pPr eaLnBrk="1" hangingPunct="1"/>
            <a:r>
              <a:rPr lang="en-US" altLang="en-US" sz="2000" dirty="0">
                <a:ea typeface="ＭＳ Ｐゴシック" panose="020B0600070205080204" pitchFamily="34" charset="-128"/>
              </a:rPr>
              <a:t>Hypotension</a:t>
            </a:r>
          </a:p>
          <a:p>
            <a:pPr eaLnBrk="1" hangingPunct="1"/>
            <a:r>
              <a:rPr lang="en-US" altLang="en-US" sz="2000" dirty="0">
                <a:ea typeface="ＭＳ Ｐゴシック" panose="020B0600070205080204" pitchFamily="34" charset="-128"/>
              </a:rPr>
              <a:t>Urinary Retention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430213" y="683765"/>
            <a:ext cx="8524875" cy="387798"/>
          </a:xfrm>
        </p:spPr>
        <p:txBody>
          <a:bodyPr/>
          <a:lstStyle/>
          <a:p>
            <a:pPr eaLnBrk="1" hangingPunct="1">
              <a:defRPr/>
            </a:pPr>
            <a:r>
              <a:rPr lang="en-US" dirty="0">
                <a:ea typeface="+mj-ea"/>
                <a:cs typeface="+mj-cs"/>
              </a:rPr>
              <a:t>Benzodiazepines: Drug-Drug Interactions</a:t>
            </a:r>
          </a:p>
        </p:txBody>
      </p:sp>
      <p:sp>
        <p:nvSpPr>
          <p:cNvPr id="12291" name="Rectangle 3"/>
          <p:cNvSpPr>
            <a:spLocks noGrp="1" noChangeArrowheads="1"/>
          </p:cNvSpPr>
          <p:nvPr>
            <p:ph type="body" idx="1"/>
          </p:nvPr>
        </p:nvSpPr>
        <p:spPr>
          <a:xfrm>
            <a:off x="330200" y="1582738"/>
            <a:ext cx="8613775" cy="3686175"/>
          </a:xfrm>
        </p:spPr>
        <p:txBody>
          <a:bodyPr/>
          <a:lstStyle/>
          <a:p>
            <a:pPr lvl="1" eaLnBrk="1" hangingPunct="1"/>
            <a:r>
              <a:rPr lang="en-US" altLang="en-US" dirty="0">
                <a:ea typeface="ＭＳ Ｐゴシック" panose="020B0600070205080204" pitchFamily="34" charset="-128"/>
              </a:rPr>
              <a:t>Increase CNS depression when taken with alcohol</a:t>
            </a:r>
          </a:p>
          <a:p>
            <a:pPr lvl="1" eaLnBrk="1" hangingPunct="1"/>
            <a:r>
              <a:rPr lang="en-US" altLang="en-US" dirty="0">
                <a:ea typeface="ＭＳ Ｐゴシック" panose="020B0600070205080204" pitchFamily="34" charset="-128"/>
              </a:rPr>
              <a:t>Increase in effect when taken with cimetidine, oral contraceptives, or disulfiram</a:t>
            </a:r>
          </a:p>
          <a:p>
            <a:pPr lvl="1" eaLnBrk="1" hangingPunct="1"/>
            <a:r>
              <a:rPr lang="en-US" altLang="en-US" dirty="0">
                <a:ea typeface="ＭＳ Ｐゴシック" panose="020B0600070205080204" pitchFamily="34" charset="-128"/>
              </a:rPr>
              <a:t>Decrease in effect if given with theophylline or ranitidine</a:t>
            </a:r>
          </a:p>
          <a:p>
            <a:pPr eaLnBrk="1" hangingPunct="1"/>
            <a:endParaRPr lang="en-US" altLang="en-US" dirty="0">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194675"/>
            <a:ext cx="8524875" cy="861774"/>
          </a:xfrm>
        </p:spPr>
        <p:txBody>
          <a:bodyPr/>
          <a:lstStyle/>
          <a:p>
            <a:pPr>
              <a:lnSpc>
                <a:spcPct val="100000"/>
              </a:lnSpc>
            </a:pPr>
            <a:r>
              <a:rPr lang="en-US" dirty="0"/>
              <a:t>Sites of Action of Benzodiazepines and Barbiturates and Other Anxiolytics</a:t>
            </a:r>
          </a:p>
        </p:txBody>
      </p:sp>
      <p:pic>
        <p:nvPicPr>
          <p:cNvPr id="4" name="Content Placeholder 3" descr="This image explains Sites of Action of Benzodiazepines and Barbiturates and Other Anxiolytic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8485" y="1593992"/>
            <a:ext cx="2327031" cy="4325112"/>
          </a:xfrm>
        </p:spPr>
      </p:pic>
    </p:spTree>
    <p:extLst>
      <p:ext uri="{BB962C8B-B14F-4D97-AF65-F5344CB8AC3E}">
        <p14:creationId xmlns:p14="http://schemas.microsoft.com/office/powerpoint/2010/main" val="3294016418"/>
      </p:ext>
    </p:extLst>
  </p:cSld>
  <p:clrMapOvr>
    <a:masterClrMapping/>
  </p:clrMapOvr>
</p:sld>
</file>

<file path=ppt/theme/theme1.xml><?xml version="1.0" encoding="utf-8"?>
<a:theme xmlns:a="http://schemas.openxmlformats.org/drawingml/2006/main" name="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G:\Q299xx.LWW\LWW TEMPLATE.ppt</Template>
  <TotalTime>1968</TotalTime>
  <Words>582</Words>
  <Application>Microsoft Office PowerPoint</Application>
  <PresentationFormat>On-screen Show (4:3)</PresentationFormat>
  <Paragraphs>135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LWW TEMPLATE</vt:lpstr>
      <vt:lpstr>Chapter 20:   Anxiolytic and Hypnotic Agents</vt:lpstr>
      <vt:lpstr>Psychological States Affected by Anxiolytic and Hypnotic Drugs</vt:lpstr>
      <vt:lpstr>Use of Anxiolytic and Hypnotic Agents Across the Lifespan</vt:lpstr>
      <vt:lpstr>Benzodiazepines: Actions &amp; Indications</vt:lpstr>
      <vt:lpstr>Benzodiazepines: Pharmacokinetics</vt:lpstr>
      <vt:lpstr>Benzodiazepines: Contraindications/Cautions</vt:lpstr>
      <vt:lpstr>Benzodiazepines: Adverse Effects</vt:lpstr>
      <vt:lpstr>Benzodiazepines: Drug-Drug Interactions</vt:lpstr>
      <vt:lpstr>Sites of Action of Benzodiazepines and Barbiturates and Other Anxiolytics</vt:lpstr>
      <vt:lpstr>Question #1</vt:lpstr>
      <vt:lpstr>Answer to Question #1 </vt:lpstr>
      <vt:lpstr>Barbiturates: Action</vt:lpstr>
      <vt:lpstr>Barbiturates: Indication</vt:lpstr>
      <vt:lpstr>Barbiturates: Pharmacokinetics </vt:lpstr>
      <vt:lpstr>Barbiturates: Contraindications  and Cautions</vt:lpstr>
      <vt:lpstr>Barbiturates: Adverse Effects</vt:lpstr>
      <vt:lpstr>Barbiturates: Drug-Drug Interactions</vt:lpstr>
      <vt:lpstr>Question #2</vt:lpstr>
      <vt:lpstr>Answer to Question #2</vt:lpstr>
      <vt:lpstr>Other Anxiolytic and Hypnotic Drugs #1</vt:lpstr>
      <vt:lpstr>Other Anxiolytic and Hypnotic Drugs #2</vt:lpstr>
      <vt:lpstr>Question #3</vt:lpstr>
      <vt:lpstr>Answer to Question #3</vt:lpstr>
    </vt:vector>
  </TitlesOfParts>
  <Company>Wolters Kluwer Health - Lippincott Williams &amp; Wilkins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Anxiolytic and Hypnotic Agents</dc:title>
  <dc:creator>Dale Gray</dc:creator>
  <cp:lastModifiedBy> </cp:lastModifiedBy>
  <cp:revision>137</cp:revision>
  <cp:lastPrinted>2001-01-03T19:47:24Z</cp:lastPrinted>
  <dcterms:created xsi:type="dcterms:W3CDTF">2001-02-15T19:07:27Z</dcterms:created>
  <dcterms:modified xsi:type="dcterms:W3CDTF">2019-09-23T09:12:50Z</dcterms:modified>
</cp:coreProperties>
</file>