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41"/>
  </p:notesMasterIdLst>
  <p:handoutMasterIdLst>
    <p:handoutMasterId r:id="rId42"/>
  </p:handoutMasterIdLst>
  <p:sldIdLst>
    <p:sldId id="346" r:id="rId2"/>
    <p:sldId id="371" r:id="rId3"/>
    <p:sldId id="429" r:id="rId4"/>
    <p:sldId id="416" r:id="rId5"/>
    <p:sldId id="374" r:id="rId6"/>
    <p:sldId id="430" r:id="rId7"/>
    <p:sldId id="419" r:id="rId8"/>
    <p:sldId id="375" r:id="rId9"/>
    <p:sldId id="376" r:id="rId10"/>
    <p:sldId id="377" r:id="rId11"/>
    <p:sldId id="403" r:id="rId12"/>
    <p:sldId id="410" r:id="rId13"/>
    <p:sldId id="411" r:id="rId14"/>
    <p:sldId id="378" r:id="rId15"/>
    <p:sldId id="379" r:id="rId16"/>
    <p:sldId id="380" r:id="rId17"/>
    <p:sldId id="381" r:id="rId18"/>
    <p:sldId id="405" r:id="rId19"/>
    <p:sldId id="382" r:id="rId20"/>
    <p:sldId id="383" r:id="rId21"/>
    <p:sldId id="384" r:id="rId22"/>
    <p:sldId id="385" r:id="rId23"/>
    <p:sldId id="406" r:id="rId24"/>
    <p:sldId id="412" r:id="rId25"/>
    <p:sldId id="413" r:id="rId26"/>
    <p:sldId id="386" r:id="rId27"/>
    <p:sldId id="427" r:id="rId28"/>
    <p:sldId id="387" r:id="rId29"/>
    <p:sldId id="388" r:id="rId30"/>
    <p:sldId id="389" r:id="rId31"/>
    <p:sldId id="407" r:id="rId32"/>
    <p:sldId id="408" r:id="rId33"/>
    <p:sldId id="414" r:id="rId34"/>
    <p:sldId id="415" r:id="rId35"/>
    <p:sldId id="428" r:id="rId36"/>
    <p:sldId id="390" r:id="rId37"/>
    <p:sldId id="391" r:id="rId38"/>
    <p:sldId id="409" r:id="rId39"/>
    <p:sldId id="401" r:id="rId40"/>
  </p:sldIdLst>
  <p:sldSz cx="9144000" cy="6858000" type="screen4x3"/>
  <p:notesSz cx="6858000" cy="91995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73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97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74CF"/>
    <a:srgbClr val="1B7EE1"/>
    <a:srgbClr val="1973CD"/>
    <a:srgbClr val="1666B6"/>
    <a:srgbClr val="0C66C0"/>
    <a:srgbClr val="0066CC"/>
    <a:srgbClr val="0099FF"/>
    <a:srgbClr val="186E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8" autoAdjust="0"/>
    <p:restoredTop sz="95787" autoAdjust="0"/>
  </p:normalViewPr>
  <p:slideViewPr>
    <p:cSldViewPr snapToGrid="0">
      <p:cViewPr varScale="1">
        <p:scale>
          <a:sx n="88" d="100"/>
          <a:sy n="88" d="100"/>
        </p:scale>
        <p:origin x="-528" y="-108"/>
      </p:cViewPr>
      <p:guideLst>
        <p:guide orient="horz" pos="2160"/>
        <p:guide pos="2880"/>
        <p:guide pos="273"/>
      </p:guideLst>
    </p:cSldViewPr>
  </p:slideViewPr>
  <p:outlineViewPr>
    <p:cViewPr>
      <p:scale>
        <a:sx n="33" d="100"/>
        <a:sy n="33" d="100"/>
      </p:scale>
      <p:origin x="0" y="310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1152" y="-90"/>
      </p:cViewPr>
      <p:guideLst>
        <p:guide orient="horz" pos="2897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08" tIns="46306" rIns="94208" bIns="46306" numCol="1" anchor="t" anchorCtr="0" compatLnSpc="1">
            <a:prstTxWarp prst="textNoShape">
              <a:avLst/>
            </a:prstTxWarp>
          </a:bodyPr>
          <a:lstStyle>
            <a:lvl1pPr algn="l" defTabSz="931863" eaLnBrk="0" hangingPunct="0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08" tIns="46306" rIns="94208" bIns="46306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9188"/>
            <a:ext cx="29702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08" tIns="46306" rIns="94208" bIns="46306" numCol="1" anchor="b" anchorCtr="0" compatLnSpc="1">
            <a:prstTxWarp prst="textNoShape">
              <a:avLst/>
            </a:prstTxWarp>
          </a:bodyPr>
          <a:lstStyle>
            <a:lvl1pPr algn="l" defTabSz="931863" eaLnBrk="0" hangingPunct="0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8739188"/>
            <a:ext cx="29702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08" tIns="46306" rIns="94208" bIns="46306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anose="02020603050405020304" pitchFamily="18" charset="0"/>
              </a:defRPr>
            </a:lvl1pPr>
          </a:lstStyle>
          <a:p>
            <a:fld id="{196933DB-DA7A-4265-9ACA-ABC2A291543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49597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08" tIns="46306" rIns="94208" bIns="46306" numCol="1" anchor="t" anchorCtr="0" compatLnSpc="1">
            <a:prstTxWarp prst="textNoShape">
              <a:avLst/>
            </a:prstTxWarp>
          </a:bodyPr>
          <a:lstStyle>
            <a:lvl1pPr algn="l" defTabSz="931863" eaLnBrk="0" hangingPunct="0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08" tIns="46306" rIns="94208" bIns="46306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5063" y="688975"/>
            <a:ext cx="4595812" cy="34464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38200" y="4343400"/>
            <a:ext cx="50292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08" tIns="46306" rIns="94208" bIns="463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9188"/>
            <a:ext cx="29702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08" tIns="46306" rIns="94208" bIns="46306" numCol="1" anchor="b" anchorCtr="0" compatLnSpc="1">
            <a:prstTxWarp prst="textNoShape">
              <a:avLst/>
            </a:prstTxWarp>
          </a:bodyPr>
          <a:lstStyle>
            <a:lvl1pPr algn="l" defTabSz="931863" eaLnBrk="0" hangingPunct="0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8739188"/>
            <a:ext cx="29702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08" tIns="46306" rIns="94208" bIns="46306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anose="02020603050405020304" pitchFamily="18" charset="0"/>
              </a:defRPr>
            </a:lvl1pPr>
          </a:lstStyle>
          <a:p>
            <a:fld id="{1F98A344-9FF1-4AD3-8388-7B1B3239A77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25059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 userDrawn="1"/>
        </p:nvSpPr>
        <p:spPr bwMode="auto">
          <a:xfrm>
            <a:off x="1219200" y="2667000"/>
            <a:ext cx="6705600" cy="3505200"/>
          </a:xfrm>
          <a:prstGeom prst="rect">
            <a:avLst/>
          </a:prstGeom>
          <a:noFill/>
          <a:ln w="19050">
            <a:solidFill>
              <a:srgbClr val="1974C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5" name="Text Box 23"/>
          <p:cNvSpPr txBox="1">
            <a:spLocks noChangeArrowheads="1"/>
          </p:cNvSpPr>
          <p:nvPr userDrawn="1"/>
        </p:nvSpPr>
        <p:spPr bwMode="auto">
          <a:xfrm>
            <a:off x="0" y="6588125"/>
            <a:ext cx="91440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000" dirty="0"/>
              <a:t>Copyright © 2013 Wolters Kluwer Health | Lippincott Williams &amp; Wilkins </a:t>
            </a:r>
          </a:p>
        </p:txBody>
      </p:sp>
      <p:pic>
        <p:nvPicPr>
          <p:cNvPr id="6" name="Picture 15" descr="ppt_open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65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1223963" y="4174677"/>
            <a:ext cx="6692900" cy="387798"/>
          </a:xfrm>
          <a:effectLst/>
        </p:spPr>
        <p:txBody>
          <a:bodyPr anchorCtr="1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2309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0187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9263" y="1611313"/>
            <a:ext cx="2155825" cy="44211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1611313"/>
            <a:ext cx="6316663" cy="44211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2924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3585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2036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346325"/>
            <a:ext cx="4230688" cy="3686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3288" y="2346325"/>
            <a:ext cx="4230687" cy="3686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1327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703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9933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6994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3811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9356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30213" y="667512"/>
            <a:ext cx="8524875" cy="38893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1419225"/>
            <a:ext cx="8613775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Text Box 8"/>
          <p:cNvSpPr txBox="1">
            <a:spLocks noChangeArrowheads="1"/>
          </p:cNvSpPr>
          <p:nvPr userDrawn="1"/>
        </p:nvSpPr>
        <p:spPr bwMode="auto">
          <a:xfrm>
            <a:off x="6003925" y="6089650"/>
            <a:ext cx="2820988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dirty="0"/>
          </a:p>
        </p:txBody>
      </p:sp>
      <p:sp>
        <p:nvSpPr>
          <p:cNvPr id="1030" name="Text Box 11"/>
          <p:cNvSpPr txBox="1">
            <a:spLocks noChangeArrowheads="1"/>
          </p:cNvSpPr>
          <p:nvPr userDrawn="1"/>
        </p:nvSpPr>
        <p:spPr bwMode="auto">
          <a:xfrm>
            <a:off x="303213" y="6581775"/>
            <a:ext cx="8840787" cy="2698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endParaRPr lang="en-US" sz="1000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158875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 Box 13"/>
          <p:cNvSpPr txBox="1">
            <a:spLocks noChangeArrowheads="1"/>
          </p:cNvSpPr>
          <p:nvPr userDrawn="1"/>
        </p:nvSpPr>
        <p:spPr bwMode="auto">
          <a:xfrm>
            <a:off x="0" y="6588125"/>
            <a:ext cx="9144000" cy="24606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algn="l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sz="1000" dirty="0">
                <a:latin typeface="Arial" pitchFamily="34" charset="0"/>
                <a:ea typeface="MS PGothic" pitchFamily="34" charset="-128"/>
                <a:cs typeface="Arial" pitchFamily="34" charset="0"/>
              </a:rPr>
              <a:t>Copyright © </a:t>
            </a:r>
            <a:r>
              <a:rPr lang="en-US" sz="10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2020 </a:t>
            </a:r>
            <a:r>
              <a:rPr lang="en-US" sz="1000" dirty="0">
                <a:latin typeface="Arial" pitchFamily="34" charset="0"/>
                <a:ea typeface="MS PGothic" pitchFamily="34" charset="-128"/>
                <a:cs typeface="Arial" pitchFamily="34" charset="0"/>
              </a:rPr>
              <a:t>Wolters Kluwer • All Rights Reserved</a:t>
            </a:r>
          </a:p>
        </p:txBody>
      </p:sp>
      <p:pic>
        <p:nvPicPr>
          <p:cNvPr id="1032" name="Picture 14" descr="WK_CMYK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600825"/>
            <a:ext cx="13176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Verdana" pitchFamily="34" charset="0"/>
          <a:ea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Verdana" pitchFamily="34" charset="0"/>
          <a:ea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Verdana" pitchFamily="34" charset="0"/>
          <a:ea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Verdana" pitchFamily="34" charset="0"/>
          <a:ea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Verdan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Verdan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Verdan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Verdana" pitchFamily="34" charset="0"/>
        </a:defRPr>
      </a:lvl9pPr>
    </p:titleStyle>
    <p:bodyStyle>
      <a:lvl1pPr marL="280988" indent="-280988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Font typeface="Wingdings" panose="05000000000000000000" pitchFamily="2" charset="2"/>
        <a:buChar char="v"/>
        <a:defRPr sz="2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862013" indent="-404813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Font typeface="Courier New" panose="02070309020205020404" pitchFamily="49" charset="0"/>
        <a:buChar char="o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1204913" indent="-228600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Font typeface="Wingdings" panose="05000000000000000000" pitchFamily="2" charset="2"/>
        <a:buChar char="§"/>
        <a:defRPr sz="22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Font typeface="Wingdings" panose="05000000000000000000" pitchFamily="2" charset="2"/>
        <a:buChar char="Ø"/>
        <a:defRPr sz="22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225550" y="2653403"/>
            <a:ext cx="6692900" cy="1551194"/>
          </a:xfrm>
        </p:spPr>
        <p:txBody>
          <a:bodyPr/>
          <a:lstStyle/>
          <a:p>
            <a:r>
              <a:rPr lang="en-US" dirty="0"/>
              <a:t>Chapter 26: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Narcotics, Narcotic Antagonists, and Antimigraine Agents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687388"/>
            <a:ext cx="8524875" cy="384175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Narcotic Agonists #4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417638"/>
            <a:ext cx="8613775" cy="3686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Cautions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Respiratory dysfunction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GI or GU surgery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Acute abdomen or ulcerative colitis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3" y="669925"/>
            <a:ext cx="8524875" cy="388938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Narcotic Agonists #5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30200" y="1525588"/>
            <a:ext cx="8613775" cy="43767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Adverse Effects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Respiratory depression with apnea, cardiac arrest, shock, orthostatic hypotension, nausea, vomiting, constipation, biliary spasm, dizziness, psychoses, anxiety, fear, hallucinations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Drug-to-Drug Interactions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Barbiturate general anesthetics, phenothiazines, and MAOIs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3" y="655638"/>
            <a:ext cx="8524875" cy="388937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Question #1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287338" y="1530350"/>
            <a:ext cx="8613775" cy="368617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Identify a reason a narcotic agonist may be prescribed?</a:t>
            </a:r>
          </a:p>
          <a:p>
            <a:pPr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A. Relief of minor pain</a:t>
            </a:r>
          </a:p>
          <a:p>
            <a:pPr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B. Analgesia during anesthesia</a:t>
            </a:r>
          </a:p>
          <a:p>
            <a:pPr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C. Analgesia during sleep</a:t>
            </a:r>
          </a:p>
          <a:p>
            <a:pPr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D. Relief of moderate acute pain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3" y="711200"/>
            <a:ext cx="8524875" cy="388938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Answer to </a:t>
            </a:r>
            <a:r>
              <a:rPr lang="en-US" dirty="0"/>
              <a:t>Question #1</a:t>
            </a:r>
            <a:endParaRPr lang="en-US" dirty="0">
              <a:ea typeface="+mj-ea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30200" y="1446213"/>
            <a:ext cx="8613775" cy="3686175"/>
          </a:xfrm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  <a:p>
            <a:pPr algn="ctr"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b. Analgesia during anesthesia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	Rationale: Indications: 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Relief of severe acute or chronic pain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Analgesia during anesthesia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Cross placenta</a:t>
            </a:r>
          </a:p>
          <a:p>
            <a:pPr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696913"/>
            <a:ext cx="8524875" cy="384175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Narcotic Agonists–Antagonists #1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636713"/>
            <a:ext cx="8613775" cy="3963987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Buprenorphine (</a:t>
            </a:r>
            <a:r>
              <a:rPr lang="en-US" altLang="en-US" i="1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Buprenex</a:t>
            </a:r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) </a:t>
            </a:r>
          </a:p>
          <a:p>
            <a:pPr lvl="1">
              <a:lnSpc>
                <a:spcPct val="70000"/>
              </a:lnSpc>
            </a:pPr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Treats mild to moderate pain</a:t>
            </a:r>
          </a:p>
          <a:p>
            <a:pPr>
              <a:lnSpc>
                <a:spcPct val="70000"/>
              </a:lnSpc>
            </a:pPr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Butorphanol (generic) </a:t>
            </a:r>
          </a:p>
          <a:p>
            <a:pPr lvl="1">
              <a:lnSpc>
                <a:spcPct val="70000"/>
              </a:lnSpc>
            </a:pPr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Preoperative medication, relieves moderate to severe pain </a:t>
            </a:r>
          </a:p>
          <a:p>
            <a:pPr>
              <a:lnSpc>
                <a:spcPct val="70000"/>
              </a:lnSpc>
            </a:pPr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Nalbuphine (generic) </a:t>
            </a:r>
          </a:p>
          <a:p>
            <a:pPr lvl="1">
              <a:lnSpc>
                <a:spcPct val="70000"/>
              </a:lnSpc>
            </a:pPr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Treats moderate to severe pain, adjunct for general anesthesia, relieves pain during labor and delivery</a:t>
            </a:r>
          </a:p>
          <a:p>
            <a:pPr>
              <a:lnSpc>
                <a:spcPct val="70000"/>
              </a:lnSpc>
            </a:pPr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Pentazocine (</a:t>
            </a:r>
            <a:r>
              <a:rPr lang="en-US" altLang="en-US" i="1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Talwin</a:t>
            </a:r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) 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Preferred drug for patients switched from parenteral to oral forms after surgery or labor</a:t>
            </a:r>
          </a:p>
          <a:p>
            <a:pPr marL="457200" lvl="1" indent="0">
              <a:lnSpc>
                <a:spcPct val="70000"/>
              </a:lnSpc>
              <a:buNone/>
            </a:pPr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/>
            </a:r>
            <a:b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715963"/>
            <a:ext cx="8524875" cy="384175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Narcotic Agonists–Antagonists #2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446213"/>
            <a:ext cx="8613775" cy="36861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Actions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Act at a specific opioid receptor sites in the CNS to produce analgesia, sedation, euphoria, and hallucinations</a:t>
            </a:r>
          </a:p>
          <a:p>
            <a:pPr>
              <a:lnSpc>
                <a:spcPct val="10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Indications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Moderate to severe pain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Adjunct to general anesthesia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Relief of pain during labor and delivery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715963"/>
            <a:ext cx="8524875" cy="384175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Narcotic Agonists–Antagonists #3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525" y="1509713"/>
            <a:ext cx="8613775" cy="36861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Pharmacokinetics 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Readily absorbed IM and reach peak levels when given IV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Metabolized in the liver excreted in urine or feces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Cross placenta</a:t>
            </a:r>
          </a:p>
          <a:p>
            <a:pPr>
              <a:lnSpc>
                <a:spcPct val="10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Contraindications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Known allergy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Pregnancy and lactation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715963"/>
            <a:ext cx="8524875" cy="384175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Narcotic Agonists–Antagonists #4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446213"/>
            <a:ext cx="8613775" cy="3686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Cautions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Physical dependence on a narcotic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COPD and disease of the respiratory tract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Acute MI or documented CAD</a:t>
            </a:r>
          </a:p>
          <a:p>
            <a:pPr>
              <a:lnSpc>
                <a:spcPct val="80000"/>
              </a:lnSpc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en-US" altLang="en-US" sz="20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00050" y="669925"/>
            <a:ext cx="8524875" cy="388938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Narcotic Agonists–Antagonists #5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330200" y="1509713"/>
            <a:ext cx="8613775" cy="46609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Adverse Effects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Respiratory depression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Nausea, vomiting, constipation, and biliary spasm actions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Headache, dizziness, psychoses, anxiety, hallucinations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Ureteral spasm, urinary retention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Sweating and dependence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Drug-Drug Interactions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Barbiturate general anesthetics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674688"/>
            <a:ext cx="8524875" cy="384175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Narcotic Antagonists #1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458913"/>
            <a:ext cx="8613775" cy="3686175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Naloxone (</a:t>
            </a:r>
            <a:r>
              <a:rPr lang="en-US" altLang="en-US" i="1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Narcan, Evzio</a:t>
            </a:r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) 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Reverses adverse effects of narcotics; diagnoses suspected acute narcotic overdose</a:t>
            </a:r>
          </a:p>
          <a:p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Naltrexone (</a:t>
            </a:r>
            <a:r>
              <a:rPr lang="en-US" altLang="en-US" i="1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ReVia</a:t>
            </a:r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) 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Used orally in the management of alcohol or narcotic dependence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715963"/>
            <a:ext cx="8524875" cy="384175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Pain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446213"/>
            <a:ext cx="8613775" cy="3686175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Definition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Sensory and emotional experience associated with actual or potential tissue damage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Acute or chronic</a:t>
            </a:r>
          </a:p>
          <a:p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Drugs Used to Relieve Pain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Narcotics: Opium derivatives used to treat many types of pain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Antimigraine Drugs: Reserved for the treatment of migraine headaches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660400"/>
            <a:ext cx="8524875" cy="384175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Narcotic Antagonists #2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473200"/>
            <a:ext cx="8613775" cy="36861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Actions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Drugs that bind strongly to opioid receptors, but they do not activate the receptors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Reverse effects of opioids</a:t>
            </a:r>
          </a:p>
          <a:p>
            <a:pPr>
              <a:lnSpc>
                <a:spcPct val="10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Indications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Reversal of the adverse effects of narcotics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Treat narcotic and/or alcoholic dependence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660400"/>
            <a:ext cx="8524875" cy="384175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Narcotic Antagonists #3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446213"/>
            <a:ext cx="8613775" cy="36861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Pharmacokinetics 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Well absorbed after injection and are widely distributed in the body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Hepatic metabolism and excreted in the urine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Enter breast milk</a:t>
            </a:r>
          </a:p>
          <a:p>
            <a:pPr>
              <a:lnSpc>
                <a:spcPct val="10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Contraindications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Known allergy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701675"/>
            <a:ext cx="8524875" cy="384175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Narcotic Antagonists #4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431925"/>
            <a:ext cx="8613775" cy="3686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Adverse Effects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Tachycardia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Blood pressure changes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Dysrhythmias</a:t>
            </a:r>
          </a:p>
          <a:p>
            <a:pPr lvl="1">
              <a:lnSpc>
                <a:spcPct val="80000"/>
              </a:lnSpc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3" y="711200"/>
            <a:ext cx="8524875" cy="388938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Narcotic Antagonists #5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330200" y="1446213"/>
            <a:ext cx="8613775" cy="3686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Drug-Drug Interactions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Lagers doses may be needed to reverse effects of:</a:t>
            </a:r>
          </a:p>
          <a:p>
            <a:pPr lvl="2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Buprenorphine</a:t>
            </a:r>
          </a:p>
          <a:p>
            <a:pPr lvl="2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Butorphanol</a:t>
            </a:r>
          </a:p>
          <a:p>
            <a:pPr lvl="2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Nalbuphine</a:t>
            </a:r>
          </a:p>
          <a:p>
            <a:pPr lvl="2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Pentazocine</a:t>
            </a:r>
          </a:p>
          <a:p>
            <a:pPr lvl="2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Propoxyphene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3" y="655638"/>
            <a:ext cx="8524875" cy="388937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Question #2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330200" y="1500188"/>
            <a:ext cx="8613775" cy="368617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Identify one indicator for a narcotic antagonist to be prescribed? </a:t>
            </a:r>
          </a:p>
          <a:p>
            <a:pPr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A. Treatment of alcohol independence</a:t>
            </a:r>
          </a:p>
          <a:p>
            <a:pPr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B. Reversal of bronchoconstriction</a:t>
            </a:r>
          </a:p>
          <a:p>
            <a:pPr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C. Treatment of narcotic dependence</a:t>
            </a:r>
          </a:p>
          <a:p>
            <a:pPr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D. Reversal of tachycardia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3" y="682625"/>
            <a:ext cx="8524875" cy="388938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Answer to </a:t>
            </a:r>
            <a:r>
              <a:rPr lang="en-US" dirty="0"/>
              <a:t>Question #2</a:t>
            </a:r>
            <a:endParaRPr lang="en-US" dirty="0">
              <a:ea typeface="+mj-ea"/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330200" y="1500188"/>
            <a:ext cx="8613775" cy="3686175"/>
          </a:xfrm>
        </p:spPr>
        <p:txBody>
          <a:bodyPr/>
          <a:lstStyle/>
          <a:p>
            <a:pPr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algn="ctr"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C. Treatment of narcotic dependence</a:t>
            </a:r>
          </a:p>
          <a:p>
            <a:pPr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	Rationale: Indications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Reversal of the adverse effects of narcotics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Treat narcotic and/or alcoholic dependence</a:t>
            </a:r>
          </a:p>
          <a:p>
            <a:pPr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687388"/>
            <a:ext cx="8524875" cy="384175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Migraine Headaches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485900"/>
            <a:ext cx="8613775" cy="36861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20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Migraine Headaches </a:t>
            </a:r>
          </a:p>
          <a:p>
            <a:pPr lvl="1">
              <a:lnSpc>
                <a:spcPct val="100000"/>
              </a:lnSpc>
            </a:pPr>
            <a:r>
              <a:rPr lang="en-US" altLang="en-US" sz="20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Severe, throbbing headaches on one side of the head</a:t>
            </a:r>
          </a:p>
          <a:p>
            <a:pPr lvl="1">
              <a:lnSpc>
                <a:spcPct val="100000"/>
              </a:lnSpc>
            </a:pPr>
            <a:r>
              <a:rPr lang="en-US" altLang="en-US" sz="20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Common</a:t>
            </a:r>
          </a:p>
          <a:p>
            <a:pPr lvl="1">
              <a:lnSpc>
                <a:spcPct val="100000"/>
              </a:lnSpc>
            </a:pPr>
            <a:r>
              <a:rPr lang="en-US" altLang="en-US" sz="20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Classic </a:t>
            </a:r>
          </a:p>
          <a:p>
            <a:pPr>
              <a:lnSpc>
                <a:spcPct val="100000"/>
              </a:lnSpc>
            </a:pPr>
            <a:r>
              <a:rPr lang="en-US" altLang="en-US" sz="20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Cluster Headaches</a:t>
            </a:r>
          </a:p>
          <a:p>
            <a:pPr lvl="1">
              <a:lnSpc>
                <a:spcPct val="100000"/>
              </a:lnSpc>
            </a:pPr>
            <a:r>
              <a:rPr lang="en-US" altLang="en-US" sz="20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Begin during sleep; involve sharp, steady eye pain, sweating, flushing, tearing, and nasal congestion</a:t>
            </a:r>
          </a:p>
          <a:p>
            <a:pPr>
              <a:lnSpc>
                <a:spcPct val="100000"/>
              </a:lnSpc>
            </a:pPr>
            <a:r>
              <a:rPr lang="en-US" altLang="en-US" sz="20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Tension Headaches</a:t>
            </a:r>
          </a:p>
          <a:p>
            <a:pPr lvl="1">
              <a:lnSpc>
                <a:spcPct val="100000"/>
              </a:lnSpc>
            </a:pPr>
            <a:r>
              <a:rPr lang="en-US" altLang="en-US" sz="20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Usually occur at times of stress; dull band of pain around the entire head</a:t>
            </a:r>
            <a:endParaRPr lang="en-US" altLang="en-US" sz="20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30213" y="696913"/>
            <a:ext cx="8524875" cy="388937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Ergot Derivatives #1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330200" y="1431925"/>
            <a:ext cx="8613775" cy="3686175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Cause constriction of cranial blood vessels and decrease the pulsation of cranial arteries. As a result, they reduce the hyper perfusion of the basilar artery vascular bed.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Dihydroergotamine (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Migranal</a:t>
            </a:r>
            <a:r>
              <a:rPr lang="en-US" altLang="en-US" sz="2400" dirty="0">
                <a:ea typeface="ＭＳ Ｐゴシック" panose="020B0600070205080204" pitchFamily="34" charset="-128"/>
              </a:rPr>
              <a:t>,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D.H.E. 45</a:t>
            </a:r>
            <a:r>
              <a:rPr lang="en-US" altLang="en-US" sz="2400" dirty="0">
                <a:ea typeface="ＭＳ Ｐゴシック" panose="020B0600070205080204" pitchFamily="34" charset="-128"/>
              </a:rPr>
              <a:t>) 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Ergotamine (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Ergomar)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701675"/>
            <a:ext cx="8524875" cy="384175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E</a:t>
            </a:r>
            <a:r>
              <a:rPr lang="en-US" dirty="0">
                <a:ea typeface="+mj-ea"/>
                <a:cs typeface="Times New Roman" charset="0"/>
              </a:rPr>
              <a:t>rgot Derivatives #2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431925"/>
            <a:ext cx="8613775" cy="36861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Actions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Block alpha-adrenergic and serotonin receptor sites in the brain to cause constriction of cranial vessels</a:t>
            </a:r>
          </a:p>
          <a:p>
            <a:pPr>
              <a:lnSpc>
                <a:spcPct val="10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Indications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Prevention or abortion of migraine or vascular headaches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715963"/>
            <a:ext cx="8524875" cy="384175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E</a:t>
            </a:r>
            <a:r>
              <a:rPr lang="en-US" dirty="0">
                <a:ea typeface="+mj-ea"/>
                <a:cs typeface="Times New Roman" charset="0"/>
              </a:rPr>
              <a:t>rgot Derivatives #3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446213"/>
            <a:ext cx="8613775" cy="36861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Pharmacokinetics 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Rapidly absorbed from many routes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Onset of action range from 15-30 minutes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Metabolized in the liver and primarily excreted in the bile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Excreted in breast milk</a:t>
            </a:r>
          </a:p>
          <a:p>
            <a:pPr lvl="1">
              <a:lnSpc>
                <a:spcPct val="100000"/>
              </a:lnSpc>
            </a:pPr>
            <a:endParaRPr lang="en-US" altLang="en-US" sz="20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Pathways of Pain</a:t>
            </a:r>
          </a:p>
        </p:txBody>
      </p:sp>
      <p:pic>
        <p:nvPicPr>
          <p:cNvPr id="4" name="Content Placeholder 3" descr="This image explains Neural Pathways of Pain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544" y="1842306"/>
            <a:ext cx="4248912" cy="3895344"/>
          </a:xfrm>
        </p:spPr>
      </p:pic>
    </p:spTree>
    <p:extLst>
      <p:ext uri="{BB962C8B-B14F-4D97-AF65-F5344CB8AC3E}">
        <p14:creationId xmlns:p14="http://schemas.microsoft.com/office/powerpoint/2010/main" val="40283020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727075"/>
            <a:ext cx="8524875" cy="384175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E</a:t>
            </a:r>
            <a:r>
              <a:rPr lang="en-US" dirty="0">
                <a:ea typeface="+mj-ea"/>
                <a:cs typeface="Times New Roman" charset="0"/>
              </a:rPr>
              <a:t>rgot Derivatives #4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435100"/>
            <a:ext cx="8613775" cy="42560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Contraindications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Known allergy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Pregnancy or lactation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CAD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HTN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PVD</a:t>
            </a:r>
          </a:p>
          <a:p>
            <a:pPr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Cautions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Pruitus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Malnutrition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3" y="663575"/>
            <a:ext cx="8524875" cy="388938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E</a:t>
            </a:r>
            <a:r>
              <a:rPr lang="en-US" dirty="0">
                <a:ea typeface="+mj-ea"/>
                <a:cs typeface="Times New Roman" charset="0"/>
              </a:rPr>
              <a:t>rgot Derivatives #5</a:t>
            </a:r>
            <a:endParaRPr lang="en-US" dirty="0">
              <a:ea typeface="+mj-ea"/>
            </a:endParaRP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315913" y="1519238"/>
            <a:ext cx="8613775" cy="47371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Adverse Effects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Numbness</a:t>
            </a:r>
          </a:p>
          <a:p>
            <a:pPr lvl="1">
              <a:lnSpc>
                <a:spcPct val="7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Tingling of extremities</a:t>
            </a:r>
          </a:p>
          <a:p>
            <a:pPr lvl="1">
              <a:lnSpc>
                <a:spcPct val="7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Muscle pain</a:t>
            </a:r>
          </a:p>
          <a:p>
            <a:pPr lvl="1">
              <a:lnSpc>
                <a:spcPct val="7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Pulselessness</a:t>
            </a:r>
          </a:p>
          <a:p>
            <a:pPr lvl="1">
              <a:lnSpc>
                <a:spcPct val="7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Weakness</a:t>
            </a:r>
          </a:p>
          <a:p>
            <a:pPr lvl="1">
              <a:lnSpc>
                <a:spcPct val="7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Chest pain</a:t>
            </a:r>
          </a:p>
          <a:p>
            <a:pPr lvl="1">
              <a:lnSpc>
                <a:spcPct val="7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Arrhythmias</a:t>
            </a:r>
          </a:p>
          <a:p>
            <a:pPr lvl="1">
              <a:lnSpc>
                <a:spcPct val="7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Nausea</a:t>
            </a:r>
          </a:p>
          <a:p>
            <a:pPr lvl="1">
              <a:lnSpc>
                <a:spcPct val="7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Vomiting</a:t>
            </a:r>
          </a:p>
          <a:p>
            <a:pPr lvl="1">
              <a:lnSpc>
                <a:spcPct val="7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Diarrhea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3" y="628650"/>
            <a:ext cx="8524875" cy="388938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E</a:t>
            </a:r>
            <a:r>
              <a:rPr lang="en-US" dirty="0">
                <a:ea typeface="+mj-ea"/>
                <a:cs typeface="Times New Roman" charset="0"/>
              </a:rPr>
              <a:t>rgot Derivatives #6</a:t>
            </a:r>
            <a:endParaRPr lang="en-US" dirty="0">
              <a:ea typeface="+mj-ea"/>
            </a:endParaRP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330200" y="1663700"/>
            <a:ext cx="8613775" cy="3686175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Drug-Drug Interactions</a:t>
            </a:r>
          </a:p>
          <a:p>
            <a:pPr lvl="1">
              <a:lnSpc>
                <a:spcPct val="7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Beta blockers</a:t>
            </a:r>
          </a:p>
          <a:p>
            <a:pPr lvl="1">
              <a:lnSpc>
                <a:spcPct val="70000"/>
              </a:lnSpc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3" y="682625"/>
            <a:ext cx="8524875" cy="388938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Question #3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330200" y="1417638"/>
            <a:ext cx="8613775" cy="368617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What is an action of Ergotamine?</a:t>
            </a:r>
          </a:p>
          <a:p>
            <a:pPr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A. Decreases hyperfusion of basilar artery vascular bed</a:t>
            </a:r>
          </a:p>
          <a:p>
            <a:pPr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B. Increases hyperfusion of basilar artery vascular bed</a:t>
            </a:r>
          </a:p>
          <a:p>
            <a:pPr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C. Increases hypoperfusion of basilar artery vascular bed</a:t>
            </a:r>
          </a:p>
          <a:p>
            <a:pPr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D. Decreases hypoperfusion of basilar artery vascular     bed</a:t>
            </a:r>
          </a:p>
          <a:p>
            <a:pPr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3" y="711200"/>
            <a:ext cx="8524875" cy="388938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Answer to </a:t>
            </a:r>
            <a:r>
              <a:rPr lang="en-US" dirty="0"/>
              <a:t>Question #3</a:t>
            </a:r>
            <a:endParaRPr lang="en-US" dirty="0">
              <a:ea typeface="+mj-ea"/>
            </a:endParaRP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330200" y="1446213"/>
            <a:ext cx="8613775" cy="3686175"/>
          </a:xfrm>
        </p:spPr>
        <p:txBody>
          <a:bodyPr/>
          <a:lstStyle/>
          <a:p>
            <a:pPr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algn="ctr"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A. Decreases hyper fusion of basilar artery vascular bed</a:t>
            </a:r>
          </a:p>
          <a:p>
            <a:pPr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Rationale: Actions: Constricts cranial blood vessels, decreases pulsation of cranial arteries, and decreases hyperfusion of basilar artery vascular bed; mechanism of action is not understood</a:t>
            </a:r>
          </a:p>
          <a:p>
            <a:pPr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30213" y="696913"/>
            <a:ext cx="8524875" cy="388937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Triptans #1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330200" y="1431925"/>
            <a:ext cx="8613775" cy="3686175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Cause cranial vascular constriction and relief of migraine headache pain in many patients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Almotriptan (</a:t>
            </a:r>
            <a:r>
              <a:rPr lang="en-US" altLang="en-US" i="1" dirty="0">
                <a:ea typeface="ＭＳ Ｐゴシック" panose="020B0600070205080204" pitchFamily="34" charset="-128"/>
              </a:rPr>
              <a:t>Axert</a:t>
            </a:r>
            <a:r>
              <a:rPr lang="en-US" altLang="en-US" dirty="0">
                <a:ea typeface="ＭＳ Ｐゴシック" panose="020B0600070205080204" pitchFamily="34" charset="-128"/>
              </a:rPr>
              <a:t>)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Eletriptan(</a:t>
            </a:r>
            <a:r>
              <a:rPr lang="en-US" altLang="en-US" i="1" dirty="0">
                <a:ea typeface="ＭＳ Ｐゴシック" panose="020B0600070205080204" pitchFamily="34" charset="-128"/>
              </a:rPr>
              <a:t>Relpax</a:t>
            </a:r>
            <a:r>
              <a:rPr lang="en-US" altLang="en-US" dirty="0">
                <a:ea typeface="ＭＳ Ｐゴシック" panose="020B0600070205080204" pitchFamily="34" charset="-128"/>
              </a:rPr>
              <a:t>)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Frovatriptan (</a:t>
            </a:r>
            <a:r>
              <a:rPr lang="en-US" altLang="en-US" i="1" dirty="0">
                <a:ea typeface="ＭＳ Ｐゴシック" panose="020B0600070205080204" pitchFamily="34" charset="-128"/>
              </a:rPr>
              <a:t>Frova</a:t>
            </a:r>
            <a:r>
              <a:rPr lang="en-US" altLang="en-US" dirty="0">
                <a:ea typeface="ＭＳ Ｐゴシック" panose="020B0600070205080204" pitchFamily="34" charset="-128"/>
              </a:rPr>
              <a:t>)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Naratriptan (</a:t>
            </a:r>
            <a:r>
              <a:rPr lang="en-US" altLang="en-US" i="1" dirty="0">
                <a:ea typeface="ＭＳ Ｐゴシック" panose="020B0600070205080204" pitchFamily="34" charset="-128"/>
              </a:rPr>
              <a:t>Amerge</a:t>
            </a:r>
            <a:r>
              <a:rPr lang="en-US" altLang="en-US" dirty="0">
                <a:ea typeface="ＭＳ Ｐゴシック" panose="020B0600070205080204" pitchFamily="34" charset="-128"/>
              </a:rPr>
              <a:t>)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Rizatriptan (</a:t>
            </a:r>
            <a:r>
              <a:rPr lang="en-US" altLang="en-US" i="1" dirty="0">
                <a:ea typeface="ＭＳ Ｐゴシック" panose="020B0600070205080204" pitchFamily="34" charset="-128"/>
              </a:rPr>
              <a:t>Maxalt</a:t>
            </a:r>
            <a:r>
              <a:rPr lang="en-US" altLang="en-US" dirty="0">
                <a:ea typeface="ＭＳ Ｐゴシック" panose="020B0600070205080204" pitchFamily="34" charset="-128"/>
              </a:rPr>
              <a:t>, </a:t>
            </a:r>
            <a:r>
              <a:rPr lang="en-US" altLang="en-US" i="1" dirty="0">
                <a:ea typeface="ＭＳ Ｐゴシック" panose="020B0600070205080204" pitchFamily="34" charset="-128"/>
              </a:rPr>
              <a:t>Maxalt-MLT</a:t>
            </a:r>
            <a:r>
              <a:rPr lang="en-US" altLang="en-US" dirty="0">
                <a:ea typeface="ＭＳ Ｐゴシック" panose="020B0600070205080204" pitchFamily="34" charset="-128"/>
              </a:rPr>
              <a:t>)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Sumatriptan (</a:t>
            </a:r>
            <a:r>
              <a:rPr lang="en-US" altLang="en-US" i="1" dirty="0">
                <a:ea typeface="ＭＳ Ｐゴシック" panose="020B0600070205080204" pitchFamily="34" charset="-128"/>
              </a:rPr>
              <a:t>Imitrex</a:t>
            </a:r>
            <a:r>
              <a:rPr lang="en-US" altLang="en-US" dirty="0">
                <a:ea typeface="ＭＳ Ｐゴシック" panose="020B0600070205080204" pitchFamily="34" charset="-128"/>
              </a:rPr>
              <a:t>),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Zolmitriptan (</a:t>
            </a:r>
            <a:r>
              <a:rPr lang="en-US" altLang="en-US" i="1" dirty="0">
                <a:ea typeface="ＭＳ Ｐゴシック" panose="020B0600070205080204" pitchFamily="34" charset="-128"/>
              </a:rPr>
              <a:t>Zomig</a:t>
            </a:r>
            <a:r>
              <a:rPr lang="en-US" altLang="en-US" dirty="0">
                <a:ea typeface="ＭＳ Ｐゴシック" panose="020B0600070205080204" pitchFamily="34" charset="-128"/>
              </a:rPr>
              <a:t>, </a:t>
            </a:r>
            <a:r>
              <a:rPr lang="en-US" altLang="en-US" i="1" dirty="0">
                <a:ea typeface="ＭＳ Ｐゴシック" panose="020B0600070205080204" pitchFamily="34" charset="-128"/>
              </a:rPr>
              <a:t>Zomig-ZMT</a:t>
            </a:r>
            <a:r>
              <a:rPr lang="en-US" altLang="en-US" dirty="0">
                <a:ea typeface="ＭＳ Ｐゴシック" panose="020B0600070205080204" pitchFamily="34" charset="-128"/>
              </a:rPr>
              <a:t>).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701675"/>
            <a:ext cx="8524875" cy="384175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T</a:t>
            </a:r>
            <a:r>
              <a:rPr lang="en-US" dirty="0">
                <a:ea typeface="+mj-ea"/>
                <a:cs typeface="Times New Roman" charset="0"/>
              </a:rPr>
              <a:t>riptans #2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431925"/>
            <a:ext cx="8613775" cy="3686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Actions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Bind to selective serotonin receptors sites to cause vasoconstriction of cranial vessels</a:t>
            </a:r>
          </a:p>
          <a:p>
            <a:pPr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Indications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Treatment of acute migraine and are not used for prevention of migraines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687388"/>
            <a:ext cx="8524875" cy="384175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T</a:t>
            </a:r>
            <a:r>
              <a:rPr lang="en-US" dirty="0">
                <a:ea typeface="+mj-ea"/>
                <a:cs typeface="Times New Roman" charset="0"/>
              </a:rPr>
              <a:t>riptans #3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417638"/>
            <a:ext cx="8613775" cy="3686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Pharmacokinetics 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Rapidly absorbed from many sites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Metabolized in the liver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Primarily excreted in the urine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Cross the placenta and enter breast milk</a:t>
            </a:r>
          </a:p>
          <a:p>
            <a:pPr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Contraindications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Known allergy, pregnancy, CAD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3" y="687388"/>
            <a:ext cx="8524875" cy="388937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T</a:t>
            </a:r>
            <a:r>
              <a:rPr lang="en-US" dirty="0">
                <a:ea typeface="+mj-ea"/>
                <a:cs typeface="Times New Roman" charset="0"/>
              </a:rPr>
              <a:t>riptans #4</a:t>
            </a:r>
            <a:endParaRPr lang="en-US" dirty="0">
              <a:ea typeface="+mj-ea"/>
            </a:endParaRP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317500" y="1409700"/>
            <a:ext cx="8613775" cy="36861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Cautions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Elderly, risk factors for CAD, and lactation</a:t>
            </a:r>
          </a:p>
          <a:p>
            <a:pPr>
              <a:lnSpc>
                <a:spcPct val="10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Adverse Effects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Numbness, tingling, burning sensation, feeling of coldness, weakness, dysphasia, blood pressure alterations</a:t>
            </a:r>
          </a:p>
          <a:p>
            <a:pPr>
              <a:lnSpc>
                <a:spcPct val="10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Drug-Drug Interactions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Ergot-containing drugs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MAOI</a:t>
            </a:r>
            <a:r>
              <a:rPr lang="en-US" altLang="ja-JP" dirty="0">
                <a:ea typeface="ＭＳ Ｐゴシック" panose="020B0600070205080204" pitchFamily="34" charset="-128"/>
              </a:rPr>
              <a:t>s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309563"/>
            <a:ext cx="8524875" cy="776287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Nursing Considerations for </a:t>
            </a:r>
            <a:br>
              <a:rPr lang="en-US" dirty="0">
                <a:ea typeface="+mj-ea"/>
              </a:rPr>
            </a:br>
            <a:r>
              <a:rPr lang="en-US" dirty="0">
                <a:ea typeface="+mj-ea"/>
              </a:rPr>
              <a:t>Antimigraine headaches</a:t>
            </a:r>
            <a:endParaRPr lang="en-US" dirty="0">
              <a:ea typeface="+mj-ea"/>
              <a:cs typeface="Times New Roman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500188"/>
            <a:ext cx="8613775" cy="3686175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Assess: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History and Physical Exam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Known allergies </a:t>
            </a:r>
            <a:r>
              <a:rPr lang="en-US" altLang="en-US" sz="2400" dirty="0">
                <a:ea typeface="ＭＳ Ｐゴシック" panose="020B0600070205080204" pitchFamily="34" charset="-128"/>
              </a:rPr>
              <a:t>history of MI, CAD, or hypertension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Hepatic or renal dysfunction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Pregnancy or lactation patient’s neurological status, including level of orientation, affect, and reflexes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VS and ECG as appropriate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3" y="669925"/>
            <a:ext cx="8524875" cy="388938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Gate-Control Theory of Pain 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30200" y="1473200"/>
            <a:ext cx="8613775" cy="3686175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Sensory and emotional experience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Transmission of these impulses can be modulated or adjusted</a:t>
            </a:r>
            <a:r>
              <a:rPr lang="en-US" altLang="en-US" b="1" dirty="0">
                <a:ea typeface="ＭＳ Ｐゴシック" panose="020B0600070205080204" pitchFamily="34" charset="-128"/>
              </a:rPr>
              <a:t>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Interneurons can act as </a:t>
            </a: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 dirty="0">
                <a:ea typeface="ＭＳ Ｐゴシック" panose="020B0600070205080204" pitchFamily="34" charset="-128"/>
              </a:rPr>
              <a:t>gates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r>
              <a:rPr lang="en-US" altLang="ja-JP" dirty="0">
                <a:ea typeface="ＭＳ Ｐゴシック" panose="020B0600070205080204" pitchFamily="34" charset="-128"/>
              </a:rPr>
              <a:t>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Several factors, including learned experiences, cultural expectations, individual tolerance, and the placebo effect, can activate the descending inhibitory nerves from the upper central nervous system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701675"/>
            <a:ext cx="8524875" cy="384175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Pain Receptors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431925"/>
            <a:ext cx="8613775" cy="3686175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Opioid receptors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CNS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Nerves in the periphery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Cells in the gastrointestinal (GI) tract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3" y="280852"/>
            <a:ext cx="8524875" cy="775597"/>
          </a:xfrm>
        </p:spPr>
        <p:txBody>
          <a:bodyPr/>
          <a:lstStyle/>
          <a:p>
            <a:r>
              <a:rPr lang="en-US" dirty="0"/>
              <a:t>Use of Narcotics and Antimigraine Agents Across the Lifespan</a:t>
            </a:r>
          </a:p>
        </p:txBody>
      </p:sp>
      <p:pic>
        <p:nvPicPr>
          <p:cNvPr id="6" name="Content Placeholder 5" descr="This table describes about Use of Narcotics and Antimigraine Agents Across the Lifespan">
            <a:extLst>
              <a:ext uri="{FF2B5EF4-FFF2-40B4-BE49-F238E27FC236}">
                <a16:creationId xmlns="" xmlns:a16="http://schemas.microsoft.com/office/drawing/2014/main" id="{783BA234-1471-4B43-8434-35B9DD4F0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40" y="1284313"/>
            <a:ext cx="7626520" cy="4846664"/>
          </a:xfrm>
        </p:spPr>
      </p:pic>
    </p:spTree>
    <p:extLst>
      <p:ext uri="{BB962C8B-B14F-4D97-AF65-F5344CB8AC3E}">
        <p14:creationId xmlns:p14="http://schemas.microsoft.com/office/powerpoint/2010/main" val="3986032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30213" y="696913"/>
            <a:ext cx="8524875" cy="388937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Narcotic Agonists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0" y="962025"/>
            <a:ext cx="8591550" cy="399573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US" sz="2400" dirty="0"/>
          </a:p>
          <a:p>
            <a:pPr>
              <a:defRPr/>
            </a:pPr>
            <a:r>
              <a:rPr lang="en-US" dirty="0"/>
              <a:t>Drugs that react with opioid receptors</a:t>
            </a:r>
          </a:p>
          <a:p>
            <a:pPr>
              <a:defRPr/>
            </a:pPr>
            <a:r>
              <a:rPr lang="en-US" dirty="0"/>
              <a:t>Cause analgesia, sedation, or euphoria</a:t>
            </a:r>
          </a:p>
          <a:p>
            <a:pPr>
              <a:defRPr/>
            </a:pPr>
            <a:r>
              <a:rPr lang="en-US" dirty="0"/>
              <a:t>Potential for physical dependence</a:t>
            </a:r>
          </a:p>
          <a:p>
            <a:pPr>
              <a:defRPr/>
            </a:pPr>
            <a:r>
              <a:rPr lang="en-US" dirty="0"/>
              <a:t>Controlled substances</a:t>
            </a:r>
          </a:p>
          <a:p>
            <a:pPr>
              <a:defRPr/>
            </a:pPr>
            <a:r>
              <a:rPr lang="en-US" dirty="0"/>
              <a:t>Rising problem of addiction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708025"/>
            <a:ext cx="8524875" cy="384175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Narcotic Agonists #2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565275"/>
            <a:ext cx="8613775" cy="35385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Actions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Act at specific opioid receptor sites in the CNS 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Produce analgesia, sedation, and a sense of well-being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Indications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Relief of severe acute or chronic pain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Analgesia during anesthesia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Cross placenta</a:t>
            </a:r>
          </a:p>
          <a:p>
            <a:pPr lvl="1">
              <a:lnSpc>
                <a:spcPct val="80000"/>
              </a:lnSpc>
            </a:pPr>
            <a:endParaRPr lang="en-US" altLang="en-US" sz="18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687388"/>
            <a:ext cx="8524875" cy="384175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Narcotic Agonists #3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417638"/>
            <a:ext cx="8613775" cy="42179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Pharmacokinetics 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IV most reliable way to achieve therapeutic response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IM and sub-q rate of absorption varies between sexes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Hepatic metabolism and generally excreted in the urine and bile</a:t>
            </a:r>
          </a:p>
          <a:p>
            <a:pPr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Contraindications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Known allergy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Pregnancy, labor, lactation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Diarrhea caused by poisons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WW TEMPLATE">
  <a:themeElements>
    <a:clrScheme name="">
      <a:dk1>
        <a:srgbClr val="000000"/>
      </a:dk1>
      <a:lt1>
        <a:srgbClr val="FFFFFF"/>
      </a:lt1>
      <a:dk2>
        <a:srgbClr val="006B76"/>
      </a:dk2>
      <a:lt2>
        <a:srgbClr val="000000"/>
      </a:lt2>
      <a:accent1>
        <a:srgbClr val="186EC4"/>
      </a:accent1>
      <a:accent2>
        <a:srgbClr val="CC9900"/>
      </a:accent2>
      <a:accent3>
        <a:srgbClr val="FFFFFF"/>
      </a:accent3>
      <a:accent4>
        <a:srgbClr val="000000"/>
      </a:accent4>
      <a:accent5>
        <a:srgbClr val="ABBADE"/>
      </a:accent5>
      <a:accent6>
        <a:srgbClr val="B98A00"/>
      </a:accent6>
      <a:hlink>
        <a:srgbClr val="FF0000"/>
      </a:hlink>
      <a:folHlink>
        <a:srgbClr val="009900"/>
      </a:folHlink>
    </a:clrScheme>
    <a:fontScheme name="LWW 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WW TEMPLAT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WW TEMPLAT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WW TEMPLAT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WW TEMPLAT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WW TEMPLAT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WW TEMPLAT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WW TEMPLAT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G:\Q299xx.LWW\LWW TEMPLATE.ppt</Template>
  <TotalTime>2837</TotalTime>
  <Words>1071</Words>
  <Application>Microsoft Office PowerPoint</Application>
  <PresentationFormat>On-screen Show (4:3)</PresentationFormat>
  <Paragraphs>251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LWW TEMPLATE</vt:lpstr>
      <vt:lpstr>Chapter 26:   Narcotics, Narcotic Antagonists, and Antimigraine Agents</vt:lpstr>
      <vt:lpstr>Pain</vt:lpstr>
      <vt:lpstr>Neural Pathways of Pain</vt:lpstr>
      <vt:lpstr>Gate-Control Theory of Pain </vt:lpstr>
      <vt:lpstr>Pain Receptors</vt:lpstr>
      <vt:lpstr>Use of Narcotics and Antimigraine Agents Across the Lifespan</vt:lpstr>
      <vt:lpstr>Narcotic Agonists #1</vt:lpstr>
      <vt:lpstr>Narcotic Agonists #2</vt:lpstr>
      <vt:lpstr>Narcotic Agonists #3</vt:lpstr>
      <vt:lpstr>Narcotic Agonists #4</vt:lpstr>
      <vt:lpstr>Narcotic Agonists #5</vt:lpstr>
      <vt:lpstr>Question #1</vt:lpstr>
      <vt:lpstr>Answer to Question #1</vt:lpstr>
      <vt:lpstr>Narcotic Agonists–Antagonists #1</vt:lpstr>
      <vt:lpstr>Narcotic Agonists–Antagonists #2</vt:lpstr>
      <vt:lpstr>Narcotic Agonists–Antagonists #3</vt:lpstr>
      <vt:lpstr>Narcotic Agonists–Antagonists #4</vt:lpstr>
      <vt:lpstr>Narcotic Agonists–Antagonists #5</vt:lpstr>
      <vt:lpstr>Narcotic Antagonists #1</vt:lpstr>
      <vt:lpstr>Narcotic Antagonists #2</vt:lpstr>
      <vt:lpstr>Narcotic Antagonists #3</vt:lpstr>
      <vt:lpstr>Narcotic Antagonists #4</vt:lpstr>
      <vt:lpstr>Narcotic Antagonists #5</vt:lpstr>
      <vt:lpstr>Question #2</vt:lpstr>
      <vt:lpstr>Answer to Question #2</vt:lpstr>
      <vt:lpstr>Migraine Headaches</vt:lpstr>
      <vt:lpstr>Ergot Derivatives #1</vt:lpstr>
      <vt:lpstr>Ergot Derivatives #2</vt:lpstr>
      <vt:lpstr>Ergot Derivatives #3</vt:lpstr>
      <vt:lpstr>Ergot Derivatives #4</vt:lpstr>
      <vt:lpstr>Ergot Derivatives #5</vt:lpstr>
      <vt:lpstr>Ergot Derivatives #6</vt:lpstr>
      <vt:lpstr>Question #3</vt:lpstr>
      <vt:lpstr>Answer to Question #3</vt:lpstr>
      <vt:lpstr>Triptans #1</vt:lpstr>
      <vt:lpstr>Triptans #2</vt:lpstr>
      <vt:lpstr>Triptans #3</vt:lpstr>
      <vt:lpstr>Triptans #4</vt:lpstr>
      <vt:lpstr>Nursing Considerations for  Antimigraine headaches</vt:lpstr>
    </vt:vector>
  </TitlesOfParts>
  <Company>Wolters Kluwer Health - Lippincott Williams &amp; Wilkins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26: Narcotics, Narcotic Antagonists, and Antimigraine Agents</dc:title>
  <dc:creator>Dale Gray</dc:creator>
  <cp:lastModifiedBy> </cp:lastModifiedBy>
  <cp:revision>229</cp:revision>
  <cp:lastPrinted>2001-01-03T19:47:24Z</cp:lastPrinted>
  <dcterms:created xsi:type="dcterms:W3CDTF">2001-02-15T19:07:27Z</dcterms:created>
  <dcterms:modified xsi:type="dcterms:W3CDTF">2019-09-23T09:13:41Z</dcterms:modified>
</cp:coreProperties>
</file>