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312" r:id="rId2"/>
    <p:sldId id="289" r:id="rId3"/>
    <p:sldId id="291" r:id="rId4"/>
    <p:sldId id="292" r:id="rId5"/>
    <p:sldId id="293" r:id="rId6"/>
    <p:sldId id="294" r:id="rId7"/>
    <p:sldId id="297" r:id="rId8"/>
    <p:sldId id="313" r:id="rId9"/>
    <p:sldId id="316" r:id="rId10"/>
    <p:sldId id="314" r:id="rId11"/>
    <p:sldId id="299" r:id="rId12"/>
    <p:sldId id="300" r:id="rId13"/>
    <p:sldId id="301" r:id="rId14"/>
    <p:sldId id="310" r:id="rId15"/>
    <p:sldId id="311" r:id="rId16"/>
    <p:sldId id="302" r:id="rId17"/>
    <p:sldId id="303" r:id="rId18"/>
    <p:sldId id="304" r:id="rId19"/>
    <p:sldId id="305" r:id="rId20"/>
    <p:sldId id="307" r:id="rId21"/>
    <p:sldId id="315" r:id="rId22"/>
    <p:sldId id="308" r:id="rId23"/>
    <p:sldId id="309" r:id="rId2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5787" autoAdjust="0"/>
  </p:normalViewPr>
  <p:slideViewPr>
    <p:cSldViewPr snapToGrid="0">
      <p:cViewPr varScale="1">
        <p:scale>
          <a:sx n="88" d="100"/>
          <a:sy n="88" d="100"/>
        </p:scale>
        <p:origin x="-534" y="-108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54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5C513-41C2-4EDF-BBDE-0F57E522E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40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7195F8A-065F-4D1D-9B95-68520839B2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462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Text Box 2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/>
              <a:t>Copyright © 2013 Wolters Kluwer Health | Lippincott Williams &amp; Wilkins </a:t>
            </a:r>
          </a:p>
        </p:txBody>
      </p:sp>
      <p:pic>
        <p:nvPicPr>
          <p:cNvPr id="6" name="Picture 15" descr="ppt_ope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5550" y="3235101"/>
            <a:ext cx="6692900" cy="387798"/>
          </a:xfrm>
          <a:effectLst/>
        </p:spPr>
        <p:txBody>
          <a:bodyPr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354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07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64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951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008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384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236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565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2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7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98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9768" y="658368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389887"/>
            <a:ext cx="8613775" cy="427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58875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46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1000" dirty="0">
                <a:latin typeface="Arial" pitchFamily="34" charset="0"/>
                <a:ea typeface="MS PGothic" pitchFamily="34" charset="-128"/>
                <a:cs typeface="Arial" pitchFamily="34" charset="0"/>
              </a:rPr>
              <a:t>Copyright © </a:t>
            </a:r>
            <a:r>
              <a:rPr lang="en-US" sz="1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2020 </a:t>
            </a:r>
            <a:r>
              <a:rPr lang="en-US" sz="1000" dirty="0">
                <a:latin typeface="Arial" pitchFamily="34" charset="0"/>
                <a:ea typeface="MS PGothic" pitchFamily="34" charset="-128"/>
                <a:cs typeface="Arial" pitchFamily="34" charset="0"/>
              </a:rPr>
              <a:t>Wolters Kluwer • All Rights Reserved</a:t>
            </a:r>
          </a:p>
        </p:txBody>
      </p:sp>
      <p:pic>
        <p:nvPicPr>
          <p:cNvPr id="1032" name="Picture 14" descr="WK_CMYK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25550" y="2653403"/>
            <a:ext cx="6692900" cy="1551194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Chapter 29: </a:t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US" dirty="0"/>
              <a:t>Introduction to the Autonomic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533277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768" y="301752"/>
            <a:ext cx="8524875" cy="775597"/>
          </a:xfrm>
        </p:spPr>
        <p:txBody>
          <a:bodyPr/>
          <a:lstStyle/>
          <a:p>
            <a:r>
              <a:rPr lang="en-US" dirty="0"/>
              <a:t>Sequence of Events of an Adrenergic Synapse</a:t>
            </a:r>
          </a:p>
        </p:txBody>
      </p:sp>
      <p:pic>
        <p:nvPicPr>
          <p:cNvPr id="6" name="Content Placeholder 5" descr="This image explains Sequence of Events of an Adrenergic Synaps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27" y="1597374"/>
            <a:ext cx="3017520" cy="3864864"/>
          </a:xfrm>
        </p:spPr>
      </p:pic>
    </p:spTree>
    <p:extLst>
      <p:ext uri="{BB962C8B-B14F-4D97-AF65-F5344CB8AC3E}">
        <p14:creationId xmlns:p14="http://schemas.microsoft.com/office/powerpoint/2010/main" val="61806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Location and Function of </a:t>
            </a:r>
            <a:r>
              <a:rPr lang="en-US" dirty="0">
                <a:ea typeface="+mj-ea"/>
                <a:cs typeface="Times New Roman" pitchFamily="18" charset="0"/>
              </a:rPr>
              <a:t>Alpha</a:t>
            </a:r>
            <a:r>
              <a:rPr lang="en-US" baseline="-30000" dirty="0">
                <a:ea typeface="+mj-ea"/>
                <a:cs typeface="Times New Roman" pitchFamily="18" charset="0"/>
              </a:rPr>
              <a:t>1</a:t>
            </a:r>
            <a:r>
              <a:rPr lang="en-US" dirty="0">
                <a:ea typeface="+mj-ea"/>
                <a:cs typeface="Times New Roman" pitchFamily="18" charset="0"/>
              </a:rPr>
              <a:t> Receptors</a:t>
            </a:r>
            <a:endParaRPr lang="en-US" dirty="0"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Blood Vessels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Cause vasoconstriction and increase peripheral resistance, raising blood pressure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Iris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Cause pupil dilation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Urinary Bladder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Cause the increased closure of the internal sphincter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Location and Function of </a:t>
            </a:r>
            <a:r>
              <a:rPr lang="en-US" dirty="0">
                <a:ea typeface="+mj-ea"/>
                <a:cs typeface="Times New Roman" pitchFamily="18" charset="0"/>
              </a:rPr>
              <a:t>Alpha</a:t>
            </a:r>
            <a:r>
              <a:rPr lang="en-US" baseline="-30000" dirty="0">
                <a:ea typeface="+mj-ea"/>
                <a:cs typeface="Times New Roman" pitchFamily="18" charset="0"/>
              </a:rPr>
              <a:t>2</a:t>
            </a:r>
            <a:r>
              <a:rPr lang="en-US" dirty="0">
                <a:ea typeface="+mj-ea"/>
                <a:cs typeface="Times New Roman" pitchFamily="18" charset="0"/>
              </a:rPr>
              <a:t> Receptors</a:t>
            </a:r>
            <a:endParaRPr lang="en-US" dirty="0"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Nerve Membranes 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Act as modulators of norepinephrine release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Beta Cells in the Pancreas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Help to moderate the insulin release stimulated by SNS activation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Location and Function of </a:t>
            </a:r>
            <a:r>
              <a:rPr lang="en-US" dirty="0">
                <a:ea typeface="+mj-ea"/>
                <a:cs typeface="Times New Roman" pitchFamily="18" charset="0"/>
              </a:rPr>
              <a:t>Beta</a:t>
            </a:r>
            <a:r>
              <a:rPr lang="en-US" baseline="-30000" dirty="0">
                <a:ea typeface="+mj-ea"/>
                <a:cs typeface="Times New Roman" pitchFamily="18" charset="0"/>
              </a:rPr>
              <a:t>1 </a:t>
            </a:r>
            <a:r>
              <a:rPr lang="en-US" dirty="0">
                <a:ea typeface="+mj-ea"/>
                <a:cs typeface="Times New Roman" pitchFamily="18" charset="0"/>
              </a:rPr>
              <a:t>Receptors</a:t>
            </a:r>
            <a:endParaRPr lang="en-US" dirty="0"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Cardiac Tissue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Can stimulate increased myocardial activity and increased heart rate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Responsible for increased lipolysis or breakdown of fat for energy in peripheral tissues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Question #1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Identify a difference between the sympathetic and the parasympathetic nervous system?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A. </a:t>
            </a:r>
            <a:r>
              <a:rPr lang="en-US" altLang="en-US" dirty="0">
                <a:ea typeface="ＭＳ Ｐゴシック" charset="-128"/>
                <a:cs typeface="Times New Roman" pitchFamily="18" charset="0"/>
              </a:rPr>
              <a:t>The presynaptic and postsynaptic neurons</a:t>
            </a:r>
            <a:endParaRPr lang="en-US" altLang="en-US" dirty="0">
              <a:ea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B. </a:t>
            </a:r>
            <a:r>
              <a:rPr lang="en-US" altLang="en-US" dirty="0">
                <a:ea typeface="ＭＳ Ｐゴシック" charset="-128"/>
                <a:cs typeface="Times New Roman" pitchFamily="18" charset="0"/>
              </a:rPr>
              <a:t>The location of the nerve ganglia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	C. The termination of the nerve fibers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	D. The electrical determination of the synapse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Answer to </a:t>
            </a:r>
            <a:r>
              <a:rPr lang="en-US" dirty="0"/>
              <a:t>Question #1</a:t>
            </a:r>
            <a:endParaRPr lang="en-US" dirty="0">
              <a:ea typeface="+mj-e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B. </a:t>
            </a:r>
            <a:r>
              <a:rPr lang="en-US" altLang="en-US" dirty="0">
                <a:ea typeface="ＭＳ Ｐゴシック" charset="-128"/>
                <a:cs typeface="Times New Roman" pitchFamily="18" charset="0"/>
              </a:rPr>
              <a:t>The location of the nerve ganglia</a:t>
            </a:r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Rationale: </a:t>
            </a:r>
            <a:r>
              <a:rPr lang="en-US" altLang="en-US" dirty="0">
                <a:ea typeface="ＭＳ Ｐゴシック" charset="-128"/>
                <a:cs typeface="Times New Roman" pitchFamily="18" charset="0"/>
              </a:rPr>
              <a:t>These branches differ in three basic ways: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(1) The location of the originating cells in the CNS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(2) The location of the nerve ganglia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(3) The preganglionic and postganglionic neurons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Location and Function of </a:t>
            </a:r>
            <a:r>
              <a:rPr lang="en-US" dirty="0">
                <a:ea typeface="+mj-ea"/>
                <a:cs typeface="Times New Roman" pitchFamily="18" charset="0"/>
              </a:rPr>
              <a:t>Beta</a:t>
            </a:r>
            <a:r>
              <a:rPr lang="en-US" baseline="-30000" dirty="0">
                <a:ea typeface="+mj-ea"/>
                <a:cs typeface="Times New Roman" pitchFamily="18" charset="0"/>
              </a:rPr>
              <a:t>2</a:t>
            </a:r>
            <a:r>
              <a:rPr lang="en-US" dirty="0">
                <a:ea typeface="+mj-ea"/>
                <a:cs typeface="Times New Roman" pitchFamily="18" charset="0"/>
              </a:rPr>
              <a:t> Receptors</a:t>
            </a:r>
            <a:endParaRPr lang="en-US" dirty="0">
              <a:ea typeface="+mj-ea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Smooth Muscle in Blood Vessels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Stimulation leads to vasodilatation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Bronchi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Can cause dilation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Periphery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Increased muscle and liver breakdown of glycogen and increased release of glucagon 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Uterine Muscle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Results in relaxed uterine smooth muscle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659507"/>
            <a:ext cx="8524875" cy="38779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Parasympathetic Nervous System (PNS)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Increased motility and secretions in the GI tract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Decreased heart rate and contractility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Constriction of the bronchi with increased secretion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Relaxation of the GI and urinary bladder sphincters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Pupillary constriction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Cholinergic Response #1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Cholinergic nerves: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All preganglionic nerves in the ANS, both sympathetic and parasympathetic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Postganglionic nerves of PSNS and a few SNS nerves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Motor nerves on skeletal muscles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Cholinergic nerves within the CNS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ACh synthesis and storage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ACh release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659507"/>
            <a:ext cx="8524875" cy="38779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Cholinergic Response #2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Muscarinic Receptors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Receptors that are stimulated by muscarine (plant alkaloid from mushrooms)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Found in visceral effector organs 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Found in sweat glands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Found in some vascular smooth muscle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Stimulation causes pupil constriction, increased GI motility, increase salivation, increased urinary bladder constriction, decreased heart rate</a:t>
            </a:r>
          </a:p>
          <a:p>
            <a:pPr lvl="1" eaLnBrk="1" hangingPunct="1"/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Autonomic Nervous System (ANS) #1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Referred to as the involuntary or visceral nervous system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Works closely with the endocrine system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Narrow range of normal on a minute-to-minute basis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Integrates parts of the central nervous system (CNS) and peripheral nervous system to automatically react to changes in the internal and external environments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Cholinergic Response #3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Nicotinic Receptors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Located in the CNS, adrenal medulla, the autonomic ganglia, and the neuromuscular junction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Stimulation causes muscle contraction, autonomic response, release of norepinephrine and epinephrine from the adrenal medulla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9768" y="301752"/>
            <a:ext cx="8524875" cy="775597"/>
          </a:xfrm>
        </p:spPr>
        <p:txBody>
          <a:bodyPr/>
          <a:lstStyle/>
          <a:p>
            <a:r>
              <a:rPr lang="en-US" dirty="0"/>
              <a:t>Sequence of Events at a Cholinergic Synapse</a:t>
            </a:r>
          </a:p>
        </p:txBody>
      </p:sp>
      <p:pic>
        <p:nvPicPr>
          <p:cNvPr id="8" name="Content Placeholder 7" descr="This image explains Sequence of Events at a Cholinergic Synaps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023" y="1426686"/>
            <a:ext cx="3310128" cy="4206240"/>
          </a:xfrm>
        </p:spPr>
      </p:pic>
    </p:spTree>
    <p:extLst>
      <p:ext uri="{BB962C8B-B14F-4D97-AF65-F5344CB8AC3E}">
        <p14:creationId xmlns:p14="http://schemas.microsoft.com/office/powerpoint/2010/main" val="1051724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Question #2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The following are types of nerves: (1) </a:t>
            </a:r>
            <a:r>
              <a:rPr lang="en-US" altLang="en-US" dirty="0">
                <a:ea typeface="ＭＳ Ｐゴシック" charset="-128"/>
                <a:cs typeface="Times New Roman" pitchFamily="18" charset="0"/>
              </a:rPr>
              <a:t>Preganglionic; (2) Postganglionic; (3) Motor; (4) Sensory; and (5) Presynaptic. </a:t>
            </a:r>
            <a:r>
              <a:rPr lang="en-US" altLang="en-US" dirty="0">
                <a:ea typeface="ＭＳ Ｐゴシック" charset="-128"/>
              </a:rPr>
              <a:t>Which types of nerves are cholinergic nerves?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A. 3, 4, 5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B. 1, 3, 5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C. 1, 2, 3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	D. 2, 3, 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Answer to </a:t>
            </a:r>
            <a:r>
              <a:rPr lang="en-US" dirty="0"/>
              <a:t>Question #2</a:t>
            </a:r>
            <a:endParaRPr lang="en-US" dirty="0">
              <a:ea typeface="+mj-ea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ea typeface="ＭＳ Ｐゴシック" charset="-128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C. 1, 2, 3</a:t>
            </a:r>
            <a:endParaRPr lang="en-US" altLang="en-US" dirty="0">
              <a:ea typeface="ＭＳ Ｐゴシック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ea typeface="ＭＳ Ｐゴシック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	Rationale: All preganglionic nerves in the ANS, both sympathetic and parasympathetic; Postganglionic nerves of the PSNS and a few SNS nerves; Motor nerves on skeletal muscles; Cholinergic nerves within the CNS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Autonomic Nervous System (ANS) #2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Definition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Involuntary or visceral nervous system 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Function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Mostly with little conscious awareness of its activity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Regulate and integrate the body</a:t>
            </a:r>
            <a:r>
              <a:rPr lang="ja-JP" altLang="en-US" dirty="0">
                <a:ea typeface="ＭＳ Ｐゴシック" charset="-128"/>
                <a:cs typeface="Times New Roman" pitchFamily="18" charset="0"/>
              </a:rPr>
              <a:t>’</a:t>
            </a:r>
            <a:r>
              <a:rPr lang="en-US" altLang="ja-JP" dirty="0">
                <a:ea typeface="ＭＳ Ｐゴシック" charset="-128"/>
                <a:cs typeface="Times New Roman" pitchFamily="18" charset="0"/>
              </a:rPr>
              <a:t>s internal functions 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Integrate parts of the CNS and PNS to react to changes in the internal and external environment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301751"/>
            <a:ext cx="8524875" cy="7772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Location of the Main Nerve Centers for the ANS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Hypothalamus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Medulla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Spinal Cord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Bodily Functions Regulated by the ANS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B</a:t>
            </a:r>
            <a:r>
              <a:rPr lang="en-US" altLang="en-US" dirty="0">
                <a:ea typeface="ＭＳ Ｐゴシック" charset="-128"/>
                <a:cs typeface="Times New Roman" pitchFamily="18" charset="0"/>
              </a:rPr>
              <a:t>lood Pressure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Heart Rate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Respiration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Body Temperature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Water Balance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Urinary Excretion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Digestive Functions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Divisions of the ANS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The ANS is divided into two branches: 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Sympathetic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Parasympathetic</a:t>
            </a:r>
          </a:p>
          <a:p>
            <a:pPr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These branches differ in three basic ways: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(1) The location of the originating cells in the CNS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(2) The location of the nerve ganglia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charset="-128"/>
                <a:cs typeface="Times New Roman" pitchFamily="18" charset="0"/>
              </a:rPr>
              <a:t>(3) The preganglionic and postganglionic neurons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301751"/>
            <a:ext cx="8524875" cy="7772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Activation of Sympathetic Nervous System: Fight or Flight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Blood pressure and heart rate increase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Respiratory efficiency also increases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Bronchi are dilated and respiratory rate increases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Pupils dilate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Piloerection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Blood to be diverted from GI tract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Blood also diverted away from internal organs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768" y="301752"/>
            <a:ext cx="8524875" cy="775597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Fight or Flight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Response to Sympathetic Stress Reaction</a:t>
            </a:r>
            <a:endParaRPr lang="en-US" dirty="0"/>
          </a:p>
        </p:txBody>
      </p:sp>
      <p:pic>
        <p:nvPicPr>
          <p:cNvPr id="6" name="Content Placeholder 5" descr="This image explains The “Fight or Flight” Response to Sympathetic Stress Reactio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68" y="1390649"/>
            <a:ext cx="5803391" cy="4297680"/>
          </a:xfrm>
        </p:spPr>
      </p:pic>
    </p:spTree>
    <p:extLst>
      <p:ext uri="{BB962C8B-B14F-4D97-AF65-F5344CB8AC3E}">
        <p14:creationId xmlns:p14="http://schemas.microsoft.com/office/powerpoint/2010/main" val="301755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DA958-742E-A448-A361-C2DB4D80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Adrenergic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5229F-0AC5-1241-B007-4603BFAB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Norepinephrine synthesis and storage</a:t>
            </a:r>
          </a:p>
          <a:p>
            <a:r>
              <a:rPr lang="en-US" dirty="0"/>
              <a:t>Norepinephrine release</a:t>
            </a:r>
          </a:p>
          <a:p>
            <a:r>
              <a:rPr lang="en-US" dirty="0"/>
              <a:t>Adrenergic receptors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Alpha</a:t>
            </a:r>
            <a:r>
              <a:rPr lang="en-US" altLang="en-US" baseline="-30000" dirty="0">
                <a:ea typeface="ＭＳ Ｐゴシック" charset="-128"/>
                <a:cs typeface="Times New Roman" pitchFamily="18" charset="0"/>
              </a:rPr>
              <a:t>1</a:t>
            </a:r>
            <a:endParaRPr lang="en-US" altLang="en-US" dirty="0">
              <a:ea typeface="ＭＳ Ｐゴシック" charset="-128"/>
              <a:cs typeface="Times New Roman" pitchFamily="18" charset="0"/>
            </a:endParaRP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Alpha</a:t>
            </a:r>
            <a:r>
              <a:rPr lang="en-US" altLang="en-US" baseline="-30000" dirty="0">
                <a:ea typeface="ＭＳ Ｐゴシック" charset="-128"/>
                <a:cs typeface="Times New Roman" pitchFamily="18" charset="0"/>
              </a:rPr>
              <a:t>2</a:t>
            </a:r>
            <a:endParaRPr lang="en-US" altLang="en-US" dirty="0">
              <a:ea typeface="ＭＳ Ｐゴシック" charset="-128"/>
              <a:cs typeface="Times New Roman" pitchFamily="18" charset="0"/>
            </a:endParaRP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Beta</a:t>
            </a:r>
            <a:r>
              <a:rPr lang="en-US" altLang="en-US" baseline="-30000" dirty="0">
                <a:ea typeface="ＭＳ Ｐゴシック" charset="-128"/>
                <a:cs typeface="Times New Roman" pitchFamily="18" charset="0"/>
              </a:rPr>
              <a:t>1</a:t>
            </a:r>
            <a:endParaRPr lang="en-US" altLang="en-US" dirty="0">
              <a:ea typeface="ＭＳ Ｐゴシック" charset="-128"/>
              <a:cs typeface="Times New Roman" pitchFamily="18" charset="0"/>
            </a:endParaRP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Beta</a:t>
            </a:r>
            <a:r>
              <a:rPr lang="en-US" altLang="en-US" baseline="-30000" dirty="0">
                <a:ea typeface="ＭＳ Ｐゴシック" charset="-128"/>
                <a:cs typeface="Times New Roman" pitchFamily="18" charset="0"/>
              </a:rPr>
              <a:t>2</a:t>
            </a:r>
            <a:endParaRPr lang="en-US" altLang="en-US" dirty="0">
              <a:ea typeface="ＭＳ Ｐゴシック" charset="-128"/>
            </a:endParaRPr>
          </a:p>
          <a:p>
            <a:r>
              <a:rPr lang="en-US" dirty="0"/>
              <a:t>Termination of response</a:t>
            </a:r>
          </a:p>
        </p:txBody>
      </p:sp>
    </p:spTree>
    <p:extLst>
      <p:ext uri="{BB962C8B-B14F-4D97-AF65-F5344CB8AC3E}">
        <p14:creationId xmlns:p14="http://schemas.microsoft.com/office/powerpoint/2010/main" val="3994471744"/>
      </p:ext>
    </p:extLst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1136</TotalTime>
  <Words>609</Words>
  <Application>Microsoft Office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LWW TEMPLATE</vt:lpstr>
      <vt:lpstr>Chapter 29:   Introduction to the Autonomic Nervous System</vt:lpstr>
      <vt:lpstr>Autonomic Nervous System (ANS) #1</vt:lpstr>
      <vt:lpstr>Autonomic Nervous System (ANS) #2</vt:lpstr>
      <vt:lpstr>Location of the Main Nerve Centers for the ANS</vt:lpstr>
      <vt:lpstr>Bodily Functions Regulated by the ANS</vt:lpstr>
      <vt:lpstr>Divisions of the ANS</vt:lpstr>
      <vt:lpstr>Activation of Sympathetic Nervous System: Fight or Flight</vt:lpstr>
      <vt:lpstr>The “Fight or Flight” Response to Sympathetic Stress Reaction</vt:lpstr>
      <vt:lpstr>Adrenergic Response</vt:lpstr>
      <vt:lpstr>Sequence of Events of an Adrenergic Synapse</vt:lpstr>
      <vt:lpstr>Location and Function of Alpha1 Receptors</vt:lpstr>
      <vt:lpstr>Location and Function of Alpha2 Receptors</vt:lpstr>
      <vt:lpstr>Location and Function of Beta1 Receptors</vt:lpstr>
      <vt:lpstr>Question #1</vt:lpstr>
      <vt:lpstr>Answer to Question #1</vt:lpstr>
      <vt:lpstr>Location and Function of Beta2 Receptors</vt:lpstr>
      <vt:lpstr>Parasympathetic Nervous System (PNS)</vt:lpstr>
      <vt:lpstr>Cholinergic Response #1</vt:lpstr>
      <vt:lpstr>Cholinergic Response #2</vt:lpstr>
      <vt:lpstr>Cholinergic Response #3</vt:lpstr>
      <vt:lpstr>Sequence of Events at a Cholinergic Synapse</vt:lpstr>
      <vt:lpstr>Question #2</vt:lpstr>
      <vt:lpstr>Answer to Question #2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29: Introduction to the Autonomic Nervous System</dc:title>
  <dc:creator>Dale Gray</dc:creator>
  <cp:lastModifiedBy> </cp:lastModifiedBy>
  <cp:revision>113</cp:revision>
  <cp:lastPrinted>2001-01-03T19:47:24Z</cp:lastPrinted>
  <dcterms:created xsi:type="dcterms:W3CDTF">2001-02-15T19:07:27Z</dcterms:created>
  <dcterms:modified xsi:type="dcterms:W3CDTF">2019-09-23T09:12:59Z</dcterms:modified>
</cp:coreProperties>
</file>