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3"/>
  </p:notesMasterIdLst>
  <p:handoutMasterIdLst>
    <p:handoutMasterId r:id="rId44"/>
  </p:handoutMasterIdLst>
  <p:sldIdLst>
    <p:sldId id="346" r:id="rId2"/>
    <p:sldId id="423" r:id="rId3"/>
    <p:sldId id="424" r:id="rId4"/>
    <p:sldId id="371" r:id="rId5"/>
    <p:sldId id="373" r:id="rId6"/>
    <p:sldId id="374" r:id="rId7"/>
    <p:sldId id="375" r:id="rId8"/>
    <p:sldId id="399" r:id="rId9"/>
    <p:sldId id="407" r:id="rId10"/>
    <p:sldId id="425" r:id="rId11"/>
    <p:sldId id="400" r:id="rId12"/>
    <p:sldId id="401" r:id="rId13"/>
    <p:sldId id="377" r:id="rId14"/>
    <p:sldId id="420" r:id="rId15"/>
    <p:sldId id="378" r:id="rId16"/>
    <p:sldId id="402" r:id="rId17"/>
    <p:sldId id="410" r:id="rId18"/>
    <p:sldId id="426" r:id="rId19"/>
    <p:sldId id="379" r:id="rId20"/>
    <p:sldId id="380" r:id="rId21"/>
    <p:sldId id="381" r:id="rId22"/>
    <p:sldId id="403" r:id="rId23"/>
    <p:sldId id="412" r:id="rId24"/>
    <p:sldId id="427" r:id="rId25"/>
    <p:sldId id="413" r:id="rId26"/>
    <p:sldId id="414" r:id="rId27"/>
    <p:sldId id="382" r:id="rId28"/>
    <p:sldId id="421" r:id="rId29"/>
    <p:sldId id="383" r:id="rId30"/>
    <p:sldId id="384" r:id="rId31"/>
    <p:sldId id="404" r:id="rId32"/>
    <p:sldId id="416" r:id="rId33"/>
    <p:sldId id="429" r:id="rId34"/>
    <p:sldId id="385" r:id="rId35"/>
    <p:sldId id="422" r:id="rId36"/>
    <p:sldId id="386" r:id="rId37"/>
    <p:sldId id="387" r:id="rId38"/>
    <p:sldId id="398" r:id="rId39"/>
    <p:sldId id="431" r:id="rId40"/>
    <p:sldId id="369" r:id="rId41"/>
    <p:sldId id="370" r:id="rId42"/>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787" autoAdjust="0"/>
  </p:normalViewPr>
  <p:slideViewPr>
    <p:cSldViewPr snapToGrid="0">
      <p:cViewPr varScale="1">
        <p:scale>
          <a:sx n="88" d="100"/>
          <a:sy n="88" d="100"/>
        </p:scale>
        <p:origin x="-1044" y="-108"/>
      </p:cViewPr>
      <p:guideLst>
        <p:guide orient="horz" pos="2160"/>
        <p:guide pos="2880"/>
        <p:guide pos="273"/>
      </p:guideLst>
    </p:cSldViewPr>
  </p:slideViewPr>
  <p:outlineViewPr>
    <p:cViewPr>
      <p:scale>
        <a:sx n="33" d="100"/>
        <a:sy n="33" d="100"/>
      </p:scale>
      <p:origin x="0" y="310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152"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anose="02020603050405020304" pitchFamily="18" charset="0"/>
              </a:defRPr>
            </a:lvl1pPr>
          </a:lstStyle>
          <a:p>
            <a:fld id="{33AD8423-ECE2-44F5-A2C0-ADCFC3154D0A}" type="slidenum">
              <a:rPr lang="en-US" altLang="en-US"/>
              <a:pPr/>
              <a:t>‹#›</a:t>
            </a:fld>
            <a:endParaRPr lang="en-US" altLang="en-US" dirty="0"/>
          </a:p>
        </p:txBody>
      </p:sp>
    </p:spTree>
    <p:extLst>
      <p:ext uri="{BB962C8B-B14F-4D97-AF65-F5344CB8AC3E}">
        <p14:creationId xmlns:p14="http://schemas.microsoft.com/office/powerpoint/2010/main" val="1001889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anose="02020603050405020304" pitchFamily="18" charset="0"/>
              </a:defRPr>
            </a:lvl1pPr>
          </a:lstStyle>
          <a:p>
            <a:fld id="{7656B154-43C7-4EE0-923D-DC635B25F8FF}" type="slidenum">
              <a:rPr lang="en-US" altLang="en-US"/>
              <a:pPr/>
              <a:t>‹#›</a:t>
            </a:fld>
            <a:endParaRPr lang="en-US" altLang="en-US" dirty="0"/>
          </a:p>
        </p:txBody>
      </p:sp>
    </p:spTree>
    <p:extLst>
      <p:ext uri="{BB962C8B-B14F-4D97-AF65-F5344CB8AC3E}">
        <p14:creationId xmlns:p14="http://schemas.microsoft.com/office/powerpoint/2010/main" val="3520249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5" name="Text Box 23"/>
          <p:cNvSpPr txBox="1">
            <a:spLocks noChangeArrowheads="1"/>
          </p:cNvSpPr>
          <p:nvPr userDrawn="1"/>
        </p:nvSpPr>
        <p:spPr bwMode="auto">
          <a:xfrm>
            <a:off x="0" y="6588125"/>
            <a:ext cx="9144000"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pitchFamily="34" charset="0"/>
                <a:ea typeface="ＭＳ Ｐゴシック" pitchFamily="34" charset="-128"/>
              </a:defRPr>
            </a:lvl1pPr>
            <a:lvl2pPr marL="742950" indent="-285750" eaLnBrk="0" hangingPunct="0">
              <a:tabLst>
                <a:tab pos="7485063" algn="l"/>
              </a:tabLst>
              <a:defRPr sz="2400">
                <a:solidFill>
                  <a:schemeClr val="tx1"/>
                </a:solidFill>
                <a:latin typeface="Arial" pitchFamily="34" charset="0"/>
                <a:ea typeface="ＭＳ Ｐゴシック" pitchFamily="34" charset="-128"/>
              </a:defRPr>
            </a:lvl2pPr>
            <a:lvl3pPr marL="1143000" indent="-228600" eaLnBrk="0" hangingPunct="0">
              <a:tabLst>
                <a:tab pos="7485063" algn="l"/>
              </a:tabLst>
              <a:defRPr sz="2400">
                <a:solidFill>
                  <a:schemeClr val="tx1"/>
                </a:solidFill>
                <a:latin typeface="Arial" pitchFamily="34" charset="0"/>
                <a:ea typeface="ＭＳ Ｐゴシック" pitchFamily="34" charset="-128"/>
              </a:defRPr>
            </a:lvl3pPr>
            <a:lvl4pPr marL="1600200" indent="-228600" eaLnBrk="0" hangingPunct="0">
              <a:tabLst>
                <a:tab pos="7485063" algn="l"/>
              </a:tabLst>
              <a:defRPr sz="2400">
                <a:solidFill>
                  <a:schemeClr val="tx1"/>
                </a:solidFill>
                <a:latin typeface="Arial" pitchFamily="34" charset="0"/>
                <a:ea typeface="ＭＳ Ｐゴシック" pitchFamily="34" charset="-128"/>
              </a:defRPr>
            </a:lvl4pPr>
            <a:lvl5pPr marL="2057400" indent="-228600" eaLnBrk="0" hangingPunct="0">
              <a:tabLst>
                <a:tab pos="7485063" algn="l"/>
              </a:tabLst>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sz="1000" dirty="0"/>
              <a:t>Copyright © 2013 Wolters Kluwer Health | Lippincott Williams &amp; Wilkins </a:t>
            </a:r>
          </a:p>
        </p:txBody>
      </p:sp>
      <p:pic>
        <p:nvPicPr>
          <p:cNvPr id="6"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4174677"/>
            <a:ext cx="6692900" cy="387798"/>
          </a:xfrm>
          <a:effectLst/>
        </p:spPr>
        <p:txBody>
          <a:bodyPr anchorCtr="1"/>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0282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74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15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71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7977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51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52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566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36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410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15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0213" y="667512"/>
            <a:ext cx="8524875" cy="3889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dirty="0"/>
              <a:t>Click to edit Master title style</a:t>
            </a:r>
          </a:p>
        </p:txBody>
      </p:sp>
      <p:sp>
        <p:nvSpPr>
          <p:cNvPr id="1027" name="Rectangle 4"/>
          <p:cNvSpPr>
            <a:spLocks noGrp="1" noChangeArrowheads="1"/>
          </p:cNvSpPr>
          <p:nvPr>
            <p:ph type="body" idx="1"/>
          </p:nvPr>
        </p:nvSpPr>
        <p:spPr bwMode="auto">
          <a:xfrm>
            <a:off x="330200" y="1279525"/>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dirty="0"/>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pitchFamily="34" charset="0"/>
                <a:ea typeface="ＭＳ Ｐゴシック" pitchFamily="34" charset="-128"/>
              </a:defRPr>
            </a:lvl1pPr>
            <a:lvl2pPr marL="742950" indent="-285750" eaLnBrk="0" hangingPunct="0">
              <a:tabLst>
                <a:tab pos="7485063" algn="l"/>
              </a:tabLst>
              <a:defRPr sz="2400">
                <a:solidFill>
                  <a:schemeClr val="tx1"/>
                </a:solidFill>
                <a:latin typeface="Arial" pitchFamily="34" charset="0"/>
                <a:ea typeface="ＭＳ Ｐゴシック" pitchFamily="34" charset="-128"/>
              </a:defRPr>
            </a:lvl2pPr>
            <a:lvl3pPr marL="1143000" indent="-228600" eaLnBrk="0" hangingPunct="0">
              <a:tabLst>
                <a:tab pos="7485063" algn="l"/>
              </a:tabLst>
              <a:defRPr sz="2400">
                <a:solidFill>
                  <a:schemeClr val="tx1"/>
                </a:solidFill>
                <a:latin typeface="Arial" pitchFamily="34" charset="0"/>
                <a:ea typeface="ＭＳ Ｐゴシック" pitchFamily="34" charset="-128"/>
              </a:defRPr>
            </a:lvl3pPr>
            <a:lvl4pPr marL="1600200" indent="-228600" eaLnBrk="0" hangingPunct="0">
              <a:tabLst>
                <a:tab pos="7485063" algn="l"/>
              </a:tabLst>
              <a:defRPr sz="2400">
                <a:solidFill>
                  <a:schemeClr val="tx1"/>
                </a:solidFill>
                <a:latin typeface="Arial" pitchFamily="34" charset="0"/>
                <a:ea typeface="ＭＳ Ｐゴシック" pitchFamily="34" charset="-128"/>
              </a:defRPr>
            </a:lvl4pPr>
            <a:lvl5pPr marL="2057400" indent="-228600" eaLnBrk="0" hangingPunct="0">
              <a:tabLst>
                <a:tab pos="7485063" algn="l"/>
              </a:tabLst>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9pPr>
          </a:lstStyle>
          <a:p>
            <a:pPr algn="r" eaLnBrk="1" hangingPunct="1">
              <a:spcBef>
                <a:spcPct val="50000"/>
              </a:spcBef>
              <a:defRPr/>
            </a:pPr>
            <a:endParaRPr lang="en-US" sz="1000" dirty="0"/>
          </a:p>
        </p:txBody>
      </p:sp>
      <p:cxnSp>
        <p:nvCxnSpPr>
          <p:cNvPr id="8" name="Straight Connector 7"/>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9" name="Text Box 13"/>
          <p:cNvSpPr txBox="1">
            <a:spLocks noChangeArrowheads="1"/>
          </p:cNvSpPr>
          <p:nvPr userDrawn="1"/>
        </p:nvSpPr>
        <p:spPr bwMode="auto">
          <a:xfrm>
            <a:off x="0" y="6588125"/>
            <a:ext cx="9144000" cy="246063"/>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MS PGothic" pitchFamily="34" charset="-128"/>
                <a:cs typeface="Arial" pitchFamily="34" charset="0"/>
              </a:rPr>
              <a:t>Copyright © </a:t>
            </a:r>
            <a:r>
              <a:rPr lang="en-US" sz="1000" dirty="0" smtClean="0">
                <a:latin typeface="Arial" pitchFamily="34" charset="0"/>
                <a:ea typeface="MS PGothic" pitchFamily="34" charset="-128"/>
                <a:cs typeface="Arial" pitchFamily="34" charset="0"/>
              </a:rPr>
              <a:t>2020 </a:t>
            </a:r>
            <a:r>
              <a:rPr lang="en-US" sz="1000" dirty="0">
                <a:latin typeface="Arial" pitchFamily="34" charset="0"/>
                <a:ea typeface="MS PGothic" pitchFamily="34" charset="-128"/>
                <a:cs typeface="Arial" pitchFamily="34" charset="0"/>
              </a:rPr>
              <a:t>Wolters Kluwer • All Rights Reserved</a:t>
            </a:r>
          </a:p>
        </p:txBody>
      </p:sp>
      <p:pic>
        <p:nvPicPr>
          <p:cNvPr id="1032" name="Picture 14" descr="WK_CMYK.jpg"/>
          <p:cNvPicPr>
            <a:picLocks noChangeAspect="1"/>
          </p:cNvPicPr>
          <p:nvPr userDrawn="1"/>
        </p:nvPicPr>
        <p:blipFill>
          <a:blip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ＭＳ Ｐゴシック"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Font typeface="Wingdings" panose="05000000000000000000" pitchFamily="2" charset="2"/>
        <a:buChar char="v"/>
        <a:defRPr sz="2200">
          <a:solidFill>
            <a:schemeClr val="tx1"/>
          </a:solidFill>
          <a:latin typeface="+mn-lt"/>
          <a:ea typeface="ＭＳ Ｐゴシック"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200">
          <a:solidFill>
            <a:schemeClr val="tx1"/>
          </a:solidFill>
          <a:latin typeface="+mn-lt"/>
          <a:ea typeface="ＭＳ Ｐゴシック"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200">
          <a:solidFill>
            <a:schemeClr val="tx1"/>
          </a:solidFill>
          <a:latin typeface="+mn-lt"/>
          <a:ea typeface="ＭＳ Ｐゴシック"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200">
          <a:solidFill>
            <a:schemeClr val="tx1"/>
          </a:solidFill>
          <a:latin typeface="+mn-lt"/>
          <a:ea typeface="ＭＳ Ｐゴシック" charset="0"/>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550" y="2847303"/>
            <a:ext cx="6692900" cy="1163395"/>
          </a:xfrm>
        </p:spPr>
        <p:txBody>
          <a:bodyPr/>
          <a:lstStyle/>
          <a:p>
            <a:r>
              <a:rPr lang="en-US" dirty="0"/>
              <a:t>Chapter 31: </a:t>
            </a:r>
            <a:br>
              <a:rPr lang="en-US" dirty="0"/>
            </a:br>
            <a:r>
              <a:rPr lang="en-US" dirty="0"/>
              <a:t/>
            </a:r>
            <a:br>
              <a:rPr lang="en-US" dirty="0"/>
            </a:br>
            <a:r>
              <a:rPr lang="en-US" dirty="0"/>
              <a:t>Adrenergic Antagonists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80852"/>
            <a:ext cx="8524875" cy="775597"/>
          </a:xfrm>
        </p:spPr>
        <p:txBody>
          <a:bodyPr/>
          <a:lstStyle/>
          <a:p>
            <a:r>
              <a:rPr lang="en-US" dirty="0"/>
              <a:t>Prototype Nonselective Adrenergic Blocking Agents </a:t>
            </a:r>
          </a:p>
        </p:txBody>
      </p:sp>
      <p:pic>
        <p:nvPicPr>
          <p:cNvPr id="6" name="Content Placeholder 5" descr="This table describes about Prototype Nonselective Adrenergic Blocking Agents ">
            <a:extLst>
              <a:ext uri="{FF2B5EF4-FFF2-40B4-BE49-F238E27FC236}">
                <a16:creationId xmlns="" xmlns:a16="http://schemas.microsoft.com/office/drawing/2014/main" id="{BA2F8AAF-D8FA-3E4F-BAB3-6D209DC99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283" y="1293172"/>
            <a:ext cx="4591289" cy="4916559"/>
          </a:xfrm>
        </p:spPr>
      </p:pic>
    </p:spTree>
    <p:extLst>
      <p:ext uri="{BB962C8B-B14F-4D97-AF65-F5344CB8AC3E}">
        <p14:creationId xmlns:p14="http://schemas.microsoft.com/office/powerpoint/2010/main" val="321423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a:defRPr/>
            </a:pPr>
            <a:r>
              <a:rPr lang="en-US" dirty="0">
                <a:ea typeface="+mj-ea"/>
              </a:rPr>
              <a:t>Question #1</a:t>
            </a:r>
          </a:p>
        </p:txBody>
      </p:sp>
      <p:sp>
        <p:nvSpPr>
          <p:cNvPr id="13315" name="Content Placeholder 2"/>
          <p:cNvSpPr>
            <a:spLocks noGrp="1"/>
          </p:cNvSpPr>
          <p:nvPr>
            <p:ph idx="1"/>
          </p:nvPr>
        </p:nvSpPr>
        <p:spPr>
          <a:xfrm>
            <a:off x="330200" y="1541463"/>
            <a:ext cx="8613775" cy="3686175"/>
          </a:xfrm>
        </p:spPr>
        <p:txBody>
          <a:bodyPr/>
          <a:lstStyle/>
          <a:p>
            <a:pPr>
              <a:buFontTx/>
              <a:buNone/>
            </a:pPr>
            <a:r>
              <a:rPr lang="en-US" altLang="en-US" dirty="0">
                <a:ea typeface="ＭＳ Ｐゴシック" panose="020B0600070205080204" pitchFamily="34" charset="-128"/>
              </a:rPr>
              <a:t>	What is an indication for use non-selective adrenergic blocking agents?</a:t>
            </a:r>
          </a:p>
          <a:p>
            <a:pPr>
              <a:buFontTx/>
              <a:buNone/>
            </a:pPr>
            <a:r>
              <a:rPr lang="en-US" altLang="en-US" dirty="0">
                <a:ea typeface="ＭＳ Ｐゴシック" panose="020B0600070205080204" pitchFamily="34" charset="-128"/>
              </a:rPr>
              <a:t>	A. Essential hypertension</a:t>
            </a:r>
          </a:p>
          <a:p>
            <a:pPr>
              <a:buFontTx/>
              <a:buNone/>
            </a:pPr>
            <a:r>
              <a:rPr lang="en-US" altLang="en-US" dirty="0">
                <a:ea typeface="ＭＳ Ｐゴシック" panose="020B0600070205080204" pitchFamily="34" charset="-128"/>
              </a:rPr>
              <a:t>	B. Malignant hypertension</a:t>
            </a:r>
          </a:p>
          <a:p>
            <a:pPr>
              <a:buFontTx/>
              <a:buNone/>
            </a:pPr>
            <a:r>
              <a:rPr lang="en-US" altLang="en-US" dirty="0">
                <a:ea typeface="ＭＳ Ｐゴシック" panose="020B0600070205080204" pitchFamily="34" charset="-128"/>
              </a:rPr>
              <a:t>	C. Secondary hypertension</a:t>
            </a:r>
          </a:p>
          <a:p>
            <a:pPr>
              <a:buFontTx/>
              <a:buNone/>
            </a:pPr>
            <a:r>
              <a:rPr lang="en-US" altLang="en-US" dirty="0">
                <a:ea typeface="ＭＳ Ｐゴシック" panose="020B0600070205080204" pitchFamily="34" charset="-128"/>
              </a:rPr>
              <a:t>	D. Malignant hyperthermia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69925"/>
            <a:ext cx="8524875" cy="388938"/>
          </a:xfrm>
        </p:spPr>
        <p:txBody>
          <a:bodyPr/>
          <a:lstStyle/>
          <a:p>
            <a:pPr>
              <a:defRPr/>
            </a:pPr>
            <a:r>
              <a:rPr lang="en-US" dirty="0">
                <a:ea typeface="+mj-ea"/>
              </a:rPr>
              <a:t>Answer to </a:t>
            </a:r>
            <a:r>
              <a:rPr lang="en-US" dirty="0"/>
              <a:t>Question #1</a:t>
            </a:r>
            <a:endParaRPr lang="en-US" dirty="0">
              <a:ea typeface="+mj-ea"/>
            </a:endParaRPr>
          </a:p>
        </p:txBody>
      </p:sp>
      <p:sp>
        <p:nvSpPr>
          <p:cNvPr id="16386" name="Content Placeholder 2"/>
          <p:cNvSpPr>
            <a:spLocks noGrp="1"/>
          </p:cNvSpPr>
          <p:nvPr>
            <p:ph idx="1"/>
          </p:nvPr>
        </p:nvSpPr>
        <p:spPr>
          <a:xfrm>
            <a:off x="287338" y="1514475"/>
            <a:ext cx="8613775" cy="3686175"/>
          </a:xfrm>
        </p:spPr>
        <p:txBody>
          <a:bodyPr/>
          <a:lstStyle/>
          <a:p>
            <a:pPr marL="457200" indent="-457200" algn="ctr">
              <a:lnSpc>
                <a:spcPct val="100000"/>
              </a:lnSpc>
              <a:buClrTx/>
              <a:buFont typeface="+mj-lt"/>
              <a:buAutoNum type="alphaUcPeriod"/>
              <a:defRPr/>
            </a:pPr>
            <a:r>
              <a:rPr lang="en-US" dirty="0">
                <a:ea typeface="ＭＳ Ｐゴシック" pitchFamily="34" charset="-128"/>
              </a:rPr>
              <a:t>Essential hypertension</a:t>
            </a:r>
          </a:p>
          <a:p>
            <a:pPr marL="0" indent="0">
              <a:lnSpc>
                <a:spcPct val="100000"/>
              </a:lnSpc>
              <a:buFontTx/>
              <a:buNone/>
              <a:defRPr/>
            </a:pPr>
            <a:endParaRPr lang="en-US" dirty="0">
              <a:ea typeface="ＭＳ Ｐゴシック" pitchFamily="34" charset="-128"/>
            </a:endParaRPr>
          </a:p>
          <a:p>
            <a:pPr marL="457200" indent="-457200">
              <a:lnSpc>
                <a:spcPct val="100000"/>
              </a:lnSpc>
              <a:buFontTx/>
              <a:buNone/>
              <a:defRPr/>
            </a:pPr>
            <a:r>
              <a:rPr lang="en-US" dirty="0">
                <a:ea typeface="ＭＳ Ｐゴシック" pitchFamily="34" charset="-128"/>
              </a:rPr>
              <a:t>	Rationale: The alpha- and beta-adrenergic blocking agents block all of the receptor sites within the SNS, which results in lower blood pressure, slower pulse, and increased renal perfusion with decreased renin levels. These drugs are indicated for the treatment of essential hypertension.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30213" y="268978"/>
            <a:ext cx="8524875" cy="775597"/>
          </a:xfrm>
        </p:spPr>
        <p:txBody>
          <a:bodyPr/>
          <a:lstStyle/>
          <a:p>
            <a:pPr>
              <a:defRPr/>
            </a:pPr>
            <a:r>
              <a:rPr lang="en-US" dirty="0">
                <a:ea typeface="+mj-ea"/>
              </a:rPr>
              <a:t>Nonselective Alpha-Adrenergic Blocking Agents #1</a:t>
            </a:r>
          </a:p>
        </p:txBody>
      </p:sp>
      <p:sp>
        <p:nvSpPr>
          <p:cNvPr id="15363" name="Rectangle 3"/>
          <p:cNvSpPr>
            <a:spLocks noGrp="1" noChangeArrowheads="1"/>
          </p:cNvSpPr>
          <p:nvPr>
            <p:ph type="body" idx="1"/>
          </p:nvPr>
        </p:nvSpPr>
        <p:spPr>
          <a:xfrm>
            <a:off x="330200" y="1473200"/>
            <a:ext cx="8613775" cy="3686175"/>
          </a:xfrm>
        </p:spPr>
        <p:txBody>
          <a:bodyPr/>
          <a:lstStyle/>
          <a:p>
            <a:pPr>
              <a:lnSpc>
                <a:spcPct val="100000"/>
              </a:lnSpc>
            </a:pPr>
            <a:r>
              <a:rPr lang="en-US" altLang="en-US" dirty="0">
                <a:ea typeface="ＭＳ Ｐゴシック" panose="020B0600070205080204" pitchFamily="34" charset="-128"/>
              </a:rPr>
              <a:t>Phentolamine (</a:t>
            </a:r>
            <a:r>
              <a:rPr lang="en-US" altLang="en-US" i="1" dirty="0">
                <a:ea typeface="ＭＳ Ｐゴシック" panose="020B0600070205080204" pitchFamily="34" charset="-128"/>
              </a:rPr>
              <a:t>Regitine) </a:t>
            </a:r>
          </a:p>
          <a:p>
            <a:pPr lvl="1">
              <a:lnSpc>
                <a:spcPct val="100000"/>
              </a:lnSpc>
            </a:pPr>
            <a:r>
              <a:rPr lang="en-US" altLang="en-US" dirty="0">
                <a:ea typeface="ＭＳ Ｐゴシック" panose="020B0600070205080204" pitchFamily="34" charset="-128"/>
              </a:rPr>
              <a:t>Prevention of cell death and tissue sloughing after extravasation of IV norepinephrine or dopamine, and severe hypertension reactions caused by manipulation of the pheochromocytoma before and during surgery; diagnosis of pheochromocytoma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0213" y="283266"/>
            <a:ext cx="8524875" cy="775597"/>
          </a:xfrm>
        </p:spPr>
        <p:txBody>
          <a:bodyPr/>
          <a:lstStyle/>
          <a:p>
            <a:r>
              <a:rPr lang="en-US" dirty="0"/>
              <a:t>Nonselective </a:t>
            </a:r>
            <a:r>
              <a:rPr lang="en-US" altLang="en-US" dirty="0">
                <a:ea typeface="ＭＳ Ｐゴシック" panose="020B0600070205080204" pitchFamily="34" charset="-128"/>
              </a:rPr>
              <a:t>Alpha-Adrenergic Blocking Agents #2 </a:t>
            </a:r>
          </a:p>
        </p:txBody>
      </p:sp>
      <p:sp>
        <p:nvSpPr>
          <p:cNvPr id="16387" name="Content Placeholder 2"/>
          <p:cNvSpPr>
            <a:spLocks noGrp="1"/>
          </p:cNvSpPr>
          <p:nvPr>
            <p:ph idx="1"/>
          </p:nvPr>
        </p:nvSpPr>
        <p:spPr>
          <a:xfrm>
            <a:off x="330200" y="1568450"/>
            <a:ext cx="8613775" cy="3686175"/>
          </a:xfrm>
        </p:spPr>
        <p:txBody>
          <a:bodyPr/>
          <a:lstStyle/>
          <a:p>
            <a:pPr>
              <a:lnSpc>
                <a:spcPct val="100000"/>
              </a:lnSpc>
            </a:pPr>
            <a:r>
              <a:rPr lang="en-US" altLang="en-US" dirty="0">
                <a:ea typeface="ＭＳ Ｐゴシック" panose="020B0600070205080204" pitchFamily="34" charset="-128"/>
              </a:rPr>
              <a:t>Actions</a:t>
            </a:r>
          </a:p>
          <a:p>
            <a:pPr lvl="1">
              <a:lnSpc>
                <a:spcPct val="100000"/>
              </a:lnSpc>
            </a:pPr>
            <a:r>
              <a:rPr lang="en-US" altLang="en-US" dirty="0">
                <a:ea typeface="ＭＳ Ｐゴシック" panose="020B0600070205080204" pitchFamily="34" charset="-128"/>
              </a:rPr>
              <a:t>Blocks postsynaptic alpha</a:t>
            </a:r>
            <a:r>
              <a:rPr lang="en-US" altLang="en-US" sz="1800" baseline="-25000" dirty="0">
                <a:ea typeface="ＭＳ Ｐゴシック" panose="020B0600070205080204" pitchFamily="34" charset="-128"/>
              </a:rPr>
              <a:t>1</a:t>
            </a:r>
            <a:r>
              <a:rPr lang="en-US" altLang="en-US" dirty="0">
                <a:ea typeface="ＭＳ Ｐゴシック" panose="020B0600070205080204" pitchFamily="34" charset="-128"/>
              </a:rPr>
              <a:t> receptors, decreasing sympathetic tone in the vasculature and causing vasodilatation</a:t>
            </a:r>
          </a:p>
          <a:p>
            <a:pPr>
              <a:lnSpc>
                <a:spcPct val="100000"/>
              </a:lnSpc>
            </a:pPr>
            <a:r>
              <a:rPr lang="en-US" altLang="en-US" dirty="0">
                <a:ea typeface="ＭＳ Ｐゴシック" panose="020B0600070205080204" pitchFamily="34" charset="-128"/>
              </a:rPr>
              <a:t>Pharmacokinetics </a:t>
            </a:r>
          </a:p>
          <a:p>
            <a:pPr lvl="1">
              <a:lnSpc>
                <a:spcPct val="100000"/>
              </a:lnSpc>
            </a:pPr>
            <a:r>
              <a:rPr lang="en-US" altLang="en-US" dirty="0">
                <a:ea typeface="ＭＳ Ｐゴシック" panose="020B0600070205080204" pitchFamily="34" charset="-128"/>
              </a:rPr>
              <a:t>Absorbed after injection and is excreted in the urine</a:t>
            </a:r>
          </a:p>
          <a:p>
            <a:endParaRPr lang="en-US" altLang="en-US"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30213" y="256278"/>
            <a:ext cx="8524875" cy="775597"/>
          </a:xfrm>
        </p:spPr>
        <p:txBody>
          <a:bodyPr/>
          <a:lstStyle/>
          <a:p>
            <a:pPr>
              <a:defRPr/>
            </a:pPr>
            <a:r>
              <a:rPr lang="en-US" dirty="0"/>
              <a:t>Nonselective </a:t>
            </a:r>
            <a:r>
              <a:rPr lang="en-US" dirty="0">
                <a:ea typeface="+mj-ea"/>
              </a:rPr>
              <a:t>Alpha-Adrenergic Blocking Agents #3</a:t>
            </a:r>
          </a:p>
        </p:txBody>
      </p:sp>
      <p:sp>
        <p:nvSpPr>
          <p:cNvPr id="16387" name="Rectangle 3"/>
          <p:cNvSpPr>
            <a:spLocks noGrp="1" noChangeArrowheads="1"/>
          </p:cNvSpPr>
          <p:nvPr>
            <p:ph type="body" idx="1"/>
          </p:nvPr>
        </p:nvSpPr>
        <p:spPr>
          <a:xfrm>
            <a:off x="330200" y="1473200"/>
            <a:ext cx="8613775" cy="4113213"/>
          </a:xfrm>
        </p:spPr>
        <p:txBody>
          <a:bodyPr/>
          <a:lstStyle/>
          <a:p>
            <a:pPr>
              <a:lnSpc>
                <a:spcPct val="80000"/>
              </a:lnSpc>
              <a:defRPr/>
            </a:pPr>
            <a:r>
              <a:rPr lang="en-US" dirty="0">
                <a:ea typeface="+mn-ea"/>
              </a:rPr>
              <a:t>Contraindications</a:t>
            </a:r>
          </a:p>
          <a:p>
            <a:pPr lvl="1">
              <a:lnSpc>
                <a:spcPct val="80000"/>
              </a:lnSpc>
              <a:defRPr/>
            </a:pPr>
            <a:r>
              <a:rPr lang="en-US" dirty="0"/>
              <a:t>Allergy</a:t>
            </a:r>
          </a:p>
          <a:p>
            <a:pPr lvl="1">
              <a:lnSpc>
                <a:spcPct val="80000"/>
              </a:lnSpc>
              <a:defRPr/>
            </a:pPr>
            <a:r>
              <a:rPr lang="en-US" dirty="0"/>
              <a:t>CAD or MI</a:t>
            </a:r>
          </a:p>
          <a:p>
            <a:pPr>
              <a:lnSpc>
                <a:spcPct val="80000"/>
              </a:lnSpc>
              <a:defRPr/>
            </a:pPr>
            <a:r>
              <a:rPr lang="en-US" dirty="0">
                <a:ea typeface="+mn-ea"/>
              </a:rPr>
              <a:t>Caution</a:t>
            </a:r>
          </a:p>
          <a:p>
            <a:pPr lvl="1">
              <a:lnSpc>
                <a:spcPct val="80000"/>
              </a:lnSpc>
              <a:defRPr/>
            </a:pPr>
            <a:r>
              <a:rPr lang="en-US" dirty="0"/>
              <a:t>Pregnancy and lactation </a:t>
            </a:r>
          </a:p>
          <a:p>
            <a:pPr marL="0" lvl="1">
              <a:lnSpc>
                <a:spcPct val="80000"/>
              </a:lnSpc>
              <a:buFont typeface="Wingdings" pitchFamily="2" charset="2"/>
              <a:buChar char="v"/>
              <a:defRPr/>
            </a:pPr>
            <a:r>
              <a:rPr lang="en-US" dirty="0"/>
              <a:t>Adverse Effects</a:t>
            </a:r>
          </a:p>
          <a:p>
            <a:pPr lvl="1">
              <a:lnSpc>
                <a:spcPct val="100000"/>
              </a:lnSpc>
              <a:defRPr/>
            </a:pPr>
            <a:r>
              <a:rPr lang="en-US" dirty="0"/>
              <a:t>Hypotension, orthostatic hypotension, angina, MI, CVA</a:t>
            </a:r>
          </a:p>
          <a:p>
            <a:pPr lvl="1">
              <a:defRPr/>
            </a:pPr>
            <a:r>
              <a:rPr lang="en-US" dirty="0"/>
              <a:t>Arrhythmia, weakness, and dizziness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68978"/>
            <a:ext cx="8524875" cy="775597"/>
          </a:xfrm>
        </p:spPr>
        <p:txBody>
          <a:bodyPr/>
          <a:lstStyle/>
          <a:p>
            <a:pPr>
              <a:defRPr/>
            </a:pPr>
            <a:r>
              <a:rPr lang="en-US" dirty="0"/>
              <a:t>Nonselective </a:t>
            </a:r>
            <a:r>
              <a:rPr lang="en-US" dirty="0">
                <a:ea typeface="+mj-ea"/>
              </a:rPr>
              <a:t>Alpha-Adrenergic Blocking Agents #4</a:t>
            </a:r>
          </a:p>
        </p:txBody>
      </p:sp>
      <p:sp>
        <p:nvSpPr>
          <p:cNvPr id="18435" name="Content Placeholder 2"/>
          <p:cNvSpPr>
            <a:spLocks noGrp="1"/>
          </p:cNvSpPr>
          <p:nvPr>
            <p:ph idx="1"/>
          </p:nvPr>
        </p:nvSpPr>
        <p:spPr>
          <a:xfrm>
            <a:off x="330200" y="1500188"/>
            <a:ext cx="8613775" cy="3686175"/>
          </a:xfrm>
        </p:spPr>
        <p:txBody>
          <a:bodyPr/>
          <a:lstStyle/>
          <a:p>
            <a:r>
              <a:rPr lang="en-US" altLang="en-US" dirty="0">
                <a:ea typeface="ＭＳ Ｐゴシック" panose="020B0600070205080204" pitchFamily="34" charset="-128"/>
              </a:rPr>
              <a:t>Drug-Drug Interactions</a:t>
            </a:r>
          </a:p>
          <a:p>
            <a:pPr lvl="1"/>
            <a:r>
              <a:rPr lang="en-US" altLang="en-US" dirty="0">
                <a:ea typeface="ＭＳ Ｐゴシック" panose="020B0600070205080204" pitchFamily="34" charset="-128"/>
              </a:rPr>
              <a:t>Ephedrine and epinephrine </a:t>
            </a:r>
          </a:p>
          <a:p>
            <a:pPr lvl="1"/>
            <a:r>
              <a:rPr lang="en-US" altLang="en-US" dirty="0">
                <a:ea typeface="ＭＳ Ｐゴシック" panose="020B0600070205080204" pitchFamily="34" charset="-128"/>
              </a:rPr>
              <a:t>Alcohol</a:t>
            </a:r>
          </a:p>
          <a:p>
            <a:endParaRPr lang="en-US" altLang="en-US" sz="2000" dirty="0">
              <a:ea typeface="ＭＳ Ｐゴシック" panose="020B0600070205080204" pitchFamily="34" charset="-128"/>
            </a:endParaRPr>
          </a:p>
          <a:p>
            <a:pPr lvl="1"/>
            <a:endParaRPr lang="en-US" altLang="en-US" sz="2000"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30213" y="263525"/>
            <a:ext cx="8524875" cy="768350"/>
          </a:xfrm>
        </p:spPr>
        <p:txBody>
          <a:bodyPr/>
          <a:lstStyle/>
          <a:p>
            <a:pPr>
              <a:defRPr/>
            </a:pPr>
            <a:r>
              <a:rPr lang="en-US" dirty="0">
                <a:ea typeface="+mj-ea"/>
              </a:rPr>
              <a:t>Nursing Considerations for </a:t>
            </a:r>
            <a:r>
              <a:rPr lang="en-US" dirty="0"/>
              <a:t>Nonselective</a:t>
            </a:r>
            <a:r>
              <a:rPr lang="en-US" dirty="0">
                <a:ea typeface="+mj-ea"/>
              </a:rPr>
              <a:t/>
            </a:r>
            <a:br>
              <a:rPr lang="en-US" dirty="0">
                <a:ea typeface="+mj-ea"/>
              </a:rPr>
            </a:br>
            <a:r>
              <a:rPr lang="en-US" dirty="0">
                <a:ea typeface="+mj-ea"/>
              </a:rPr>
              <a:t>Alpha-Adrenergic Blocking Agents </a:t>
            </a:r>
          </a:p>
        </p:txBody>
      </p:sp>
      <p:sp>
        <p:nvSpPr>
          <p:cNvPr id="19459" name="Rectangle 3"/>
          <p:cNvSpPr>
            <a:spLocks noGrp="1" noChangeArrowheads="1"/>
          </p:cNvSpPr>
          <p:nvPr>
            <p:ph type="body" idx="1"/>
          </p:nvPr>
        </p:nvSpPr>
        <p:spPr>
          <a:xfrm>
            <a:off x="330200" y="1554163"/>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Physical Exam</a:t>
            </a:r>
          </a:p>
          <a:p>
            <a:pPr lvl="1"/>
            <a:r>
              <a:rPr lang="en-US" altLang="en-US" dirty="0">
                <a:ea typeface="ＭＳ Ｐゴシック" panose="020B0600070205080204" pitchFamily="34" charset="-128"/>
              </a:rPr>
              <a:t>Known allergies</a:t>
            </a:r>
          </a:p>
          <a:p>
            <a:pPr lvl="1"/>
            <a:r>
              <a:rPr lang="en-US" altLang="en-US" dirty="0">
                <a:ea typeface="ＭＳ Ｐゴシック" panose="020B0600070205080204" pitchFamily="34" charset="-128"/>
              </a:rPr>
              <a:t>Presence of any CV diseases</a:t>
            </a:r>
          </a:p>
          <a:p>
            <a:pPr lvl="1"/>
            <a:r>
              <a:rPr lang="en-US" altLang="en-US" dirty="0">
                <a:ea typeface="ＭＳ Ｐゴシック" panose="020B0600070205080204" pitchFamily="34" charset="-128"/>
              </a:rPr>
              <a:t>Pregnancy and lactation</a:t>
            </a:r>
          </a:p>
          <a:p>
            <a:pPr lvl="1"/>
            <a:r>
              <a:rPr lang="en-US" altLang="en-US" dirty="0">
                <a:ea typeface="ＭＳ Ｐゴシック" panose="020B0600070205080204" pitchFamily="34" charset="-128"/>
              </a:rPr>
              <a:t>Orientation, affect, and reflexes</a:t>
            </a:r>
          </a:p>
          <a:p>
            <a:pPr lvl="1"/>
            <a:r>
              <a:rPr lang="en-US" altLang="en-US" dirty="0">
                <a:ea typeface="ＭＳ Ｐゴシック" panose="020B0600070205080204" pitchFamily="34" charset="-128"/>
              </a:rPr>
              <a:t>VS, </a:t>
            </a:r>
            <a:r>
              <a:rPr lang="en-US" altLang="en-US" sz="2000" dirty="0">
                <a:ea typeface="ＭＳ Ｐゴシック" panose="020B0600070205080204" pitchFamily="34" charset="-128"/>
              </a:rPr>
              <a:t>peripheral perfusion and cardiac output</a:t>
            </a:r>
            <a:endParaRPr lang="en-US" altLang="en-US" dirty="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80852"/>
            <a:ext cx="8524875" cy="775597"/>
          </a:xfrm>
        </p:spPr>
        <p:txBody>
          <a:bodyPr/>
          <a:lstStyle/>
          <a:p>
            <a:r>
              <a:rPr lang="en-US" dirty="0"/>
              <a:t>Prototype Nonselective Alpha-Adrenergic </a:t>
            </a:r>
            <a:br>
              <a:rPr lang="en-US" dirty="0"/>
            </a:br>
            <a:r>
              <a:rPr lang="en-US" dirty="0"/>
              <a:t>Blocking Agent </a:t>
            </a:r>
          </a:p>
        </p:txBody>
      </p:sp>
      <p:pic>
        <p:nvPicPr>
          <p:cNvPr id="6" name="Content Placeholder 5" descr="This table describes about Prototype Nonselective Alpha-Adrenergic Blocking Agent ">
            <a:extLst>
              <a:ext uri="{FF2B5EF4-FFF2-40B4-BE49-F238E27FC236}">
                <a16:creationId xmlns="" xmlns:a16="http://schemas.microsoft.com/office/drawing/2014/main" id="{4604D257-0DA7-0648-B77C-34495433C5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8360" y="1293173"/>
            <a:ext cx="4627280" cy="5025741"/>
          </a:xfrm>
        </p:spPr>
      </p:pic>
    </p:spTree>
    <p:extLst>
      <p:ext uri="{BB962C8B-B14F-4D97-AF65-F5344CB8AC3E}">
        <p14:creationId xmlns:p14="http://schemas.microsoft.com/office/powerpoint/2010/main" val="226084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30213" y="167969"/>
            <a:ext cx="8524875" cy="903902"/>
          </a:xfrm>
        </p:spPr>
        <p:txBody>
          <a:bodyPr/>
          <a:lstStyle/>
          <a:p>
            <a:pPr>
              <a:lnSpc>
                <a:spcPct val="110000"/>
              </a:lnSpc>
              <a:defRPr/>
            </a:pPr>
            <a:r>
              <a:rPr lang="en-US" dirty="0">
                <a:ea typeface="+mj-ea"/>
                <a:cs typeface="Times New Roman" pitchFamily="18" charset="0"/>
              </a:rPr>
              <a:t>Alpha</a:t>
            </a:r>
            <a:r>
              <a:rPr lang="en-US" baseline="-30000" dirty="0">
                <a:ea typeface="+mj-ea"/>
                <a:cs typeface="Times New Roman" pitchFamily="18" charset="0"/>
              </a:rPr>
              <a:t>1</a:t>
            </a:r>
            <a:r>
              <a:rPr lang="en-US" dirty="0">
                <a:ea typeface="+mj-ea"/>
                <a:cs typeface="Times New Roman" pitchFamily="18" charset="0"/>
              </a:rPr>
              <a:t>-Selective Adrenergic Blocking Agents #1</a:t>
            </a:r>
          </a:p>
        </p:txBody>
      </p:sp>
      <p:sp>
        <p:nvSpPr>
          <p:cNvPr id="21507" name="Rectangle 3"/>
          <p:cNvSpPr>
            <a:spLocks noGrp="1" noChangeArrowheads="1"/>
          </p:cNvSpPr>
          <p:nvPr>
            <p:ph type="body" idx="1"/>
          </p:nvPr>
        </p:nvSpPr>
        <p:spPr>
          <a:xfrm>
            <a:off x="330200" y="1473200"/>
            <a:ext cx="8613775" cy="4241800"/>
          </a:xfrm>
        </p:spPr>
        <p:txBody>
          <a:bodyPr/>
          <a:lstStyle/>
          <a:p>
            <a:pPr>
              <a:lnSpc>
                <a:spcPct val="100000"/>
              </a:lnSpc>
            </a:pPr>
            <a:r>
              <a:rPr lang="en-US" altLang="en-US" dirty="0">
                <a:ea typeface="ＭＳ Ｐゴシック" panose="020B0600070205080204" pitchFamily="34" charset="-128"/>
              </a:rPr>
              <a:t>Alfuzosin (</a:t>
            </a:r>
            <a:r>
              <a:rPr lang="en-US" altLang="en-US" i="1" dirty="0">
                <a:ea typeface="ＭＳ Ｐゴシック" panose="020B0600070205080204" pitchFamily="34" charset="-128"/>
              </a:rPr>
              <a:t>Uroxatral</a:t>
            </a:r>
            <a:r>
              <a:rPr lang="en-US" altLang="en-US" dirty="0">
                <a:ea typeface="ＭＳ Ｐゴシック" panose="020B0600070205080204" pitchFamily="34" charset="-128"/>
              </a:rPr>
              <a:t>): BPH</a:t>
            </a:r>
            <a:endParaRPr lang="en-US" altLang="en-US" dirty="0">
              <a:ea typeface="ＭＳ Ｐゴシック" panose="020B0600070205080204" pitchFamily="34" charset="-128"/>
              <a:cs typeface="Times New Roman" panose="02020603050405020304" pitchFamily="18" charset="0"/>
            </a:endParaRPr>
          </a:p>
          <a:p>
            <a:pPr>
              <a:lnSpc>
                <a:spcPct val="100000"/>
              </a:lnSpc>
            </a:pPr>
            <a:r>
              <a:rPr lang="en-US" altLang="en-US" dirty="0">
                <a:ea typeface="ＭＳ Ｐゴシック" panose="020B0600070205080204" pitchFamily="34" charset="-128"/>
                <a:cs typeface="Times New Roman" panose="02020603050405020304" pitchFamily="18" charset="0"/>
              </a:rPr>
              <a:t>Doxazosin (</a:t>
            </a:r>
            <a:r>
              <a:rPr lang="en-US" altLang="en-US" i="1" dirty="0">
                <a:ea typeface="ＭＳ Ｐゴシック" panose="020B0600070205080204" pitchFamily="34" charset="-128"/>
                <a:cs typeface="Times New Roman" panose="02020603050405020304" pitchFamily="18" charset="0"/>
              </a:rPr>
              <a:t>Cardura</a:t>
            </a:r>
            <a:r>
              <a:rPr lang="en-US" altLang="en-US" dirty="0">
                <a:ea typeface="ＭＳ Ｐゴシック" panose="020B0600070205080204" pitchFamily="34" charset="-128"/>
                <a:cs typeface="Times New Roman" panose="02020603050405020304" pitchFamily="18" charset="0"/>
              </a:rPr>
              <a:t>): HTN, BPH</a:t>
            </a:r>
          </a:p>
          <a:p>
            <a:pPr>
              <a:lnSpc>
                <a:spcPct val="100000"/>
              </a:lnSpc>
            </a:pPr>
            <a:r>
              <a:rPr lang="en-US" altLang="en-US" dirty="0">
                <a:ea typeface="ＭＳ Ｐゴシック" panose="020B0600070205080204" pitchFamily="34" charset="-128"/>
                <a:cs typeface="Times New Roman" panose="02020603050405020304" pitchFamily="18" charset="0"/>
              </a:rPr>
              <a:t>Prazosin (</a:t>
            </a:r>
            <a:r>
              <a:rPr lang="en-US" altLang="en-US" i="1" dirty="0">
                <a:ea typeface="ＭＳ Ｐゴシック" panose="020B0600070205080204" pitchFamily="34" charset="-128"/>
                <a:cs typeface="Times New Roman" panose="02020603050405020304" pitchFamily="18" charset="0"/>
              </a:rPr>
              <a:t>Minipress</a:t>
            </a:r>
            <a:r>
              <a:rPr lang="en-US" altLang="en-US" dirty="0">
                <a:ea typeface="ＭＳ Ｐゴシック" panose="020B0600070205080204" pitchFamily="34" charset="-128"/>
                <a:cs typeface="Times New Roman" panose="02020603050405020304" pitchFamily="18" charset="0"/>
              </a:rPr>
              <a:t>): HTN, alone or in combination with other drugs</a:t>
            </a:r>
          </a:p>
          <a:p>
            <a:pPr>
              <a:lnSpc>
                <a:spcPct val="100000"/>
              </a:lnSpc>
            </a:pPr>
            <a:r>
              <a:rPr lang="en-US" altLang="en-US" dirty="0">
                <a:ea typeface="ＭＳ Ｐゴシック" panose="020B0600070205080204" pitchFamily="34" charset="-128"/>
                <a:cs typeface="Times New Roman" panose="02020603050405020304" pitchFamily="18" charset="0"/>
              </a:rPr>
              <a:t>Silodosin (</a:t>
            </a:r>
            <a:r>
              <a:rPr lang="en-US" altLang="en-US" i="1" dirty="0">
                <a:ea typeface="ＭＳ Ｐゴシック" panose="020B0600070205080204" pitchFamily="34" charset="-128"/>
                <a:cs typeface="Times New Roman" panose="02020603050405020304" pitchFamily="18" charset="0"/>
              </a:rPr>
              <a:t>Rapaflo</a:t>
            </a:r>
            <a:r>
              <a:rPr lang="en-US" altLang="en-US" dirty="0">
                <a:ea typeface="ＭＳ Ｐゴシック" panose="020B0600070205080204" pitchFamily="34" charset="-128"/>
                <a:cs typeface="Times New Roman" panose="02020603050405020304" pitchFamily="18" charset="0"/>
              </a:rPr>
              <a:t>): BPH</a:t>
            </a:r>
          </a:p>
          <a:p>
            <a:pPr>
              <a:lnSpc>
                <a:spcPct val="100000"/>
              </a:lnSpc>
            </a:pPr>
            <a:r>
              <a:rPr lang="en-US" altLang="en-US" dirty="0">
                <a:ea typeface="ＭＳ Ｐゴシック" panose="020B0600070205080204" pitchFamily="34" charset="-128"/>
                <a:cs typeface="Times New Roman" panose="02020603050405020304" pitchFamily="18" charset="0"/>
              </a:rPr>
              <a:t>Terazosin (generic): HTN, BPH</a:t>
            </a:r>
          </a:p>
          <a:p>
            <a:pPr>
              <a:lnSpc>
                <a:spcPct val="100000"/>
              </a:lnSpc>
            </a:pPr>
            <a:r>
              <a:rPr lang="en-US" altLang="en-US" dirty="0">
                <a:ea typeface="ＭＳ Ｐゴシック" panose="020B0600070205080204" pitchFamily="34" charset="-128"/>
                <a:cs typeface="Times New Roman" panose="02020603050405020304" pitchFamily="18" charset="0"/>
              </a:rPr>
              <a:t>Tamsulosin (</a:t>
            </a:r>
            <a:r>
              <a:rPr lang="en-US" altLang="en-US" i="1" dirty="0">
                <a:ea typeface="ＭＳ Ｐゴシック" panose="020B0600070205080204" pitchFamily="34" charset="-128"/>
                <a:cs typeface="Times New Roman" panose="02020603050405020304" pitchFamily="18" charset="0"/>
              </a:rPr>
              <a:t>Flomax</a:t>
            </a:r>
            <a:r>
              <a:rPr lang="en-US" altLang="en-US" dirty="0">
                <a:ea typeface="ＭＳ Ｐゴシック" panose="020B0600070205080204" pitchFamily="34" charset="-128"/>
                <a:cs typeface="Times New Roman" panose="02020603050405020304" pitchFamily="18" charset="0"/>
              </a:rPr>
              <a:t>): BPH</a:t>
            </a:r>
            <a:endParaRPr lang="en-US" altLang="en-US" dirty="0">
              <a:ea typeface="ＭＳ Ｐゴシック" panose="020B0600070205080204" pitchFamily="34" charset="-128"/>
            </a:endParaRPr>
          </a:p>
          <a:p>
            <a:pPr>
              <a:lnSpc>
                <a:spcPct val="100000"/>
              </a:lnSpc>
            </a:pPr>
            <a:endParaRPr lang="en-US" altLang="en-US" dirty="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80852"/>
            <a:ext cx="8524875" cy="775597"/>
          </a:xfrm>
        </p:spPr>
        <p:txBody>
          <a:bodyPr/>
          <a:lstStyle/>
          <a:p>
            <a:r>
              <a:rPr lang="en-US" dirty="0"/>
              <a:t>Use of Adrenergic Blocking Agents </a:t>
            </a:r>
            <a:br>
              <a:rPr lang="en-US" dirty="0"/>
            </a:br>
            <a:r>
              <a:rPr lang="en-US" dirty="0"/>
              <a:t>Across the Lifespan</a:t>
            </a:r>
          </a:p>
        </p:txBody>
      </p:sp>
      <p:pic>
        <p:nvPicPr>
          <p:cNvPr id="6" name="Content Placeholder 5" descr="This table describes about Use of Adrenergic Blocking Agents Across the Lifespan">
            <a:extLst>
              <a:ext uri="{FF2B5EF4-FFF2-40B4-BE49-F238E27FC236}">
                <a16:creationId xmlns="" xmlns:a16="http://schemas.microsoft.com/office/drawing/2014/main" id="{3B6D48A6-919C-1F41-B637-520C22D009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584" y="1279525"/>
            <a:ext cx="6752832" cy="4930206"/>
          </a:xfrm>
        </p:spPr>
      </p:pic>
    </p:spTree>
    <p:extLst>
      <p:ext uri="{BB962C8B-B14F-4D97-AF65-F5344CB8AC3E}">
        <p14:creationId xmlns:p14="http://schemas.microsoft.com/office/powerpoint/2010/main" val="391351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30213" y="167661"/>
            <a:ext cx="8524875" cy="903902"/>
          </a:xfrm>
        </p:spPr>
        <p:txBody>
          <a:bodyPr/>
          <a:lstStyle/>
          <a:p>
            <a:pPr>
              <a:lnSpc>
                <a:spcPct val="110000"/>
              </a:lnSpc>
              <a:defRPr/>
            </a:pPr>
            <a:r>
              <a:rPr lang="en-US" dirty="0">
                <a:ea typeface="+mj-ea"/>
                <a:cs typeface="Times New Roman" pitchFamily="18" charset="0"/>
              </a:rPr>
              <a:t>Alpha</a:t>
            </a:r>
            <a:r>
              <a:rPr lang="en-US" baseline="-30000" dirty="0">
                <a:ea typeface="+mj-ea"/>
                <a:cs typeface="Times New Roman" pitchFamily="18" charset="0"/>
              </a:rPr>
              <a:t>1</a:t>
            </a:r>
            <a:r>
              <a:rPr lang="en-US" dirty="0">
                <a:ea typeface="+mj-ea"/>
                <a:cs typeface="Times New Roman" pitchFamily="18" charset="0"/>
              </a:rPr>
              <a:t>-Selective Adrenergic </a:t>
            </a:r>
            <a:br>
              <a:rPr lang="en-US" dirty="0">
                <a:ea typeface="+mj-ea"/>
                <a:cs typeface="Times New Roman" pitchFamily="18" charset="0"/>
              </a:rPr>
            </a:br>
            <a:r>
              <a:rPr lang="en-US" dirty="0">
                <a:ea typeface="+mj-ea"/>
                <a:cs typeface="Times New Roman" pitchFamily="18" charset="0"/>
              </a:rPr>
              <a:t>Blocking Agents #2</a:t>
            </a:r>
          </a:p>
        </p:txBody>
      </p:sp>
      <p:sp>
        <p:nvSpPr>
          <p:cNvPr id="22531" name="Rectangle 3"/>
          <p:cNvSpPr>
            <a:spLocks noGrp="1" noChangeArrowheads="1"/>
          </p:cNvSpPr>
          <p:nvPr>
            <p:ph type="body" idx="1"/>
          </p:nvPr>
        </p:nvSpPr>
        <p:spPr>
          <a:xfrm>
            <a:off x="330200" y="1501775"/>
            <a:ext cx="8613775" cy="3686175"/>
          </a:xfrm>
        </p:spPr>
        <p:txBody>
          <a:bodyPr/>
          <a:lstStyle/>
          <a:p>
            <a:pPr>
              <a:lnSpc>
                <a:spcPct val="100000"/>
              </a:lnSpc>
            </a:pPr>
            <a:r>
              <a:rPr lang="en-US" altLang="en-US" dirty="0">
                <a:ea typeface="ＭＳ Ｐゴシック" panose="020B0600070205080204" pitchFamily="34" charset="-128"/>
              </a:rPr>
              <a:t>Actions</a:t>
            </a:r>
          </a:p>
          <a:p>
            <a:pPr lvl="1">
              <a:lnSpc>
                <a:spcPct val="100000"/>
              </a:lnSpc>
            </a:pPr>
            <a:r>
              <a:rPr lang="en-US" altLang="en-US" dirty="0">
                <a:ea typeface="ＭＳ Ｐゴシック" panose="020B0600070205080204" pitchFamily="34" charset="-128"/>
              </a:rPr>
              <a:t>Block the postsynaptic alpha 1- receptor sites</a:t>
            </a:r>
          </a:p>
          <a:p>
            <a:pPr lvl="1">
              <a:lnSpc>
                <a:spcPct val="100000"/>
              </a:lnSpc>
            </a:pPr>
            <a:r>
              <a:rPr lang="en-US" altLang="en-US" dirty="0">
                <a:ea typeface="ＭＳ Ｐゴシック" panose="020B0600070205080204" pitchFamily="34" charset="-128"/>
              </a:rPr>
              <a:t>This causes a decrease in vascular tone and vasodilatation</a:t>
            </a:r>
          </a:p>
          <a:p>
            <a:pPr>
              <a:lnSpc>
                <a:spcPct val="100000"/>
              </a:lnSpc>
            </a:pPr>
            <a:r>
              <a:rPr lang="en-US" altLang="en-US" dirty="0">
                <a:ea typeface="ＭＳ Ｐゴシック" panose="020B0600070205080204" pitchFamily="34" charset="-128"/>
              </a:rPr>
              <a:t>Indications</a:t>
            </a:r>
          </a:p>
          <a:p>
            <a:pPr lvl="1">
              <a:lnSpc>
                <a:spcPct val="100000"/>
              </a:lnSpc>
            </a:pPr>
            <a:r>
              <a:rPr lang="en-US" altLang="en-US" dirty="0">
                <a:ea typeface="ＭＳ Ｐゴシック" panose="020B0600070205080204" pitchFamily="34" charset="-128"/>
              </a:rPr>
              <a:t>BPH and hypertension</a:t>
            </a:r>
          </a:p>
          <a:p>
            <a:pPr>
              <a:lnSpc>
                <a:spcPct val="100000"/>
              </a:lnSpc>
            </a:pPr>
            <a:r>
              <a:rPr lang="en-US" altLang="en-US" dirty="0">
                <a:ea typeface="ＭＳ Ｐゴシック" panose="020B0600070205080204" pitchFamily="34" charset="-128"/>
              </a:rPr>
              <a:t>Pharmacokinetics </a:t>
            </a:r>
          </a:p>
          <a:p>
            <a:pPr lvl="1">
              <a:lnSpc>
                <a:spcPct val="100000"/>
              </a:lnSpc>
            </a:pPr>
            <a:r>
              <a:rPr lang="en-US" altLang="en-US" dirty="0">
                <a:ea typeface="ＭＳ Ｐゴシック" panose="020B0600070205080204" pitchFamily="34" charset="-128"/>
              </a:rPr>
              <a:t>Well absorbed, undergo extensive hepatic metabolism, excreted in the urine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30213" y="167661"/>
            <a:ext cx="8524875" cy="903902"/>
          </a:xfrm>
        </p:spPr>
        <p:txBody>
          <a:bodyPr/>
          <a:lstStyle/>
          <a:p>
            <a:pPr>
              <a:lnSpc>
                <a:spcPct val="110000"/>
              </a:lnSpc>
              <a:defRPr/>
            </a:pPr>
            <a:r>
              <a:rPr lang="en-US" dirty="0">
                <a:ea typeface="+mj-ea"/>
                <a:cs typeface="Times New Roman" pitchFamily="18" charset="0"/>
              </a:rPr>
              <a:t>Alpha</a:t>
            </a:r>
            <a:r>
              <a:rPr lang="en-US" baseline="-30000" dirty="0">
                <a:ea typeface="+mj-ea"/>
                <a:cs typeface="Times New Roman" pitchFamily="18" charset="0"/>
              </a:rPr>
              <a:t>1</a:t>
            </a:r>
            <a:r>
              <a:rPr lang="en-US" dirty="0">
                <a:ea typeface="+mj-ea"/>
                <a:cs typeface="Times New Roman" pitchFamily="18" charset="0"/>
              </a:rPr>
              <a:t>-Selective Adrenergic </a:t>
            </a:r>
            <a:br>
              <a:rPr lang="en-US" dirty="0">
                <a:ea typeface="+mj-ea"/>
                <a:cs typeface="Times New Roman" pitchFamily="18" charset="0"/>
              </a:rPr>
            </a:br>
            <a:r>
              <a:rPr lang="en-US" dirty="0">
                <a:ea typeface="+mj-ea"/>
                <a:cs typeface="Times New Roman" pitchFamily="18" charset="0"/>
              </a:rPr>
              <a:t>Blocking Agents #3</a:t>
            </a:r>
          </a:p>
        </p:txBody>
      </p:sp>
      <p:sp>
        <p:nvSpPr>
          <p:cNvPr id="23555" name="Rectangle 3"/>
          <p:cNvSpPr>
            <a:spLocks noGrp="1" noChangeArrowheads="1"/>
          </p:cNvSpPr>
          <p:nvPr>
            <p:ph type="body" idx="1"/>
          </p:nvPr>
        </p:nvSpPr>
        <p:spPr>
          <a:xfrm>
            <a:off x="330200" y="1527175"/>
            <a:ext cx="8613775" cy="3686175"/>
          </a:xfrm>
        </p:spPr>
        <p:txBody>
          <a:bodyPr/>
          <a:lstStyle/>
          <a:p>
            <a:pPr>
              <a:lnSpc>
                <a:spcPct val="70000"/>
              </a:lnSpc>
            </a:pPr>
            <a:r>
              <a:rPr lang="en-US" altLang="en-US" dirty="0">
                <a:ea typeface="ＭＳ Ｐゴシック" panose="020B0600070205080204" pitchFamily="34" charset="-128"/>
              </a:rPr>
              <a:t>Contraindications</a:t>
            </a:r>
          </a:p>
          <a:p>
            <a:pPr lvl="1">
              <a:lnSpc>
                <a:spcPct val="70000"/>
              </a:lnSpc>
            </a:pPr>
            <a:r>
              <a:rPr lang="en-US" altLang="en-US" dirty="0">
                <a:ea typeface="ＭＳ Ｐゴシック" panose="020B0600070205080204" pitchFamily="34" charset="-128"/>
              </a:rPr>
              <a:t>Allergy, lactation</a:t>
            </a:r>
          </a:p>
          <a:p>
            <a:pPr>
              <a:lnSpc>
                <a:spcPct val="70000"/>
              </a:lnSpc>
            </a:pPr>
            <a:r>
              <a:rPr lang="en-US" altLang="en-US" dirty="0">
                <a:ea typeface="ＭＳ Ｐゴシック" panose="020B0600070205080204" pitchFamily="34" charset="-128"/>
              </a:rPr>
              <a:t>Caution</a:t>
            </a:r>
          </a:p>
          <a:p>
            <a:pPr lvl="1">
              <a:lnSpc>
                <a:spcPct val="70000"/>
              </a:lnSpc>
            </a:pPr>
            <a:r>
              <a:rPr lang="en-US" altLang="en-US" dirty="0">
                <a:ea typeface="ＭＳ Ｐゴシック" panose="020B0600070205080204" pitchFamily="34" charset="-128"/>
              </a:rPr>
              <a:t>CHF or renal failure</a:t>
            </a:r>
          </a:p>
          <a:p>
            <a:r>
              <a:rPr lang="en-US" altLang="en-US" dirty="0">
                <a:ea typeface="ＭＳ Ｐゴシック" panose="020B0600070205080204" pitchFamily="34" charset="-128"/>
              </a:rPr>
              <a:t>Adverse Effects</a:t>
            </a:r>
          </a:p>
          <a:p>
            <a:pPr lvl="1"/>
            <a:r>
              <a:rPr lang="en-US" altLang="en-US" dirty="0">
                <a:ea typeface="ＭＳ Ｐゴシック" panose="020B0600070205080204" pitchFamily="34" charset="-128"/>
              </a:rPr>
              <a:t>Dizziness, weakness, fatigue</a:t>
            </a:r>
          </a:p>
          <a:p>
            <a:pPr lvl="1"/>
            <a:r>
              <a:rPr lang="en-US" altLang="en-US" dirty="0">
                <a:ea typeface="ＭＳ Ｐゴシック" panose="020B0600070205080204" pitchFamily="34" charset="-128"/>
              </a:rPr>
              <a:t>Nausea, vomiting, abdominal pain, diarrhea</a:t>
            </a:r>
          </a:p>
          <a:p>
            <a:pPr lvl="1"/>
            <a:r>
              <a:rPr lang="en-US" altLang="en-US" dirty="0">
                <a:ea typeface="ＭＳ Ｐゴシック" panose="020B0600070205080204" pitchFamily="34" charset="-128"/>
              </a:rPr>
              <a:t>Arrhythmias, hypotension, edema, CHF, and angina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67661"/>
            <a:ext cx="8524875" cy="903902"/>
          </a:xfrm>
        </p:spPr>
        <p:txBody>
          <a:bodyPr/>
          <a:lstStyle/>
          <a:p>
            <a:pPr>
              <a:lnSpc>
                <a:spcPct val="110000"/>
              </a:lnSpc>
              <a:defRPr/>
            </a:pPr>
            <a:r>
              <a:rPr lang="en-US" dirty="0">
                <a:ea typeface="+mj-ea"/>
                <a:cs typeface="Times New Roman" pitchFamily="18" charset="0"/>
              </a:rPr>
              <a:t>Alpha</a:t>
            </a:r>
            <a:r>
              <a:rPr lang="en-US" baseline="-30000" dirty="0">
                <a:ea typeface="+mj-ea"/>
                <a:cs typeface="Times New Roman" pitchFamily="18" charset="0"/>
              </a:rPr>
              <a:t>1</a:t>
            </a:r>
            <a:r>
              <a:rPr lang="en-US" dirty="0">
                <a:ea typeface="+mj-ea"/>
                <a:cs typeface="Times New Roman" pitchFamily="18" charset="0"/>
              </a:rPr>
              <a:t>-Selective Adrenergic </a:t>
            </a:r>
            <a:br>
              <a:rPr lang="en-US" dirty="0">
                <a:ea typeface="+mj-ea"/>
                <a:cs typeface="Times New Roman" pitchFamily="18" charset="0"/>
              </a:rPr>
            </a:br>
            <a:r>
              <a:rPr lang="en-US" dirty="0">
                <a:ea typeface="+mj-ea"/>
                <a:cs typeface="Times New Roman" pitchFamily="18" charset="0"/>
              </a:rPr>
              <a:t>Blocking Agents #4</a:t>
            </a:r>
            <a:endParaRPr lang="en-US" dirty="0">
              <a:ea typeface="+mj-ea"/>
            </a:endParaRPr>
          </a:p>
        </p:txBody>
      </p:sp>
      <p:sp>
        <p:nvSpPr>
          <p:cNvPr id="24579" name="Content Placeholder 2"/>
          <p:cNvSpPr>
            <a:spLocks noGrp="1"/>
          </p:cNvSpPr>
          <p:nvPr>
            <p:ph idx="1"/>
          </p:nvPr>
        </p:nvSpPr>
        <p:spPr>
          <a:xfrm>
            <a:off x="330200" y="1527175"/>
            <a:ext cx="8613775" cy="3686175"/>
          </a:xfrm>
        </p:spPr>
        <p:txBody>
          <a:bodyPr/>
          <a:lstStyle/>
          <a:p>
            <a:r>
              <a:rPr lang="en-US" altLang="en-US" dirty="0">
                <a:ea typeface="ＭＳ Ｐゴシック" panose="020B0600070205080204" pitchFamily="34" charset="-128"/>
              </a:rPr>
              <a:t>Drug-Drug Interactions</a:t>
            </a:r>
          </a:p>
          <a:p>
            <a:pPr lvl="1"/>
            <a:r>
              <a:rPr lang="en-US" altLang="en-US" dirty="0">
                <a:ea typeface="ＭＳ Ｐゴシック" panose="020B0600070205080204" pitchFamily="34" charset="-128"/>
              </a:rPr>
              <a:t>Vasodilators or antihypertensive drugs</a:t>
            </a:r>
            <a:endParaRPr lang="en-US" altLang="en-US" sz="2000"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30213" y="317500"/>
            <a:ext cx="8524875" cy="768350"/>
          </a:xfrm>
        </p:spPr>
        <p:txBody>
          <a:bodyPr/>
          <a:lstStyle/>
          <a:p>
            <a:pPr>
              <a:defRPr/>
            </a:pPr>
            <a:r>
              <a:rPr lang="en-US" dirty="0">
                <a:ea typeface="+mj-ea"/>
              </a:rPr>
              <a:t>Nursing Considerations for </a:t>
            </a:r>
            <a:r>
              <a:rPr lang="en-US" dirty="0">
                <a:ea typeface="+mj-ea"/>
                <a:cs typeface="Times New Roman" pitchFamily="18" charset="0"/>
              </a:rPr>
              <a:t>Alpha</a:t>
            </a:r>
            <a:r>
              <a:rPr lang="en-US" baseline="-30000" dirty="0">
                <a:ea typeface="+mj-ea"/>
                <a:cs typeface="Times New Roman" pitchFamily="18" charset="0"/>
              </a:rPr>
              <a:t>1</a:t>
            </a:r>
            <a:r>
              <a:rPr lang="en-US" dirty="0">
                <a:ea typeface="+mj-ea"/>
                <a:cs typeface="Times New Roman" pitchFamily="18" charset="0"/>
              </a:rPr>
              <a:t>-Selective Adrenergic Blocking Agents</a:t>
            </a:r>
          </a:p>
        </p:txBody>
      </p:sp>
      <p:sp>
        <p:nvSpPr>
          <p:cNvPr id="25603" name="Rectangle 3"/>
          <p:cNvSpPr>
            <a:spLocks noGrp="1" noChangeArrowheads="1"/>
          </p:cNvSpPr>
          <p:nvPr>
            <p:ph type="body" idx="1"/>
          </p:nvPr>
        </p:nvSpPr>
        <p:spPr>
          <a:xfrm>
            <a:off x="330200" y="1431925"/>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Physical Exam</a:t>
            </a:r>
          </a:p>
          <a:p>
            <a:pPr lvl="1"/>
            <a:r>
              <a:rPr lang="en-US" altLang="en-US" dirty="0">
                <a:ea typeface="ＭＳ Ｐゴシック" panose="020B0600070205080204" pitchFamily="34" charset="-128"/>
              </a:rPr>
              <a:t>Known allergy</a:t>
            </a:r>
          </a:p>
          <a:p>
            <a:pPr lvl="1"/>
            <a:r>
              <a:rPr lang="en-US" altLang="en-US" dirty="0">
                <a:ea typeface="ＭＳ Ｐゴシック" panose="020B0600070205080204" pitchFamily="34" charset="-128"/>
              </a:rPr>
              <a:t>Level of orientation, affect, and reflexes</a:t>
            </a:r>
          </a:p>
          <a:p>
            <a:pPr lvl="1"/>
            <a:r>
              <a:rPr lang="en-US" altLang="en-US" dirty="0">
                <a:ea typeface="ＭＳ Ｐゴシック" panose="020B0600070205080204" pitchFamily="34" charset="-128"/>
              </a:rPr>
              <a:t>VS, CV status, renal function, including urinary output</a:t>
            </a:r>
          </a:p>
          <a:p>
            <a:pPr lvl="1"/>
            <a:r>
              <a:rPr lang="en-US" altLang="en-US" dirty="0">
                <a:ea typeface="ＭＳ Ｐゴシック" panose="020B0600070205080204" pitchFamily="34" charset="-128"/>
              </a:rPr>
              <a:t>Renal and hepatic function tests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94675"/>
            <a:ext cx="8524875" cy="861774"/>
          </a:xfrm>
        </p:spPr>
        <p:txBody>
          <a:bodyPr/>
          <a:lstStyle/>
          <a:p>
            <a:pPr>
              <a:lnSpc>
                <a:spcPct val="100000"/>
              </a:lnSpc>
            </a:pPr>
            <a:r>
              <a:rPr lang="en-US" dirty="0"/>
              <a:t>Prototype </a:t>
            </a:r>
            <a:r>
              <a:rPr lang="en-US" dirty="0">
                <a:cs typeface="Times New Roman" pitchFamily="18" charset="0"/>
              </a:rPr>
              <a:t>Alpha</a:t>
            </a:r>
            <a:r>
              <a:rPr lang="en-US" baseline="-30000" dirty="0">
                <a:cs typeface="Times New Roman" pitchFamily="18" charset="0"/>
              </a:rPr>
              <a:t>1</a:t>
            </a:r>
            <a:r>
              <a:rPr lang="en-US" dirty="0">
                <a:cs typeface="Times New Roman" pitchFamily="18" charset="0"/>
              </a:rPr>
              <a:t>-Selective </a:t>
            </a:r>
            <a:br>
              <a:rPr lang="en-US" dirty="0">
                <a:cs typeface="Times New Roman" pitchFamily="18" charset="0"/>
              </a:rPr>
            </a:br>
            <a:r>
              <a:rPr lang="en-US" dirty="0">
                <a:cs typeface="Times New Roman" pitchFamily="18" charset="0"/>
              </a:rPr>
              <a:t>Adrenergic Blocking Agents #1</a:t>
            </a:r>
            <a:endParaRPr lang="en-US" dirty="0"/>
          </a:p>
        </p:txBody>
      </p:sp>
      <p:pic>
        <p:nvPicPr>
          <p:cNvPr id="6" name="Content Placeholder 5" descr="This table describes about Prototype Alpha1-Selective Adrenergic Blocking Agents ">
            <a:extLst>
              <a:ext uri="{FF2B5EF4-FFF2-40B4-BE49-F238E27FC236}">
                <a16:creationId xmlns="" xmlns:a16="http://schemas.microsoft.com/office/drawing/2014/main" id="{8B557C4E-DAFD-6747-93F0-6B86B26BE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459" y="1320469"/>
            <a:ext cx="4916606" cy="4902911"/>
          </a:xfrm>
        </p:spPr>
      </p:pic>
    </p:spTree>
    <p:extLst>
      <p:ext uri="{BB962C8B-B14F-4D97-AF65-F5344CB8AC3E}">
        <p14:creationId xmlns:p14="http://schemas.microsoft.com/office/powerpoint/2010/main" val="357603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a:defRPr/>
            </a:pPr>
            <a:r>
              <a:rPr lang="en-US" dirty="0">
                <a:ea typeface="+mj-ea"/>
              </a:rPr>
              <a:t>Question #2</a:t>
            </a:r>
          </a:p>
        </p:txBody>
      </p:sp>
      <p:sp>
        <p:nvSpPr>
          <p:cNvPr id="28675" name="Content Placeholder 2"/>
          <p:cNvSpPr>
            <a:spLocks noGrp="1"/>
          </p:cNvSpPr>
          <p:nvPr>
            <p:ph idx="1"/>
          </p:nvPr>
        </p:nvSpPr>
        <p:spPr>
          <a:xfrm>
            <a:off x="330200" y="1473200"/>
            <a:ext cx="8613775" cy="3686175"/>
          </a:xfrm>
        </p:spPr>
        <p:txBody>
          <a:bodyPr/>
          <a:lstStyle/>
          <a:p>
            <a:pPr>
              <a:buFontTx/>
              <a:buNone/>
            </a:pPr>
            <a:r>
              <a:rPr lang="en-US" altLang="en-US" dirty="0">
                <a:ea typeface="ＭＳ Ｐゴシック" panose="020B0600070205080204" pitchFamily="34" charset="-128"/>
                <a:cs typeface="Times New Roman" panose="02020603050405020304" pitchFamily="18" charset="0"/>
              </a:rPr>
              <a:t>	Alpha</a:t>
            </a:r>
            <a:r>
              <a:rPr lang="en-US" altLang="en-US" baseline="-30000" dirty="0">
                <a:ea typeface="ＭＳ Ｐゴシック" panose="020B0600070205080204" pitchFamily="34" charset="-128"/>
                <a:cs typeface="Times New Roman" panose="02020603050405020304" pitchFamily="18" charset="0"/>
              </a:rPr>
              <a:t>1</a:t>
            </a:r>
            <a:r>
              <a:rPr lang="en-US" altLang="en-US" dirty="0">
                <a:ea typeface="ＭＳ Ｐゴシック" panose="020B0600070205080204" pitchFamily="34" charset="-128"/>
                <a:cs typeface="Times New Roman" panose="02020603050405020304" pitchFamily="18" charset="0"/>
              </a:rPr>
              <a:t>- selective adrenergic blocking agents are to be used with caution in what population of patients?</a:t>
            </a:r>
          </a:p>
          <a:p>
            <a:pPr>
              <a:buFontTx/>
              <a:buNone/>
            </a:pPr>
            <a:r>
              <a:rPr lang="en-US" altLang="en-US" dirty="0">
                <a:ea typeface="ＭＳ Ｐゴシック" panose="020B0600070205080204" pitchFamily="34" charset="-128"/>
                <a:cs typeface="Times New Roman" panose="02020603050405020304" pitchFamily="18" charset="0"/>
              </a:rPr>
              <a:t>	A. Those with hepatic disease</a:t>
            </a:r>
          </a:p>
          <a:p>
            <a:pPr>
              <a:buFontTx/>
              <a:buNone/>
            </a:pPr>
            <a:r>
              <a:rPr lang="en-US" altLang="en-US" dirty="0">
                <a:ea typeface="ＭＳ Ｐゴシック" panose="020B0600070205080204" pitchFamily="34" charset="-128"/>
                <a:cs typeface="Times New Roman" panose="02020603050405020304" pitchFamily="18" charset="0"/>
              </a:rPr>
              <a:t>	B. Those with hypotension</a:t>
            </a:r>
          </a:p>
          <a:p>
            <a:pPr>
              <a:buFontTx/>
              <a:buNone/>
            </a:pPr>
            <a:r>
              <a:rPr lang="en-US" altLang="en-US" dirty="0">
                <a:ea typeface="ＭＳ Ｐゴシック" panose="020B0600070205080204" pitchFamily="34" charset="-128"/>
                <a:cs typeface="Times New Roman" panose="02020603050405020304" pitchFamily="18" charset="0"/>
              </a:rPr>
              <a:t>	C. Those with congestive heart failure</a:t>
            </a:r>
          </a:p>
          <a:p>
            <a:pPr>
              <a:buFontTx/>
              <a:buNone/>
            </a:pPr>
            <a:r>
              <a:rPr lang="en-US" altLang="en-US" dirty="0">
                <a:ea typeface="ＭＳ Ｐゴシック" panose="020B0600070205080204" pitchFamily="34" charset="-128"/>
                <a:cs typeface="Times New Roman" panose="02020603050405020304" pitchFamily="18" charset="0"/>
              </a:rPr>
              <a:t>	D. Those with respiratory distress</a:t>
            </a:r>
            <a:endParaRPr lang="en-US" altLang="en-US" dirty="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723900"/>
            <a:ext cx="8524875" cy="388938"/>
          </a:xfrm>
        </p:spPr>
        <p:txBody>
          <a:bodyPr/>
          <a:lstStyle/>
          <a:p>
            <a:pPr>
              <a:defRPr/>
            </a:pPr>
            <a:r>
              <a:rPr lang="en-US" dirty="0">
                <a:ea typeface="+mj-ea"/>
              </a:rPr>
              <a:t>Answer to </a:t>
            </a:r>
            <a:r>
              <a:rPr lang="en-US" dirty="0"/>
              <a:t>Question #2</a:t>
            </a:r>
            <a:endParaRPr lang="en-US" dirty="0">
              <a:ea typeface="+mj-ea"/>
            </a:endParaRPr>
          </a:p>
        </p:txBody>
      </p:sp>
      <p:sp>
        <p:nvSpPr>
          <p:cNvPr id="29699" name="Content Placeholder 2"/>
          <p:cNvSpPr>
            <a:spLocks noGrp="1"/>
          </p:cNvSpPr>
          <p:nvPr>
            <p:ph idx="1"/>
          </p:nvPr>
        </p:nvSpPr>
        <p:spPr>
          <a:xfrm>
            <a:off x="330200" y="1514475"/>
            <a:ext cx="8613775" cy="3686175"/>
          </a:xfrm>
        </p:spPr>
        <p:txBody>
          <a:bodyPr/>
          <a:lstStyle/>
          <a:p>
            <a:pPr algn="ctr">
              <a:buFontTx/>
              <a:buNone/>
            </a:pPr>
            <a:r>
              <a:rPr lang="en-US" altLang="en-US" dirty="0">
                <a:ea typeface="ＭＳ Ｐゴシック" panose="020B0600070205080204" pitchFamily="34" charset="-128"/>
                <a:cs typeface="Times New Roman" panose="02020603050405020304" pitchFamily="18" charset="0"/>
              </a:rPr>
              <a:t>C. Those with congestive heart failure</a:t>
            </a:r>
          </a:p>
          <a:p>
            <a:pPr>
              <a:buFontTx/>
              <a:buNone/>
            </a:pPr>
            <a:endParaRPr lang="en-US" altLang="en-US" dirty="0">
              <a:ea typeface="ＭＳ Ｐゴシック" panose="020B0600070205080204" pitchFamily="34" charset="-128"/>
              <a:cs typeface="Times New Roman" panose="02020603050405020304" pitchFamily="18" charset="0"/>
            </a:endParaRPr>
          </a:p>
          <a:p>
            <a:pPr marL="280988" lvl="1" indent="-280988">
              <a:buFontTx/>
              <a:buNone/>
            </a:pPr>
            <a:r>
              <a:rPr lang="en-US" altLang="en-US" dirty="0">
                <a:ea typeface="ＭＳ Ｐゴシック" panose="020B0600070205080204" pitchFamily="34" charset="-128"/>
                <a:cs typeface="Times New Roman" panose="02020603050405020304" pitchFamily="18" charset="0"/>
              </a:rPr>
              <a:t>	Rationale: Alpha</a:t>
            </a:r>
            <a:r>
              <a:rPr lang="en-US" altLang="en-US" baseline="-30000" dirty="0">
                <a:ea typeface="ＭＳ Ｐゴシック" panose="020B0600070205080204" pitchFamily="34" charset="-128"/>
                <a:cs typeface="Times New Roman" panose="02020603050405020304" pitchFamily="18" charset="0"/>
              </a:rPr>
              <a:t>1</a:t>
            </a:r>
            <a:r>
              <a:rPr lang="en-US" altLang="en-US" dirty="0">
                <a:ea typeface="ＭＳ Ｐゴシック" panose="020B0600070205080204" pitchFamily="34" charset="-128"/>
                <a:cs typeface="Times New Roman" panose="02020603050405020304" pitchFamily="18" charset="0"/>
              </a:rPr>
              <a:t>-selective adrenergic blocking agents are used with caution in patients who have </a:t>
            </a:r>
            <a:r>
              <a:rPr lang="en-US" altLang="en-US" dirty="0">
                <a:ea typeface="ＭＳ Ｐゴシック" panose="020B0600070205080204" pitchFamily="34" charset="-128"/>
              </a:rPr>
              <a:t>CHF or renal failure.</a:t>
            </a:r>
          </a:p>
          <a:p>
            <a:pPr>
              <a:buFontTx/>
              <a:buNone/>
            </a:pPr>
            <a:endParaRPr lang="en-US" altLang="en-US" dirty="0">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15925" y="292791"/>
            <a:ext cx="8524875" cy="775597"/>
          </a:xfrm>
        </p:spPr>
        <p:txBody>
          <a:bodyPr/>
          <a:lstStyle/>
          <a:p>
            <a:pPr>
              <a:defRPr/>
            </a:pPr>
            <a:r>
              <a:rPr lang="en-US" dirty="0">
                <a:ea typeface="+mj-ea"/>
                <a:cs typeface="Times New Roman" pitchFamily="18" charset="0"/>
              </a:rPr>
              <a:t>Nonselective Beta-Adrenergic Blocking Agents #1</a:t>
            </a:r>
          </a:p>
        </p:txBody>
      </p:sp>
      <p:sp>
        <p:nvSpPr>
          <p:cNvPr id="30723" name="Rectangle 3"/>
          <p:cNvSpPr>
            <a:spLocks noGrp="1" noChangeArrowheads="1"/>
          </p:cNvSpPr>
          <p:nvPr>
            <p:ph type="body" idx="1"/>
          </p:nvPr>
        </p:nvSpPr>
        <p:spPr>
          <a:xfrm>
            <a:off x="344488" y="1465263"/>
            <a:ext cx="8613775" cy="4638675"/>
          </a:xfrm>
        </p:spPr>
        <p:txBody>
          <a:bodyPr/>
          <a:lstStyle/>
          <a:p>
            <a:pPr>
              <a:lnSpc>
                <a:spcPct val="100000"/>
              </a:lnSpc>
            </a:pPr>
            <a:r>
              <a:rPr lang="en-US" altLang="en-US" dirty="0">
                <a:ea typeface="ＭＳ Ｐゴシック" panose="020B0600070205080204" pitchFamily="34" charset="-128"/>
              </a:rPr>
              <a:t>Carteolol (generic)- Open angle glaucoma</a:t>
            </a:r>
          </a:p>
          <a:p>
            <a:pPr>
              <a:lnSpc>
                <a:spcPct val="100000"/>
              </a:lnSpc>
            </a:pPr>
            <a:r>
              <a:rPr lang="en-US" altLang="en-US" dirty="0">
                <a:ea typeface="ＭＳ Ｐゴシック" panose="020B0600070205080204" pitchFamily="34" charset="-128"/>
              </a:rPr>
              <a:t>Metipranolol (</a:t>
            </a:r>
            <a:r>
              <a:rPr lang="en-US" altLang="en-US" i="1" dirty="0">
                <a:ea typeface="ＭＳ Ｐゴシック" panose="020B0600070205080204" pitchFamily="34" charset="-128"/>
              </a:rPr>
              <a:t>OptiPranolol)- Open angle glaucoma</a:t>
            </a:r>
          </a:p>
          <a:p>
            <a:pPr>
              <a:lnSpc>
                <a:spcPct val="100000"/>
              </a:lnSpc>
            </a:pPr>
            <a:r>
              <a:rPr lang="en-US" altLang="en-US" dirty="0">
                <a:ea typeface="ＭＳ Ｐゴシック" panose="020B0600070205080204" pitchFamily="34" charset="-128"/>
              </a:rPr>
              <a:t>Nadolol (</a:t>
            </a:r>
            <a:r>
              <a:rPr lang="en-US" altLang="en-US" i="1" dirty="0">
                <a:ea typeface="ＭＳ Ｐゴシック" panose="020B0600070205080204" pitchFamily="34" charset="-128"/>
              </a:rPr>
              <a:t>Corgard</a:t>
            </a:r>
            <a:r>
              <a:rPr lang="en-US" altLang="en-US" dirty="0">
                <a:ea typeface="ＭＳ Ｐゴシック" panose="020B0600070205080204" pitchFamily="34" charset="-128"/>
              </a:rPr>
              <a:t>)- Hypertension, angina</a:t>
            </a:r>
          </a:p>
          <a:p>
            <a:pPr>
              <a:lnSpc>
                <a:spcPct val="100000"/>
              </a:lnSpc>
            </a:pPr>
            <a:r>
              <a:rPr lang="en-US" altLang="en-US" dirty="0">
                <a:ea typeface="ＭＳ Ｐゴシック" panose="020B0600070205080204" pitchFamily="34" charset="-128"/>
              </a:rPr>
              <a:t>Nebivolol (</a:t>
            </a:r>
            <a:r>
              <a:rPr lang="en-US" altLang="en-US" i="1" dirty="0">
                <a:ea typeface="ＭＳ Ｐゴシック" panose="020B0600070205080204" pitchFamily="34" charset="-128"/>
              </a:rPr>
              <a:t>Bystolic</a:t>
            </a:r>
            <a:r>
              <a:rPr lang="en-US" altLang="en-US" dirty="0">
                <a:ea typeface="ＭＳ Ｐゴシック" panose="020B0600070205080204" pitchFamily="34" charset="-128"/>
              </a:rPr>
              <a:t>)- Hypertension</a:t>
            </a:r>
          </a:p>
          <a:p>
            <a:pPr>
              <a:lnSpc>
                <a:spcPct val="100000"/>
              </a:lnSpc>
            </a:pPr>
            <a:r>
              <a:rPr lang="en-US" altLang="en-US" dirty="0">
                <a:ea typeface="ＭＳ Ｐゴシック" panose="020B0600070205080204" pitchFamily="34" charset="-128"/>
              </a:rPr>
              <a:t>Propranolol (</a:t>
            </a:r>
            <a:r>
              <a:rPr lang="en-US" altLang="en-US" i="1" dirty="0">
                <a:ea typeface="ＭＳ Ｐゴシック" panose="020B0600070205080204" pitchFamily="34" charset="-128"/>
              </a:rPr>
              <a:t>Inderal</a:t>
            </a:r>
            <a:r>
              <a:rPr lang="en-US" altLang="en-US" dirty="0">
                <a:ea typeface="ＭＳ Ｐゴシック" panose="020B0600070205080204" pitchFamily="34" charset="-128"/>
              </a:rPr>
              <a:t>)- Hypertension, angina, migraines</a:t>
            </a:r>
          </a:p>
          <a:p>
            <a:pPr>
              <a:lnSpc>
                <a:spcPct val="100000"/>
              </a:lnSpc>
            </a:pPr>
            <a:r>
              <a:rPr lang="en-US" altLang="en-US" dirty="0">
                <a:ea typeface="ＭＳ Ｐゴシック" panose="020B0600070205080204" pitchFamily="34" charset="-128"/>
              </a:rPr>
              <a:t>Sotalol (</a:t>
            </a:r>
            <a:r>
              <a:rPr lang="en-US" altLang="en-US" i="1" dirty="0">
                <a:ea typeface="ＭＳ Ｐゴシック" panose="020B0600070205080204" pitchFamily="34" charset="-128"/>
              </a:rPr>
              <a:t>Betapace, Betapace AF</a:t>
            </a:r>
            <a:r>
              <a:rPr lang="en-US" altLang="en-US" dirty="0">
                <a:ea typeface="ＭＳ Ｐゴシック" panose="020B0600070205080204" pitchFamily="34" charset="-128"/>
              </a:rPr>
              <a:t>)- Ventricular arrythimias </a:t>
            </a:r>
          </a:p>
          <a:p>
            <a:r>
              <a:rPr lang="en-US" altLang="en-US" dirty="0">
                <a:ea typeface="ＭＳ Ｐゴシック" panose="020B0600070205080204" pitchFamily="34" charset="-128"/>
              </a:rPr>
              <a:t>Timolol (</a:t>
            </a:r>
            <a:r>
              <a:rPr lang="en-US" altLang="en-US" i="1" dirty="0">
                <a:ea typeface="ＭＳ Ｐゴシック" panose="020B0600070205080204" pitchFamily="34" charset="-128"/>
              </a:rPr>
              <a:t>Timoptic</a:t>
            </a:r>
            <a:r>
              <a:rPr lang="en-US" altLang="en-US" dirty="0">
                <a:ea typeface="ＭＳ Ｐゴシック" panose="020B0600070205080204" pitchFamily="34" charset="-128"/>
              </a:rPr>
              <a:t>)- Hypertension</a:t>
            </a:r>
          </a:p>
          <a:p>
            <a:pPr lvl="1"/>
            <a:endParaRPr lang="en-US" altLang="en-US" sz="2000"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0213" y="295966"/>
            <a:ext cx="8524875" cy="775597"/>
          </a:xfrm>
        </p:spPr>
        <p:txBody>
          <a:bodyPr/>
          <a:lstStyle/>
          <a:p>
            <a:r>
              <a:rPr lang="en-US" altLang="en-US" dirty="0">
                <a:ea typeface="ＭＳ Ｐゴシック" panose="020B0600070205080204" pitchFamily="34" charset="-128"/>
              </a:rPr>
              <a:t>Nonselective Beta-Adrenergic Blocking Agents #2</a:t>
            </a:r>
          </a:p>
        </p:txBody>
      </p:sp>
      <p:sp>
        <p:nvSpPr>
          <p:cNvPr id="31747" name="Content Placeholder 2"/>
          <p:cNvSpPr>
            <a:spLocks noGrp="1"/>
          </p:cNvSpPr>
          <p:nvPr>
            <p:ph idx="1"/>
          </p:nvPr>
        </p:nvSpPr>
        <p:spPr>
          <a:xfrm>
            <a:off x="330200" y="1417638"/>
            <a:ext cx="8613775" cy="3686175"/>
          </a:xfrm>
        </p:spPr>
        <p:txBody>
          <a:bodyPr/>
          <a:lstStyle/>
          <a:p>
            <a:pPr>
              <a:lnSpc>
                <a:spcPct val="100000"/>
              </a:lnSpc>
            </a:pPr>
            <a:r>
              <a:rPr lang="en-US" altLang="en-US" sz="2000" dirty="0">
                <a:ea typeface="ＭＳ Ｐゴシック" panose="020B0600070205080204" pitchFamily="34" charset="-128"/>
              </a:rPr>
              <a:t>Actions</a:t>
            </a:r>
          </a:p>
          <a:p>
            <a:pPr lvl="1">
              <a:lnSpc>
                <a:spcPct val="100000"/>
              </a:lnSpc>
            </a:pPr>
            <a:r>
              <a:rPr lang="en-US" altLang="en-US" sz="2000" dirty="0">
                <a:ea typeface="ＭＳ Ｐゴシック" panose="020B0600070205080204" pitchFamily="34" charset="-128"/>
              </a:rPr>
              <a:t>Competitive blocking of the beta-receptors in the SNS</a:t>
            </a:r>
          </a:p>
          <a:p>
            <a:pPr lvl="1">
              <a:lnSpc>
                <a:spcPct val="100000"/>
              </a:lnSpc>
            </a:pPr>
            <a:r>
              <a:rPr lang="en-US" altLang="en-US" sz="2000" dirty="0">
                <a:ea typeface="ＭＳ Ｐゴシック" panose="020B0600070205080204" pitchFamily="34" charset="-128"/>
              </a:rPr>
              <a:t>Blocking of beta receptors in the heart and in the juxtaglomerular apparatus of the nephron</a:t>
            </a:r>
          </a:p>
          <a:p>
            <a:pPr>
              <a:lnSpc>
                <a:spcPct val="100000"/>
              </a:lnSpc>
            </a:pPr>
            <a:r>
              <a:rPr lang="en-US" altLang="en-US" sz="2000" dirty="0">
                <a:ea typeface="ＭＳ Ｐゴシック" panose="020B0600070205080204" pitchFamily="34" charset="-128"/>
              </a:rPr>
              <a:t>Indications</a:t>
            </a:r>
          </a:p>
          <a:p>
            <a:pPr lvl="1">
              <a:lnSpc>
                <a:spcPct val="100000"/>
              </a:lnSpc>
            </a:pPr>
            <a:r>
              <a:rPr lang="en-US" altLang="en-US" sz="2000" dirty="0">
                <a:ea typeface="ＭＳ Ｐゴシック" panose="020B0600070205080204" pitchFamily="34" charset="-128"/>
                <a:cs typeface="Times New Roman" panose="02020603050405020304" pitchFamily="18" charset="0"/>
              </a:rPr>
              <a:t>Treating cardiovascular problems, Hypertension, Angina and Migraine headaches</a:t>
            </a:r>
          </a:p>
          <a:p>
            <a:pPr lvl="1">
              <a:lnSpc>
                <a:spcPct val="100000"/>
              </a:lnSpc>
            </a:pPr>
            <a:r>
              <a:rPr lang="en-US" altLang="en-US" sz="2000" dirty="0">
                <a:ea typeface="ＭＳ Ｐゴシック" panose="020B0600070205080204" pitchFamily="34" charset="-128"/>
                <a:cs typeface="Times New Roman" panose="02020603050405020304" pitchFamily="18" charset="0"/>
              </a:rPr>
              <a:t>Preventing reinfarction after MI</a:t>
            </a:r>
            <a:endParaRPr lang="en-US" altLang="en-US" sz="2000"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30213" y="311841"/>
            <a:ext cx="8524875" cy="775597"/>
          </a:xfrm>
        </p:spPr>
        <p:txBody>
          <a:bodyPr/>
          <a:lstStyle/>
          <a:p>
            <a:pPr>
              <a:defRPr/>
            </a:pPr>
            <a:r>
              <a:rPr lang="en-US" altLang="en-US" dirty="0">
                <a:ea typeface="ＭＳ Ｐゴシック" panose="020B0600070205080204" pitchFamily="34" charset="-128"/>
              </a:rPr>
              <a:t>Nonselective </a:t>
            </a:r>
            <a:r>
              <a:rPr lang="en-US" dirty="0">
                <a:ea typeface="+mj-ea"/>
                <a:cs typeface="Times New Roman" pitchFamily="18" charset="0"/>
              </a:rPr>
              <a:t>Beta-Adrenergic Blocking Agents #3</a:t>
            </a:r>
          </a:p>
        </p:txBody>
      </p:sp>
      <p:sp>
        <p:nvSpPr>
          <p:cNvPr id="32771" name="Rectangle 3"/>
          <p:cNvSpPr>
            <a:spLocks noGrp="1" noChangeArrowheads="1"/>
          </p:cNvSpPr>
          <p:nvPr>
            <p:ph type="body" idx="1"/>
          </p:nvPr>
        </p:nvSpPr>
        <p:spPr>
          <a:xfrm>
            <a:off x="330200" y="1433513"/>
            <a:ext cx="8613775" cy="3686175"/>
          </a:xfrm>
        </p:spPr>
        <p:txBody>
          <a:bodyPr/>
          <a:lstStyle/>
          <a:p>
            <a:r>
              <a:rPr lang="en-US" altLang="en-US" sz="2000" dirty="0">
                <a:ea typeface="ＭＳ Ｐゴシック" panose="020B0600070205080204" pitchFamily="34" charset="-128"/>
              </a:rPr>
              <a:t>Pharmacokinetics </a:t>
            </a:r>
          </a:p>
          <a:p>
            <a:pPr lvl="1"/>
            <a:r>
              <a:rPr lang="en-US" altLang="en-US" sz="2000" dirty="0">
                <a:ea typeface="ＭＳ Ｐゴシック" panose="020B0600070205080204" pitchFamily="34" charset="-128"/>
              </a:rPr>
              <a:t>Absorbed from GI tract and undergo hepatic metabolism</a:t>
            </a:r>
          </a:p>
          <a:p>
            <a:r>
              <a:rPr lang="en-US" altLang="en-US" sz="2000" dirty="0">
                <a:ea typeface="ＭＳ Ｐゴシック" panose="020B0600070205080204" pitchFamily="34" charset="-128"/>
              </a:rPr>
              <a:t>Contraindications</a:t>
            </a:r>
          </a:p>
          <a:p>
            <a:pPr lvl="1"/>
            <a:r>
              <a:rPr lang="en-US" altLang="en-US" sz="2000" dirty="0">
                <a:ea typeface="ＭＳ Ｐゴシック" panose="020B0600070205080204" pitchFamily="34" charset="-128"/>
              </a:rPr>
              <a:t>Known Allergy, diabetes</a:t>
            </a:r>
          </a:p>
          <a:p>
            <a:pPr lvl="1"/>
            <a:r>
              <a:rPr lang="en-US" altLang="en-US" sz="2000" dirty="0">
                <a:ea typeface="ＭＳ Ｐゴシック" panose="020B0600070205080204" pitchFamily="34" charset="-128"/>
              </a:rPr>
              <a:t>Bradycardia, heart block, shock, or CHF</a:t>
            </a:r>
          </a:p>
          <a:p>
            <a:pPr lvl="1"/>
            <a:r>
              <a:rPr lang="en-US" altLang="en-US" sz="2000" dirty="0">
                <a:ea typeface="ＭＳ Ｐゴシック" panose="020B0600070205080204" pitchFamily="34" charset="-128"/>
              </a:rPr>
              <a:t>COPD, asthma, pregnancy and lactation</a:t>
            </a:r>
          </a:p>
          <a:p>
            <a:r>
              <a:rPr lang="en-US" altLang="en-US" sz="2000" dirty="0">
                <a:ea typeface="ＭＳ Ｐゴシック" panose="020B0600070205080204" pitchFamily="34" charset="-128"/>
              </a:rPr>
              <a:t>Caution</a:t>
            </a:r>
          </a:p>
          <a:p>
            <a:pPr lvl="1"/>
            <a:r>
              <a:rPr lang="en-US" altLang="en-US" sz="2000" dirty="0">
                <a:ea typeface="ＭＳ Ｐゴシック" panose="020B0600070205080204" pitchFamily="34" charset="-128"/>
              </a:rPr>
              <a:t>Diabetes, hepatic dysfunction</a:t>
            </a:r>
            <a:endParaRPr lang="en-US" altLang="en-US" sz="18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of Action of Adrenergic Blockers</a:t>
            </a:r>
          </a:p>
        </p:txBody>
      </p:sp>
      <p:pic>
        <p:nvPicPr>
          <p:cNvPr id="4" name="Content Placeholder 3" descr="This image explains Site of Action of Adrenergic Block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238" y="1688959"/>
            <a:ext cx="6991524" cy="3867912"/>
          </a:xfrm>
        </p:spPr>
      </p:pic>
    </p:spTree>
    <p:extLst>
      <p:ext uri="{BB962C8B-B14F-4D97-AF65-F5344CB8AC3E}">
        <p14:creationId xmlns:p14="http://schemas.microsoft.com/office/powerpoint/2010/main" val="860741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30213" y="295966"/>
            <a:ext cx="8524875" cy="775597"/>
          </a:xfrm>
        </p:spPr>
        <p:txBody>
          <a:bodyPr/>
          <a:lstStyle/>
          <a:p>
            <a:pPr>
              <a:defRPr/>
            </a:pPr>
            <a:r>
              <a:rPr lang="en-US" altLang="en-US" dirty="0">
                <a:ea typeface="ＭＳ Ｐゴシック" panose="020B0600070205080204" pitchFamily="34" charset="-128"/>
              </a:rPr>
              <a:t>Nonselective </a:t>
            </a:r>
            <a:r>
              <a:rPr lang="en-US" dirty="0">
                <a:ea typeface="+mj-ea"/>
                <a:cs typeface="Times New Roman" pitchFamily="18" charset="0"/>
              </a:rPr>
              <a:t>Beta-Adrenergic Blocking Agents #4</a:t>
            </a:r>
          </a:p>
        </p:txBody>
      </p:sp>
      <p:sp>
        <p:nvSpPr>
          <p:cNvPr id="33795" name="Rectangle 3"/>
          <p:cNvSpPr>
            <a:spLocks noGrp="1" noChangeArrowheads="1"/>
          </p:cNvSpPr>
          <p:nvPr>
            <p:ph type="body" idx="1"/>
          </p:nvPr>
        </p:nvSpPr>
        <p:spPr>
          <a:xfrm>
            <a:off x="330200" y="1417638"/>
            <a:ext cx="8613775" cy="3686175"/>
          </a:xfrm>
        </p:spPr>
        <p:txBody>
          <a:bodyPr/>
          <a:lstStyle/>
          <a:p>
            <a:pPr>
              <a:lnSpc>
                <a:spcPct val="80000"/>
              </a:lnSpc>
            </a:pPr>
            <a:r>
              <a:rPr lang="en-US" altLang="en-US" dirty="0">
                <a:ea typeface="ＭＳ Ｐゴシック" panose="020B0600070205080204" pitchFamily="34" charset="-128"/>
              </a:rPr>
              <a:t>Adverse Effects</a:t>
            </a:r>
          </a:p>
          <a:p>
            <a:pPr lvl="1">
              <a:lnSpc>
                <a:spcPct val="80000"/>
              </a:lnSpc>
            </a:pPr>
            <a:r>
              <a:rPr lang="en-US" altLang="en-US" dirty="0">
                <a:ea typeface="ＭＳ Ｐゴシック" panose="020B0600070205080204" pitchFamily="34" charset="-128"/>
              </a:rPr>
              <a:t>Fatigue, dizziness, depression, sleep disturbances</a:t>
            </a:r>
          </a:p>
          <a:p>
            <a:pPr lvl="1">
              <a:lnSpc>
                <a:spcPct val="80000"/>
              </a:lnSpc>
            </a:pPr>
            <a:r>
              <a:rPr lang="en-US" altLang="en-US" dirty="0">
                <a:ea typeface="ＭＳ Ｐゴシック" panose="020B0600070205080204" pitchFamily="34" charset="-128"/>
              </a:rPr>
              <a:t>Bradycardia, heart block, hypotension</a:t>
            </a:r>
          </a:p>
          <a:p>
            <a:pPr lvl="1">
              <a:lnSpc>
                <a:spcPct val="80000"/>
              </a:lnSpc>
            </a:pPr>
            <a:r>
              <a:rPr lang="en-US" altLang="en-US" dirty="0">
                <a:ea typeface="ＭＳ Ｐゴシック" panose="020B0600070205080204" pitchFamily="34" charset="-128"/>
              </a:rPr>
              <a:t>Bronchospasm</a:t>
            </a:r>
          </a:p>
          <a:p>
            <a:pPr lvl="1">
              <a:lnSpc>
                <a:spcPct val="80000"/>
              </a:lnSpc>
            </a:pPr>
            <a:r>
              <a:rPr lang="en-US" altLang="en-US" dirty="0">
                <a:ea typeface="ＭＳ Ｐゴシック" panose="020B0600070205080204" pitchFamily="34" charset="-128"/>
              </a:rPr>
              <a:t>Nausea, vomiting, diarrhea</a:t>
            </a:r>
          </a:p>
          <a:p>
            <a:pPr lvl="1">
              <a:lnSpc>
                <a:spcPct val="80000"/>
              </a:lnSpc>
            </a:pPr>
            <a:r>
              <a:rPr lang="en-US" altLang="en-US" dirty="0">
                <a:ea typeface="ＭＳ Ｐゴシック" panose="020B0600070205080204" pitchFamily="34" charset="-128"/>
              </a:rPr>
              <a:t>Decrease libido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310253"/>
            <a:ext cx="8524875" cy="775597"/>
          </a:xfrm>
        </p:spPr>
        <p:txBody>
          <a:bodyPr/>
          <a:lstStyle/>
          <a:p>
            <a:pPr>
              <a:defRPr/>
            </a:pPr>
            <a:r>
              <a:rPr lang="en-US" altLang="en-US" dirty="0">
                <a:ea typeface="ＭＳ Ｐゴシック" panose="020B0600070205080204" pitchFamily="34" charset="-128"/>
              </a:rPr>
              <a:t>Nonselective </a:t>
            </a:r>
            <a:r>
              <a:rPr lang="en-US" dirty="0">
                <a:ea typeface="+mj-ea"/>
                <a:cs typeface="Times New Roman" pitchFamily="18" charset="0"/>
              </a:rPr>
              <a:t>Beta-Adrenergic Blocking Agents #5</a:t>
            </a:r>
            <a:endParaRPr lang="en-US" dirty="0">
              <a:ea typeface="+mj-ea"/>
            </a:endParaRPr>
          </a:p>
        </p:txBody>
      </p:sp>
      <p:sp>
        <p:nvSpPr>
          <p:cNvPr id="34819" name="Content Placeholder 2"/>
          <p:cNvSpPr>
            <a:spLocks noGrp="1"/>
          </p:cNvSpPr>
          <p:nvPr>
            <p:ph idx="1"/>
          </p:nvPr>
        </p:nvSpPr>
        <p:spPr>
          <a:xfrm>
            <a:off x="330200" y="1431925"/>
            <a:ext cx="8613775" cy="3686175"/>
          </a:xfrm>
        </p:spPr>
        <p:txBody>
          <a:bodyPr/>
          <a:lstStyle/>
          <a:p>
            <a:pPr>
              <a:lnSpc>
                <a:spcPct val="80000"/>
              </a:lnSpc>
            </a:pPr>
            <a:r>
              <a:rPr lang="en-US" altLang="en-US" dirty="0">
                <a:ea typeface="ＭＳ Ｐゴシック" panose="020B0600070205080204" pitchFamily="34" charset="-128"/>
              </a:rPr>
              <a:t>Drug-Drug Interactions</a:t>
            </a:r>
          </a:p>
          <a:p>
            <a:pPr lvl="1">
              <a:lnSpc>
                <a:spcPct val="80000"/>
              </a:lnSpc>
            </a:pPr>
            <a:r>
              <a:rPr lang="en-US" altLang="en-US" dirty="0">
                <a:ea typeface="ＭＳ Ｐゴシック" panose="020B0600070205080204" pitchFamily="34" charset="-128"/>
              </a:rPr>
              <a:t>Clonidine</a:t>
            </a:r>
          </a:p>
          <a:p>
            <a:pPr lvl="1">
              <a:lnSpc>
                <a:spcPct val="80000"/>
              </a:lnSpc>
            </a:pPr>
            <a:r>
              <a:rPr lang="en-US" altLang="en-US" dirty="0">
                <a:ea typeface="ＭＳ Ｐゴシック" panose="020B0600070205080204" pitchFamily="34" charset="-128"/>
              </a:rPr>
              <a:t>NSAIDs</a:t>
            </a:r>
          </a:p>
          <a:p>
            <a:pPr lvl="1">
              <a:lnSpc>
                <a:spcPct val="80000"/>
              </a:lnSpc>
            </a:pPr>
            <a:r>
              <a:rPr lang="en-US" altLang="en-US" dirty="0">
                <a:ea typeface="ＭＳ Ｐゴシック" panose="020B0600070205080204" pitchFamily="34" charset="-128"/>
              </a:rPr>
              <a:t>Insulin or anti-diabetic medications</a:t>
            </a:r>
          </a:p>
          <a:p>
            <a:endParaRPr lang="en-US" altLang="en-US" dirty="0">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30213" y="317500"/>
            <a:ext cx="8524875" cy="768350"/>
          </a:xfrm>
        </p:spPr>
        <p:txBody>
          <a:bodyPr/>
          <a:lstStyle/>
          <a:p>
            <a:pPr>
              <a:defRPr/>
            </a:pPr>
            <a:r>
              <a:rPr lang="en-US" dirty="0">
                <a:ea typeface="+mj-ea"/>
              </a:rPr>
              <a:t>Nursing Considerations for </a:t>
            </a:r>
            <a:r>
              <a:rPr lang="en-US" altLang="en-US" dirty="0">
                <a:ea typeface="ＭＳ Ｐゴシック" panose="020B0600070205080204" pitchFamily="34" charset="-128"/>
              </a:rPr>
              <a:t>Nonselective</a:t>
            </a:r>
            <a:r>
              <a:rPr lang="en-US" dirty="0">
                <a:ea typeface="+mj-ea"/>
              </a:rPr>
              <a:t> </a:t>
            </a:r>
            <a:br>
              <a:rPr lang="en-US" dirty="0">
                <a:ea typeface="+mj-ea"/>
              </a:rPr>
            </a:br>
            <a:r>
              <a:rPr lang="en-US" dirty="0">
                <a:ea typeface="+mj-ea"/>
                <a:cs typeface="Times New Roman" pitchFamily="18" charset="0"/>
              </a:rPr>
              <a:t>Beta-Adrenergic Blocking Agents</a:t>
            </a:r>
            <a:r>
              <a:rPr lang="en-US" sz="2400" dirty="0">
                <a:latin typeface="Times New Roman" pitchFamily="18" charset="0"/>
                <a:ea typeface="+mj-ea"/>
                <a:cs typeface="Times New Roman" pitchFamily="18" charset="0"/>
              </a:rPr>
              <a:t> </a:t>
            </a:r>
          </a:p>
        </p:txBody>
      </p:sp>
      <p:sp>
        <p:nvSpPr>
          <p:cNvPr id="35843" name="Rectangle 3"/>
          <p:cNvSpPr>
            <a:spLocks noGrp="1" noChangeArrowheads="1"/>
          </p:cNvSpPr>
          <p:nvPr>
            <p:ph type="body" idx="1"/>
          </p:nvPr>
        </p:nvSpPr>
        <p:spPr>
          <a:xfrm>
            <a:off x="330200" y="1431925"/>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Physical Exam</a:t>
            </a:r>
          </a:p>
          <a:p>
            <a:pPr lvl="1"/>
            <a:r>
              <a:rPr lang="en-US" altLang="en-US" dirty="0">
                <a:ea typeface="ＭＳ Ｐゴシック" panose="020B0600070205080204" pitchFamily="34" charset="-128"/>
              </a:rPr>
              <a:t>Known allergy, bradycardia or heart blocks, shock, or heart failure bronchospasm, chronic obstructive pulmonary disease, or acute asthma</a:t>
            </a:r>
          </a:p>
          <a:p>
            <a:pPr lvl="1"/>
            <a:r>
              <a:rPr lang="en-US" altLang="en-US" dirty="0">
                <a:ea typeface="ＭＳ Ｐゴシック" panose="020B0600070205080204" pitchFamily="34" charset="-128"/>
              </a:rPr>
              <a:t>Diabetes, thyrotoxicosis, pregnancy and lactation</a:t>
            </a:r>
          </a:p>
          <a:p>
            <a:pPr lvl="1"/>
            <a:r>
              <a:rPr lang="en-US" altLang="en-US" dirty="0">
                <a:ea typeface="ＭＳ Ｐゴシック" panose="020B0600070205080204" pitchFamily="34" charset="-128"/>
              </a:rPr>
              <a:t>Renal or hepatic dysfunction</a:t>
            </a:r>
          </a:p>
          <a:p>
            <a:pPr lvl="1"/>
            <a:r>
              <a:rPr lang="en-US" altLang="en-US" dirty="0">
                <a:ea typeface="ＭＳ Ｐゴシック" panose="020B0600070205080204" pitchFamily="34" charset="-128"/>
              </a:rPr>
              <a:t>VS, cardiac status and appropriate labs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80852"/>
            <a:ext cx="8524875" cy="775597"/>
          </a:xfrm>
        </p:spPr>
        <p:txBody>
          <a:bodyPr/>
          <a:lstStyle/>
          <a:p>
            <a:r>
              <a:rPr lang="en-US" dirty="0"/>
              <a:t>Prototype </a:t>
            </a:r>
            <a:r>
              <a:rPr lang="en-US" altLang="en-US" dirty="0">
                <a:ea typeface="ＭＳ Ｐゴシック" panose="020B0600070205080204" pitchFamily="34" charset="-128"/>
              </a:rPr>
              <a:t>Nonselective </a:t>
            </a:r>
            <a:r>
              <a:rPr lang="en-US" dirty="0">
                <a:cs typeface="Times New Roman" pitchFamily="18" charset="0"/>
              </a:rPr>
              <a:t>Beta-Adrenergic </a:t>
            </a:r>
            <a:br>
              <a:rPr lang="en-US" dirty="0">
                <a:cs typeface="Times New Roman" pitchFamily="18" charset="0"/>
              </a:rPr>
            </a:br>
            <a:r>
              <a:rPr lang="en-US" dirty="0">
                <a:cs typeface="Times New Roman" pitchFamily="18" charset="0"/>
              </a:rPr>
              <a:t>Blocking Agents</a:t>
            </a:r>
            <a:r>
              <a:rPr lang="en-US" dirty="0">
                <a:latin typeface="Times New Roman" pitchFamily="18" charset="0"/>
                <a:cs typeface="Times New Roman" pitchFamily="18" charset="0"/>
              </a:rPr>
              <a:t> </a:t>
            </a:r>
            <a:endParaRPr lang="en-US" dirty="0"/>
          </a:p>
        </p:txBody>
      </p:sp>
      <p:pic>
        <p:nvPicPr>
          <p:cNvPr id="6" name="Content Placeholder 5" descr="This table describes about Prototype Nonselective Beta-Adrenergic Blocking Agents ">
            <a:extLst>
              <a:ext uri="{FF2B5EF4-FFF2-40B4-BE49-F238E27FC236}">
                <a16:creationId xmlns="" xmlns:a16="http://schemas.microsoft.com/office/drawing/2014/main" id="{28E6A761-E0C6-FD4D-977E-E7E2FD9976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3291" y="1293173"/>
            <a:ext cx="3977417" cy="4902911"/>
          </a:xfrm>
        </p:spPr>
      </p:pic>
    </p:spTree>
    <p:extLst>
      <p:ext uri="{BB962C8B-B14F-4D97-AF65-F5344CB8AC3E}">
        <p14:creationId xmlns:p14="http://schemas.microsoft.com/office/powerpoint/2010/main" val="175161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30213" y="182801"/>
            <a:ext cx="8524875" cy="861774"/>
          </a:xfrm>
        </p:spPr>
        <p:txBody>
          <a:bodyPr/>
          <a:lstStyle/>
          <a:p>
            <a:pPr>
              <a:lnSpc>
                <a:spcPct val="100000"/>
              </a:lnSpc>
              <a:defRPr/>
            </a:pPr>
            <a:r>
              <a:rPr lang="en-US" dirty="0">
                <a:ea typeface="+mj-ea"/>
                <a:cs typeface="Times New Roman" pitchFamily="18" charset="0"/>
              </a:rPr>
              <a:t>Beta</a:t>
            </a:r>
            <a:r>
              <a:rPr lang="en-US" baseline="-30000" dirty="0">
                <a:ea typeface="+mj-ea"/>
                <a:cs typeface="Times New Roman" pitchFamily="18" charset="0"/>
              </a:rPr>
              <a:t>1</a:t>
            </a:r>
            <a:r>
              <a:rPr lang="en-US" dirty="0">
                <a:ea typeface="+mj-ea"/>
                <a:cs typeface="Times New Roman" pitchFamily="18" charset="0"/>
              </a:rPr>
              <a:t>-Selective Adrenergic </a:t>
            </a:r>
            <a:br>
              <a:rPr lang="en-US" dirty="0">
                <a:ea typeface="+mj-ea"/>
                <a:cs typeface="Times New Roman" pitchFamily="18" charset="0"/>
              </a:rPr>
            </a:br>
            <a:r>
              <a:rPr lang="en-US" dirty="0">
                <a:ea typeface="+mj-ea"/>
                <a:cs typeface="Times New Roman" pitchFamily="18" charset="0"/>
              </a:rPr>
              <a:t>Blocking Agents #1</a:t>
            </a:r>
          </a:p>
        </p:txBody>
      </p:sp>
      <p:sp>
        <p:nvSpPr>
          <p:cNvPr id="38915" name="Rectangle 3"/>
          <p:cNvSpPr>
            <a:spLocks noGrp="1" noChangeArrowheads="1"/>
          </p:cNvSpPr>
          <p:nvPr>
            <p:ph type="body" idx="1"/>
          </p:nvPr>
        </p:nvSpPr>
        <p:spPr>
          <a:xfrm>
            <a:off x="330200" y="1485900"/>
            <a:ext cx="8613775" cy="3686175"/>
          </a:xfrm>
        </p:spPr>
        <p:txBody>
          <a:bodyPr/>
          <a:lstStyle/>
          <a:p>
            <a:r>
              <a:rPr lang="en-US" altLang="en-US" dirty="0">
                <a:ea typeface="ＭＳ Ｐゴシック" panose="020B0600070205080204" pitchFamily="34" charset="-128"/>
              </a:rPr>
              <a:t>Acebutolol (</a:t>
            </a:r>
            <a:r>
              <a:rPr lang="en-US" altLang="en-US" i="1" dirty="0">
                <a:ea typeface="ＭＳ Ｐゴシック" panose="020B0600070205080204" pitchFamily="34" charset="-128"/>
              </a:rPr>
              <a:t>Sectral</a:t>
            </a:r>
            <a:r>
              <a:rPr lang="en-US" altLang="en-US" dirty="0">
                <a:ea typeface="ＭＳ Ｐゴシック" panose="020B0600070205080204" pitchFamily="34" charset="-128"/>
              </a:rPr>
              <a:t>)</a:t>
            </a:r>
          </a:p>
          <a:p>
            <a:r>
              <a:rPr lang="en-US" altLang="en-US" dirty="0">
                <a:ea typeface="ＭＳ Ｐゴシック" panose="020B0600070205080204" pitchFamily="34" charset="-128"/>
              </a:rPr>
              <a:t>Atenolol (</a:t>
            </a:r>
            <a:r>
              <a:rPr lang="en-US" altLang="en-US" i="1" dirty="0">
                <a:ea typeface="ＭＳ Ｐゴシック" panose="020B0600070205080204" pitchFamily="34" charset="-128"/>
              </a:rPr>
              <a:t>Tenormin</a:t>
            </a:r>
            <a:r>
              <a:rPr lang="en-US" altLang="en-US" dirty="0">
                <a:ea typeface="ＭＳ Ｐゴシック" panose="020B0600070205080204" pitchFamily="34" charset="-128"/>
              </a:rPr>
              <a:t>)</a:t>
            </a:r>
          </a:p>
          <a:p>
            <a:r>
              <a:rPr lang="en-US" altLang="en-US" dirty="0">
                <a:ea typeface="ＭＳ Ｐゴシック" panose="020B0600070205080204" pitchFamily="34" charset="-128"/>
              </a:rPr>
              <a:t>Betaxolol (</a:t>
            </a:r>
            <a:r>
              <a:rPr lang="en-US" altLang="en-US" i="1" dirty="0">
                <a:ea typeface="ＭＳ Ｐゴシック" panose="020B0600070205080204" pitchFamily="34" charset="-128"/>
              </a:rPr>
              <a:t>Betoptic</a:t>
            </a:r>
            <a:r>
              <a:rPr lang="en-US" altLang="en-US" dirty="0">
                <a:ea typeface="ＭＳ Ｐゴシック" panose="020B0600070205080204" pitchFamily="34" charset="-128"/>
              </a:rPr>
              <a:t>)</a:t>
            </a:r>
          </a:p>
          <a:p>
            <a:r>
              <a:rPr lang="en-US" altLang="en-US" dirty="0">
                <a:ea typeface="ＭＳ Ｐゴシック" panose="020B0600070205080204" pitchFamily="34" charset="-128"/>
              </a:rPr>
              <a:t>Bisoprolol (</a:t>
            </a:r>
            <a:r>
              <a:rPr lang="en-US" altLang="en-US" i="1" dirty="0">
                <a:ea typeface="ＭＳ Ｐゴシック" panose="020B0600070205080204" pitchFamily="34" charset="-128"/>
              </a:rPr>
              <a:t>Zebeta</a:t>
            </a:r>
            <a:r>
              <a:rPr lang="en-US" altLang="en-US" dirty="0">
                <a:ea typeface="ＭＳ Ｐゴシック" panose="020B0600070205080204" pitchFamily="34" charset="-128"/>
              </a:rPr>
              <a:t>)</a:t>
            </a:r>
          </a:p>
          <a:p>
            <a:r>
              <a:rPr lang="en-US" altLang="en-US" dirty="0">
                <a:ea typeface="ＭＳ Ｐゴシック" panose="020B0600070205080204" pitchFamily="34" charset="-128"/>
              </a:rPr>
              <a:t>Esmolol (</a:t>
            </a:r>
            <a:r>
              <a:rPr lang="en-US" altLang="en-US" i="1" dirty="0">
                <a:ea typeface="ＭＳ Ｐゴシック" panose="020B0600070205080204" pitchFamily="34" charset="-128"/>
              </a:rPr>
              <a:t>Brevibloc</a:t>
            </a:r>
            <a:r>
              <a:rPr lang="en-US" altLang="en-US" dirty="0">
                <a:ea typeface="ＭＳ Ｐゴシック" panose="020B0600070205080204" pitchFamily="34" charset="-128"/>
              </a:rPr>
              <a:t>) </a:t>
            </a:r>
          </a:p>
          <a:p>
            <a:r>
              <a:rPr lang="en-US" altLang="en-US" dirty="0">
                <a:ea typeface="ＭＳ Ｐゴシック" panose="020B0600070205080204" pitchFamily="34" charset="-128"/>
              </a:rPr>
              <a:t>Metoprolol (</a:t>
            </a:r>
            <a:r>
              <a:rPr lang="en-US" altLang="en-US" i="1" dirty="0">
                <a:ea typeface="ＭＳ Ｐゴシック" panose="020B0600070205080204" pitchFamily="34" charset="-128"/>
              </a:rPr>
              <a:t>Lopressor, Toprol XL</a:t>
            </a:r>
            <a:r>
              <a:rPr lang="en-US" altLang="en-US" dirty="0">
                <a:ea typeface="ＭＳ Ｐゴシック" panose="020B0600070205080204" pitchFamily="34" charset="-128"/>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30213" y="154961"/>
            <a:ext cx="8524875" cy="903902"/>
          </a:xfrm>
        </p:spPr>
        <p:txBody>
          <a:bodyPr/>
          <a:lstStyle/>
          <a:p>
            <a:pPr>
              <a:lnSpc>
                <a:spcPct val="110000"/>
              </a:lnSpc>
            </a:pPr>
            <a:r>
              <a:rPr lang="en-US" altLang="en-US" dirty="0">
                <a:ea typeface="ＭＳ Ｐゴシック" panose="020B0600070205080204" pitchFamily="34" charset="-128"/>
                <a:cs typeface="Times New Roman" panose="02020603050405020304" pitchFamily="18" charset="0"/>
              </a:rPr>
              <a:t>Beta</a:t>
            </a:r>
            <a:r>
              <a:rPr lang="en-US" altLang="en-US" baseline="-30000" dirty="0">
                <a:ea typeface="ＭＳ Ｐゴシック" panose="020B0600070205080204" pitchFamily="34" charset="-128"/>
                <a:cs typeface="Times New Roman" panose="02020603050405020304" pitchFamily="18" charset="0"/>
              </a:rPr>
              <a:t>1</a:t>
            </a:r>
            <a:r>
              <a:rPr lang="en-US" altLang="en-US" dirty="0">
                <a:ea typeface="ＭＳ Ｐゴシック" panose="020B0600070205080204" pitchFamily="34" charset="-128"/>
                <a:cs typeface="Times New Roman" panose="02020603050405020304" pitchFamily="18" charset="0"/>
              </a:rPr>
              <a:t>-Selective Adrenergic </a:t>
            </a:r>
            <a:br>
              <a:rPr lang="en-US" altLang="en-US" dirty="0">
                <a:ea typeface="ＭＳ Ｐゴシック" panose="020B0600070205080204" pitchFamily="34" charset="-128"/>
                <a:cs typeface="Times New Roman" panose="02020603050405020304" pitchFamily="18" charset="0"/>
              </a:rPr>
            </a:br>
            <a:r>
              <a:rPr lang="en-US" altLang="en-US" dirty="0">
                <a:ea typeface="ＭＳ Ｐゴシック" panose="020B0600070205080204" pitchFamily="34" charset="-128"/>
                <a:cs typeface="Times New Roman" panose="02020603050405020304" pitchFamily="18" charset="0"/>
              </a:rPr>
              <a:t>Blocking Agents #2</a:t>
            </a:r>
            <a:endParaRPr lang="en-US" altLang="en-US" dirty="0">
              <a:ea typeface="ＭＳ Ｐゴシック" panose="020B0600070205080204" pitchFamily="34" charset="-128"/>
            </a:endParaRPr>
          </a:p>
        </p:txBody>
      </p:sp>
      <p:sp>
        <p:nvSpPr>
          <p:cNvPr id="39939" name="Content Placeholder 2"/>
          <p:cNvSpPr>
            <a:spLocks noGrp="1"/>
          </p:cNvSpPr>
          <p:nvPr>
            <p:ph idx="1"/>
          </p:nvPr>
        </p:nvSpPr>
        <p:spPr>
          <a:xfrm>
            <a:off x="330200" y="1485900"/>
            <a:ext cx="8613775" cy="3686175"/>
          </a:xfrm>
        </p:spPr>
        <p:txBody>
          <a:bodyPr/>
          <a:lstStyle/>
          <a:p>
            <a:r>
              <a:rPr lang="en-US" altLang="en-US" dirty="0">
                <a:ea typeface="ＭＳ Ｐゴシック" panose="020B0600070205080204" pitchFamily="34" charset="-128"/>
                <a:cs typeface="Times New Roman" panose="02020603050405020304" pitchFamily="18" charset="0"/>
              </a:rPr>
              <a:t>Advantage </a:t>
            </a:r>
          </a:p>
          <a:p>
            <a:pPr lvl="1">
              <a:lnSpc>
                <a:spcPct val="95000"/>
              </a:lnSpc>
            </a:pPr>
            <a:r>
              <a:rPr lang="en-US" altLang="en-US" dirty="0">
                <a:ea typeface="ＭＳ Ｐゴシック" panose="020B0600070205080204" pitchFamily="34" charset="-128"/>
                <a:cs typeface="Times New Roman" panose="02020603050405020304" pitchFamily="18" charset="0"/>
              </a:rPr>
              <a:t>Do not usually block beta</a:t>
            </a:r>
            <a:r>
              <a:rPr lang="en-US" altLang="en-US" baseline="-30000" dirty="0">
                <a:ea typeface="ＭＳ Ｐゴシック" panose="020B0600070205080204" pitchFamily="34" charset="-128"/>
                <a:cs typeface="Times New Roman" panose="02020603050405020304" pitchFamily="18" charset="0"/>
              </a:rPr>
              <a:t>2</a:t>
            </a:r>
            <a:r>
              <a:rPr lang="en-US" altLang="en-US" dirty="0">
                <a:ea typeface="ＭＳ Ｐゴシック" panose="020B0600070205080204" pitchFamily="34" charset="-128"/>
                <a:cs typeface="Times New Roman" panose="02020603050405020304" pitchFamily="18" charset="0"/>
              </a:rPr>
              <a:t>-receptor sites, including the sympathetic bronchodilation </a:t>
            </a:r>
          </a:p>
          <a:p>
            <a:pPr lvl="2">
              <a:lnSpc>
                <a:spcPct val="95000"/>
              </a:lnSpc>
            </a:pPr>
            <a:r>
              <a:rPr lang="en-US" altLang="en-US" dirty="0">
                <a:ea typeface="ＭＳ Ｐゴシック" panose="020B0600070205080204" pitchFamily="34" charset="-128"/>
                <a:cs typeface="Times New Roman" panose="02020603050405020304" pitchFamily="18" charset="0"/>
              </a:rPr>
              <a:t>Preferred for patients who smoke or have asthma, obstructive pulmonary disease, or seasonal or allergic rhinitis</a:t>
            </a:r>
          </a:p>
          <a:p>
            <a:r>
              <a:rPr lang="en-US" altLang="en-US" dirty="0">
                <a:ea typeface="ＭＳ Ｐゴシック" panose="020B0600070205080204" pitchFamily="34" charset="-128"/>
                <a:cs typeface="Times New Roman" panose="02020603050405020304" pitchFamily="18" charset="0"/>
              </a:rPr>
              <a:t>Uses</a:t>
            </a:r>
          </a:p>
          <a:p>
            <a:pPr lvl="1"/>
            <a:r>
              <a:rPr lang="en-US" altLang="en-US" dirty="0">
                <a:ea typeface="ＭＳ Ｐゴシック" panose="020B0600070205080204" pitchFamily="34" charset="-128"/>
                <a:cs typeface="Times New Roman" panose="02020603050405020304" pitchFamily="18" charset="0"/>
              </a:rPr>
              <a:t>Hypertension, angina, some cardiac arrhythmias</a:t>
            </a:r>
          </a:p>
          <a:p>
            <a:endParaRPr lang="en-US" altLang="en-US" dirty="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30213" y="238364"/>
            <a:ext cx="8524875" cy="861774"/>
          </a:xfrm>
        </p:spPr>
        <p:txBody>
          <a:bodyPr/>
          <a:lstStyle/>
          <a:p>
            <a:pPr>
              <a:lnSpc>
                <a:spcPct val="100000"/>
              </a:lnSpc>
              <a:defRPr/>
            </a:pPr>
            <a:r>
              <a:rPr lang="en-US" dirty="0">
                <a:ea typeface="+mj-ea"/>
                <a:cs typeface="Times New Roman" pitchFamily="18" charset="0"/>
              </a:rPr>
              <a:t>Beta</a:t>
            </a:r>
            <a:r>
              <a:rPr lang="en-US" baseline="-30000" dirty="0">
                <a:ea typeface="+mj-ea"/>
                <a:cs typeface="Times New Roman" pitchFamily="18" charset="0"/>
              </a:rPr>
              <a:t>1</a:t>
            </a:r>
            <a:r>
              <a:rPr lang="en-US" dirty="0">
                <a:ea typeface="+mj-ea"/>
                <a:cs typeface="Times New Roman" pitchFamily="18" charset="0"/>
              </a:rPr>
              <a:t>-Selective Adrenergic </a:t>
            </a:r>
            <a:br>
              <a:rPr lang="en-US" dirty="0">
                <a:ea typeface="+mj-ea"/>
                <a:cs typeface="Times New Roman" pitchFamily="18" charset="0"/>
              </a:rPr>
            </a:br>
            <a:r>
              <a:rPr lang="en-US" dirty="0">
                <a:ea typeface="+mj-ea"/>
                <a:cs typeface="Times New Roman" pitchFamily="18" charset="0"/>
              </a:rPr>
              <a:t>Blocking Agents #3</a:t>
            </a:r>
          </a:p>
        </p:txBody>
      </p:sp>
      <p:sp>
        <p:nvSpPr>
          <p:cNvPr id="40963" name="Rectangle 3"/>
          <p:cNvSpPr>
            <a:spLocks noGrp="1" noChangeArrowheads="1"/>
          </p:cNvSpPr>
          <p:nvPr>
            <p:ph type="body" idx="1"/>
          </p:nvPr>
        </p:nvSpPr>
        <p:spPr>
          <a:xfrm>
            <a:off x="330200" y="1446213"/>
            <a:ext cx="8613775" cy="3686175"/>
          </a:xfrm>
        </p:spPr>
        <p:txBody>
          <a:bodyPr/>
          <a:lstStyle/>
          <a:p>
            <a:pPr>
              <a:lnSpc>
                <a:spcPct val="80000"/>
              </a:lnSpc>
            </a:pPr>
            <a:r>
              <a:rPr lang="en-US" altLang="en-US" sz="2000" dirty="0">
                <a:ea typeface="ＭＳ Ｐゴシック" panose="020B0600070205080204" pitchFamily="34" charset="-128"/>
              </a:rPr>
              <a:t>Actions</a:t>
            </a:r>
          </a:p>
          <a:p>
            <a:pPr lvl="1">
              <a:lnSpc>
                <a:spcPct val="80000"/>
              </a:lnSpc>
            </a:pPr>
            <a:r>
              <a:rPr lang="en-US" altLang="en-US" sz="2000" dirty="0">
                <a:ea typeface="ＭＳ Ｐゴシック" panose="020B0600070205080204" pitchFamily="34" charset="-128"/>
              </a:rPr>
              <a:t>Selectively block beta 1 receptors in the SNS</a:t>
            </a:r>
          </a:p>
          <a:p>
            <a:pPr>
              <a:lnSpc>
                <a:spcPct val="80000"/>
              </a:lnSpc>
            </a:pPr>
            <a:r>
              <a:rPr lang="en-US" altLang="en-US" sz="2000" dirty="0">
                <a:ea typeface="ＭＳ Ｐゴシック" panose="020B0600070205080204" pitchFamily="34" charset="-128"/>
              </a:rPr>
              <a:t>Pharmacokinetics </a:t>
            </a:r>
          </a:p>
          <a:p>
            <a:pPr lvl="1">
              <a:lnSpc>
                <a:spcPct val="80000"/>
              </a:lnSpc>
            </a:pPr>
            <a:r>
              <a:rPr lang="en-US" altLang="en-US" sz="2000" dirty="0">
                <a:ea typeface="ＭＳ Ｐゴシック" panose="020B0600070205080204" pitchFamily="34" charset="-128"/>
              </a:rPr>
              <a:t>Absorbed from GI tract</a:t>
            </a:r>
          </a:p>
          <a:p>
            <a:pPr lvl="1">
              <a:lnSpc>
                <a:spcPct val="80000"/>
              </a:lnSpc>
            </a:pPr>
            <a:r>
              <a:rPr lang="en-US" altLang="en-US" sz="2000" dirty="0">
                <a:ea typeface="ＭＳ Ｐゴシック" panose="020B0600070205080204" pitchFamily="34" charset="-128"/>
              </a:rPr>
              <a:t>Metabolized in liver and excreted in urine</a:t>
            </a:r>
          </a:p>
          <a:p>
            <a:pPr>
              <a:lnSpc>
                <a:spcPct val="80000"/>
              </a:lnSpc>
            </a:pPr>
            <a:r>
              <a:rPr lang="en-US" altLang="en-US" sz="2000" dirty="0">
                <a:ea typeface="ＭＳ Ｐゴシック" panose="020B0600070205080204" pitchFamily="34" charset="-128"/>
              </a:rPr>
              <a:t>Contraindications</a:t>
            </a:r>
          </a:p>
          <a:p>
            <a:pPr lvl="1">
              <a:lnSpc>
                <a:spcPct val="80000"/>
              </a:lnSpc>
            </a:pPr>
            <a:r>
              <a:rPr lang="en-US" altLang="en-US" sz="2000" dirty="0">
                <a:ea typeface="ＭＳ Ｐゴシック" panose="020B0600070205080204" pitchFamily="34" charset="-128"/>
              </a:rPr>
              <a:t>Allergy, sinus bradycardia, heart block, cardiogenic shock, CHF, and hypotension</a:t>
            </a:r>
          </a:p>
          <a:p>
            <a:pPr>
              <a:lnSpc>
                <a:spcPct val="80000"/>
              </a:lnSpc>
            </a:pPr>
            <a:r>
              <a:rPr lang="en-US" altLang="en-US" sz="2000" dirty="0">
                <a:ea typeface="ＭＳ Ｐゴシック" panose="020B0600070205080204" pitchFamily="34" charset="-128"/>
              </a:rPr>
              <a:t>Caution- COPD, diabetes, thyroid disease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30213" y="197089"/>
            <a:ext cx="8524875" cy="861774"/>
          </a:xfrm>
        </p:spPr>
        <p:txBody>
          <a:bodyPr/>
          <a:lstStyle/>
          <a:p>
            <a:pPr>
              <a:lnSpc>
                <a:spcPct val="100000"/>
              </a:lnSpc>
              <a:defRPr/>
            </a:pPr>
            <a:r>
              <a:rPr lang="en-US" dirty="0">
                <a:ea typeface="+mj-ea"/>
                <a:cs typeface="Times New Roman" pitchFamily="18" charset="0"/>
              </a:rPr>
              <a:t>Beta</a:t>
            </a:r>
            <a:r>
              <a:rPr lang="en-US" baseline="-30000" dirty="0">
                <a:ea typeface="+mj-ea"/>
                <a:cs typeface="Times New Roman" pitchFamily="18" charset="0"/>
              </a:rPr>
              <a:t>1</a:t>
            </a:r>
            <a:r>
              <a:rPr lang="en-US" dirty="0">
                <a:ea typeface="+mj-ea"/>
                <a:cs typeface="Times New Roman" pitchFamily="18" charset="0"/>
              </a:rPr>
              <a:t>-Selective Adrenergic </a:t>
            </a:r>
            <a:br>
              <a:rPr lang="en-US" dirty="0">
                <a:ea typeface="+mj-ea"/>
                <a:cs typeface="Times New Roman" pitchFamily="18" charset="0"/>
              </a:rPr>
            </a:br>
            <a:r>
              <a:rPr lang="en-US" dirty="0">
                <a:ea typeface="+mj-ea"/>
                <a:cs typeface="Times New Roman" pitchFamily="18" charset="0"/>
              </a:rPr>
              <a:t>Blocking Agents #4</a:t>
            </a:r>
          </a:p>
        </p:txBody>
      </p:sp>
      <p:sp>
        <p:nvSpPr>
          <p:cNvPr id="41987" name="Rectangle 3"/>
          <p:cNvSpPr>
            <a:spLocks noGrp="1" noChangeArrowheads="1"/>
          </p:cNvSpPr>
          <p:nvPr>
            <p:ph type="body" idx="1"/>
          </p:nvPr>
        </p:nvSpPr>
        <p:spPr>
          <a:xfrm>
            <a:off x="330200" y="1543050"/>
            <a:ext cx="8613775" cy="3686175"/>
          </a:xfrm>
        </p:spPr>
        <p:txBody>
          <a:bodyPr/>
          <a:lstStyle/>
          <a:p>
            <a:pPr>
              <a:lnSpc>
                <a:spcPct val="80000"/>
              </a:lnSpc>
            </a:pPr>
            <a:r>
              <a:rPr lang="en-US" altLang="en-US" sz="2100" dirty="0">
                <a:ea typeface="ＭＳ Ｐゴシック" panose="020B0600070205080204" pitchFamily="34" charset="-128"/>
              </a:rPr>
              <a:t>Adverse Effects</a:t>
            </a:r>
          </a:p>
          <a:p>
            <a:pPr lvl="1">
              <a:lnSpc>
                <a:spcPct val="80000"/>
              </a:lnSpc>
            </a:pPr>
            <a:r>
              <a:rPr lang="en-US" altLang="en-US" sz="2100" dirty="0">
                <a:ea typeface="ＭＳ Ｐゴシック" panose="020B0600070205080204" pitchFamily="34" charset="-128"/>
              </a:rPr>
              <a:t>Fatigue, dizziness, sleep disturbances</a:t>
            </a:r>
          </a:p>
          <a:p>
            <a:pPr lvl="1">
              <a:lnSpc>
                <a:spcPct val="80000"/>
              </a:lnSpc>
            </a:pPr>
            <a:r>
              <a:rPr lang="en-US" altLang="en-US" sz="2100" dirty="0">
                <a:ea typeface="ＭＳ Ｐゴシック" panose="020B0600070205080204" pitchFamily="34" charset="-128"/>
              </a:rPr>
              <a:t>Bradycardia, heart block, CHF, hypotension</a:t>
            </a:r>
          </a:p>
          <a:p>
            <a:pPr lvl="1">
              <a:lnSpc>
                <a:spcPct val="80000"/>
              </a:lnSpc>
            </a:pPr>
            <a:r>
              <a:rPr lang="en-US" altLang="en-US" sz="2100" dirty="0">
                <a:ea typeface="ＭＳ Ｐゴシック" panose="020B0600070205080204" pitchFamily="34" charset="-128"/>
              </a:rPr>
              <a:t>Symptoms in respiratory tract range from rhinitis to bronchospasm </a:t>
            </a:r>
          </a:p>
          <a:p>
            <a:pPr lvl="1">
              <a:lnSpc>
                <a:spcPct val="80000"/>
              </a:lnSpc>
            </a:pPr>
            <a:r>
              <a:rPr lang="en-US" altLang="en-US" sz="2100" dirty="0">
                <a:ea typeface="ＭＳ Ｐゴシック" panose="020B0600070205080204" pitchFamily="34" charset="-128"/>
              </a:rPr>
              <a:t>Nausea, vomiting, diarrhea</a:t>
            </a:r>
          </a:p>
          <a:p>
            <a:pPr lvl="1">
              <a:lnSpc>
                <a:spcPct val="80000"/>
              </a:lnSpc>
            </a:pPr>
            <a:r>
              <a:rPr lang="en-US" altLang="en-US" sz="2100" dirty="0">
                <a:ea typeface="ＭＳ Ｐゴシック" panose="020B0600070205080204" pitchFamily="34" charset="-128"/>
              </a:rPr>
              <a:t>Decreased libido and impotence</a:t>
            </a:r>
          </a:p>
          <a:p>
            <a:pPr>
              <a:lnSpc>
                <a:spcPct val="80000"/>
              </a:lnSpc>
            </a:pPr>
            <a:r>
              <a:rPr lang="en-US" altLang="en-US" sz="2100" dirty="0">
                <a:ea typeface="ＭＳ Ｐゴシック" panose="020B0600070205080204" pitchFamily="34" charset="-128"/>
              </a:rPr>
              <a:t>Drug-Drug Interactions</a:t>
            </a:r>
          </a:p>
          <a:p>
            <a:pPr lvl="1">
              <a:lnSpc>
                <a:spcPct val="80000"/>
              </a:lnSpc>
            </a:pPr>
            <a:r>
              <a:rPr lang="en-US" altLang="en-US" sz="2100" dirty="0">
                <a:ea typeface="ＭＳ Ｐゴシック" panose="020B0600070205080204" pitchFamily="34" charset="-128"/>
              </a:rPr>
              <a:t>Clonidine, NSAIDs, rifampin, barbiturates, epinephrine, prazosin, verapamil, cimetidine, methimazole, propylthiouracil</a:t>
            </a:r>
          </a:p>
          <a:p>
            <a:pPr lvl="1">
              <a:lnSpc>
                <a:spcPct val="80000"/>
              </a:lnSpc>
            </a:pPr>
            <a:endParaRPr lang="en-US" altLang="en-US" sz="2000" dirty="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30213" y="317500"/>
            <a:ext cx="8524875" cy="768350"/>
          </a:xfrm>
        </p:spPr>
        <p:txBody>
          <a:bodyPr/>
          <a:lstStyle/>
          <a:p>
            <a:pPr>
              <a:defRPr/>
            </a:pPr>
            <a:r>
              <a:rPr lang="en-US" dirty="0">
                <a:ea typeface="+mj-ea"/>
              </a:rPr>
              <a:t>Nursing Considerations for </a:t>
            </a:r>
            <a:r>
              <a:rPr lang="en-US" dirty="0">
                <a:ea typeface="+mj-ea"/>
                <a:cs typeface="Times New Roman" pitchFamily="18" charset="0"/>
              </a:rPr>
              <a:t>Beta</a:t>
            </a:r>
            <a:r>
              <a:rPr lang="en-US" baseline="-30000" dirty="0">
                <a:ea typeface="+mj-ea"/>
                <a:cs typeface="Times New Roman" pitchFamily="18" charset="0"/>
              </a:rPr>
              <a:t>1</a:t>
            </a:r>
            <a:r>
              <a:rPr lang="en-US" dirty="0">
                <a:ea typeface="+mj-ea"/>
                <a:cs typeface="Times New Roman" pitchFamily="18" charset="0"/>
              </a:rPr>
              <a:t>-Selective Adrenergic Blocking Agents</a:t>
            </a:r>
          </a:p>
        </p:txBody>
      </p:sp>
      <p:sp>
        <p:nvSpPr>
          <p:cNvPr id="43011" name="Rectangle 3"/>
          <p:cNvSpPr>
            <a:spLocks noGrp="1" noChangeArrowheads="1"/>
          </p:cNvSpPr>
          <p:nvPr>
            <p:ph type="body" idx="1"/>
          </p:nvPr>
        </p:nvSpPr>
        <p:spPr>
          <a:xfrm>
            <a:off x="330200" y="1431925"/>
            <a:ext cx="8613775" cy="3686175"/>
          </a:xfrm>
        </p:spPr>
        <p:txBody>
          <a:bodyPr/>
          <a:lstStyle/>
          <a:p>
            <a:r>
              <a:rPr lang="en-US" altLang="en-US" dirty="0">
                <a:ea typeface="ＭＳ Ｐゴシック" panose="020B0600070205080204" pitchFamily="34" charset="-128"/>
              </a:rPr>
              <a:t>Assess:</a:t>
            </a:r>
          </a:p>
          <a:p>
            <a:pPr lvl="1"/>
            <a:r>
              <a:rPr lang="en-US" altLang="en-US" dirty="0">
                <a:ea typeface="ＭＳ Ｐゴシック" panose="020B0600070205080204" pitchFamily="34" charset="-128"/>
              </a:rPr>
              <a:t>History and Physical Exam</a:t>
            </a:r>
          </a:p>
          <a:p>
            <a:pPr lvl="1"/>
            <a:r>
              <a:rPr lang="en-US" altLang="en-US" dirty="0">
                <a:ea typeface="ＭＳ Ｐゴシック" panose="020B0600070205080204" pitchFamily="34" charset="-128"/>
              </a:rPr>
              <a:t>Known allergy bradycardia or heart blocks, shock, or heart failure</a:t>
            </a:r>
          </a:p>
          <a:p>
            <a:pPr lvl="1"/>
            <a:r>
              <a:rPr lang="en-US" altLang="en-US" dirty="0">
                <a:ea typeface="ＭＳ Ｐゴシック" panose="020B0600070205080204" pitchFamily="34" charset="-128"/>
              </a:rPr>
              <a:t>Neurological and cardiac status, VS, LS, ECG as appropriate</a:t>
            </a:r>
          </a:p>
          <a:p>
            <a:pPr lvl="1"/>
            <a:r>
              <a:rPr lang="en-US" altLang="en-US" dirty="0">
                <a:ea typeface="ＭＳ Ｐゴシック" panose="020B0600070205080204" pitchFamily="34" charset="-128"/>
              </a:rPr>
              <a:t>Appropriate lab tests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94675"/>
            <a:ext cx="8524875" cy="861774"/>
          </a:xfrm>
        </p:spPr>
        <p:txBody>
          <a:bodyPr/>
          <a:lstStyle/>
          <a:p>
            <a:pPr>
              <a:lnSpc>
                <a:spcPct val="100000"/>
              </a:lnSpc>
            </a:pPr>
            <a:r>
              <a:rPr lang="en-US" dirty="0"/>
              <a:t>Prototype </a:t>
            </a:r>
            <a:r>
              <a:rPr lang="en-US" dirty="0">
                <a:cs typeface="Times New Roman" pitchFamily="18" charset="0"/>
              </a:rPr>
              <a:t>Beta</a:t>
            </a:r>
            <a:r>
              <a:rPr lang="en-US" baseline="-30000" dirty="0">
                <a:cs typeface="Times New Roman" pitchFamily="18" charset="0"/>
              </a:rPr>
              <a:t>1</a:t>
            </a:r>
            <a:r>
              <a:rPr lang="en-US" dirty="0">
                <a:cs typeface="Times New Roman" pitchFamily="18" charset="0"/>
              </a:rPr>
              <a:t>-Selective </a:t>
            </a:r>
            <a:br>
              <a:rPr lang="en-US" dirty="0">
                <a:cs typeface="Times New Roman" pitchFamily="18" charset="0"/>
              </a:rPr>
            </a:br>
            <a:r>
              <a:rPr lang="en-US" dirty="0">
                <a:cs typeface="Times New Roman" pitchFamily="18" charset="0"/>
              </a:rPr>
              <a:t>Adrenergic Blocking Agents #1</a:t>
            </a:r>
            <a:endParaRPr lang="en-US" dirty="0"/>
          </a:p>
        </p:txBody>
      </p:sp>
      <p:pic>
        <p:nvPicPr>
          <p:cNvPr id="6" name="Content Placeholder 5" descr="This table describes about Prototype Beta1-Selective Adrenergic Blocking Agents ">
            <a:extLst>
              <a:ext uri="{FF2B5EF4-FFF2-40B4-BE49-F238E27FC236}">
                <a16:creationId xmlns="" xmlns:a16="http://schemas.microsoft.com/office/drawing/2014/main" id="{91EA34B0-F9A6-0346-A2DB-7A04354C58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6662" y="1306820"/>
            <a:ext cx="4310675" cy="4670899"/>
          </a:xfrm>
        </p:spPr>
      </p:pic>
    </p:spTree>
    <p:extLst>
      <p:ext uri="{BB962C8B-B14F-4D97-AF65-F5344CB8AC3E}">
        <p14:creationId xmlns:p14="http://schemas.microsoft.com/office/powerpoint/2010/main" val="148947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30213" y="660400"/>
            <a:ext cx="8524875" cy="384175"/>
          </a:xfrm>
        </p:spPr>
        <p:txBody>
          <a:bodyPr/>
          <a:lstStyle/>
          <a:p>
            <a:pPr>
              <a:defRPr/>
            </a:pPr>
            <a:r>
              <a:rPr lang="en-US" dirty="0">
                <a:ea typeface="+mj-ea"/>
              </a:rPr>
              <a:t>Adrenergic Blocking Agents</a:t>
            </a:r>
          </a:p>
        </p:txBody>
      </p:sp>
      <p:sp>
        <p:nvSpPr>
          <p:cNvPr id="6147" name="Rectangle 3"/>
          <p:cNvSpPr>
            <a:spLocks noGrp="1" noChangeArrowheads="1"/>
          </p:cNvSpPr>
          <p:nvPr>
            <p:ph type="body" idx="1"/>
          </p:nvPr>
        </p:nvSpPr>
        <p:spPr>
          <a:xfrm>
            <a:off x="330200" y="1758950"/>
            <a:ext cx="8613775" cy="3686175"/>
          </a:xfrm>
        </p:spPr>
        <p:txBody>
          <a:bodyPr/>
          <a:lstStyle/>
          <a:p>
            <a:r>
              <a:rPr lang="en-US" altLang="en-US" dirty="0">
                <a:ea typeface="ＭＳ Ｐゴシック" panose="020B0600070205080204" pitchFamily="34" charset="-128"/>
                <a:cs typeface="Times New Roman" panose="02020603050405020304" pitchFamily="18" charset="0"/>
              </a:rPr>
              <a:t>Definition</a:t>
            </a:r>
          </a:p>
          <a:p>
            <a:pPr lvl="1"/>
            <a:r>
              <a:rPr lang="en-US" altLang="en-US" dirty="0">
                <a:ea typeface="ＭＳ Ｐゴシック" panose="020B0600070205080204" pitchFamily="34" charset="-128"/>
                <a:cs typeface="Times New Roman" panose="02020603050405020304" pitchFamily="18" charset="0"/>
              </a:rPr>
              <a:t>Called sympatholytic drugs because they lyse, or block, the effects of the SNS</a:t>
            </a:r>
          </a:p>
          <a:p>
            <a:r>
              <a:rPr lang="en-US" altLang="en-US" dirty="0">
                <a:ea typeface="ＭＳ Ｐゴシック" panose="020B0600070205080204" pitchFamily="34" charset="-128"/>
                <a:cs typeface="Times New Roman" panose="02020603050405020304" pitchFamily="18" charset="0"/>
              </a:rPr>
              <a:t>Therapeutic and Adverse Effects </a:t>
            </a:r>
          </a:p>
          <a:p>
            <a:pPr lvl="1"/>
            <a:r>
              <a:rPr lang="en-US" altLang="en-US" dirty="0">
                <a:ea typeface="ＭＳ Ｐゴシック" panose="020B0600070205080204" pitchFamily="34" charset="-128"/>
                <a:cs typeface="Times New Roman" panose="02020603050405020304" pitchFamily="18" charset="0"/>
              </a:rPr>
              <a:t>Related to their ability to react with specific adrenergic receptor sites without activating them</a:t>
            </a:r>
          </a:p>
          <a:p>
            <a:r>
              <a:rPr lang="en-US" altLang="en-US" dirty="0">
                <a:ea typeface="ＭＳ Ｐゴシック" panose="020B0600070205080204" pitchFamily="34" charset="-128"/>
                <a:cs typeface="Times New Roman" panose="02020603050405020304" pitchFamily="18" charset="0"/>
              </a:rPr>
              <a:t>Action</a:t>
            </a:r>
          </a:p>
          <a:p>
            <a:pPr lvl="1"/>
            <a:r>
              <a:rPr lang="en-US" altLang="en-US" dirty="0">
                <a:ea typeface="ＭＳ Ｐゴシック" panose="020B0600070205080204" pitchFamily="34" charset="-128"/>
                <a:cs typeface="Times New Roman" panose="02020603050405020304" pitchFamily="18" charset="0"/>
              </a:rPr>
              <a:t>Prevent norepinephrine from activating</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dirty="0">
                <a:ea typeface="ＭＳ Ｐゴシック" panose="020B0600070205080204" pitchFamily="34" charset="-128"/>
                <a:cs typeface="Times New Roman" panose="02020603050405020304" pitchFamily="18" charset="0"/>
              </a:rPr>
              <a:t>the receptor</a:t>
            </a:r>
            <a:endParaRPr lang="en-US" altLang="en-US" dirty="0">
              <a:ea typeface="ＭＳ Ｐゴシック"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a:defRPr/>
            </a:pPr>
            <a:r>
              <a:rPr lang="en-US" dirty="0">
                <a:ea typeface="+mj-ea"/>
              </a:rPr>
              <a:t>Question #3</a:t>
            </a:r>
          </a:p>
        </p:txBody>
      </p:sp>
      <p:sp>
        <p:nvSpPr>
          <p:cNvPr id="46083" name="Content Placeholder 2"/>
          <p:cNvSpPr>
            <a:spLocks noGrp="1"/>
          </p:cNvSpPr>
          <p:nvPr>
            <p:ph idx="1"/>
          </p:nvPr>
        </p:nvSpPr>
        <p:spPr>
          <a:xfrm>
            <a:off x="530225" y="1446213"/>
            <a:ext cx="8613775" cy="3686175"/>
          </a:xfrm>
        </p:spPr>
        <p:txBody>
          <a:bodyPr/>
          <a:lstStyle/>
          <a:p>
            <a:pPr>
              <a:buFontTx/>
              <a:buNone/>
            </a:pPr>
            <a:r>
              <a:rPr lang="en-US" altLang="en-US" dirty="0">
                <a:ea typeface="ＭＳ Ｐゴシック" panose="020B0600070205080204" pitchFamily="34" charset="-128"/>
              </a:rPr>
              <a:t>	You are caring for a child who has been diagnosed with a heart problem. Propanolol has been ordered for this patient. What would be considered in calculating a child’s dose?</a:t>
            </a:r>
          </a:p>
          <a:p>
            <a:pPr>
              <a:buFontTx/>
              <a:buNone/>
            </a:pPr>
            <a:r>
              <a:rPr lang="en-US" altLang="en-US" dirty="0">
                <a:ea typeface="ＭＳ Ｐゴシック" panose="020B0600070205080204" pitchFamily="34" charset="-128"/>
              </a:rPr>
              <a:t>	A. Child</a:t>
            </a:r>
            <a:r>
              <a:rPr lang="ja-JP" altLang="en-US" dirty="0">
                <a:ea typeface="ＭＳ Ｐゴシック" panose="020B0600070205080204" pitchFamily="34" charset="-128"/>
              </a:rPr>
              <a:t>’</a:t>
            </a:r>
            <a:r>
              <a:rPr lang="en-US" altLang="ja-JP" dirty="0">
                <a:ea typeface="ＭＳ Ｐゴシック" panose="020B0600070205080204" pitchFamily="34" charset="-128"/>
              </a:rPr>
              <a:t>s body weight and age</a:t>
            </a:r>
          </a:p>
          <a:p>
            <a:pPr>
              <a:buFontTx/>
              <a:buNone/>
            </a:pPr>
            <a:r>
              <a:rPr lang="en-US" altLang="en-US" dirty="0">
                <a:ea typeface="ＭＳ Ｐゴシック" panose="020B0600070205080204" pitchFamily="34" charset="-128"/>
              </a:rPr>
              <a:t>	B. Child</a:t>
            </a:r>
            <a:r>
              <a:rPr lang="ja-JP" altLang="en-US" dirty="0">
                <a:ea typeface="ＭＳ Ｐゴシック" panose="020B0600070205080204" pitchFamily="34" charset="-128"/>
              </a:rPr>
              <a:t>’</a:t>
            </a:r>
            <a:r>
              <a:rPr lang="en-US" altLang="ja-JP" dirty="0">
                <a:ea typeface="ＭＳ Ｐゴシック" panose="020B0600070205080204" pitchFamily="34" charset="-128"/>
              </a:rPr>
              <a:t>s body mass</a:t>
            </a:r>
          </a:p>
          <a:p>
            <a:pPr>
              <a:buFontTx/>
              <a:buNone/>
            </a:pPr>
            <a:r>
              <a:rPr lang="en-US" altLang="en-US" dirty="0">
                <a:ea typeface="ＭＳ Ｐゴシック" panose="020B0600070205080204" pitchFamily="34" charset="-128"/>
              </a:rPr>
              <a:t>	C. Child</a:t>
            </a:r>
            <a:r>
              <a:rPr lang="ja-JP" altLang="en-US" dirty="0">
                <a:ea typeface="ＭＳ Ｐゴシック" panose="020B0600070205080204" pitchFamily="34" charset="-128"/>
              </a:rPr>
              <a:t>’</a:t>
            </a:r>
            <a:r>
              <a:rPr lang="en-US" altLang="ja-JP" dirty="0">
                <a:ea typeface="ＭＳ Ｐゴシック" panose="020B0600070205080204" pitchFamily="34" charset="-128"/>
              </a:rPr>
              <a:t>s age in months and height</a:t>
            </a:r>
          </a:p>
          <a:p>
            <a:pPr>
              <a:buFontTx/>
              <a:buNone/>
            </a:pPr>
            <a:r>
              <a:rPr lang="en-US" altLang="en-US" dirty="0">
                <a:ea typeface="ＭＳ Ｐゴシック" panose="020B0600070205080204" pitchFamily="34" charset="-128"/>
              </a:rPr>
              <a:t>	D. Child</a:t>
            </a:r>
            <a:r>
              <a:rPr lang="ja-JP" altLang="en-US" dirty="0">
                <a:ea typeface="ＭＳ Ｐゴシック" panose="020B0600070205080204" pitchFamily="34" charset="-128"/>
              </a:rPr>
              <a:t>’</a:t>
            </a:r>
            <a:r>
              <a:rPr lang="en-US" altLang="ja-JP" dirty="0">
                <a:ea typeface="ＭＳ Ｐゴシック" panose="020B0600070205080204" pitchFamily="34" charset="-128"/>
              </a:rPr>
              <a:t>s age and body mass index</a:t>
            </a:r>
            <a:endParaRPr lang="en-US" altLang="en-US" dirty="0">
              <a:ea typeface="ＭＳ Ｐゴシック"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96913"/>
            <a:ext cx="8524875" cy="388937"/>
          </a:xfrm>
        </p:spPr>
        <p:txBody>
          <a:bodyPr/>
          <a:lstStyle/>
          <a:p>
            <a:pPr>
              <a:defRPr/>
            </a:pPr>
            <a:r>
              <a:rPr lang="en-US" dirty="0">
                <a:ea typeface="+mj-ea"/>
              </a:rPr>
              <a:t>Answer to </a:t>
            </a:r>
            <a:r>
              <a:rPr lang="en-US" dirty="0"/>
              <a:t>Question #3</a:t>
            </a:r>
            <a:endParaRPr lang="en-US" dirty="0">
              <a:ea typeface="+mj-ea"/>
            </a:endParaRPr>
          </a:p>
        </p:txBody>
      </p:sp>
      <p:sp>
        <p:nvSpPr>
          <p:cNvPr id="47107" name="Content Placeholder 2"/>
          <p:cNvSpPr>
            <a:spLocks noGrp="1"/>
          </p:cNvSpPr>
          <p:nvPr>
            <p:ph idx="1"/>
          </p:nvPr>
        </p:nvSpPr>
        <p:spPr>
          <a:xfrm>
            <a:off x="204788" y="1481138"/>
            <a:ext cx="8804275" cy="4159250"/>
          </a:xfrm>
        </p:spPr>
        <p:txBody>
          <a:bodyPr/>
          <a:lstStyle/>
          <a:p>
            <a:pPr marL="457200" indent="-457200" algn="ctr">
              <a:buClrTx/>
              <a:buFont typeface="Verdana" panose="020B0604030504040204" pitchFamily="34" charset="0"/>
              <a:buAutoNum type="alphaUcPeriod"/>
            </a:pPr>
            <a:r>
              <a:rPr lang="en-US" altLang="en-US" dirty="0">
                <a:ea typeface="ＭＳ Ｐゴシック" panose="020B0600070205080204" pitchFamily="34" charset="-128"/>
              </a:rPr>
              <a:t>Child</a:t>
            </a:r>
            <a:r>
              <a:rPr lang="ja-JP" altLang="en-US">
                <a:ea typeface="ＭＳ Ｐゴシック" panose="020B0600070205080204" pitchFamily="34" charset="-128"/>
              </a:rPr>
              <a:t>’</a:t>
            </a:r>
            <a:r>
              <a:rPr lang="en-US" altLang="ja-JP" dirty="0">
                <a:ea typeface="ＭＳ Ｐゴシック" panose="020B0600070205080204" pitchFamily="34" charset="-128"/>
              </a:rPr>
              <a:t>s body weight and age</a:t>
            </a:r>
          </a:p>
          <a:p>
            <a:pPr marL="457200" indent="-457200">
              <a:buFontTx/>
              <a:buAutoNum type="alphaUcPeriod"/>
            </a:pPr>
            <a:endParaRPr lang="en-US" altLang="en-US" dirty="0">
              <a:ea typeface="ＭＳ Ｐゴシック" panose="020B0600070205080204" pitchFamily="34" charset="-128"/>
            </a:endParaRPr>
          </a:p>
          <a:p>
            <a:pPr marL="457200" indent="-457200">
              <a:buFontTx/>
              <a:buNone/>
            </a:pPr>
            <a:r>
              <a:rPr lang="en-US" altLang="en-US" dirty="0">
                <a:ea typeface="ＭＳ Ｐゴシック" panose="020B0600070205080204" pitchFamily="34" charset="-128"/>
              </a:rPr>
              <a:t>	Rationale: Children are at greater risk for complications associated with the use of adrenergic blocking agents, including bradycardia, difficulty breathing, and changes in glucose metabolism. The safety and efficacy for use of these drugs has not been established for children younger than 18 years of age. If one of these drugs is used, the dosage for these agents needs to be calculated from the child</a:t>
            </a:r>
            <a:r>
              <a:rPr lang="ja-JP" altLang="en-US">
                <a:ea typeface="ＭＳ Ｐゴシック" panose="020B0600070205080204" pitchFamily="34" charset="-128"/>
              </a:rPr>
              <a:t>’</a:t>
            </a:r>
            <a:r>
              <a:rPr lang="en-US" altLang="ja-JP" dirty="0">
                <a:ea typeface="ＭＳ Ｐゴシック" panose="020B0600070205080204" pitchFamily="34" charset="-128"/>
              </a:rPr>
              <a:t>s body weight and age.</a:t>
            </a:r>
            <a:endParaRPr lang="en-US" altLang="en-US" dirty="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30213" y="295966"/>
            <a:ext cx="8524875" cy="775597"/>
          </a:xfrm>
        </p:spPr>
        <p:txBody>
          <a:bodyPr/>
          <a:lstStyle/>
          <a:p>
            <a:pPr>
              <a:defRPr/>
            </a:pPr>
            <a:r>
              <a:rPr lang="en-US" dirty="0">
                <a:ea typeface="+mj-ea"/>
              </a:rPr>
              <a:t>Nonselective Adrenergic Blocking Agents #1</a:t>
            </a:r>
          </a:p>
        </p:txBody>
      </p:sp>
      <p:sp>
        <p:nvSpPr>
          <p:cNvPr id="7171" name="Rectangle 3"/>
          <p:cNvSpPr>
            <a:spLocks noGrp="1" noChangeArrowheads="1"/>
          </p:cNvSpPr>
          <p:nvPr>
            <p:ph type="body" idx="1"/>
          </p:nvPr>
        </p:nvSpPr>
        <p:spPr>
          <a:xfrm>
            <a:off x="330200" y="1704975"/>
            <a:ext cx="8613775" cy="3686175"/>
          </a:xfrm>
        </p:spPr>
        <p:txBody>
          <a:bodyPr/>
          <a:lstStyle/>
          <a:p>
            <a:r>
              <a:rPr lang="en-US" altLang="en-US" dirty="0">
                <a:ea typeface="ＭＳ Ｐゴシック" panose="020B0600070205080204" pitchFamily="34" charset="-128"/>
              </a:rPr>
              <a:t>Amiodarone (</a:t>
            </a:r>
            <a:r>
              <a:rPr lang="en-US" altLang="en-US" i="1" dirty="0">
                <a:ea typeface="ＭＳ Ｐゴシック" panose="020B0600070205080204" pitchFamily="34" charset="-128"/>
              </a:rPr>
              <a:t>Cordarone):</a:t>
            </a:r>
            <a:r>
              <a:rPr lang="en-US" altLang="en-US" dirty="0">
                <a:ea typeface="ＭＳ Ｐゴシック" panose="020B0600070205080204" pitchFamily="34" charset="-128"/>
              </a:rPr>
              <a:t> Serious emergencies and only used as an antiarrhythmic</a:t>
            </a:r>
          </a:p>
          <a:p>
            <a:r>
              <a:rPr lang="en-US" altLang="en-US" dirty="0">
                <a:ea typeface="ＭＳ Ｐゴシック" panose="020B0600070205080204" pitchFamily="34" charset="-128"/>
              </a:rPr>
              <a:t>Carvedilol (</a:t>
            </a:r>
            <a:r>
              <a:rPr lang="en-US" altLang="en-US" i="1" dirty="0">
                <a:ea typeface="ＭＳ Ｐゴシック" panose="020B0600070205080204" pitchFamily="34" charset="-128"/>
              </a:rPr>
              <a:t>Coreg</a:t>
            </a:r>
            <a:r>
              <a:rPr lang="en-US" altLang="en-US" dirty="0">
                <a:ea typeface="ＭＳ Ｐゴシック" panose="020B0600070205080204" pitchFamily="34" charset="-128"/>
              </a:rPr>
              <a:t>): Hypertension, congestive heart failure (adult)</a:t>
            </a:r>
          </a:p>
          <a:p>
            <a:r>
              <a:rPr lang="en-US" altLang="en-US" dirty="0">
                <a:ea typeface="ＭＳ Ｐゴシック" panose="020B0600070205080204" pitchFamily="34" charset="-128"/>
              </a:rPr>
              <a:t>Labetalol (</a:t>
            </a:r>
            <a:r>
              <a:rPr lang="en-US" altLang="en-US" i="1" dirty="0">
                <a:ea typeface="ＭＳ Ｐゴシック" panose="020B0600070205080204" pitchFamily="34" charset="-128"/>
              </a:rPr>
              <a:t>Trandate</a:t>
            </a:r>
            <a:r>
              <a:rPr lang="en-US" altLang="en-US" dirty="0">
                <a:ea typeface="ＭＳ Ｐゴシック" panose="020B0600070205080204" pitchFamily="34" charset="-128"/>
              </a:rPr>
              <a:t>): Hypertension, pheochromocytoma, clonidine withdrawal</a:t>
            </a:r>
          </a:p>
          <a:p>
            <a:endParaRPr lang="en-US" altLang="en-US"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30213" y="303213"/>
            <a:ext cx="8524875" cy="768350"/>
          </a:xfrm>
        </p:spPr>
        <p:txBody>
          <a:bodyPr/>
          <a:lstStyle/>
          <a:p>
            <a:pPr>
              <a:defRPr/>
            </a:pPr>
            <a:r>
              <a:rPr lang="en-US" dirty="0"/>
              <a:t>Nonselective Adrenergic </a:t>
            </a:r>
            <a:r>
              <a:rPr lang="en-US" dirty="0">
                <a:ea typeface="+mj-ea"/>
              </a:rPr>
              <a:t>Blocking Agents #2</a:t>
            </a:r>
          </a:p>
        </p:txBody>
      </p:sp>
      <p:sp>
        <p:nvSpPr>
          <p:cNvPr id="8195" name="Rectangle 3"/>
          <p:cNvSpPr>
            <a:spLocks noGrp="1" noChangeArrowheads="1"/>
          </p:cNvSpPr>
          <p:nvPr>
            <p:ph type="body" idx="1"/>
          </p:nvPr>
        </p:nvSpPr>
        <p:spPr>
          <a:xfrm>
            <a:off x="330200" y="1417638"/>
            <a:ext cx="8613775" cy="3686175"/>
          </a:xfrm>
        </p:spPr>
        <p:txBody>
          <a:bodyPr/>
          <a:lstStyle/>
          <a:p>
            <a:pPr>
              <a:lnSpc>
                <a:spcPct val="80000"/>
              </a:lnSpc>
            </a:pPr>
            <a:r>
              <a:rPr lang="en-US" altLang="en-US" dirty="0">
                <a:ea typeface="ＭＳ Ｐゴシック" panose="020B0600070205080204" pitchFamily="34" charset="-128"/>
              </a:rPr>
              <a:t>Actions</a:t>
            </a:r>
          </a:p>
          <a:p>
            <a:pPr lvl="1">
              <a:lnSpc>
                <a:spcPct val="95000"/>
              </a:lnSpc>
            </a:pPr>
            <a:r>
              <a:rPr lang="en-US" altLang="en-US" dirty="0">
                <a:ea typeface="ＭＳ Ｐゴシック" panose="020B0600070205080204" pitchFamily="34" charset="-128"/>
              </a:rPr>
              <a:t>Competitively block the effects of norepinephrine at the alpha and beta receptors throughout the SNS</a:t>
            </a:r>
          </a:p>
          <a:p>
            <a:pPr lvl="1">
              <a:lnSpc>
                <a:spcPct val="95000"/>
              </a:lnSpc>
            </a:pPr>
            <a:r>
              <a:rPr lang="en-US" altLang="en-US" dirty="0">
                <a:ea typeface="ＭＳ Ｐゴシック" panose="020B0600070205080204" pitchFamily="34" charset="-128"/>
              </a:rPr>
              <a:t>Prevents the signs and symptoms associated with sympathetic stress reaction and results in lower blood pressure, slower pulse, and increased renal perfusion with decreased renin levels</a:t>
            </a:r>
          </a:p>
          <a:p>
            <a:pPr>
              <a:lnSpc>
                <a:spcPct val="80000"/>
              </a:lnSpc>
            </a:pPr>
            <a:r>
              <a:rPr lang="en-US" altLang="en-US" dirty="0">
                <a:ea typeface="ＭＳ Ｐゴシック" panose="020B0600070205080204" pitchFamily="34" charset="-128"/>
              </a:rPr>
              <a:t>Indications</a:t>
            </a:r>
          </a:p>
          <a:p>
            <a:pPr lvl="1">
              <a:lnSpc>
                <a:spcPct val="80000"/>
              </a:lnSpc>
            </a:pPr>
            <a:r>
              <a:rPr lang="en-US" altLang="en-US" dirty="0">
                <a:ea typeface="ＭＳ Ｐゴシック" panose="020B0600070205080204" pitchFamily="34" charset="-128"/>
              </a:rPr>
              <a:t>Essential hypertension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30213" y="331788"/>
            <a:ext cx="8524875" cy="768350"/>
          </a:xfrm>
        </p:spPr>
        <p:txBody>
          <a:bodyPr/>
          <a:lstStyle/>
          <a:p>
            <a:pPr>
              <a:defRPr/>
            </a:pPr>
            <a:r>
              <a:rPr lang="en-US" dirty="0"/>
              <a:t>Nonselective Adrenergic </a:t>
            </a:r>
            <a:r>
              <a:rPr lang="en-US" dirty="0">
                <a:ea typeface="+mj-ea"/>
              </a:rPr>
              <a:t>Blocking Agents #3</a:t>
            </a:r>
          </a:p>
        </p:txBody>
      </p:sp>
      <p:sp>
        <p:nvSpPr>
          <p:cNvPr id="9219" name="Rectangle 3"/>
          <p:cNvSpPr>
            <a:spLocks noGrp="1" noChangeArrowheads="1"/>
          </p:cNvSpPr>
          <p:nvPr>
            <p:ph type="body" idx="1"/>
          </p:nvPr>
        </p:nvSpPr>
        <p:spPr>
          <a:xfrm>
            <a:off x="330200" y="1446213"/>
            <a:ext cx="8613775" cy="3686175"/>
          </a:xfrm>
        </p:spPr>
        <p:txBody>
          <a:bodyPr/>
          <a:lstStyle/>
          <a:p>
            <a:pPr>
              <a:lnSpc>
                <a:spcPct val="80000"/>
              </a:lnSpc>
            </a:pPr>
            <a:r>
              <a:rPr lang="en-US" altLang="en-US" dirty="0">
                <a:ea typeface="ＭＳ Ｐゴシック" panose="020B0600070205080204" pitchFamily="34" charset="-128"/>
              </a:rPr>
              <a:t>Pharmacokinetics </a:t>
            </a:r>
          </a:p>
          <a:p>
            <a:pPr lvl="1">
              <a:lnSpc>
                <a:spcPct val="80000"/>
              </a:lnSpc>
            </a:pPr>
            <a:r>
              <a:rPr lang="en-US" altLang="en-US" dirty="0">
                <a:ea typeface="ＭＳ Ｐゴシック" panose="020B0600070205080204" pitchFamily="34" charset="-128"/>
              </a:rPr>
              <a:t>Well absorbed and distributed throughout the body</a:t>
            </a:r>
          </a:p>
          <a:p>
            <a:pPr lvl="1">
              <a:lnSpc>
                <a:spcPct val="80000"/>
              </a:lnSpc>
            </a:pPr>
            <a:r>
              <a:rPr lang="en-US" altLang="en-US" dirty="0">
                <a:ea typeface="ＭＳ Ｐゴシック" panose="020B0600070205080204" pitchFamily="34" charset="-128"/>
              </a:rPr>
              <a:t>Metabolized in the liver and excreted in feces and urine</a:t>
            </a:r>
            <a:endParaRPr lang="en-US" altLang="en-US" sz="1800" dirty="0">
              <a:ea typeface="ＭＳ Ｐゴシック" panose="020B0600070205080204" pitchFamily="34" charset="-128"/>
            </a:endParaRPr>
          </a:p>
          <a:p>
            <a:pPr>
              <a:lnSpc>
                <a:spcPct val="70000"/>
              </a:lnSpc>
            </a:pPr>
            <a:r>
              <a:rPr lang="en-US" altLang="en-US" dirty="0">
                <a:ea typeface="ＭＳ Ｐゴシック" panose="020B0600070205080204" pitchFamily="34" charset="-128"/>
              </a:rPr>
              <a:t>Contraindications</a:t>
            </a:r>
          </a:p>
          <a:p>
            <a:pPr lvl="1">
              <a:lnSpc>
                <a:spcPct val="70000"/>
              </a:lnSpc>
            </a:pPr>
            <a:r>
              <a:rPr lang="en-US" altLang="en-US" dirty="0">
                <a:ea typeface="ＭＳ Ｐゴシック" panose="020B0600070205080204" pitchFamily="34" charset="-128"/>
              </a:rPr>
              <a:t>Known allergy or sensitivity</a:t>
            </a:r>
          </a:p>
          <a:p>
            <a:pPr lvl="1">
              <a:lnSpc>
                <a:spcPct val="70000"/>
              </a:lnSpc>
            </a:pPr>
            <a:r>
              <a:rPr lang="en-US" altLang="en-US" dirty="0">
                <a:ea typeface="ＭＳ Ｐゴシック" panose="020B0600070205080204" pitchFamily="34" charset="-128"/>
              </a:rPr>
              <a:t>Bradycardia or heart block</a:t>
            </a:r>
          </a:p>
          <a:p>
            <a:pPr lvl="1">
              <a:lnSpc>
                <a:spcPct val="70000"/>
              </a:lnSpc>
            </a:pPr>
            <a:r>
              <a:rPr lang="en-US" altLang="en-US" dirty="0">
                <a:ea typeface="ＭＳ Ｐゴシック" panose="020B0600070205080204" pitchFamily="34" charset="-128"/>
              </a:rPr>
              <a:t>Shock or CHF</a:t>
            </a:r>
          </a:p>
          <a:p>
            <a:pPr lvl="1">
              <a:lnSpc>
                <a:spcPct val="70000"/>
              </a:lnSpc>
            </a:pPr>
            <a:endParaRPr lang="en-US" altLang="en-US"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303213"/>
            <a:ext cx="8524875" cy="768350"/>
          </a:xfrm>
        </p:spPr>
        <p:txBody>
          <a:bodyPr/>
          <a:lstStyle/>
          <a:p>
            <a:pPr>
              <a:defRPr/>
            </a:pPr>
            <a:r>
              <a:rPr lang="en-US" dirty="0"/>
              <a:t>Nonselective Adrenergic </a:t>
            </a:r>
            <a:r>
              <a:rPr lang="en-US" dirty="0">
                <a:ea typeface="+mj-ea"/>
              </a:rPr>
              <a:t>Blocking Agents #4</a:t>
            </a:r>
          </a:p>
        </p:txBody>
      </p:sp>
      <p:sp>
        <p:nvSpPr>
          <p:cNvPr id="10243" name="Content Placeholder 2"/>
          <p:cNvSpPr>
            <a:spLocks noGrp="1"/>
          </p:cNvSpPr>
          <p:nvPr>
            <p:ph idx="1"/>
          </p:nvPr>
        </p:nvSpPr>
        <p:spPr>
          <a:xfrm>
            <a:off x="317500" y="1476375"/>
            <a:ext cx="8613775" cy="4010025"/>
          </a:xfrm>
        </p:spPr>
        <p:txBody>
          <a:bodyPr/>
          <a:lstStyle/>
          <a:p>
            <a:pPr>
              <a:lnSpc>
                <a:spcPct val="100000"/>
              </a:lnSpc>
            </a:pPr>
            <a:r>
              <a:rPr lang="en-US" altLang="en-US" dirty="0">
                <a:ea typeface="ＭＳ Ｐゴシック" panose="020B0600070205080204" pitchFamily="34" charset="-128"/>
              </a:rPr>
              <a:t>Caution- Bronchospasm, diabetes and pregnancy</a:t>
            </a:r>
          </a:p>
          <a:p>
            <a:pPr>
              <a:lnSpc>
                <a:spcPct val="100000"/>
              </a:lnSpc>
            </a:pPr>
            <a:r>
              <a:rPr lang="en-US" altLang="en-US" dirty="0">
                <a:ea typeface="ＭＳ Ｐゴシック" panose="020B0600070205080204" pitchFamily="34" charset="-128"/>
              </a:rPr>
              <a:t>Adverse Effects </a:t>
            </a:r>
          </a:p>
          <a:p>
            <a:pPr lvl="1">
              <a:lnSpc>
                <a:spcPct val="100000"/>
              </a:lnSpc>
            </a:pPr>
            <a:r>
              <a:rPr lang="en-US" altLang="en-US" dirty="0">
                <a:ea typeface="ＭＳ Ｐゴシック" panose="020B0600070205080204" pitchFamily="34" charset="-128"/>
              </a:rPr>
              <a:t>Dizziness, insomnia, fatigue, nausea, vomiting, arrhythmias, hypotension, CHF, pulmonary edema, bronchospasm</a:t>
            </a:r>
          </a:p>
          <a:p>
            <a:pPr>
              <a:lnSpc>
                <a:spcPct val="100000"/>
              </a:lnSpc>
            </a:pPr>
            <a:r>
              <a:rPr lang="en-US" altLang="en-US" dirty="0">
                <a:ea typeface="ＭＳ Ｐゴシック" panose="020B0600070205080204" pitchFamily="34" charset="-128"/>
              </a:rPr>
              <a:t>Drug-Drug Interactions</a:t>
            </a:r>
          </a:p>
          <a:p>
            <a:pPr lvl="1">
              <a:lnSpc>
                <a:spcPct val="100000"/>
              </a:lnSpc>
            </a:pPr>
            <a:r>
              <a:rPr lang="en-US" altLang="en-US" dirty="0">
                <a:ea typeface="ＭＳ Ｐゴシック" panose="020B0600070205080204" pitchFamily="34" charset="-128"/>
              </a:rPr>
              <a:t>Enflurane, halothane or isoflurane anesthetics</a:t>
            </a:r>
          </a:p>
          <a:p>
            <a:pPr lvl="1">
              <a:lnSpc>
                <a:spcPct val="100000"/>
              </a:lnSpc>
            </a:pPr>
            <a:r>
              <a:rPr lang="en-US" altLang="en-US" dirty="0">
                <a:ea typeface="ＭＳ Ｐゴシック" panose="020B0600070205080204" pitchFamily="34" charset="-128"/>
              </a:rPr>
              <a:t>Diabetic agents</a:t>
            </a:r>
          </a:p>
          <a:p>
            <a:pPr lvl="1">
              <a:lnSpc>
                <a:spcPct val="100000"/>
              </a:lnSpc>
            </a:pPr>
            <a:r>
              <a:rPr lang="en-US" altLang="en-US" dirty="0">
                <a:ea typeface="ＭＳ Ｐゴシック" panose="020B0600070205080204" pitchFamily="34" charset="-128"/>
              </a:rPr>
              <a:t>Calcium channel blockers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30213" y="290513"/>
            <a:ext cx="8524875" cy="768350"/>
          </a:xfrm>
        </p:spPr>
        <p:txBody>
          <a:bodyPr/>
          <a:lstStyle/>
          <a:p>
            <a:pPr>
              <a:defRPr/>
            </a:pPr>
            <a:r>
              <a:rPr lang="en-US" dirty="0">
                <a:ea typeface="+mj-ea"/>
              </a:rPr>
              <a:t>Nursing Considerations for </a:t>
            </a:r>
            <a:r>
              <a:rPr lang="en-US" dirty="0"/>
              <a:t>Nonselective Adrenergic</a:t>
            </a:r>
            <a:r>
              <a:rPr lang="en-US" dirty="0">
                <a:ea typeface="+mj-ea"/>
              </a:rPr>
              <a:t> Blocking Agents</a:t>
            </a:r>
            <a:r>
              <a:rPr lang="en-US" sz="2400" dirty="0">
                <a:ea typeface="+mj-ea"/>
              </a:rPr>
              <a:t> </a:t>
            </a:r>
          </a:p>
        </p:txBody>
      </p:sp>
      <p:sp>
        <p:nvSpPr>
          <p:cNvPr id="11267" name="Rectangle 3"/>
          <p:cNvSpPr>
            <a:spLocks noGrp="1" noChangeArrowheads="1"/>
          </p:cNvSpPr>
          <p:nvPr>
            <p:ph type="body" idx="1"/>
          </p:nvPr>
        </p:nvSpPr>
        <p:spPr>
          <a:xfrm>
            <a:off x="330200" y="1500188"/>
            <a:ext cx="8613775" cy="3937000"/>
          </a:xfrm>
        </p:spPr>
        <p:txBody>
          <a:bodyPr/>
          <a:lstStyle/>
          <a:p>
            <a:r>
              <a:rPr lang="en-US" altLang="en-US" dirty="0">
                <a:ea typeface="ＭＳ Ｐゴシック" panose="020B0600070205080204" pitchFamily="34" charset="-128"/>
              </a:rPr>
              <a:t>Assess:</a:t>
            </a:r>
          </a:p>
          <a:p>
            <a:pPr lvl="1"/>
            <a:r>
              <a:rPr lang="en-US" altLang="en-US" sz="2000" dirty="0">
                <a:ea typeface="ＭＳ Ｐゴシック" panose="020B0600070205080204" pitchFamily="34" charset="-128"/>
              </a:rPr>
              <a:t>History and Physical Exam</a:t>
            </a:r>
          </a:p>
          <a:p>
            <a:pPr lvl="1"/>
            <a:r>
              <a:rPr lang="en-US" altLang="en-US" sz="2000" dirty="0">
                <a:ea typeface="ＭＳ Ｐゴシック" panose="020B0600070205080204" pitchFamily="34" charset="-128"/>
              </a:rPr>
              <a:t>Known allergies or hypersensitivity</a:t>
            </a:r>
          </a:p>
          <a:p>
            <a:pPr lvl="1"/>
            <a:r>
              <a:rPr lang="en-US" altLang="en-US" sz="2000" dirty="0">
                <a:ea typeface="ＭＳ Ｐゴシック" panose="020B0600070205080204" pitchFamily="34" charset="-128"/>
              </a:rPr>
              <a:t>Bradycardia or heart blocks, VS, LS and level of orientation</a:t>
            </a:r>
          </a:p>
          <a:p>
            <a:pPr lvl="1"/>
            <a:r>
              <a:rPr lang="en-US" altLang="en-US" sz="2000" dirty="0">
                <a:ea typeface="ＭＳ Ｐゴシック" panose="020B0600070205080204" pitchFamily="34" charset="-128"/>
              </a:rPr>
              <a:t>Asthma or bronchospasm</a:t>
            </a:r>
          </a:p>
          <a:p>
            <a:pPr lvl="1"/>
            <a:r>
              <a:rPr lang="en-US" altLang="en-US" sz="2000" dirty="0">
                <a:ea typeface="ＭＳ Ｐゴシック" panose="020B0600070205080204" pitchFamily="34" charset="-128"/>
              </a:rPr>
              <a:t>Shock or HF, ECG as appropriate, lab values</a:t>
            </a:r>
          </a:p>
          <a:p>
            <a:pPr lvl="1"/>
            <a:r>
              <a:rPr lang="en-US" altLang="en-US" sz="2000" dirty="0">
                <a:ea typeface="ＭＳ Ｐゴシック" panose="020B0600070205080204" pitchFamily="34" charset="-128"/>
              </a:rPr>
              <a:t>Pregnancy</a:t>
            </a:r>
          </a:p>
          <a:p>
            <a:pPr lvl="1"/>
            <a:r>
              <a:rPr lang="en-US" altLang="en-US" sz="2000" dirty="0">
                <a:ea typeface="ＭＳ Ｐゴシック" panose="020B0600070205080204" pitchFamily="34" charset="-128"/>
              </a:rPr>
              <a:t>Diabetes</a:t>
            </a:r>
          </a:p>
          <a:p>
            <a:pPr lvl="1"/>
            <a:endParaRPr lang="en-US" altLang="en-US"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1934</TotalTime>
  <Words>1100</Words>
  <Application>Microsoft Office PowerPoint</Application>
  <PresentationFormat>On-screen Show (4:3)</PresentationFormat>
  <Paragraphs>224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LWW TEMPLATE</vt:lpstr>
      <vt:lpstr>Chapter 31:   Adrenergic Antagonists</vt:lpstr>
      <vt:lpstr>Use of Adrenergic Blocking Agents  Across the Lifespan</vt:lpstr>
      <vt:lpstr>Site of Action of Adrenergic Blockers</vt:lpstr>
      <vt:lpstr>Adrenergic Blocking Agents</vt:lpstr>
      <vt:lpstr>Nonselective Adrenergic Blocking Agents #1</vt:lpstr>
      <vt:lpstr>Nonselective Adrenergic Blocking Agents #2</vt:lpstr>
      <vt:lpstr>Nonselective Adrenergic Blocking Agents #3</vt:lpstr>
      <vt:lpstr>Nonselective Adrenergic Blocking Agents #4</vt:lpstr>
      <vt:lpstr>Nursing Considerations for Nonselective Adrenergic Blocking Agents </vt:lpstr>
      <vt:lpstr>Prototype Nonselective Adrenergic Blocking Agents </vt:lpstr>
      <vt:lpstr>Question #1</vt:lpstr>
      <vt:lpstr>Answer to Question #1</vt:lpstr>
      <vt:lpstr>Nonselective Alpha-Adrenergic Blocking Agents #1</vt:lpstr>
      <vt:lpstr>Nonselective Alpha-Adrenergic Blocking Agents #2 </vt:lpstr>
      <vt:lpstr>Nonselective Alpha-Adrenergic Blocking Agents #3</vt:lpstr>
      <vt:lpstr>Nonselective Alpha-Adrenergic Blocking Agents #4</vt:lpstr>
      <vt:lpstr>Nursing Considerations for Nonselective Alpha-Adrenergic Blocking Agents </vt:lpstr>
      <vt:lpstr>Prototype Nonselective Alpha-Adrenergic  Blocking Agent </vt:lpstr>
      <vt:lpstr>Alpha1-Selective Adrenergic Blocking Agents #1</vt:lpstr>
      <vt:lpstr>Alpha1-Selective Adrenergic  Blocking Agents #2</vt:lpstr>
      <vt:lpstr>Alpha1-Selective Adrenergic  Blocking Agents #3</vt:lpstr>
      <vt:lpstr>Alpha1-Selective Adrenergic  Blocking Agents #4</vt:lpstr>
      <vt:lpstr>Nursing Considerations for Alpha1-Selective Adrenergic Blocking Agents</vt:lpstr>
      <vt:lpstr>Prototype Alpha1-Selective  Adrenergic Blocking Agents #1</vt:lpstr>
      <vt:lpstr>Question #2</vt:lpstr>
      <vt:lpstr>Answer to Question #2</vt:lpstr>
      <vt:lpstr>Nonselective Beta-Adrenergic Blocking Agents #1</vt:lpstr>
      <vt:lpstr>Nonselective Beta-Adrenergic Blocking Agents #2</vt:lpstr>
      <vt:lpstr>Nonselective Beta-Adrenergic Blocking Agents #3</vt:lpstr>
      <vt:lpstr>Nonselective Beta-Adrenergic Blocking Agents #4</vt:lpstr>
      <vt:lpstr>Nonselective Beta-Adrenergic Blocking Agents #5</vt:lpstr>
      <vt:lpstr>Nursing Considerations for Nonselective  Beta-Adrenergic Blocking Agents </vt:lpstr>
      <vt:lpstr>Prototype Nonselective Beta-Adrenergic  Blocking Agents </vt:lpstr>
      <vt:lpstr>Beta1-Selective Adrenergic  Blocking Agents #1</vt:lpstr>
      <vt:lpstr>Beta1-Selective Adrenergic  Blocking Agents #2</vt:lpstr>
      <vt:lpstr>Beta1-Selective Adrenergic  Blocking Agents #3</vt:lpstr>
      <vt:lpstr>Beta1-Selective Adrenergic  Blocking Agents #4</vt:lpstr>
      <vt:lpstr>Nursing Considerations for Beta1-Selective Adrenergic Blocking Agents</vt:lpstr>
      <vt:lpstr>Prototype Beta1-Selective  Adrenergic Blocking Agents #1</vt:lpstr>
      <vt:lpstr>Question #3</vt:lpstr>
      <vt:lpstr>Answer to Question #3</vt:lpstr>
    </vt:vector>
  </TitlesOfParts>
  <Company>Wolters Kluwer Health - Lippincott Williams &amp; Wilkins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Adrenergic Antagonists</dc:title>
  <dc:creator>Dale Gray</dc:creator>
  <cp:lastModifiedBy> </cp:lastModifiedBy>
  <cp:revision>217</cp:revision>
  <cp:lastPrinted>2001-01-03T19:47:24Z</cp:lastPrinted>
  <dcterms:created xsi:type="dcterms:W3CDTF">2001-02-15T19:07:27Z</dcterms:created>
  <dcterms:modified xsi:type="dcterms:W3CDTF">2019-09-23T09:17:12Z</dcterms:modified>
</cp:coreProperties>
</file>