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346" r:id="rId2"/>
    <p:sldId id="400" r:id="rId3"/>
    <p:sldId id="371" r:id="rId4"/>
    <p:sldId id="401" r:id="rId5"/>
    <p:sldId id="372" r:id="rId6"/>
    <p:sldId id="373" r:id="rId7"/>
    <p:sldId id="375" r:id="rId8"/>
    <p:sldId id="376" r:id="rId9"/>
    <p:sldId id="377" r:id="rId10"/>
    <p:sldId id="395" r:id="rId11"/>
    <p:sldId id="378" r:id="rId12"/>
    <p:sldId id="393" r:id="rId13"/>
    <p:sldId id="402" r:id="rId14"/>
    <p:sldId id="396" r:id="rId15"/>
    <p:sldId id="397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94" r:id="rId24"/>
    <p:sldId id="403" r:id="rId25"/>
    <p:sldId id="404" r:id="rId26"/>
    <p:sldId id="398" r:id="rId27"/>
    <p:sldId id="399" r:id="rId28"/>
    <p:sldId id="369" r:id="rId29"/>
    <p:sldId id="370" r:id="rId3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5927" autoAdjust="0"/>
  </p:normalViewPr>
  <p:slideViewPr>
    <p:cSldViewPr snapToGrid="0">
      <p:cViewPr varScale="1">
        <p:scale>
          <a:sx n="88" d="100"/>
          <a:sy n="88" d="100"/>
        </p:scale>
        <p:origin x="-1032" y="-108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3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99584288-7F4A-44F9-A05A-BCF3AAF6DD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8003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E393D18F-BC5E-4F0E-BB19-DD42288357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591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/>
              <a:t>Copyright © 2013 Wolters Kluwer Health | Lippincott Williams &amp; Wilkins </a:t>
            </a:r>
          </a:p>
        </p:txBody>
      </p:sp>
      <p:pic>
        <p:nvPicPr>
          <p:cNvPr id="6" name="Picture 15" descr="ppt_ope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4174677"/>
            <a:ext cx="6692900" cy="387798"/>
          </a:xfrm>
          <a:effectLst/>
        </p:spPr>
        <p:txBody>
          <a:bodyPr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9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1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92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90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63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08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9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3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8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667512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304925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Copyright © 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2020 </a:t>
            </a:r>
            <a:r>
              <a:rPr lang="en-US" sz="1000" dirty="0">
                <a:latin typeface="Arial" pitchFamily="34" charset="0"/>
                <a:ea typeface="MS PGothic" pitchFamily="34" charset="-128"/>
                <a:cs typeface="Arial" pitchFamily="34" charset="0"/>
              </a:rPr>
              <a:t>Wolters Kluwer • All Rights Reserved</a:t>
            </a:r>
          </a:p>
        </p:txBody>
      </p:sp>
      <p:pic>
        <p:nvPicPr>
          <p:cNvPr id="1032" name="Picture 14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v"/>
        <a:defRPr sz="2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Courier New" panose="02070309020205020404" pitchFamily="49" charset="0"/>
        <a:buChar char="o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Ø"/>
        <a:defRPr sz="2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2847303"/>
            <a:ext cx="6692900" cy="1163395"/>
          </a:xfrm>
        </p:spPr>
        <p:txBody>
          <a:bodyPr/>
          <a:lstStyle/>
          <a:p>
            <a:r>
              <a:rPr lang="en-US" dirty="0"/>
              <a:t>Chapter 32: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Cholinergic Agonists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6635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Direct-Acting Cholinergic Agonists #4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12738" y="1447800"/>
            <a:ext cx="8613775" cy="4535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Contraindications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Any condition that would be exacerbated by parasympathetic effects—bradycardia, hypotension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Known allergy, peptic ulcer disease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Intestinal obstruction or recent GI surgery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Asthma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Bladder obstruction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Epilepsy and parkinsonism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Caution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Pregnancy and lactation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89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Direct-Acting Cholinergic Agonists #5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Adverse Effects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Nausea, vomiting, cramps, diarrhea, increase salivation, and involuntary defecation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Bradycardia, heart block, hypotension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Urinary urgency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Flushing or increased sweating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Acetylcholinesterase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48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Direct-Acting Cholinergic Agonists</a:t>
            </a:r>
            <a:r>
              <a:rPr lang="en-US" sz="2400" dirty="0">
                <a:ea typeface="+mj-ea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192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Known allergy, </a:t>
            </a:r>
            <a:r>
              <a:rPr lang="pt-BR" altLang="en-US" dirty="0">
                <a:ea typeface="ＭＳ Ｐゴシック" panose="020B0600070205080204" pitchFamily="34" charset="-128"/>
              </a:rPr>
              <a:t>bradycardia, vasomotor instability, peptic ulcer, </a:t>
            </a:r>
            <a:r>
              <a:rPr lang="en-US" altLang="en-US" dirty="0">
                <a:ea typeface="ＭＳ Ｐゴシック" panose="020B0600070205080204" pitchFamily="34" charset="-128"/>
              </a:rPr>
              <a:t>and obstructive urinary or GI diseases;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Recent GI or genitourinary (GU) surgery; asthma; parkinsonism or epilepsy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VS, LS, cardiac status and I&amp;O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0852"/>
            <a:ext cx="8524875" cy="775597"/>
          </a:xfrm>
        </p:spPr>
        <p:txBody>
          <a:bodyPr/>
          <a:lstStyle/>
          <a:p>
            <a:r>
              <a:rPr lang="en-US" dirty="0"/>
              <a:t>Prototype Direct-Acting </a:t>
            </a:r>
            <a:br>
              <a:rPr lang="en-US" dirty="0"/>
            </a:br>
            <a:r>
              <a:rPr lang="en-US" dirty="0"/>
              <a:t>Cholinergic Agonists </a:t>
            </a:r>
          </a:p>
        </p:txBody>
      </p:sp>
      <p:pic>
        <p:nvPicPr>
          <p:cNvPr id="6" name="Content Placeholder 5" descr="This table describes about Prototype Direct-Acting Cholinergic Agonists ">
            <a:extLst>
              <a:ext uri="{FF2B5EF4-FFF2-40B4-BE49-F238E27FC236}">
                <a16:creationId xmlns="" xmlns:a16="http://schemas.microsoft.com/office/drawing/2014/main" id="{9B613574-1F74-CB47-ABCF-A9F036501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47" y="1275429"/>
            <a:ext cx="5179106" cy="4697669"/>
          </a:xfrm>
        </p:spPr>
      </p:pic>
    </p:spTree>
    <p:extLst>
      <p:ext uri="{BB962C8B-B14F-4D97-AF65-F5344CB8AC3E}">
        <p14:creationId xmlns:p14="http://schemas.microsoft.com/office/powerpoint/2010/main" val="132332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30238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30200" y="1512888"/>
            <a:ext cx="8613775" cy="3686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Tell whether the following statement is true or false.</a:t>
            </a:r>
          </a:p>
          <a:p>
            <a:pPr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An indication for the use of Duvoid is to diagnose and treat esophageal varices.</a:t>
            </a:r>
          </a:p>
          <a:p>
            <a:pPr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#1</a:t>
            </a:r>
            <a:endParaRPr lang="en-US" dirty="0"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pPr lvl="1"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False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Rationale: 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Bethanechol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Duvoid, Urecholine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Treat urinary retention; neurogenic bladder atony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Diagnose and treat reflux esophagitis 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Myasthenia Gravis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Definition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Chronic muscular disease caused by a defect in neuromuscular transmission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Autoimmune disease; patients make antibodies to ACh receptors, causing gradual destruction of them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Symptoms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Progressive weakness and lack of muscle control with periodic acute episodes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7813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</a:t>
            </a:r>
            <a:r>
              <a:rPr lang="en-US" dirty="0">
                <a:ea typeface="+mj-ea"/>
                <a:cs typeface="Times New Roman" pitchFamily="18" charset="0"/>
              </a:rPr>
              <a:t>cetylcholinesterase Inhibitors Used to Treat Myasthenia Gravis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1613"/>
            <a:ext cx="8613775" cy="3686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Neostigmine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Bioxiverz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): Has a strong influence at the neuromuscular junction 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Pyridostigmine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Mestinon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): Has a longer duration of action than neostigmine 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Edrophonium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Enlon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): Diagnostic agent for myasthenia gravis </a:t>
            </a:r>
          </a:p>
          <a:p>
            <a:pPr>
              <a:lnSpc>
                <a:spcPct val="10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14375"/>
            <a:ext cx="8524875" cy="384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Alzheimer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Disease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161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 progressive disorder involving neural degeneration in the cortex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Leads to a marked loss of memory and the ability to carry on activities of daily living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Cause of the disease is not yet known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There is a progressive loss of ACh-producing neurons and their target neurons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Drugs Used to Treat Alzheimer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Disease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9719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Galantamine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Razadyne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Used to stop progression of Alzheimer</a:t>
            </a:r>
            <a:r>
              <a:rPr lang="ja-JP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 dementia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Rivastigmine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Exelon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Available in solution for swallowing ease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Donepezil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Aricept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Has once-a-day dosing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Pharmacodynamics of Cholinergic Drugs</a:t>
            </a:r>
          </a:p>
        </p:txBody>
      </p:sp>
      <p:pic>
        <p:nvPicPr>
          <p:cNvPr id="4" name="Content Placeholder 3" descr="This image explains Pharmacodynamics of Cholinergic Drug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25" y="1564233"/>
            <a:ext cx="6626351" cy="4535424"/>
          </a:xfrm>
        </p:spPr>
      </p:pic>
    </p:spTree>
    <p:extLst>
      <p:ext uri="{BB962C8B-B14F-4D97-AF65-F5344CB8AC3E}">
        <p14:creationId xmlns:p14="http://schemas.microsoft.com/office/powerpoint/2010/main" val="38761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7863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Indirect-Acting Cholinergic Agonists #1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30338"/>
            <a:ext cx="8613775" cy="452801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Blocks ACh at the synaptic cleft, which allows the accumulation of ACh released from the nerve endings and leads to increased and prolonged stimulation of ACh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Myasthenia gravis and Alzheimer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disease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Pharmacokinetics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Well absorbed and distributed throughout the body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Metabolized in the liver and excreted in the urine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44077"/>
            <a:ext cx="8524875" cy="38779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Indirect-Acting Cholinergic Agonists #2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66850"/>
            <a:ext cx="8613775" cy="46259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Contraindications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Allergy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Bradycardia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Intestinal or urinary tract obstruction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Pregnancy and lactation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Caution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Any condition that could be exacerbated by cholinergic stimulation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Asthma, coronary disease, peptic ulcer, arrhythmias, epilepsy, or parkinsonism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1065"/>
            <a:ext cx="8524875" cy="38779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Indirect-Acting Cholinergic Agonists #3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06538"/>
            <a:ext cx="8613775" cy="4511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Adverse Effects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Bradycardia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Hypotension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Increased GI secretions and activity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Increased bladder tone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Relaxation of GI and genitourinary sphincters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Bronchoconstriction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Pupil constriction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Drug-Drug Interactions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NSAIDs, cholinergic drugs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77813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Nursing Considerations for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Indirect-Acting Cholinergic Agonists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98600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Assess: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History and Physical Exam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Known allergy, arrhythmias, coronary artery disease, hypotension, urogenital or GI obstruction, or peptic ulcer, GI or GU surgery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Orientation, affect, reflexes, ability to carry on activities of daily living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VS, ECG as appropriate, urinary output and renal/ liver function tests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0852"/>
            <a:ext cx="8524875" cy="77559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Prototype Indirect-Acting Cholinergic Agonists–Myasthenia Gravis</a:t>
            </a:r>
            <a:endParaRPr lang="en-US" dirty="0"/>
          </a:p>
        </p:txBody>
      </p:sp>
      <p:pic>
        <p:nvPicPr>
          <p:cNvPr id="6" name="Content Placeholder 5" descr="This table describes about Prototype Indirect-Acting Cholinergic Agonists–Myasthenia Gravis">
            <a:extLst>
              <a:ext uri="{FF2B5EF4-FFF2-40B4-BE49-F238E27FC236}">
                <a16:creationId xmlns="" xmlns:a16="http://schemas.microsoft.com/office/drawing/2014/main" id="{20AD6285-EB62-9048-A064-FB32BC9FA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12" y="1319674"/>
            <a:ext cx="4717483" cy="5007385"/>
          </a:xfrm>
        </p:spPr>
      </p:pic>
    </p:spTree>
    <p:extLst>
      <p:ext uri="{BB962C8B-B14F-4D97-AF65-F5344CB8AC3E}">
        <p14:creationId xmlns:p14="http://schemas.microsoft.com/office/powerpoint/2010/main" val="840271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0852"/>
            <a:ext cx="8524875" cy="77559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Prototype Indirect-Acting Cholinergic Agonists-Alzheimer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Disease </a:t>
            </a:r>
            <a:endParaRPr lang="en-US" dirty="0"/>
          </a:p>
        </p:txBody>
      </p:sp>
      <p:pic>
        <p:nvPicPr>
          <p:cNvPr id="6" name="Content Placeholder 5" descr="This table describes about Prototype Indirect-Acting Cholinergic Agonists-Alzheimer’s Disease ">
            <a:extLst>
              <a:ext uri="{FF2B5EF4-FFF2-40B4-BE49-F238E27FC236}">
                <a16:creationId xmlns="" xmlns:a16="http://schemas.microsoft.com/office/drawing/2014/main" id="{FD3CC1A0-AF00-894E-950C-690DD37B3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07" y="1319674"/>
            <a:ext cx="5704714" cy="4786159"/>
          </a:xfrm>
        </p:spPr>
      </p:pic>
    </p:spTree>
    <p:extLst>
      <p:ext uri="{BB962C8B-B14F-4D97-AF65-F5344CB8AC3E}">
        <p14:creationId xmlns:p14="http://schemas.microsoft.com/office/powerpoint/2010/main" val="3840839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096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#2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30200" y="1444625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Which of the drugs used to treat Alzheimer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disease is available in solution for swallowing ease? 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A. 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Cognex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B.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Reminyl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C. 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Aricept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D. 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Exelon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#2</a:t>
            </a:r>
            <a:endParaRPr lang="en-US" dirty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D. 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Exelon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	Rationale: Rivastigmine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Exelon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): Available in solution for swallowing ease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#3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The nurse is providing patient education to a patient taking an indirect-acting cholinergic agonist. What drug-to-drug interaction would the nurse include in the patient education?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A. NSAIDs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B. Direct-acting cholinergic agonist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C. A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cetylcholinesterase inhibitors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D. Direct-acting cholinergic antagonist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696913"/>
            <a:ext cx="8524875" cy="38893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Answer to </a:t>
            </a:r>
            <a:r>
              <a:rPr lang="en-US" dirty="0"/>
              <a:t>Question #3</a:t>
            </a:r>
            <a:endParaRPr lang="en-US" dirty="0">
              <a:ea typeface="+mj-e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A. NSAIDs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Rationale: Indirect-acting cholinergic agonists have a drug-to-drug interaction with NSAIDs.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746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Cholinergic Drugs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161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Definition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Chemicals that act at the same site as the neurotransmitter acetylcholine (ACh)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Action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Often called parasympathomimetic drugs because their action mimics the action of the </a:t>
            </a:r>
            <a:r>
              <a:rPr lang="en-US" altLang="en-US" dirty="0">
                <a:ea typeface="ＭＳ Ｐゴシック" panose="020B0600070205080204" pitchFamily="34" charset="-128"/>
              </a:rPr>
              <a:t>parasympathetic nervous system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Not limited to a specific site; therefore associated with many undesirable systemic effects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80852"/>
            <a:ext cx="8524875" cy="775597"/>
          </a:xfrm>
        </p:spPr>
        <p:txBody>
          <a:bodyPr/>
          <a:lstStyle/>
          <a:p>
            <a:r>
              <a:rPr lang="en-US" dirty="0"/>
              <a:t>Use of Cholinergic Agonists Agents </a:t>
            </a:r>
            <a:br>
              <a:rPr lang="en-US" dirty="0"/>
            </a:br>
            <a:r>
              <a:rPr lang="en-US" dirty="0"/>
              <a:t>Across the Lifespan</a:t>
            </a:r>
          </a:p>
        </p:txBody>
      </p:sp>
      <p:pic>
        <p:nvPicPr>
          <p:cNvPr id="6" name="Content Placeholder 5" descr="This table describes about Use of Cholinergic Agonists Agents Across the Lifespan">
            <a:extLst>
              <a:ext uri="{FF2B5EF4-FFF2-40B4-BE49-F238E27FC236}">
                <a16:creationId xmlns="" xmlns:a16="http://schemas.microsoft.com/office/drawing/2014/main" id="{2D7F2CFF-7A27-634D-ADE4-5384C3E62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3" y="1245931"/>
            <a:ext cx="7987513" cy="4740557"/>
          </a:xfrm>
        </p:spPr>
      </p:pic>
    </p:spTree>
    <p:extLst>
      <p:ext uri="{BB962C8B-B14F-4D97-AF65-F5344CB8AC3E}">
        <p14:creationId xmlns:p14="http://schemas.microsoft.com/office/powerpoint/2010/main" val="402700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477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Types of Cholinergic Agonists #1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5891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Direct-Acting Cholinergic Agonists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Occupy receptor sites for ACh on the membranes of the effector cells of the postganglionic cholinergic nerves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Cause increased stimulation of the cholinergic receptor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19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Types of Cholinergic Agonists #2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Indirect-Acting Cholinergic Agonists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React with the enzyme acetylcholinesterase and prevent it from breaking down the ACh that was released from the nerve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Cause increased stimulation of the ACh receptor sites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98052"/>
            <a:ext cx="8524875" cy="38779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Direct-Acting Cholinergic Agonists #1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71613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Bethanechol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Duvoid, Urecholine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Carbachol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Miostat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Cevimeline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Evoxac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Pilocarpine (</a:t>
            </a:r>
            <a:r>
              <a:rPr lang="en-US" altLang="en-US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Salagen</a:t>
            </a:r>
            <a:r>
              <a:rPr lang="en-US" altLang="en-US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61988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Direct-Acting Cholinergic Agonists #2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46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Act at cholinergic receptors in the peripheral nervous system to mimic the effects of ACh and parasympathetic stimulation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Indications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Increase the tone of the detrusor muscle of the bladder and relax the bladder sphincter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016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Direct-Acting Cholinergic Agonists #3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31925"/>
            <a:ext cx="8613775" cy="3686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Pharmacokinetics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Well absorbed and have relatively short half-life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(1-6 hours)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Metabolized and excretion of these drugs is not known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1818</TotalTime>
  <Words>760</Words>
  <Application>Microsoft Office PowerPoint</Application>
  <PresentationFormat>On-screen Show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LWW TEMPLATE</vt:lpstr>
      <vt:lpstr>Chapter 32:   Cholinergic Agonists</vt:lpstr>
      <vt:lpstr>Pharmacodynamics of Cholinergic Drugs</vt:lpstr>
      <vt:lpstr>Cholinergic Drugs</vt:lpstr>
      <vt:lpstr>Use of Cholinergic Agonists Agents  Across the Lifespan</vt:lpstr>
      <vt:lpstr>Types of Cholinergic Agonists #1</vt:lpstr>
      <vt:lpstr>Types of Cholinergic Agonists #2</vt:lpstr>
      <vt:lpstr>Direct-Acting Cholinergic Agonists #1</vt:lpstr>
      <vt:lpstr>Direct-Acting Cholinergic Agonists #2 </vt:lpstr>
      <vt:lpstr>Direct-Acting Cholinergic Agonists #3</vt:lpstr>
      <vt:lpstr>Direct-Acting Cholinergic Agonists #4</vt:lpstr>
      <vt:lpstr>Direct-Acting Cholinergic Agonists #5</vt:lpstr>
      <vt:lpstr>Nursing Considerations for Direct-Acting Cholinergic Agonists </vt:lpstr>
      <vt:lpstr>Prototype Direct-Acting  Cholinergic Agonists </vt:lpstr>
      <vt:lpstr>Question #1</vt:lpstr>
      <vt:lpstr>Answer to Question #1</vt:lpstr>
      <vt:lpstr>Myasthenia Gravis</vt:lpstr>
      <vt:lpstr>Acetylcholinesterase Inhibitors Used to Treat Myasthenia Gravis</vt:lpstr>
      <vt:lpstr>Alzheimer’s Disease</vt:lpstr>
      <vt:lpstr>Drugs Used to Treat Alzheimer’s Disease</vt:lpstr>
      <vt:lpstr>Indirect-Acting Cholinergic Agonists #1</vt:lpstr>
      <vt:lpstr>Indirect-Acting Cholinergic Agonists #2</vt:lpstr>
      <vt:lpstr>Indirect-Acting Cholinergic Agonists #3</vt:lpstr>
      <vt:lpstr>Nursing Considerations for  Indirect-Acting Cholinergic Agonists</vt:lpstr>
      <vt:lpstr>Prototype Indirect-Acting Cholinergic Agonists–Myasthenia Gravis</vt:lpstr>
      <vt:lpstr>Prototype Indirect-Acting Cholinergic Agonists-Alzheimer’s Disease </vt:lpstr>
      <vt:lpstr>Question #2</vt:lpstr>
      <vt:lpstr>Answer to Question #2</vt:lpstr>
      <vt:lpstr>Question #3</vt:lpstr>
      <vt:lpstr>Answer to Question #3</vt:lpstr>
    </vt:vector>
  </TitlesOfParts>
  <Company>Wolters Kluwer Health - Lippincott Williams &amp; Wilkins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32: Cholinergic Agonists</dc:title>
  <dc:creator>Dale Gray</dc:creator>
  <cp:lastModifiedBy> </cp:lastModifiedBy>
  <cp:revision>187</cp:revision>
  <cp:lastPrinted>2001-01-03T19:47:24Z</cp:lastPrinted>
  <dcterms:created xsi:type="dcterms:W3CDTF">2001-02-15T19:07:27Z</dcterms:created>
  <dcterms:modified xsi:type="dcterms:W3CDTF">2019-09-23T09:15:42Z</dcterms:modified>
</cp:coreProperties>
</file>