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45"/>
  </p:notesMasterIdLst>
  <p:handoutMasterIdLst>
    <p:handoutMasterId r:id="rId46"/>
  </p:handoutMasterIdLst>
  <p:sldIdLst>
    <p:sldId id="288" r:id="rId2"/>
    <p:sldId id="394" r:id="rId3"/>
    <p:sldId id="347" r:id="rId4"/>
    <p:sldId id="395" r:id="rId5"/>
    <p:sldId id="349" r:id="rId6"/>
    <p:sldId id="351" r:id="rId7"/>
    <p:sldId id="352" r:id="rId8"/>
    <p:sldId id="353" r:id="rId9"/>
    <p:sldId id="396" r:id="rId10"/>
    <p:sldId id="356" r:id="rId11"/>
    <p:sldId id="357" r:id="rId12"/>
    <p:sldId id="358" r:id="rId13"/>
    <p:sldId id="359" r:id="rId14"/>
    <p:sldId id="375" r:id="rId15"/>
    <p:sldId id="397" r:id="rId16"/>
    <p:sldId id="377" r:id="rId17"/>
    <p:sldId id="378" r:id="rId18"/>
    <p:sldId id="360" r:id="rId19"/>
    <p:sldId id="361" r:id="rId20"/>
    <p:sldId id="362" r:id="rId21"/>
    <p:sldId id="376" r:id="rId22"/>
    <p:sldId id="398" r:id="rId23"/>
    <p:sldId id="382" r:id="rId24"/>
    <p:sldId id="381" r:id="rId25"/>
    <p:sldId id="354" r:id="rId26"/>
    <p:sldId id="400" r:id="rId27"/>
    <p:sldId id="355" r:id="rId28"/>
    <p:sldId id="386" r:id="rId29"/>
    <p:sldId id="365" r:id="rId30"/>
    <p:sldId id="387" r:id="rId31"/>
    <p:sldId id="366" r:id="rId32"/>
    <p:sldId id="384" r:id="rId33"/>
    <p:sldId id="401" r:id="rId34"/>
    <p:sldId id="367" r:id="rId35"/>
    <p:sldId id="388" r:id="rId36"/>
    <p:sldId id="389" r:id="rId37"/>
    <p:sldId id="391" r:id="rId38"/>
    <p:sldId id="392" r:id="rId39"/>
    <p:sldId id="393" r:id="rId40"/>
    <p:sldId id="383" r:id="rId41"/>
    <p:sldId id="402" r:id="rId42"/>
    <p:sldId id="379" r:id="rId43"/>
    <p:sldId id="380" r:id="rId44"/>
  </p:sldIdLst>
  <p:sldSz cx="9144000" cy="6858000" type="screen4x3"/>
  <p:notesSz cx="6858000" cy="9199563"/>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pos="273">
          <p15:clr>
            <a:srgbClr val="A4A3A4"/>
          </p15:clr>
        </p15:guide>
      </p15:sldGuideLst>
    </p:ext>
    <p:ext uri="{2D200454-40CA-4A62-9FC3-DE9A4176ACB9}">
      <p15:notesGuideLst xmlns="" xmlns:p15="http://schemas.microsoft.com/office/powerpoint/2012/main">
        <p15:guide id="1" orient="horz" pos="289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4CF"/>
    <a:srgbClr val="1B7EE1"/>
    <a:srgbClr val="1973CD"/>
    <a:srgbClr val="1666B6"/>
    <a:srgbClr val="0C66C0"/>
    <a:srgbClr val="0066CC"/>
    <a:srgbClr val="0099FF"/>
    <a:srgbClr val="186E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9" autoAdjust="0"/>
    <p:restoredTop sz="96067" autoAdjust="0"/>
  </p:normalViewPr>
  <p:slideViewPr>
    <p:cSldViewPr snapToGrid="0">
      <p:cViewPr varScale="1">
        <p:scale>
          <a:sx n="88" d="100"/>
          <a:sy n="88" d="100"/>
        </p:scale>
        <p:origin x="-1038" y="-114"/>
      </p:cViewPr>
      <p:guideLst>
        <p:guide orient="horz" pos="2160"/>
        <p:guide pos="2880"/>
        <p:guide pos="273"/>
      </p:guideLst>
    </p:cSldViewPr>
  </p:slideViewPr>
  <p:outlineViewPr>
    <p:cViewPr>
      <p:scale>
        <a:sx n="33" d="100"/>
        <a:sy n="33" d="100"/>
      </p:scale>
      <p:origin x="0" y="3106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1152" y="-90"/>
      </p:cViewPr>
      <p:guideLst>
        <p:guide orient="horz" pos="2897"/>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60375"/>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lvl1pPr algn="l" defTabSz="931863" eaLnBrk="0" hangingPunct="0">
              <a:defRPr sz="1200">
                <a:latin typeface="Times New Roman" pitchFamily="18" charset="0"/>
                <a:ea typeface="+mn-ea"/>
              </a:defRPr>
            </a:lvl1pPr>
          </a:lstStyle>
          <a:p>
            <a:pPr>
              <a:defRPr/>
            </a:pPr>
            <a:endParaRPr lang="en-US" dirty="0"/>
          </a:p>
        </p:txBody>
      </p:sp>
      <p:sp>
        <p:nvSpPr>
          <p:cNvPr id="3075" name="Rectangle 3"/>
          <p:cNvSpPr>
            <a:spLocks noGrp="1" noChangeArrowheads="1"/>
          </p:cNvSpPr>
          <p:nvPr>
            <p:ph type="dt" sz="quarter" idx="1"/>
          </p:nvPr>
        </p:nvSpPr>
        <p:spPr bwMode="auto">
          <a:xfrm>
            <a:off x="3887788" y="0"/>
            <a:ext cx="2970212" cy="460375"/>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lvl1pPr algn="r" defTabSz="931863" eaLnBrk="0" hangingPunct="0">
              <a:defRPr sz="1200">
                <a:latin typeface="Times New Roman" pitchFamily="18" charset="0"/>
                <a:ea typeface="+mn-ea"/>
              </a:defRPr>
            </a:lvl1pPr>
          </a:lstStyle>
          <a:p>
            <a:pPr>
              <a:defRPr/>
            </a:pPr>
            <a:endParaRPr lang="en-US" dirty="0"/>
          </a:p>
        </p:txBody>
      </p:sp>
      <p:sp>
        <p:nvSpPr>
          <p:cNvPr id="3076" name="Rectangle 4"/>
          <p:cNvSpPr>
            <a:spLocks noGrp="1" noChangeArrowheads="1"/>
          </p:cNvSpPr>
          <p:nvPr>
            <p:ph type="ftr" sz="quarter" idx="2"/>
          </p:nvPr>
        </p:nvSpPr>
        <p:spPr bwMode="auto">
          <a:xfrm>
            <a:off x="0" y="8739188"/>
            <a:ext cx="2970213" cy="460375"/>
          </a:xfrm>
          <a:prstGeom prst="rect">
            <a:avLst/>
          </a:prstGeom>
          <a:noFill/>
          <a:ln w="9525">
            <a:noFill/>
            <a:miter lim="800000"/>
            <a:headEnd/>
            <a:tailEnd/>
          </a:ln>
          <a:effectLst/>
        </p:spPr>
        <p:txBody>
          <a:bodyPr vert="horz" wrap="square" lIns="94208" tIns="46306" rIns="94208" bIns="46306" numCol="1" anchor="b" anchorCtr="0" compatLnSpc="1">
            <a:prstTxWarp prst="textNoShape">
              <a:avLst/>
            </a:prstTxWarp>
          </a:bodyPr>
          <a:lstStyle>
            <a:lvl1pPr algn="l" defTabSz="931863" eaLnBrk="0" hangingPunct="0">
              <a:defRPr sz="1200">
                <a:latin typeface="Times New Roman" pitchFamily="18" charset="0"/>
                <a:ea typeface="+mn-ea"/>
              </a:defRPr>
            </a:lvl1pPr>
          </a:lstStyle>
          <a:p>
            <a:pPr>
              <a:defRPr/>
            </a:pPr>
            <a:endParaRPr lang="en-US" dirty="0"/>
          </a:p>
        </p:txBody>
      </p:sp>
      <p:sp>
        <p:nvSpPr>
          <p:cNvPr id="3077" name="Rectangle 5"/>
          <p:cNvSpPr>
            <a:spLocks noGrp="1" noChangeArrowheads="1"/>
          </p:cNvSpPr>
          <p:nvPr>
            <p:ph type="sldNum" sz="quarter" idx="3"/>
          </p:nvPr>
        </p:nvSpPr>
        <p:spPr bwMode="auto">
          <a:xfrm>
            <a:off x="3887788" y="8739188"/>
            <a:ext cx="2970212" cy="460375"/>
          </a:xfrm>
          <a:prstGeom prst="rect">
            <a:avLst/>
          </a:prstGeom>
          <a:noFill/>
          <a:ln w="9525">
            <a:noFill/>
            <a:miter lim="800000"/>
            <a:headEnd/>
            <a:tailEnd/>
          </a:ln>
          <a:effectLst/>
        </p:spPr>
        <p:txBody>
          <a:bodyPr vert="horz" wrap="square" lIns="94208" tIns="46306" rIns="94208" bIns="46306" numCol="1" anchor="b" anchorCtr="0" compatLnSpc="1">
            <a:prstTxWarp prst="textNoShape">
              <a:avLst/>
            </a:prstTxWarp>
          </a:bodyPr>
          <a:lstStyle>
            <a:lvl1pPr algn="r" defTabSz="931863">
              <a:defRPr sz="1200">
                <a:latin typeface="Times New Roman" panose="02020603050405020304" pitchFamily="18" charset="0"/>
              </a:defRPr>
            </a:lvl1pPr>
          </a:lstStyle>
          <a:p>
            <a:fld id="{29ED6204-680B-4D24-AC6C-E5028863D509}" type="slidenum">
              <a:rPr lang="en-US" altLang="en-US"/>
              <a:pPr/>
              <a:t>‹#›</a:t>
            </a:fld>
            <a:endParaRPr lang="en-US" altLang="en-US" dirty="0"/>
          </a:p>
        </p:txBody>
      </p:sp>
    </p:spTree>
    <p:extLst>
      <p:ext uri="{BB962C8B-B14F-4D97-AF65-F5344CB8AC3E}">
        <p14:creationId xmlns:p14="http://schemas.microsoft.com/office/powerpoint/2010/main" val="3384669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0213" cy="460375"/>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lvl1pPr algn="l" defTabSz="931863" eaLnBrk="0" hangingPunct="0">
              <a:defRPr sz="1200">
                <a:latin typeface="Times New Roman" pitchFamily="18" charset="0"/>
                <a:ea typeface="+mn-ea"/>
              </a:defRPr>
            </a:lvl1pPr>
          </a:lstStyle>
          <a:p>
            <a:pPr>
              <a:defRPr/>
            </a:pPr>
            <a:endParaRPr lang="en-US" dirty="0"/>
          </a:p>
        </p:txBody>
      </p:sp>
      <p:sp>
        <p:nvSpPr>
          <p:cNvPr id="2051" name="Rectangle 3"/>
          <p:cNvSpPr>
            <a:spLocks noGrp="1" noChangeArrowheads="1"/>
          </p:cNvSpPr>
          <p:nvPr>
            <p:ph type="dt" idx="1"/>
          </p:nvPr>
        </p:nvSpPr>
        <p:spPr bwMode="auto">
          <a:xfrm>
            <a:off x="3887788" y="0"/>
            <a:ext cx="2970212" cy="460375"/>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lvl1pPr algn="r" defTabSz="931863" eaLnBrk="0" hangingPunct="0">
              <a:defRPr sz="1200">
                <a:latin typeface="Times New Roman" pitchFamily="18" charset="0"/>
                <a:ea typeface="+mn-ea"/>
              </a:defRPr>
            </a:lvl1pPr>
          </a:lstStyle>
          <a:p>
            <a:pPr>
              <a:defRPr/>
            </a:pPr>
            <a:endParaRPr lang="en-US" dirty="0"/>
          </a:p>
        </p:txBody>
      </p:sp>
      <p:sp>
        <p:nvSpPr>
          <p:cNvPr id="52228" name="Rectangle 4"/>
          <p:cNvSpPr>
            <a:spLocks noGrp="1" noRot="1" noChangeAspect="1" noChangeArrowheads="1" noTextEdit="1"/>
          </p:cNvSpPr>
          <p:nvPr>
            <p:ph type="sldImg" idx="2"/>
          </p:nvPr>
        </p:nvSpPr>
        <p:spPr bwMode="auto">
          <a:xfrm>
            <a:off x="1135063" y="688975"/>
            <a:ext cx="4595812" cy="34464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838200" y="4343400"/>
            <a:ext cx="5029200" cy="4144963"/>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739188"/>
            <a:ext cx="2970213" cy="460375"/>
          </a:xfrm>
          <a:prstGeom prst="rect">
            <a:avLst/>
          </a:prstGeom>
          <a:noFill/>
          <a:ln w="9525">
            <a:noFill/>
            <a:miter lim="800000"/>
            <a:headEnd/>
            <a:tailEnd/>
          </a:ln>
          <a:effectLst/>
        </p:spPr>
        <p:txBody>
          <a:bodyPr vert="horz" wrap="square" lIns="94208" tIns="46306" rIns="94208" bIns="46306" numCol="1" anchor="b" anchorCtr="0" compatLnSpc="1">
            <a:prstTxWarp prst="textNoShape">
              <a:avLst/>
            </a:prstTxWarp>
          </a:bodyPr>
          <a:lstStyle>
            <a:lvl1pPr algn="l" defTabSz="931863" eaLnBrk="0" hangingPunct="0">
              <a:defRPr sz="1200">
                <a:latin typeface="Times New Roman" pitchFamily="18" charset="0"/>
                <a:ea typeface="+mn-ea"/>
              </a:defRPr>
            </a:lvl1pPr>
          </a:lstStyle>
          <a:p>
            <a:pPr>
              <a:defRPr/>
            </a:pPr>
            <a:endParaRPr lang="en-US" dirty="0"/>
          </a:p>
        </p:txBody>
      </p:sp>
      <p:sp>
        <p:nvSpPr>
          <p:cNvPr id="2055" name="Rectangle 7"/>
          <p:cNvSpPr>
            <a:spLocks noGrp="1" noChangeArrowheads="1"/>
          </p:cNvSpPr>
          <p:nvPr>
            <p:ph type="sldNum" sz="quarter" idx="5"/>
          </p:nvPr>
        </p:nvSpPr>
        <p:spPr bwMode="auto">
          <a:xfrm>
            <a:off x="3887788" y="8739188"/>
            <a:ext cx="2970212" cy="460375"/>
          </a:xfrm>
          <a:prstGeom prst="rect">
            <a:avLst/>
          </a:prstGeom>
          <a:noFill/>
          <a:ln w="9525">
            <a:noFill/>
            <a:miter lim="800000"/>
            <a:headEnd/>
            <a:tailEnd/>
          </a:ln>
          <a:effectLst/>
        </p:spPr>
        <p:txBody>
          <a:bodyPr vert="horz" wrap="square" lIns="94208" tIns="46306" rIns="94208" bIns="46306" numCol="1" anchor="b" anchorCtr="0" compatLnSpc="1">
            <a:prstTxWarp prst="textNoShape">
              <a:avLst/>
            </a:prstTxWarp>
          </a:bodyPr>
          <a:lstStyle>
            <a:lvl1pPr algn="r" defTabSz="931863">
              <a:defRPr sz="1200">
                <a:latin typeface="Times New Roman" panose="02020603050405020304" pitchFamily="18" charset="0"/>
              </a:defRPr>
            </a:lvl1pPr>
          </a:lstStyle>
          <a:p>
            <a:fld id="{56609AD4-5471-4372-8D3A-5CB717CD5915}" type="slidenum">
              <a:rPr lang="en-US" altLang="en-US"/>
              <a:pPr/>
              <a:t>‹#›</a:t>
            </a:fld>
            <a:endParaRPr lang="en-US" altLang="en-US" dirty="0"/>
          </a:p>
        </p:txBody>
      </p:sp>
    </p:spTree>
    <p:extLst>
      <p:ext uri="{BB962C8B-B14F-4D97-AF65-F5344CB8AC3E}">
        <p14:creationId xmlns:p14="http://schemas.microsoft.com/office/powerpoint/2010/main" val="41666566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4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4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4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4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400">
                <a:solidFill>
                  <a:schemeClr val="tx1"/>
                </a:solidFill>
                <a:latin typeface="Arial" panose="020B0604020202020204" pitchFamily="34" charset="0"/>
                <a:ea typeface="ＭＳ Ｐゴシック" panose="020B0600070205080204" pitchFamily="34" charset="-128"/>
              </a:defRPr>
            </a:lvl1pPr>
            <a:lvl2pPr marL="742950" indent="-285750" defTabSz="931863">
              <a:spcBef>
                <a:spcPct val="30000"/>
              </a:spcBef>
              <a:defRPr sz="1400">
                <a:solidFill>
                  <a:schemeClr val="tx1"/>
                </a:solidFill>
                <a:latin typeface="Arial" panose="020B0604020202020204" pitchFamily="34" charset="0"/>
                <a:ea typeface="ＭＳ Ｐゴシック" panose="020B0600070205080204" pitchFamily="34" charset="-128"/>
              </a:defRPr>
            </a:lvl2pPr>
            <a:lvl3pPr marL="1143000" indent="-228600" defTabSz="931863">
              <a:spcBef>
                <a:spcPct val="30000"/>
              </a:spcBef>
              <a:defRPr sz="1400">
                <a:solidFill>
                  <a:schemeClr val="tx1"/>
                </a:solidFill>
                <a:latin typeface="Arial" panose="020B0604020202020204" pitchFamily="34" charset="0"/>
                <a:ea typeface="ＭＳ Ｐゴシック" panose="020B0600070205080204" pitchFamily="34" charset="-128"/>
              </a:defRPr>
            </a:lvl3pPr>
            <a:lvl4pPr marL="1600200" indent="-228600" defTabSz="931863">
              <a:spcBef>
                <a:spcPct val="30000"/>
              </a:spcBef>
              <a:defRPr sz="1400">
                <a:solidFill>
                  <a:schemeClr val="tx1"/>
                </a:solidFill>
                <a:latin typeface="Arial" panose="020B0604020202020204" pitchFamily="34" charset="0"/>
                <a:ea typeface="ＭＳ Ｐゴシック" panose="020B0600070205080204" pitchFamily="34" charset="-128"/>
              </a:defRPr>
            </a:lvl4pPr>
            <a:lvl5pPr marL="2057400" indent="-228600" defTabSz="931863">
              <a:spcBef>
                <a:spcPct val="30000"/>
              </a:spcBef>
              <a:defRPr sz="1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spcBef>
                <a:spcPct val="0"/>
              </a:spcBef>
            </a:pPr>
            <a:fld id="{D13CD301-1014-4E5D-8627-B96A9803CFC5}" type="slidenum">
              <a:rPr lang="en-US" altLang="en-US" sz="1200">
                <a:latin typeface="Times New Roman" panose="02020603050405020304" pitchFamily="18" charset="0"/>
              </a:rPr>
              <a:pPr>
                <a:spcBef>
                  <a:spcPct val="0"/>
                </a:spcBef>
              </a:pPr>
              <a:t>10</a:t>
            </a:fld>
            <a:endParaRPr lang="en-US" altLang="en-US" sz="1200" dirty="0">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92280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19"/>
          <p:cNvSpPr>
            <a:spLocks noChangeArrowheads="1"/>
          </p:cNvSpPr>
          <p:nvPr userDrawn="1"/>
        </p:nvSpPr>
        <p:spPr bwMode="auto">
          <a:xfrm>
            <a:off x="1219200" y="2667000"/>
            <a:ext cx="6705600" cy="3505200"/>
          </a:xfrm>
          <a:prstGeom prst="rect">
            <a:avLst/>
          </a:prstGeom>
          <a:noFill/>
          <a:ln w="19050">
            <a:solidFill>
              <a:srgbClr val="1974C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2400">
                <a:solidFill>
                  <a:schemeClr val="tx1"/>
                </a:solidFill>
                <a:latin typeface="Arial" panose="020B0604020202020204" pitchFamily="34" charset="0"/>
                <a:ea typeface="ＭＳ Ｐゴシック" panose="020B0600070205080204" pitchFamily="34" charset="-128"/>
              </a:defRPr>
            </a:lvl1pPr>
            <a:lvl2pPr marL="742950" indent="-285750" algn="ctr">
              <a:defRPr sz="2400">
                <a:solidFill>
                  <a:schemeClr val="tx1"/>
                </a:solidFill>
                <a:latin typeface="Arial" panose="020B0604020202020204" pitchFamily="34" charset="0"/>
                <a:ea typeface="ＭＳ Ｐゴシック" panose="020B0600070205080204" pitchFamily="34" charset="-128"/>
              </a:defRPr>
            </a:lvl2pPr>
            <a:lvl3pPr marL="1143000" indent="-228600" algn="ctr">
              <a:defRPr sz="2400">
                <a:solidFill>
                  <a:schemeClr val="tx1"/>
                </a:solidFill>
                <a:latin typeface="Arial" panose="020B0604020202020204" pitchFamily="34" charset="0"/>
                <a:ea typeface="ＭＳ Ｐゴシック" panose="020B0600070205080204" pitchFamily="34" charset="-128"/>
              </a:defRPr>
            </a:lvl3pPr>
            <a:lvl4pPr marL="1600200" indent="-228600" algn="ctr">
              <a:defRPr sz="2400">
                <a:solidFill>
                  <a:schemeClr val="tx1"/>
                </a:solidFill>
                <a:latin typeface="Arial" panose="020B0604020202020204" pitchFamily="34" charset="0"/>
                <a:ea typeface="ＭＳ Ｐゴシック" panose="020B0600070205080204" pitchFamily="34" charset="-128"/>
              </a:defRPr>
            </a:lvl4pPr>
            <a:lvl5pPr marL="2057400" indent="-228600" algn="ctr">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dirty="0"/>
          </a:p>
        </p:txBody>
      </p:sp>
      <p:sp>
        <p:nvSpPr>
          <p:cNvPr id="5" name="Text Box 23"/>
          <p:cNvSpPr txBox="1">
            <a:spLocks noChangeArrowheads="1"/>
          </p:cNvSpPr>
          <p:nvPr userDrawn="1"/>
        </p:nvSpPr>
        <p:spPr bwMode="auto">
          <a:xfrm>
            <a:off x="0" y="6588125"/>
            <a:ext cx="9144000" cy="269875"/>
          </a:xfrm>
          <a:prstGeom prst="rect">
            <a:avLst/>
          </a:prstGeom>
          <a:noFill/>
          <a:ln w="9525">
            <a:noFill/>
            <a:miter lim="800000"/>
            <a:headEnd/>
            <a:tailEnd/>
          </a:ln>
          <a:effectLst/>
        </p:spPr>
        <p:txBody>
          <a:bodyPr/>
          <a:lstStyle>
            <a:lvl1pPr eaLnBrk="0" hangingPunct="0">
              <a:tabLst>
                <a:tab pos="7485063" algn="l"/>
              </a:tabLst>
              <a:defRPr sz="2400">
                <a:solidFill>
                  <a:schemeClr val="tx1"/>
                </a:solidFill>
                <a:latin typeface="Arial" pitchFamily="34" charset="0"/>
                <a:ea typeface="ＭＳ Ｐゴシック" pitchFamily="34" charset="-128"/>
              </a:defRPr>
            </a:lvl1pPr>
            <a:lvl2pPr marL="742950" indent="-285750" eaLnBrk="0" hangingPunct="0">
              <a:tabLst>
                <a:tab pos="7485063" algn="l"/>
              </a:tabLst>
              <a:defRPr sz="2400">
                <a:solidFill>
                  <a:schemeClr val="tx1"/>
                </a:solidFill>
                <a:latin typeface="Arial" pitchFamily="34" charset="0"/>
                <a:ea typeface="ＭＳ Ｐゴシック" pitchFamily="34" charset="-128"/>
              </a:defRPr>
            </a:lvl2pPr>
            <a:lvl3pPr marL="1143000" indent="-228600" eaLnBrk="0" hangingPunct="0">
              <a:tabLst>
                <a:tab pos="7485063" algn="l"/>
              </a:tabLst>
              <a:defRPr sz="2400">
                <a:solidFill>
                  <a:schemeClr val="tx1"/>
                </a:solidFill>
                <a:latin typeface="Arial" pitchFamily="34" charset="0"/>
                <a:ea typeface="ＭＳ Ｐゴシック" pitchFamily="34" charset="-128"/>
              </a:defRPr>
            </a:lvl3pPr>
            <a:lvl4pPr marL="1600200" indent="-228600" eaLnBrk="0" hangingPunct="0">
              <a:tabLst>
                <a:tab pos="7485063" algn="l"/>
              </a:tabLst>
              <a:defRPr sz="2400">
                <a:solidFill>
                  <a:schemeClr val="tx1"/>
                </a:solidFill>
                <a:latin typeface="Arial" pitchFamily="34" charset="0"/>
                <a:ea typeface="ＭＳ Ｐゴシック" pitchFamily="34" charset="-128"/>
              </a:defRPr>
            </a:lvl4pPr>
            <a:lvl5pPr marL="2057400" indent="-228600" eaLnBrk="0" hangingPunct="0">
              <a:tabLst>
                <a:tab pos="7485063" algn="l"/>
              </a:tabLst>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tabLst>
                <a:tab pos="7485063" algn="l"/>
              </a:tabLs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tabLst>
                <a:tab pos="7485063" algn="l"/>
              </a:tabLs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tabLst>
                <a:tab pos="7485063" algn="l"/>
              </a:tabLs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tabLst>
                <a:tab pos="7485063" algn="l"/>
              </a:tabLs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sz="1000" dirty="0"/>
              <a:t>Copyright © 2013 Wolters Kluwer Health | Lippincott Williams &amp; Wilkins </a:t>
            </a:r>
          </a:p>
        </p:txBody>
      </p:sp>
      <p:pic>
        <p:nvPicPr>
          <p:cNvPr id="6" name="Picture 15" descr="ppt_open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65" name="Rectangle 17"/>
          <p:cNvSpPr>
            <a:spLocks noGrp="1" noChangeArrowheads="1"/>
          </p:cNvSpPr>
          <p:nvPr>
            <p:ph type="ctrTitle"/>
          </p:nvPr>
        </p:nvSpPr>
        <p:spPr>
          <a:xfrm>
            <a:off x="1223963" y="4174677"/>
            <a:ext cx="6692900" cy="387798"/>
          </a:xfrm>
          <a:effectLst/>
        </p:spPr>
        <p:txBody>
          <a:bodyPr anchorCtr="1"/>
          <a:lstStyle>
            <a:lvl1pPr algn="ct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70321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9189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9263" y="1611313"/>
            <a:ext cx="2155825" cy="4421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200" y="1611313"/>
            <a:ext cx="6316663" cy="4421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7484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34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17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200" y="2346325"/>
            <a:ext cx="4230688" cy="368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3288" y="2346325"/>
            <a:ext cx="4230687" cy="368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7025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9973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0801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230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7335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06584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0213" y="671513"/>
            <a:ext cx="8524875" cy="388937"/>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ltLang="en-US" dirty="0"/>
              <a:t>Click to edit Master title style</a:t>
            </a:r>
          </a:p>
        </p:txBody>
      </p:sp>
      <p:sp>
        <p:nvSpPr>
          <p:cNvPr id="1027" name="Rectangle 4"/>
          <p:cNvSpPr>
            <a:spLocks noGrp="1" noChangeArrowheads="1"/>
          </p:cNvSpPr>
          <p:nvPr>
            <p:ph type="body" idx="1"/>
          </p:nvPr>
        </p:nvSpPr>
        <p:spPr bwMode="auto">
          <a:xfrm>
            <a:off x="330200" y="1406525"/>
            <a:ext cx="8613775"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Text Box 8"/>
          <p:cNvSpPr txBox="1">
            <a:spLocks noChangeArrowheads="1"/>
          </p:cNvSpPr>
          <p:nvPr userDrawn="1"/>
        </p:nvSpPr>
        <p:spPr bwMode="auto">
          <a:xfrm>
            <a:off x="6003925" y="6089650"/>
            <a:ext cx="2820988" cy="457200"/>
          </a:xfrm>
          <a:prstGeom prst="rect">
            <a:avLst/>
          </a:prstGeom>
          <a:noFill/>
          <a:ln>
            <a:noFill/>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dirty="0"/>
          </a:p>
        </p:txBody>
      </p:sp>
      <p:sp>
        <p:nvSpPr>
          <p:cNvPr id="1030" name="Text Box 11"/>
          <p:cNvSpPr txBox="1">
            <a:spLocks noChangeArrowheads="1"/>
          </p:cNvSpPr>
          <p:nvPr userDrawn="1"/>
        </p:nvSpPr>
        <p:spPr bwMode="auto">
          <a:xfrm>
            <a:off x="303213" y="6581775"/>
            <a:ext cx="8840787" cy="269875"/>
          </a:xfrm>
          <a:prstGeom prst="rect">
            <a:avLst/>
          </a:prstGeom>
          <a:noFill/>
          <a:ln>
            <a:noFill/>
          </a:ln>
        </p:spPr>
        <p:txBody>
          <a:bodyPr/>
          <a:lstStyle>
            <a:lvl1pPr eaLnBrk="0" hangingPunct="0">
              <a:tabLst>
                <a:tab pos="7485063" algn="l"/>
              </a:tabLst>
              <a:defRPr sz="2400">
                <a:solidFill>
                  <a:schemeClr val="tx1"/>
                </a:solidFill>
                <a:latin typeface="Arial" pitchFamily="34" charset="0"/>
                <a:ea typeface="ＭＳ Ｐゴシック" pitchFamily="34" charset="-128"/>
              </a:defRPr>
            </a:lvl1pPr>
            <a:lvl2pPr marL="742950" indent="-285750" eaLnBrk="0" hangingPunct="0">
              <a:tabLst>
                <a:tab pos="7485063" algn="l"/>
              </a:tabLst>
              <a:defRPr sz="2400">
                <a:solidFill>
                  <a:schemeClr val="tx1"/>
                </a:solidFill>
                <a:latin typeface="Arial" pitchFamily="34" charset="0"/>
                <a:ea typeface="ＭＳ Ｐゴシック" pitchFamily="34" charset="-128"/>
              </a:defRPr>
            </a:lvl2pPr>
            <a:lvl3pPr marL="1143000" indent="-228600" eaLnBrk="0" hangingPunct="0">
              <a:tabLst>
                <a:tab pos="7485063" algn="l"/>
              </a:tabLst>
              <a:defRPr sz="2400">
                <a:solidFill>
                  <a:schemeClr val="tx1"/>
                </a:solidFill>
                <a:latin typeface="Arial" pitchFamily="34" charset="0"/>
                <a:ea typeface="ＭＳ Ｐゴシック" pitchFamily="34" charset="-128"/>
              </a:defRPr>
            </a:lvl3pPr>
            <a:lvl4pPr marL="1600200" indent="-228600" eaLnBrk="0" hangingPunct="0">
              <a:tabLst>
                <a:tab pos="7485063" algn="l"/>
              </a:tabLst>
              <a:defRPr sz="2400">
                <a:solidFill>
                  <a:schemeClr val="tx1"/>
                </a:solidFill>
                <a:latin typeface="Arial" pitchFamily="34" charset="0"/>
                <a:ea typeface="ＭＳ Ｐゴシック" pitchFamily="34" charset="-128"/>
              </a:defRPr>
            </a:lvl4pPr>
            <a:lvl5pPr marL="2057400" indent="-228600" eaLnBrk="0" hangingPunct="0">
              <a:tabLst>
                <a:tab pos="7485063" algn="l"/>
              </a:tabLst>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tabLst>
                <a:tab pos="7485063" algn="l"/>
              </a:tabLs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tabLst>
                <a:tab pos="7485063" algn="l"/>
              </a:tabLs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tabLst>
                <a:tab pos="7485063" algn="l"/>
              </a:tabLs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tabLst>
                <a:tab pos="7485063" algn="l"/>
              </a:tabLst>
              <a:defRPr sz="2400">
                <a:solidFill>
                  <a:schemeClr val="tx1"/>
                </a:solidFill>
                <a:latin typeface="Arial" pitchFamily="34" charset="0"/>
                <a:ea typeface="ＭＳ Ｐゴシック" pitchFamily="34" charset="-128"/>
              </a:defRPr>
            </a:lvl9pPr>
          </a:lstStyle>
          <a:p>
            <a:pPr algn="r" eaLnBrk="1" hangingPunct="1">
              <a:spcBef>
                <a:spcPct val="50000"/>
              </a:spcBef>
              <a:defRPr/>
            </a:pPr>
            <a:endParaRPr lang="en-US" sz="1000" dirty="0"/>
          </a:p>
        </p:txBody>
      </p:sp>
      <p:cxnSp>
        <p:nvCxnSpPr>
          <p:cNvPr id="8" name="Straight Connector 7"/>
          <p:cNvCxnSpPr/>
          <p:nvPr userDrawn="1"/>
        </p:nvCxnSpPr>
        <p:spPr>
          <a:xfrm>
            <a:off x="0" y="1158875"/>
            <a:ext cx="9144000"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9" name="Text Box 13"/>
          <p:cNvSpPr txBox="1">
            <a:spLocks noChangeArrowheads="1"/>
          </p:cNvSpPr>
          <p:nvPr userDrawn="1"/>
        </p:nvSpPr>
        <p:spPr bwMode="auto">
          <a:xfrm>
            <a:off x="0" y="6588125"/>
            <a:ext cx="9144000" cy="246063"/>
          </a:xfrm>
          <a:prstGeom prst="rect">
            <a:avLst/>
          </a:prstGeom>
          <a:noFill/>
          <a:ln>
            <a:noFill/>
          </a:ln>
          <a:effectLst/>
        </p:spPr>
        <p:txBody>
          <a:bodyPr/>
          <a:lstStyle>
            <a:lvl1pPr algn="l" eaLnBrk="0" hangingPunct="0">
              <a:tabLst>
                <a:tab pos="7485063" algn="l"/>
              </a:tabLst>
              <a:defRPr sz="2400">
                <a:solidFill>
                  <a:schemeClr val="tx1"/>
                </a:solidFill>
                <a:latin typeface="Times New Roman" pitchFamily="18" charset="0"/>
              </a:defRPr>
            </a:lvl1pPr>
            <a:lvl2pPr algn="l" eaLnBrk="0" hangingPunct="0">
              <a:tabLst>
                <a:tab pos="7485063" algn="l"/>
              </a:tabLst>
              <a:defRPr sz="2400">
                <a:solidFill>
                  <a:schemeClr val="tx1"/>
                </a:solidFill>
                <a:latin typeface="Times New Roman" pitchFamily="18" charset="0"/>
              </a:defRPr>
            </a:lvl2pPr>
            <a:lvl3pPr algn="l" eaLnBrk="0" hangingPunct="0">
              <a:tabLst>
                <a:tab pos="7485063" algn="l"/>
              </a:tabLst>
              <a:defRPr sz="2400">
                <a:solidFill>
                  <a:schemeClr val="tx1"/>
                </a:solidFill>
                <a:latin typeface="Times New Roman" pitchFamily="18" charset="0"/>
              </a:defRPr>
            </a:lvl3pPr>
            <a:lvl4pPr algn="l" eaLnBrk="0" hangingPunct="0">
              <a:tabLst>
                <a:tab pos="7485063" algn="l"/>
              </a:tabLst>
              <a:defRPr sz="2400">
                <a:solidFill>
                  <a:schemeClr val="tx1"/>
                </a:solidFill>
                <a:latin typeface="Times New Roman" pitchFamily="18" charset="0"/>
              </a:defRPr>
            </a:lvl4pPr>
            <a:lvl5pPr algn="l" eaLnBrk="0" hangingPunct="0">
              <a:tabLst>
                <a:tab pos="7485063" algn="l"/>
              </a:tabLst>
              <a:defRPr sz="2400">
                <a:solidFill>
                  <a:schemeClr val="tx1"/>
                </a:solidFill>
                <a:latin typeface="Times New Roman" pitchFamily="18" charset="0"/>
              </a:defRPr>
            </a:lvl5pPr>
            <a:lvl6pPr eaLnBrk="0" fontAlgn="base" hangingPunct="0">
              <a:spcBef>
                <a:spcPct val="0"/>
              </a:spcBef>
              <a:spcAft>
                <a:spcPct val="0"/>
              </a:spcAft>
              <a:tabLst>
                <a:tab pos="7485063" algn="l"/>
              </a:tabLst>
              <a:defRPr sz="2400">
                <a:solidFill>
                  <a:schemeClr val="tx1"/>
                </a:solidFill>
                <a:latin typeface="Times New Roman" pitchFamily="18" charset="0"/>
              </a:defRPr>
            </a:lvl6pPr>
            <a:lvl7pPr eaLnBrk="0" fontAlgn="base" hangingPunct="0">
              <a:spcBef>
                <a:spcPct val="0"/>
              </a:spcBef>
              <a:spcAft>
                <a:spcPct val="0"/>
              </a:spcAft>
              <a:tabLst>
                <a:tab pos="7485063" algn="l"/>
              </a:tabLst>
              <a:defRPr sz="2400">
                <a:solidFill>
                  <a:schemeClr val="tx1"/>
                </a:solidFill>
                <a:latin typeface="Times New Roman" pitchFamily="18" charset="0"/>
              </a:defRPr>
            </a:lvl7pPr>
            <a:lvl8pPr eaLnBrk="0" fontAlgn="base" hangingPunct="0">
              <a:spcBef>
                <a:spcPct val="0"/>
              </a:spcBef>
              <a:spcAft>
                <a:spcPct val="0"/>
              </a:spcAft>
              <a:tabLst>
                <a:tab pos="7485063" algn="l"/>
              </a:tabLst>
              <a:defRPr sz="2400">
                <a:solidFill>
                  <a:schemeClr val="tx1"/>
                </a:solidFill>
                <a:latin typeface="Times New Roman" pitchFamily="18" charset="0"/>
              </a:defRPr>
            </a:lvl8pPr>
            <a:lvl9pPr eaLnBrk="0" fontAlgn="base" hangingPunct="0">
              <a:spcBef>
                <a:spcPct val="0"/>
              </a:spcBef>
              <a:spcAft>
                <a:spcPct val="0"/>
              </a:spcAft>
              <a:tabLst>
                <a:tab pos="7485063" algn="l"/>
              </a:tabLst>
              <a:defRPr sz="2400">
                <a:solidFill>
                  <a:schemeClr val="tx1"/>
                </a:solidFill>
                <a:latin typeface="Times New Roman" pitchFamily="18" charset="0"/>
              </a:defRPr>
            </a:lvl9pPr>
          </a:lstStyle>
          <a:p>
            <a:pPr algn="ctr">
              <a:defRPr/>
            </a:pPr>
            <a:r>
              <a:rPr lang="en-US" sz="1000" dirty="0">
                <a:latin typeface="Arial" pitchFamily="34" charset="0"/>
                <a:ea typeface="MS PGothic" pitchFamily="34" charset="-128"/>
                <a:cs typeface="Arial" pitchFamily="34" charset="0"/>
              </a:rPr>
              <a:t>Copyright © </a:t>
            </a:r>
            <a:r>
              <a:rPr lang="en-US" sz="1000" dirty="0" smtClean="0">
                <a:latin typeface="Arial" pitchFamily="34" charset="0"/>
                <a:ea typeface="MS PGothic" pitchFamily="34" charset="-128"/>
                <a:cs typeface="Arial" pitchFamily="34" charset="0"/>
              </a:rPr>
              <a:t>2020 </a:t>
            </a:r>
            <a:r>
              <a:rPr lang="en-US" sz="1000" dirty="0">
                <a:latin typeface="Arial" pitchFamily="34" charset="0"/>
                <a:ea typeface="MS PGothic" pitchFamily="34" charset="-128"/>
                <a:cs typeface="Arial" pitchFamily="34" charset="0"/>
              </a:rPr>
              <a:t>Wolters Kluwer • All Rights Reserved</a:t>
            </a:r>
          </a:p>
        </p:txBody>
      </p:sp>
      <p:pic>
        <p:nvPicPr>
          <p:cNvPr id="1032" name="Picture 14" descr="WK_CMYK.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600825"/>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2"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rtl="0" eaLnBrk="0" fontAlgn="base" hangingPunct="0">
        <a:lnSpc>
          <a:spcPct val="90000"/>
        </a:lnSpc>
        <a:spcBef>
          <a:spcPct val="0"/>
        </a:spcBef>
        <a:spcAft>
          <a:spcPct val="0"/>
        </a:spcAft>
        <a:defRPr sz="2800" b="1">
          <a:solidFill>
            <a:srgbClr val="186EC4"/>
          </a:solidFill>
          <a:latin typeface="+mj-lt"/>
          <a:ea typeface="ＭＳ Ｐゴシック" charset="0"/>
          <a:cs typeface="+mj-cs"/>
        </a:defRPr>
      </a:lvl1pPr>
      <a:lvl2pPr algn="l" rtl="0" eaLnBrk="0" fontAlgn="base" hangingPunct="0">
        <a:lnSpc>
          <a:spcPct val="90000"/>
        </a:lnSpc>
        <a:spcBef>
          <a:spcPct val="0"/>
        </a:spcBef>
        <a:spcAft>
          <a:spcPct val="0"/>
        </a:spcAft>
        <a:defRPr sz="2800" b="1">
          <a:solidFill>
            <a:srgbClr val="186EC4"/>
          </a:solidFill>
          <a:latin typeface="Verdana" pitchFamily="34" charset="0"/>
          <a:ea typeface="ＭＳ Ｐゴシック" charset="0"/>
        </a:defRPr>
      </a:lvl2pPr>
      <a:lvl3pPr algn="l" rtl="0" eaLnBrk="0" fontAlgn="base" hangingPunct="0">
        <a:lnSpc>
          <a:spcPct val="90000"/>
        </a:lnSpc>
        <a:spcBef>
          <a:spcPct val="0"/>
        </a:spcBef>
        <a:spcAft>
          <a:spcPct val="0"/>
        </a:spcAft>
        <a:defRPr sz="2800" b="1">
          <a:solidFill>
            <a:srgbClr val="186EC4"/>
          </a:solidFill>
          <a:latin typeface="Verdana" pitchFamily="34" charset="0"/>
          <a:ea typeface="ＭＳ Ｐゴシック" charset="0"/>
        </a:defRPr>
      </a:lvl3pPr>
      <a:lvl4pPr algn="l" rtl="0" eaLnBrk="0" fontAlgn="base" hangingPunct="0">
        <a:lnSpc>
          <a:spcPct val="90000"/>
        </a:lnSpc>
        <a:spcBef>
          <a:spcPct val="0"/>
        </a:spcBef>
        <a:spcAft>
          <a:spcPct val="0"/>
        </a:spcAft>
        <a:defRPr sz="2800" b="1">
          <a:solidFill>
            <a:srgbClr val="186EC4"/>
          </a:solidFill>
          <a:latin typeface="Verdana" pitchFamily="34" charset="0"/>
          <a:ea typeface="ＭＳ Ｐゴシック" charset="0"/>
        </a:defRPr>
      </a:lvl4pPr>
      <a:lvl5pPr algn="l" rtl="0" eaLnBrk="0" fontAlgn="base" hangingPunct="0">
        <a:lnSpc>
          <a:spcPct val="90000"/>
        </a:lnSpc>
        <a:spcBef>
          <a:spcPct val="0"/>
        </a:spcBef>
        <a:spcAft>
          <a:spcPct val="0"/>
        </a:spcAft>
        <a:defRPr sz="2800" b="1">
          <a:solidFill>
            <a:srgbClr val="186EC4"/>
          </a:solidFill>
          <a:latin typeface="Verdana" pitchFamily="34" charset="0"/>
          <a:ea typeface="ＭＳ Ｐゴシック" charset="0"/>
        </a:defRPr>
      </a:lvl5pPr>
      <a:lvl6pPr marL="457200" algn="l" rtl="0" fontAlgn="base">
        <a:lnSpc>
          <a:spcPct val="90000"/>
        </a:lnSpc>
        <a:spcBef>
          <a:spcPct val="0"/>
        </a:spcBef>
        <a:spcAft>
          <a:spcPct val="0"/>
        </a:spcAft>
        <a:defRPr sz="2800" b="1">
          <a:solidFill>
            <a:srgbClr val="186EC4"/>
          </a:solidFill>
          <a:latin typeface="Verdana" pitchFamily="34" charset="0"/>
        </a:defRPr>
      </a:lvl6pPr>
      <a:lvl7pPr marL="914400" algn="l" rtl="0" fontAlgn="base">
        <a:lnSpc>
          <a:spcPct val="90000"/>
        </a:lnSpc>
        <a:spcBef>
          <a:spcPct val="0"/>
        </a:spcBef>
        <a:spcAft>
          <a:spcPct val="0"/>
        </a:spcAft>
        <a:defRPr sz="2800" b="1">
          <a:solidFill>
            <a:srgbClr val="186EC4"/>
          </a:solidFill>
          <a:latin typeface="Verdana" pitchFamily="34" charset="0"/>
        </a:defRPr>
      </a:lvl7pPr>
      <a:lvl8pPr marL="1371600" algn="l" rtl="0" fontAlgn="base">
        <a:lnSpc>
          <a:spcPct val="90000"/>
        </a:lnSpc>
        <a:spcBef>
          <a:spcPct val="0"/>
        </a:spcBef>
        <a:spcAft>
          <a:spcPct val="0"/>
        </a:spcAft>
        <a:defRPr sz="2800" b="1">
          <a:solidFill>
            <a:srgbClr val="186EC4"/>
          </a:solidFill>
          <a:latin typeface="Verdana" pitchFamily="34" charset="0"/>
        </a:defRPr>
      </a:lvl8pPr>
      <a:lvl9pPr marL="1828800" algn="l" rtl="0" fontAlgn="base">
        <a:lnSpc>
          <a:spcPct val="90000"/>
        </a:lnSpc>
        <a:spcBef>
          <a:spcPct val="0"/>
        </a:spcBef>
        <a:spcAft>
          <a:spcPct val="0"/>
        </a:spcAft>
        <a:defRPr sz="2800" b="1">
          <a:solidFill>
            <a:srgbClr val="186EC4"/>
          </a:solidFill>
          <a:latin typeface="Verdana" pitchFamily="34" charset="0"/>
        </a:defRPr>
      </a:lvl9pPr>
    </p:titleStyle>
    <p:bodyStyle>
      <a:lvl1pPr marL="280988" indent="-280988" algn="l" rtl="0" eaLnBrk="0" fontAlgn="base" hangingPunct="0">
        <a:lnSpc>
          <a:spcPct val="90000"/>
        </a:lnSpc>
        <a:spcBef>
          <a:spcPct val="60000"/>
        </a:spcBef>
        <a:spcAft>
          <a:spcPct val="0"/>
        </a:spcAft>
        <a:buClr>
          <a:srgbClr val="CC9900"/>
        </a:buClr>
        <a:buFont typeface="Wingdings" panose="05000000000000000000" pitchFamily="2" charset="2"/>
        <a:buChar char="v"/>
        <a:defRPr sz="2200">
          <a:solidFill>
            <a:schemeClr val="tx1"/>
          </a:solidFill>
          <a:latin typeface="+mn-lt"/>
          <a:ea typeface="ＭＳ Ｐゴシック" charset="0"/>
          <a:cs typeface="+mn-cs"/>
        </a:defRPr>
      </a:lvl1pPr>
      <a:lvl2pPr marL="862013" indent="-404813" algn="l" rtl="0" eaLnBrk="0" fontAlgn="base" hangingPunct="0">
        <a:lnSpc>
          <a:spcPct val="90000"/>
        </a:lnSpc>
        <a:spcBef>
          <a:spcPct val="60000"/>
        </a:spcBef>
        <a:spcAft>
          <a:spcPct val="0"/>
        </a:spcAft>
        <a:buClr>
          <a:srgbClr val="CC9900"/>
        </a:buClr>
        <a:buFont typeface="Courier New" panose="02070309020205020404" pitchFamily="49" charset="0"/>
        <a:buChar char="o"/>
        <a:defRPr sz="2200">
          <a:solidFill>
            <a:schemeClr val="tx1"/>
          </a:solidFill>
          <a:latin typeface="+mn-lt"/>
          <a:ea typeface="ＭＳ Ｐゴシック" charset="0"/>
        </a:defRPr>
      </a:lvl2pPr>
      <a:lvl3pPr marL="1204913" indent="-228600" algn="l" rtl="0" eaLnBrk="0" fontAlgn="base" hangingPunct="0">
        <a:lnSpc>
          <a:spcPct val="90000"/>
        </a:lnSpc>
        <a:spcBef>
          <a:spcPct val="60000"/>
        </a:spcBef>
        <a:spcAft>
          <a:spcPct val="0"/>
        </a:spcAft>
        <a:buClr>
          <a:srgbClr val="CC9900"/>
        </a:buClr>
        <a:buFont typeface="Wingdings" panose="05000000000000000000" pitchFamily="2" charset="2"/>
        <a:buChar char="§"/>
        <a:defRPr sz="2200">
          <a:solidFill>
            <a:schemeClr val="tx1"/>
          </a:solidFill>
          <a:latin typeface="+mn-lt"/>
          <a:ea typeface="ＭＳ Ｐゴシック" charset="0"/>
        </a:defRPr>
      </a:lvl3pPr>
      <a:lvl4pPr marL="1600200" indent="-228600" algn="l" rtl="0" eaLnBrk="0" fontAlgn="base" hangingPunct="0">
        <a:lnSpc>
          <a:spcPct val="90000"/>
        </a:lnSpc>
        <a:spcBef>
          <a:spcPct val="60000"/>
        </a:spcBef>
        <a:spcAft>
          <a:spcPct val="0"/>
        </a:spcAft>
        <a:buClr>
          <a:srgbClr val="CC9900"/>
        </a:buClr>
        <a:buFont typeface="Wingdings" panose="05000000000000000000" pitchFamily="2" charset="2"/>
        <a:buChar char="Ø"/>
        <a:defRPr sz="2200">
          <a:solidFill>
            <a:schemeClr val="tx1"/>
          </a:solidFill>
          <a:latin typeface="+mn-lt"/>
          <a:ea typeface="ＭＳ Ｐゴシック" charset="0"/>
        </a:defRPr>
      </a:lvl4pPr>
      <a:lvl5pPr marL="2057400" indent="-228600" algn="l" rtl="0" eaLnBrk="0" fontAlgn="base" hangingPunct="0">
        <a:lnSpc>
          <a:spcPct val="90000"/>
        </a:lnSpc>
        <a:spcBef>
          <a:spcPct val="60000"/>
        </a:spcBef>
        <a:spcAft>
          <a:spcPct val="0"/>
        </a:spcAft>
        <a:buClr>
          <a:srgbClr val="CC9900"/>
        </a:buClr>
        <a:buChar char="•"/>
        <a:defRPr sz="2200">
          <a:solidFill>
            <a:schemeClr val="tx1"/>
          </a:solidFill>
          <a:latin typeface="+mn-lt"/>
          <a:ea typeface="ＭＳ Ｐゴシック" charset="0"/>
        </a:defRPr>
      </a:lvl5pPr>
      <a:lvl6pPr marL="2514600" indent="-228600" algn="l" rtl="0" fontAlgn="base">
        <a:lnSpc>
          <a:spcPct val="90000"/>
        </a:lnSpc>
        <a:spcBef>
          <a:spcPct val="60000"/>
        </a:spcBef>
        <a:spcAft>
          <a:spcPct val="0"/>
        </a:spcAft>
        <a:buClr>
          <a:srgbClr val="CC9900"/>
        </a:buClr>
        <a:buChar char="•"/>
        <a:defRPr sz="2200">
          <a:solidFill>
            <a:schemeClr val="tx1"/>
          </a:solidFill>
          <a:latin typeface="+mn-lt"/>
        </a:defRPr>
      </a:lvl6pPr>
      <a:lvl7pPr marL="2971800" indent="-228600" algn="l" rtl="0" fontAlgn="base">
        <a:lnSpc>
          <a:spcPct val="90000"/>
        </a:lnSpc>
        <a:spcBef>
          <a:spcPct val="60000"/>
        </a:spcBef>
        <a:spcAft>
          <a:spcPct val="0"/>
        </a:spcAft>
        <a:buClr>
          <a:srgbClr val="CC9900"/>
        </a:buClr>
        <a:buChar char="•"/>
        <a:defRPr sz="2200">
          <a:solidFill>
            <a:schemeClr val="tx1"/>
          </a:solidFill>
          <a:latin typeface="+mn-lt"/>
        </a:defRPr>
      </a:lvl7pPr>
      <a:lvl8pPr marL="3429000" indent="-228600" algn="l" rtl="0" fontAlgn="base">
        <a:lnSpc>
          <a:spcPct val="90000"/>
        </a:lnSpc>
        <a:spcBef>
          <a:spcPct val="60000"/>
        </a:spcBef>
        <a:spcAft>
          <a:spcPct val="0"/>
        </a:spcAft>
        <a:buClr>
          <a:srgbClr val="CC9900"/>
        </a:buClr>
        <a:buChar char="•"/>
        <a:defRPr sz="2200">
          <a:solidFill>
            <a:schemeClr val="tx1"/>
          </a:solidFill>
          <a:latin typeface="+mn-lt"/>
        </a:defRPr>
      </a:lvl8pPr>
      <a:lvl9pPr marL="3886200" indent="-228600" algn="l" rtl="0" fontAlgn="base">
        <a:lnSpc>
          <a:spcPct val="90000"/>
        </a:lnSpc>
        <a:spcBef>
          <a:spcPct val="60000"/>
        </a:spcBef>
        <a:spcAft>
          <a:spcPct val="0"/>
        </a:spcAft>
        <a:buClr>
          <a:srgbClr val="CC9900"/>
        </a:buClr>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5550" y="2847303"/>
            <a:ext cx="6692900" cy="1163395"/>
          </a:xfrm>
        </p:spPr>
        <p:txBody>
          <a:bodyPr/>
          <a:lstStyle/>
          <a:p>
            <a:r>
              <a:rPr lang="en-US" dirty="0"/>
              <a:t>Chapter 37: </a:t>
            </a:r>
            <a:br>
              <a:rPr lang="en-US" dirty="0"/>
            </a:br>
            <a:r>
              <a:rPr lang="en-US" dirty="0"/>
              <a:t/>
            </a:r>
            <a:br>
              <a:rPr lang="en-US" dirty="0"/>
            </a:br>
            <a:r>
              <a:rPr lang="en-US" dirty="0"/>
              <a:t>Thyroid and Parathyroid Agents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430213" y="242888"/>
            <a:ext cx="8524875" cy="776287"/>
          </a:xfrm>
        </p:spPr>
        <p:txBody>
          <a:bodyPr/>
          <a:lstStyle/>
          <a:p>
            <a:pPr>
              <a:defRPr/>
            </a:pPr>
            <a:r>
              <a:rPr lang="en-US" dirty="0">
                <a:ea typeface="+mj-ea"/>
              </a:rPr>
              <a:t>Replacement Hormone Products for Treating Hypothyroidism</a:t>
            </a:r>
          </a:p>
        </p:txBody>
      </p:sp>
      <p:sp>
        <p:nvSpPr>
          <p:cNvPr id="12291" name="Rectangle 3"/>
          <p:cNvSpPr>
            <a:spLocks noGrp="1" noChangeArrowheads="1"/>
          </p:cNvSpPr>
          <p:nvPr>
            <p:ph type="body" idx="1"/>
          </p:nvPr>
        </p:nvSpPr>
        <p:spPr>
          <a:xfrm>
            <a:off x="330200" y="1444625"/>
            <a:ext cx="8613775" cy="3686175"/>
          </a:xfrm>
        </p:spPr>
        <p:txBody>
          <a:bodyPr/>
          <a:lstStyle/>
          <a:p>
            <a:r>
              <a:rPr lang="en-US" altLang="en-US" dirty="0">
                <a:ea typeface="ＭＳ Ｐゴシック" panose="020B0600070205080204" pitchFamily="34" charset="-128"/>
                <a:cs typeface="Times New Roman" panose="02020603050405020304" pitchFamily="18" charset="0"/>
              </a:rPr>
              <a:t>Levothyroxine (</a:t>
            </a:r>
            <a:r>
              <a:rPr lang="en-US" altLang="en-US" i="1" dirty="0">
                <a:ea typeface="ＭＳ Ｐゴシック" panose="020B0600070205080204" pitchFamily="34" charset="-128"/>
                <a:cs typeface="Times New Roman" panose="02020603050405020304" pitchFamily="18" charset="0"/>
              </a:rPr>
              <a:t>Synthroid, Levoxyl, Levothroid</a:t>
            </a:r>
            <a:r>
              <a:rPr lang="en-US" altLang="en-US" dirty="0">
                <a:ea typeface="ＭＳ Ｐゴシック" panose="020B0600070205080204" pitchFamily="34" charset="-128"/>
                <a:cs typeface="Times New Roman" panose="02020603050405020304" pitchFamily="18" charset="0"/>
              </a:rPr>
              <a:t>): Synthetic salt of T</a:t>
            </a:r>
            <a:r>
              <a:rPr lang="en-US" altLang="en-US" baseline="-30000" dirty="0">
                <a:ea typeface="ＭＳ Ｐゴシック" panose="020B0600070205080204" pitchFamily="34" charset="-128"/>
                <a:cs typeface="Times New Roman" panose="02020603050405020304" pitchFamily="18" charset="0"/>
              </a:rPr>
              <a:t>4</a:t>
            </a:r>
            <a:endParaRPr lang="en-US" altLang="en-US" dirty="0">
              <a:ea typeface="ＭＳ Ｐゴシック" panose="020B0600070205080204" pitchFamily="34" charset="-128"/>
              <a:cs typeface="Times New Roman" panose="02020603050405020304" pitchFamily="18" charset="0"/>
            </a:endParaRPr>
          </a:p>
          <a:p>
            <a:r>
              <a:rPr lang="en-US" altLang="en-US" dirty="0">
                <a:ea typeface="ＭＳ Ｐゴシック" panose="020B0600070205080204" pitchFamily="34" charset="-128"/>
                <a:cs typeface="Times New Roman" panose="02020603050405020304" pitchFamily="18" charset="0"/>
              </a:rPr>
              <a:t>Thyroid Desiccated (</a:t>
            </a:r>
            <a:r>
              <a:rPr lang="en-US" altLang="en-US" i="1" dirty="0">
                <a:ea typeface="ＭＳ Ｐゴシック" panose="020B0600070205080204" pitchFamily="34" charset="-128"/>
                <a:cs typeface="Times New Roman" panose="02020603050405020304" pitchFamily="18" charset="0"/>
              </a:rPr>
              <a:t>Armour Thyroid</a:t>
            </a:r>
            <a:r>
              <a:rPr lang="en-US" altLang="en-US" dirty="0">
                <a:ea typeface="ＭＳ Ｐゴシック" panose="020B0600070205080204" pitchFamily="34" charset="-128"/>
                <a:cs typeface="Times New Roman" panose="02020603050405020304" pitchFamily="18" charset="0"/>
              </a:rPr>
              <a:t> and others): Prepared from dried animal thyroid glands and contains both T</a:t>
            </a:r>
            <a:r>
              <a:rPr lang="en-US" altLang="en-US" baseline="-30000" dirty="0">
                <a:ea typeface="ＭＳ Ｐゴシック" panose="020B0600070205080204" pitchFamily="34" charset="-128"/>
                <a:cs typeface="Times New Roman" panose="02020603050405020304" pitchFamily="18" charset="0"/>
              </a:rPr>
              <a:t>3</a:t>
            </a:r>
            <a:r>
              <a:rPr lang="en-US" altLang="en-US" dirty="0">
                <a:ea typeface="ＭＳ Ｐゴシック" panose="020B0600070205080204" pitchFamily="34" charset="-128"/>
                <a:cs typeface="Times New Roman" panose="02020603050405020304" pitchFamily="18" charset="0"/>
              </a:rPr>
              <a:t> and T</a:t>
            </a:r>
            <a:r>
              <a:rPr lang="en-US" altLang="en-US" baseline="-30000" dirty="0">
                <a:ea typeface="ＭＳ Ｐゴシック" panose="020B0600070205080204" pitchFamily="34" charset="-128"/>
                <a:cs typeface="Times New Roman" panose="02020603050405020304" pitchFamily="18" charset="0"/>
              </a:rPr>
              <a:t>4</a:t>
            </a:r>
            <a:endParaRPr lang="en-US" altLang="en-US" dirty="0">
              <a:ea typeface="ＭＳ Ｐゴシック" panose="020B0600070205080204" pitchFamily="34" charset="-128"/>
              <a:cs typeface="Times New Roman" panose="02020603050405020304" pitchFamily="18" charset="0"/>
            </a:endParaRPr>
          </a:p>
          <a:p>
            <a:r>
              <a:rPr lang="en-US" altLang="en-US" dirty="0">
                <a:ea typeface="ＭＳ Ｐゴシック" panose="020B0600070205080204" pitchFamily="34" charset="-128"/>
                <a:cs typeface="Times New Roman" panose="02020603050405020304" pitchFamily="18" charset="0"/>
              </a:rPr>
              <a:t>Liothyronine (</a:t>
            </a:r>
            <a:r>
              <a:rPr lang="en-US" altLang="en-US" i="1" dirty="0">
                <a:ea typeface="ＭＳ Ｐゴシック" panose="020B0600070205080204" pitchFamily="34" charset="-128"/>
                <a:cs typeface="Times New Roman" panose="02020603050405020304" pitchFamily="18" charset="0"/>
              </a:rPr>
              <a:t>Cytomel, Triostat</a:t>
            </a:r>
            <a:r>
              <a:rPr lang="en-US" altLang="en-US" dirty="0">
                <a:ea typeface="ＭＳ Ｐゴシック" panose="020B0600070205080204" pitchFamily="34" charset="-128"/>
                <a:cs typeface="Times New Roman" panose="02020603050405020304" pitchFamily="18" charset="0"/>
              </a:rPr>
              <a:t>): Synthetic salt of T</a:t>
            </a:r>
            <a:r>
              <a:rPr lang="en-US" altLang="en-US" baseline="-30000" dirty="0">
                <a:ea typeface="ＭＳ Ｐゴシック" panose="020B0600070205080204" pitchFamily="34" charset="-128"/>
                <a:cs typeface="Times New Roman" panose="02020603050405020304" pitchFamily="18" charset="0"/>
              </a:rPr>
              <a:t>3</a:t>
            </a:r>
            <a:endParaRPr lang="en-US" altLang="en-US" dirty="0">
              <a:ea typeface="ＭＳ Ｐゴシック" panose="020B0600070205080204" pitchFamily="34" charset="-128"/>
              <a:cs typeface="Times New Roman" panose="02020603050405020304" pitchFamily="18" charset="0"/>
            </a:endParaRPr>
          </a:p>
          <a:p>
            <a:r>
              <a:rPr lang="en-US" altLang="en-US" dirty="0">
                <a:ea typeface="ＭＳ Ｐゴシック" panose="020B0600070205080204" pitchFamily="34" charset="-128"/>
                <a:cs typeface="Times New Roman" panose="02020603050405020304" pitchFamily="18" charset="0"/>
              </a:rPr>
              <a:t>Liotrix (</a:t>
            </a:r>
            <a:r>
              <a:rPr lang="en-US" altLang="en-US" i="1" dirty="0">
                <a:ea typeface="ＭＳ Ｐゴシック" panose="020B0600070205080204" pitchFamily="34" charset="-128"/>
                <a:cs typeface="Times New Roman" panose="02020603050405020304" pitchFamily="18" charset="0"/>
              </a:rPr>
              <a:t>Thyrolar</a:t>
            </a:r>
            <a:r>
              <a:rPr lang="en-US" altLang="en-US" dirty="0">
                <a:ea typeface="ＭＳ Ｐゴシック" panose="020B0600070205080204" pitchFamily="34" charset="-128"/>
                <a:cs typeface="Times New Roman" panose="02020603050405020304" pitchFamily="18" charset="0"/>
              </a:rPr>
              <a:t>): Synthetic preparation of T</a:t>
            </a:r>
            <a:r>
              <a:rPr lang="en-US" altLang="en-US" baseline="-30000" dirty="0">
                <a:ea typeface="ＭＳ Ｐゴシック" panose="020B0600070205080204" pitchFamily="34" charset="-128"/>
                <a:cs typeface="Times New Roman" panose="02020603050405020304" pitchFamily="18" charset="0"/>
              </a:rPr>
              <a:t>4</a:t>
            </a:r>
            <a:r>
              <a:rPr lang="en-US" altLang="en-US" dirty="0">
                <a:ea typeface="ＭＳ Ｐゴシック" panose="020B0600070205080204" pitchFamily="34" charset="-128"/>
                <a:cs typeface="Times New Roman" panose="02020603050405020304" pitchFamily="18" charset="0"/>
              </a:rPr>
              <a:t> and T</a:t>
            </a:r>
            <a:r>
              <a:rPr lang="en-US" altLang="en-US" baseline="-30000" dirty="0">
                <a:ea typeface="ＭＳ Ｐゴシック" panose="020B0600070205080204" pitchFamily="34" charset="-128"/>
                <a:cs typeface="Times New Roman" panose="02020603050405020304" pitchFamily="18" charset="0"/>
              </a:rPr>
              <a:t>3</a:t>
            </a:r>
            <a:r>
              <a:rPr lang="en-US" altLang="en-US" dirty="0">
                <a:ea typeface="ＭＳ Ｐゴシック" panose="020B0600070205080204" pitchFamily="34" charset="-128"/>
                <a:cs typeface="Times New Roman" panose="02020603050405020304" pitchFamily="18" charset="0"/>
              </a:rPr>
              <a:t> in a standard 4:1 ratio</a:t>
            </a:r>
            <a:endParaRPr lang="en-US" altLang="en-US" dirty="0">
              <a:ea typeface="ＭＳ Ｐゴシック" panose="020B0600070205080204"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417513" y="664715"/>
            <a:ext cx="8524875" cy="387798"/>
          </a:xfrm>
        </p:spPr>
        <p:txBody>
          <a:bodyPr/>
          <a:lstStyle/>
          <a:p>
            <a:pPr>
              <a:defRPr/>
            </a:pPr>
            <a:r>
              <a:rPr lang="en-US" dirty="0">
                <a:ea typeface="+mj-ea"/>
              </a:rPr>
              <a:t>Thyroid Hormones #1</a:t>
            </a:r>
          </a:p>
        </p:txBody>
      </p:sp>
      <p:sp>
        <p:nvSpPr>
          <p:cNvPr id="13315" name="Rectangle 3"/>
          <p:cNvSpPr>
            <a:spLocks noGrp="1" noChangeArrowheads="1"/>
          </p:cNvSpPr>
          <p:nvPr>
            <p:ph type="body" idx="1"/>
          </p:nvPr>
        </p:nvSpPr>
        <p:spPr>
          <a:xfrm>
            <a:off x="330200" y="1435100"/>
            <a:ext cx="8613775" cy="4098925"/>
          </a:xfrm>
        </p:spPr>
        <p:txBody>
          <a:bodyPr/>
          <a:lstStyle/>
          <a:p>
            <a:pPr>
              <a:lnSpc>
                <a:spcPct val="100000"/>
              </a:lnSpc>
            </a:pPr>
            <a:r>
              <a:rPr lang="en-US" altLang="en-US" sz="1800" dirty="0">
                <a:ea typeface="ＭＳ Ｐゴシック" panose="020B0600070205080204" pitchFamily="34" charset="-128"/>
              </a:rPr>
              <a:t>Actions</a:t>
            </a:r>
          </a:p>
          <a:p>
            <a:pPr lvl="1">
              <a:lnSpc>
                <a:spcPct val="100000"/>
              </a:lnSpc>
            </a:pPr>
            <a:r>
              <a:rPr lang="en-US" altLang="en-US" sz="1800" dirty="0">
                <a:ea typeface="ＭＳ Ｐゴシック" panose="020B0600070205080204" pitchFamily="34" charset="-128"/>
                <a:cs typeface="Times New Roman" panose="02020603050405020304" pitchFamily="18" charset="0"/>
              </a:rPr>
              <a:t>Increases the metabolic rate of body tissues, increasing oxygen consumption, respiration, and heart rate; the rate of fat, protein, and carbohydrate metabolism; and growth and maturation</a:t>
            </a:r>
            <a:endParaRPr lang="en-US" altLang="en-US" sz="1800" dirty="0">
              <a:ea typeface="ＭＳ Ｐゴシック" panose="020B0600070205080204" pitchFamily="34" charset="-128"/>
            </a:endParaRPr>
          </a:p>
          <a:p>
            <a:pPr>
              <a:lnSpc>
                <a:spcPct val="100000"/>
              </a:lnSpc>
            </a:pPr>
            <a:r>
              <a:rPr lang="en-US" altLang="en-US" sz="1800" dirty="0">
                <a:ea typeface="ＭＳ Ｐゴシック" panose="020B0600070205080204" pitchFamily="34" charset="-128"/>
              </a:rPr>
              <a:t>Indications</a:t>
            </a:r>
          </a:p>
          <a:p>
            <a:pPr lvl="1">
              <a:lnSpc>
                <a:spcPct val="100000"/>
              </a:lnSpc>
            </a:pPr>
            <a:r>
              <a:rPr lang="en-US" altLang="en-US" sz="1800" dirty="0">
                <a:ea typeface="ＭＳ Ｐゴシック" panose="020B0600070205080204" pitchFamily="34" charset="-128"/>
                <a:cs typeface="Times New Roman" panose="02020603050405020304" pitchFamily="18" charset="0"/>
              </a:rPr>
              <a:t>Replacement therapy in hypothyroidism; pituitary TSH suppression in the treatment of euthyroid goiters, management of thyroid cancer; thyrotoxicosis in conjunction with other therapy; myxedema coma</a:t>
            </a:r>
            <a:endParaRPr lang="en-US" altLang="en-US" sz="1800" dirty="0">
              <a:ea typeface="ＭＳ Ｐゴシック" panose="020B0600070205080204" pitchFamily="34" charset="-128"/>
            </a:endParaRPr>
          </a:p>
          <a:p>
            <a:pPr>
              <a:lnSpc>
                <a:spcPct val="100000"/>
              </a:lnSpc>
            </a:pPr>
            <a:r>
              <a:rPr lang="en-US" altLang="en-US" sz="1800" dirty="0">
                <a:ea typeface="ＭＳ Ｐゴシック" panose="020B0600070205080204" pitchFamily="34" charset="-128"/>
              </a:rPr>
              <a:t>Pharmacokinetics</a:t>
            </a:r>
          </a:p>
          <a:p>
            <a:pPr lvl="1">
              <a:lnSpc>
                <a:spcPct val="100000"/>
              </a:lnSpc>
            </a:pPr>
            <a:r>
              <a:rPr lang="en-US" altLang="en-US" sz="1800" dirty="0">
                <a:ea typeface="ＭＳ Ｐゴシック" panose="020B0600070205080204" pitchFamily="34" charset="-128"/>
              </a:rPr>
              <a:t>Absorbed in GI tract and binds to serum proteins</a:t>
            </a:r>
          </a:p>
          <a:p>
            <a:pPr lvl="1">
              <a:lnSpc>
                <a:spcPct val="100000"/>
              </a:lnSpc>
            </a:pPr>
            <a:r>
              <a:rPr lang="en-US" altLang="en-US" sz="1800" dirty="0">
                <a:ea typeface="ＭＳ Ｐゴシック" panose="020B0600070205080204" pitchFamily="34" charset="-128"/>
              </a:rPr>
              <a:t>Eliminated in bile</a:t>
            </a:r>
          </a:p>
          <a:p>
            <a:pPr lvl="1">
              <a:lnSpc>
                <a:spcPct val="100000"/>
              </a:lnSpc>
            </a:pPr>
            <a:r>
              <a:rPr lang="en-US" altLang="en-US" sz="1800" dirty="0">
                <a:ea typeface="ＭＳ Ｐゴシック" panose="020B0600070205080204" pitchFamily="34" charset="-128"/>
              </a:rPr>
              <a:t>Does not cross the placenta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430213" y="701675"/>
            <a:ext cx="8524875" cy="384175"/>
          </a:xfrm>
        </p:spPr>
        <p:txBody>
          <a:bodyPr/>
          <a:lstStyle/>
          <a:p>
            <a:pPr>
              <a:defRPr/>
            </a:pPr>
            <a:r>
              <a:rPr lang="en-US" dirty="0">
                <a:ea typeface="+mj-ea"/>
              </a:rPr>
              <a:t>Thyroid Hormones #2</a:t>
            </a:r>
          </a:p>
        </p:txBody>
      </p:sp>
      <p:sp>
        <p:nvSpPr>
          <p:cNvPr id="14339" name="Rectangle 3"/>
          <p:cNvSpPr>
            <a:spLocks noGrp="1" noChangeArrowheads="1"/>
          </p:cNvSpPr>
          <p:nvPr>
            <p:ph type="body" idx="1"/>
          </p:nvPr>
        </p:nvSpPr>
        <p:spPr>
          <a:xfrm>
            <a:off x="330200" y="1431925"/>
            <a:ext cx="8613775" cy="3686175"/>
          </a:xfrm>
        </p:spPr>
        <p:txBody>
          <a:bodyPr/>
          <a:lstStyle/>
          <a:p>
            <a:r>
              <a:rPr lang="en-US" altLang="en-US" dirty="0">
                <a:ea typeface="ＭＳ Ｐゴシック" panose="020B0600070205080204" pitchFamily="34" charset="-128"/>
              </a:rPr>
              <a:t>Contraindications</a:t>
            </a:r>
          </a:p>
          <a:p>
            <a:pPr lvl="1"/>
            <a:r>
              <a:rPr lang="en-US" altLang="en-US" dirty="0">
                <a:ea typeface="ＭＳ Ｐゴシック" panose="020B0600070205080204" pitchFamily="34" charset="-128"/>
              </a:rPr>
              <a:t>Known allergy</a:t>
            </a:r>
          </a:p>
          <a:p>
            <a:pPr lvl="1"/>
            <a:r>
              <a:rPr lang="en-US" altLang="en-US" dirty="0">
                <a:ea typeface="ＭＳ Ｐゴシック" panose="020B0600070205080204" pitchFamily="34" charset="-128"/>
              </a:rPr>
              <a:t>Thyrotoxicosis</a:t>
            </a:r>
          </a:p>
          <a:p>
            <a:pPr lvl="1"/>
            <a:r>
              <a:rPr lang="en-US" altLang="en-US" dirty="0">
                <a:ea typeface="ＭＳ Ｐゴシック" panose="020B0600070205080204" pitchFamily="34" charset="-128"/>
              </a:rPr>
              <a:t>Acute MI</a:t>
            </a:r>
          </a:p>
          <a:p>
            <a:r>
              <a:rPr lang="en-US" altLang="en-US" dirty="0">
                <a:ea typeface="ＭＳ Ｐゴシック" panose="020B0600070205080204" pitchFamily="34" charset="-128"/>
              </a:rPr>
              <a:t>Caution</a:t>
            </a:r>
          </a:p>
          <a:p>
            <a:pPr lvl="1"/>
            <a:r>
              <a:rPr lang="en-US" altLang="en-US" dirty="0">
                <a:ea typeface="ＭＳ Ｐゴシック" panose="020B0600070205080204" pitchFamily="34" charset="-128"/>
              </a:rPr>
              <a:t>Lactation</a:t>
            </a:r>
          </a:p>
          <a:p>
            <a:pPr lvl="1"/>
            <a:r>
              <a:rPr lang="en-US" altLang="en-US" dirty="0">
                <a:ea typeface="ＭＳ Ｐゴシック" panose="020B0600070205080204" pitchFamily="34" charset="-128"/>
              </a:rPr>
              <a:t>Hypoadrenal conditions such as Addison</a:t>
            </a:r>
            <a:r>
              <a:rPr lang="ja-JP" altLang="en-US" dirty="0">
                <a:ea typeface="ＭＳ Ｐゴシック" panose="020B0600070205080204" pitchFamily="34" charset="-128"/>
              </a:rPr>
              <a:t>’</a:t>
            </a:r>
            <a:r>
              <a:rPr lang="en-US" altLang="ja-JP" dirty="0">
                <a:ea typeface="ＭＳ Ｐゴシック" panose="020B0600070205080204" pitchFamily="34" charset="-128"/>
              </a:rPr>
              <a:t>s</a:t>
            </a:r>
            <a:endParaRPr lang="en-US" altLang="en-US" sz="2000" dirty="0">
              <a:ea typeface="ＭＳ Ｐゴシック" panose="020B0600070205080204"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430213" y="650875"/>
            <a:ext cx="8524875" cy="384175"/>
          </a:xfrm>
        </p:spPr>
        <p:txBody>
          <a:bodyPr/>
          <a:lstStyle/>
          <a:p>
            <a:pPr>
              <a:defRPr/>
            </a:pPr>
            <a:r>
              <a:rPr lang="en-US" dirty="0">
                <a:ea typeface="+mj-ea"/>
              </a:rPr>
              <a:t>Thyroid Hormones #3</a:t>
            </a:r>
          </a:p>
        </p:txBody>
      </p:sp>
      <p:sp>
        <p:nvSpPr>
          <p:cNvPr id="15363" name="Rectangle 3"/>
          <p:cNvSpPr>
            <a:spLocks noGrp="1" noChangeArrowheads="1"/>
          </p:cNvSpPr>
          <p:nvPr>
            <p:ph type="body" idx="1"/>
          </p:nvPr>
        </p:nvSpPr>
        <p:spPr>
          <a:xfrm>
            <a:off x="330200" y="1487488"/>
            <a:ext cx="8613775" cy="3686175"/>
          </a:xfrm>
        </p:spPr>
        <p:txBody>
          <a:bodyPr/>
          <a:lstStyle/>
          <a:p>
            <a:pPr>
              <a:lnSpc>
                <a:spcPct val="80000"/>
              </a:lnSpc>
            </a:pPr>
            <a:r>
              <a:rPr lang="en-US" altLang="en-US" sz="1900" dirty="0">
                <a:ea typeface="ＭＳ Ｐゴシック" panose="020B0600070205080204" pitchFamily="34" charset="-128"/>
              </a:rPr>
              <a:t>Adverse Effects </a:t>
            </a:r>
          </a:p>
          <a:p>
            <a:pPr lvl="1">
              <a:lnSpc>
                <a:spcPct val="80000"/>
              </a:lnSpc>
            </a:pPr>
            <a:r>
              <a:rPr lang="en-US" altLang="en-US" sz="1900" dirty="0">
                <a:ea typeface="ＭＳ Ｐゴシック" panose="020B0600070205080204" pitchFamily="34" charset="-128"/>
              </a:rPr>
              <a:t>Skin reactions</a:t>
            </a:r>
          </a:p>
          <a:p>
            <a:pPr lvl="1">
              <a:lnSpc>
                <a:spcPct val="80000"/>
              </a:lnSpc>
            </a:pPr>
            <a:r>
              <a:rPr lang="en-US" altLang="en-US" sz="1900" dirty="0">
                <a:ea typeface="ＭＳ Ｐゴシック" panose="020B0600070205080204" pitchFamily="34" charset="-128"/>
              </a:rPr>
              <a:t>Symptoms of hyperthyroidism</a:t>
            </a:r>
          </a:p>
          <a:p>
            <a:pPr lvl="1">
              <a:lnSpc>
                <a:spcPct val="80000"/>
              </a:lnSpc>
            </a:pPr>
            <a:r>
              <a:rPr lang="en-US" altLang="en-US" sz="1900" dirty="0">
                <a:ea typeface="ＭＳ Ｐゴシック" panose="020B0600070205080204" pitchFamily="34" charset="-128"/>
              </a:rPr>
              <a:t>Cardiac stimulation</a:t>
            </a:r>
          </a:p>
          <a:p>
            <a:pPr lvl="1">
              <a:lnSpc>
                <a:spcPct val="80000"/>
              </a:lnSpc>
            </a:pPr>
            <a:r>
              <a:rPr lang="en-US" altLang="en-US" sz="1900" dirty="0">
                <a:ea typeface="ＭＳ Ｐゴシック" panose="020B0600070205080204" pitchFamily="34" charset="-128"/>
              </a:rPr>
              <a:t>CNS effects</a:t>
            </a:r>
          </a:p>
          <a:p>
            <a:pPr>
              <a:lnSpc>
                <a:spcPct val="80000"/>
              </a:lnSpc>
            </a:pPr>
            <a:r>
              <a:rPr lang="en-US" altLang="en-US" sz="1900" dirty="0">
                <a:ea typeface="ＭＳ Ｐゴシック" panose="020B0600070205080204" pitchFamily="34" charset="-128"/>
              </a:rPr>
              <a:t>Drug-Drug Interactions</a:t>
            </a:r>
          </a:p>
          <a:p>
            <a:pPr lvl="1">
              <a:lnSpc>
                <a:spcPct val="80000"/>
              </a:lnSpc>
            </a:pPr>
            <a:r>
              <a:rPr lang="en-US" altLang="en-US" sz="1900" dirty="0">
                <a:ea typeface="ＭＳ Ｐゴシック" panose="020B0600070205080204" pitchFamily="34" charset="-128"/>
              </a:rPr>
              <a:t>Cholestyramine</a:t>
            </a:r>
          </a:p>
          <a:p>
            <a:pPr lvl="1">
              <a:lnSpc>
                <a:spcPct val="80000"/>
              </a:lnSpc>
            </a:pPr>
            <a:r>
              <a:rPr lang="en-US" altLang="en-US" sz="1900" dirty="0">
                <a:ea typeface="ＭＳ Ｐゴシック" panose="020B0600070205080204" pitchFamily="34" charset="-128"/>
              </a:rPr>
              <a:t>Oral anticoagulants</a:t>
            </a:r>
          </a:p>
          <a:p>
            <a:pPr lvl="1">
              <a:lnSpc>
                <a:spcPct val="80000"/>
              </a:lnSpc>
            </a:pPr>
            <a:r>
              <a:rPr lang="en-US" altLang="en-US" sz="1900" dirty="0">
                <a:ea typeface="ＭＳ Ｐゴシック" panose="020B0600070205080204" pitchFamily="34" charset="-128"/>
              </a:rPr>
              <a:t>Digitalis</a:t>
            </a:r>
          </a:p>
          <a:p>
            <a:pPr lvl="1">
              <a:lnSpc>
                <a:spcPct val="80000"/>
              </a:lnSpc>
            </a:pPr>
            <a:r>
              <a:rPr lang="en-US" altLang="en-US" sz="1900" dirty="0">
                <a:ea typeface="ＭＳ Ｐゴシック" panose="020B0600070205080204" pitchFamily="34" charset="-128"/>
              </a:rPr>
              <a:t>Theophylline</a:t>
            </a:r>
            <a:endParaRPr lang="en-US" altLang="en-US" sz="1800" dirty="0">
              <a:ea typeface="ＭＳ Ｐゴシック" panose="020B0600070205080204"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30213" y="181948"/>
            <a:ext cx="8524875" cy="903902"/>
          </a:xfrm>
        </p:spPr>
        <p:txBody>
          <a:bodyPr/>
          <a:lstStyle/>
          <a:p>
            <a:pPr>
              <a:lnSpc>
                <a:spcPct val="110000"/>
              </a:lnSpc>
              <a:defRPr/>
            </a:pPr>
            <a:r>
              <a:rPr lang="en-US" dirty="0">
                <a:ea typeface="+mj-ea"/>
              </a:rPr>
              <a:t>Nursing Considerations for </a:t>
            </a:r>
            <a:br>
              <a:rPr lang="en-US" dirty="0">
                <a:ea typeface="+mj-ea"/>
              </a:rPr>
            </a:br>
            <a:r>
              <a:rPr lang="en-US" dirty="0">
                <a:ea typeface="+mj-ea"/>
              </a:rPr>
              <a:t>Thyroid Hormones</a:t>
            </a:r>
          </a:p>
        </p:txBody>
      </p:sp>
      <p:sp>
        <p:nvSpPr>
          <p:cNvPr id="21507" name="Rectangle 3"/>
          <p:cNvSpPr>
            <a:spLocks noGrp="1" noChangeArrowheads="1"/>
          </p:cNvSpPr>
          <p:nvPr>
            <p:ph type="body" idx="1"/>
          </p:nvPr>
        </p:nvSpPr>
        <p:spPr>
          <a:xfrm>
            <a:off x="330200" y="1431925"/>
            <a:ext cx="8613775" cy="3686175"/>
          </a:xfrm>
        </p:spPr>
        <p:txBody>
          <a:bodyPr/>
          <a:lstStyle/>
          <a:p>
            <a:r>
              <a:rPr lang="en-US" altLang="en-US" dirty="0">
                <a:ea typeface="ＭＳ Ｐゴシック" panose="020B0600070205080204" pitchFamily="34" charset="-128"/>
              </a:rPr>
              <a:t>Assess:</a:t>
            </a:r>
          </a:p>
          <a:p>
            <a:pPr lvl="1"/>
            <a:r>
              <a:rPr lang="en-US" altLang="en-US" dirty="0">
                <a:ea typeface="ＭＳ Ｐゴシック" panose="020B0600070205080204" pitchFamily="34" charset="-128"/>
              </a:rPr>
              <a:t>History and Physical Exam</a:t>
            </a:r>
          </a:p>
          <a:p>
            <a:pPr lvl="1"/>
            <a:r>
              <a:rPr lang="en-US" altLang="en-US" dirty="0">
                <a:ea typeface="ＭＳ Ｐゴシック" panose="020B0600070205080204" pitchFamily="34" charset="-128"/>
              </a:rPr>
              <a:t>Known allergy</a:t>
            </a:r>
          </a:p>
          <a:p>
            <a:pPr lvl="1"/>
            <a:r>
              <a:rPr lang="en-US" altLang="en-US" dirty="0">
                <a:ea typeface="ＭＳ Ｐゴシック" panose="020B0600070205080204" pitchFamily="34" charset="-128"/>
              </a:rPr>
              <a:t>Lactation, Addison disease, acute myocardial infarction not complicated by hypothyroidism, and thyrotoxicosis, skin lesions</a:t>
            </a:r>
          </a:p>
          <a:p>
            <a:pPr lvl="1"/>
            <a:r>
              <a:rPr lang="en-US" altLang="en-US" dirty="0">
                <a:ea typeface="ＭＳ Ｐゴシック" panose="020B0600070205080204" pitchFamily="34" charset="-128"/>
              </a:rPr>
              <a:t>Orientation and affect; baseline pulse, blood pressure, and electrocardiogram; respiration and adventitious sounds; and thyroid function tests</a:t>
            </a:r>
          </a:p>
          <a:p>
            <a:pPr lvl="1"/>
            <a:endParaRPr lang="en-US" altLang="en-US" dirty="0">
              <a:ea typeface="ＭＳ Ｐゴシック" panose="020B0600070205080204"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540885"/>
            <a:ext cx="8524875" cy="388937"/>
          </a:xfrm>
        </p:spPr>
        <p:txBody>
          <a:bodyPr/>
          <a:lstStyle/>
          <a:p>
            <a:r>
              <a:rPr lang="en-US" dirty="0"/>
              <a:t>Prototype Thyroid Hormone</a:t>
            </a:r>
          </a:p>
        </p:txBody>
      </p:sp>
      <p:pic>
        <p:nvPicPr>
          <p:cNvPr id="6" name="Content Placeholder 5" descr="This table describes about Prototype Thyroid Hormone">
            <a:extLst>
              <a:ext uri="{FF2B5EF4-FFF2-40B4-BE49-F238E27FC236}">
                <a16:creationId xmlns="" xmlns:a16="http://schemas.microsoft.com/office/drawing/2014/main" id="{35E25F71-F218-524F-AEA9-66AA6470D4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7048" y="1318601"/>
            <a:ext cx="3969904" cy="4642583"/>
          </a:xfrm>
        </p:spPr>
      </p:pic>
    </p:spTree>
    <p:extLst>
      <p:ext uri="{BB962C8B-B14F-4D97-AF65-F5344CB8AC3E}">
        <p14:creationId xmlns:p14="http://schemas.microsoft.com/office/powerpoint/2010/main" val="3919909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684213"/>
            <a:ext cx="8524875" cy="388937"/>
          </a:xfrm>
        </p:spPr>
        <p:txBody>
          <a:bodyPr/>
          <a:lstStyle/>
          <a:p>
            <a:pPr>
              <a:defRPr/>
            </a:pPr>
            <a:r>
              <a:rPr lang="en-US" dirty="0">
                <a:ea typeface="+mj-ea"/>
              </a:rPr>
              <a:t>Question #1</a:t>
            </a:r>
          </a:p>
        </p:txBody>
      </p:sp>
      <p:sp>
        <p:nvSpPr>
          <p:cNvPr id="16387" name="Content Placeholder 2"/>
          <p:cNvSpPr>
            <a:spLocks noGrp="1"/>
          </p:cNvSpPr>
          <p:nvPr>
            <p:ph idx="1"/>
          </p:nvPr>
        </p:nvSpPr>
        <p:spPr>
          <a:xfrm>
            <a:off x="330200" y="1419225"/>
            <a:ext cx="8613775" cy="3686175"/>
          </a:xfrm>
        </p:spPr>
        <p:txBody>
          <a:bodyPr/>
          <a:lstStyle/>
          <a:p>
            <a:pPr algn="ctr">
              <a:buFontTx/>
              <a:buNone/>
            </a:pPr>
            <a:r>
              <a:rPr lang="en-US" altLang="en-US" dirty="0">
                <a:ea typeface="ＭＳ Ｐゴシック" panose="020B0600070205080204" pitchFamily="34" charset="-128"/>
              </a:rPr>
              <a:t>Please answer the following statement as true or false.</a:t>
            </a:r>
          </a:p>
          <a:p>
            <a:pPr algn="ctr">
              <a:buFontTx/>
              <a:buNone/>
            </a:pPr>
            <a:endParaRPr lang="en-US" altLang="en-US" dirty="0">
              <a:ea typeface="ＭＳ Ｐゴシック" panose="020B0600070205080204" pitchFamily="34" charset="-128"/>
            </a:endParaRPr>
          </a:p>
          <a:p>
            <a:pPr algn="ctr">
              <a:buFontTx/>
              <a:buNone/>
            </a:pPr>
            <a:endParaRPr lang="en-US" altLang="en-US" dirty="0">
              <a:ea typeface="ＭＳ Ｐゴシック" panose="020B0600070205080204" pitchFamily="34" charset="-128"/>
            </a:endParaRPr>
          </a:p>
          <a:p>
            <a:pPr algn="ctr">
              <a:buFontTx/>
              <a:buNone/>
            </a:pPr>
            <a:r>
              <a:rPr lang="en-US" altLang="en-US" dirty="0">
                <a:ea typeface="ＭＳ Ｐゴシック" panose="020B0600070205080204" pitchFamily="34" charset="-128"/>
              </a:rPr>
              <a:t>The hormones PTH and calcitonin work together to maintain a delicate balance of serum calcium levels in the body and also to keep serum calcium levels within normal limits.</a:t>
            </a:r>
          </a:p>
          <a:p>
            <a:pPr algn="ctr">
              <a:buFontTx/>
              <a:buNone/>
            </a:pPr>
            <a:endParaRPr lang="en-US" altLang="en-US" dirty="0">
              <a:ea typeface="ＭＳ Ｐゴシック" panose="020B0600070205080204" pitchFamily="34" charset="-128"/>
            </a:endParaRPr>
          </a:p>
          <a:p>
            <a:pPr algn="ctr">
              <a:buFontTx/>
              <a:buNone/>
            </a:pPr>
            <a:endParaRPr lang="en-US" altLang="en-US" dirty="0">
              <a:ea typeface="ＭＳ Ｐゴシック" panose="020B0600070205080204" pitchFamily="34" charset="-128"/>
            </a:endParaRPr>
          </a:p>
          <a:p>
            <a:pPr algn="ctr">
              <a:buFontTx/>
              <a:buNone/>
            </a:pPr>
            <a:endParaRPr lang="en-US" altLang="en-US" dirty="0">
              <a:ea typeface="ＭＳ Ｐゴシック" panose="020B0600070205080204"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696913"/>
            <a:ext cx="8524875" cy="388937"/>
          </a:xfrm>
        </p:spPr>
        <p:txBody>
          <a:bodyPr/>
          <a:lstStyle/>
          <a:p>
            <a:pPr>
              <a:defRPr/>
            </a:pPr>
            <a:r>
              <a:rPr lang="en-US" dirty="0">
                <a:ea typeface="+mj-ea"/>
              </a:rPr>
              <a:t>Answer to </a:t>
            </a:r>
            <a:r>
              <a:rPr lang="en-US" dirty="0"/>
              <a:t>Question #1</a:t>
            </a:r>
            <a:endParaRPr lang="en-US" dirty="0">
              <a:ea typeface="+mj-ea"/>
            </a:endParaRPr>
          </a:p>
        </p:txBody>
      </p:sp>
      <p:sp>
        <p:nvSpPr>
          <p:cNvPr id="17411" name="Content Placeholder 2"/>
          <p:cNvSpPr>
            <a:spLocks noGrp="1"/>
          </p:cNvSpPr>
          <p:nvPr>
            <p:ph idx="1"/>
          </p:nvPr>
        </p:nvSpPr>
        <p:spPr>
          <a:xfrm>
            <a:off x="330200" y="1431925"/>
            <a:ext cx="8613775" cy="3686175"/>
          </a:xfrm>
        </p:spPr>
        <p:txBody>
          <a:bodyPr/>
          <a:lstStyle/>
          <a:p>
            <a:pPr algn="ctr">
              <a:buFontTx/>
              <a:buNone/>
            </a:pPr>
            <a:endParaRPr lang="en-US" altLang="en-US" dirty="0">
              <a:ea typeface="ＭＳ Ｐゴシック" panose="020B0600070205080204" pitchFamily="34" charset="-128"/>
            </a:endParaRPr>
          </a:p>
          <a:p>
            <a:pPr algn="ctr">
              <a:buFontTx/>
              <a:buNone/>
            </a:pPr>
            <a:r>
              <a:rPr lang="en-US" altLang="en-US" dirty="0">
                <a:ea typeface="ＭＳ Ｐゴシック" panose="020B0600070205080204" pitchFamily="34" charset="-128"/>
              </a:rPr>
              <a:t>True</a:t>
            </a:r>
          </a:p>
          <a:p>
            <a:pPr algn="ctr">
              <a:buFontTx/>
              <a:buNone/>
            </a:pPr>
            <a:endParaRPr lang="en-US" altLang="en-US" dirty="0">
              <a:ea typeface="ＭＳ Ｐゴシック" panose="020B0600070205080204" pitchFamily="34" charset="-128"/>
            </a:endParaRPr>
          </a:p>
          <a:p>
            <a:pPr algn="ctr">
              <a:buFontTx/>
              <a:buNone/>
            </a:pPr>
            <a:r>
              <a:rPr lang="en-US" altLang="en-US" dirty="0">
                <a:ea typeface="ＭＳ Ｐゴシック" panose="020B0600070205080204" pitchFamily="34" charset="-128"/>
              </a:rPr>
              <a:t>Rationale: Renal tubular phosphate reabsorption is balanced by calcium secretion into the urine, which causes a drop in serum calcium, stimulating PTH secretion. The hormones PTH and calcitonin work together to maintain the delicate balance of serum calcium levels in the body and to keep serum calcium levels within the normal range.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430213" y="701675"/>
            <a:ext cx="8524875" cy="384175"/>
          </a:xfrm>
        </p:spPr>
        <p:txBody>
          <a:bodyPr/>
          <a:lstStyle/>
          <a:p>
            <a:pPr>
              <a:defRPr/>
            </a:pPr>
            <a:r>
              <a:rPr lang="en-US" dirty="0">
                <a:ea typeface="+mj-ea"/>
              </a:rPr>
              <a:t>Antithyroid Agents #1</a:t>
            </a:r>
          </a:p>
        </p:txBody>
      </p:sp>
      <p:sp>
        <p:nvSpPr>
          <p:cNvPr id="18435" name="Rectangle 3"/>
          <p:cNvSpPr>
            <a:spLocks noGrp="1" noChangeArrowheads="1"/>
          </p:cNvSpPr>
          <p:nvPr>
            <p:ph type="body" idx="1"/>
          </p:nvPr>
        </p:nvSpPr>
        <p:spPr>
          <a:xfrm>
            <a:off x="330200" y="1431925"/>
            <a:ext cx="8613775" cy="4476506"/>
          </a:xfrm>
        </p:spPr>
        <p:txBody>
          <a:bodyPr/>
          <a:lstStyle/>
          <a:p>
            <a:pPr>
              <a:lnSpc>
                <a:spcPct val="100000"/>
              </a:lnSpc>
            </a:pPr>
            <a:r>
              <a:rPr lang="en-US" altLang="en-US" sz="1900" dirty="0">
                <a:ea typeface="ＭＳ Ｐゴシック" panose="020B0600070205080204" pitchFamily="34" charset="-128"/>
              </a:rPr>
              <a:t>Actions</a:t>
            </a:r>
          </a:p>
          <a:p>
            <a:pPr lvl="1">
              <a:lnSpc>
                <a:spcPct val="100000"/>
              </a:lnSpc>
            </a:pPr>
            <a:r>
              <a:rPr lang="en-US" altLang="en-US" sz="1900" dirty="0">
                <a:ea typeface="ＭＳ Ｐゴシック" panose="020B0600070205080204" pitchFamily="34" charset="-128"/>
              </a:rPr>
              <a:t>Thioamides: prevent formation of thyroid hormone within the thyroid cells, lowering the serum level, partially inhibit conversion of T</a:t>
            </a:r>
            <a:r>
              <a:rPr lang="en-US" altLang="en-US" baseline="-25000" dirty="0">
                <a:ea typeface="ＭＳ Ｐゴシック" panose="020B0600070205080204" pitchFamily="34" charset="-128"/>
              </a:rPr>
              <a:t>4</a:t>
            </a:r>
            <a:r>
              <a:rPr lang="en-US" altLang="en-US" sz="1900" dirty="0">
                <a:ea typeface="ＭＳ Ｐゴシック" panose="020B0600070205080204" pitchFamily="34" charset="-128"/>
              </a:rPr>
              <a:t> to T</a:t>
            </a:r>
            <a:r>
              <a:rPr lang="en-US" altLang="en-US" sz="1900" baseline="-25000" dirty="0">
                <a:ea typeface="ＭＳ Ｐゴシック" panose="020B0600070205080204" pitchFamily="34" charset="-128"/>
              </a:rPr>
              <a:t>3</a:t>
            </a:r>
          </a:p>
          <a:p>
            <a:pPr lvl="1">
              <a:lnSpc>
                <a:spcPct val="100000"/>
              </a:lnSpc>
            </a:pPr>
            <a:r>
              <a:rPr lang="en-US" altLang="en-US" sz="1900" dirty="0">
                <a:ea typeface="ＭＳ Ｐゴシック" panose="020B0600070205080204" pitchFamily="34" charset="-128"/>
              </a:rPr>
              <a:t>Iodine Solutions: high doses block thyroid function</a:t>
            </a:r>
          </a:p>
          <a:p>
            <a:pPr>
              <a:lnSpc>
                <a:spcPct val="100000"/>
              </a:lnSpc>
            </a:pPr>
            <a:r>
              <a:rPr lang="en-US" altLang="en-US" sz="1900" dirty="0">
                <a:ea typeface="ＭＳ Ｐゴシック" panose="020B0600070205080204" pitchFamily="34" charset="-128"/>
              </a:rPr>
              <a:t>Indications</a:t>
            </a:r>
          </a:p>
          <a:p>
            <a:pPr lvl="1">
              <a:lnSpc>
                <a:spcPct val="100000"/>
              </a:lnSpc>
            </a:pPr>
            <a:r>
              <a:rPr lang="en-US" altLang="en-US" sz="1900" dirty="0">
                <a:ea typeface="ＭＳ Ｐゴシック" panose="020B0600070205080204" pitchFamily="34" charset="-128"/>
              </a:rPr>
              <a:t>Hyperthyroidism</a:t>
            </a:r>
          </a:p>
          <a:p>
            <a:pPr>
              <a:lnSpc>
                <a:spcPct val="100000"/>
              </a:lnSpc>
            </a:pPr>
            <a:r>
              <a:rPr lang="en-US" altLang="en-US" sz="1900" dirty="0">
                <a:ea typeface="ＭＳ Ｐゴシック" panose="020B0600070205080204" pitchFamily="34" charset="-128"/>
              </a:rPr>
              <a:t>Pharmacokinetics</a:t>
            </a:r>
          </a:p>
          <a:p>
            <a:pPr lvl="1">
              <a:lnSpc>
                <a:spcPct val="100000"/>
              </a:lnSpc>
            </a:pPr>
            <a:r>
              <a:rPr lang="en-US" altLang="en-US" sz="1900" dirty="0">
                <a:ea typeface="ＭＳ Ｐゴシック" panose="020B0600070205080204" pitchFamily="34" charset="-128"/>
              </a:rPr>
              <a:t>Thioamides: Well absorbed from GI tract, concentrated in thyroid gland, some excretion detected in urine</a:t>
            </a:r>
          </a:p>
          <a:p>
            <a:pPr lvl="1">
              <a:lnSpc>
                <a:spcPct val="100000"/>
              </a:lnSpc>
            </a:pPr>
            <a:r>
              <a:rPr lang="en-US" altLang="en-US" sz="1800" dirty="0">
                <a:ea typeface="ＭＳ Ｐゴシック" panose="020B0600070205080204" pitchFamily="34" charset="-128"/>
              </a:rPr>
              <a:t>Iodine Solutions: Rapidly absorbed from GI tract, widely distributed throughout body fluids, excretion through urine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430213" y="688975"/>
            <a:ext cx="8524875" cy="384175"/>
          </a:xfrm>
        </p:spPr>
        <p:txBody>
          <a:bodyPr/>
          <a:lstStyle/>
          <a:p>
            <a:pPr>
              <a:defRPr/>
            </a:pPr>
            <a:r>
              <a:rPr lang="en-US" dirty="0">
                <a:ea typeface="+mj-ea"/>
              </a:rPr>
              <a:t>Antithyroid Agents #2</a:t>
            </a:r>
          </a:p>
        </p:txBody>
      </p:sp>
      <p:sp>
        <p:nvSpPr>
          <p:cNvPr id="19459" name="Rectangle 3"/>
          <p:cNvSpPr>
            <a:spLocks noGrp="1" noChangeArrowheads="1"/>
          </p:cNvSpPr>
          <p:nvPr>
            <p:ph type="body" idx="1"/>
          </p:nvPr>
        </p:nvSpPr>
        <p:spPr>
          <a:xfrm>
            <a:off x="330200" y="1419225"/>
            <a:ext cx="8613775" cy="3686175"/>
          </a:xfrm>
        </p:spPr>
        <p:txBody>
          <a:bodyPr/>
          <a:lstStyle/>
          <a:p>
            <a:r>
              <a:rPr lang="en-US" altLang="en-US" dirty="0">
                <a:ea typeface="ＭＳ Ｐゴシック" panose="020B0600070205080204" pitchFamily="34" charset="-128"/>
              </a:rPr>
              <a:t>Contraindications</a:t>
            </a:r>
          </a:p>
          <a:p>
            <a:pPr lvl="1"/>
            <a:r>
              <a:rPr lang="en-US" altLang="en-US" dirty="0">
                <a:ea typeface="ＭＳ Ｐゴシック" panose="020B0600070205080204" pitchFamily="34" charset="-128"/>
              </a:rPr>
              <a:t>Known allergy</a:t>
            </a:r>
          </a:p>
          <a:p>
            <a:pPr lvl="1"/>
            <a:r>
              <a:rPr lang="en-US" altLang="en-US" dirty="0">
                <a:ea typeface="ＭＳ Ｐゴシック" panose="020B0600070205080204" pitchFamily="34" charset="-128"/>
              </a:rPr>
              <a:t>Pregnancy</a:t>
            </a:r>
          </a:p>
          <a:p>
            <a:r>
              <a:rPr lang="en-US" altLang="en-US" dirty="0">
                <a:ea typeface="ＭＳ Ｐゴシック" panose="020B0600070205080204" pitchFamily="34" charset="-128"/>
              </a:rPr>
              <a:t>Caution</a:t>
            </a:r>
          </a:p>
          <a:p>
            <a:pPr lvl="1"/>
            <a:r>
              <a:rPr lang="en-US" altLang="en-US" dirty="0">
                <a:ea typeface="ＭＳ Ｐゴシック" panose="020B0600070205080204" pitchFamily="34" charset="-128"/>
              </a:rPr>
              <a:t>Lactation</a:t>
            </a:r>
            <a:endParaRPr lang="en-US" altLang="en-US" sz="2000" dirty="0">
              <a:ea typeface="ＭＳ Ｐゴシック" panose="020B0600070205080204" pitchFamily="34" charset="-128"/>
            </a:endParaRPr>
          </a:p>
          <a:p>
            <a:pPr lvl="1"/>
            <a:endParaRPr lang="en-US" altLang="en-US" sz="2000" dirty="0">
              <a:ea typeface="ＭＳ Ｐゴシック" panose="020B060007020508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Thyroid and Parathyroid Glands</a:t>
            </a:r>
          </a:p>
        </p:txBody>
      </p:sp>
      <p:pic>
        <p:nvPicPr>
          <p:cNvPr id="4" name="Content Placeholder 3" descr="This image explains The Thyroid and Parathyroid Gland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8962" y="1556652"/>
            <a:ext cx="5246077" cy="4544568"/>
          </a:xfrm>
        </p:spPr>
      </p:pic>
    </p:spTree>
    <p:extLst>
      <p:ext uri="{BB962C8B-B14F-4D97-AF65-F5344CB8AC3E}">
        <p14:creationId xmlns:p14="http://schemas.microsoft.com/office/powerpoint/2010/main" val="1663597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430213" y="688975"/>
            <a:ext cx="8524875" cy="384175"/>
          </a:xfrm>
        </p:spPr>
        <p:txBody>
          <a:bodyPr/>
          <a:lstStyle/>
          <a:p>
            <a:pPr>
              <a:defRPr/>
            </a:pPr>
            <a:r>
              <a:rPr lang="en-US" dirty="0">
                <a:ea typeface="+mj-ea"/>
              </a:rPr>
              <a:t>Antithyroid Agents #3</a:t>
            </a:r>
          </a:p>
        </p:txBody>
      </p:sp>
      <p:sp>
        <p:nvSpPr>
          <p:cNvPr id="20483" name="Rectangle 3"/>
          <p:cNvSpPr>
            <a:spLocks noGrp="1" noChangeArrowheads="1"/>
          </p:cNvSpPr>
          <p:nvPr>
            <p:ph type="body" idx="1"/>
          </p:nvPr>
        </p:nvSpPr>
        <p:spPr>
          <a:xfrm>
            <a:off x="330200" y="1419225"/>
            <a:ext cx="8613775" cy="3686175"/>
          </a:xfrm>
        </p:spPr>
        <p:txBody>
          <a:bodyPr/>
          <a:lstStyle/>
          <a:p>
            <a:r>
              <a:rPr lang="en-US" altLang="en-US" sz="2000" dirty="0">
                <a:ea typeface="ＭＳ Ｐゴシック" panose="020B0600070205080204" pitchFamily="34" charset="-128"/>
              </a:rPr>
              <a:t>Adverse Effects</a:t>
            </a:r>
          </a:p>
          <a:p>
            <a:pPr lvl="1"/>
            <a:r>
              <a:rPr lang="en-US" altLang="en-US" sz="2000" dirty="0">
                <a:ea typeface="ＭＳ Ｐゴシック" panose="020B0600070205080204" pitchFamily="34" charset="-128"/>
              </a:rPr>
              <a:t> Thioamides: Thyroid suppression</a:t>
            </a:r>
          </a:p>
          <a:p>
            <a:pPr lvl="1"/>
            <a:r>
              <a:rPr lang="en-US" altLang="en-US" sz="2000" dirty="0">
                <a:ea typeface="ＭＳ Ｐゴシック" panose="020B0600070205080204" pitchFamily="34" charset="-128"/>
              </a:rPr>
              <a:t>Iodine Solutions: Hypothyroidism</a:t>
            </a:r>
          </a:p>
          <a:p>
            <a:r>
              <a:rPr lang="en-US" altLang="en-US" sz="2000" dirty="0">
                <a:ea typeface="ＭＳ Ｐゴシック" panose="020B0600070205080204" pitchFamily="34" charset="-128"/>
              </a:rPr>
              <a:t>Drug-Drug Interactions</a:t>
            </a:r>
          </a:p>
          <a:p>
            <a:pPr lvl="1"/>
            <a:r>
              <a:rPr lang="en-US" altLang="en-US" sz="2000" dirty="0">
                <a:ea typeface="ＭＳ Ｐゴシック" panose="020B0600070205080204" pitchFamily="34" charset="-128"/>
              </a:rPr>
              <a:t>Thioamides: Oral anticoagulants, theophylline, metoptolol, propranolol, digitalis</a:t>
            </a:r>
          </a:p>
          <a:p>
            <a:pPr lvl="1"/>
            <a:r>
              <a:rPr lang="en-US" altLang="en-US" sz="2000" dirty="0">
                <a:ea typeface="ＭＳ Ｐゴシック" panose="020B0600070205080204" pitchFamily="34" charset="-128"/>
              </a:rPr>
              <a:t>Iodine Solutions: Anticoagulants, theophylline, digoxin, metoprolol, propranolol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430213" y="317500"/>
            <a:ext cx="8524875" cy="768350"/>
          </a:xfrm>
        </p:spPr>
        <p:txBody>
          <a:bodyPr/>
          <a:lstStyle/>
          <a:p>
            <a:pPr>
              <a:defRPr/>
            </a:pPr>
            <a:r>
              <a:rPr lang="en-US" dirty="0">
                <a:ea typeface="+mj-ea"/>
              </a:rPr>
              <a:t>Nursing Considerations for </a:t>
            </a:r>
            <a:br>
              <a:rPr lang="en-US" dirty="0">
                <a:ea typeface="+mj-ea"/>
              </a:rPr>
            </a:br>
            <a:r>
              <a:rPr lang="en-US" dirty="0">
                <a:ea typeface="+mj-ea"/>
              </a:rPr>
              <a:t>Antithyroid Agents</a:t>
            </a:r>
          </a:p>
        </p:txBody>
      </p:sp>
      <p:sp>
        <p:nvSpPr>
          <p:cNvPr id="26627" name="Rectangle 3"/>
          <p:cNvSpPr>
            <a:spLocks noGrp="1" noChangeArrowheads="1"/>
          </p:cNvSpPr>
          <p:nvPr>
            <p:ph type="body" idx="1"/>
          </p:nvPr>
        </p:nvSpPr>
        <p:spPr>
          <a:xfrm>
            <a:off x="330200" y="1512888"/>
            <a:ext cx="8613775" cy="3686175"/>
          </a:xfrm>
        </p:spPr>
        <p:txBody>
          <a:bodyPr/>
          <a:lstStyle/>
          <a:p>
            <a:r>
              <a:rPr lang="en-US" altLang="en-US" dirty="0">
                <a:ea typeface="ＭＳ Ｐゴシック" panose="020B0600070205080204" pitchFamily="34" charset="-128"/>
              </a:rPr>
              <a:t>Assess:</a:t>
            </a:r>
          </a:p>
          <a:p>
            <a:pPr lvl="1"/>
            <a:r>
              <a:rPr lang="en-US" altLang="en-US" dirty="0">
                <a:ea typeface="ＭＳ Ｐゴシック" panose="020B0600070205080204" pitchFamily="34" charset="-128"/>
              </a:rPr>
              <a:t>History and Physical Exam</a:t>
            </a:r>
          </a:p>
          <a:p>
            <a:pPr lvl="1"/>
            <a:r>
              <a:rPr lang="en-US" altLang="en-US" dirty="0">
                <a:ea typeface="ＭＳ Ｐゴシック" panose="020B0600070205080204" pitchFamily="34" charset="-128"/>
              </a:rPr>
              <a:t>Known allergy, pregnancy and lactation status, liver dysfunction; and pulmonary edema or pulmonary tuberculosis</a:t>
            </a:r>
          </a:p>
          <a:p>
            <a:pPr lvl="1"/>
            <a:r>
              <a:rPr lang="en-US" altLang="en-US" dirty="0">
                <a:ea typeface="ＭＳ Ｐゴシック" panose="020B0600070205080204" pitchFamily="34" charset="-128"/>
              </a:rPr>
              <a:t>Skin lesions; orientation and affect; baseline, pulse, blood pressure, and electrocardiogram; respiration, and adventitious sounds; and thyroid function tests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Prototype Antithyroid Agents</a:t>
            </a:r>
          </a:p>
        </p:txBody>
      </p:sp>
      <p:pic>
        <p:nvPicPr>
          <p:cNvPr id="11" name="Content Placeholder 10" descr="This table describes about Prototype Antithyroid Agents1">
            <a:extLst>
              <a:ext uri="{FF2B5EF4-FFF2-40B4-BE49-F238E27FC236}">
                <a16:creationId xmlns="" xmlns:a16="http://schemas.microsoft.com/office/drawing/2014/main" id="{08C7D6EF-D0F4-BF43-A045-EC6030D8BB4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74903" y="1585912"/>
            <a:ext cx="3895867" cy="3686175"/>
          </a:xfrm>
        </p:spPr>
      </p:pic>
      <p:pic>
        <p:nvPicPr>
          <p:cNvPr id="7" name="Content Placeholder 6" descr="This table describes about Prototype Antithyroid Agents2">
            <a:extLst>
              <a:ext uri="{FF2B5EF4-FFF2-40B4-BE49-F238E27FC236}">
                <a16:creationId xmlns="" xmlns:a16="http://schemas.microsoft.com/office/drawing/2014/main" id="{0320E441-1C2D-6145-862F-6A7022BE81A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69745" y="1635112"/>
            <a:ext cx="4230687" cy="3105628"/>
          </a:xfrm>
          <a:prstGeom prst="rect">
            <a:avLst/>
          </a:prstGeom>
        </p:spPr>
      </p:pic>
    </p:spTree>
    <p:extLst>
      <p:ext uri="{BB962C8B-B14F-4D97-AF65-F5344CB8AC3E}">
        <p14:creationId xmlns:p14="http://schemas.microsoft.com/office/powerpoint/2010/main" val="928469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657225"/>
            <a:ext cx="8524875" cy="388938"/>
          </a:xfrm>
        </p:spPr>
        <p:txBody>
          <a:bodyPr/>
          <a:lstStyle/>
          <a:p>
            <a:pPr>
              <a:defRPr/>
            </a:pPr>
            <a:r>
              <a:rPr lang="en-US" dirty="0">
                <a:ea typeface="+mj-ea"/>
              </a:rPr>
              <a:t>Question #2</a:t>
            </a:r>
          </a:p>
        </p:txBody>
      </p:sp>
      <p:sp>
        <p:nvSpPr>
          <p:cNvPr id="29699" name="Content Placeholder 2"/>
          <p:cNvSpPr>
            <a:spLocks noGrp="1"/>
          </p:cNvSpPr>
          <p:nvPr>
            <p:ph idx="1"/>
          </p:nvPr>
        </p:nvSpPr>
        <p:spPr>
          <a:xfrm>
            <a:off x="330200" y="1525588"/>
            <a:ext cx="8613775" cy="3686175"/>
          </a:xfrm>
        </p:spPr>
        <p:txBody>
          <a:bodyPr/>
          <a:lstStyle/>
          <a:p>
            <a:pPr>
              <a:buFontTx/>
              <a:buNone/>
            </a:pPr>
            <a:r>
              <a:rPr lang="en-US" altLang="en-US" dirty="0">
                <a:ea typeface="ＭＳ Ｐゴシック" panose="020B0600070205080204" pitchFamily="34" charset="-128"/>
              </a:rPr>
              <a:t>	In which of the following ways does the thyroid gland use iodine?</a:t>
            </a:r>
          </a:p>
          <a:p>
            <a:pPr>
              <a:buFontTx/>
              <a:buNone/>
            </a:pPr>
            <a:r>
              <a:rPr lang="en-US" altLang="en-US" dirty="0">
                <a:ea typeface="ＭＳ Ｐゴシック" panose="020B0600070205080204" pitchFamily="34" charset="-128"/>
              </a:rPr>
              <a:t>	A. To stimulate the production of TSH</a:t>
            </a:r>
          </a:p>
          <a:p>
            <a:pPr>
              <a:buFontTx/>
              <a:buNone/>
            </a:pPr>
            <a:r>
              <a:rPr lang="en-US" altLang="en-US" dirty="0">
                <a:ea typeface="ＭＳ Ｐゴシック" panose="020B0600070205080204" pitchFamily="34" charset="-128"/>
              </a:rPr>
              <a:t>	B. To produce the thyroid hormones</a:t>
            </a:r>
          </a:p>
          <a:p>
            <a:pPr>
              <a:buFontTx/>
              <a:buNone/>
            </a:pPr>
            <a:r>
              <a:rPr lang="en-US" altLang="en-US" dirty="0">
                <a:ea typeface="ＭＳ Ｐゴシック" panose="020B0600070205080204" pitchFamily="34" charset="-128"/>
              </a:rPr>
              <a:t>	C. To regulate parathyroid production</a:t>
            </a:r>
          </a:p>
          <a:p>
            <a:pPr>
              <a:buFontTx/>
              <a:buNone/>
            </a:pPr>
            <a:r>
              <a:rPr lang="en-US" altLang="en-US" dirty="0">
                <a:ea typeface="ＭＳ Ｐゴシック" panose="020B0600070205080204" pitchFamily="34" charset="-128"/>
              </a:rPr>
              <a:t>	D. To destroy part of the thyroid gland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75" y="684213"/>
            <a:ext cx="8524875" cy="388937"/>
          </a:xfrm>
        </p:spPr>
        <p:txBody>
          <a:bodyPr/>
          <a:lstStyle/>
          <a:p>
            <a:pPr>
              <a:defRPr/>
            </a:pPr>
            <a:r>
              <a:rPr lang="en-US" dirty="0">
                <a:ea typeface="+mj-ea"/>
              </a:rPr>
              <a:t>Answer to </a:t>
            </a:r>
            <a:r>
              <a:rPr lang="en-US" dirty="0"/>
              <a:t>Question #2</a:t>
            </a:r>
            <a:endParaRPr lang="en-US" dirty="0">
              <a:ea typeface="+mj-ea"/>
            </a:endParaRPr>
          </a:p>
        </p:txBody>
      </p:sp>
      <p:sp>
        <p:nvSpPr>
          <p:cNvPr id="30723" name="Content Placeholder 2"/>
          <p:cNvSpPr>
            <a:spLocks noGrp="1"/>
          </p:cNvSpPr>
          <p:nvPr>
            <p:ph idx="1"/>
          </p:nvPr>
        </p:nvSpPr>
        <p:spPr>
          <a:xfrm>
            <a:off x="263525" y="1446213"/>
            <a:ext cx="8613775" cy="3686175"/>
          </a:xfrm>
        </p:spPr>
        <p:txBody>
          <a:bodyPr/>
          <a:lstStyle/>
          <a:p>
            <a:pPr>
              <a:lnSpc>
                <a:spcPct val="100000"/>
              </a:lnSpc>
            </a:pPr>
            <a:endParaRPr lang="en-US" altLang="en-US" dirty="0">
              <a:ea typeface="ＭＳ Ｐゴシック" panose="020B0600070205080204" pitchFamily="34" charset="-128"/>
            </a:endParaRPr>
          </a:p>
          <a:p>
            <a:pPr algn="ctr">
              <a:lnSpc>
                <a:spcPct val="100000"/>
              </a:lnSpc>
              <a:buFontTx/>
              <a:buNone/>
            </a:pPr>
            <a:r>
              <a:rPr lang="en-US" altLang="en-US" dirty="0">
                <a:ea typeface="ＭＳ Ｐゴシック" panose="020B0600070205080204" pitchFamily="34" charset="-128"/>
              </a:rPr>
              <a:t>B. To produce the thyroid hormones</a:t>
            </a:r>
          </a:p>
          <a:p>
            <a:pPr>
              <a:lnSpc>
                <a:spcPct val="100000"/>
              </a:lnSpc>
            </a:pPr>
            <a:endParaRPr lang="en-US" altLang="en-US" dirty="0">
              <a:ea typeface="ＭＳ Ｐゴシック" panose="020B0600070205080204" pitchFamily="34" charset="-128"/>
            </a:endParaRPr>
          </a:p>
          <a:p>
            <a:pPr algn="ctr">
              <a:lnSpc>
                <a:spcPct val="100000"/>
              </a:lnSpc>
              <a:buFontTx/>
              <a:buNone/>
            </a:pPr>
            <a:r>
              <a:rPr lang="en-US" altLang="en-US" dirty="0">
                <a:ea typeface="ＭＳ Ｐゴシック" panose="020B0600070205080204" pitchFamily="34" charset="-128"/>
              </a:rPr>
              <a:t>Rationale: The thyroid gland uses iodine to produce the thyroid hormones that regulate body metabolism. Control of the thyroid gland involves an intricate balance among TRH, TSH, and circulating levels of thyroid hormone.</a:t>
            </a:r>
          </a:p>
          <a:p>
            <a:pPr>
              <a:lnSpc>
                <a:spcPct val="100000"/>
              </a:lnSpc>
              <a:buFontTx/>
              <a:buNone/>
            </a:pPr>
            <a:endParaRPr lang="en-US" altLang="en-US" dirty="0">
              <a:ea typeface="ＭＳ Ｐゴシック" panose="020B0600070205080204"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430213" y="647700"/>
            <a:ext cx="8524875" cy="384175"/>
          </a:xfrm>
        </p:spPr>
        <p:txBody>
          <a:bodyPr/>
          <a:lstStyle/>
          <a:p>
            <a:pPr>
              <a:defRPr/>
            </a:pPr>
            <a:r>
              <a:rPr lang="en-US" dirty="0">
                <a:ea typeface="+mj-ea"/>
                <a:cs typeface="Times New Roman" pitchFamily="18" charset="0"/>
              </a:rPr>
              <a:t>Parathyroid Dysfunction</a:t>
            </a:r>
          </a:p>
        </p:txBody>
      </p:sp>
      <p:sp>
        <p:nvSpPr>
          <p:cNvPr id="31747" name="Rectangle 3"/>
          <p:cNvSpPr>
            <a:spLocks noGrp="1" noChangeArrowheads="1"/>
          </p:cNvSpPr>
          <p:nvPr>
            <p:ph type="body" idx="1"/>
          </p:nvPr>
        </p:nvSpPr>
        <p:spPr>
          <a:xfrm>
            <a:off x="330200" y="1458913"/>
            <a:ext cx="8613775" cy="3686175"/>
          </a:xfrm>
        </p:spPr>
        <p:txBody>
          <a:bodyPr/>
          <a:lstStyle/>
          <a:p>
            <a:r>
              <a:rPr lang="en-US" altLang="en-US" b="1" dirty="0">
                <a:ea typeface="ＭＳ Ｐゴシック" panose="020B0600070205080204" pitchFamily="34" charset="-128"/>
                <a:cs typeface="Times New Roman" panose="02020603050405020304" pitchFamily="18" charset="0"/>
              </a:rPr>
              <a:t>Hypoparathyroidism</a:t>
            </a:r>
            <a:endParaRPr lang="en-US" altLang="en-US" b="1" dirty="0">
              <a:solidFill>
                <a:srgbClr val="0000FF"/>
              </a:solidFill>
              <a:ea typeface="ＭＳ Ｐゴシック" panose="020B0600070205080204" pitchFamily="34" charset="-128"/>
              <a:cs typeface="Times New Roman" panose="02020603050405020304" pitchFamily="18" charset="0"/>
            </a:endParaRPr>
          </a:p>
          <a:p>
            <a:pPr lvl="1"/>
            <a:r>
              <a:rPr lang="en-US" altLang="en-US" dirty="0">
                <a:ea typeface="ＭＳ Ｐゴシック" panose="020B0600070205080204" pitchFamily="34" charset="-128"/>
                <a:cs typeface="Times New Roman" panose="02020603050405020304" pitchFamily="18" charset="0"/>
              </a:rPr>
              <a:t>The absence of parathormone</a:t>
            </a:r>
          </a:p>
          <a:p>
            <a:pPr lvl="1"/>
            <a:r>
              <a:rPr lang="en-US" altLang="en-US" dirty="0">
                <a:ea typeface="ＭＳ Ｐゴシック" panose="020B0600070205080204" pitchFamily="34" charset="-128"/>
                <a:cs typeface="Times New Roman" panose="02020603050405020304" pitchFamily="18" charset="0"/>
              </a:rPr>
              <a:t>Most likely to occur with the accidental removal of the parathyroid glands during thyroid surgery</a:t>
            </a:r>
          </a:p>
          <a:p>
            <a:r>
              <a:rPr lang="en-US" altLang="en-US" b="1" dirty="0">
                <a:ea typeface="ＭＳ Ｐゴシック" panose="020B0600070205080204" pitchFamily="34" charset="-128"/>
                <a:cs typeface="Times New Roman" panose="02020603050405020304" pitchFamily="18" charset="0"/>
              </a:rPr>
              <a:t>Hyperparathyroidism</a:t>
            </a:r>
            <a:r>
              <a:rPr lang="en-US" altLang="en-US" sz="2800" dirty="0">
                <a:ea typeface="ＭＳ Ｐゴシック" panose="020B0600070205080204" pitchFamily="34" charset="-128"/>
                <a:cs typeface="Times New Roman" panose="02020603050405020304" pitchFamily="18" charset="0"/>
              </a:rPr>
              <a:t> </a:t>
            </a:r>
          </a:p>
          <a:p>
            <a:pPr lvl="1"/>
            <a:r>
              <a:rPr lang="en-US" altLang="en-US" dirty="0">
                <a:ea typeface="ＭＳ Ｐゴシック" panose="020B0600070205080204" pitchFamily="34" charset="-128"/>
                <a:cs typeface="Times New Roman" panose="02020603050405020304" pitchFamily="18" charset="0"/>
              </a:rPr>
              <a:t>The excessive production of parathormone</a:t>
            </a:r>
          </a:p>
          <a:p>
            <a:pPr lvl="1"/>
            <a:r>
              <a:rPr lang="en-US" altLang="en-US" dirty="0">
                <a:ea typeface="ＭＳ Ｐゴシック" panose="020B0600070205080204" pitchFamily="34" charset="-128"/>
                <a:cs typeface="Times New Roman" panose="02020603050405020304" pitchFamily="18" charset="0"/>
              </a:rPr>
              <a:t>Can occur as a result of parathyroid tumor or certain genetic disorders</a:t>
            </a:r>
          </a:p>
          <a:p>
            <a:endParaRPr lang="en-US" altLang="en-US" dirty="0">
              <a:ea typeface="ＭＳ Ｐゴシック" panose="020B0600070205080204"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Calcium Controlled in the Body</a:t>
            </a:r>
          </a:p>
        </p:txBody>
      </p:sp>
      <p:pic>
        <p:nvPicPr>
          <p:cNvPr id="4" name="Content Placeholder 3" descr="This image explains Calcium Controlled in the Bod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6185" y="1461116"/>
            <a:ext cx="5671631" cy="4617720"/>
          </a:xfrm>
        </p:spPr>
      </p:pic>
    </p:spTree>
    <p:extLst>
      <p:ext uri="{BB962C8B-B14F-4D97-AF65-F5344CB8AC3E}">
        <p14:creationId xmlns:p14="http://schemas.microsoft.com/office/powerpoint/2010/main" val="2387174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30213" y="701675"/>
            <a:ext cx="8524875" cy="384175"/>
          </a:xfrm>
        </p:spPr>
        <p:txBody>
          <a:bodyPr/>
          <a:lstStyle/>
          <a:p>
            <a:r>
              <a:rPr lang="en-US" altLang="en-US" dirty="0">
                <a:ea typeface="ＭＳ Ｐゴシック" panose="020B0600070205080204" pitchFamily="34" charset="-128"/>
              </a:rPr>
              <a:t>Paget</a:t>
            </a:r>
            <a:r>
              <a:rPr lang="ja-JP" altLang="en-US">
                <a:ea typeface="ＭＳ Ｐゴシック" panose="020B0600070205080204" pitchFamily="34" charset="-128"/>
              </a:rPr>
              <a:t>’</a:t>
            </a:r>
            <a:r>
              <a:rPr lang="en-US" altLang="ja-JP" dirty="0">
                <a:ea typeface="ＭＳ Ｐゴシック" panose="020B0600070205080204" pitchFamily="34" charset="-128"/>
              </a:rPr>
              <a:t>s Disease</a:t>
            </a:r>
            <a:endParaRPr lang="en-US" altLang="en-US" dirty="0">
              <a:ea typeface="ＭＳ Ｐゴシック" panose="020B0600070205080204" pitchFamily="34" charset="-128"/>
            </a:endParaRPr>
          </a:p>
        </p:txBody>
      </p:sp>
      <p:sp>
        <p:nvSpPr>
          <p:cNvPr id="33795" name="Rectangle 3"/>
          <p:cNvSpPr>
            <a:spLocks noGrp="1" noChangeArrowheads="1"/>
          </p:cNvSpPr>
          <p:nvPr>
            <p:ph type="body" idx="1"/>
          </p:nvPr>
        </p:nvSpPr>
        <p:spPr>
          <a:xfrm>
            <a:off x="330200" y="1498600"/>
            <a:ext cx="8613775" cy="3686175"/>
          </a:xfrm>
        </p:spPr>
        <p:txBody>
          <a:bodyPr/>
          <a:lstStyle/>
          <a:p>
            <a:r>
              <a:rPr lang="en-US" altLang="en-US" dirty="0">
                <a:ea typeface="ＭＳ Ｐゴシック" panose="020B0600070205080204" pitchFamily="34" charset="-128"/>
              </a:rPr>
              <a:t>Genetically-linked disorder</a:t>
            </a:r>
          </a:p>
          <a:p>
            <a:r>
              <a:rPr lang="en-US" altLang="en-US" dirty="0">
                <a:ea typeface="ＭＳ Ｐゴシック" panose="020B0600070205080204" pitchFamily="34" charset="-128"/>
              </a:rPr>
              <a:t>Overactive osteoclasts that are eventually replaced by enlarged and softened bony structures.</a:t>
            </a:r>
          </a:p>
          <a:p>
            <a:r>
              <a:rPr lang="en-US" altLang="en-US" dirty="0">
                <a:ea typeface="ＭＳ Ｐゴシック" panose="020B0600070205080204" pitchFamily="34" charset="-128"/>
              </a:rPr>
              <a:t>Patients complain of deep bone pain, headaches, and hearing loss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30213" y="669925"/>
            <a:ext cx="8524875" cy="388938"/>
          </a:xfrm>
        </p:spPr>
        <p:txBody>
          <a:bodyPr/>
          <a:lstStyle/>
          <a:p>
            <a:r>
              <a:rPr lang="en-US" altLang="en-US" dirty="0">
                <a:ea typeface="ＭＳ Ｐゴシック" panose="020B0600070205080204" pitchFamily="34" charset="-128"/>
              </a:rPr>
              <a:t>Antihypocalcemic Agents #1</a:t>
            </a:r>
          </a:p>
        </p:txBody>
      </p:sp>
      <p:sp>
        <p:nvSpPr>
          <p:cNvPr id="34819" name="Content Placeholder 2"/>
          <p:cNvSpPr>
            <a:spLocks noGrp="1"/>
          </p:cNvSpPr>
          <p:nvPr>
            <p:ph idx="1"/>
          </p:nvPr>
        </p:nvSpPr>
        <p:spPr>
          <a:xfrm>
            <a:off x="330200" y="1471613"/>
            <a:ext cx="8613775" cy="3686175"/>
          </a:xfrm>
        </p:spPr>
        <p:txBody>
          <a:bodyPr/>
          <a:lstStyle/>
          <a:p>
            <a:r>
              <a:rPr lang="en-US" altLang="en-US" dirty="0">
                <a:ea typeface="ＭＳ Ｐゴシック" panose="020B0600070205080204" pitchFamily="34" charset="-128"/>
              </a:rPr>
              <a:t>Teriparatide (</a:t>
            </a:r>
            <a:r>
              <a:rPr lang="en-US" altLang="en-US" i="1" dirty="0">
                <a:ea typeface="ＭＳ Ｐゴシック" panose="020B0600070205080204" pitchFamily="34" charset="-128"/>
              </a:rPr>
              <a:t>Forteo</a:t>
            </a:r>
            <a:r>
              <a:rPr lang="en-US" altLang="en-US" dirty="0">
                <a:ea typeface="ＭＳ Ｐゴシック" panose="020B0600070205080204" pitchFamily="34" charset="-128"/>
              </a:rPr>
              <a:t>)</a:t>
            </a:r>
          </a:p>
          <a:p>
            <a:r>
              <a:rPr lang="en-US" altLang="en-US" dirty="0">
                <a:ea typeface="ＭＳ Ｐゴシック" panose="020B0600070205080204" pitchFamily="34" charset="-128"/>
              </a:rPr>
              <a:t>Parathyroid hormone (</a:t>
            </a:r>
            <a:r>
              <a:rPr lang="en-US" altLang="en-US" i="1" dirty="0">
                <a:ea typeface="ＭＳ Ｐゴシック" panose="020B0600070205080204" pitchFamily="34" charset="-128"/>
              </a:rPr>
              <a:t>Natapara</a:t>
            </a:r>
            <a:r>
              <a:rPr lang="en-US" altLang="en-US" dirty="0">
                <a:ea typeface="ＭＳ Ｐゴシック" panose="020B0600070205080204" pitchFamily="34" charset="-128"/>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430213" y="674688"/>
            <a:ext cx="8524875" cy="384175"/>
          </a:xfrm>
        </p:spPr>
        <p:txBody>
          <a:bodyPr/>
          <a:lstStyle/>
          <a:p>
            <a:pPr>
              <a:defRPr/>
            </a:pPr>
            <a:r>
              <a:rPr lang="en-US" dirty="0">
                <a:ea typeface="+mj-ea"/>
              </a:rPr>
              <a:t>Antihypocalcemic Agents #2</a:t>
            </a:r>
          </a:p>
        </p:txBody>
      </p:sp>
      <p:sp>
        <p:nvSpPr>
          <p:cNvPr id="35843" name="Rectangle 3"/>
          <p:cNvSpPr>
            <a:spLocks noGrp="1" noChangeArrowheads="1"/>
          </p:cNvSpPr>
          <p:nvPr>
            <p:ph type="body" idx="1"/>
          </p:nvPr>
        </p:nvSpPr>
        <p:spPr>
          <a:xfrm>
            <a:off x="330200" y="1425575"/>
            <a:ext cx="8613775" cy="4032250"/>
          </a:xfrm>
        </p:spPr>
        <p:txBody>
          <a:bodyPr/>
          <a:lstStyle/>
          <a:p>
            <a:pPr>
              <a:lnSpc>
                <a:spcPct val="100000"/>
              </a:lnSpc>
            </a:pPr>
            <a:r>
              <a:rPr lang="en-US" altLang="en-US" sz="1800" dirty="0">
                <a:ea typeface="ＭＳ Ｐゴシック" panose="020B0600070205080204" pitchFamily="34" charset="-128"/>
              </a:rPr>
              <a:t>Actions</a:t>
            </a:r>
          </a:p>
          <a:p>
            <a:pPr lvl="1">
              <a:lnSpc>
                <a:spcPct val="100000"/>
              </a:lnSpc>
            </a:pPr>
            <a:r>
              <a:rPr lang="en-US" altLang="en-US" sz="1800" dirty="0">
                <a:ea typeface="ＭＳ Ｐゴシック" panose="020B0600070205080204" pitchFamily="34" charset="-128"/>
                <a:cs typeface="Times New Roman" panose="02020603050405020304" pitchFamily="18" charset="0"/>
              </a:rPr>
              <a:t>Stimulation of osteoclasts or bone cells to release calcium from the bone</a:t>
            </a:r>
          </a:p>
          <a:p>
            <a:pPr lvl="1">
              <a:lnSpc>
                <a:spcPct val="100000"/>
              </a:lnSpc>
            </a:pPr>
            <a:r>
              <a:rPr lang="en-US" altLang="en-US" sz="1800" dirty="0">
                <a:ea typeface="ＭＳ Ｐゴシック" panose="020B0600070205080204" pitchFamily="34" charset="-128"/>
                <a:cs typeface="Times New Roman" panose="02020603050405020304" pitchFamily="18" charset="0"/>
              </a:rPr>
              <a:t>Increased intestinal absorption of calcium</a:t>
            </a:r>
          </a:p>
          <a:p>
            <a:pPr lvl="1">
              <a:lnSpc>
                <a:spcPct val="100000"/>
              </a:lnSpc>
            </a:pPr>
            <a:r>
              <a:rPr lang="en-US" altLang="en-US" sz="1800" dirty="0">
                <a:ea typeface="ＭＳ Ｐゴシック" panose="020B0600070205080204" pitchFamily="34" charset="-128"/>
                <a:cs typeface="Times New Roman" panose="02020603050405020304" pitchFamily="18" charset="0"/>
              </a:rPr>
              <a:t>Increased calcium resorption from the kidneys</a:t>
            </a:r>
          </a:p>
          <a:p>
            <a:pPr lvl="1">
              <a:lnSpc>
                <a:spcPct val="100000"/>
              </a:lnSpc>
            </a:pPr>
            <a:r>
              <a:rPr lang="en-US" altLang="en-US" sz="1800" dirty="0">
                <a:ea typeface="ＭＳ Ｐゴシック" panose="020B0600070205080204" pitchFamily="34" charset="-128"/>
                <a:cs typeface="Times New Roman" panose="02020603050405020304" pitchFamily="18" charset="0"/>
              </a:rPr>
              <a:t>Stimulation of cells in the kidney to produce calcitriol</a:t>
            </a:r>
            <a:endParaRPr lang="en-US" altLang="en-US" sz="1800" dirty="0">
              <a:ea typeface="ＭＳ Ｐゴシック" panose="020B0600070205080204" pitchFamily="34" charset="-128"/>
            </a:endParaRPr>
          </a:p>
          <a:p>
            <a:pPr>
              <a:lnSpc>
                <a:spcPct val="100000"/>
              </a:lnSpc>
            </a:pPr>
            <a:r>
              <a:rPr lang="en-US" altLang="en-US" sz="1800" dirty="0">
                <a:ea typeface="ＭＳ Ｐゴシック" panose="020B0600070205080204" pitchFamily="34" charset="-128"/>
              </a:rPr>
              <a:t>Indications</a:t>
            </a:r>
          </a:p>
          <a:p>
            <a:pPr lvl="1">
              <a:lnSpc>
                <a:spcPct val="100000"/>
              </a:lnSpc>
            </a:pPr>
            <a:r>
              <a:rPr lang="en-US" altLang="en-US" sz="1800" dirty="0">
                <a:ea typeface="ＭＳ Ｐゴシック" panose="020B0600070205080204" pitchFamily="34" charset="-128"/>
              </a:rPr>
              <a:t>Management of hypocalcemia in patients undergoing chronic renal dialysis</a:t>
            </a:r>
          </a:p>
          <a:p>
            <a:pPr lvl="1">
              <a:lnSpc>
                <a:spcPct val="100000"/>
              </a:lnSpc>
            </a:pPr>
            <a:r>
              <a:rPr lang="en-US" altLang="en-US" sz="1800" dirty="0">
                <a:ea typeface="ＭＳ Ｐゴシック" panose="020B0600070205080204" pitchFamily="34" charset="-128"/>
              </a:rPr>
              <a:t>Treatment of hypoparathyroidism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430213" y="714375"/>
            <a:ext cx="8524875" cy="384175"/>
          </a:xfrm>
        </p:spPr>
        <p:txBody>
          <a:bodyPr/>
          <a:lstStyle/>
          <a:p>
            <a:pPr>
              <a:defRPr/>
            </a:pPr>
            <a:r>
              <a:rPr lang="en-US" dirty="0">
                <a:ea typeface="+mj-ea"/>
              </a:rPr>
              <a:t>Actions of the Thyroid Gland</a:t>
            </a:r>
          </a:p>
        </p:txBody>
      </p:sp>
      <p:sp>
        <p:nvSpPr>
          <p:cNvPr id="5123" name="Rectangle 3"/>
          <p:cNvSpPr>
            <a:spLocks noGrp="1" noChangeArrowheads="1"/>
          </p:cNvSpPr>
          <p:nvPr>
            <p:ph type="body" idx="1"/>
          </p:nvPr>
        </p:nvSpPr>
        <p:spPr>
          <a:xfrm>
            <a:off x="330200" y="1444625"/>
            <a:ext cx="8613775" cy="3686175"/>
          </a:xfrm>
        </p:spPr>
        <p:txBody>
          <a:bodyPr/>
          <a:lstStyle/>
          <a:p>
            <a:r>
              <a:rPr lang="en-US" altLang="en-US" dirty="0">
                <a:ea typeface="ＭＳ Ｐゴシック" panose="020B0600070205080204" pitchFamily="34" charset="-128"/>
                <a:cs typeface="Times New Roman" panose="02020603050405020304" pitchFamily="18" charset="0"/>
              </a:rPr>
              <a:t>Produces two thyroid hormones using iodine found in the diet: </a:t>
            </a:r>
          </a:p>
          <a:p>
            <a:pPr lvl="1"/>
            <a:r>
              <a:rPr lang="en-US" altLang="en-US" dirty="0">
                <a:ea typeface="ＭＳ Ｐゴシック" panose="020B0600070205080204" pitchFamily="34" charset="-128"/>
                <a:cs typeface="Times New Roman" panose="02020603050405020304" pitchFamily="18" charset="0"/>
              </a:rPr>
              <a:t>Tetraiodothyronine or levothyroxine (T</a:t>
            </a:r>
            <a:r>
              <a:rPr lang="en-US" altLang="en-US" baseline="-30000" dirty="0">
                <a:ea typeface="ＭＳ Ｐゴシック" panose="020B0600070205080204" pitchFamily="34" charset="-128"/>
                <a:cs typeface="Times New Roman" panose="02020603050405020304" pitchFamily="18" charset="0"/>
              </a:rPr>
              <a:t>4</a:t>
            </a:r>
            <a:r>
              <a:rPr lang="en-US" altLang="en-US" dirty="0">
                <a:ea typeface="ＭＳ Ｐゴシック" panose="020B0600070205080204" pitchFamily="34" charset="-128"/>
                <a:cs typeface="Times New Roman" panose="02020603050405020304" pitchFamily="18" charset="0"/>
              </a:rPr>
              <a:t>)</a:t>
            </a:r>
          </a:p>
          <a:p>
            <a:pPr lvl="1"/>
            <a:r>
              <a:rPr lang="en-US" altLang="en-US" dirty="0">
                <a:ea typeface="ＭＳ Ｐゴシック" panose="020B0600070205080204" pitchFamily="34" charset="-128"/>
                <a:cs typeface="Times New Roman" panose="02020603050405020304" pitchFamily="18" charset="0"/>
              </a:rPr>
              <a:t>Triiodothyronine or liothyronine (T</a:t>
            </a:r>
            <a:r>
              <a:rPr lang="en-US" altLang="en-US" baseline="-30000" dirty="0">
                <a:ea typeface="ＭＳ Ｐゴシック" panose="020B0600070205080204" pitchFamily="34" charset="-128"/>
                <a:cs typeface="Times New Roman" panose="02020603050405020304" pitchFamily="18" charset="0"/>
              </a:rPr>
              <a:t>3</a:t>
            </a:r>
            <a:r>
              <a:rPr lang="en-US" altLang="en-US" dirty="0">
                <a:ea typeface="ＭＳ Ｐゴシック" panose="020B0600070205080204" pitchFamily="34" charset="-128"/>
                <a:cs typeface="Times New Roman" panose="02020603050405020304" pitchFamily="18" charset="0"/>
              </a:rPr>
              <a:t>)</a:t>
            </a:r>
          </a:p>
          <a:p>
            <a:r>
              <a:rPr lang="en-US" altLang="en-US" dirty="0">
                <a:ea typeface="ＭＳ Ｐゴシック" panose="020B0600070205080204" pitchFamily="34" charset="-128"/>
                <a:cs typeface="Times New Roman" panose="02020603050405020304" pitchFamily="18" charset="0"/>
              </a:rPr>
              <a:t>Removes iodine from the blood, concentrates it, and prepares it for attachment to tyrosine, an amino acid</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30213" y="669925"/>
            <a:ext cx="8524875" cy="388938"/>
          </a:xfrm>
        </p:spPr>
        <p:txBody>
          <a:bodyPr/>
          <a:lstStyle/>
          <a:p>
            <a:r>
              <a:rPr lang="en-US" altLang="en-US" dirty="0">
                <a:ea typeface="ＭＳ Ｐゴシック" panose="020B0600070205080204" pitchFamily="34" charset="-128"/>
              </a:rPr>
              <a:t>Antihypocalcemic Agents #3</a:t>
            </a:r>
          </a:p>
        </p:txBody>
      </p:sp>
      <p:sp>
        <p:nvSpPr>
          <p:cNvPr id="36867" name="Content Placeholder 2"/>
          <p:cNvSpPr>
            <a:spLocks noGrp="1"/>
          </p:cNvSpPr>
          <p:nvPr>
            <p:ph idx="1"/>
          </p:nvPr>
        </p:nvSpPr>
        <p:spPr>
          <a:xfrm>
            <a:off x="330200" y="1485900"/>
            <a:ext cx="8613775" cy="3686175"/>
          </a:xfrm>
        </p:spPr>
        <p:txBody>
          <a:bodyPr/>
          <a:lstStyle/>
          <a:p>
            <a:pPr>
              <a:lnSpc>
                <a:spcPct val="100000"/>
              </a:lnSpc>
            </a:pPr>
            <a:r>
              <a:rPr lang="en-US" altLang="en-US" sz="2000" dirty="0">
                <a:ea typeface="ＭＳ Ｐゴシック" panose="020B0600070205080204" pitchFamily="34" charset="-128"/>
              </a:rPr>
              <a:t>Pharmacokinetics</a:t>
            </a:r>
          </a:p>
          <a:p>
            <a:pPr lvl="1">
              <a:lnSpc>
                <a:spcPct val="100000"/>
              </a:lnSpc>
            </a:pPr>
            <a:r>
              <a:rPr lang="en-US" altLang="en-US" sz="2000" dirty="0">
                <a:ea typeface="ＭＳ Ｐゴシック" panose="020B0600070205080204" pitchFamily="34" charset="-128"/>
              </a:rPr>
              <a:t>Absorbed from GI tract and widely distributed throughout the body</a:t>
            </a:r>
          </a:p>
          <a:p>
            <a:pPr lvl="1">
              <a:lnSpc>
                <a:spcPct val="100000"/>
              </a:lnSpc>
            </a:pPr>
            <a:r>
              <a:rPr lang="en-US" altLang="en-US" sz="2000" dirty="0">
                <a:ea typeface="ＭＳ Ｐゴシック" panose="020B0600070205080204" pitchFamily="34" charset="-128"/>
              </a:rPr>
              <a:t>Stored in liver, fat, muscle, skin, and bones</a:t>
            </a:r>
          </a:p>
          <a:p>
            <a:pPr lvl="1">
              <a:lnSpc>
                <a:spcPct val="100000"/>
              </a:lnSpc>
            </a:pPr>
            <a:r>
              <a:rPr lang="en-US" altLang="en-US" sz="2000" dirty="0">
                <a:ea typeface="ＭＳ Ｐゴシック" panose="020B0600070205080204" pitchFamily="34" charset="-128"/>
              </a:rPr>
              <a:t>Metabolized in the liver, excreted in the urine</a:t>
            </a:r>
          </a:p>
          <a:p>
            <a:endParaRPr lang="en-US" altLang="en-US" dirty="0">
              <a:ea typeface="ＭＳ Ｐゴシック" panose="020B0600070205080204" pitchFamily="34"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430213" y="679450"/>
            <a:ext cx="8524875" cy="384175"/>
          </a:xfrm>
        </p:spPr>
        <p:txBody>
          <a:bodyPr/>
          <a:lstStyle/>
          <a:p>
            <a:pPr>
              <a:defRPr/>
            </a:pPr>
            <a:r>
              <a:rPr lang="en-US" dirty="0">
                <a:ea typeface="+mj-ea"/>
              </a:rPr>
              <a:t>Antihypocalcemic Agents #4</a:t>
            </a:r>
          </a:p>
        </p:txBody>
      </p:sp>
      <p:sp>
        <p:nvSpPr>
          <p:cNvPr id="37891" name="Rectangle 3"/>
          <p:cNvSpPr>
            <a:spLocks noGrp="1" noChangeArrowheads="1"/>
          </p:cNvSpPr>
          <p:nvPr>
            <p:ph type="body" idx="1"/>
          </p:nvPr>
        </p:nvSpPr>
        <p:spPr>
          <a:xfrm>
            <a:off x="303213" y="1468438"/>
            <a:ext cx="8613775" cy="4038600"/>
          </a:xfrm>
        </p:spPr>
        <p:txBody>
          <a:bodyPr/>
          <a:lstStyle/>
          <a:p>
            <a:pPr>
              <a:lnSpc>
                <a:spcPct val="100000"/>
              </a:lnSpc>
            </a:pPr>
            <a:r>
              <a:rPr lang="en-US" altLang="en-US" sz="1800" dirty="0">
                <a:ea typeface="ＭＳ Ｐゴシック" panose="020B0600070205080204" pitchFamily="34" charset="-128"/>
              </a:rPr>
              <a:t>Contraindications</a:t>
            </a:r>
          </a:p>
          <a:p>
            <a:pPr lvl="1">
              <a:lnSpc>
                <a:spcPct val="100000"/>
              </a:lnSpc>
            </a:pPr>
            <a:r>
              <a:rPr lang="en-US" altLang="en-US" sz="1800" dirty="0">
                <a:ea typeface="ＭＳ Ｐゴシック" panose="020B0600070205080204" pitchFamily="34" charset="-128"/>
              </a:rPr>
              <a:t>Allergy to vitamin D, hypercalcemia, vitamin D toxicity, and pregnancy</a:t>
            </a:r>
          </a:p>
          <a:p>
            <a:pPr>
              <a:lnSpc>
                <a:spcPct val="100000"/>
              </a:lnSpc>
            </a:pPr>
            <a:r>
              <a:rPr lang="en-US" altLang="en-US" sz="1800" dirty="0">
                <a:ea typeface="ＭＳ Ｐゴシック" panose="020B0600070205080204" pitchFamily="34" charset="-128"/>
              </a:rPr>
              <a:t>Caution</a:t>
            </a:r>
          </a:p>
          <a:p>
            <a:pPr lvl="1">
              <a:lnSpc>
                <a:spcPct val="100000"/>
              </a:lnSpc>
            </a:pPr>
            <a:r>
              <a:rPr lang="en-US" altLang="en-US" sz="1800" dirty="0">
                <a:ea typeface="ＭＳ Ｐゴシック" panose="020B0600070205080204" pitchFamily="34" charset="-128"/>
              </a:rPr>
              <a:t>History of renal stones</a:t>
            </a:r>
          </a:p>
          <a:p>
            <a:pPr>
              <a:lnSpc>
                <a:spcPct val="100000"/>
              </a:lnSpc>
            </a:pPr>
            <a:r>
              <a:rPr lang="en-US" altLang="en-US" sz="1800" dirty="0">
                <a:ea typeface="ＭＳ Ｐゴシック" panose="020B0600070205080204" pitchFamily="34" charset="-128"/>
              </a:rPr>
              <a:t>Adverse Effects </a:t>
            </a:r>
          </a:p>
          <a:p>
            <a:pPr lvl="1">
              <a:lnSpc>
                <a:spcPct val="100000"/>
              </a:lnSpc>
            </a:pPr>
            <a:r>
              <a:rPr lang="en-US" altLang="en-US" sz="1800" dirty="0">
                <a:ea typeface="ＭＳ Ｐゴシック" panose="020B0600070205080204" pitchFamily="34" charset="-128"/>
              </a:rPr>
              <a:t>GI effects</a:t>
            </a:r>
          </a:p>
          <a:p>
            <a:pPr lvl="1">
              <a:lnSpc>
                <a:spcPct val="100000"/>
              </a:lnSpc>
            </a:pPr>
            <a:r>
              <a:rPr lang="en-US" altLang="en-US" sz="1800" dirty="0">
                <a:ea typeface="ＭＳ Ｐゴシック" panose="020B0600070205080204" pitchFamily="34" charset="-128"/>
              </a:rPr>
              <a:t>CNS effects</a:t>
            </a:r>
          </a:p>
          <a:p>
            <a:pPr>
              <a:lnSpc>
                <a:spcPct val="100000"/>
              </a:lnSpc>
            </a:pPr>
            <a:r>
              <a:rPr lang="en-US" altLang="en-US" sz="1800" dirty="0">
                <a:ea typeface="ＭＳ Ｐゴシック" panose="020B0600070205080204" pitchFamily="34" charset="-128"/>
              </a:rPr>
              <a:t>Drug-Drug Interactions</a:t>
            </a:r>
          </a:p>
          <a:p>
            <a:pPr lvl="1">
              <a:lnSpc>
                <a:spcPct val="100000"/>
              </a:lnSpc>
            </a:pPr>
            <a:r>
              <a:rPr lang="en-US" altLang="en-US" sz="1800" dirty="0">
                <a:ea typeface="ＭＳ Ｐゴシック" panose="020B0600070205080204" pitchFamily="34" charset="-128"/>
              </a:rPr>
              <a:t>Magnesium containing antacids</a:t>
            </a:r>
          </a:p>
          <a:p>
            <a:pPr lvl="1">
              <a:lnSpc>
                <a:spcPct val="100000"/>
              </a:lnSpc>
            </a:pPr>
            <a:r>
              <a:rPr lang="en-US" altLang="en-US" sz="1800" dirty="0">
                <a:ea typeface="ＭＳ Ｐゴシック" panose="020B0600070205080204" pitchFamily="34" charset="-128"/>
              </a:rPr>
              <a:t>Cholestyramine or mineral oil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277813"/>
            <a:ext cx="8524875" cy="768350"/>
          </a:xfrm>
        </p:spPr>
        <p:txBody>
          <a:bodyPr/>
          <a:lstStyle/>
          <a:p>
            <a:pPr>
              <a:defRPr/>
            </a:pPr>
            <a:r>
              <a:rPr lang="en-US" dirty="0">
                <a:ea typeface="+mj-ea"/>
              </a:rPr>
              <a:t>Nursing Considerations for Patients Receiving Antihypocalcemic Agents </a:t>
            </a:r>
          </a:p>
        </p:txBody>
      </p:sp>
      <p:sp>
        <p:nvSpPr>
          <p:cNvPr id="38915" name="Content Placeholder 2"/>
          <p:cNvSpPr>
            <a:spLocks noGrp="1"/>
          </p:cNvSpPr>
          <p:nvPr>
            <p:ph idx="1"/>
          </p:nvPr>
        </p:nvSpPr>
        <p:spPr>
          <a:xfrm>
            <a:off x="330200" y="1444625"/>
            <a:ext cx="8613775" cy="3686175"/>
          </a:xfrm>
        </p:spPr>
        <p:txBody>
          <a:bodyPr/>
          <a:lstStyle/>
          <a:p>
            <a:r>
              <a:rPr lang="en-US" altLang="en-US" dirty="0">
                <a:ea typeface="ＭＳ Ｐゴシック" panose="020B0600070205080204" pitchFamily="34" charset="-128"/>
              </a:rPr>
              <a:t>Assess:</a:t>
            </a:r>
          </a:p>
          <a:p>
            <a:pPr lvl="1"/>
            <a:r>
              <a:rPr lang="en-US" altLang="en-US" dirty="0">
                <a:ea typeface="ＭＳ Ｐゴシック" panose="020B0600070205080204" pitchFamily="34" charset="-128"/>
              </a:rPr>
              <a:t>History and Examination</a:t>
            </a:r>
          </a:p>
          <a:p>
            <a:pPr lvl="1"/>
            <a:r>
              <a:rPr lang="en-US" altLang="en-US" dirty="0">
                <a:ea typeface="ＭＳ Ｐゴシック" panose="020B0600070205080204" pitchFamily="34" charset="-128"/>
              </a:rPr>
              <a:t>Known allergy </a:t>
            </a:r>
          </a:p>
          <a:p>
            <a:pPr lvl="1"/>
            <a:r>
              <a:rPr lang="en-US" altLang="en-US" dirty="0">
                <a:ea typeface="ＭＳ Ｐゴシック" panose="020B0600070205080204" pitchFamily="34" charset="-128"/>
              </a:rPr>
              <a:t>Hypercalcemia, vitamin toxicity, renal stone, and pregnancy or lactation </a:t>
            </a:r>
          </a:p>
          <a:p>
            <a:pPr lvl="1"/>
            <a:r>
              <a:rPr lang="en-US" altLang="en-US" dirty="0">
                <a:ea typeface="ＭＳ Ｐゴシック" panose="020B0600070205080204" pitchFamily="34" charset="-128"/>
              </a:rPr>
              <a:t>Skin lesions; orientation and affect; liver evaluation; serum calcium, magnesium, and alkaline phosphate levels; and radiographs of bones as ppropriate,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Prototype Antihypocalcemic Agents</a:t>
            </a:r>
          </a:p>
        </p:txBody>
      </p:sp>
      <p:pic>
        <p:nvPicPr>
          <p:cNvPr id="6" name="Content Placeholder 5" descr="This table describes about Prototype Antihypocalcemic Agents">
            <a:extLst>
              <a:ext uri="{FF2B5EF4-FFF2-40B4-BE49-F238E27FC236}">
                <a16:creationId xmlns="" xmlns:a16="http://schemas.microsoft.com/office/drawing/2014/main" id="{4A55C7CE-88A2-B645-8120-C325246F3C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4195" y="1460954"/>
            <a:ext cx="4595610" cy="4779962"/>
          </a:xfrm>
        </p:spPr>
      </p:pic>
    </p:spTree>
    <p:extLst>
      <p:ext uri="{BB962C8B-B14F-4D97-AF65-F5344CB8AC3E}">
        <p14:creationId xmlns:p14="http://schemas.microsoft.com/office/powerpoint/2010/main" val="1811863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30213" y="671513"/>
            <a:ext cx="8524875" cy="384175"/>
          </a:xfrm>
        </p:spPr>
        <p:txBody>
          <a:bodyPr/>
          <a:lstStyle/>
          <a:p>
            <a:pPr>
              <a:defRPr/>
            </a:pPr>
            <a:r>
              <a:rPr lang="en-US" dirty="0">
                <a:ea typeface="+mj-ea"/>
              </a:rPr>
              <a:t>Antihypercalcemic Agents #1</a:t>
            </a:r>
          </a:p>
        </p:txBody>
      </p:sp>
      <p:sp>
        <p:nvSpPr>
          <p:cNvPr id="40963" name="Rectangle 3"/>
          <p:cNvSpPr>
            <a:spLocks noGrp="1" noChangeArrowheads="1"/>
          </p:cNvSpPr>
          <p:nvPr>
            <p:ph type="body" idx="1"/>
          </p:nvPr>
        </p:nvSpPr>
        <p:spPr>
          <a:xfrm>
            <a:off x="330200" y="1482725"/>
            <a:ext cx="8613775" cy="3686175"/>
          </a:xfrm>
        </p:spPr>
        <p:txBody>
          <a:bodyPr/>
          <a:lstStyle/>
          <a:p>
            <a:pPr>
              <a:lnSpc>
                <a:spcPct val="100000"/>
              </a:lnSpc>
            </a:pPr>
            <a:r>
              <a:rPr lang="en-US" altLang="en-US" sz="2000" dirty="0">
                <a:ea typeface="ＭＳ Ｐゴシック" panose="020B0600070205080204" pitchFamily="34" charset="-128"/>
              </a:rPr>
              <a:t>Bisphosphonates</a:t>
            </a:r>
          </a:p>
          <a:p>
            <a:pPr lvl="1">
              <a:lnSpc>
                <a:spcPct val="100000"/>
              </a:lnSpc>
            </a:pPr>
            <a:r>
              <a:rPr lang="en-US" altLang="en-US" sz="2000" dirty="0">
                <a:ea typeface="ＭＳ Ｐゴシック" panose="020B0600070205080204" pitchFamily="34" charset="-128"/>
              </a:rPr>
              <a:t>These drugs act on the serum levels of calcium and not directly on the parathyroid gland or PTH</a:t>
            </a:r>
          </a:p>
          <a:p>
            <a:pPr lvl="1">
              <a:lnSpc>
                <a:spcPct val="100000"/>
              </a:lnSpc>
            </a:pPr>
            <a:r>
              <a:rPr lang="en-US" altLang="en-US" sz="2000" dirty="0">
                <a:ea typeface="ＭＳ Ｐゴシック" panose="020B0600070205080204" pitchFamily="34" charset="-128"/>
              </a:rPr>
              <a:t>Slow normal and abnormal bone resorption</a:t>
            </a:r>
          </a:p>
          <a:p>
            <a:pPr lvl="1">
              <a:lnSpc>
                <a:spcPct val="100000"/>
              </a:lnSpc>
            </a:pPr>
            <a:r>
              <a:rPr lang="en-US" altLang="en-US" sz="2000" dirty="0">
                <a:ea typeface="ＭＳ Ｐゴシック" panose="020B0600070205080204" pitchFamily="34" charset="-128"/>
              </a:rPr>
              <a:t>Side effects: headache, nausea, and diarrhea</a:t>
            </a:r>
          </a:p>
          <a:p>
            <a:pPr>
              <a:lnSpc>
                <a:spcPct val="100000"/>
              </a:lnSpc>
            </a:pPr>
            <a:r>
              <a:rPr lang="en-US" altLang="en-US" sz="2000" dirty="0">
                <a:ea typeface="ＭＳ Ｐゴシック" panose="020B0600070205080204" pitchFamily="34" charset="-128"/>
              </a:rPr>
              <a:t>Calcitonins</a:t>
            </a:r>
          </a:p>
          <a:p>
            <a:pPr lvl="1">
              <a:lnSpc>
                <a:spcPct val="100000"/>
              </a:lnSpc>
            </a:pPr>
            <a:r>
              <a:rPr lang="en-US" altLang="en-US" sz="2000" dirty="0">
                <a:ea typeface="ＭＳ Ｐゴシック" panose="020B0600070205080204" pitchFamily="34" charset="-128"/>
              </a:rPr>
              <a:t>Hormones secreted by the thyroid gland to balance the effects of PTH</a:t>
            </a:r>
          </a:p>
          <a:p>
            <a:pPr lvl="1">
              <a:lnSpc>
                <a:spcPct val="100000"/>
              </a:lnSpc>
            </a:pPr>
            <a:r>
              <a:rPr lang="en-US" altLang="en-US" sz="2000" dirty="0">
                <a:ea typeface="ＭＳ Ｐゴシック" panose="020B0600070205080204" pitchFamily="34" charset="-128"/>
              </a:rPr>
              <a:t>Inhibit bone resorption</a:t>
            </a:r>
          </a:p>
          <a:p>
            <a:pPr lvl="1">
              <a:lnSpc>
                <a:spcPct val="100000"/>
              </a:lnSpc>
            </a:pPr>
            <a:r>
              <a:rPr lang="en-US" altLang="en-US" sz="2000" dirty="0">
                <a:ea typeface="ＭＳ Ｐゴシック" panose="020B0600070205080204" pitchFamily="34" charset="-128"/>
              </a:rPr>
              <a:t>Side effects: flushing of face and hands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30213" y="644525"/>
            <a:ext cx="8524875" cy="387350"/>
          </a:xfrm>
        </p:spPr>
        <p:txBody>
          <a:bodyPr/>
          <a:lstStyle/>
          <a:p>
            <a:r>
              <a:rPr lang="en-US" altLang="en-US" dirty="0">
                <a:ea typeface="ＭＳ Ｐゴシック" panose="020B0600070205080204" pitchFamily="34" charset="-128"/>
              </a:rPr>
              <a:t>Antihypercalcemic Agents #2</a:t>
            </a:r>
          </a:p>
        </p:txBody>
      </p:sp>
      <p:sp>
        <p:nvSpPr>
          <p:cNvPr id="41987" name="Content Placeholder 2"/>
          <p:cNvSpPr>
            <a:spLocks noGrp="1"/>
          </p:cNvSpPr>
          <p:nvPr>
            <p:ph idx="1"/>
          </p:nvPr>
        </p:nvSpPr>
        <p:spPr>
          <a:xfrm>
            <a:off x="330200" y="1512888"/>
            <a:ext cx="8613775" cy="3686175"/>
          </a:xfrm>
        </p:spPr>
        <p:txBody>
          <a:bodyPr/>
          <a:lstStyle/>
          <a:p>
            <a:r>
              <a:rPr lang="en-US" altLang="en-US" dirty="0">
                <a:ea typeface="ＭＳ Ｐゴシック" panose="020B0600070205080204" pitchFamily="34" charset="-128"/>
              </a:rPr>
              <a:t>Slow or block bone resorption</a:t>
            </a:r>
          </a:p>
          <a:p>
            <a:r>
              <a:rPr lang="en-US" altLang="en-US" dirty="0">
                <a:ea typeface="ＭＳ Ｐゴシック" panose="020B0600070205080204" pitchFamily="34" charset="-128"/>
              </a:rPr>
              <a:t>Etidronate (</a:t>
            </a:r>
            <a:r>
              <a:rPr lang="en-US" altLang="en-US" i="1" dirty="0">
                <a:ea typeface="ＭＳ Ｐゴシック" panose="020B0600070205080204" pitchFamily="34" charset="-128"/>
              </a:rPr>
              <a:t>Didronel</a:t>
            </a:r>
            <a:r>
              <a:rPr lang="en-US" altLang="en-US" dirty="0">
                <a:ea typeface="ＭＳ Ｐゴシック" panose="020B0600070205080204" pitchFamily="34" charset="-128"/>
              </a:rPr>
              <a:t>)</a:t>
            </a:r>
          </a:p>
          <a:p>
            <a:r>
              <a:rPr lang="en-US" altLang="en-US" dirty="0">
                <a:ea typeface="ＭＳ Ｐゴシック" panose="020B0600070205080204" pitchFamily="34" charset="-128"/>
              </a:rPr>
              <a:t>Ibandronate </a:t>
            </a:r>
            <a:r>
              <a:rPr lang="it-IT" altLang="en-US" dirty="0">
                <a:ea typeface="ＭＳ Ｐゴシック" panose="020B0600070205080204" pitchFamily="34" charset="-128"/>
              </a:rPr>
              <a:t>(</a:t>
            </a:r>
            <a:r>
              <a:rPr lang="it-IT" altLang="en-US" i="1" dirty="0">
                <a:ea typeface="ＭＳ Ｐゴシック" panose="020B0600070205080204" pitchFamily="34" charset="-128"/>
              </a:rPr>
              <a:t>Boniva</a:t>
            </a:r>
            <a:r>
              <a:rPr lang="it-IT" altLang="en-US" dirty="0">
                <a:ea typeface="ＭＳ Ｐゴシック" panose="020B0600070205080204" pitchFamily="34" charset="-128"/>
              </a:rPr>
              <a:t>)</a:t>
            </a:r>
          </a:p>
          <a:p>
            <a:r>
              <a:rPr lang="it-IT" altLang="en-US" dirty="0">
                <a:ea typeface="ＭＳ Ｐゴシック" panose="020B0600070205080204" pitchFamily="34" charset="-128"/>
              </a:rPr>
              <a:t>Pamidronate (</a:t>
            </a:r>
            <a:r>
              <a:rPr lang="it-IT" altLang="en-US" i="1" dirty="0">
                <a:ea typeface="ＭＳ Ｐゴシック" panose="020B0600070205080204" pitchFamily="34" charset="-128"/>
              </a:rPr>
              <a:t>Aredia</a:t>
            </a:r>
            <a:r>
              <a:rPr lang="it-IT" altLang="en-US" dirty="0">
                <a:ea typeface="ＭＳ Ｐゴシック" panose="020B0600070205080204" pitchFamily="34" charset="-128"/>
              </a:rPr>
              <a:t>)</a:t>
            </a:r>
          </a:p>
          <a:p>
            <a:r>
              <a:rPr lang="it-IT" altLang="en-US" dirty="0">
                <a:ea typeface="ＭＳ Ｐゴシック" panose="020B0600070205080204" pitchFamily="34" charset="-128"/>
              </a:rPr>
              <a:t>Risedronate (</a:t>
            </a:r>
            <a:r>
              <a:rPr lang="it-IT" altLang="en-US" i="1" dirty="0">
                <a:ea typeface="ＭＳ Ｐゴシック" panose="020B0600070205080204" pitchFamily="34" charset="-128"/>
              </a:rPr>
              <a:t>Actonel</a:t>
            </a:r>
            <a:r>
              <a:rPr lang="it-IT" altLang="en-US" dirty="0">
                <a:ea typeface="ＭＳ Ｐゴシック" panose="020B0600070205080204" pitchFamily="34" charset="-128"/>
              </a:rPr>
              <a:t>)</a:t>
            </a:r>
          </a:p>
          <a:p>
            <a:r>
              <a:rPr lang="en-US" altLang="en-US" dirty="0">
                <a:ea typeface="ＭＳ Ｐゴシック" panose="020B0600070205080204" pitchFamily="34" charset="-128"/>
              </a:rPr>
              <a:t>Alendronate (</a:t>
            </a:r>
            <a:r>
              <a:rPr lang="en-US" altLang="en-US" i="1" dirty="0">
                <a:ea typeface="ＭＳ Ｐゴシック" panose="020B0600070205080204" pitchFamily="34" charset="-128"/>
              </a:rPr>
              <a:t>Fosamax</a:t>
            </a:r>
            <a:r>
              <a:rPr lang="en-US" altLang="en-US" dirty="0">
                <a:ea typeface="ＭＳ Ｐゴシック" panose="020B0600070205080204" pitchFamily="34" charset="-128"/>
              </a:rPr>
              <a:t>)</a:t>
            </a:r>
          </a:p>
          <a:p>
            <a:r>
              <a:rPr lang="en-US" altLang="en-US" dirty="0">
                <a:ea typeface="ＭＳ Ｐゴシック" panose="020B0600070205080204" pitchFamily="34" charset="-128"/>
              </a:rPr>
              <a:t>Zoledronic acid (</a:t>
            </a:r>
            <a:r>
              <a:rPr lang="en-US" altLang="en-US" i="1" dirty="0">
                <a:ea typeface="ＭＳ Ｐゴシック" panose="020B0600070205080204" pitchFamily="34" charset="-128"/>
              </a:rPr>
              <a:t>Zometa</a:t>
            </a:r>
            <a:r>
              <a:rPr lang="en-US" altLang="en-US" dirty="0">
                <a:ea typeface="ＭＳ Ｐゴシック" panose="020B0600070205080204" pitchFamily="34" charset="-128"/>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30213" y="644525"/>
            <a:ext cx="8524875" cy="387350"/>
          </a:xfrm>
        </p:spPr>
        <p:txBody>
          <a:bodyPr/>
          <a:lstStyle/>
          <a:p>
            <a:r>
              <a:rPr lang="en-US" altLang="en-US" dirty="0">
                <a:ea typeface="ＭＳ Ｐゴシック" panose="020B0600070205080204" pitchFamily="34" charset="-128"/>
              </a:rPr>
              <a:t>Antihypercalcemic Agents #3</a:t>
            </a:r>
          </a:p>
        </p:txBody>
      </p:sp>
      <p:sp>
        <p:nvSpPr>
          <p:cNvPr id="43011" name="Content Placeholder 2"/>
          <p:cNvSpPr>
            <a:spLocks noGrp="1"/>
          </p:cNvSpPr>
          <p:nvPr>
            <p:ph idx="1"/>
          </p:nvPr>
        </p:nvSpPr>
        <p:spPr>
          <a:xfrm>
            <a:off x="330200" y="1471613"/>
            <a:ext cx="8613775" cy="3686175"/>
          </a:xfrm>
        </p:spPr>
        <p:txBody>
          <a:bodyPr/>
          <a:lstStyle/>
          <a:p>
            <a:r>
              <a:rPr lang="en-US" altLang="en-US" dirty="0">
                <a:ea typeface="ＭＳ Ｐゴシック" panose="020B0600070205080204" pitchFamily="34" charset="-128"/>
              </a:rPr>
              <a:t>Actions- </a:t>
            </a:r>
          </a:p>
          <a:p>
            <a:pPr lvl="1"/>
            <a:r>
              <a:rPr lang="en-US" altLang="en-US" dirty="0">
                <a:ea typeface="ＭＳ Ｐゴシック" panose="020B0600070205080204" pitchFamily="34" charset="-128"/>
              </a:rPr>
              <a:t>Bisphosphonates- Slow or block bone resorption; by doing this, they help to lower serum calcium levels, but they do not inhibit normal bone formation and mineralization</a:t>
            </a:r>
          </a:p>
          <a:p>
            <a:pPr lvl="1"/>
            <a:r>
              <a:rPr lang="en-US" altLang="en-US" dirty="0">
                <a:ea typeface="ＭＳ Ｐゴシック" panose="020B0600070205080204" pitchFamily="34" charset="-128"/>
              </a:rPr>
              <a:t>Calcitonin's- Inhibits bone resorption, lowers serum calcium levels in children and in patients with Paget’s disease, and increases the excretion of phosphate, calcium, and sodium from the kidney</a:t>
            </a:r>
          </a:p>
          <a:p>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30213" y="658813"/>
            <a:ext cx="8524875" cy="387350"/>
          </a:xfrm>
        </p:spPr>
        <p:txBody>
          <a:bodyPr/>
          <a:lstStyle/>
          <a:p>
            <a:r>
              <a:rPr lang="en-US" altLang="en-US" dirty="0">
                <a:ea typeface="ＭＳ Ｐゴシック" panose="020B0600070205080204" pitchFamily="34" charset="-128"/>
              </a:rPr>
              <a:t>Antihypercalcemic Agents #4</a:t>
            </a:r>
          </a:p>
        </p:txBody>
      </p:sp>
      <p:sp>
        <p:nvSpPr>
          <p:cNvPr id="44035" name="Content Placeholder 2"/>
          <p:cNvSpPr>
            <a:spLocks noGrp="1"/>
          </p:cNvSpPr>
          <p:nvPr>
            <p:ph idx="1"/>
          </p:nvPr>
        </p:nvSpPr>
        <p:spPr>
          <a:xfrm>
            <a:off x="330200" y="1498600"/>
            <a:ext cx="8613775" cy="3686175"/>
          </a:xfrm>
        </p:spPr>
        <p:txBody>
          <a:bodyPr/>
          <a:lstStyle/>
          <a:p>
            <a:r>
              <a:rPr lang="en-US" altLang="en-US" dirty="0">
                <a:ea typeface="ＭＳ Ｐゴシック" panose="020B0600070205080204" pitchFamily="34" charset="-128"/>
              </a:rPr>
              <a:t>Contraindications</a:t>
            </a:r>
          </a:p>
          <a:p>
            <a:pPr lvl="1"/>
            <a:r>
              <a:rPr lang="en-US" altLang="en-US" dirty="0">
                <a:ea typeface="ＭＳ Ｐゴシック" panose="020B0600070205080204" pitchFamily="34" charset="-128"/>
              </a:rPr>
              <a:t>Bisphosphonates- Hypocalcemia, pregnancy and lactation, renal dysfunction, GI disease</a:t>
            </a:r>
          </a:p>
          <a:p>
            <a:pPr lvl="1"/>
            <a:r>
              <a:rPr lang="en-US" altLang="en-US" dirty="0">
                <a:ea typeface="ＭＳ Ｐゴシック" panose="020B0600070205080204" pitchFamily="34" charset="-128"/>
              </a:rPr>
              <a:t>Calcitonins- Pregnancy, renal dysfunction or pernicious anemia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30213" y="696913"/>
            <a:ext cx="8524875" cy="388937"/>
          </a:xfrm>
        </p:spPr>
        <p:txBody>
          <a:bodyPr/>
          <a:lstStyle/>
          <a:p>
            <a:r>
              <a:rPr lang="en-US" altLang="en-US" dirty="0">
                <a:ea typeface="ＭＳ Ｐゴシック" panose="020B0600070205080204" pitchFamily="34" charset="-128"/>
              </a:rPr>
              <a:t>Antihypercalcemic Agents #5</a:t>
            </a:r>
          </a:p>
        </p:txBody>
      </p:sp>
      <p:sp>
        <p:nvSpPr>
          <p:cNvPr id="45059" name="Content Placeholder 2"/>
          <p:cNvSpPr>
            <a:spLocks noGrp="1"/>
          </p:cNvSpPr>
          <p:nvPr>
            <p:ph idx="1"/>
          </p:nvPr>
        </p:nvSpPr>
        <p:spPr>
          <a:xfrm>
            <a:off x="330200" y="1431925"/>
            <a:ext cx="8613775" cy="3686175"/>
          </a:xfrm>
        </p:spPr>
        <p:txBody>
          <a:bodyPr/>
          <a:lstStyle/>
          <a:p>
            <a:r>
              <a:rPr lang="en-US" altLang="en-US" dirty="0">
                <a:ea typeface="ＭＳ Ｐゴシック" panose="020B0600070205080204" pitchFamily="34" charset="-128"/>
              </a:rPr>
              <a:t>Adverse effects</a:t>
            </a:r>
          </a:p>
          <a:p>
            <a:pPr lvl="1"/>
            <a:r>
              <a:rPr lang="en-US" altLang="en-US" dirty="0">
                <a:ea typeface="ＭＳ Ｐゴシック" panose="020B0600070205080204" pitchFamily="34" charset="-128"/>
              </a:rPr>
              <a:t>Bisphosphates- Most common, headache, nausea, and diarrhea, bone pain with Paget’s disease</a:t>
            </a:r>
          </a:p>
          <a:p>
            <a:pPr lvl="1"/>
            <a:r>
              <a:rPr lang="en-US" altLang="en-US" dirty="0">
                <a:ea typeface="ＭＳ Ｐゴシック" panose="020B0600070205080204" pitchFamily="34" charset="-128"/>
              </a:rPr>
              <a:t>Calcitonins- Flushing of the face and hands, skin rash, nausea and vomiting, urinary frequency, and local inflammation at the site of injection.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30213" y="671513"/>
            <a:ext cx="8524875" cy="387350"/>
          </a:xfrm>
        </p:spPr>
        <p:txBody>
          <a:bodyPr/>
          <a:lstStyle/>
          <a:p>
            <a:r>
              <a:rPr lang="en-US" altLang="en-US" dirty="0">
                <a:ea typeface="ＭＳ Ｐゴシック" panose="020B0600070205080204" pitchFamily="34" charset="-128"/>
              </a:rPr>
              <a:t>Antihypercalcemic Agents #6</a:t>
            </a:r>
          </a:p>
        </p:txBody>
      </p:sp>
      <p:sp>
        <p:nvSpPr>
          <p:cNvPr id="46083" name="Content Placeholder 2"/>
          <p:cNvSpPr>
            <a:spLocks noGrp="1"/>
          </p:cNvSpPr>
          <p:nvPr>
            <p:ph idx="1"/>
          </p:nvPr>
        </p:nvSpPr>
        <p:spPr>
          <a:xfrm>
            <a:off x="330200" y="1498600"/>
            <a:ext cx="8613775" cy="3686175"/>
          </a:xfrm>
        </p:spPr>
        <p:txBody>
          <a:bodyPr/>
          <a:lstStyle/>
          <a:p>
            <a:r>
              <a:rPr lang="en-US" altLang="en-US" dirty="0">
                <a:ea typeface="ＭＳ Ｐゴシック" panose="020B0600070205080204" pitchFamily="34" charset="-128"/>
              </a:rPr>
              <a:t>Drug-Drug Interactions</a:t>
            </a:r>
          </a:p>
          <a:p>
            <a:pPr lvl="1"/>
            <a:r>
              <a:rPr lang="en-US" altLang="en-US" dirty="0">
                <a:ea typeface="ＭＳ Ｐゴシック" panose="020B0600070205080204" pitchFamily="34" charset="-128"/>
              </a:rPr>
              <a:t>Bisphosphonates- antacids, calcium products,iron, or multiple vitamins and aspirin</a:t>
            </a:r>
          </a:p>
          <a:p>
            <a:pPr lvl="1"/>
            <a:r>
              <a:rPr lang="en-US" altLang="en-US" dirty="0">
                <a:ea typeface="ＭＳ Ｐゴシック" panose="020B0600070205080204" pitchFamily="34" charset="-128"/>
              </a:rPr>
              <a:t>Calcitonins- None known</a:t>
            </a:r>
          </a:p>
          <a:p>
            <a:endParaRPr lang="en-US" altLang="en-US" dirty="0">
              <a:ea typeface="ＭＳ Ｐゴシック" panose="020B060007020508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Thyroid Control of Hormone Levels</a:t>
            </a:r>
          </a:p>
        </p:txBody>
      </p:sp>
      <p:pic>
        <p:nvPicPr>
          <p:cNvPr id="4" name="Content Placeholder 3" descr="This image explains Thyroid Control of Hormone Level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6501" y="1502060"/>
            <a:ext cx="2016406" cy="4489704"/>
          </a:xfrm>
        </p:spPr>
      </p:pic>
    </p:spTree>
    <p:extLst>
      <p:ext uri="{BB962C8B-B14F-4D97-AF65-F5344CB8AC3E}">
        <p14:creationId xmlns:p14="http://schemas.microsoft.com/office/powerpoint/2010/main" val="4048790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287338"/>
            <a:ext cx="8524875" cy="1152525"/>
          </a:xfrm>
        </p:spPr>
        <p:txBody>
          <a:bodyPr/>
          <a:lstStyle/>
          <a:p>
            <a:pPr>
              <a:defRPr/>
            </a:pPr>
            <a:r>
              <a:rPr lang="en-US" dirty="0">
                <a:ea typeface="+mj-ea"/>
              </a:rPr>
              <a:t>Nursing Considerations for Patients Receiving Antihypercalcemic Agents</a:t>
            </a:r>
            <a:br>
              <a:rPr lang="en-US" dirty="0">
                <a:ea typeface="+mj-ea"/>
              </a:rPr>
            </a:br>
            <a:endParaRPr lang="en-US" dirty="0">
              <a:ea typeface="+mj-ea"/>
            </a:endParaRPr>
          </a:p>
        </p:txBody>
      </p:sp>
      <p:sp>
        <p:nvSpPr>
          <p:cNvPr id="47107" name="Content Placeholder 2"/>
          <p:cNvSpPr>
            <a:spLocks noGrp="1"/>
          </p:cNvSpPr>
          <p:nvPr>
            <p:ph idx="1"/>
          </p:nvPr>
        </p:nvSpPr>
        <p:spPr>
          <a:xfrm>
            <a:off x="330200" y="1657350"/>
            <a:ext cx="8613775" cy="3379788"/>
          </a:xfrm>
        </p:spPr>
        <p:txBody>
          <a:bodyPr/>
          <a:lstStyle/>
          <a:p>
            <a:r>
              <a:rPr lang="en-US" altLang="en-US" dirty="0">
                <a:ea typeface="ＭＳ Ｐゴシック" panose="020B0600070205080204" pitchFamily="34" charset="-128"/>
              </a:rPr>
              <a:t>Assess:</a:t>
            </a:r>
          </a:p>
          <a:p>
            <a:pPr lvl="1"/>
            <a:r>
              <a:rPr lang="en-US" altLang="en-US" dirty="0">
                <a:ea typeface="ＭＳ Ｐゴシック" panose="020B0600070205080204" pitchFamily="34" charset="-128"/>
              </a:rPr>
              <a:t>History and Examination</a:t>
            </a:r>
          </a:p>
          <a:p>
            <a:pPr lvl="1"/>
            <a:r>
              <a:rPr lang="en-US" altLang="en-US" dirty="0">
                <a:ea typeface="ＭＳ Ｐゴシック" panose="020B0600070205080204" pitchFamily="34" charset="-128"/>
              </a:rPr>
              <a:t>Known allergy, pregnancy and lactation </a:t>
            </a:r>
          </a:p>
          <a:p>
            <a:pPr lvl="1"/>
            <a:r>
              <a:rPr lang="en-US" altLang="en-US" sz="2400" dirty="0">
                <a:ea typeface="ＭＳ Ｐゴシック" panose="020B0600070205080204" pitchFamily="34" charset="-128"/>
              </a:rPr>
              <a:t>hypocalcemia; and renal dysfunction </a:t>
            </a:r>
          </a:p>
          <a:p>
            <a:pPr lvl="1"/>
            <a:r>
              <a:rPr lang="en-US" altLang="en-US" sz="2400" dirty="0">
                <a:ea typeface="ＭＳ Ｐゴシック" panose="020B0600070205080204" pitchFamily="34" charset="-128"/>
              </a:rPr>
              <a:t>skin lesions; orientation and affect; abdominal examination; serum electrolytes; and renal function tests</a:t>
            </a:r>
            <a:endParaRPr lang="en-US" altLang="en-US" sz="6000" dirty="0">
              <a:ea typeface="ＭＳ Ｐゴシック" panose="020B0600070205080204" pitchFamily="34" charset="-128"/>
            </a:endParaRPr>
          </a:p>
          <a:p>
            <a:pPr lvl="1"/>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Prototype Antihypercalcemic Agents</a:t>
            </a:r>
          </a:p>
        </p:txBody>
      </p:sp>
      <p:pic>
        <p:nvPicPr>
          <p:cNvPr id="6" name="Content Placeholder 5" descr="This table describes about Prototype Antihypercalcemic Agents 1">
            <a:extLst>
              <a:ext uri="{FF2B5EF4-FFF2-40B4-BE49-F238E27FC236}">
                <a16:creationId xmlns="" xmlns:a16="http://schemas.microsoft.com/office/drawing/2014/main" id="{AC4A8810-A9BC-454C-B0E0-862C53329C1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70932" y="1585912"/>
            <a:ext cx="4201068" cy="3686175"/>
          </a:xfrm>
        </p:spPr>
      </p:pic>
      <p:pic>
        <p:nvPicPr>
          <p:cNvPr id="7" name="Content Placeholder 6" descr="This table describes about Prototype Antihypercalcemic Agents 2">
            <a:extLst>
              <a:ext uri="{FF2B5EF4-FFF2-40B4-BE49-F238E27FC236}">
                <a16:creationId xmlns="" xmlns:a16="http://schemas.microsoft.com/office/drawing/2014/main" id="{8014FD2F-6CEF-494A-87AA-66BD4B06D73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54384" y="1513115"/>
            <a:ext cx="4589616" cy="4459966"/>
          </a:xfrm>
          <a:prstGeom prst="rect">
            <a:avLst/>
          </a:prstGeom>
        </p:spPr>
      </p:pic>
    </p:spTree>
    <p:extLst>
      <p:ext uri="{BB962C8B-B14F-4D97-AF65-F5344CB8AC3E}">
        <p14:creationId xmlns:p14="http://schemas.microsoft.com/office/powerpoint/2010/main" val="27526062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657225"/>
            <a:ext cx="8524875" cy="388938"/>
          </a:xfrm>
        </p:spPr>
        <p:txBody>
          <a:bodyPr/>
          <a:lstStyle/>
          <a:p>
            <a:pPr>
              <a:defRPr/>
            </a:pPr>
            <a:r>
              <a:rPr lang="en-US" dirty="0">
                <a:ea typeface="+mj-ea"/>
              </a:rPr>
              <a:t>Question #3</a:t>
            </a:r>
          </a:p>
        </p:txBody>
      </p:sp>
      <p:sp>
        <p:nvSpPr>
          <p:cNvPr id="50179" name="Content Placeholder 2"/>
          <p:cNvSpPr>
            <a:spLocks noGrp="1"/>
          </p:cNvSpPr>
          <p:nvPr>
            <p:ph idx="1"/>
          </p:nvPr>
        </p:nvSpPr>
        <p:spPr>
          <a:xfrm>
            <a:off x="330200" y="1525588"/>
            <a:ext cx="8613775" cy="3686175"/>
          </a:xfrm>
        </p:spPr>
        <p:txBody>
          <a:bodyPr/>
          <a:lstStyle/>
          <a:p>
            <a:pPr>
              <a:buFontTx/>
              <a:buNone/>
            </a:pPr>
            <a:r>
              <a:rPr lang="en-US" altLang="en-US" dirty="0">
                <a:ea typeface="ＭＳ Ｐゴシック" panose="020B0600070205080204" pitchFamily="34" charset="-128"/>
              </a:rPr>
              <a:t>	Paget</a:t>
            </a:r>
            <a:r>
              <a:rPr lang="ja-JP" altLang="en-US">
                <a:ea typeface="ＭＳ Ｐゴシック" panose="020B0600070205080204" pitchFamily="34" charset="-128"/>
              </a:rPr>
              <a:t>’</a:t>
            </a:r>
            <a:r>
              <a:rPr lang="en-US" altLang="ja-JP" dirty="0">
                <a:ea typeface="ＭＳ Ｐゴシック" panose="020B0600070205080204" pitchFamily="34" charset="-128"/>
              </a:rPr>
              <a:t>s disease is a genetically-linked disorder. It is a  condition involving overactive osteoclasts that are eventually replaced by enlarged and softened bony structures. What are the clinical manifestations of Paget</a:t>
            </a:r>
            <a:r>
              <a:rPr lang="en-US" altLang="en-US" dirty="0">
                <a:ea typeface="ＭＳ Ｐゴシック" panose="020B0600070205080204" pitchFamily="34" charset="-128"/>
              </a:rPr>
              <a:t>’</a:t>
            </a:r>
            <a:r>
              <a:rPr lang="en-US" altLang="ja-JP" dirty="0">
                <a:ea typeface="ＭＳ Ｐゴシック" panose="020B0600070205080204" pitchFamily="34" charset="-128"/>
              </a:rPr>
              <a:t>s disease?</a:t>
            </a:r>
          </a:p>
          <a:p>
            <a:pPr>
              <a:buFontTx/>
              <a:buNone/>
            </a:pPr>
            <a:r>
              <a:rPr lang="en-US" altLang="en-US" dirty="0">
                <a:ea typeface="ＭＳ Ｐゴシック" panose="020B0600070205080204" pitchFamily="34" charset="-128"/>
              </a:rPr>
              <a:t>	A. Deep bone pain</a:t>
            </a:r>
          </a:p>
          <a:p>
            <a:pPr>
              <a:buFontTx/>
              <a:buNone/>
            </a:pPr>
            <a:r>
              <a:rPr lang="en-US" altLang="en-US" dirty="0">
                <a:ea typeface="ＭＳ Ｐゴシック" panose="020B0600070205080204" pitchFamily="34" charset="-128"/>
              </a:rPr>
              <a:t>	B. Increased hearing acuity</a:t>
            </a:r>
          </a:p>
          <a:p>
            <a:pPr>
              <a:buFontTx/>
              <a:buNone/>
            </a:pPr>
            <a:r>
              <a:rPr lang="en-US" altLang="en-US" dirty="0">
                <a:ea typeface="ＭＳ Ｐゴシック" panose="020B0600070205080204" pitchFamily="34" charset="-128"/>
              </a:rPr>
              <a:t>	C. Increased visual acuity</a:t>
            </a:r>
          </a:p>
          <a:p>
            <a:pPr>
              <a:buFontTx/>
              <a:buNone/>
            </a:pPr>
            <a:r>
              <a:rPr lang="en-US" altLang="en-US" dirty="0">
                <a:ea typeface="ＭＳ Ｐゴシック" panose="020B0600070205080204" pitchFamily="34" charset="-128"/>
              </a:rPr>
              <a:t>	D. Cardiac arrhythmias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684213"/>
            <a:ext cx="8524875" cy="388937"/>
          </a:xfrm>
        </p:spPr>
        <p:txBody>
          <a:bodyPr/>
          <a:lstStyle/>
          <a:p>
            <a:pPr>
              <a:defRPr/>
            </a:pPr>
            <a:r>
              <a:rPr lang="en-US" dirty="0">
                <a:ea typeface="+mj-ea"/>
              </a:rPr>
              <a:t>Answer to </a:t>
            </a:r>
            <a:r>
              <a:rPr lang="en-US" dirty="0"/>
              <a:t>Question #3</a:t>
            </a:r>
            <a:endParaRPr lang="en-US" dirty="0">
              <a:ea typeface="+mj-ea"/>
            </a:endParaRPr>
          </a:p>
        </p:txBody>
      </p:sp>
      <p:sp>
        <p:nvSpPr>
          <p:cNvPr id="51203" name="Content Placeholder 2"/>
          <p:cNvSpPr>
            <a:spLocks noGrp="1"/>
          </p:cNvSpPr>
          <p:nvPr>
            <p:ph idx="1"/>
          </p:nvPr>
        </p:nvSpPr>
        <p:spPr>
          <a:xfrm>
            <a:off x="330200" y="1014413"/>
            <a:ext cx="8613775" cy="3686175"/>
          </a:xfrm>
        </p:spPr>
        <p:txBody>
          <a:bodyPr/>
          <a:lstStyle/>
          <a:p>
            <a:pPr>
              <a:lnSpc>
                <a:spcPct val="100000"/>
              </a:lnSpc>
            </a:pPr>
            <a:endParaRPr lang="en-US" altLang="en-US" dirty="0">
              <a:ea typeface="ＭＳ Ｐゴシック" panose="020B0600070205080204" pitchFamily="34" charset="-128"/>
            </a:endParaRPr>
          </a:p>
          <a:p>
            <a:pPr algn="ctr">
              <a:lnSpc>
                <a:spcPct val="100000"/>
              </a:lnSpc>
              <a:buFontTx/>
              <a:buNone/>
            </a:pPr>
            <a:r>
              <a:rPr lang="en-US" altLang="en-US" dirty="0">
                <a:ea typeface="ＭＳ Ｐゴシック" panose="020B0600070205080204" pitchFamily="34" charset="-128"/>
              </a:rPr>
              <a:t>A. Deep bone pain</a:t>
            </a:r>
          </a:p>
          <a:p>
            <a:pPr>
              <a:lnSpc>
                <a:spcPct val="100000"/>
              </a:lnSpc>
              <a:buFontTx/>
              <a:buNone/>
            </a:pPr>
            <a:endParaRPr lang="en-US" altLang="en-US" dirty="0">
              <a:ea typeface="ＭＳ Ｐゴシック" panose="020B0600070205080204" pitchFamily="34" charset="-128"/>
            </a:endParaRPr>
          </a:p>
          <a:p>
            <a:pPr>
              <a:lnSpc>
                <a:spcPct val="100000"/>
              </a:lnSpc>
              <a:buFontTx/>
              <a:buNone/>
            </a:pPr>
            <a:r>
              <a:rPr lang="en-US" altLang="en-US" dirty="0">
                <a:ea typeface="ＭＳ Ｐゴシック" panose="020B0600070205080204" pitchFamily="34" charset="-128"/>
              </a:rPr>
              <a:t>	Rationale: The genetically-linked disorder Paget</a:t>
            </a:r>
            <a:r>
              <a:rPr lang="ja-JP" altLang="en-US" dirty="0">
                <a:ea typeface="ＭＳ Ｐゴシック" panose="020B0600070205080204" pitchFamily="34" charset="-128"/>
              </a:rPr>
              <a:t>’</a:t>
            </a:r>
            <a:r>
              <a:rPr lang="en-US" altLang="ja-JP" dirty="0">
                <a:ea typeface="ＭＳ Ｐゴシック" panose="020B0600070205080204" pitchFamily="34" charset="-128"/>
              </a:rPr>
              <a:t>s disease</a:t>
            </a:r>
            <a:r>
              <a:rPr lang="en-US" altLang="ja-JP" b="1" dirty="0">
                <a:ea typeface="ＭＳ Ｐゴシック" panose="020B0600070205080204" pitchFamily="34" charset="-128"/>
              </a:rPr>
              <a:t> </a:t>
            </a:r>
            <a:r>
              <a:rPr lang="en-US" altLang="ja-JP" dirty="0">
                <a:ea typeface="ＭＳ Ｐゴシック" panose="020B0600070205080204" pitchFamily="34" charset="-128"/>
              </a:rPr>
              <a:t>is a condition of overactive osteoclasts that are eventually replaced by enlarged and softened bony structures. Patients with this disease complain of deep bone pain, headaches, and hearing loss and usually have cardiac failure and bone malformation.</a:t>
            </a:r>
            <a:endParaRPr lang="en-US" altLang="en-US" dirty="0">
              <a:ea typeface="ＭＳ Ｐゴシック" panose="020B0600070205080204"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430213" y="661988"/>
            <a:ext cx="8524875" cy="384175"/>
          </a:xfrm>
        </p:spPr>
        <p:txBody>
          <a:bodyPr/>
          <a:lstStyle/>
          <a:p>
            <a:pPr>
              <a:defRPr/>
            </a:pPr>
            <a:r>
              <a:rPr lang="en-US" dirty="0">
                <a:ea typeface="+mj-ea"/>
              </a:rPr>
              <a:t>Functions of Thyroid Hormones</a:t>
            </a:r>
          </a:p>
        </p:txBody>
      </p:sp>
      <p:sp>
        <p:nvSpPr>
          <p:cNvPr id="7171" name="Rectangle 3"/>
          <p:cNvSpPr>
            <a:spLocks noGrp="1" noChangeArrowheads="1"/>
          </p:cNvSpPr>
          <p:nvPr>
            <p:ph type="body" idx="1"/>
          </p:nvPr>
        </p:nvSpPr>
        <p:spPr>
          <a:xfrm>
            <a:off x="330200" y="1485900"/>
            <a:ext cx="8613775" cy="3686175"/>
          </a:xfrm>
        </p:spPr>
        <p:txBody>
          <a:bodyPr/>
          <a:lstStyle/>
          <a:p>
            <a:r>
              <a:rPr lang="en-US" altLang="en-US" dirty="0">
                <a:ea typeface="ＭＳ Ｐゴシック" panose="020B0600070205080204" pitchFamily="34" charset="-128"/>
                <a:cs typeface="Times New Roman" panose="02020603050405020304" pitchFamily="18" charset="0"/>
              </a:rPr>
              <a:t>Regulate the rate of metabolism</a:t>
            </a:r>
          </a:p>
          <a:p>
            <a:r>
              <a:rPr lang="en-US" altLang="en-US" dirty="0">
                <a:ea typeface="ＭＳ Ｐゴシック" panose="020B0600070205080204" pitchFamily="34" charset="-128"/>
                <a:cs typeface="Times New Roman" panose="02020603050405020304" pitchFamily="18" charset="0"/>
              </a:rPr>
              <a:t>Affect heat production and body temperature</a:t>
            </a:r>
          </a:p>
          <a:p>
            <a:r>
              <a:rPr lang="en-US" altLang="en-US" dirty="0">
                <a:ea typeface="ＭＳ Ｐゴシック" panose="020B0600070205080204" pitchFamily="34" charset="-128"/>
                <a:cs typeface="Times New Roman" panose="02020603050405020304" pitchFamily="18" charset="0"/>
              </a:rPr>
              <a:t>Affect oxygen consumption, cardiac output, and blood volume</a:t>
            </a:r>
          </a:p>
          <a:p>
            <a:r>
              <a:rPr lang="en-US" altLang="en-US" dirty="0">
                <a:ea typeface="ＭＳ Ｐゴシック" panose="020B0600070205080204" pitchFamily="34" charset="-128"/>
                <a:cs typeface="Times New Roman" panose="02020603050405020304" pitchFamily="18" charset="0"/>
              </a:rPr>
              <a:t>Affect enzyme system activity </a:t>
            </a:r>
          </a:p>
          <a:p>
            <a:r>
              <a:rPr lang="en-US" altLang="en-US" dirty="0">
                <a:ea typeface="ＭＳ Ｐゴシック" panose="020B0600070205080204" pitchFamily="34" charset="-128"/>
                <a:cs typeface="Times New Roman" panose="02020603050405020304" pitchFamily="18" charset="0"/>
              </a:rPr>
              <a:t>Affect metabolism of carbohydrates, fats, and proteins</a:t>
            </a:r>
          </a:p>
          <a:p>
            <a:r>
              <a:rPr lang="en-US" altLang="en-US" dirty="0">
                <a:ea typeface="ＭＳ Ｐゴシック" panose="020B0600070205080204" pitchFamily="34" charset="-128"/>
                <a:cs typeface="Times New Roman" panose="02020603050405020304" pitchFamily="18" charset="0"/>
              </a:rPr>
              <a:t>Regulate growth and development</a:t>
            </a:r>
          </a:p>
          <a:p>
            <a:endParaRPr lang="en-US" altLang="en-US" dirty="0">
              <a:ea typeface="ＭＳ Ｐゴシック"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430213" y="647700"/>
            <a:ext cx="8524875" cy="384175"/>
          </a:xfrm>
        </p:spPr>
        <p:txBody>
          <a:bodyPr/>
          <a:lstStyle/>
          <a:p>
            <a:pPr>
              <a:defRPr/>
            </a:pPr>
            <a:r>
              <a:rPr lang="en-US" dirty="0">
                <a:ea typeface="+mj-ea"/>
              </a:rPr>
              <a:t>Types of Thyroid Dysfunction</a:t>
            </a:r>
          </a:p>
        </p:txBody>
      </p:sp>
      <p:sp>
        <p:nvSpPr>
          <p:cNvPr id="8195" name="Rectangle 3"/>
          <p:cNvSpPr>
            <a:spLocks noGrp="1" noChangeArrowheads="1"/>
          </p:cNvSpPr>
          <p:nvPr>
            <p:ph type="body" idx="1"/>
          </p:nvPr>
        </p:nvSpPr>
        <p:spPr>
          <a:xfrm>
            <a:off x="330200" y="1485900"/>
            <a:ext cx="8613775" cy="3686175"/>
          </a:xfrm>
        </p:spPr>
        <p:txBody>
          <a:bodyPr/>
          <a:lstStyle/>
          <a:p>
            <a:r>
              <a:rPr lang="en-US" altLang="en-US" b="1" dirty="0">
                <a:ea typeface="ＭＳ Ｐゴシック" panose="020B0600070205080204" pitchFamily="34" charset="-128"/>
              </a:rPr>
              <a:t>H</a:t>
            </a:r>
            <a:r>
              <a:rPr lang="en-US" altLang="en-US" b="1" dirty="0">
                <a:ea typeface="ＭＳ Ｐゴシック" panose="020B0600070205080204" pitchFamily="34" charset="-128"/>
                <a:cs typeface="Times New Roman" panose="02020603050405020304" pitchFamily="18" charset="0"/>
              </a:rPr>
              <a:t>ypothyroidism</a:t>
            </a:r>
          </a:p>
          <a:p>
            <a:pPr lvl="1"/>
            <a:r>
              <a:rPr lang="en-US" altLang="en-US" sz="2400" dirty="0">
                <a:ea typeface="ＭＳ Ｐゴシック" panose="020B0600070205080204" pitchFamily="34" charset="-128"/>
                <a:cs typeface="Times New Roman" panose="02020603050405020304" pitchFamily="18" charset="0"/>
              </a:rPr>
              <a:t>Underactivity</a:t>
            </a:r>
          </a:p>
          <a:p>
            <a:r>
              <a:rPr lang="en-US" altLang="en-US" b="1" dirty="0">
                <a:ea typeface="ＭＳ Ｐゴシック" panose="020B0600070205080204" pitchFamily="34" charset="-128"/>
                <a:cs typeface="Times New Roman" panose="02020603050405020304" pitchFamily="18" charset="0"/>
              </a:rPr>
              <a:t>Hyperthyroidism</a:t>
            </a:r>
          </a:p>
          <a:p>
            <a:pPr lvl="1"/>
            <a:r>
              <a:rPr lang="en-US" altLang="en-US" sz="2400" dirty="0">
                <a:ea typeface="ＭＳ Ｐゴシック" panose="020B0600070205080204" pitchFamily="34" charset="-128"/>
                <a:cs typeface="Times New Roman" panose="02020603050405020304" pitchFamily="18" charset="0"/>
              </a:rPr>
              <a:t>Overactivity</a:t>
            </a:r>
          </a:p>
          <a:p>
            <a:endParaRPr lang="en-US" altLang="en-US" sz="2800" dirty="0">
              <a:ea typeface="ＭＳ Ｐゴシック" panose="020B0600070205080204"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430213" y="674688"/>
            <a:ext cx="8524875" cy="384175"/>
          </a:xfrm>
        </p:spPr>
        <p:txBody>
          <a:bodyPr/>
          <a:lstStyle/>
          <a:p>
            <a:pPr>
              <a:defRPr/>
            </a:pPr>
            <a:r>
              <a:rPr lang="en-US" dirty="0">
                <a:ea typeface="+mj-ea"/>
              </a:rPr>
              <a:t>Causes of Hypothyroidism</a:t>
            </a:r>
          </a:p>
        </p:txBody>
      </p:sp>
      <p:sp>
        <p:nvSpPr>
          <p:cNvPr id="9219" name="Rectangle 3"/>
          <p:cNvSpPr>
            <a:spLocks noGrp="1" noChangeArrowheads="1"/>
          </p:cNvSpPr>
          <p:nvPr>
            <p:ph type="body" idx="1"/>
          </p:nvPr>
        </p:nvSpPr>
        <p:spPr>
          <a:xfrm>
            <a:off x="330200" y="1552575"/>
            <a:ext cx="8613775" cy="3686175"/>
          </a:xfrm>
        </p:spPr>
        <p:txBody>
          <a:bodyPr/>
          <a:lstStyle/>
          <a:p>
            <a:r>
              <a:rPr lang="en-US" altLang="en-US" dirty="0">
                <a:ea typeface="ＭＳ Ｐゴシック" panose="020B0600070205080204" pitchFamily="34" charset="-128"/>
              </a:rPr>
              <a:t>Absence of the thyroid gland</a:t>
            </a:r>
          </a:p>
          <a:p>
            <a:r>
              <a:rPr lang="en-US" altLang="en-US" dirty="0">
                <a:ea typeface="ＭＳ Ｐゴシック" panose="020B0600070205080204" pitchFamily="34" charset="-128"/>
                <a:cs typeface="Times New Roman" panose="02020603050405020304" pitchFamily="18" charset="0"/>
              </a:rPr>
              <a:t>Lack of sufficient iodine in the diet to produce the needed level of thyroid hormone</a:t>
            </a:r>
          </a:p>
          <a:p>
            <a:r>
              <a:rPr lang="en-US" altLang="en-US" dirty="0">
                <a:ea typeface="ＭＳ Ｐゴシック" panose="020B0600070205080204" pitchFamily="34" charset="-128"/>
                <a:cs typeface="Times New Roman" panose="02020603050405020304" pitchFamily="18" charset="0"/>
              </a:rPr>
              <a:t>Lack of sufficient functioning thyroid tissue due to tumor or autoimmune disorders</a:t>
            </a:r>
          </a:p>
          <a:p>
            <a:r>
              <a:rPr lang="en-US" altLang="en-US" dirty="0">
                <a:ea typeface="ＭＳ Ｐゴシック" panose="020B0600070205080204" pitchFamily="34" charset="-128"/>
                <a:cs typeface="Times New Roman" panose="02020603050405020304" pitchFamily="18" charset="0"/>
              </a:rPr>
              <a:t>Lack of TRH related to a tumor or disorder of the hypothalamus</a:t>
            </a:r>
          </a:p>
          <a:p>
            <a:r>
              <a:rPr lang="en-US" altLang="en-US" dirty="0">
                <a:ea typeface="ＭＳ Ｐゴシック" panose="020B0600070205080204" pitchFamily="34" charset="-128"/>
                <a:cs typeface="Times New Roman" panose="02020603050405020304" pitchFamily="18" charset="0"/>
              </a:rPr>
              <a:t>Most common issue with thyroid function</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349250" y="674688"/>
            <a:ext cx="8524875" cy="384175"/>
          </a:xfrm>
        </p:spPr>
        <p:txBody>
          <a:bodyPr/>
          <a:lstStyle/>
          <a:p>
            <a:pPr>
              <a:defRPr/>
            </a:pPr>
            <a:r>
              <a:rPr lang="en-US" dirty="0">
                <a:ea typeface="+mj-ea"/>
              </a:rPr>
              <a:t>Hyperthyroidism</a:t>
            </a:r>
          </a:p>
        </p:txBody>
      </p:sp>
      <p:sp>
        <p:nvSpPr>
          <p:cNvPr id="10243" name="Rectangle 3"/>
          <p:cNvSpPr>
            <a:spLocks noGrp="1" noChangeArrowheads="1"/>
          </p:cNvSpPr>
          <p:nvPr>
            <p:ph type="body" idx="1"/>
          </p:nvPr>
        </p:nvSpPr>
        <p:spPr>
          <a:xfrm>
            <a:off x="330200" y="1444625"/>
            <a:ext cx="8613775" cy="3686175"/>
          </a:xfrm>
        </p:spPr>
        <p:txBody>
          <a:bodyPr/>
          <a:lstStyle/>
          <a:p>
            <a:pPr>
              <a:lnSpc>
                <a:spcPct val="100000"/>
              </a:lnSpc>
            </a:pPr>
            <a:r>
              <a:rPr lang="en-US" altLang="en-US" dirty="0">
                <a:ea typeface="ＭＳ Ｐゴシック" panose="020B0600070205080204" pitchFamily="34" charset="-128"/>
                <a:cs typeface="Times New Roman" panose="02020603050405020304" pitchFamily="18" charset="0"/>
              </a:rPr>
              <a:t>Definition</a:t>
            </a:r>
          </a:p>
          <a:p>
            <a:pPr lvl="1">
              <a:lnSpc>
                <a:spcPct val="100000"/>
              </a:lnSpc>
            </a:pPr>
            <a:r>
              <a:rPr lang="en-US" altLang="en-US" dirty="0">
                <a:ea typeface="ＭＳ Ｐゴシック" panose="020B0600070205080204" pitchFamily="34" charset="-128"/>
                <a:cs typeface="Times New Roman" panose="02020603050405020304" pitchFamily="18" charset="0"/>
              </a:rPr>
              <a:t>Excessive amounts of thyroid hormones are produced and released into the circulation</a:t>
            </a:r>
          </a:p>
          <a:p>
            <a:pPr>
              <a:lnSpc>
                <a:spcPct val="100000"/>
              </a:lnSpc>
            </a:pPr>
            <a:r>
              <a:rPr lang="en-US" altLang="en-US" dirty="0">
                <a:ea typeface="ＭＳ Ｐゴシック" panose="020B0600070205080204" pitchFamily="34" charset="-128"/>
                <a:cs typeface="Times New Roman" panose="02020603050405020304" pitchFamily="18" charset="0"/>
              </a:rPr>
              <a:t>Cause</a:t>
            </a:r>
          </a:p>
          <a:p>
            <a:pPr lvl="1">
              <a:lnSpc>
                <a:spcPct val="100000"/>
              </a:lnSpc>
            </a:pPr>
            <a:r>
              <a:rPr lang="en-US" altLang="en-US" dirty="0">
                <a:ea typeface="ＭＳ Ｐゴシック" panose="020B0600070205080204" pitchFamily="34" charset="-128"/>
                <a:cs typeface="Times New Roman" panose="02020603050405020304" pitchFamily="18" charset="0"/>
              </a:rPr>
              <a:t>Graves</a:t>
            </a:r>
            <a:r>
              <a:rPr lang="ja-JP" altLang="en-US">
                <a:ea typeface="ＭＳ Ｐゴシック" panose="020B0600070205080204" pitchFamily="34" charset="-128"/>
                <a:cs typeface="Times New Roman" panose="02020603050405020304" pitchFamily="18" charset="0"/>
              </a:rPr>
              <a:t>’</a:t>
            </a:r>
            <a:r>
              <a:rPr lang="en-US" altLang="ja-JP" dirty="0">
                <a:ea typeface="ＭＳ Ｐゴシック" panose="020B0600070205080204" pitchFamily="34" charset="-128"/>
                <a:cs typeface="Times New Roman" panose="02020603050405020304" pitchFamily="18" charset="0"/>
              </a:rPr>
              <a:t> disease</a:t>
            </a:r>
          </a:p>
          <a:p>
            <a:pPr>
              <a:lnSpc>
                <a:spcPct val="100000"/>
              </a:lnSpc>
            </a:pPr>
            <a:r>
              <a:rPr lang="en-US" altLang="en-US" dirty="0">
                <a:ea typeface="ＭＳ Ｐゴシック" panose="020B0600070205080204" pitchFamily="34" charset="-128"/>
                <a:cs typeface="Times New Roman" panose="02020603050405020304" pitchFamily="18" charset="0"/>
              </a:rPr>
              <a:t>Signs and Symptoms</a:t>
            </a:r>
          </a:p>
          <a:p>
            <a:pPr lvl="1">
              <a:lnSpc>
                <a:spcPct val="100000"/>
              </a:lnSpc>
            </a:pPr>
            <a:r>
              <a:rPr lang="en-US" altLang="en-US" dirty="0">
                <a:ea typeface="ＭＳ Ｐゴシック" panose="020B0600070205080204" pitchFamily="34" charset="-128"/>
                <a:cs typeface="Times New Roman" panose="02020603050405020304" pitchFamily="18" charset="0"/>
              </a:rPr>
              <a:t>Increased body temperature, tachycardia, thin skin, palpitations, hypertension, flushing, intolerance to heat, amenorrhea, weight loss, and goiter</a:t>
            </a:r>
            <a:endParaRPr lang="en-US" altLang="en-US" dirty="0">
              <a:ea typeface="ＭＳ Ｐゴシック" panose="020B0600070205080204"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284853"/>
            <a:ext cx="8524875" cy="775597"/>
          </a:xfrm>
        </p:spPr>
        <p:txBody>
          <a:bodyPr/>
          <a:lstStyle/>
          <a:p>
            <a:r>
              <a:rPr lang="en-US" dirty="0"/>
              <a:t>Use of </a:t>
            </a:r>
            <a:r>
              <a:rPr lang="en-US" dirty="0">
                <a:cs typeface="Times New Roman" pitchFamily="18" charset="0"/>
              </a:rPr>
              <a:t>Thyroid and Parathyroid </a:t>
            </a:r>
            <a:br>
              <a:rPr lang="en-US" dirty="0">
                <a:cs typeface="Times New Roman" pitchFamily="18" charset="0"/>
              </a:rPr>
            </a:br>
            <a:r>
              <a:rPr lang="en-US" dirty="0">
                <a:cs typeface="Times New Roman" pitchFamily="18" charset="0"/>
              </a:rPr>
              <a:t>Agents </a:t>
            </a:r>
            <a:r>
              <a:rPr lang="en-US" dirty="0"/>
              <a:t>Across the Lifespan</a:t>
            </a:r>
          </a:p>
        </p:txBody>
      </p:sp>
      <p:pic>
        <p:nvPicPr>
          <p:cNvPr id="6" name="Content Placeholder 5" descr="This table describes about Use of Thyroid and Parathyroid Agents Across the Lifespan">
            <a:extLst>
              <a:ext uri="{FF2B5EF4-FFF2-40B4-BE49-F238E27FC236}">
                <a16:creationId xmlns="" xmlns:a16="http://schemas.microsoft.com/office/drawing/2014/main" id="{71A1551E-D309-5A49-9CB2-C5E207D970B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74087" y="1213094"/>
            <a:ext cx="4395826" cy="5166622"/>
          </a:xfrm>
        </p:spPr>
      </p:pic>
    </p:spTree>
    <p:extLst>
      <p:ext uri="{BB962C8B-B14F-4D97-AF65-F5344CB8AC3E}">
        <p14:creationId xmlns:p14="http://schemas.microsoft.com/office/powerpoint/2010/main" val="1189502873"/>
      </p:ext>
    </p:extLst>
  </p:cSld>
  <p:clrMapOvr>
    <a:masterClrMapping/>
  </p:clrMapOvr>
</p:sld>
</file>

<file path=ppt/theme/theme1.xml><?xml version="1.0" encoding="utf-8"?>
<a:theme xmlns:a="http://schemas.openxmlformats.org/drawingml/2006/main" name="LWW TEMPLATE">
  <a:themeElements>
    <a:clrScheme name="">
      <a:dk1>
        <a:srgbClr val="000000"/>
      </a:dk1>
      <a:lt1>
        <a:srgbClr val="FFFFFF"/>
      </a:lt1>
      <a:dk2>
        <a:srgbClr val="006B76"/>
      </a:dk2>
      <a:lt2>
        <a:srgbClr val="000000"/>
      </a:lt2>
      <a:accent1>
        <a:srgbClr val="186EC4"/>
      </a:accent1>
      <a:accent2>
        <a:srgbClr val="CC9900"/>
      </a:accent2>
      <a:accent3>
        <a:srgbClr val="FFFFFF"/>
      </a:accent3>
      <a:accent4>
        <a:srgbClr val="000000"/>
      </a:accent4>
      <a:accent5>
        <a:srgbClr val="ABBADE"/>
      </a:accent5>
      <a:accent6>
        <a:srgbClr val="B98A00"/>
      </a:accent6>
      <a:hlink>
        <a:srgbClr val="FF0000"/>
      </a:hlink>
      <a:folHlink>
        <a:srgbClr val="009900"/>
      </a:folHlink>
    </a:clrScheme>
    <a:fontScheme name="LWW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LWW 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LWW 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LWW 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LWW 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LWW 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LWW 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LWW 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G:\Q299xx.LWW\LWW TEMPLATE.ppt</Template>
  <TotalTime>1925</TotalTime>
  <Words>1384</Words>
  <Application>Microsoft Office PowerPoint</Application>
  <PresentationFormat>On-screen Show (4:3)</PresentationFormat>
  <Paragraphs>224</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LWW TEMPLATE</vt:lpstr>
      <vt:lpstr>Chapter 37:   Thyroid and Parathyroid Agents</vt:lpstr>
      <vt:lpstr>The Thyroid and Parathyroid Glands</vt:lpstr>
      <vt:lpstr>Actions of the Thyroid Gland</vt:lpstr>
      <vt:lpstr>Thyroid Control of Hormone Levels</vt:lpstr>
      <vt:lpstr>Functions of Thyroid Hormones</vt:lpstr>
      <vt:lpstr>Types of Thyroid Dysfunction</vt:lpstr>
      <vt:lpstr>Causes of Hypothyroidism</vt:lpstr>
      <vt:lpstr>Hyperthyroidism</vt:lpstr>
      <vt:lpstr>Use of Thyroid and Parathyroid  Agents Across the Lifespan</vt:lpstr>
      <vt:lpstr>Replacement Hormone Products for Treating Hypothyroidism</vt:lpstr>
      <vt:lpstr>Thyroid Hormones #1</vt:lpstr>
      <vt:lpstr>Thyroid Hormones #2</vt:lpstr>
      <vt:lpstr>Thyroid Hormones #3</vt:lpstr>
      <vt:lpstr>Nursing Considerations for  Thyroid Hormones</vt:lpstr>
      <vt:lpstr>Prototype Thyroid Hormone</vt:lpstr>
      <vt:lpstr>Question #1</vt:lpstr>
      <vt:lpstr>Answer to Question #1</vt:lpstr>
      <vt:lpstr>Antithyroid Agents #1</vt:lpstr>
      <vt:lpstr>Antithyroid Agents #2</vt:lpstr>
      <vt:lpstr>Antithyroid Agents #3</vt:lpstr>
      <vt:lpstr>Nursing Considerations for  Antithyroid Agents</vt:lpstr>
      <vt:lpstr>Prototype Antithyroid Agents</vt:lpstr>
      <vt:lpstr>Question #2</vt:lpstr>
      <vt:lpstr>Answer to Question #2</vt:lpstr>
      <vt:lpstr>Parathyroid Dysfunction</vt:lpstr>
      <vt:lpstr>Calcium Controlled in the Body</vt:lpstr>
      <vt:lpstr>Paget’s Disease</vt:lpstr>
      <vt:lpstr>Antihypocalcemic Agents #1</vt:lpstr>
      <vt:lpstr>Antihypocalcemic Agents #2</vt:lpstr>
      <vt:lpstr>Antihypocalcemic Agents #3</vt:lpstr>
      <vt:lpstr>Antihypocalcemic Agents #4</vt:lpstr>
      <vt:lpstr>Nursing Considerations for Patients Receiving Antihypocalcemic Agents </vt:lpstr>
      <vt:lpstr>Prototype Antihypocalcemic Agents</vt:lpstr>
      <vt:lpstr>Antihypercalcemic Agents #1</vt:lpstr>
      <vt:lpstr>Antihypercalcemic Agents #2</vt:lpstr>
      <vt:lpstr>Antihypercalcemic Agents #3</vt:lpstr>
      <vt:lpstr>Antihypercalcemic Agents #4</vt:lpstr>
      <vt:lpstr>Antihypercalcemic Agents #5</vt:lpstr>
      <vt:lpstr>Antihypercalcemic Agents #6</vt:lpstr>
      <vt:lpstr>Nursing Considerations for Patients Receiving Antihypercalcemic Agents </vt:lpstr>
      <vt:lpstr>Prototype Antihypercalcemic Agents</vt:lpstr>
      <vt:lpstr>Question #3</vt:lpstr>
      <vt:lpstr>Answer to Question #3</vt:lpstr>
    </vt:vector>
  </TitlesOfParts>
  <Company>Wolters Kluwer Health - Lippincott Williams &amp; Wilkins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37: Thyroid and Parathyroid Agents</dc:title>
  <dc:creator>Dale Gray</dc:creator>
  <cp:lastModifiedBy> </cp:lastModifiedBy>
  <cp:revision>204</cp:revision>
  <cp:lastPrinted>2001-01-03T19:47:24Z</cp:lastPrinted>
  <dcterms:created xsi:type="dcterms:W3CDTF">2001-02-15T19:07:27Z</dcterms:created>
  <dcterms:modified xsi:type="dcterms:W3CDTF">2019-09-23T09:17:04Z</dcterms:modified>
</cp:coreProperties>
</file>