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50"/>
  </p:notesMasterIdLst>
  <p:handoutMasterIdLst>
    <p:handoutMasterId r:id="rId51"/>
  </p:handoutMasterIdLst>
  <p:sldIdLst>
    <p:sldId id="288" r:id="rId2"/>
    <p:sldId id="332" r:id="rId3"/>
    <p:sldId id="378" r:id="rId4"/>
    <p:sldId id="379" r:id="rId5"/>
    <p:sldId id="289" r:id="rId6"/>
    <p:sldId id="333" r:id="rId7"/>
    <p:sldId id="380" r:id="rId8"/>
    <p:sldId id="334" r:id="rId9"/>
    <p:sldId id="381" r:id="rId10"/>
    <p:sldId id="386" r:id="rId11"/>
    <p:sldId id="335" r:id="rId12"/>
    <p:sldId id="387" r:id="rId13"/>
    <p:sldId id="371" r:id="rId14"/>
    <p:sldId id="349" r:id="rId15"/>
    <p:sldId id="350" r:id="rId16"/>
    <p:sldId id="351" r:id="rId17"/>
    <p:sldId id="360" r:id="rId18"/>
    <p:sldId id="382" r:id="rId19"/>
    <p:sldId id="365" r:id="rId20"/>
    <p:sldId id="366" r:id="rId21"/>
    <p:sldId id="372" r:id="rId22"/>
    <p:sldId id="373" r:id="rId23"/>
    <p:sldId id="292" r:id="rId24"/>
    <p:sldId id="361" r:id="rId25"/>
    <p:sldId id="383" r:id="rId26"/>
    <p:sldId id="374" r:id="rId27"/>
    <p:sldId id="375" r:id="rId28"/>
    <p:sldId id="340" r:id="rId29"/>
    <p:sldId id="352" r:id="rId30"/>
    <p:sldId id="362" r:id="rId31"/>
    <p:sldId id="384" r:id="rId32"/>
    <p:sldId id="367" r:id="rId33"/>
    <p:sldId id="368" r:id="rId34"/>
    <p:sldId id="341" r:id="rId35"/>
    <p:sldId id="293" r:id="rId36"/>
    <p:sldId id="342" r:id="rId37"/>
    <p:sldId id="363" r:id="rId38"/>
    <p:sldId id="385" r:id="rId39"/>
    <p:sldId id="376" r:id="rId40"/>
    <p:sldId id="377" r:id="rId41"/>
    <p:sldId id="388" r:id="rId42"/>
    <p:sldId id="389" r:id="rId43"/>
    <p:sldId id="391" r:id="rId44"/>
    <p:sldId id="390" r:id="rId45"/>
    <p:sldId id="343" r:id="rId46"/>
    <p:sldId id="364" r:id="rId47"/>
    <p:sldId id="369" r:id="rId48"/>
    <p:sldId id="370" r:id="rId49"/>
  </p:sldIdLst>
  <p:sldSz cx="9144000" cy="6858000" type="screen4x3"/>
  <p:notesSz cx="6858000" cy="9199563"/>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pos="273">
          <p15:clr>
            <a:srgbClr val="A4A3A4"/>
          </p15:clr>
        </p15:guide>
      </p15:sldGuideLst>
    </p:ext>
    <p:ext uri="{2D200454-40CA-4A62-9FC3-DE9A4176ACB9}">
      <p15:notesGuideLst xmlns="" xmlns:p15="http://schemas.microsoft.com/office/powerpoint/2012/main">
        <p15:guide id="1" orient="horz" pos="289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4CF"/>
    <a:srgbClr val="1B7EE1"/>
    <a:srgbClr val="1973CD"/>
    <a:srgbClr val="1666B6"/>
    <a:srgbClr val="0C66C0"/>
    <a:srgbClr val="0066CC"/>
    <a:srgbClr val="0099FF"/>
    <a:srgbClr val="186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11" autoAdjust="0"/>
    <p:restoredTop sz="95716" autoAdjust="0"/>
  </p:normalViewPr>
  <p:slideViewPr>
    <p:cSldViewPr snapToGrid="0">
      <p:cViewPr varScale="1">
        <p:scale>
          <a:sx n="88" d="100"/>
          <a:sy n="88" d="100"/>
        </p:scale>
        <p:origin x="-1026" y="-102"/>
      </p:cViewPr>
      <p:guideLst>
        <p:guide orient="horz" pos="2160"/>
        <p:guide pos="2880"/>
        <p:guide pos="2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152" y="-90"/>
      </p:cViewPr>
      <p:guideLst>
        <p:guide orient="horz" pos="2897"/>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l" defTabSz="931863" eaLnBrk="0" hangingPunct="0">
              <a:defRPr sz="1200">
                <a:latin typeface="Times New Roman" charset="0"/>
                <a:ea typeface="ＭＳ Ｐゴシック" charset="0"/>
              </a:defRPr>
            </a:lvl1pPr>
          </a:lstStyle>
          <a:p>
            <a:pPr>
              <a:defRPr/>
            </a:pPr>
            <a:endParaRPr lang="en-US" dirty="0"/>
          </a:p>
        </p:txBody>
      </p:sp>
      <p:sp>
        <p:nvSpPr>
          <p:cNvPr id="3075" name="Rectangle 3"/>
          <p:cNvSpPr>
            <a:spLocks noGrp="1" noChangeArrowheads="1"/>
          </p:cNvSpPr>
          <p:nvPr>
            <p:ph type="dt" sz="quarter" idx="1"/>
          </p:nvPr>
        </p:nvSpPr>
        <p:spPr bwMode="auto">
          <a:xfrm>
            <a:off x="3887788" y="0"/>
            <a:ext cx="2970212"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r" defTabSz="931863" eaLnBrk="0" hangingPunct="0">
              <a:defRPr sz="1200">
                <a:latin typeface="Times New Roman" charset="0"/>
                <a:ea typeface="ＭＳ Ｐゴシック" charset="0"/>
              </a:defRPr>
            </a:lvl1pPr>
          </a:lstStyle>
          <a:p>
            <a:pPr>
              <a:defRPr/>
            </a:pPr>
            <a:endParaRPr lang="en-US" dirty="0"/>
          </a:p>
        </p:txBody>
      </p:sp>
      <p:sp>
        <p:nvSpPr>
          <p:cNvPr id="3076" name="Rectangle 4"/>
          <p:cNvSpPr>
            <a:spLocks noGrp="1" noChangeArrowheads="1"/>
          </p:cNvSpPr>
          <p:nvPr>
            <p:ph type="ftr" sz="quarter" idx="2"/>
          </p:nvPr>
        </p:nvSpPr>
        <p:spPr bwMode="auto">
          <a:xfrm>
            <a:off x="0" y="8739188"/>
            <a:ext cx="2970213"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l" defTabSz="931863" eaLnBrk="0" hangingPunct="0">
              <a:defRPr sz="1200">
                <a:latin typeface="Times New Roman" charset="0"/>
                <a:ea typeface="ＭＳ Ｐゴシック" charset="0"/>
              </a:defRPr>
            </a:lvl1pPr>
          </a:lstStyle>
          <a:p>
            <a:pPr>
              <a:defRPr/>
            </a:pPr>
            <a:endParaRPr lang="en-US" dirty="0"/>
          </a:p>
        </p:txBody>
      </p:sp>
      <p:sp>
        <p:nvSpPr>
          <p:cNvPr id="3077" name="Rectangle 5"/>
          <p:cNvSpPr>
            <a:spLocks noGrp="1" noChangeArrowheads="1"/>
          </p:cNvSpPr>
          <p:nvPr>
            <p:ph type="sldNum" sz="quarter" idx="3"/>
          </p:nvPr>
        </p:nvSpPr>
        <p:spPr bwMode="auto">
          <a:xfrm>
            <a:off x="3887788" y="8739188"/>
            <a:ext cx="2970212"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r" defTabSz="931863">
              <a:defRPr sz="1200">
                <a:latin typeface="Times New Roman" pitchFamily="18" charset="0"/>
              </a:defRPr>
            </a:lvl1pPr>
          </a:lstStyle>
          <a:p>
            <a:pPr>
              <a:defRPr/>
            </a:pPr>
            <a:fld id="{039A5039-4010-4262-ADDD-040BE66F01C7}" type="slidenum">
              <a:rPr lang="en-US" altLang="en-US"/>
              <a:pPr>
                <a:defRPr/>
              </a:pPr>
              <a:t>‹#›</a:t>
            </a:fld>
            <a:endParaRPr lang="en-US" altLang="en-US" dirty="0"/>
          </a:p>
        </p:txBody>
      </p:sp>
    </p:spTree>
    <p:extLst>
      <p:ext uri="{BB962C8B-B14F-4D97-AF65-F5344CB8AC3E}">
        <p14:creationId xmlns:p14="http://schemas.microsoft.com/office/powerpoint/2010/main" val="2994662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l" defTabSz="931863" eaLnBrk="0" hangingPunct="0">
              <a:defRPr sz="1200">
                <a:latin typeface="Times New Roman" charset="0"/>
                <a:ea typeface="ＭＳ Ｐゴシック" charset="0"/>
              </a:defRPr>
            </a:lvl1pPr>
          </a:lstStyle>
          <a:p>
            <a:pPr>
              <a:defRPr/>
            </a:pPr>
            <a:endParaRPr lang="en-US" dirty="0"/>
          </a:p>
        </p:txBody>
      </p:sp>
      <p:sp>
        <p:nvSpPr>
          <p:cNvPr id="2051" name="Rectangle 3"/>
          <p:cNvSpPr>
            <a:spLocks noGrp="1" noChangeArrowheads="1"/>
          </p:cNvSpPr>
          <p:nvPr>
            <p:ph type="dt" idx="1"/>
          </p:nvPr>
        </p:nvSpPr>
        <p:spPr bwMode="auto">
          <a:xfrm>
            <a:off x="3887788" y="0"/>
            <a:ext cx="2970212"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r" defTabSz="931863" eaLnBrk="0" hangingPunct="0">
              <a:defRPr sz="1200">
                <a:latin typeface="Times New Roman" charset="0"/>
                <a:ea typeface="ＭＳ Ｐゴシック" charset="0"/>
              </a:defRPr>
            </a:lvl1pPr>
          </a:lstStyle>
          <a:p>
            <a:pPr>
              <a:defRPr/>
            </a:pPr>
            <a:endParaRPr lang="en-US" dirty="0"/>
          </a:p>
        </p:txBody>
      </p:sp>
      <p:sp>
        <p:nvSpPr>
          <p:cNvPr id="47108" name="Rectangle 4"/>
          <p:cNvSpPr>
            <a:spLocks noGrp="1" noRot="1" noChangeAspect="1" noChangeArrowheads="1" noTextEdit="1"/>
          </p:cNvSpPr>
          <p:nvPr>
            <p:ph type="sldImg" idx="2"/>
          </p:nvPr>
        </p:nvSpPr>
        <p:spPr bwMode="auto">
          <a:xfrm>
            <a:off x="1135063" y="688975"/>
            <a:ext cx="4595812" cy="34464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838200" y="4343400"/>
            <a:ext cx="5029200" cy="4144963"/>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739188"/>
            <a:ext cx="2970213"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l" defTabSz="931863" eaLnBrk="0" hangingPunct="0">
              <a:defRPr sz="1200">
                <a:latin typeface="Times New Roman" charset="0"/>
                <a:ea typeface="ＭＳ Ｐゴシック" charset="0"/>
              </a:defRPr>
            </a:lvl1pPr>
          </a:lstStyle>
          <a:p>
            <a:pPr>
              <a:defRPr/>
            </a:pPr>
            <a:endParaRPr lang="en-US" dirty="0"/>
          </a:p>
        </p:txBody>
      </p:sp>
      <p:sp>
        <p:nvSpPr>
          <p:cNvPr id="2055" name="Rectangle 7"/>
          <p:cNvSpPr>
            <a:spLocks noGrp="1" noChangeArrowheads="1"/>
          </p:cNvSpPr>
          <p:nvPr>
            <p:ph type="sldNum" sz="quarter" idx="5"/>
          </p:nvPr>
        </p:nvSpPr>
        <p:spPr bwMode="auto">
          <a:xfrm>
            <a:off x="3887788" y="8739188"/>
            <a:ext cx="2970212"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r" defTabSz="931863">
              <a:defRPr sz="1200">
                <a:latin typeface="Times New Roman" pitchFamily="18" charset="0"/>
              </a:defRPr>
            </a:lvl1pPr>
          </a:lstStyle>
          <a:p>
            <a:pPr>
              <a:defRPr/>
            </a:pPr>
            <a:fld id="{FFED960A-758F-40B6-A826-2286ECC9AD0B}" type="slidenum">
              <a:rPr lang="en-US" altLang="en-US"/>
              <a:pPr>
                <a:defRPr/>
              </a:pPr>
              <a:t>‹#›</a:t>
            </a:fld>
            <a:endParaRPr lang="en-US" altLang="en-US" dirty="0"/>
          </a:p>
        </p:txBody>
      </p:sp>
    </p:spTree>
    <p:extLst>
      <p:ext uri="{BB962C8B-B14F-4D97-AF65-F5344CB8AC3E}">
        <p14:creationId xmlns:p14="http://schemas.microsoft.com/office/powerpoint/2010/main" val="23666077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4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4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4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4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9"/>
          <p:cNvSpPr>
            <a:spLocks noChangeArrowheads="1"/>
          </p:cNvSpPr>
          <p:nvPr userDrawn="1"/>
        </p:nvSpPr>
        <p:spPr bwMode="auto">
          <a:xfrm>
            <a:off x="1219200" y="2667000"/>
            <a:ext cx="6705600" cy="3505200"/>
          </a:xfrm>
          <a:prstGeom prst="rect">
            <a:avLst/>
          </a:prstGeom>
          <a:noFill/>
          <a:ln w="19050">
            <a:solidFill>
              <a:srgbClr val="1974C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2400">
                <a:solidFill>
                  <a:schemeClr val="tx1"/>
                </a:solidFill>
                <a:latin typeface="Arial" panose="020B0604020202020204" pitchFamily="34" charset="0"/>
                <a:ea typeface="ＭＳ Ｐゴシック" panose="020B0600070205080204" pitchFamily="34" charset="-128"/>
              </a:defRPr>
            </a:lvl1pPr>
            <a:lvl2pPr marL="742950" indent="-285750" algn="ctr">
              <a:defRPr sz="2400">
                <a:solidFill>
                  <a:schemeClr val="tx1"/>
                </a:solidFill>
                <a:latin typeface="Arial" panose="020B0604020202020204" pitchFamily="34" charset="0"/>
                <a:ea typeface="ＭＳ Ｐゴシック" panose="020B0600070205080204" pitchFamily="34" charset="-128"/>
              </a:defRPr>
            </a:lvl2pPr>
            <a:lvl3pPr marL="1143000" indent="-228600" algn="ctr">
              <a:defRPr sz="2400">
                <a:solidFill>
                  <a:schemeClr val="tx1"/>
                </a:solidFill>
                <a:latin typeface="Arial" panose="020B0604020202020204" pitchFamily="34" charset="0"/>
                <a:ea typeface="ＭＳ Ｐゴシック" panose="020B0600070205080204" pitchFamily="34" charset="-128"/>
              </a:defRPr>
            </a:lvl3pPr>
            <a:lvl4pPr marL="1600200" indent="-228600" algn="ctr">
              <a:defRPr sz="2400">
                <a:solidFill>
                  <a:schemeClr val="tx1"/>
                </a:solidFill>
                <a:latin typeface="Arial" panose="020B0604020202020204" pitchFamily="34" charset="0"/>
                <a:ea typeface="ＭＳ Ｐゴシック" panose="020B0600070205080204" pitchFamily="34" charset="-128"/>
              </a:defRPr>
            </a:lvl4pPr>
            <a:lvl5pPr marL="2057400" indent="-228600" algn="ctr">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dirty="0"/>
          </a:p>
        </p:txBody>
      </p:sp>
      <p:sp>
        <p:nvSpPr>
          <p:cNvPr id="5" name="Text Box 23"/>
          <p:cNvSpPr txBox="1">
            <a:spLocks noChangeArrowheads="1"/>
          </p:cNvSpPr>
          <p:nvPr userDrawn="1"/>
        </p:nvSpPr>
        <p:spPr bwMode="auto">
          <a:xfrm>
            <a:off x="0" y="6588125"/>
            <a:ext cx="9144000" cy="269875"/>
          </a:xfrm>
          <a:prstGeom prst="rect">
            <a:avLst/>
          </a:prstGeom>
          <a:noFill/>
          <a:ln w="9525">
            <a:noFill/>
            <a:miter lim="800000"/>
            <a:headEnd/>
            <a:tailEnd/>
          </a:ln>
          <a:effectLst/>
        </p:spPr>
        <p:txBody>
          <a:bodyPr/>
          <a:lstStyle>
            <a:lvl1pPr eaLnBrk="0" hangingPunct="0">
              <a:tabLst>
                <a:tab pos="7485063" algn="l"/>
              </a:tabLst>
              <a:defRPr sz="2400">
                <a:solidFill>
                  <a:schemeClr val="tx1"/>
                </a:solidFill>
                <a:latin typeface="Arial" pitchFamily="34" charset="0"/>
                <a:ea typeface="ＭＳ Ｐゴシック" pitchFamily="34" charset="-128"/>
              </a:defRPr>
            </a:lvl1pPr>
            <a:lvl2pPr marL="742950" indent="-285750" eaLnBrk="0" hangingPunct="0">
              <a:tabLst>
                <a:tab pos="7485063" algn="l"/>
              </a:tabLst>
              <a:defRPr sz="2400">
                <a:solidFill>
                  <a:schemeClr val="tx1"/>
                </a:solidFill>
                <a:latin typeface="Arial" pitchFamily="34" charset="0"/>
                <a:ea typeface="ＭＳ Ｐゴシック" pitchFamily="34" charset="-128"/>
              </a:defRPr>
            </a:lvl2pPr>
            <a:lvl3pPr marL="1143000" indent="-228600" eaLnBrk="0" hangingPunct="0">
              <a:tabLst>
                <a:tab pos="7485063" algn="l"/>
              </a:tabLst>
              <a:defRPr sz="2400">
                <a:solidFill>
                  <a:schemeClr val="tx1"/>
                </a:solidFill>
                <a:latin typeface="Arial" pitchFamily="34" charset="0"/>
                <a:ea typeface="ＭＳ Ｐゴシック" pitchFamily="34" charset="-128"/>
              </a:defRPr>
            </a:lvl3pPr>
            <a:lvl4pPr marL="1600200" indent="-228600" eaLnBrk="0" hangingPunct="0">
              <a:tabLst>
                <a:tab pos="7485063" algn="l"/>
              </a:tabLst>
              <a:defRPr sz="2400">
                <a:solidFill>
                  <a:schemeClr val="tx1"/>
                </a:solidFill>
                <a:latin typeface="Arial" pitchFamily="34" charset="0"/>
                <a:ea typeface="ＭＳ Ｐゴシック" pitchFamily="34" charset="-128"/>
              </a:defRPr>
            </a:lvl4pPr>
            <a:lvl5pPr marL="2057400" indent="-228600" eaLnBrk="0" hangingPunct="0">
              <a:tabLst>
                <a:tab pos="7485063" algn="l"/>
              </a:tabLst>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sz="1000" dirty="0"/>
              <a:t>Copyright © 2013 Wolters Kluwer Health | Lippincott Williams &amp; Wilkins </a:t>
            </a:r>
          </a:p>
        </p:txBody>
      </p:sp>
      <p:pic>
        <p:nvPicPr>
          <p:cNvPr id="6" name="Picture 15" descr="ppt_ope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65" name="Rectangle 17"/>
          <p:cNvSpPr>
            <a:spLocks noGrp="1" noChangeArrowheads="1"/>
          </p:cNvSpPr>
          <p:nvPr>
            <p:ph type="ctrTitle"/>
          </p:nvPr>
        </p:nvSpPr>
        <p:spPr>
          <a:xfrm>
            <a:off x="1225550" y="3235101"/>
            <a:ext cx="6692900" cy="387798"/>
          </a:xfrm>
          <a:effectLst/>
        </p:spPr>
        <p:txBody>
          <a:bodyPr anchorCtr="1"/>
          <a:lstStyle>
            <a:lvl1pPr algn="ct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817270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301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1611313"/>
            <a:ext cx="2155825" cy="4421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200" y="1611313"/>
            <a:ext cx="6316663" cy="4421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571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51407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335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200" y="2346325"/>
            <a:ext cx="4230688"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3288" y="2346325"/>
            <a:ext cx="4230687"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170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16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650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68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00250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48546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0213" y="658813"/>
            <a:ext cx="8524875" cy="388937"/>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dirty="0"/>
              <a:t>Click to edit Master title style</a:t>
            </a:r>
          </a:p>
        </p:txBody>
      </p:sp>
      <p:sp>
        <p:nvSpPr>
          <p:cNvPr id="1027" name="Rectangle 4"/>
          <p:cNvSpPr>
            <a:spLocks noGrp="1" noChangeArrowheads="1"/>
          </p:cNvSpPr>
          <p:nvPr>
            <p:ph type="body" idx="1"/>
          </p:nvPr>
        </p:nvSpPr>
        <p:spPr bwMode="auto">
          <a:xfrm>
            <a:off x="330200" y="1393825"/>
            <a:ext cx="86137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80232" name="Text Box 8"/>
          <p:cNvSpPr txBox="1">
            <a:spLocks noChangeArrowheads="1"/>
          </p:cNvSpPr>
          <p:nvPr userDrawn="1"/>
        </p:nvSpPr>
        <p:spPr bwMode="auto">
          <a:xfrm>
            <a:off x="6003925" y="6089650"/>
            <a:ext cx="2820988" cy="45720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dirty="0"/>
          </a:p>
        </p:txBody>
      </p:sp>
      <p:sp>
        <p:nvSpPr>
          <p:cNvPr id="180235" name="Text Box 11"/>
          <p:cNvSpPr txBox="1">
            <a:spLocks noChangeArrowheads="1"/>
          </p:cNvSpPr>
          <p:nvPr userDrawn="1"/>
        </p:nvSpPr>
        <p:spPr bwMode="auto">
          <a:xfrm>
            <a:off x="303213" y="6581775"/>
            <a:ext cx="8840787" cy="269875"/>
          </a:xfrm>
          <a:prstGeom prst="rect">
            <a:avLst/>
          </a:prstGeom>
          <a:noFill/>
          <a:ln w="9525">
            <a:noFill/>
            <a:miter lim="800000"/>
            <a:headEnd/>
            <a:tailEnd/>
          </a:ln>
          <a:effectLst/>
        </p:spPr>
        <p:txBody>
          <a:bodyPr/>
          <a:lstStyle>
            <a:lvl1pPr eaLnBrk="0" hangingPunct="0">
              <a:tabLst>
                <a:tab pos="7485063" algn="l"/>
              </a:tabLst>
              <a:defRPr sz="2400">
                <a:solidFill>
                  <a:schemeClr val="tx1"/>
                </a:solidFill>
                <a:latin typeface="Arial" charset="0"/>
                <a:ea typeface="ＭＳ Ｐゴシック" charset="0"/>
              </a:defRPr>
            </a:lvl1pPr>
            <a:lvl2pPr marL="742950" indent="-285750" eaLnBrk="0" hangingPunct="0">
              <a:tabLst>
                <a:tab pos="7485063" algn="l"/>
              </a:tabLst>
              <a:defRPr sz="2400">
                <a:solidFill>
                  <a:schemeClr val="tx1"/>
                </a:solidFill>
                <a:latin typeface="Arial" charset="0"/>
                <a:ea typeface="ＭＳ Ｐゴシック" charset="0"/>
              </a:defRPr>
            </a:lvl2pPr>
            <a:lvl3pPr marL="1143000" indent="-228600" eaLnBrk="0" hangingPunct="0">
              <a:tabLst>
                <a:tab pos="7485063" algn="l"/>
              </a:tabLst>
              <a:defRPr sz="2400">
                <a:solidFill>
                  <a:schemeClr val="tx1"/>
                </a:solidFill>
                <a:latin typeface="Arial" charset="0"/>
                <a:ea typeface="ＭＳ Ｐゴシック" charset="0"/>
              </a:defRPr>
            </a:lvl3pPr>
            <a:lvl4pPr marL="1600200" indent="-228600" eaLnBrk="0" hangingPunct="0">
              <a:tabLst>
                <a:tab pos="7485063" algn="l"/>
              </a:tabLst>
              <a:defRPr sz="2400">
                <a:solidFill>
                  <a:schemeClr val="tx1"/>
                </a:solidFill>
                <a:latin typeface="Arial" charset="0"/>
                <a:ea typeface="ＭＳ Ｐゴシック" charset="0"/>
              </a:defRPr>
            </a:lvl4pPr>
            <a:lvl5pPr marL="2057400" indent="-228600" eaLnBrk="0" hangingPunct="0">
              <a:tabLst>
                <a:tab pos="7485063" algn="l"/>
              </a:tabLst>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tabLst>
                <a:tab pos="7485063" algn="l"/>
              </a:tabLs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tabLst>
                <a:tab pos="7485063" algn="l"/>
              </a:tabLs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tabLst>
                <a:tab pos="7485063" algn="l"/>
              </a:tabLs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tabLst>
                <a:tab pos="7485063" algn="l"/>
              </a:tabLst>
              <a:defRPr sz="2400">
                <a:solidFill>
                  <a:schemeClr val="tx1"/>
                </a:solidFill>
                <a:latin typeface="Arial" charset="0"/>
                <a:ea typeface="ＭＳ Ｐゴシック" charset="0"/>
              </a:defRPr>
            </a:lvl9pPr>
          </a:lstStyle>
          <a:p>
            <a:pPr algn="r" eaLnBrk="1" hangingPunct="1">
              <a:spcBef>
                <a:spcPct val="50000"/>
              </a:spcBef>
              <a:defRPr/>
            </a:pPr>
            <a:endParaRPr lang="en-US" sz="1000" dirty="0"/>
          </a:p>
        </p:txBody>
      </p:sp>
      <p:cxnSp>
        <p:nvCxnSpPr>
          <p:cNvPr id="8" name="Straight Connector 7"/>
          <p:cNvCxnSpPr/>
          <p:nvPr userDrawn="1"/>
        </p:nvCxnSpPr>
        <p:spPr>
          <a:xfrm>
            <a:off x="0" y="1158875"/>
            <a:ext cx="9144000"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9" name="Text Box 13"/>
          <p:cNvSpPr txBox="1">
            <a:spLocks noChangeArrowheads="1"/>
          </p:cNvSpPr>
          <p:nvPr userDrawn="1"/>
        </p:nvSpPr>
        <p:spPr bwMode="auto">
          <a:xfrm>
            <a:off x="0" y="6588125"/>
            <a:ext cx="9144000" cy="246063"/>
          </a:xfrm>
          <a:prstGeom prst="rect">
            <a:avLst/>
          </a:prstGeom>
          <a:noFill/>
          <a:ln>
            <a:noFill/>
          </a:ln>
          <a:effectLst/>
        </p:spPr>
        <p:txBody>
          <a:bodyPr/>
          <a:lstStyle>
            <a:lvl1pPr algn="l" eaLnBrk="0" hangingPunct="0">
              <a:tabLst>
                <a:tab pos="7485063" algn="l"/>
              </a:tabLst>
              <a:defRPr sz="2400">
                <a:solidFill>
                  <a:schemeClr val="tx1"/>
                </a:solidFill>
                <a:latin typeface="Times New Roman" pitchFamily="18" charset="0"/>
              </a:defRPr>
            </a:lvl1pPr>
            <a:lvl2pPr algn="l" eaLnBrk="0" hangingPunct="0">
              <a:tabLst>
                <a:tab pos="7485063" algn="l"/>
              </a:tabLst>
              <a:defRPr sz="2400">
                <a:solidFill>
                  <a:schemeClr val="tx1"/>
                </a:solidFill>
                <a:latin typeface="Times New Roman" pitchFamily="18" charset="0"/>
              </a:defRPr>
            </a:lvl2pPr>
            <a:lvl3pPr algn="l" eaLnBrk="0" hangingPunct="0">
              <a:tabLst>
                <a:tab pos="7485063" algn="l"/>
              </a:tabLst>
              <a:defRPr sz="2400">
                <a:solidFill>
                  <a:schemeClr val="tx1"/>
                </a:solidFill>
                <a:latin typeface="Times New Roman" pitchFamily="18" charset="0"/>
              </a:defRPr>
            </a:lvl3pPr>
            <a:lvl4pPr algn="l" eaLnBrk="0" hangingPunct="0">
              <a:tabLst>
                <a:tab pos="7485063" algn="l"/>
              </a:tabLst>
              <a:defRPr sz="2400">
                <a:solidFill>
                  <a:schemeClr val="tx1"/>
                </a:solidFill>
                <a:latin typeface="Times New Roman" pitchFamily="18" charset="0"/>
              </a:defRPr>
            </a:lvl4pPr>
            <a:lvl5pPr algn="l" eaLnBrk="0" hangingPunct="0">
              <a:tabLst>
                <a:tab pos="7485063" algn="l"/>
              </a:tabLst>
              <a:defRPr sz="2400">
                <a:solidFill>
                  <a:schemeClr val="tx1"/>
                </a:solidFill>
                <a:latin typeface="Times New Roman" pitchFamily="18" charset="0"/>
              </a:defRPr>
            </a:lvl5pPr>
            <a:lvl6pPr eaLnBrk="0" fontAlgn="base" hangingPunct="0">
              <a:spcBef>
                <a:spcPct val="0"/>
              </a:spcBef>
              <a:spcAft>
                <a:spcPct val="0"/>
              </a:spcAft>
              <a:tabLst>
                <a:tab pos="7485063" algn="l"/>
              </a:tabLst>
              <a:defRPr sz="2400">
                <a:solidFill>
                  <a:schemeClr val="tx1"/>
                </a:solidFill>
                <a:latin typeface="Times New Roman" pitchFamily="18" charset="0"/>
              </a:defRPr>
            </a:lvl6pPr>
            <a:lvl7pPr eaLnBrk="0" fontAlgn="base" hangingPunct="0">
              <a:spcBef>
                <a:spcPct val="0"/>
              </a:spcBef>
              <a:spcAft>
                <a:spcPct val="0"/>
              </a:spcAft>
              <a:tabLst>
                <a:tab pos="7485063" algn="l"/>
              </a:tabLst>
              <a:defRPr sz="2400">
                <a:solidFill>
                  <a:schemeClr val="tx1"/>
                </a:solidFill>
                <a:latin typeface="Times New Roman" pitchFamily="18" charset="0"/>
              </a:defRPr>
            </a:lvl7pPr>
            <a:lvl8pPr eaLnBrk="0" fontAlgn="base" hangingPunct="0">
              <a:spcBef>
                <a:spcPct val="0"/>
              </a:spcBef>
              <a:spcAft>
                <a:spcPct val="0"/>
              </a:spcAft>
              <a:tabLst>
                <a:tab pos="7485063" algn="l"/>
              </a:tabLst>
              <a:defRPr sz="2400">
                <a:solidFill>
                  <a:schemeClr val="tx1"/>
                </a:solidFill>
                <a:latin typeface="Times New Roman" pitchFamily="18" charset="0"/>
              </a:defRPr>
            </a:lvl8pPr>
            <a:lvl9pPr eaLnBrk="0" fontAlgn="base" hangingPunct="0">
              <a:spcBef>
                <a:spcPct val="0"/>
              </a:spcBef>
              <a:spcAft>
                <a:spcPct val="0"/>
              </a:spcAft>
              <a:tabLst>
                <a:tab pos="7485063" algn="l"/>
              </a:tabLst>
              <a:defRPr sz="2400">
                <a:solidFill>
                  <a:schemeClr val="tx1"/>
                </a:solidFill>
                <a:latin typeface="Times New Roman" pitchFamily="18" charset="0"/>
              </a:defRPr>
            </a:lvl9pPr>
          </a:lstStyle>
          <a:p>
            <a:pPr algn="ctr">
              <a:defRPr/>
            </a:pPr>
            <a:r>
              <a:rPr lang="en-US" sz="1000" dirty="0">
                <a:latin typeface="Arial" pitchFamily="34" charset="0"/>
                <a:ea typeface="MS PGothic" pitchFamily="34" charset="-128"/>
                <a:cs typeface="Arial" pitchFamily="34" charset="0"/>
              </a:rPr>
              <a:t>Copyright © </a:t>
            </a:r>
            <a:r>
              <a:rPr lang="en-US" sz="1000" dirty="0" smtClean="0">
                <a:latin typeface="Arial" pitchFamily="34" charset="0"/>
                <a:ea typeface="MS PGothic" pitchFamily="34" charset="-128"/>
                <a:cs typeface="Arial" pitchFamily="34" charset="0"/>
              </a:rPr>
              <a:t>2020 </a:t>
            </a:r>
            <a:r>
              <a:rPr lang="en-US" sz="1000" dirty="0">
                <a:latin typeface="Arial" pitchFamily="34" charset="0"/>
                <a:ea typeface="MS PGothic" pitchFamily="34" charset="-128"/>
                <a:cs typeface="Arial" pitchFamily="34" charset="0"/>
              </a:rPr>
              <a:t>Wolters Kluwer • All Rights Reserved</a:t>
            </a:r>
          </a:p>
        </p:txBody>
      </p:sp>
      <p:pic>
        <p:nvPicPr>
          <p:cNvPr id="1032" name="Picture 14" descr="WK_CMYK.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600825"/>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6"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800" b="1">
          <a:solidFill>
            <a:srgbClr val="186EC4"/>
          </a:solidFill>
          <a:latin typeface="+mj-lt"/>
          <a:ea typeface="ＭＳ Ｐゴシック" charset="0"/>
          <a:cs typeface="+mj-cs"/>
        </a:defRPr>
      </a:lvl1pPr>
      <a:lvl2pPr algn="l" rtl="0" eaLnBrk="0" fontAlgn="base" hangingPunct="0">
        <a:lnSpc>
          <a:spcPct val="90000"/>
        </a:lnSpc>
        <a:spcBef>
          <a:spcPct val="0"/>
        </a:spcBef>
        <a:spcAft>
          <a:spcPct val="0"/>
        </a:spcAft>
        <a:defRPr sz="2800" b="1">
          <a:solidFill>
            <a:srgbClr val="186EC4"/>
          </a:solidFill>
          <a:latin typeface="Verdana" pitchFamily="34" charset="0"/>
          <a:ea typeface="ＭＳ Ｐゴシック" charset="0"/>
        </a:defRPr>
      </a:lvl2pPr>
      <a:lvl3pPr algn="l" rtl="0" eaLnBrk="0" fontAlgn="base" hangingPunct="0">
        <a:lnSpc>
          <a:spcPct val="90000"/>
        </a:lnSpc>
        <a:spcBef>
          <a:spcPct val="0"/>
        </a:spcBef>
        <a:spcAft>
          <a:spcPct val="0"/>
        </a:spcAft>
        <a:defRPr sz="2800" b="1">
          <a:solidFill>
            <a:srgbClr val="186EC4"/>
          </a:solidFill>
          <a:latin typeface="Verdana" pitchFamily="34" charset="0"/>
          <a:ea typeface="ＭＳ Ｐゴシック" charset="0"/>
        </a:defRPr>
      </a:lvl3pPr>
      <a:lvl4pPr algn="l" rtl="0" eaLnBrk="0" fontAlgn="base" hangingPunct="0">
        <a:lnSpc>
          <a:spcPct val="90000"/>
        </a:lnSpc>
        <a:spcBef>
          <a:spcPct val="0"/>
        </a:spcBef>
        <a:spcAft>
          <a:spcPct val="0"/>
        </a:spcAft>
        <a:defRPr sz="2800" b="1">
          <a:solidFill>
            <a:srgbClr val="186EC4"/>
          </a:solidFill>
          <a:latin typeface="Verdana" pitchFamily="34" charset="0"/>
          <a:ea typeface="ＭＳ Ｐゴシック" charset="0"/>
        </a:defRPr>
      </a:lvl4pPr>
      <a:lvl5pPr algn="l" rtl="0" eaLnBrk="0" fontAlgn="base" hangingPunct="0">
        <a:lnSpc>
          <a:spcPct val="90000"/>
        </a:lnSpc>
        <a:spcBef>
          <a:spcPct val="0"/>
        </a:spcBef>
        <a:spcAft>
          <a:spcPct val="0"/>
        </a:spcAft>
        <a:defRPr sz="2800" b="1">
          <a:solidFill>
            <a:srgbClr val="186EC4"/>
          </a:solidFill>
          <a:latin typeface="Verdana" pitchFamily="34" charset="0"/>
          <a:ea typeface="ＭＳ Ｐゴシック" charset="0"/>
        </a:defRPr>
      </a:lvl5pPr>
      <a:lvl6pPr marL="457200" algn="l" rtl="0" fontAlgn="base">
        <a:lnSpc>
          <a:spcPct val="90000"/>
        </a:lnSpc>
        <a:spcBef>
          <a:spcPct val="0"/>
        </a:spcBef>
        <a:spcAft>
          <a:spcPct val="0"/>
        </a:spcAft>
        <a:defRPr sz="2800" b="1">
          <a:solidFill>
            <a:srgbClr val="186EC4"/>
          </a:solidFill>
          <a:latin typeface="Verdana" pitchFamily="34" charset="0"/>
        </a:defRPr>
      </a:lvl6pPr>
      <a:lvl7pPr marL="914400" algn="l" rtl="0" fontAlgn="base">
        <a:lnSpc>
          <a:spcPct val="90000"/>
        </a:lnSpc>
        <a:spcBef>
          <a:spcPct val="0"/>
        </a:spcBef>
        <a:spcAft>
          <a:spcPct val="0"/>
        </a:spcAft>
        <a:defRPr sz="2800" b="1">
          <a:solidFill>
            <a:srgbClr val="186EC4"/>
          </a:solidFill>
          <a:latin typeface="Verdana" pitchFamily="34" charset="0"/>
        </a:defRPr>
      </a:lvl7pPr>
      <a:lvl8pPr marL="1371600" algn="l" rtl="0" fontAlgn="base">
        <a:lnSpc>
          <a:spcPct val="90000"/>
        </a:lnSpc>
        <a:spcBef>
          <a:spcPct val="0"/>
        </a:spcBef>
        <a:spcAft>
          <a:spcPct val="0"/>
        </a:spcAft>
        <a:defRPr sz="2800" b="1">
          <a:solidFill>
            <a:srgbClr val="186EC4"/>
          </a:solidFill>
          <a:latin typeface="Verdana" pitchFamily="34" charset="0"/>
        </a:defRPr>
      </a:lvl8pPr>
      <a:lvl9pPr marL="1828800" algn="l" rtl="0" fontAlgn="base">
        <a:lnSpc>
          <a:spcPct val="90000"/>
        </a:lnSpc>
        <a:spcBef>
          <a:spcPct val="0"/>
        </a:spcBef>
        <a:spcAft>
          <a:spcPct val="0"/>
        </a:spcAft>
        <a:defRPr sz="2800" b="1">
          <a:solidFill>
            <a:srgbClr val="186EC4"/>
          </a:solidFill>
          <a:latin typeface="Verdana" pitchFamily="34" charset="0"/>
        </a:defRPr>
      </a:lvl9pPr>
    </p:titleStyle>
    <p:bodyStyle>
      <a:lvl1pPr marL="280988" indent="-280988" algn="l" rtl="0" eaLnBrk="0" fontAlgn="base" hangingPunct="0">
        <a:lnSpc>
          <a:spcPct val="90000"/>
        </a:lnSpc>
        <a:spcBef>
          <a:spcPct val="60000"/>
        </a:spcBef>
        <a:spcAft>
          <a:spcPct val="0"/>
        </a:spcAft>
        <a:buClr>
          <a:srgbClr val="CC9900"/>
        </a:buClr>
        <a:buFont typeface="Wingdings" pitchFamily="2" charset="2"/>
        <a:buChar char="v"/>
        <a:defRPr sz="2200">
          <a:solidFill>
            <a:schemeClr val="tx1"/>
          </a:solidFill>
          <a:latin typeface="+mn-lt"/>
          <a:ea typeface="ＭＳ Ｐゴシック" charset="0"/>
          <a:cs typeface="+mn-cs"/>
        </a:defRPr>
      </a:lvl1pPr>
      <a:lvl2pPr marL="862013" indent="-404813" algn="l" rtl="0" eaLnBrk="0" fontAlgn="base" hangingPunct="0">
        <a:lnSpc>
          <a:spcPct val="90000"/>
        </a:lnSpc>
        <a:spcBef>
          <a:spcPct val="60000"/>
        </a:spcBef>
        <a:spcAft>
          <a:spcPct val="0"/>
        </a:spcAft>
        <a:buClr>
          <a:srgbClr val="CC9900"/>
        </a:buClr>
        <a:buFont typeface="Courier New" pitchFamily="49" charset="0"/>
        <a:buChar char="o"/>
        <a:defRPr sz="2200">
          <a:solidFill>
            <a:schemeClr val="tx1"/>
          </a:solidFill>
          <a:latin typeface="+mn-lt"/>
          <a:ea typeface="ＭＳ Ｐゴシック" charset="0"/>
        </a:defRPr>
      </a:lvl2pPr>
      <a:lvl3pPr marL="1204913" indent="-228600" algn="l" rtl="0" eaLnBrk="0" fontAlgn="base" hangingPunct="0">
        <a:lnSpc>
          <a:spcPct val="90000"/>
        </a:lnSpc>
        <a:spcBef>
          <a:spcPct val="60000"/>
        </a:spcBef>
        <a:spcAft>
          <a:spcPct val="0"/>
        </a:spcAft>
        <a:buClr>
          <a:srgbClr val="CC9900"/>
        </a:buClr>
        <a:buFont typeface="Wingdings" pitchFamily="2" charset="2"/>
        <a:buChar char="§"/>
        <a:defRPr sz="2200">
          <a:solidFill>
            <a:schemeClr val="tx1"/>
          </a:solidFill>
          <a:latin typeface="+mn-lt"/>
          <a:ea typeface="ＭＳ Ｐゴシック" charset="0"/>
        </a:defRPr>
      </a:lvl3pPr>
      <a:lvl4pPr marL="1600200" indent="-228600" algn="l" rtl="0" eaLnBrk="0" fontAlgn="base" hangingPunct="0">
        <a:lnSpc>
          <a:spcPct val="90000"/>
        </a:lnSpc>
        <a:spcBef>
          <a:spcPct val="60000"/>
        </a:spcBef>
        <a:spcAft>
          <a:spcPct val="0"/>
        </a:spcAft>
        <a:buClr>
          <a:srgbClr val="CC9900"/>
        </a:buClr>
        <a:buFont typeface="Wingdings" pitchFamily="2" charset="2"/>
        <a:buChar char="Ø"/>
        <a:defRPr sz="2200">
          <a:solidFill>
            <a:schemeClr val="tx1"/>
          </a:solidFill>
          <a:latin typeface="+mn-lt"/>
          <a:ea typeface="ＭＳ Ｐゴシック" charset="0"/>
        </a:defRPr>
      </a:lvl4pPr>
      <a:lvl5pPr marL="2057400" indent="-228600" algn="l" rtl="0" eaLnBrk="0" fontAlgn="base" hangingPunct="0">
        <a:lnSpc>
          <a:spcPct val="90000"/>
        </a:lnSpc>
        <a:spcBef>
          <a:spcPct val="60000"/>
        </a:spcBef>
        <a:spcAft>
          <a:spcPct val="0"/>
        </a:spcAft>
        <a:buClr>
          <a:srgbClr val="CC9900"/>
        </a:buClr>
        <a:buChar char="•"/>
        <a:defRPr sz="2200">
          <a:solidFill>
            <a:schemeClr val="tx1"/>
          </a:solidFill>
          <a:latin typeface="+mn-lt"/>
          <a:ea typeface="ＭＳ Ｐゴシック" charset="0"/>
        </a:defRPr>
      </a:lvl5pPr>
      <a:lvl6pPr marL="2514600" indent="-228600" algn="l" rtl="0" fontAlgn="base">
        <a:lnSpc>
          <a:spcPct val="90000"/>
        </a:lnSpc>
        <a:spcBef>
          <a:spcPct val="60000"/>
        </a:spcBef>
        <a:spcAft>
          <a:spcPct val="0"/>
        </a:spcAft>
        <a:buClr>
          <a:srgbClr val="CC9900"/>
        </a:buClr>
        <a:buChar char="•"/>
        <a:defRPr sz="2200">
          <a:solidFill>
            <a:schemeClr val="tx1"/>
          </a:solidFill>
          <a:latin typeface="+mn-lt"/>
        </a:defRPr>
      </a:lvl6pPr>
      <a:lvl7pPr marL="2971800" indent="-228600" algn="l" rtl="0" fontAlgn="base">
        <a:lnSpc>
          <a:spcPct val="90000"/>
        </a:lnSpc>
        <a:spcBef>
          <a:spcPct val="60000"/>
        </a:spcBef>
        <a:spcAft>
          <a:spcPct val="0"/>
        </a:spcAft>
        <a:buClr>
          <a:srgbClr val="CC9900"/>
        </a:buClr>
        <a:buChar char="•"/>
        <a:defRPr sz="2200">
          <a:solidFill>
            <a:schemeClr val="tx1"/>
          </a:solidFill>
          <a:latin typeface="+mn-lt"/>
        </a:defRPr>
      </a:lvl7pPr>
      <a:lvl8pPr marL="3429000" indent="-228600" algn="l" rtl="0" fontAlgn="base">
        <a:lnSpc>
          <a:spcPct val="90000"/>
        </a:lnSpc>
        <a:spcBef>
          <a:spcPct val="60000"/>
        </a:spcBef>
        <a:spcAft>
          <a:spcPct val="0"/>
        </a:spcAft>
        <a:buClr>
          <a:srgbClr val="CC9900"/>
        </a:buClr>
        <a:buChar char="•"/>
        <a:defRPr sz="2200">
          <a:solidFill>
            <a:schemeClr val="tx1"/>
          </a:solidFill>
          <a:latin typeface="+mn-lt"/>
        </a:defRPr>
      </a:lvl8pPr>
      <a:lvl9pPr marL="3886200" indent="-228600" algn="l" rtl="0" fontAlgn="base">
        <a:lnSpc>
          <a:spcPct val="90000"/>
        </a:lnSpc>
        <a:spcBef>
          <a:spcPct val="60000"/>
        </a:spcBef>
        <a:spcAft>
          <a:spcPct val="0"/>
        </a:spcAft>
        <a:buClr>
          <a:srgbClr val="CC9900"/>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5550" y="2847303"/>
            <a:ext cx="6692900" cy="1163395"/>
          </a:xfrm>
        </p:spPr>
        <p:txBody>
          <a:bodyPr/>
          <a:lstStyle/>
          <a:p>
            <a:pPr>
              <a:defRPr/>
            </a:pPr>
            <a:r>
              <a:rPr lang="en-GB" altLang="en-US" dirty="0"/>
              <a:t>Chapter 43: </a:t>
            </a:r>
            <a:br>
              <a:rPr lang="en-GB" altLang="en-US" dirty="0"/>
            </a:br>
            <a:r>
              <a:rPr lang="en-GB" altLang="en-US" dirty="0"/>
              <a:t/>
            </a:r>
            <a:br>
              <a:rPr lang="en-GB" altLang="en-US" dirty="0"/>
            </a:br>
            <a:r>
              <a:rPr lang="en-US" dirty="0"/>
              <a:t>Drugs Affecting Blood Pressure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245F30-7D43-CB4A-8B57-CDBC4BA0802A}"/>
              </a:ext>
            </a:extLst>
          </p:cNvPr>
          <p:cNvSpPr>
            <a:spLocks noGrp="1"/>
          </p:cNvSpPr>
          <p:nvPr>
            <p:ph type="title"/>
          </p:nvPr>
        </p:nvSpPr>
        <p:spPr/>
        <p:txBody>
          <a:bodyPr/>
          <a:lstStyle/>
          <a:p>
            <a:r>
              <a:rPr lang="en-US" dirty="0"/>
              <a:t>Hypotension</a:t>
            </a:r>
          </a:p>
        </p:txBody>
      </p:sp>
      <p:sp>
        <p:nvSpPr>
          <p:cNvPr id="3" name="Content Placeholder 2">
            <a:extLst>
              <a:ext uri="{FF2B5EF4-FFF2-40B4-BE49-F238E27FC236}">
                <a16:creationId xmlns="" xmlns:a16="http://schemas.microsoft.com/office/drawing/2014/main" id="{7BF42FB2-DFA3-9242-9465-D23338514F75}"/>
              </a:ext>
            </a:extLst>
          </p:cNvPr>
          <p:cNvSpPr>
            <a:spLocks noGrp="1"/>
          </p:cNvSpPr>
          <p:nvPr>
            <p:ph idx="1"/>
          </p:nvPr>
        </p:nvSpPr>
        <p:spPr/>
        <p:txBody>
          <a:bodyPr/>
          <a:lstStyle/>
          <a:p>
            <a:r>
              <a:rPr lang="en-US" dirty="0"/>
              <a:t>BP becomes too low</a:t>
            </a:r>
          </a:p>
          <a:p>
            <a:pPr lvl="1"/>
            <a:r>
              <a:rPr lang="en-US" dirty="0"/>
              <a:t>When the heart muscle is damaged and unable to pump effectively</a:t>
            </a:r>
          </a:p>
          <a:p>
            <a:pPr lvl="1"/>
            <a:r>
              <a:rPr lang="en-US" dirty="0"/>
              <a:t>With severe blood or fluid loss, when volume drops dramatically</a:t>
            </a:r>
          </a:p>
          <a:p>
            <a:pPr lvl="1"/>
            <a:r>
              <a:rPr lang="en-US" dirty="0"/>
              <a:t>When there is extreme stress and the body’s levels of norepinephrine are depleted, leaving the body unable to respond to stimuli to raise BP</a:t>
            </a:r>
          </a:p>
          <a:p>
            <a:endParaRPr lang="en-US" dirty="0"/>
          </a:p>
        </p:txBody>
      </p:sp>
    </p:spTree>
    <p:extLst>
      <p:ext uri="{BB962C8B-B14F-4D97-AF65-F5344CB8AC3E}">
        <p14:creationId xmlns:p14="http://schemas.microsoft.com/office/powerpoint/2010/main" val="1162470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82177"/>
            <a:ext cx="8524875" cy="387798"/>
          </a:xfrm>
        </p:spPr>
        <p:txBody>
          <a:bodyPr/>
          <a:lstStyle/>
          <a:p>
            <a:pPr>
              <a:defRPr/>
            </a:pPr>
            <a:r>
              <a:rPr lang="en-US" dirty="0">
                <a:ea typeface="+mj-ea"/>
              </a:rPr>
              <a:t>Antihypertensive Agents</a:t>
            </a:r>
          </a:p>
        </p:txBody>
      </p:sp>
      <p:sp>
        <p:nvSpPr>
          <p:cNvPr id="12291" name="Content Placeholder 2"/>
          <p:cNvSpPr>
            <a:spLocks noGrp="1"/>
          </p:cNvSpPr>
          <p:nvPr>
            <p:ph idx="1"/>
          </p:nvPr>
        </p:nvSpPr>
        <p:spPr>
          <a:xfrm>
            <a:off x="330200" y="1550985"/>
            <a:ext cx="8613775" cy="4521200"/>
          </a:xfrm>
        </p:spPr>
        <p:txBody>
          <a:bodyPr/>
          <a:lstStyle/>
          <a:p>
            <a:pPr>
              <a:lnSpc>
                <a:spcPct val="100000"/>
              </a:lnSpc>
            </a:pPr>
            <a:r>
              <a:rPr lang="en-US" altLang="en-US" sz="2000" dirty="0">
                <a:ea typeface="ＭＳ Ｐゴシック" charset="-128"/>
                <a:cs typeface="Times New Roman" pitchFamily="18" charset="0"/>
              </a:rPr>
              <a:t>ACE Inhibitors</a:t>
            </a:r>
          </a:p>
          <a:p>
            <a:pPr>
              <a:lnSpc>
                <a:spcPct val="100000"/>
              </a:lnSpc>
            </a:pPr>
            <a:r>
              <a:rPr lang="en-US" altLang="en-US" sz="2000" dirty="0">
                <a:ea typeface="ＭＳ Ｐゴシック" charset="-128"/>
                <a:cs typeface="Times New Roman" pitchFamily="18" charset="0"/>
              </a:rPr>
              <a:t>Angiotensin II Receptor Blockers</a:t>
            </a:r>
          </a:p>
          <a:p>
            <a:pPr>
              <a:lnSpc>
                <a:spcPct val="100000"/>
              </a:lnSpc>
            </a:pPr>
            <a:r>
              <a:rPr lang="en-US" altLang="en-US" sz="2000" dirty="0">
                <a:ea typeface="ＭＳ Ｐゴシック" charset="-128"/>
                <a:cs typeface="Times New Roman" pitchFamily="18" charset="0"/>
              </a:rPr>
              <a:t>Renin Inhibitors</a:t>
            </a:r>
          </a:p>
          <a:p>
            <a:pPr>
              <a:lnSpc>
                <a:spcPct val="100000"/>
              </a:lnSpc>
            </a:pPr>
            <a:r>
              <a:rPr lang="en-US" altLang="en-US" sz="2000" dirty="0">
                <a:ea typeface="ＭＳ Ｐゴシック" charset="-128"/>
                <a:cs typeface="Times New Roman" pitchFamily="18" charset="0"/>
              </a:rPr>
              <a:t>Calcium Channel Blockers</a:t>
            </a:r>
          </a:p>
          <a:p>
            <a:pPr marL="285750" lvl="1" indent="-285750">
              <a:lnSpc>
                <a:spcPct val="100000"/>
              </a:lnSpc>
              <a:buFont typeface="Wingdings" pitchFamily="2" charset="2"/>
              <a:buChar char="v"/>
            </a:pPr>
            <a:r>
              <a:rPr lang="en-US" altLang="en-US" sz="2000" dirty="0">
                <a:ea typeface="ＭＳ Ｐゴシック" charset="-128"/>
                <a:cs typeface="Times New Roman" pitchFamily="18" charset="0"/>
              </a:rPr>
              <a:t>Vasodilators</a:t>
            </a:r>
            <a:endParaRPr lang="en-US" altLang="en-US" sz="2000" dirty="0">
              <a:ea typeface="ＭＳ Ｐゴシック" charset="-128"/>
            </a:endParaRPr>
          </a:p>
          <a:p>
            <a:pPr marL="285750" lvl="1" indent="-285750">
              <a:lnSpc>
                <a:spcPct val="100000"/>
              </a:lnSpc>
              <a:buFont typeface="Wingdings" pitchFamily="2" charset="2"/>
              <a:buChar char="v"/>
            </a:pPr>
            <a:r>
              <a:rPr lang="en-US" altLang="en-US" sz="2000" dirty="0">
                <a:ea typeface="ＭＳ Ｐゴシック" charset="-128"/>
              </a:rPr>
              <a:t>Diuretics</a:t>
            </a:r>
          </a:p>
          <a:p>
            <a:pPr marL="285750" lvl="1" indent="-285750">
              <a:lnSpc>
                <a:spcPct val="100000"/>
              </a:lnSpc>
              <a:buFont typeface="Wingdings" pitchFamily="2" charset="2"/>
              <a:buChar char="v"/>
            </a:pPr>
            <a:r>
              <a:rPr lang="en-US" altLang="en-US" sz="2000" dirty="0">
                <a:ea typeface="ＭＳ Ｐゴシック" charset="-128"/>
              </a:rPr>
              <a:t>Sympathetic Nervous System Blockers</a:t>
            </a:r>
          </a:p>
          <a:p>
            <a:endParaRPr lang="en-US" altLang="en-US" dirty="0">
              <a:ea typeface="ＭＳ Ｐゴシック" charset="-128"/>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C484C8-5862-AC43-A0C9-B91B09FD4F8C}"/>
              </a:ext>
            </a:extLst>
          </p:cNvPr>
          <p:cNvSpPr>
            <a:spLocks noGrp="1"/>
          </p:cNvSpPr>
          <p:nvPr>
            <p:ph type="title"/>
          </p:nvPr>
        </p:nvSpPr>
        <p:spPr>
          <a:xfrm>
            <a:off x="430213" y="272153"/>
            <a:ext cx="8524875" cy="775597"/>
          </a:xfrm>
        </p:spPr>
        <p:txBody>
          <a:bodyPr/>
          <a:lstStyle/>
          <a:p>
            <a:r>
              <a:rPr lang="en-US" dirty="0"/>
              <a:t>Stepped Care Management of Hypertension</a:t>
            </a:r>
          </a:p>
        </p:txBody>
      </p:sp>
      <p:sp>
        <p:nvSpPr>
          <p:cNvPr id="3" name="Content Placeholder 2">
            <a:extLst>
              <a:ext uri="{FF2B5EF4-FFF2-40B4-BE49-F238E27FC236}">
                <a16:creationId xmlns="" xmlns:a16="http://schemas.microsoft.com/office/drawing/2014/main" id="{804F4613-EF7D-9143-8A9A-F8183E542EB6}"/>
              </a:ext>
            </a:extLst>
          </p:cNvPr>
          <p:cNvSpPr>
            <a:spLocks noGrp="1"/>
          </p:cNvSpPr>
          <p:nvPr>
            <p:ph idx="1"/>
          </p:nvPr>
        </p:nvSpPr>
        <p:spPr>
          <a:xfrm>
            <a:off x="330200" y="1393825"/>
            <a:ext cx="8613775" cy="4740968"/>
          </a:xfrm>
        </p:spPr>
        <p:txBody>
          <a:bodyPr/>
          <a:lstStyle/>
          <a:p>
            <a:r>
              <a:rPr lang="en-US" sz="2000" dirty="0"/>
              <a:t>Step 1: Lifestyle modifications are instituted</a:t>
            </a:r>
          </a:p>
          <a:p>
            <a:pPr lvl="1"/>
            <a:r>
              <a:rPr lang="en-US" sz="2000" dirty="0"/>
              <a:t>Weight reduction, smoking cessation, moderation of alcohol intake, reduction of dietary salt, increase in aerobic physical activity</a:t>
            </a:r>
          </a:p>
          <a:p>
            <a:r>
              <a:rPr lang="en-US" sz="2000" dirty="0"/>
              <a:t>Step 2: Inadequate response</a:t>
            </a:r>
          </a:p>
          <a:p>
            <a:pPr lvl="1"/>
            <a:r>
              <a:rPr lang="en-US" sz="2000" dirty="0"/>
              <a:t>Drug therapy added</a:t>
            </a:r>
          </a:p>
          <a:p>
            <a:r>
              <a:rPr lang="en-US" sz="2000" dirty="0"/>
              <a:t>Step 3: Inadequate response</a:t>
            </a:r>
          </a:p>
          <a:p>
            <a:pPr lvl="1"/>
            <a:r>
              <a:rPr lang="en-US" sz="2000" dirty="0"/>
              <a:t>Consider change in drug dose or class, or addition of another drug for combined effect</a:t>
            </a:r>
          </a:p>
          <a:p>
            <a:r>
              <a:rPr lang="en-US" sz="2000" dirty="0"/>
              <a:t>Step 4: Inadequate response</a:t>
            </a:r>
          </a:p>
          <a:p>
            <a:pPr lvl="1"/>
            <a:r>
              <a:rPr lang="en-US" sz="2000" dirty="0"/>
              <a:t>Second or third agent or diuretic is added if not already prescribed</a:t>
            </a:r>
          </a:p>
          <a:p>
            <a:pPr lvl="1"/>
            <a:endParaRPr lang="en-US" sz="2000" dirty="0"/>
          </a:p>
        </p:txBody>
      </p:sp>
    </p:spTree>
    <p:extLst>
      <p:ext uri="{BB962C8B-B14F-4D97-AF65-F5344CB8AC3E}">
        <p14:creationId xmlns:p14="http://schemas.microsoft.com/office/powerpoint/2010/main" val="1758159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ea typeface="ＭＳ Ｐゴシック" charset="-128"/>
              </a:rPr>
              <a:t>ACE Inhibitors #1</a:t>
            </a:r>
          </a:p>
        </p:txBody>
      </p:sp>
      <p:sp>
        <p:nvSpPr>
          <p:cNvPr id="13315" name="Content Placeholder 2"/>
          <p:cNvSpPr>
            <a:spLocks noGrp="1"/>
          </p:cNvSpPr>
          <p:nvPr>
            <p:ph sz="half" idx="1"/>
          </p:nvPr>
        </p:nvSpPr>
        <p:spPr>
          <a:xfrm>
            <a:off x="433388" y="1674296"/>
            <a:ext cx="4230688" cy="3686175"/>
          </a:xfrm>
        </p:spPr>
        <p:txBody>
          <a:bodyPr/>
          <a:lstStyle/>
          <a:p>
            <a:r>
              <a:rPr lang="en-US" altLang="en-US" sz="2200" dirty="0">
                <a:ea typeface="ＭＳ Ｐゴシック" charset="-128"/>
              </a:rPr>
              <a:t>Benazepril (</a:t>
            </a:r>
            <a:r>
              <a:rPr lang="en-US" altLang="en-US" sz="2200" i="1" dirty="0">
                <a:ea typeface="ＭＳ Ｐゴシック" charset="-128"/>
              </a:rPr>
              <a:t>Lotensin</a:t>
            </a:r>
            <a:r>
              <a:rPr lang="en-US" altLang="en-US" sz="2200" dirty="0">
                <a:ea typeface="ＭＳ Ｐゴシック" charset="-128"/>
              </a:rPr>
              <a:t>)</a:t>
            </a:r>
          </a:p>
          <a:p>
            <a:r>
              <a:rPr lang="en-US" altLang="en-US" sz="2200" dirty="0">
                <a:ea typeface="ＭＳ Ｐゴシック" charset="-128"/>
              </a:rPr>
              <a:t>Captopril (</a:t>
            </a:r>
            <a:r>
              <a:rPr lang="en-US" altLang="en-US" sz="2200" i="1" dirty="0">
                <a:ea typeface="ＭＳ Ｐゴシック" charset="-128"/>
              </a:rPr>
              <a:t>Capoten</a:t>
            </a:r>
            <a:r>
              <a:rPr lang="en-US" altLang="en-US" sz="2200" dirty="0">
                <a:ea typeface="ＭＳ Ｐゴシック" charset="-128"/>
              </a:rPr>
              <a:t>)</a:t>
            </a:r>
          </a:p>
          <a:p>
            <a:r>
              <a:rPr lang="en-US" altLang="en-US" sz="2200" dirty="0">
                <a:ea typeface="ＭＳ Ｐゴシック" charset="-128"/>
              </a:rPr>
              <a:t>Enalapril (</a:t>
            </a:r>
            <a:r>
              <a:rPr lang="en-US" altLang="en-US" sz="2200" i="1" dirty="0">
                <a:ea typeface="ＭＳ Ｐゴシック" charset="-128"/>
              </a:rPr>
              <a:t>Vasotec</a:t>
            </a:r>
            <a:r>
              <a:rPr lang="en-US" altLang="en-US" sz="2200" dirty="0">
                <a:ea typeface="ＭＳ Ｐゴシック" charset="-128"/>
              </a:rPr>
              <a:t>)</a:t>
            </a:r>
          </a:p>
          <a:p>
            <a:r>
              <a:rPr lang="en-US" altLang="en-US" sz="2200" dirty="0">
                <a:ea typeface="ＭＳ Ｐゴシック" charset="-128"/>
              </a:rPr>
              <a:t>Enalaprilat </a:t>
            </a:r>
            <a:r>
              <a:rPr lang="en-US" altLang="en-US" sz="2200" i="1" dirty="0">
                <a:ea typeface="ＭＳ Ｐゴシック" charset="-128"/>
              </a:rPr>
              <a:t>(</a:t>
            </a:r>
            <a:r>
              <a:rPr lang="en-US" altLang="en-US" sz="2200" dirty="0">
                <a:ea typeface="ＭＳ Ｐゴシック" charset="-128"/>
              </a:rPr>
              <a:t>generic</a:t>
            </a:r>
            <a:r>
              <a:rPr lang="en-US" altLang="en-US" sz="2200" i="1" dirty="0">
                <a:ea typeface="ＭＳ Ｐゴシック" charset="-128"/>
              </a:rPr>
              <a:t>)</a:t>
            </a:r>
          </a:p>
          <a:p>
            <a:r>
              <a:rPr lang="en-US" altLang="en-US" sz="2200" dirty="0">
                <a:ea typeface="ＭＳ Ｐゴシック" charset="-128"/>
              </a:rPr>
              <a:t>Fosinopril (generic)</a:t>
            </a:r>
          </a:p>
        </p:txBody>
      </p:sp>
      <p:sp>
        <p:nvSpPr>
          <p:cNvPr id="2" name="Content Placeholder 1"/>
          <p:cNvSpPr>
            <a:spLocks noGrp="1"/>
          </p:cNvSpPr>
          <p:nvPr>
            <p:ph sz="half" idx="2"/>
          </p:nvPr>
        </p:nvSpPr>
        <p:spPr>
          <a:xfrm>
            <a:off x="4768372" y="1694772"/>
            <a:ext cx="4230687" cy="3686175"/>
          </a:xfrm>
        </p:spPr>
        <p:txBody>
          <a:bodyPr/>
          <a:lstStyle/>
          <a:p>
            <a:r>
              <a:rPr lang="en-US" altLang="en-US" sz="2200" dirty="0">
                <a:ea typeface="ＭＳ Ｐゴシック" charset="-128"/>
              </a:rPr>
              <a:t>Lisinopril (</a:t>
            </a:r>
            <a:r>
              <a:rPr lang="en-US" altLang="en-US" sz="2200" i="1" dirty="0">
                <a:ea typeface="ＭＳ Ｐゴシック" charset="-128"/>
              </a:rPr>
              <a:t>Prinivil</a:t>
            </a:r>
            <a:r>
              <a:rPr lang="en-US" altLang="en-US" sz="2200" dirty="0">
                <a:ea typeface="ＭＳ Ｐゴシック" charset="-128"/>
              </a:rPr>
              <a:t>, </a:t>
            </a:r>
            <a:r>
              <a:rPr lang="en-US" altLang="en-US" sz="2200" i="1" dirty="0">
                <a:ea typeface="ＭＳ Ｐゴシック" charset="-128"/>
              </a:rPr>
              <a:t>Zestril</a:t>
            </a:r>
            <a:r>
              <a:rPr lang="en-US" altLang="en-US" sz="2200" dirty="0">
                <a:ea typeface="ＭＳ Ｐゴシック" charset="-128"/>
              </a:rPr>
              <a:t>)</a:t>
            </a:r>
          </a:p>
          <a:p>
            <a:r>
              <a:rPr lang="en-US" altLang="en-US" sz="2200" dirty="0">
                <a:ea typeface="ＭＳ Ｐゴシック" charset="-128"/>
              </a:rPr>
              <a:t>Moexipril (</a:t>
            </a:r>
            <a:r>
              <a:rPr lang="en-US" altLang="en-US" sz="2200" i="1" dirty="0">
                <a:ea typeface="ＭＳ Ｐゴシック" charset="-128"/>
              </a:rPr>
              <a:t>Univasc</a:t>
            </a:r>
            <a:r>
              <a:rPr lang="en-US" altLang="en-US" sz="2200" dirty="0">
                <a:ea typeface="ＭＳ Ｐゴシック" charset="-128"/>
              </a:rPr>
              <a:t>)</a:t>
            </a:r>
          </a:p>
          <a:p>
            <a:r>
              <a:rPr lang="en-US" altLang="en-US" sz="2200" dirty="0">
                <a:ea typeface="ＭＳ Ｐゴシック" charset="-128"/>
              </a:rPr>
              <a:t>Perindopril (</a:t>
            </a:r>
            <a:r>
              <a:rPr lang="en-US" altLang="en-US" sz="2200" i="1" dirty="0">
                <a:ea typeface="ＭＳ Ｐゴシック" charset="-128"/>
              </a:rPr>
              <a:t>Aceon</a:t>
            </a:r>
            <a:r>
              <a:rPr lang="en-US" altLang="en-US" sz="2200" dirty="0">
                <a:ea typeface="ＭＳ Ｐゴシック" charset="-128"/>
              </a:rPr>
              <a:t>)</a:t>
            </a:r>
          </a:p>
          <a:p>
            <a:r>
              <a:rPr lang="en-US" altLang="en-US" sz="2200" dirty="0">
                <a:ea typeface="ＭＳ Ｐゴシック" charset="-128"/>
              </a:rPr>
              <a:t>Quinapril (</a:t>
            </a:r>
            <a:r>
              <a:rPr lang="en-US" altLang="en-US" sz="2200" i="1" dirty="0">
                <a:ea typeface="ＭＳ Ｐゴシック" charset="-128"/>
              </a:rPr>
              <a:t>Accupril</a:t>
            </a:r>
            <a:r>
              <a:rPr lang="en-US" altLang="en-US" sz="2200" dirty="0">
                <a:ea typeface="ＭＳ Ｐゴシック" charset="-128"/>
              </a:rPr>
              <a:t>)</a:t>
            </a:r>
          </a:p>
          <a:p>
            <a:r>
              <a:rPr lang="en-US" altLang="en-US" sz="2200" dirty="0">
                <a:ea typeface="ＭＳ Ｐゴシック" charset="-128"/>
              </a:rPr>
              <a:t>R</a:t>
            </a:r>
            <a:r>
              <a:rPr lang="it-IT" altLang="en-US" sz="2200" dirty="0">
                <a:ea typeface="ＭＳ Ｐゴシック" charset="-128"/>
              </a:rPr>
              <a:t>amipril (</a:t>
            </a:r>
            <a:r>
              <a:rPr lang="it-IT" altLang="en-US" sz="2200" i="1" dirty="0">
                <a:ea typeface="ＭＳ Ｐゴシック" charset="-128"/>
              </a:rPr>
              <a:t>Altace</a:t>
            </a:r>
            <a:r>
              <a:rPr lang="it-IT" altLang="en-US" sz="2200" dirty="0">
                <a:ea typeface="ＭＳ Ｐゴシック" charset="-128"/>
              </a:rPr>
              <a:t>)</a:t>
            </a:r>
          </a:p>
          <a:p>
            <a:r>
              <a:rPr lang="it-IT" altLang="en-US" sz="2200" dirty="0">
                <a:ea typeface="ＭＳ Ｐゴシック" charset="-128"/>
              </a:rPr>
              <a:t>Trandolapril (</a:t>
            </a:r>
            <a:r>
              <a:rPr lang="it-IT" altLang="en-US" sz="2200" i="1" dirty="0">
                <a:ea typeface="ＭＳ Ｐゴシック" charset="-128"/>
              </a:rPr>
              <a:t>Mavik</a:t>
            </a:r>
            <a:r>
              <a:rPr lang="it-IT" altLang="en-US" sz="2200" dirty="0">
                <a:ea typeface="ＭＳ Ｐゴシック" charset="-128"/>
              </a:rPr>
              <a:t>)</a:t>
            </a:r>
            <a:endParaRPr lang="en-US" altLang="en-US" sz="2200" dirty="0">
              <a:ea typeface="ＭＳ Ｐゴシック" charset="-128"/>
            </a:endParaRPr>
          </a:p>
          <a:p>
            <a:endParaRPr lang="en-US"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30213" y="669925"/>
            <a:ext cx="8524875" cy="388938"/>
          </a:xfrm>
        </p:spPr>
        <p:txBody>
          <a:bodyPr/>
          <a:lstStyle/>
          <a:p>
            <a:r>
              <a:rPr lang="en-US" altLang="en-US" dirty="0">
                <a:ea typeface="ＭＳ Ｐゴシック" charset="-128"/>
                <a:cs typeface="Times New Roman" pitchFamily="18" charset="0"/>
              </a:rPr>
              <a:t>ACE Inhibitors #2</a:t>
            </a:r>
            <a:endParaRPr lang="en-US" altLang="en-US" dirty="0">
              <a:ea typeface="ＭＳ Ｐゴシック" charset="-128"/>
            </a:endParaRPr>
          </a:p>
        </p:txBody>
      </p:sp>
      <p:sp>
        <p:nvSpPr>
          <p:cNvPr id="14339" name="Content Placeholder 2"/>
          <p:cNvSpPr>
            <a:spLocks noGrp="1"/>
          </p:cNvSpPr>
          <p:nvPr>
            <p:ph idx="1"/>
          </p:nvPr>
        </p:nvSpPr>
        <p:spPr>
          <a:xfrm>
            <a:off x="352425" y="1487488"/>
            <a:ext cx="8613775" cy="4264025"/>
          </a:xfrm>
        </p:spPr>
        <p:txBody>
          <a:bodyPr/>
          <a:lstStyle/>
          <a:p>
            <a:r>
              <a:rPr lang="en-US" altLang="en-US" sz="2000" dirty="0">
                <a:ea typeface="ＭＳ Ｐゴシック" charset="-128"/>
              </a:rPr>
              <a:t>Actions</a:t>
            </a:r>
          </a:p>
          <a:p>
            <a:pPr lvl="1"/>
            <a:r>
              <a:rPr lang="en-US" altLang="en-US" sz="2000" dirty="0">
                <a:ea typeface="ＭＳ Ｐゴシック" charset="-128"/>
                <a:cs typeface="Times New Roman" pitchFamily="18" charset="0"/>
              </a:rPr>
              <a:t>Blocks ACE from converting angiotensin I to angiotensin II, leading to a decrease in blood pressure, a decrease in aldosterone production, and a small increase in serum potassium levels along with sodium and fluid loss</a:t>
            </a:r>
            <a:endParaRPr lang="en-US" altLang="en-US" sz="2000" dirty="0">
              <a:ea typeface="ＭＳ Ｐゴシック" charset="-128"/>
            </a:endParaRPr>
          </a:p>
          <a:p>
            <a:r>
              <a:rPr lang="en-US" altLang="en-US" sz="2000" dirty="0">
                <a:ea typeface="ＭＳ Ｐゴシック" charset="-128"/>
              </a:rPr>
              <a:t>Indications</a:t>
            </a:r>
          </a:p>
          <a:p>
            <a:pPr lvl="1"/>
            <a:r>
              <a:rPr lang="en-US" altLang="en-US" sz="2000" dirty="0">
                <a:ea typeface="ＭＳ Ｐゴシック" charset="-128"/>
                <a:cs typeface="Times New Roman" pitchFamily="18" charset="0"/>
              </a:rPr>
              <a:t>Treatment of hypertension, congestive heart failure (CHF), diabetic nephropathy, left ventricular dysfunction following an MI</a:t>
            </a:r>
            <a:endParaRPr lang="en-US" altLang="en-US" sz="2000" dirty="0">
              <a:ea typeface="ＭＳ Ｐゴシック" charset="-128"/>
            </a:endParaRPr>
          </a:p>
          <a:p>
            <a:r>
              <a:rPr lang="en-US" altLang="en-US" sz="2000" dirty="0">
                <a:ea typeface="ＭＳ Ｐゴシック" charset="-128"/>
              </a:rPr>
              <a:t>Pharmacokinetics</a:t>
            </a:r>
          </a:p>
          <a:p>
            <a:pPr lvl="1"/>
            <a:r>
              <a:rPr lang="en-US" altLang="en-US" sz="2000" dirty="0">
                <a:ea typeface="ＭＳ Ｐゴシック" charset="-128"/>
              </a:rPr>
              <a:t>Well absorbed, widely distributed, metabolized in the liver, and excreted in the urine and feces</a:t>
            </a:r>
            <a:endParaRPr lang="en-US" altLang="en-US" dirty="0">
              <a:ea typeface="ＭＳ Ｐゴシック"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30213" y="628650"/>
            <a:ext cx="8524875" cy="388938"/>
          </a:xfrm>
        </p:spPr>
        <p:txBody>
          <a:bodyPr/>
          <a:lstStyle/>
          <a:p>
            <a:r>
              <a:rPr lang="en-US" altLang="en-US" dirty="0">
                <a:ea typeface="ＭＳ Ｐゴシック" charset="-128"/>
                <a:cs typeface="Times New Roman" pitchFamily="18" charset="0"/>
              </a:rPr>
              <a:t>ACE Inhibitors #3</a:t>
            </a:r>
            <a:endParaRPr lang="en-US" altLang="en-US" dirty="0">
              <a:ea typeface="ＭＳ Ｐゴシック" charset="-128"/>
            </a:endParaRPr>
          </a:p>
        </p:txBody>
      </p:sp>
      <p:sp>
        <p:nvSpPr>
          <p:cNvPr id="15363" name="Content Placeholder 2"/>
          <p:cNvSpPr>
            <a:spLocks noGrp="1"/>
          </p:cNvSpPr>
          <p:nvPr>
            <p:ph idx="1"/>
          </p:nvPr>
        </p:nvSpPr>
        <p:spPr>
          <a:xfrm>
            <a:off x="330200" y="1554163"/>
            <a:ext cx="8613775" cy="3686175"/>
          </a:xfrm>
        </p:spPr>
        <p:txBody>
          <a:bodyPr/>
          <a:lstStyle/>
          <a:p>
            <a:r>
              <a:rPr lang="en-US" altLang="en-US" dirty="0">
                <a:ea typeface="ＭＳ Ｐゴシック" charset="-128"/>
              </a:rPr>
              <a:t>Contraindications</a:t>
            </a:r>
          </a:p>
          <a:p>
            <a:pPr lvl="1"/>
            <a:r>
              <a:rPr lang="en-US" altLang="en-US" dirty="0">
                <a:ea typeface="ＭＳ Ｐゴシック" charset="-128"/>
              </a:rPr>
              <a:t>Allergies</a:t>
            </a:r>
          </a:p>
          <a:p>
            <a:pPr lvl="1"/>
            <a:r>
              <a:rPr lang="en-US" altLang="en-US" dirty="0">
                <a:ea typeface="ＭＳ Ｐゴシック" charset="-128"/>
              </a:rPr>
              <a:t>Impaired renal function</a:t>
            </a:r>
          </a:p>
          <a:p>
            <a:pPr lvl="1"/>
            <a:r>
              <a:rPr lang="en-US" altLang="en-US" dirty="0">
                <a:ea typeface="ＭＳ Ｐゴシック" charset="-128"/>
              </a:rPr>
              <a:t>Pregnancy and lactation</a:t>
            </a:r>
          </a:p>
          <a:p>
            <a:r>
              <a:rPr lang="en-US" altLang="en-US" dirty="0">
                <a:ea typeface="ＭＳ Ｐゴシック" charset="-128"/>
              </a:rPr>
              <a:t>Caution</a:t>
            </a:r>
          </a:p>
          <a:p>
            <a:pPr lvl="1"/>
            <a:r>
              <a:rPr lang="en-US" altLang="en-US" dirty="0">
                <a:ea typeface="ＭＳ Ｐゴシック" charset="-128"/>
              </a:rPr>
              <a:t>CHF</a:t>
            </a:r>
            <a:endParaRPr lang="en-US" altLang="en-US" sz="2000" dirty="0">
              <a:ea typeface="ＭＳ Ｐゴシック" charset="-128"/>
            </a:endParaRPr>
          </a:p>
          <a:p>
            <a:pPr>
              <a:buFontTx/>
              <a:buNone/>
            </a:pPr>
            <a:endParaRPr lang="en-US" altLang="en-US" dirty="0">
              <a:ea typeface="ＭＳ Ｐゴシック"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30213" y="682625"/>
            <a:ext cx="8524875" cy="388938"/>
          </a:xfrm>
        </p:spPr>
        <p:txBody>
          <a:bodyPr/>
          <a:lstStyle/>
          <a:p>
            <a:r>
              <a:rPr lang="en-US" altLang="en-US" dirty="0">
                <a:ea typeface="ＭＳ Ｐゴシック" charset="-128"/>
                <a:cs typeface="Times New Roman" pitchFamily="18" charset="0"/>
              </a:rPr>
              <a:t>ACE Inhibitors #4</a:t>
            </a:r>
            <a:endParaRPr lang="en-US" altLang="en-US" dirty="0">
              <a:ea typeface="ＭＳ Ｐゴシック" charset="-128"/>
            </a:endParaRPr>
          </a:p>
        </p:txBody>
      </p:sp>
      <p:sp>
        <p:nvSpPr>
          <p:cNvPr id="16387" name="Content Placeholder 2"/>
          <p:cNvSpPr>
            <a:spLocks noGrp="1"/>
          </p:cNvSpPr>
          <p:nvPr>
            <p:ph idx="1"/>
          </p:nvPr>
        </p:nvSpPr>
        <p:spPr>
          <a:xfrm>
            <a:off x="330200" y="1446213"/>
            <a:ext cx="8613775" cy="3686175"/>
          </a:xfrm>
        </p:spPr>
        <p:txBody>
          <a:bodyPr/>
          <a:lstStyle/>
          <a:p>
            <a:r>
              <a:rPr lang="en-US" altLang="en-US" dirty="0">
                <a:ea typeface="ＭＳ Ｐゴシック" charset="-128"/>
              </a:rPr>
              <a:t>Adverse Effects </a:t>
            </a:r>
          </a:p>
          <a:p>
            <a:pPr lvl="1"/>
            <a:r>
              <a:rPr lang="en-US" altLang="en-US" dirty="0">
                <a:ea typeface="ＭＳ Ｐゴシック" charset="-128"/>
              </a:rPr>
              <a:t>Related to the effects of vasodilatation and alterations in blood flow</a:t>
            </a:r>
          </a:p>
          <a:p>
            <a:pPr lvl="1"/>
            <a:r>
              <a:rPr lang="en-US" altLang="en-US" dirty="0">
                <a:ea typeface="ＭＳ Ｐゴシック" charset="-128"/>
              </a:rPr>
              <a:t>GI irritation</a:t>
            </a:r>
          </a:p>
          <a:p>
            <a:pPr lvl="1"/>
            <a:r>
              <a:rPr lang="en-US" altLang="en-US" dirty="0">
                <a:ea typeface="ＭＳ Ｐゴシック" charset="-128"/>
              </a:rPr>
              <a:t>Renal insufficiency</a:t>
            </a:r>
          </a:p>
          <a:p>
            <a:pPr lvl="1"/>
            <a:r>
              <a:rPr lang="en-US" altLang="en-US" dirty="0">
                <a:ea typeface="ＭＳ Ｐゴシック" charset="-128"/>
              </a:rPr>
              <a:t>Cough</a:t>
            </a:r>
          </a:p>
          <a:p>
            <a:r>
              <a:rPr lang="en-US" altLang="en-US" dirty="0">
                <a:ea typeface="ＭＳ Ｐゴシック" charset="-128"/>
              </a:rPr>
              <a:t>Drug-Drug Interactions</a:t>
            </a:r>
          </a:p>
          <a:p>
            <a:pPr lvl="1"/>
            <a:r>
              <a:rPr lang="en-US" altLang="en-US" dirty="0">
                <a:ea typeface="ＭＳ Ｐゴシック" charset="-128"/>
              </a:rPr>
              <a:t>Allopurinol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55638"/>
            <a:ext cx="8524875" cy="388937"/>
          </a:xfrm>
        </p:spPr>
        <p:txBody>
          <a:bodyPr/>
          <a:lstStyle/>
          <a:p>
            <a:pPr>
              <a:defRPr/>
            </a:pPr>
            <a:r>
              <a:rPr lang="en-US" dirty="0">
                <a:ea typeface="+mj-ea"/>
              </a:rPr>
              <a:t>Nursing Considerations for ACE Inhibitors </a:t>
            </a:r>
          </a:p>
        </p:txBody>
      </p:sp>
      <p:sp>
        <p:nvSpPr>
          <p:cNvPr id="17411" name="Content Placeholder 2"/>
          <p:cNvSpPr>
            <a:spLocks noGrp="1"/>
          </p:cNvSpPr>
          <p:nvPr>
            <p:ph idx="1"/>
          </p:nvPr>
        </p:nvSpPr>
        <p:spPr>
          <a:xfrm>
            <a:off x="330200" y="1458913"/>
            <a:ext cx="8613775" cy="3686175"/>
          </a:xfrm>
        </p:spPr>
        <p:txBody>
          <a:bodyPr/>
          <a:lstStyle/>
          <a:p>
            <a:r>
              <a:rPr lang="en-US" altLang="en-US" dirty="0">
                <a:ea typeface="ＭＳ Ｐゴシック" charset="-128"/>
              </a:rPr>
              <a:t>Assess:</a:t>
            </a:r>
          </a:p>
          <a:p>
            <a:pPr lvl="1"/>
            <a:r>
              <a:rPr lang="en-US" altLang="en-US" dirty="0">
                <a:ea typeface="ＭＳ Ｐゴシック" charset="-128"/>
              </a:rPr>
              <a:t>History and Physical Exam</a:t>
            </a:r>
          </a:p>
          <a:p>
            <a:pPr lvl="1"/>
            <a:r>
              <a:rPr lang="en-US" altLang="en-US" dirty="0">
                <a:ea typeface="ＭＳ Ｐゴシック" charset="-128"/>
              </a:rPr>
              <a:t>Known allergy</a:t>
            </a:r>
          </a:p>
          <a:p>
            <a:pPr lvl="1"/>
            <a:r>
              <a:rPr lang="en-US" altLang="en-US" dirty="0">
                <a:ea typeface="ＭＳ Ｐゴシック" charset="-128"/>
              </a:rPr>
              <a:t>Impaired kidney function, pregnancy and lactation</a:t>
            </a:r>
          </a:p>
          <a:p>
            <a:pPr lvl="1"/>
            <a:r>
              <a:rPr lang="en-US" altLang="en-US" dirty="0">
                <a:ea typeface="ＭＳ Ｐゴシック" charset="-128"/>
              </a:rPr>
              <a:t>Salt/volume depletion and heart failure</a:t>
            </a:r>
          </a:p>
          <a:p>
            <a:pPr lvl="1"/>
            <a:r>
              <a:rPr lang="en-US" altLang="en-US" dirty="0">
                <a:ea typeface="ＭＳ Ｐゴシック" charset="-128"/>
              </a:rPr>
              <a:t>Baseline status before beginning therapy, including</a:t>
            </a:r>
          </a:p>
          <a:p>
            <a:pPr lvl="1"/>
            <a:r>
              <a:rPr lang="en-US" altLang="en-US" dirty="0">
                <a:ea typeface="ＭＳ Ｐゴシック" charset="-128"/>
              </a:rPr>
              <a:t>VS, LS, BS, weight, skin, ECG, CBC with differential and electrolytes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charset="-128"/>
              </a:rPr>
              <a:t>Prototype ACE Inhibitors</a:t>
            </a:r>
            <a:endParaRPr lang="en-US" dirty="0"/>
          </a:p>
        </p:txBody>
      </p:sp>
      <p:pic>
        <p:nvPicPr>
          <p:cNvPr id="6" name="Content Placeholder 5" descr="This table describes about Prototype ACE Inhibitors">
            <a:extLst>
              <a:ext uri="{FF2B5EF4-FFF2-40B4-BE49-F238E27FC236}">
                <a16:creationId xmlns="" xmlns:a16="http://schemas.microsoft.com/office/drawing/2014/main" id="{64F8DA00-E46E-804B-89A8-7B0D6D946B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9319" y="1393825"/>
            <a:ext cx="4805362" cy="4805362"/>
          </a:xfrm>
        </p:spPr>
      </p:pic>
    </p:spTree>
    <p:extLst>
      <p:ext uri="{BB962C8B-B14F-4D97-AF65-F5344CB8AC3E}">
        <p14:creationId xmlns:p14="http://schemas.microsoft.com/office/powerpoint/2010/main" val="518667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69925"/>
            <a:ext cx="8524875" cy="388938"/>
          </a:xfrm>
        </p:spPr>
        <p:txBody>
          <a:bodyPr/>
          <a:lstStyle/>
          <a:p>
            <a:pPr>
              <a:defRPr/>
            </a:pPr>
            <a:r>
              <a:rPr lang="en-US" dirty="0">
                <a:ea typeface="+mj-ea"/>
              </a:rPr>
              <a:t>Question #1</a:t>
            </a:r>
          </a:p>
        </p:txBody>
      </p:sp>
      <p:sp>
        <p:nvSpPr>
          <p:cNvPr id="19459" name="Content Placeholder 2"/>
          <p:cNvSpPr>
            <a:spLocks noGrp="1"/>
          </p:cNvSpPr>
          <p:nvPr>
            <p:ph idx="1"/>
          </p:nvPr>
        </p:nvSpPr>
        <p:spPr>
          <a:xfrm>
            <a:off x="330200" y="1541463"/>
            <a:ext cx="8613775" cy="3686175"/>
          </a:xfrm>
        </p:spPr>
        <p:txBody>
          <a:bodyPr/>
          <a:lstStyle/>
          <a:p>
            <a:pPr algn="ctr">
              <a:buFontTx/>
              <a:buNone/>
            </a:pPr>
            <a:r>
              <a:rPr lang="en-US" altLang="en-US" dirty="0">
                <a:ea typeface="ＭＳ Ｐゴシック" charset="-128"/>
              </a:rPr>
              <a:t>Please answer the following questions as true or false.</a:t>
            </a:r>
          </a:p>
          <a:p>
            <a:pPr algn="ctr">
              <a:buFontTx/>
              <a:buNone/>
            </a:pPr>
            <a:endParaRPr lang="en-US" altLang="en-US" dirty="0">
              <a:ea typeface="ＭＳ Ｐゴシック" charset="-128"/>
            </a:endParaRPr>
          </a:p>
          <a:p>
            <a:pPr algn="ctr">
              <a:buFontTx/>
              <a:buNone/>
            </a:pPr>
            <a:endParaRPr lang="en-US" altLang="en-US" dirty="0">
              <a:ea typeface="ＭＳ Ｐゴシック" charset="-128"/>
            </a:endParaRPr>
          </a:p>
          <a:p>
            <a:pPr algn="ctr">
              <a:buFontTx/>
              <a:buNone/>
            </a:pPr>
            <a:r>
              <a:rPr lang="en-US" altLang="en-US" dirty="0">
                <a:ea typeface="ＭＳ Ｐゴシック" charset="-128"/>
              </a:rPr>
              <a:t>	The use of a loop diuretic is the first drug used in the Step Care Management program to treat hypertension.</a:t>
            </a:r>
          </a:p>
          <a:p>
            <a:pPr algn="ctr">
              <a:buFontTx/>
              <a:buNone/>
            </a:pPr>
            <a:endParaRPr lang="en-US" altLang="en-US" dirty="0">
              <a:ea typeface="ＭＳ Ｐゴシック" charset="-128"/>
            </a:endParaRPr>
          </a:p>
          <a:p>
            <a:pPr algn="ctr">
              <a:buFontTx/>
              <a:buNone/>
            </a:pPr>
            <a:endParaRPr lang="en-US" altLang="en-US" dirty="0">
              <a:ea typeface="ＭＳ Ｐゴシック"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96913"/>
            <a:ext cx="8524875" cy="387350"/>
          </a:xfrm>
        </p:spPr>
        <p:txBody>
          <a:bodyPr/>
          <a:lstStyle/>
          <a:p>
            <a:pPr>
              <a:defRPr/>
            </a:pPr>
            <a:r>
              <a:rPr lang="en-US" dirty="0">
                <a:ea typeface="+mj-ea"/>
              </a:rPr>
              <a:t>Blood Pressure Control</a:t>
            </a:r>
          </a:p>
        </p:txBody>
      </p:sp>
      <p:sp>
        <p:nvSpPr>
          <p:cNvPr id="4099" name="Content Placeholder 2"/>
          <p:cNvSpPr>
            <a:spLocks noGrp="1"/>
          </p:cNvSpPr>
          <p:nvPr>
            <p:ph idx="1"/>
          </p:nvPr>
        </p:nvSpPr>
        <p:spPr>
          <a:xfrm>
            <a:off x="330200" y="1431925"/>
            <a:ext cx="8613775" cy="3686175"/>
          </a:xfrm>
        </p:spPr>
        <p:txBody>
          <a:bodyPr/>
          <a:lstStyle/>
          <a:p>
            <a:r>
              <a:rPr lang="en-US" altLang="en-US" dirty="0">
                <a:ea typeface="ＭＳ Ｐゴシック" charset="-128"/>
                <a:cs typeface="Times New Roman" pitchFamily="18" charset="0"/>
              </a:rPr>
              <a:t>BP determined by </a:t>
            </a:r>
          </a:p>
          <a:p>
            <a:pPr lvl="1"/>
            <a:r>
              <a:rPr lang="en-US" altLang="en-US" dirty="0">
                <a:ea typeface="ＭＳ Ｐゴシック" charset="-128"/>
                <a:cs typeface="Times New Roman" pitchFamily="18" charset="0"/>
              </a:rPr>
              <a:t>Heart Rate</a:t>
            </a:r>
          </a:p>
          <a:p>
            <a:pPr lvl="1"/>
            <a:r>
              <a:rPr lang="en-US" altLang="en-US" dirty="0">
                <a:ea typeface="ＭＳ Ｐゴシック" charset="-128"/>
                <a:cs typeface="Times New Roman" pitchFamily="18" charset="0"/>
              </a:rPr>
              <a:t>Stroke Volume: Amount of blood pumped out of the ventricle with each heartbeat</a:t>
            </a:r>
          </a:p>
          <a:p>
            <a:pPr lvl="1"/>
            <a:r>
              <a:rPr lang="en-US" altLang="en-US" dirty="0">
                <a:ea typeface="ＭＳ Ｐゴシック" charset="-128"/>
                <a:cs typeface="Times New Roman" pitchFamily="18" charset="0"/>
              </a:rPr>
              <a:t>Total Peripheral Resistance: Resistance of the muscular arteries to the blood being pumped through</a:t>
            </a:r>
          </a:p>
          <a:p>
            <a:r>
              <a:rPr lang="en-US" altLang="en-US" dirty="0">
                <a:ea typeface="ＭＳ Ｐゴシック" charset="-128"/>
                <a:cs typeface="Times New Roman" pitchFamily="18" charset="0"/>
              </a:rPr>
              <a:t>Baroreceptors</a:t>
            </a:r>
          </a:p>
          <a:p>
            <a:r>
              <a:rPr lang="en-US" altLang="en-US" dirty="0">
                <a:ea typeface="ＭＳ Ｐゴシック" charset="-128"/>
                <a:cs typeface="Times New Roman" pitchFamily="18" charset="0"/>
              </a:rPr>
              <a:t>Renin-angiotensin-aldosterone system</a:t>
            </a:r>
          </a:p>
          <a:p>
            <a:pPr>
              <a:buFontTx/>
              <a:buNone/>
            </a:pPr>
            <a:endParaRPr lang="en-US" altLang="en-US" dirty="0">
              <a:ea typeface="ＭＳ Ｐゴシック"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82625"/>
            <a:ext cx="8524875" cy="388938"/>
          </a:xfrm>
        </p:spPr>
        <p:txBody>
          <a:bodyPr/>
          <a:lstStyle/>
          <a:p>
            <a:pPr>
              <a:defRPr/>
            </a:pPr>
            <a:r>
              <a:rPr lang="en-US" dirty="0">
                <a:ea typeface="+mj-ea"/>
              </a:rPr>
              <a:t>Answer to </a:t>
            </a:r>
            <a:r>
              <a:rPr lang="en-US" dirty="0"/>
              <a:t>Question #1</a:t>
            </a:r>
            <a:endParaRPr lang="en-US" dirty="0">
              <a:ea typeface="+mj-ea"/>
            </a:endParaRPr>
          </a:p>
        </p:txBody>
      </p:sp>
      <p:sp>
        <p:nvSpPr>
          <p:cNvPr id="20483" name="Content Placeholder 2"/>
          <p:cNvSpPr>
            <a:spLocks noGrp="1"/>
          </p:cNvSpPr>
          <p:nvPr>
            <p:ph idx="1"/>
          </p:nvPr>
        </p:nvSpPr>
        <p:spPr>
          <a:xfrm>
            <a:off x="330200" y="1473200"/>
            <a:ext cx="8613775" cy="3686175"/>
          </a:xfrm>
        </p:spPr>
        <p:txBody>
          <a:bodyPr/>
          <a:lstStyle/>
          <a:p>
            <a:pPr algn="ctr">
              <a:buFontTx/>
              <a:buNone/>
            </a:pPr>
            <a:r>
              <a:rPr lang="en-US" altLang="en-US" dirty="0">
                <a:ea typeface="ＭＳ Ｐゴシック" charset="-128"/>
              </a:rPr>
              <a:t>False</a:t>
            </a:r>
          </a:p>
          <a:p>
            <a:pPr algn="ctr">
              <a:buFontTx/>
              <a:buNone/>
            </a:pPr>
            <a:endParaRPr lang="en-US" altLang="en-US" dirty="0">
              <a:ea typeface="ＭＳ Ｐゴシック" charset="-128"/>
            </a:endParaRPr>
          </a:p>
          <a:p>
            <a:pPr algn="ctr">
              <a:buFontTx/>
              <a:buNone/>
            </a:pPr>
            <a:r>
              <a:rPr lang="en-US" altLang="en-US" dirty="0">
                <a:ea typeface="ＭＳ Ｐゴシック" charset="-128"/>
              </a:rPr>
              <a:t>	Rationale: A somewhat controversial study, the ALLHAT study, reported in 2002 that patients taking the less expensive, less toxic diuretics did better and had better blood pressure control than patients using other antihypertensive agents. Replications of this study have supported its findings and the use of a thiazide diuretic is currently considered the first drug used in the Step Care Management of Hypertension.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30213" y="682625"/>
            <a:ext cx="8524875" cy="388938"/>
          </a:xfrm>
        </p:spPr>
        <p:txBody>
          <a:bodyPr/>
          <a:lstStyle/>
          <a:p>
            <a:r>
              <a:rPr lang="en-US" altLang="en-US" dirty="0">
                <a:ea typeface="ＭＳ Ｐゴシック" charset="-128"/>
                <a:cs typeface="Times New Roman" pitchFamily="18" charset="0"/>
              </a:rPr>
              <a:t>Angiotensin II Receptor Blockers #1</a:t>
            </a:r>
            <a:endParaRPr lang="en-US" altLang="en-US" dirty="0">
              <a:ea typeface="ＭＳ Ｐゴシック" charset="-128"/>
            </a:endParaRPr>
          </a:p>
        </p:txBody>
      </p:sp>
      <p:sp>
        <p:nvSpPr>
          <p:cNvPr id="21507" name="Content Placeholder 2"/>
          <p:cNvSpPr>
            <a:spLocks noGrp="1"/>
          </p:cNvSpPr>
          <p:nvPr>
            <p:ph idx="1"/>
          </p:nvPr>
        </p:nvSpPr>
        <p:spPr>
          <a:xfrm>
            <a:off x="330200" y="1417638"/>
            <a:ext cx="8613775" cy="4368020"/>
          </a:xfrm>
        </p:spPr>
        <p:txBody>
          <a:bodyPr/>
          <a:lstStyle/>
          <a:p>
            <a:r>
              <a:rPr lang="en-US" altLang="en-US" dirty="0">
                <a:ea typeface="ＭＳ Ｐゴシック" charset="-128"/>
              </a:rPr>
              <a:t>Azilsartan (</a:t>
            </a:r>
            <a:r>
              <a:rPr lang="en-US" altLang="en-US" i="1" dirty="0">
                <a:ea typeface="ＭＳ Ｐゴシック" charset="-128"/>
              </a:rPr>
              <a:t>Edarbi</a:t>
            </a:r>
            <a:r>
              <a:rPr lang="en-US" altLang="en-US" dirty="0">
                <a:ea typeface="ＭＳ Ｐゴシック" charset="-128"/>
              </a:rPr>
              <a:t>)</a:t>
            </a:r>
          </a:p>
          <a:p>
            <a:r>
              <a:rPr lang="en-US" altLang="en-US" dirty="0">
                <a:ea typeface="ＭＳ Ｐゴシック" charset="-128"/>
              </a:rPr>
              <a:t>Candesartan (</a:t>
            </a:r>
            <a:r>
              <a:rPr lang="en-US" altLang="en-US" i="1" dirty="0">
                <a:ea typeface="ＭＳ Ｐゴシック" charset="-128"/>
              </a:rPr>
              <a:t>Atacand</a:t>
            </a:r>
            <a:r>
              <a:rPr lang="en-US" altLang="en-US" dirty="0">
                <a:ea typeface="ＭＳ Ｐゴシック" charset="-128"/>
              </a:rPr>
              <a:t>)</a:t>
            </a:r>
          </a:p>
          <a:p>
            <a:r>
              <a:rPr lang="en-US" altLang="en-US" dirty="0">
                <a:ea typeface="ＭＳ Ｐゴシック" charset="-128"/>
              </a:rPr>
              <a:t>Eprosartan (</a:t>
            </a:r>
            <a:r>
              <a:rPr lang="en-US" altLang="en-US" i="1" dirty="0">
                <a:ea typeface="ＭＳ Ｐゴシック" charset="-128"/>
              </a:rPr>
              <a:t>Teveten</a:t>
            </a:r>
            <a:r>
              <a:rPr lang="en-US" altLang="en-US" dirty="0">
                <a:ea typeface="ＭＳ Ｐゴシック" charset="-128"/>
              </a:rPr>
              <a:t>)</a:t>
            </a:r>
          </a:p>
          <a:p>
            <a:r>
              <a:rPr lang="en-US" altLang="en-US" dirty="0">
                <a:ea typeface="ＭＳ Ｐゴシック" charset="-128"/>
              </a:rPr>
              <a:t>Irbesartan </a:t>
            </a:r>
            <a:r>
              <a:rPr lang="es-ES" altLang="en-US" dirty="0">
                <a:ea typeface="ＭＳ Ｐゴシック" charset="-128"/>
              </a:rPr>
              <a:t>(</a:t>
            </a:r>
            <a:r>
              <a:rPr lang="es-ES" altLang="en-US" i="1" dirty="0">
                <a:ea typeface="ＭＳ Ｐゴシック" charset="-128"/>
              </a:rPr>
              <a:t>Avapro</a:t>
            </a:r>
            <a:r>
              <a:rPr lang="es-ES" altLang="en-US" dirty="0">
                <a:ea typeface="ＭＳ Ｐゴシック" charset="-128"/>
              </a:rPr>
              <a:t>)</a:t>
            </a:r>
          </a:p>
          <a:p>
            <a:r>
              <a:rPr lang="es-ES" altLang="en-US" dirty="0">
                <a:ea typeface="ＭＳ Ｐゴシック" charset="-128"/>
              </a:rPr>
              <a:t>Losartan (</a:t>
            </a:r>
            <a:r>
              <a:rPr lang="es-ES" altLang="en-US" i="1" dirty="0">
                <a:ea typeface="ＭＳ Ｐゴシック" charset="-128"/>
              </a:rPr>
              <a:t>Cozaar</a:t>
            </a:r>
            <a:r>
              <a:rPr lang="es-ES" altLang="en-US" dirty="0">
                <a:ea typeface="ＭＳ Ｐゴシック" charset="-128"/>
              </a:rPr>
              <a:t>)</a:t>
            </a:r>
          </a:p>
          <a:p>
            <a:r>
              <a:rPr lang="es-ES" altLang="en-US" dirty="0">
                <a:ea typeface="ＭＳ Ｐゴシック" charset="-128"/>
              </a:rPr>
              <a:t>Olmesartan (</a:t>
            </a:r>
            <a:r>
              <a:rPr lang="es-ES" altLang="en-US" i="1" dirty="0">
                <a:ea typeface="ＭＳ Ｐゴシック" charset="-128"/>
              </a:rPr>
              <a:t>Benicar</a:t>
            </a:r>
            <a:r>
              <a:rPr lang="es-ES" altLang="en-US" dirty="0">
                <a:ea typeface="ＭＳ Ｐゴシック" charset="-128"/>
              </a:rPr>
              <a:t>)</a:t>
            </a:r>
          </a:p>
          <a:p>
            <a:r>
              <a:rPr lang="es-ES" altLang="en-US" dirty="0">
                <a:ea typeface="ＭＳ Ｐゴシック" charset="-128"/>
              </a:rPr>
              <a:t>Telmisartan </a:t>
            </a:r>
            <a:r>
              <a:rPr lang="en-US" altLang="en-US" dirty="0">
                <a:ea typeface="ＭＳ Ｐゴシック" charset="-128"/>
              </a:rPr>
              <a:t>(</a:t>
            </a:r>
            <a:r>
              <a:rPr lang="en-US" altLang="en-US" i="1" dirty="0">
                <a:ea typeface="ＭＳ Ｐゴシック" charset="-128"/>
              </a:rPr>
              <a:t>Micardis</a:t>
            </a:r>
            <a:r>
              <a:rPr lang="en-US" altLang="en-US" dirty="0">
                <a:ea typeface="ＭＳ Ｐゴシック" charset="-128"/>
              </a:rPr>
              <a:t>)</a:t>
            </a:r>
          </a:p>
          <a:p>
            <a:r>
              <a:rPr lang="en-US" altLang="en-US" dirty="0">
                <a:ea typeface="ＭＳ Ｐゴシック" charset="-128"/>
              </a:rPr>
              <a:t>Valsartan (</a:t>
            </a:r>
            <a:r>
              <a:rPr lang="en-US" altLang="en-US" i="1" dirty="0">
                <a:ea typeface="ＭＳ Ｐゴシック" charset="-128"/>
              </a:rPr>
              <a:t>Diovan</a:t>
            </a:r>
            <a:r>
              <a:rPr lang="en-US" altLang="en-US" dirty="0">
                <a:ea typeface="ＭＳ Ｐゴシック" charset="-128"/>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30213" y="682625"/>
            <a:ext cx="8524875" cy="388938"/>
          </a:xfrm>
        </p:spPr>
        <p:txBody>
          <a:bodyPr/>
          <a:lstStyle/>
          <a:p>
            <a:r>
              <a:rPr lang="en-US" altLang="en-US" dirty="0">
                <a:ea typeface="ＭＳ Ｐゴシック" charset="-128"/>
              </a:rPr>
              <a:t>Angiotensin II Receptor Blockers #2</a:t>
            </a:r>
          </a:p>
        </p:txBody>
      </p:sp>
      <p:sp>
        <p:nvSpPr>
          <p:cNvPr id="22531" name="Content Placeholder 2"/>
          <p:cNvSpPr>
            <a:spLocks noGrp="1"/>
          </p:cNvSpPr>
          <p:nvPr>
            <p:ph idx="1"/>
          </p:nvPr>
        </p:nvSpPr>
        <p:spPr>
          <a:xfrm>
            <a:off x="330200" y="1417638"/>
            <a:ext cx="8613775" cy="3686175"/>
          </a:xfrm>
        </p:spPr>
        <p:txBody>
          <a:bodyPr/>
          <a:lstStyle/>
          <a:p>
            <a:r>
              <a:rPr lang="en-US" altLang="en-US" dirty="0">
                <a:ea typeface="ＭＳ Ｐゴシック" charset="-128"/>
              </a:rPr>
              <a:t>Actions</a:t>
            </a:r>
          </a:p>
          <a:p>
            <a:pPr lvl="1"/>
            <a:r>
              <a:rPr lang="en-US" altLang="en-US" dirty="0">
                <a:ea typeface="ＭＳ Ｐゴシック" charset="-128"/>
              </a:rPr>
              <a:t>Selectively bind with the angiotensin II receptors in vascular smooth muscle and in the adrenal cortex to block vasoconstriction and the release of aldosterone</a:t>
            </a:r>
          </a:p>
          <a:p>
            <a:r>
              <a:rPr lang="en-US" altLang="en-US" dirty="0">
                <a:ea typeface="ＭＳ Ｐゴシック" charset="-128"/>
              </a:rPr>
              <a:t>Pharmacokinetics</a:t>
            </a:r>
          </a:p>
          <a:p>
            <a:pPr lvl="1"/>
            <a:r>
              <a:rPr lang="en-US" altLang="en-US" dirty="0">
                <a:ea typeface="ＭＳ Ｐゴシック" charset="-128"/>
              </a:rPr>
              <a:t>Well absorbed and undergo metabolism in the liver by the cytochrome P450 system. They are excreted in the feces and urine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15925" y="674688"/>
            <a:ext cx="8524875" cy="384175"/>
          </a:xfrm>
        </p:spPr>
        <p:txBody>
          <a:bodyPr/>
          <a:lstStyle/>
          <a:p>
            <a:r>
              <a:rPr lang="en-US" altLang="en-US" dirty="0">
                <a:ea typeface="ＭＳ Ｐゴシック" charset="-128"/>
                <a:cs typeface="Times New Roman" pitchFamily="18" charset="0"/>
              </a:rPr>
              <a:t>Angiotensin II Receptor Blockers #3</a:t>
            </a:r>
            <a:endParaRPr lang="en-US" altLang="en-US" dirty="0">
              <a:ea typeface="ＭＳ Ｐゴシック" charset="-128"/>
            </a:endParaRPr>
          </a:p>
        </p:txBody>
      </p:sp>
      <p:sp>
        <p:nvSpPr>
          <p:cNvPr id="23555" name="Content Placeholder 2"/>
          <p:cNvSpPr>
            <a:spLocks noGrp="1"/>
          </p:cNvSpPr>
          <p:nvPr>
            <p:ph idx="1"/>
          </p:nvPr>
        </p:nvSpPr>
        <p:spPr>
          <a:xfrm>
            <a:off x="330200" y="1485900"/>
            <a:ext cx="8613775" cy="4586288"/>
          </a:xfrm>
        </p:spPr>
        <p:txBody>
          <a:bodyPr/>
          <a:lstStyle/>
          <a:p>
            <a:pPr>
              <a:lnSpc>
                <a:spcPct val="80000"/>
              </a:lnSpc>
            </a:pPr>
            <a:r>
              <a:rPr lang="en-US" altLang="en-US" dirty="0">
                <a:ea typeface="ＭＳ Ｐゴシック" charset="-128"/>
              </a:rPr>
              <a:t>Contraindications</a:t>
            </a:r>
          </a:p>
          <a:p>
            <a:pPr lvl="1">
              <a:lnSpc>
                <a:spcPct val="80000"/>
              </a:lnSpc>
            </a:pPr>
            <a:r>
              <a:rPr lang="en-US" altLang="en-US" dirty="0">
                <a:ea typeface="ＭＳ Ｐゴシック" charset="-128"/>
              </a:rPr>
              <a:t>Allergy, pregnancy, and lactation</a:t>
            </a:r>
          </a:p>
          <a:p>
            <a:pPr>
              <a:lnSpc>
                <a:spcPct val="80000"/>
              </a:lnSpc>
            </a:pPr>
            <a:r>
              <a:rPr lang="en-US" altLang="en-US" dirty="0">
                <a:ea typeface="ＭＳ Ｐゴシック" charset="-128"/>
              </a:rPr>
              <a:t>Caution</a:t>
            </a:r>
          </a:p>
          <a:p>
            <a:pPr lvl="1">
              <a:lnSpc>
                <a:spcPct val="80000"/>
              </a:lnSpc>
            </a:pPr>
            <a:r>
              <a:rPr lang="en-US" altLang="en-US" dirty="0">
                <a:ea typeface="ＭＳ Ｐゴシック" charset="-128"/>
              </a:rPr>
              <a:t>Hepatic or renal dysfunction, and hypovolemia</a:t>
            </a:r>
          </a:p>
          <a:p>
            <a:pPr>
              <a:lnSpc>
                <a:spcPct val="80000"/>
              </a:lnSpc>
            </a:pPr>
            <a:r>
              <a:rPr lang="en-US" altLang="en-US" dirty="0">
                <a:ea typeface="ＭＳ Ｐゴシック" charset="-128"/>
              </a:rPr>
              <a:t>Adverse Effects </a:t>
            </a:r>
          </a:p>
          <a:p>
            <a:pPr lvl="1">
              <a:lnSpc>
                <a:spcPct val="80000"/>
              </a:lnSpc>
            </a:pPr>
            <a:r>
              <a:rPr lang="en-US" altLang="en-US" dirty="0">
                <a:ea typeface="ＭＳ Ｐゴシック" charset="-128"/>
              </a:rPr>
              <a:t>Headache, dizziness, syncope, weakness</a:t>
            </a:r>
          </a:p>
          <a:p>
            <a:pPr lvl="1">
              <a:lnSpc>
                <a:spcPct val="80000"/>
              </a:lnSpc>
            </a:pPr>
            <a:r>
              <a:rPr lang="en-US" altLang="en-US" dirty="0">
                <a:ea typeface="ＭＳ Ｐゴシック" charset="-128"/>
              </a:rPr>
              <a:t>GI complaints</a:t>
            </a:r>
          </a:p>
          <a:p>
            <a:pPr lvl="1">
              <a:lnSpc>
                <a:spcPct val="80000"/>
              </a:lnSpc>
            </a:pPr>
            <a:r>
              <a:rPr lang="en-US" altLang="en-US" dirty="0">
                <a:ea typeface="ＭＳ Ｐゴシック" charset="-128"/>
              </a:rPr>
              <a:t>Skin rash or dry skin</a:t>
            </a:r>
          </a:p>
          <a:p>
            <a:pPr>
              <a:lnSpc>
                <a:spcPct val="80000"/>
              </a:lnSpc>
            </a:pPr>
            <a:r>
              <a:rPr lang="en-US" altLang="en-US" dirty="0">
                <a:ea typeface="ＭＳ Ｐゴシック" charset="-128"/>
              </a:rPr>
              <a:t>Drug-Drug Interactions</a:t>
            </a:r>
          </a:p>
          <a:p>
            <a:pPr lvl="1">
              <a:lnSpc>
                <a:spcPct val="80000"/>
              </a:lnSpc>
            </a:pPr>
            <a:r>
              <a:rPr lang="en-US" altLang="en-US" dirty="0">
                <a:ea typeface="ＭＳ Ｐゴシック" charset="-128"/>
              </a:rPr>
              <a:t>Phenobarbital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30213" y="303213"/>
            <a:ext cx="8524875" cy="768350"/>
          </a:xfrm>
        </p:spPr>
        <p:txBody>
          <a:bodyPr/>
          <a:lstStyle/>
          <a:p>
            <a:r>
              <a:rPr lang="en-US" altLang="en-US" dirty="0">
                <a:ea typeface="ＭＳ Ｐゴシック" charset="-128"/>
              </a:rPr>
              <a:t>Nursing Considerations for </a:t>
            </a:r>
            <a:r>
              <a:rPr lang="en-US" altLang="en-US" dirty="0">
                <a:ea typeface="ＭＳ Ｐゴシック" charset="-128"/>
                <a:cs typeface="Times New Roman" pitchFamily="18" charset="0"/>
              </a:rPr>
              <a:t>Angiotensin II Receptor Blockers</a:t>
            </a:r>
            <a:r>
              <a:rPr lang="en-US" altLang="en-US" sz="2400" dirty="0">
                <a:ea typeface="ＭＳ Ｐゴシック" charset="-128"/>
              </a:rPr>
              <a:t> </a:t>
            </a:r>
            <a:endParaRPr lang="en-US" altLang="en-US" dirty="0">
              <a:ea typeface="ＭＳ Ｐゴシック" charset="-128"/>
            </a:endParaRPr>
          </a:p>
        </p:txBody>
      </p:sp>
      <p:sp>
        <p:nvSpPr>
          <p:cNvPr id="24579" name="Content Placeholder 2"/>
          <p:cNvSpPr>
            <a:spLocks noGrp="1"/>
          </p:cNvSpPr>
          <p:nvPr>
            <p:ph idx="1"/>
          </p:nvPr>
        </p:nvSpPr>
        <p:spPr>
          <a:xfrm>
            <a:off x="330200" y="1417638"/>
            <a:ext cx="8613775" cy="3686175"/>
          </a:xfrm>
        </p:spPr>
        <p:txBody>
          <a:bodyPr/>
          <a:lstStyle/>
          <a:p>
            <a:r>
              <a:rPr lang="en-US" altLang="en-US" dirty="0">
                <a:ea typeface="ＭＳ Ｐゴシック" charset="-128"/>
              </a:rPr>
              <a:t>Assess:</a:t>
            </a:r>
          </a:p>
          <a:p>
            <a:pPr lvl="1"/>
            <a:r>
              <a:rPr lang="en-US" altLang="en-US" dirty="0">
                <a:ea typeface="ＭＳ Ｐゴシック" charset="-128"/>
              </a:rPr>
              <a:t>History and Physical Exam</a:t>
            </a:r>
          </a:p>
          <a:p>
            <a:pPr lvl="1"/>
            <a:r>
              <a:rPr lang="en-US" altLang="en-US" dirty="0">
                <a:ea typeface="ＭＳ Ｐゴシック" charset="-128"/>
              </a:rPr>
              <a:t>Known allergy</a:t>
            </a:r>
          </a:p>
          <a:p>
            <a:pPr lvl="1"/>
            <a:r>
              <a:rPr lang="en-US" altLang="en-US" dirty="0">
                <a:ea typeface="ＭＳ Ｐゴシック" charset="-128"/>
              </a:rPr>
              <a:t>Impaired renal and hepatic function, pregnancy and lactation</a:t>
            </a:r>
          </a:p>
          <a:p>
            <a:pPr lvl="1"/>
            <a:r>
              <a:rPr lang="en-US" altLang="en-US" dirty="0">
                <a:ea typeface="ＭＳ Ｐゴシック" charset="-128"/>
              </a:rPr>
              <a:t>Hypovolemia, assess baseline status before beginning therapy including, skin, VS, LS, baseline ECG and renal and function tests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272153"/>
            <a:ext cx="8524875" cy="775597"/>
          </a:xfrm>
        </p:spPr>
        <p:txBody>
          <a:bodyPr/>
          <a:lstStyle/>
          <a:p>
            <a:r>
              <a:rPr lang="en-US" dirty="0"/>
              <a:t>Prototype </a:t>
            </a:r>
            <a:r>
              <a:rPr lang="en-US" dirty="0">
                <a:cs typeface="Times New Roman" pitchFamily="18" charset="0"/>
              </a:rPr>
              <a:t>Angiotensin II Receptor Blockers</a:t>
            </a:r>
            <a:r>
              <a:rPr lang="en-US" dirty="0"/>
              <a:t> </a:t>
            </a:r>
          </a:p>
        </p:txBody>
      </p:sp>
      <p:pic>
        <p:nvPicPr>
          <p:cNvPr id="6" name="Content Placeholder 5" descr="This table describes about Prototype Angiotensin II Receptor Blockers ">
            <a:extLst>
              <a:ext uri="{FF2B5EF4-FFF2-40B4-BE49-F238E27FC236}">
                <a16:creationId xmlns="" xmlns:a16="http://schemas.microsoft.com/office/drawing/2014/main" id="{62C8A4F3-9428-5340-BB61-A075920C6C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9514" y="1393825"/>
            <a:ext cx="4484972" cy="4840720"/>
          </a:xfrm>
        </p:spPr>
      </p:pic>
    </p:spTree>
    <p:extLst>
      <p:ext uri="{BB962C8B-B14F-4D97-AF65-F5344CB8AC3E}">
        <p14:creationId xmlns:p14="http://schemas.microsoft.com/office/powerpoint/2010/main" val="3524847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30213" y="684213"/>
            <a:ext cx="8524875" cy="387350"/>
          </a:xfrm>
        </p:spPr>
        <p:txBody>
          <a:bodyPr/>
          <a:lstStyle/>
          <a:p>
            <a:r>
              <a:rPr lang="en-US" altLang="en-US" dirty="0">
                <a:ea typeface="ＭＳ Ｐゴシック" charset="-128"/>
              </a:rPr>
              <a:t>Renin Inhibitor</a:t>
            </a:r>
          </a:p>
        </p:txBody>
      </p:sp>
      <p:sp>
        <p:nvSpPr>
          <p:cNvPr id="26627" name="Content Placeholder 2"/>
          <p:cNvSpPr>
            <a:spLocks noGrp="1"/>
          </p:cNvSpPr>
          <p:nvPr>
            <p:ph idx="1"/>
          </p:nvPr>
        </p:nvSpPr>
        <p:spPr>
          <a:xfrm>
            <a:off x="330200" y="1446213"/>
            <a:ext cx="8613775" cy="3686175"/>
          </a:xfrm>
        </p:spPr>
        <p:txBody>
          <a:bodyPr/>
          <a:lstStyle/>
          <a:p>
            <a:r>
              <a:rPr lang="en-US" altLang="en-US" sz="2000" dirty="0">
                <a:ea typeface="ＭＳ Ｐゴシック" charset="-128"/>
              </a:rPr>
              <a:t>New class of drugs for treating hypertension which directly inhibits renin, leading to decreased plasma renin activity and inhibiting the conversion of angiotensinogen to angiotensin I</a:t>
            </a:r>
          </a:p>
          <a:p>
            <a:pPr lvl="1"/>
            <a:r>
              <a:rPr lang="en-US" altLang="en-US" sz="2000" dirty="0">
                <a:ea typeface="ＭＳ Ｐゴシック" charset="-128"/>
              </a:rPr>
              <a:t>aliskiren (</a:t>
            </a:r>
            <a:r>
              <a:rPr lang="en-US" altLang="en-US" sz="2000" i="1" dirty="0">
                <a:ea typeface="ＭＳ Ｐゴシック" charset="-128"/>
              </a:rPr>
              <a:t>Tekturna</a:t>
            </a:r>
            <a:r>
              <a:rPr lang="en-US" altLang="en-US" sz="2000" dirty="0">
                <a:ea typeface="ＭＳ Ｐゴシック" charset="-128"/>
              </a:rPr>
              <a:t>)</a:t>
            </a:r>
          </a:p>
          <a:p>
            <a:r>
              <a:rPr lang="en-US" altLang="en-US" sz="2000" dirty="0">
                <a:ea typeface="ＭＳ Ｐゴシック" charset="-128"/>
              </a:rPr>
              <a:t>Pharmacokinetics- slowly absorbed from the GI tract, with peak levels in 3 hours. It is metabolized in the liver, with a half-life of 24 hours, and is excreted in the urine</a:t>
            </a:r>
          </a:p>
          <a:p>
            <a:r>
              <a:rPr lang="en-US" altLang="en-US" sz="2000" dirty="0">
                <a:ea typeface="ＭＳ Ｐゴシック" charset="-128"/>
              </a:rPr>
              <a:t>Contraindications- Pregnancy and lactation </a:t>
            </a:r>
          </a:p>
          <a:p>
            <a:r>
              <a:rPr lang="en-US" altLang="en-US" sz="2000" dirty="0">
                <a:ea typeface="ＭＳ Ｐゴシック" charset="-128"/>
              </a:rPr>
              <a:t>Adverse effects- Risk of hyperkalemia</a:t>
            </a:r>
          </a:p>
          <a:p>
            <a:r>
              <a:rPr lang="en-US" altLang="en-US" sz="2000" dirty="0">
                <a:ea typeface="ＭＳ Ｐゴシック" charset="-128"/>
              </a:rPr>
              <a:t>Drug-Drug Interactions- Furosemide and ACE Inhibitors</a:t>
            </a:r>
          </a:p>
          <a:p>
            <a:endParaRPr lang="en-US" altLang="en-US" sz="2000" dirty="0">
              <a:ea typeface="ＭＳ Ｐゴシック" charset="-128"/>
            </a:endParaRPr>
          </a:p>
          <a:p>
            <a:endParaRPr lang="en-US" altLang="en-US" sz="2000" dirty="0">
              <a:ea typeface="ＭＳ Ｐゴシック"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30213" y="642938"/>
            <a:ext cx="8524875" cy="388937"/>
          </a:xfrm>
        </p:spPr>
        <p:txBody>
          <a:bodyPr/>
          <a:lstStyle/>
          <a:p>
            <a:r>
              <a:rPr lang="en-US" altLang="en-US" dirty="0">
                <a:ea typeface="ＭＳ Ｐゴシック" charset="-128"/>
                <a:cs typeface="Times New Roman" pitchFamily="18" charset="0"/>
              </a:rPr>
              <a:t>Calcium Channel Blockers #1</a:t>
            </a:r>
            <a:endParaRPr lang="en-US" altLang="en-US" dirty="0">
              <a:ea typeface="ＭＳ Ｐゴシック" charset="-128"/>
            </a:endParaRPr>
          </a:p>
        </p:txBody>
      </p:sp>
      <p:sp>
        <p:nvSpPr>
          <p:cNvPr id="27651" name="Content Placeholder 2"/>
          <p:cNvSpPr>
            <a:spLocks noGrp="1"/>
          </p:cNvSpPr>
          <p:nvPr>
            <p:ph idx="1"/>
          </p:nvPr>
        </p:nvSpPr>
        <p:spPr>
          <a:xfrm>
            <a:off x="330200" y="1500188"/>
            <a:ext cx="8613775" cy="3686175"/>
          </a:xfrm>
        </p:spPr>
        <p:txBody>
          <a:bodyPr/>
          <a:lstStyle/>
          <a:p>
            <a:r>
              <a:rPr lang="en-US" altLang="en-US" sz="2000" dirty="0">
                <a:ea typeface="ＭＳ Ｐゴシック" charset="-128"/>
              </a:rPr>
              <a:t>Decrease BP, cardiac work load, and myocardial oxygen consumption</a:t>
            </a:r>
          </a:p>
          <a:p>
            <a:pPr lvl="1"/>
            <a:r>
              <a:rPr lang="en-US" altLang="en-US" sz="2000" dirty="0">
                <a:ea typeface="ＭＳ Ｐゴシック" charset="-128"/>
              </a:rPr>
              <a:t>Amlodipine (</a:t>
            </a:r>
            <a:r>
              <a:rPr lang="en-US" altLang="en-US" sz="2000" i="1" dirty="0">
                <a:ea typeface="ＭＳ Ｐゴシック" charset="-128"/>
              </a:rPr>
              <a:t>Norvasc</a:t>
            </a:r>
            <a:r>
              <a:rPr lang="en-US" altLang="en-US" sz="2000" dirty="0">
                <a:ea typeface="ＭＳ Ｐゴシック" charset="-128"/>
              </a:rPr>
              <a:t>)</a:t>
            </a:r>
          </a:p>
          <a:p>
            <a:pPr lvl="1"/>
            <a:r>
              <a:rPr lang="en-US" altLang="en-US" sz="2000" dirty="0">
                <a:ea typeface="ＭＳ Ｐゴシック" charset="-128"/>
              </a:rPr>
              <a:t>Felodipine</a:t>
            </a:r>
            <a:r>
              <a:rPr lang="en-US" altLang="en-US" sz="2000" dirty="0">
                <a:ea typeface="ＭＳ Ｐゴシック" charset="-128"/>
              </a:rPr>
              <a:t> (</a:t>
            </a:r>
            <a:r>
              <a:rPr lang="en-US" altLang="en-US" sz="2000" i="1" dirty="0">
                <a:ea typeface="ＭＳ Ｐゴシック" charset="-128"/>
              </a:rPr>
              <a:t>Plendil</a:t>
            </a:r>
            <a:r>
              <a:rPr lang="en-US" altLang="en-US" sz="2000" dirty="0">
                <a:ea typeface="ＭＳ Ｐゴシック" charset="-128"/>
              </a:rPr>
              <a:t>)</a:t>
            </a:r>
          </a:p>
          <a:p>
            <a:pPr lvl="1"/>
            <a:r>
              <a:rPr lang="en-US" altLang="en-US" sz="2000" dirty="0">
                <a:ea typeface="ＭＳ Ｐゴシック" charset="-128"/>
              </a:rPr>
              <a:t>Isradipine(generic)</a:t>
            </a:r>
          </a:p>
          <a:p>
            <a:pPr lvl="1"/>
            <a:r>
              <a:rPr lang="en-US" altLang="en-US" sz="2000" dirty="0">
                <a:ea typeface="ＭＳ Ｐゴシック" charset="-128"/>
              </a:rPr>
              <a:t>Nicardipine (</a:t>
            </a:r>
            <a:r>
              <a:rPr lang="en-US" altLang="en-US" sz="2000" i="1" dirty="0">
                <a:ea typeface="ＭＳ Ｐゴシック" charset="-128"/>
              </a:rPr>
              <a:t>Cardene)</a:t>
            </a:r>
          </a:p>
          <a:p>
            <a:pPr lvl="1"/>
            <a:r>
              <a:rPr lang="en-US" altLang="en-US" sz="2000" dirty="0">
                <a:ea typeface="ＭＳ Ｐゴシック" charset="-128"/>
              </a:rPr>
              <a:t>Diltiazem </a:t>
            </a:r>
            <a:r>
              <a:rPr lang="pt-BR" altLang="en-US" sz="2000" dirty="0">
                <a:ea typeface="ＭＳ Ｐゴシック" charset="-128"/>
              </a:rPr>
              <a:t>(</a:t>
            </a:r>
            <a:r>
              <a:rPr lang="pt-BR" altLang="en-US" sz="2000" i="1" dirty="0">
                <a:ea typeface="ＭＳ Ｐゴシック" charset="-128"/>
              </a:rPr>
              <a:t>Cardizem CD</a:t>
            </a:r>
            <a:r>
              <a:rPr lang="pt-BR" altLang="en-US" sz="2000" dirty="0">
                <a:ea typeface="ＭＳ Ｐゴシック" charset="-128"/>
              </a:rPr>
              <a:t>)</a:t>
            </a:r>
          </a:p>
          <a:p>
            <a:pPr lvl="1"/>
            <a:r>
              <a:rPr lang="pt-BR" altLang="en-US" sz="2000" dirty="0">
                <a:ea typeface="ＭＳ Ｐゴシック" charset="-128"/>
              </a:rPr>
              <a:t>Nifedipine (</a:t>
            </a:r>
            <a:r>
              <a:rPr lang="pt-BR" altLang="en-US" sz="2000" i="1" dirty="0">
                <a:ea typeface="ＭＳ Ｐゴシック" charset="-128"/>
              </a:rPr>
              <a:t>Procardia XL</a:t>
            </a:r>
            <a:r>
              <a:rPr lang="pt-BR" altLang="en-US" sz="2000" dirty="0">
                <a:ea typeface="ＭＳ Ｐゴシック" charset="-128"/>
              </a:rPr>
              <a:t>)</a:t>
            </a:r>
          </a:p>
          <a:p>
            <a:pPr lvl="1"/>
            <a:r>
              <a:rPr lang="pt-BR" altLang="en-US" sz="2000" dirty="0">
                <a:ea typeface="ＭＳ Ｐゴシック" charset="-128"/>
              </a:rPr>
              <a:t>Nisoldipine (</a:t>
            </a:r>
            <a:r>
              <a:rPr lang="pt-BR" altLang="en-US" sz="2000" i="1" dirty="0">
                <a:ea typeface="ＭＳ Ｐゴシック" charset="-128"/>
              </a:rPr>
              <a:t>Sular</a:t>
            </a:r>
            <a:r>
              <a:rPr lang="pt-BR" altLang="en-US" sz="2000" dirty="0">
                <a:ea typeface="ＭＳ Ｐゴシック" charset="-128"/>
              </a:rPr>
              <a:t>)</a:t>
            </a:r>
          </a:p>
          <a:p>
            <a:pPr lvl="1"/>
            <a:r>
              <a:rPr lang="pt-BR" altLang="en-US" sz="2000" dirty="0">
                <a:ea typeface="ＭＳ Ｐゴシック" charset="-128"/>
              </a:rPr>
              <a:t>Verapamil (</a:t>
            </a:r>
            <a:r>
              <a:rPr lang="pt-BR" altLang="en-US" sz="2000" i="1" dirty="0">
                <a:ea typeface="ＭＳ Ｐゴシック" charset="-128"/>
              </a:rPr>
              <a:t>Calan SR</a:t>
            </a:r>
            <a:r>
              <a:rPr lang="pt-BR" altLang="en-US" sz="2000" dirty="0">
                <a:ea typeface="ＭＳ Ｐゴシック" charset="-128"/>
              </a:rPr>
              <a:t>)</a:t>
            </a:r>
            <a:endParaRPr lang="en-US" altLang="en-US" sz="2000" dirty="0">
              <a:ea typeface="ＭＳ Ｐゴシック" charset="-128"/>
            </a:endParaRPr>
          </a:p>
          <a:p>
            <a:endParaRPr lang="en-US" altLang="en-US" sz="2000" dirty="0">
              <a:ea typeface="ＭＳ Ｐゴシック"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46075" y="650875"/>
            <a:ext cx="8524875" cy="387350"/>
          </a:xfrm>
        </p:spPr>
        <p:txBody>
          <a:bodyPr/>
          <a:lstStyle/>
          <a:p>
            <a:r>
              <a:rPr lang="en-US" altLang="en-US" dirty="0">
                <a:ea typeface="ＭＳ Ｐゴシック" charset="-128"/>
                <a:cs typeface="Times New Roman" pitchFamily="18" charset="0"/>
              </a:rPr>
              <a:t>Calcium Channel Blockers #2</a:t>
            </a:r>
            <a:endParaRPr lang="en-US" altLang="en-US" b="0" dirty="0">
              <a:ea typeface="ＭＳ Ｐゴシック" charset="-128"/>
            </a:endParaRPr>
          </a:p>
        </p:txBody>
      </p:sp>
      <p:sp>
        <p:nvSpPr>
          <p:cNvPr id="28675" name="Content Placeholder 2"/>
          <p:cNvSpPr>
            <a:spLocks noGrp="1"/>
          </p:cNvSpPr>
          <p:nvPr>
            <p:ph idx="1"/>
          </p:nvPr>
        </p:nvSpPr>
        <p:spPr>
          <a:xfrm>
            <a:off x="290513" y="1381125"/>
            <a:ext cx="8613775" cy="4660900"/>
          </a:xfrm>
        </p:spPr>
        <p:txBody>
          <a:bodyPr/>
          <a:lstStyle/>
          <a:p>
            <a:pPr>
              <a:lnSpc>
                <a:spcPct val="100000"/>
              </a:lnSpc>
            </a:pPr>
            <a:r>
              <a:rPr lang="en-US" altLang="en-US" sz="2000" dirty="0">
                <a:ea typeface="ＭＳ Ｐゴシック" charset="-128"/>
              </a:rPr>
              <a:t>Actions</a:t>
            </a:r>
          </a:p>
          <a:p>
            <a:pPr lvl="1">
              <a:lnSpc>
                <a:spcPct val="100000"/>
              </a:lnSpc>
            </a:pPr>
            <a:r>
              <a:rPr lang="en-US" altLang="en-US" sz="2000" dirty="0">
                <a:ea typeface="ＭＳ Ｐゴシック" charset="-128"/>
                <a:cs typeface="Times New Roman" pitchFamily="18" charset="0"/>
              </a:rPr>
              <a:t>Inhibits the movement of calcium ions across the membranes of cardiac and arterial muscle cells, depressing the impulse and leading to slowed conduction, decreased myocardial contractility, and dilation of arterioles, which lowers blood pressure and decreases myocardial oxygen consumption</a:t>
            </a:r>
            <a:endParaRPr lang="en-US" altLang="en-US" sz="2000" dirty="0">
              <a:ea typeface="ＭＳ Ｐゴシック" charset="-128"/>
            </a:endParaRPr>
          </a:p>
          <a:p>
            <a:pPr>
              <a:lnSpc>
                <a:spcPct val="100000"/>
              </a:lnSpc>
            </a:pPr>
            <a:r>
              <a:rPr lang="en-US" altLang="en-US" sz="2000" dirty="0">
                <a:ea typeface="ＭＳ Ｐゴシック" charset="-128"/>
              </a:rPr>
              <a:t>Indications</a:t>
            </a:r>
          </a:p>
          <a:p>
            <a:pPr lvl="1">
              <a:lnSpc>
                <a:spcPct val="100000"/>
              </a:lnSpc>
            </a:pPr>
            <a:r>
              <a:rPr lang="en-US" altLang="en-US" sz="2000" dirty="0">
                <a:ea typeface="ＭＳ Ｐゴシック" charset="-128"/>
                <a:cs typeface="Times New Roman" pitchFamily="18" charset="0"/>
              </a:rPr>
              <a:t>Treatment of essential hypertension in the extended release form</a:t>
            </a:r>
            <a:endParaRPr lang="en-US" altLang="en-US" sz="2000" dirty="0">
              <a:ea typeface="ＭＳ Ｐゴシック" charset="-128"/>
            </a:endParaRPr>
          </a:p>
          <a:p>
            <a:pPr>
              <a:lnSpc>
                <a:spcPct val="100000"/>
              </a:lnSpc>
            </a:pPr>
            <a:r>
              <a:rPr lang="en-US" altLang="en-US" sz="2000" dirty="0">
                <a:ea typeface="ＭＳ Ｐゴシック" charset="-128"/>
              </a:rPr>
              <a:t>Pharmacokinetics</a:t>
            </a:r>
          </a:p>
          <a:p>
            <a:pPr lvl="1">
              <a:lnSpc>
                <a:spcPct val="100000"/>
              </a:lnSpc>
            </a:pPr>
            <a:r>
              <a:rPr lang="en-US" altLang="en-US" sz="2000" dirty="0">
                <a:ea typeface="ＭＳ Ｐゴシック" charset="-128"/>
              </a:rPr>
              <a:t>Well absorbed, metabolized in the liver, and excreted in the urine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15925" y="657225"/>
            <a:ext cx="8524875" cy="388938"/>
          </a:xfrm>
        </p:spPr>
        <p:txBody>
          <a:bodyPr/>
          <a:lstStyle/>
          <a:p>
            <a:r>
              <a:rPr lang="en-US" altLang="en-US" dirty="0">
                <a:ea typeface="ＭＳ Ｐゴシック" charset="-128"/>
                <a:cs typeface="Times New Roman" pitchFamily="18" charset="0"/>
              </a:rPr>
              <a:t>Calcium Channel Blockers #3</a:t>
            </a:r>
            <a:endParaRPr lang="en-US" altLang="en-US" dirty="0">
              <a:ea typeface="ＭＳ Ｐゴシック" charset="-128"/>
            </a:endParaRPr>
          </a:p>
        </p:txBody>
      </p:sp>
      <p:sp>
        <p:nvSpPr>
          <p:cNvPr id="29699" name="Content Placeholder 2"/>
          <p:cNvSpPr>
            <a:spLocks noGrp="1"/>
          </p:cNvSpPr>
          <p:nvPr>
            <p:ph idx="1"/>
          </p:nvPr>
        </p:nvSpPr>
        <p:spPr>
          <a:xfrm>
            <a:off x="330200" y="1495425"/>
            <a:ext cx="8613775" cy="4855499"/>
          </a:xfrm>
        </p:spPr>
        <p:txBody>
          <a:bodyPr/>
          <a:lstStyle/>
          <a:p>
            <a:r>
              <a:rPr lang="en-US" altLang="en-US" sz="2000" dirty="0">
                <a:ea typeface="ＭＳ Ｐゴシック" charset="-128"/>
              </a:rPr>
              <a:t>Contraindications</a:t>
            </a:r>
          </a:p>
          <a:p>
            <a:pPr lvl="1"/>
            <a:r>
              <a:rPr lang="en-US" altLang="en-US" sz="2000" dirty="0">
                <a:ea typeface="ＭＳ Ｐゴシック" charset="-128"/>
              </a:rPr>
              <a:t>Allergy, heart block or sick sinus syndrome, renal or hepatic dysfunction, pregnancy, and lactation</a:t>
            </a:r>
          </a:p>
          <a:p>
            <a:r>
              <a:rPr lang="en-US" altLang="en-US" sz="2000" dirty="0">
                <a:ea typeface="ＭＳ Ｐゴシック" charset="-128"/>
              </a:rPr>
              <a:t>Adverse Effects </a:t>
            </a:r>
          </a:p>
          <a:p>
            <a:pPr lvl="1"/>
            <a:r>
              <a:rPr lang="en-US" altLang="en-US" sz="2000" dirty="0">
                <a:ea typeface="ＭＳ Ｐゴシック" charset="-128"/>
              </a:rPr>
              <a:t>Related to effects on cardiac output</a:t>
            </a:r>
          </a:p>
          <a:p>
            <a:pPr lvl="1"/>
            <a:r>
              <a:rPr lang="en-US" altLang="en-US" sz="2000" dirty="0">
                <a:ea typeface="ＭＳ Ｐゴシック" charset="-128"/>
              </a:rPr>
              <a:t>GI symptoms</a:t>
            </a:r>
          </a:p>
          <a:p>
            <a:pPr lvl="1"/>
            <a:r>
              <a:rPr lang="en-US" altLang="en-US" sz="2000" dirty="0">
                <a:ea typeface="ＭＳ Ｐゴシック" charset="-128"/>
              </a:rPr>
              <a:t>Cardiovascular symptoms</a:t>
            </a:r>
          </a:p>
          <a:p>
            <a:r>
              <a:rPr lang="en-US" altLang="en-US" sz="2000" dirty="0">
                <a:ea typeface="ＭＳ Ｐゴシック" charset="-128"/>
              </a:rPr>
              <a:t>Drug-Drug Interactions</a:t>
            </a:r>
          </a:p>
          <a:p>
            <a:pPr lvl="1"/>
            <a:r>
              <a:rPr lang="en-US" altLang="en-US" sz="2000" dirty="0">
                <a:ea typeface="ＭＳ Ｐゴシック" charset="-128"/>
              </a:rPr>
              <a:t>Cyclosporine</a:t>
            </a:r>
          </a:p>
          <a:p>
            <a:r>
              <a:rPr lang="en-US" altLang="en-US" sz="2000" dirty="0">
                <a:ea typeface="ＭＳ Ｐゴシック" charset="-128"/>
              </a:rPr>
              <a:t>Drug-Food Interactions</a:t>
            </a:r>
          </a:p>
          <a:p>
            <a:pPr lvl="1"/>
            <a:r>
              <a:rPr lang="en-US" altLang="en-US" sz="2000" dirty="0">
                <a:ea typeface="ＭＳ Ｐゴシック" charset="-128"/>
              </a:rPr>
              <a:t>Grapefruit juice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of Blood Pressure</a:t>
            </a:r>
          </a:p>
        </p:txBody>
      </p:sp>
      <p:pic>
        <p:nvPicPr>
          <p:cNvPr id="4" name="Content Placeholder 3" descr="This image explains Control of Blood Pressur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1352" y="1393824"/>
            <a:ext cx="4361297" cy="5001768"/>
          </a:xfrm>
        </p:spPr>
      </p:pic>
    </p:spTree>
    <p:extLst>
      <p:ext uri="{BB962C8B-B14F-4D97-AF65-F5344CB8AC3E}">
        <p14:creationId xmlns:p14="http://schemas.microsoft.com/office/powerpoint/2010/main" val="3593403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30213" y="295275"/>
            <a:ext cx="8524875" cy="776288"/>
          </a:xfrm>
        </p:spPr>
        <p:txBody>
          <a:bodyPr/>
          <a:lstStyle/>
          <a:p>
            <a:r>
              <a:rPr lang="en-US" altLang="en-US" dirty="0">
                <a:ea typeface="ＭＳ Ｐゴシック" charset="-128"/>
              </a:rPr>
              <a:t>Nursing Considerations for </a:t>
            </a:r>
            <a:r>
              <a:rPr lang="en-US" altLang="en-US" dirty="0">
                <a:ea typeface="ＭＳ Ｐゴシック" charset="-128"/>
                <a:cs typeface="Times New Roman" pitchFamily="18" charset="0"/>
              </a:rPr>
              <a:t>Calcium Channel Blocker</a:t>
            </a:r>
            <a:r>
              <a:rPr lang="en-US" altLang="en-US" sz="2400" dirty="0">
                <a:ea typeface="ＭＳ Ｐゴシック" charset="-128"/>
                <a:cs typeface="Times New Roman" pitchFamily="18" charset="0"/>
              </a:rPr>
              <a:t> </a:t>
            </a:r>
            <a:endParaRPr lang="en-US" altLang="en-US" dirty="0">
              <a:ea typeface="ＭＳ Ｐゴシック" charset="-128"/>
            </a:endParaRPr>
          </a:p>
        </p:txBody>
      </p:sp>
      <p:sp>
        <p:nvSpPr>
          <p:cNvPr id="30723" name="Content Placeholder 2"/>
          <p:cNvSpPr>
            <a:spLocks noGrp="1"/>
          </p:cNvSpPr>
          <p:nvPr>
            <p:ph idx="1"/>
          </p:nvPr>
        </p:nvSpPr>
        <p:spPr>
          <a:xfrm>
            <a:off x="330200" y="1485900"/>
            <a:ext cx="8613775" cy="3686175"/>
          </a:xfrm>
        </p:spPr>
        <p:txBody>
          <a:bodyPr/>
          <a:lstStyle/>
          <a:p>
            <a:r>
              <a:rPr lang="en-US" altLang="en-US" dirty="0">
                <a:ea typeface="ＭＳ Ｐゴシック" charset="-128"/>
              </a:rPr>
              <a:t>Assess:</a:t>
            </a:r>
          </a:p>
          <a:p>
            <a:pPr lvl="1"/>
            <a:r>
              <a:rPr lang="en-US" altLang="en-US" dirty="0">
                <a:ea typeface="ＭＳ Ｐゴシック" charset="-128"/>
              </a:rPr>
              <a:t>History and Physical Exam</a:t>
            </a:r>
          </a:p>
          <a:p>
            <a:pPr lvl="1"/>
            <a:r>
              <a:rPr lang="en-US" altLang="en-US" dirty="0">
                <a:ea typeface="ＭＳ Ｐゴシック" charset="-128"/>
              </a:rPr>
              <a:t>Known allergy</a:t>
            </a:r>
          </a:p>
          <a:p>
            <a:pPr lvl="1"/>
            <a:r>
              <a:rPr lang="en-US" altLang="en-US" dirty="0">
                <a:ea typeface="ＭＳ Ｐゴシック" charset="-128"/>
              </a:rPr>
              <a:t>The main use of calcium-channel blockers is for the treatment of angina. See Chapter 46 for the nursing considerations of calcium channel blockers</a:t>
            </a:r>
          </a:p>
          <a:p>
            <a:pPr lvl="1"/>
            <a:endParaRPr lang="en-US" altLang="en-US" dirty="0">
              <a:ea typeface="ＭＳ Ｐゴシック" charset="-128"/>
            </a:endParaRPr>
          </a:p>
          <a:p>
            <a:endParaRPr lang="en-US" altLang="en-US" dirty="0">
              <a:ea typeface="ＭＳ Ｐゴシック"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charset="-128"/>
              </a:rPr>
              <a:t>Prototype Calcium Channel Blockers</a:t>
            </a:r>
            <a:r>
              <a:rPr lang="en-US" altLang="en-US" dirty="0">
                <a:ea typeface="ＭＳ Ｐゴシック" charset="-128"/>
                <a:cs typeface="Times New Roman" pitchFamily="18" charset="0"/>
              </a:rPr>
              <a:t> </a:t>
            </a:r>
            <a:endParaRPr lang="en-US" dirty="0"/>
          </a:p>
        </p:txBody>
      </p:sp>
      <p:pic>
        <p:nvPicPr>
          <p:cNvPr id="9" name="Content Placeholder 8" descr="This table describes about Prototype Calcium Channel Blockers">
            <a:extLst>
              <a:ext uri="{FF2B5EF4-FFF2-40B4-BE49-F238E27FC236}">
                <a16:creationId xmlns="" xmlns:a16="http://schemas.microsoft.com/office/drawing/2014/main" id="{6CE9504F-42DC-B145-A28C-676F3304B1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8451" y="1410450"/>
            <a:ext cx="4507098" cy="4940473"/>
          </a:xfrm>
        </p:spPr>
      </p:pic>
    </p:spTree>
    <p:extLst>
      <p:ext uri="{BB962C8B-B14F-4D97-AF65-F5344CB8AC3E}">
        <p14:creationId xmlns:p14="http://schemas.microsoft.com/office/powerpoint/2010/main" val="1717471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55638"/>
            <a:ext cx="8524875" cy="388937"/>
          </a:xfrm>
        </p:spPr>
        <p:txBody>
          <a:bodyPr/>
          <a:lstStyle/>
          <a:p>
            <a:pPr>
              <a:defRPr/>
            </a:pPr>
            <a:r>
              <a:rPr lang="en-US" dirty="0">
                <a:ea typeface="+mj-ea"/>
              </a:rPr>
              <a:t>Question #2</a:t>
            </a:r>
          </a:p>
        </p:txBody>
      </p:sp>
      <p:sp>
        <p:nvSpPr>
          <p:cNvPr id="32771" name="Content Placeholder 2"/>
          <p:cNvSpPr>
            <a:spLocks noGrp="1"/>
          </p:cNvSpPr>
          <p:nvPr>
            <p:ph idx="1"/>
          </p:nvPr>
        </p:nvSpPr>
        <p:spPr>
          <a:xfrm>
            <a:off x="330200" y="1431925"/>
            <a:ext cx="8613775" cy="3686175"/>
          </a:xfrm>
        </p:spPr>
        <p:txBody>
          <a:bodyPr/>
          <a:lstStyle/>
          <a:p>
            <a:pPr>
              <a:buFontTx/>
              <a:buNone/>
            </a:pPr>
            <a:r>
              <a:rPr lang="en-US" altLang="en-US" dirty="0">
                <a:ea typeface="ＭＳ Ｐゴシック" charset="-128"/>
              </a:rPr>
              <a:t>	The mechanism of action of an ACE inhibitor is the blocking of ACE </a:t>
            </a:r>
            <a:r>
              <a:rPr lang="en-US" altLang="en-US" sz="2400" dirty="0">
                <a:ea typeface="ＭＳ Ｐゴシック" charset="-128"/>
                <a:cs typeface="Times New Roman" pitchFamily="18" charset="0"/>
              </a:rPr>
              <a:t>from converting angiotensin I to angiotensin II. What does this cause?</a:t>
            </a:r>
          </a:p>
          <a:p>
            <a:pPr>
              <a:buFontTx/>
              <a:buNone/>
            </a:pPr>
            <a:r>
              <a:rPr lang="en-US" altLang="en-US" sz="2400" dirty="0">
                <a:ea typeface="ＭＳ Ｐゴシック" charset="-128"/>
                <a:cs typeface="Times New Roman" pitchFamily="18" charset="0"/>
              </a:rPr>
              <a:t>	A. Decrease in serum potassium levels</a:t>
            </a:r>
          </a:p>
          <a:p>
            <a:pPr>
              <a:buFontTx/>
              <a:buNone/>
            </a:pPr>
            <a:r>
              <a:rPr lang="en-US" altLang="en-US" sz="2400" dirty="0">
                <a:ea typeface="ＭＳ Ｐゴシック" charset="-128"/>
                <a:cs typeface="Times New Roman" pitchFamily="18" charset="0"/>
              </a:rPr>
              <a:t>	B. Decrease in aldosterone production</a:t>
            </a:r>
          </a:p>
          <a:p>
            <a:pPr marL="280988" lvl="1" indent="-280988">
              <a:buFontTx/>
              <a:buNone/>
            </a:pPr>
            <a:r>
              <a:rPr lang="en-US" altLang="en-US" sz="2400" dirty="0">
                <a:ea typeface="ＭＳ Ｐゴシック" charset="-128"/>
                <a:cs typeface="Times New Roman" pitchFamily="18" charset="0"/>
              </a:rPr>
              <a:t>	C. Sodium and fluid loss</a:t>
            </a:r>
            <a:endParaRPr lang="en-US" altLang="en-US" sz="2400" dirty="0">
              <a:ea typeface="ＭＳ Ｐゴシック" charset="-128"/>
            </a:endParaRPr>
          </a:p>
          <a:p>
            <a:pPr>
              <a:buFontTx/>
              <a:buNone/>
            </a:pPr>
            <a:r>
              <a:rPr lang="en-US" altLang="en-US" sz="2400" dirty="0">
                <a:ea typeface="ＭＳ Ｐゴシック" charset="-128"/>
                <a:cs typeface="Times New Roman" pitchFamily="18" charset="0"/>
              </a:rPr>
              <a:t>	D. Increase in blood pressure</a:t>
            </a:r>
            <a:endParaRPr lang="en-US" altLang="en-US" dirty="0">
              <a:ea typeface="ＭＳ Ｐゴシック"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82625"/>
            <a:ext cx="8524875" cy="388938"/>
          </a:xfrm>
        </p:spPr>
        <p:txBody>
          <a:bodyPr/>
          <a:lstStyle/>
          <a:p>
            <a:pPr>
              <a:defRPr/>
            </a:pPr>
            <a:r>
              <a:rPr lang="en-US" dirty="0">
                <a:ea typeface="+mj-ea"/>
              </a:rPr>
              <a:t>Answer to </a:t>
            </a:r>
            <a:r>
              <a:rPr lang="en-US" dirty="0"/>
              <a:t>Question #2</a:t>
            </a:r>
            <a:endParaRPr lang="en-US" dirty="0">
              <a:ea typeface="+mj-ea"/>
            </a:endParaRPr>
          </a:p>
        </p:txBody>
      </p:sp>
      <p:sp>
        <p:nvSpPr>
          <p:cNvPr id="33795" name="Content Placeholder 2"/>
          <p:cNvSpPr>
            <a:spLocks noGrp="1"/>
          </p:cNvSpPr>
          <p:nvPr>
            <p:ph idx="1"/>
          </p:nvPr>
        </p:nvSpPr>
        <p:spPr>
          <a:xfrm>
            <a:off x="330200" y="1417638"/>
            <a:ext cx="8613775" cy="3686175"/>
          </a:xfrm>
        </p:spPr>
        <p:txBody>
          <a:bodyPr/>
          <a:lstStyle/>
          <a:p>
            <a:pPr>
              <a:buFontTx/>
              <a:buNone/>
            </a:pPr>
            <a:endParaRPr lang="en-US" altLang="en-US" dirty="0">
              <a:ea typeface="ＭＳ Ｐゴシック" charset="-128"/>
            </a:endParaRPr>
          </a:p>
          <a:p>
            <a:pPr algn="ctr">
              <a:buFontTx/>
              <a:buNone/>
            </a:pPr>
            <a:r>
              <a:rPr lang="en-US" altLang="en-US" sz="2400" dirty="0">
                <a:ea typeface="ＭＳ Ｐゴシック" charset="-128"/>
                <a:cs typeface="Times New Roman" pitchFamily="18" charset="0"/>
              </a:rPr>
              <a:t>B. Decrease in aldosterone production</a:t>
            </a:r>
            <a:endParaRPr lang="en-US" altLang="en-US" sz="2400" dirty="0">
              <a:ea typeface="ＭＳ Ｐゴシック" charset="-128"/>
            </a:endParaRPr>
          </a:p>
          <a:p>
            <a:pPr>
              <a:buFontTx/>
              <a:buNone/>
            </a:pPr>
            <a:endParaRPr lang="en-US" altLang="en-US" sz="2400" dirty="0">
              <a:ea typeface="ＭＳ Ｐゴシック" charset="-128"/>
            </a:endParaRPr>
          </a:p>
          <a:p>
            <a:pPr marL="280988" lvl="1" indent="-280988">
              <a:buFontTx/>
              <a:buNone/>
            </a:pPr>
            <a:r>
              <a:rPr lang="en-US" altLang="en-US" sz="2400" dirty="0">
                <a:ea typeface="ＭＳ Ｐゴシック" charset="-128"/>
              </a:rPr>
              <a:t>	Rationale: </a:t>
            </a:r>
            <a:r>
              <a:rPr lang="en-US" altLang="en-US" sz="2400" dirty="0">
                <a:ea typeface="ＭＳ Ｐゴシック" charset="-128"/>
                <a:cs typeface="Times New Roman" pitchFamily="18" charset="0"/>
              </a:rPr>
              <a:t>Blocks ACE from converting angiotensin I to angiotensin II, leading to a decrease in blood pressure, a decrease in aldosterone production, and a small increase in serum potassium levels along with sodium and fluid loss</a:t>
            </a:r>
            <a:endParaRPr lang="en-US" altLang="en-US" sz="2400" dirty="0">
              <a:ea typeface="ＭＳ Ｐゴシック" charset="-128"/>
            </a:endParaRPr>
          </a:p>
          <a:p>
            <a:pPr>
              <a:buFontTx/>
              <a:buNone/>
            </a:pPr>
            <a:endParaRPr lang="en-US" altLang="en-US" sz="2400" dirty="0">
              <a:ea typeface="ＭＳ Ｐゴシック"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0050" y="669925"/>
            <a:ext cx="8524875" cy="387350"/>
          </a:xfrm>
        </p:spPr>
        <p:txBody>
          <a:bodyPr/>
          <a:lstStyle/>
          <a:p>
            <a:pPr>
              <a:defRPr/>
            </a:pPr>
            <a:r>
              <a:rPr lang="en-US" dirty="0">
                <a:ea typeface="+mj-ea"/>
              </a:rPr>
              <a:t>Vasodilators #1</a:t>
            </a:r>
          </a:p>
        </p:txBody>
      </p:sp>
      <p:sp>
        <p:nvSpPr>
          <p:cNvPr id="34819" name="Content Placeholder 4"/>
          <p:cNvSpPr>
            <a:spLocks noGrp="1"/>
          </p:cNvSpPr>
          <p:nvPr>
            <p:ph sz="half" idx="1"/>
          </p:nvPr>
        </p:nvSpPr>
        <p:spPr>
          <a:xfrm>
            <a:off x="330200" y="1509713"/>
            <a:ext cx="8334375" cy="3732212"/>
          </a:xfrm>
        </p:spPr>
        <p:txBody>
          <a:bodyPr/>
          <a:lstStyle/>
          <a:p>
            <a:r>
              <a:rPr lang="en-US" altLang="en-US" sz="2000" dirty="0">
                <a:ea typeface="ＭＳ Ｐゴシック" charset="-128"/>
              </a:rPr>
              <a:t>Most of the vasodilators are reserved for use in severe hypertension, malignant hypertension, or hypertensive emergencies</a:t>
            </a:r>
          </a:p>
          <a:p>
            <a:pPr lvl="1"/>
            <a:r>
              <a:rPr lang="en-US" altLang="en-US" sz="2000" dirty="0">
                <a:ea typeface="ＭＳ Ｐゴシック" charset="-128"/>
              </a:rPr>
              <a:t>Hydralazine (generic): Maintains increased renal blood flow</a:t>
            </a:r>
          </a:p>
          <a:p>
            <a:pPr lvl="1"/>
            <a:r>
              <a:rPr lang="en-US" altLang="en-US" sz="2000" dirty="0">
                <a:ea typeface="ＭＳ Ｐゴシック" charset="-128"/>
              </a:rPr>
              <a:t>Minoxidil (generic): Used only for severe and unresponsive hypertension</a:t>
            </a:r>
          </a:p>
          <a:p>
            <a:pPr lvl="1"/>
            <a:r>
              <a:rPr lang="en-US" altLang="en-US" sz="2000" dirty="0">
                <a:ea typeface="ＭＳ Ｐゴシック" charset="-128"/>
              </a:rPr>
              <a:t>Nitroprusside (</a:t>
            </a:r>
            <a:r>
              <a:rPr lang="en-US" altLang="en-US" sz="2000" i="1" dirty="0">
                <a:ea typeface="ＭＳ Ｐゴシック" charset="-128"/>
              </a:rPr>
              <a:t>Nitropress</a:t>
            </a:r>
            <a:r>
              <a:rPr lang="en-US" altLang="en-US" sz="2000" dirty="0">
                <a:ea typeface="ＭＳ Ｐゴシック" charset="-128"/>
              </a:rPr>
              <a:t>): Used for hypertensive crisis; maintain hypertension during surgery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55638"/>
            <a:ext cx="8524875" cy="387350"/>
          </a:xfrm>
        </p:spPr>
        <p:txBody>
          <a:bodyPr/>
          <a:lstStyle/>
          <a:p>
            <a:pPr>
              <a:defRPr/>
            </a:pPr>
            <a:r>
              <a:rPr lang="en-US" dirty="0">
                <a:ea typeface="+mj-ea"/>
              </a:rPr>
              <a:t>Vasodilators #2</a:t>
            </a:r>
          </a:p>
        </p:txBody>
      </p:sp>
      <p:sp>
        <p:nvSpPr>
          <p:cNvPr id="35843" name="Content Placeholder 2"/>
          <p:cNvSpPr>
            <a:spLocks noGrp="1"/>
          </p:cNvSpPr>
          <p:nvPr>
            <p:ph idx="1"/>
          </p:nvPr>
        </p:nvSpPr>
        <p:spPr>
          <a:xfrm>
            <a:off x="330200" y="1425575"/>
            <a:ext cx="8613775" cy="4506913"/>
          </a:xfrm>
        </p:spPr>
        <p:txBody>
          <a:bodyPr/>
          <a:lstStyle/>
          <a:p>
            <a:pPr>
              <a:lnSpc>
                <a:spcPct val="100000"/>
              </a:lnSpc>
            </a:pPr>
            <a:r>
              <a:rPr lang="en-US" altLang="en-US" sz="1800" dirty="0">
                <a:ea typeface="ＭＳ Ｐゴシック" charset="-128"/>
              </a:rPr>
              <a:t>Actions</a:t>
            </a:r>
          </a:p>
          <a:p>
            <a:pPr lvl="1">
              <a:lnSpc>
                <a:spcPct val="100000"/>
              </a:lnSpc>
            </a:pPr>
            <a:r>
              <a:rPr lang="en-US" altLang="en-US" sz="1800" dirty="0">
                <a:ea typeface="ＭＳ Ｐゴシック" charset="-128"/>
              </a:rPr>
              <a:t>Acts directly on vascular smooth muscle to cause muscle relaxation, leading to vasodilatation, and drop in blood pressure</a:t>
            </a:r>
          </a:p>
          <a:p>
            <a:pPr>
              <a:lnSpc>
                <a:spcPct val="100000"/>
              </a:lnSpc>
            </a:pPr>
            <a:r>
              <a:rPr lang="en-US" altLang="en-US" sz="1800" dirty="0">
                <a:ea typeface="ＭＳ Ｐゴシック" charset="-128"/>
              </a:rPr>
              <a:t>Indications</a:t>
            </a:r>
          </a:p>
          <a:p>
            <a:pPr lvl="1">
              <a:lnSpc>
                <a:spcPct val="100000"/>
              </a:lnSpc>
            </a:pPr>
            <a:r>
              <a:rPr lang="en-US" altLang="en-US" sz="1800" dirty="0">
                <a:ea typeface="ＭＳ Ｐゴシック" charset="-128"/>
              </a:rPr>
              <a:t>Severe hypertension</a:t>
            </a:r>
          </a:p>
          <a:p>
            <a:pPr>
              <a:lnSpc>
                <a:spcPct val="100000"/>
              </a:lnSpc>
            </a:pPr>
            <a:r>
              <a:rPr lang="en-US" altLang="en-US" sz="1800" dirty="0">
                <a:ea typeface="ＭＳ Ｐゴシック" charset="-128"/>
              </a:rPr>
              <a:t>Pharmacokinetics</a:t>
            </a:r>
          </a:p>
          <a:p>
            <a:pPr lvl="1">
              <a:lnSpc>
                <a:spcPct val="100000"/>
              </a:lnSpc>
            </a:pPr>
            <a:r>
              <a:rPr lang="en-US" altLang="en-US" sz="1800" dirty="0">
                <a:ea typeface="ＭＳ Ｐゴシック" charset="-128"/>
              </a:rPr>
              <a:t>Rapidly absorbed and widely distributed, metabolized in the liver, and primarily excreted in the urine</a:t>
            </a:r>
          </a:p>
          <a:p>
            <a:pPr>
              <a:lnSpc>
                <a:spcPct val="100000"/>
              </a:lnSpc>
            </a:pPr>
            <a:r>
              <a:rPr lang="en-US" altLang="en-US" sz="1800" dirty="0">
                <a:ea typeface="ＭＳ Ｐゴシック" charset="-128"/>
              </a:rPr>
              <a:t>Contraindications</a:t>
            </a:r>
          </a:p>
          <a:p>
            <a:pPr lvl="1">
              <a:lnSpc>
                <a:spcPct val="100000"/>
              </a:lnSpc>
            </a:pPr>
            <a:r>
              <a:rPr lang="en-US" altLang="en-US" sz="1800" dirty="0">
                <a:ea typeface="ＭＳ Ｐゴシック" charset="-128"/>
              </a:rPr>
              <a:t>Allergy, pregnancy, lactation, cerebral insufficiency</a:t>
            </a:r>
          </a:p>
          <a:p>
            <a:pPr>
              <a:lnSpc>
                <a:spcPct val="100000"/>
              </a:lnSpc>
            </a:pPr>
            <a:endParaRPr lang="en-US" altLang="en-US" sz="1800" dirty="0">
              <a:ea typeface="ＭＳ Ｐゴシック"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669925"/>
            <a:ext cx="8524875" cy="387350"/>
          </a:xfrm>
        </p:spPr>
        <p:txBody>
          <a:bodyPr/>
          <a:lstStyle/>
          <a:p>
            <a:pPr>
              <a:defRPr/>
            </a:pPr>
            <a:r>
              <a:rPr lang="en-US" dirty="0">
                <a:ea typeface="+mj-ea"/>
              </a:rPr>
              <a:t>Vasodilators #3</a:t>
            </a:r>
          </a:p>
        </p:txBody>
      </p:sp>
      <p:sp>
        <p:nvSpPr>
          <p:cNvPr id="36867" name="Content Placeholder 2"/>
          <p:cNvSpPr>
            <a:spLocks noGrp="1"/>
          </p:cNvSpPr>
          <p:nvPr>
            <p:ph idx="1"/>
          </p:nvPr>
        </p:nvSpPr>
        <p:spPr>
          <a:xfrm>
            <a:off x="330200" y="1444625"/>
            <a:ext cx="8613775" cy="4302125"/>
          </a:xfrm>
        </p:spPr>
        <p:txBody>
          <a:bodyPr/>
          <a:lstStyle/>
          <a:p>
            <a:r>
              <a:rPr lang="en-US" altLang="en-US" dirty="0">
                <a:ea typeface="ＭＳ Ｐゴシック" charset="-128"/>
              </a:rPr>
              <a:t>Caution</a:t>
            </a:r>
          </a:p>
          <a:p>
            <a:pPr lvl="1"/>
            <a:r>
              <a:rPr lang="en-US" altLang="en-US" dirty="0">
                <a:ea typeface="ＭＳ Ｐゴシック" charset="-128"/>
              </a:rPr>
              <a:t>Peripheral vascular disease, CAD, CHF, or tachycardia</a:t>
            </a:r>
          </a:p>
          <a:p>
            <a:r>
              <a:rPr lang="en-US" altLang="en-US" dirty="0">
                <a:ea typeface="ＭＳ Ｐゴシック" charset="-128"/>
              </a:rPr>
              <a:t>Adverse Effects </a:t>
            </a:r>
          </a:p>
          <a:p>
            <a:pPr lvl="1"/>
            <a:r>
              <a:rPr lang="en-US" altLang="en-US" dirty="0">
                <a:ea typeface="ＭＳ Ｐゴシック" charset="-128"/>
              </a:rPr>
              <a:t>Related to changes in the blood pressure</a:t>
            </a:r>
          </a:p>
          <a:p>
            <a:pPr lvl="1"/>
            <a:r>
              <a:rPr lang="en-US" altLang="en-US" dirty="0">
                <a:ea typeface="ＭＳ Ｐゴシック" charset="-128"/>
              </a:rPr>
              <a:t>GI upset</a:t>
            </a:r>
          </a:p>
          <a:p>
            <a:pPr lvl="1"/>
            <a:r>
              <a:rPr lang="en-US" altLang="en-US" dirty="0">
                <a:ea typeface="ＭＳ Ｐゴシック" charset="-128"/>
              </a:rPr>
              <a:t>Cyanide Toxicity</a:t>
            </a:r>
          </a:p>
          <a:p>
            <a:r>
              <a:rPr lang="en-US" altLang="en-US" dirty="0">
                <a:ea typeface="ＭＳ Ｐゴシック" charset="-128"/>
              </a:rPr>
              <a:t>Drug-Drug Interactions</a:t>
            </a:r>
          </a:p>
          <a:p>
            <a:pPr lvl="1"/>
            <a:r>
              <a:rPr lang="en-US" altLang="en-US" dirty="0">
                <a:ea typeface="ＭＳ Ｐゴシック" charset="-128"/>
              </a:rPr>
              <a:t>Based on individual drug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30213" y="682625"/>
            <a:ext cx="8524875" cy="388938"/>
          </a:xfrm>
        </p:spPr>
        <p:txBody>
          <a:bodyPr/>
          <a:lstStyle/>
          <a:p>
            <a:r>
              <a:rPr lang="en-US" altLang="en-US" dirty="0">
                <a:ea typeface="ＭＳ Ｐゴシック" charset="-128"/>
              </a:rPr>
              <a:t>Nursing Considerations for Vasodilators</a:t>
            </a:r>
            <a:r>
              <a:rPr lang="en-US" altLang="en-US" sz="2400" dirty="0">
                <a:ea typeface="ＭＳ Ｐゴシック" charset="-128"/>
              </a:rPr>
              <a:t> </a:t>
            </a:r>
            <a:endParaRPr lang="en-US" altLang="en-US" dirty="0">
              <a:ea typeface="ＭＳ Ｐゴシック" charset="-128"/>
            </a:endParaRPr>
          </a:p>
        </p:txBody>
      </p:sp>
      <p:sp>
        <p:nvSpPr>
          <p:cNvPr id="37891" name="Content Placeholder 2"/>
          <p:cNvSpPr>
            <a:spLocks noGrp="1"/>
          </p:cNvSpPr>
          <p:nvPr>
            <p:ph idx="1"/>
          </p:nvPr>
        </p:nvSpPr>
        <p:spPr>
          <a:xfrm>
            <a:off x="330200" y="1500188"/>
            <a:ext cx="8613775" cy="3686175"/>
          </a:xfrm>
        </p:spPr>
        <p:txBody>
          <a:bodyPr/>
          <a:lstStyle/>
          <a:p>
            <a:r>
              <a:rPr lang="en-US" altLang="en-US" dirty="0">
                <a:ea typeface="ＭＳ Ｐゴシック" charset="-128"/>
              </a:rPr>
              <a:t>Assess:</a:t>
            </a:r>
          </a:p>
          <a:p>
            <a:pPr lvl="1"/>
            <a:r>
              <a:rPr lang="en-US" altLang="en-US" dirty="0">
                <a:ea typeface="ＭＳ Ｐゴシック" charset="-128"/>
              </a:rPr>
              <a:t>History and Physical Exam</a:t>
            </a:r>
          </a:p>
          <a:p>
            <a:pPr lvl="1"/>
            <a:r>
              <a:rPr lang="en-US" altLang="en-US" dirty="0">
                <a:ea typeface="ＭＳ Ｐゴシック" charset="-128"/>
              </a:rPr>
              <a:t>Known allergy</a:t>
            </a:r>
          </a:p>
          <a:p>
            <a:pPr lvl="1"/>
            <a:r>
              <a:rPr lang="en-US" altLang="en-US" dirty="0">
                <a:ea typeface="ＭＳ Ｐゴシック" charset="-128"/>
              </a:rPr>
              <a:t>Impaired kidney or liver function, pregnancy or lactation</a:t>
            </a:r>
          </a:p>
          <a:p>
            <a:pPr lvl="1"/>
            <a:r>
              <a:rPr lang="en-US" altLang="en-US" dirty="0">
                <a:ea typeface="ＭＳ Ｐゴシック" charset="-128"/>
              </a:rPr>
              <a:t>Baseline status to include, VS, LS, BS, skin, ECG, and appropriate lab values</a:t>
            </a:r>
          </a:p>
          <a:p>
            <a:pPr lvl="1"/>
            <a:endParaRPr lang="en-US" altLang="en-US" dirty="0">
              <a:ea typeface="ＭＳ Ｐゴシック" charset="-128"/>
            </a:endParaRPr>
          </a:p>
          <a:p>
            <a:endParaRPr lang="en-US" altLang="en-US" dirty="0">
              <a:ea typeface="ＭＳ Ｐゴシック"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Prototype Vasodilators</a:t>
            </a:r>
          </a:p>
        </p:txBody>
      </p:sp>
      <p:pic>
        <p:nvPicPr>
          <p:cNvPr id="6" name="Content Placeholder 5" descr="This table describes about Prototype Vasodilators">
            <a:extLst>
              <a:ext uri="{FF2B5EF4-FFF2-40B4-BE49-F238E27FC236}">
                <a16:creationId xmlns="" xmlns:a16="http://schemas.microsoft.com/office/drawing/2014/main" id="{49F950BA-E44D-7B4D-B9B8-371757546F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8533" y="1393825"/>
            <a:ext cx="5026934" cy="4805362"/>
          </a:xfrm>
        </p:spPr>
      </p:pic>
    </p:spTree>
    <p:extLst>
      <p:ext uri="{BB962C8B-B14F-4D97-AF65-F5344CB8AC3E}">
        <p14:creationId xmlns:p14="http://schemas.microsoft.com/office/powerpoint/2010/main" val="97652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30213" y="711200"/>
            <a:ext cx="8524875" cy="388938"/>
          </a:xfrm>
        </p:spPr>
        <p:txBody>
          <a:bodyPr/>
          <a:lstStyle/>
          <a:p>
            <a:r>
              <a:rPr lang="en-US" altLang="en-US" dirty="0">
                <a:ea typeface="ＭＳ Ｐゴシック" charset="-128"/>
              </a:rPr>
              <a:t>Diuretics	</a:t>
            </a:r>
          </a:p>
        </p:txBody>
      </p:sp>
      <p:sp>
        <p:nvSpPr>
          <p:cNvPr id="39939" name="Content Placeholder 2"/>
          <p:cNvSpPr>
            <a:spLocks noGrp="1"/>
          </p:cNvSpPr>
          <p:nvPr>
            <p:ph idx="1"/>
          </p:nvPr>
        </p:nvSpPr>
        <p:spPr>
          <a:xfrm>
            <a:off x="330200" y="1446213"/>
            <a:ext cx="8613775" cy="3686175"/>
          </a:xfrm>
        </p:spPr>
        <p:txBody>
          <a:bodyPr/>
          <a:lstStyle/>
          <a:p>
            <a:r>
              <a:rPr lang="en-US" altLang="en-US" dirty="0">
                <a:ea typeface="ＭＳ Ｐゴシック" charset="-128"/>
              </a:rPr>
              <a:t>Increase the excretion of sodium and water from the kidney to lower blood pressure (Figure 43.3). See Chapter 51 for a detailed discussion of these agents.</a:t>
            </a:r>
          </a:p>
          <a:p>
            <a:pPr lvl="1"/>
            <a:r>
              <a:rPr lang="en-US" altLang="en-US" i="1" dirty="0">
                <a:ea typeface="ＭＳ Ｐゴシック" charset="-128"/>
              </a:rPr>
              <a:t>Thiazide and thiazide-like diuretics: </a:t>
            </a:r>
            <a:r>
              <a:rPr lang="en-US" altLang="en-US" dirty="0">
                <a:ea typeface="ＭＳ Ｐゴシック" charset="-128"/>
              </a:rPr>
              <a:t>chlorothiazide (</a:t>
            </a:r>
            <a:r>
              <a:rPr lang="en-US" altLang="en-US" i="1" dirty="0">
                <a:ea typeface="ＭＳ Ｐゴシック" charset="-128"/>
              </a:rPr>
              <a:t>Diuril</a:t>
            </a:r>
            <a:r>
              <a:rPr lang="en-US" altLang="en-US" dirty="0">
                <a:ea typeface="ＭＳ Ｐゴシック" charset="-128"/>
              </a:rPr>
              <a:t>), hydrochlorothiazide (</a:t>
            </a:r>
            <a:r>
              <a:rPr lang="en-US" altLang="en-US" i="1" dirty="0">
                <a:ea typeface="ＭＳ Ｐゴシック" charset="-128"/>
              </a:rPr>
              <a:t>HydroDIURIL</a:t>
            </a:r>
            <a:r>
              <a:rPr lang="en-US" altLang="en-US" dirty="0">
                <a:ea typeface="ＭＳ Ｐゴシック" charset="-128"/>
              </a:rPr>
              <a:t>), methyclothiazide (generic), chlorthalidone (generic), indapamide (generic), and metolazone (</a:t>
            </a:r>
            <a:r>
              <a:rPr lang="en-US" altLang="en-US" i="1" dirty="0">
                <a:ea typeface="ＭＳ Ｐゴシック" charset="-128"/>
              </a:rPr>
              <a:t>Zaroxolyn</a:t>
            </a:r>
            <a:r>
              <a:rPr lang="en-US" altLang="en-US" dirty="0">
                <a:ea typeface="ＭＳ Ｐゴシック" charset="-128"/>
              </a:rPr>
              <a:t>)</a:t>
            </a:r>
          </a:p>
          <a:p>
            <a:pPr lvl="1"/>
            <a:r>
              <a:rPr lang="en-US" altLang="en-US" i="1" dirty="0">
                <a:ea typeface="ＭＳ Ｐゴシック" charset="-128"/>
              </a:rPr>
              <a:t>Potassium-sparing diuretics: </a:t>
            </a:r>
            <a:r>
              <a:rPr lang="en-US" altLang="en-US" dirty="0">
                <a:ea typeface="ＭＳ Ｐゴシック" charset="-128"/>
              </a:rPr>
              <a:t>amiloride (</a:t>
            </a:r>
            <a:r>
              <a:rPr lang="en-US" altLang="en-US" i="1" dirty="0">
                <a:ea typeface="ＭＳ Ｐゴシック" charset="-128"/>
              </a:rPr>
              <a:t>Midamor</a:t>
            </a:r>
            <a:r>
              <a:rPr lang="en-US" altLang="en-US" dirty="0">
                <a:ea typeface="ＭＳ Ｐゴシック" charset="-128"/>
              </a:rPr>
              <a:t>), spironolactone (</a:t>
            </a:r>
            <a:r>
              <a:rPr lang="en-US" altLang="en-US" i="1" dirty="0">
                <a:ea typeface="ＭＳ Ｐゴシック" charset="-128"/>
              </a:rPr>
              <a:t>Aldactone</a:t>
            </a:r>
            <a:r>
              <a:rPr lang="en-US" altLang="en-US" dirty="0">
                <a:ea typeface="ＭＳ Ｐゴシック" charset="-128"/>
              </a:rPr>
              <a:t>), and triamterene (</a:t>
            </a:r>
            <a:r>
              <a:rPr lang="en-US" altLang="en-US" i="1" dirty="0">
                <a:ea typeface="ＭＳ Ｐゴシック" charset="-128"/>
              </a:rPr>
              <a:t>Dyrenium</a:t>
            </a:r>
            <a:r>
              <a:rPr lang="en-US" altLang="en-US" dirty="0">
                <a:ea typeface="ＭＳ Ｐゴシック" charset="-128"/>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charset="-128"/>
              </a:rPr>
              <a:t>The Renin–Angiotensin System</a:t>
            </a:r>
            <a:endParaRPr lang="en-US" dirty="0"/>
          </a:p>
        </p:txBody>
      </p:sp>
      <p:pic>
        <p:nvPicPr>
          <p:cNvPr id="4" name="Content Placeholder 3" descr="This image explains The Renin–Angiotensin Syste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1324" y="1412748"/>
            <a:ext cx="7821352" cy="4032504"/>
          </a:xfrm>
        </p:spPr>
      </p:pic>
    </p:spTree>
    <p:extLst>
      <p:ext uri="{BB962C8B-B14F-4D97-AF65-F5344CB8AC3E}">
        <p14:creationId xmlns:p14="http://schemas.microsoft.com/office/powerpoint/2010/main" val="10273129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a:ea typeface="ＭＳ Ｐゴシック" charset="-128"/>
              </a:rPr>
              <a:t>Sympathetic Nervous System Blockers #1</a:t>
            </a:r>
          </a:p>
        </p:txBody>
      </p:sp>
      <p:sp>
        <p:nvSpPr>
          <p:cNvPr id="3" name="Content Placeholder 2"/>
          <p:cNvSpPr>
            <a:spLocks noGrp="1"/>
          </p:cNvSpPr>
          <p:nvPr>
            <p:ph sz="half" idx="1"/>
          </p:nvPr>
        </p:nvSpPr>
        <p:spPr>
          <a:xfrm>
            <a:off x="433388" y="1585912"/>
            <a:ext cx="4230688" cy="3686175"/>
          </a:xfrm>
        </p:spPr>
        <p:txBody>
          <a:bodyPr/>
          <a:lstStyle/>
          <a:p>
            <a:pPr>
              <a:defRPr/>
            </a:pPr>
            <a:r>
              <a:rPr lang="en-US" sz="2000" dirty="0"/>
              <a:t>Beta-blockers</a:t>
            </a:r>
          </a:p>
          <a:p>
            <a:pPr lvl="1"/>
            <a:r>
              <a:rPr lang="en-US" sz="2000" dirty="0"/>
              <a:t>Acebutolol (</a:t>
            </a:r>
            <a:r>
              <a:rPr lang="en-US" sz="2000" i="1" dirty="0"/>
              <a:t>Sectral</a:t>
            </a:r>
            <a:r>
              <a:rPr lang="en-US" sz="2000" dirty="0"/>
              <a:t>)</a:t>
            </a:r>
          </a:p>
          <a:p>
            <a:pPr lvl="1"/>
            <a:r>
              <a:rPr lang="en-US" sz="2000" dirty="0"/>
              <a:t>Atenolol (</a:t>
            </a:r>
            <a:r>
              <a:rPr lang="en-US" sz="2000" i="1" dirty="0"/>
              <a:t>Tenormin</a:t>
            </a:r>
            <a:r>
              <a:rPr lang="en-US" sz="2000" dirty="0"/>
              <a:t>)</a:t>
            </a:r>
          </a:p>
          <a:p>
            <a:pPr lvl="1"/>
            <a:r>
              <a:rPr lang="en-US" sz="2000" dirty="0"/>
              <a:t>Betaxolol (generic)</a:t>
            </a:r>
          </a:p>
          <a:p>
            <a:pPr lvl="1"/>
            <a:r>
              <a:rPr lang="en-US" sz="2000" dirty="0"/>
              <a:t>Bisoprolol (</a:t>
            </a:r>
            <a:r>
              <a:rPr lang="en-US" sz="2000" i="1" dirty="0"/>
              <a:t>Zebeta</a:t>
            </a:r>
            <a:r>
              <a:rPr lang="en-US" sz="2000" dirty="0"/>
              <a:t>)</a:t>
            </a:r>
          </a:p>
          <a:p>
            <a:pPr lvl="1"/>
            <a:r>
              <a:rPr lang="en-US" sz="2000" dirty="0"/>
              <a:t>Metoprolol (</a:t>
            </a:r>
            <a:r>
              <a:rPr lang="en-US" sz="2000" i="1" dirty="0"/>
              <a:t>Lopressor</a:t>
            </a:r>
            <a:r>
              <a:rPr lang="en-US" sz="2000" dirty="0"/>
              <a:t>)</a:t>
            </a:r>
          </a:p>
          <a:p>
            <a:pPr lvl="1"/>
            <a:r>
              <a:rPr lang="en-US" sz="2000" dirty="0"/>
              <a:t>Nadolol (</a:t>
            </a:r>
            <a:r>
              <a:rPr lang="en-US" sz="2000" i="1" dirty="0"/>
              <a:t>Corgard</a:t>
            </a:r>
            <a:r>
              <a:rPr lang="en-US" sz="2000" dirty="0"/>
              <a:t>)</a:t>
            </a:r>
          </a:p>
          <a:p>
            <a:pPr lvl="1">
              <a:defRPr/>
            </a:pPr>
            <a:endParaRPr lang="en-US" sz="2000" dirty="0"/>
          </a:p>
          <a:p>
            <a:pPr lvl="1">
              <a:defRPr/>
            </a:pPr>
            <a:endParaRPr lang="en-US" sz="2000" dirty="0"/>
          </a:p>
          <a:p>
            <a:pPr marL="457200" lvl="1" indent="0">
              <a:buFontTx/>
              <a:buNone/>
              <a:defRPr/>
            </a:pPr>
            <a:endParaRPr lang="en-US" sz="2000" dirty="0"/>
          </a:p>
        </p:txBody>
      </p:sp>
      <p:sp>
        <p:nvSpPr>
          <p:cNvPr id="2" name="Content Placeholder 1"/>
          <p:cNvSpPr>
            <a:spLocks noGrp="1"/>
          </p:cNvSpPr>
          <p:nvPr>
            <p:ph sz="half" idx="2"/>
          </p:nvPr>
        </p:nvSpPr>
        <p:spPr>
          <a:xfrm>
            <a:off x="4473802" y="1954439"/>
            <a:ext cx="4230687" cy="3686175"/>
          </a:xfrm>
        </p:spPr>
        <p:txBody>
          <a:bodyPr/>
          <a:lstStyle/>
          <a:p>
            <a:pPr lvl="1"/>
            <a:r>
              <a:rPr lang="en-US" sz="2000" dirty="0"/>
              <a:t>Nebivolol (</a:t>
            </a:r>
            <a:r>
              <a:rPr lang="en-US" sz="2000" i="1" dirty="0"/>
              <a:t>Bystolic</a:t>
            </a:r>
            <a:r>
              <a:rPr lang="en-US" sz="2000" dirty="0"/>
              <a:t>)</a:t>
            </a:r>
          </a:p>
          <a:p>
            <a:pPr lvl="1"/>
            <a:r>
              <a:rPr lang="en-US" sz="2000" dirty="0"/>
              <a:t>Pindolol (generic)</a:t>
            </a:r>
          </a:p>
          <a:p>
            <a:pPr lvl="1"/>
            <a:r>
              <a:rPr lang="en-US" sz="2000" dirty="0"/>
              <a:t>Propranolol (</a:t>
            </a:r>
            <a:r>
              <a:rPr lang="en-US" sz="2000" i="1" dirty="0"/>
              <a:t>Inderal</a:t>
            </a:r>
            <a:r>
              <a:rPr lang="en-US" sz="2000" dirty="0"/>
              <a:t>),</a:t>
            </a:r>
          </a:p>
          <a:p>
            <a:pPr lvl="1"/>
            <a:r>
              <a:rPr lang="en-US" sz="2000" dirty="0"/>
              <a:t>Timolol (generic)</a:t>
            </a:r>
          </a:p>
          <a:p>
            <a:pPr lvl="1">
              <a:defRPr/>
            </a:pPr>
            <a:endParaRPr lang="en-US" sz="2000" dirty="0"/>
          </a:p>
          <a:p>
            <a:pPr lvl="1">
              <a:defRPr/>
            </a:pPr>
            <a:endParaRPr lang="en-US" sz="2000" dirty="0"/>
          </a:p>
          <a:p>
            <a:pPr marL="457200" lvl="1" indent="0">
              <a:buFontTx/>
              <a:buNone/>
              <a:defRPr/>
            </a:pPr>
            <a:endParaRPr lang="en-US" sz="2000" dirty="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30213" y="671065"/>
            <a:ext cx="8524875" cy="387798"/>
          </a:xfrm>
        </p:spPr>
        <p:txBody>
          <a:bodyPr/>
          <a:lstStyle/>
          <a:p>
            <a:r>
              <a:rPr lang="en-US" altLang="en-US" dirty="0">
                <a:ea typeface="ＭＳ Ｐゴシック" charset="-128"/>
              </a:rPr>
              <a:t>Sympathetic Nervous System Blockers #2</a:t>
            </a:r>
          </a:p>
        </p:txBody>
      </p:sp>
      <p:sp>
        <p:nvSpPr>
          <p:cNvPr id="3" name="Content Placeholder 2"/>
          <p:cNvSpPr>
            <a:spLocks noGrp="1"/>
          </p:cNvSpPr>
          <p:nvPr>
            <p:ph idx="1"/>
          </p:nvPr>
        </p:nvSpPr>
        <p:spPr>
          <a:xfrm>
            <a:off x="330201" y="1500188"/>
            <a:ext cx="4241800" cy="3686175"/>
          </a:xfrm>
        </p:spPr>
        <p:txBody>
          <a:bodyPr/>
          <a:lstStyle/>
          <a:p>
            <a:pPr>
              <a:defRPr/>
            </a:pPr>
            <a:r>
              <a:rPr lang="en-US" dirty="0"/>
              <a:t>Alpha- and beta-blockers</a:t>
            </a:r>
          </a:p>
          <a:p>
            <a:pPr lvl="1"/>
            <a:r>
              <a:rPr lang="en-US" dirty="0"/>
              <a:t>Carvedilol (</a:t>
            </a:r>
            <a:r>
              <a:rPr lang="en-US" i="1" dirty="0"/>
              <a:t>Coreg</a:t>
            </a:r>
            <a:r>
              <a:rPr lang="en-US" dirty="0"/>
              <a:t>) </a:t>
            </a:r>
          </a:p>
          <a:p>
            <a:pPr lvl="1"/>
            <a:r>
              <a:rPr lang="en-US" dirty="0"/>
              <a:t>Labetalol (</a:t>
            </a:r>
            <a:r>
              <a:rPr lang="en-US" i="1" dirty="0"/>
              <a:t>Trandate</a:t>
            </a:r>
            <a:r>
              <a:rPr lang="en-US" dirty="0"/>
              <a:t>)</a:t>
            </a:r>
          </a:p>
          <a:p>
            <a:pPr lvl="1">
              <a:defRPr/>
            </a:pPr>
            <a:endParaRPr lang="en-US" dirty="0"/>
          </a:p>
          <a:p>
            <a:pPr lvl="1">
              <a:defRPr/>
            </a:pPr>
            <a:endParaRPr lang="en-US" dirty="0"/>
          </a:p>
          <a:p>
            <a:pPr marL="457200" lvl="1" indent="0">
              <a:buFontTx/>
              <a:buNone/>
              <a:defRPr/>
            </a:pPr>
            <a:endParaRPr lang="en-US" dirty="0"/>
          </a:p>
        </p:txBody>
      </p:sp>
    </p:spTree>
    <p:extLst>
      <p:ext uri="{BB962C8B-B14F-4D97-AF65-F5344CB8AC3E}">
        <p14:creationId xmlns:p14="http://schemas.microsoft.com/office/powerpoint/2010/main" val="938693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30213" y="671065"/>
            <a:ext cx="8524875" cy="387798"/>
          </a:xfrm>
        </p:spPr>
        <p:txBody>
          <a:bodyPr/>
          <a:lstStyle/>
          <a:p>
            <a:r>
              <a:rPr lang="en-US" altLang="en-US" dirty="0">
                <a:ea typeface="ＭＳ Ｐゴシック" charset="-128"/>
              </a:rPr>
              <a:t>Sympathetic Nervous System Blockers #3</a:t>
            </a:r>
          </a:p>
        </p:txBody>
      </p:sp>
      <p:sp>
        <p:nvSpPr>
          <p:cNvPr id="3" name="Content Placeholder 2"/>
          <p:cNvSpPr>
            <a:spLocks noGrp="1"/>
          </p:cNvSpPr>
          <p:nvPr>
            <p:ph idx="1"/>
          </p:nvPr>
        </p:nvSpPr>
        <p:spPr>
          <a:xfrm>
            <a:off x="330200" y="1500188"/>
            <a:ext cx="8148781" cy="3686175"/>
          </a:xfrm>
        </p:spPr>
        <p:txBody>
          <a:bodyPr/>
          <a:lstStyle/>
          <a:p>
            <a:pPr>
              <a:defRPr/>
            </a:pPr>
            <a:r>
              <a:rPr lang="en-US" dirty="0"/>
              <a:t>Alpha-adrenergic blockers</a:t>
            </a:r>
          </a:p>
          <a:p>
            <a:pPr lvl="1"/>
            <a:r>
              <a:rPr lang="en-US" dirty="0"/>
              <a:t>Phenoxybenzamine (</a:t>
            </a:r>
            <a:r>
              <a:rPr lang="en-US" i="1" dirty="0"/>
              <a:t>Dibenzyline</a:t>
            </a:r>
            <a:r>
              <a:rPr lang="en-US" dirty="0"/>
              <a:t>)</a:t>
            </a:r>
          </a:p>
          <a:p>
            <a:pPr lvl="1"/>
            <a:r>
              <a:rPr lang="en-US" dirty="0"/>
              <a:t>Phentolamine (</a:t>
            </a:r>
            <a:r>
              <a:rPr lang="en-US" i="1" dirty="0"/>
              <a:t>Regitine</a:t>
            </a:r>
            <a:r>
              <a:rPr lang="en-US" dirty="0"/>
              <a:t>)</a:t>
            </a:r>
          </a:p>
          <a:p>
            <a:pPr lvl="1">
              <a:defRPr/>
            </a:pPr>
            <a:endParaRPr lang="en-US" dirty="0"/>
          </a:p>
          <a:p>
            <a:pPr lvl="1">
              <a:defRPr/>
            </a:pPr>
            <a:endParaRPr lang="en-US" dirty="0"/>
          </a:p>
          <a:p>
            <a:pPr marL="457200" lvl="1" indent="0">
              <a:buFontTx/>
              <a:buNone/>
              <a:defRPr/>
            </a:pPr>
            <a:endParaRPr lang="en-US" dirty="0"/>
          </a:p>
        </p:txBody>
      </p:sp>
    </p:spTree>
    <p:extLst>
      <p:ext uri="{BB962C8B-B14F-4D97-AF65-F5344CB8AC3E}">
        <p14:creationId xmlns:p14="http://schemas.microsoft.com/office/powerpoint/2010/main" val="8225030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30213" y="671065"/>
            <a:ext cx="8524875" cy="387798"/>
          </a:xfrm>
        </p:spPr>
        <p:txBody>
          <a:bodyPr/>
          <a:lstStyle/>
          <a:p>
            <a:r>
              <a:rPr lang="en-US" altLang="en-US" dirty="0">
                <a:ea typeface="ＭＳ Ｐゴシック" charset="-128"/>
              </a:rPr>
              <a:t>Sympathetic Nervous System Blockers #4</a:t>
            </a:r>
          </a:p>
        </p:txBody>
      </p:sp>
      <p:sp>
        <p:nvSpPr>
          <p:cNvPr id="3" name="Content Placeholder 2"/>
          <p:cNvSpPr>
            <a:spLocks noGrp="1"/>
          </p:cNvSpPr>
          <p:nvPr>
            <p:ph idx="1"/>
          </p:nvPr>
        </p:nvSpPr>
        <p:spPr>
          <a:xfrm>
            <a:off x="330200" y="1500188"/>
            <a:ext cx="8148781" cy="3686175"/>
          </a:xfrm>
        </p:spPr>
        <p:txBody>
          <a:bodyPr/>
          <a:lstStyle/>
          <a:p>
            <a:pPr>
              <a:defRPr/>
            </a:pPr>
            <a:r>
              <a:rPr lang="en-US" dirty="0"/>
              <a:t>Alpha</a:t>
            </a:r>
            <a:r>
              <a:rPr lang="en-US" baseline="-25000" dirty="0"/>
              <a:t>1</a:t>
            </a:r>
            <a:r>
              <a:rPr lang="en-US" dirty="0"/>
              <a:t>-blockers</a:t>
            </a:r>
          </a:p>
          <a:p>
            <a:pPr lvl="1"/>
            <a:r>
              <a:rPr lang="en-US" dirty="0"/>
              <a:t>Doxazosin (</a:t>
            </a:r>
            <a:r>
              <a:rPr lang="en-US" i="1" dirty="0"/>
              <a:t>Cardura</a:t>
            </a:r>
            <a:r>
              <a:rPr lang="en-US" dirty="0"/>
              <a:t>)</a:t>
            </a:r>
          </a:p>
          <a:p>
            <a:pPr lvl="1"/>
            <a:r>
              <a:rPr lang="en-US" dirty="0"/>
              <a:t>Prazosin (</a:t>
            </a:r>
            <a:r>
              <a:rPr lang="en-US" i="1" dirty="0"/>
              <a:t>Minipress</a:t>
            </a:r>
            <a:r>
              <a:rPr lang="en-US" dirty="0"/>
              <a:t>)</a:t>
            </a:r>
          </a:p>
          <a:p>
            <a:pPr lvl="1"/>
            <a:r>
              <a:rPr lang="en-US" dirty="0"/>
              <a:t>Terazosin (generic)</a:t>
            </a:r>
          </a:p>
          <a:p>
            <a:pPr lvl="1">
              <a:defRPr/>
            </a:pPr>
            <a:endParaRPr lang="en-US" dirty="0"/>
          </a:p>
          <a:p>
            <a:pPr lvl="1">
              <a:defRPr/>
            </a:pPr>
            <a:endParaRPr lang="en-US" dirty="0"/>
          </a:p>
          <a:p>
            <a:pPr marL="457200" lvl="1" indent="0">
              <a:buFontTx/>
              <a:buNone/>
              <a:defRPr/>
            </a:pPr>
            <a:endParaRPr lang="en-US" dirty="0"/>
          </a:p>
        </p:txBody>
      </p:sp>
    </p:spTree>
    <p:extLst>
      <p:ext uri="{BB962C8B-B14F-4D97-AF65-F5344CB8AC3E}">
        <p14:creationId xmlns:p14="http://schemas.microsoft.com/office/powerpoint/2010/main" val="1645400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30213" y="671065"/>
            <a:ext cx="8524875" cy="387798"/>
          </a:xfrm>
        </p:spPr>
        <p:txBody>
          <a:bodyPr/>
          <a:lstStyle/>
          <a:p>
            <a:r>
              <a:rPr lang="en-US" altLang="en-US" dirty="0">
                <a:ea typeface="ＭＳ Ｐゴシック" charset="-128"/>
              </a:rPr>
              <a:t>Sympathetic Nervous System Blockers #5</a:t>
            </a:r>
          </a:p>
        </p:txBody>
      </p:sp>
      <p:sp>
        <p:nvSpPr>
          <p:cNvPr id="3" name="Content Placeholder 2"/>
          <p:cNvSpPr>
            <a:spLocks noGrp="1"/>
          </p:cNvSpPr>
          <p:nvPr>
            <p:ph idx="1"/>
          </p:nvPr>
        </p:nvSpPr>
        <p:spPr>
          <a:xfrm>
            <a:off x="330200" y="1500188"/>
            <a:ext cx="8148781" cy="3686175"/>
          </a:xfrm>
        </p:spPr>
        <p:txBody>
          <a:bodyPr/>
          <a:lstStyle/>
          <a:p>
            <a:pPr>
              <a:defRPr/>
            </a:pPr>
            <a:r>
              <a:rPr lang="en-US" dirty="0"/>
              <a:t>Alpha</a:t>
            </a:r>
            <a:r>
              <a:rPr lang="en-US" baseline="-25000" dirty="0"/>
              <a:t>2</a:t>
            </a:r>
            <a:r>
              <a:rPr lang="en-US" dirty="0"/>
              <a:t>-agonists</a:t>
            </a:r>
          </a:p>
          <a:p>
            <a:pPr lvl="1"/>
            <a:r>
              <a:rPr lang="en-US" dirty="0"/>
              <a:t>Clonidine (</a:t>
            </a:r>
            <a:r>
              <a:rPr lang="en-US" i="1" dirty="0"/>
              <a:t>Catapres</a:t>
            </a:r>
            <a:r>
              <a:rPr lang="en-US" dirty="0"/>
              <a:t>)</a:t>
            </a:r>
          </a:p>
          <a:p>
            <a:pPr lvl="1"/>
            <a:r>
              <a:rPr lang="en-US" dirty="0"/>
              <a:t>Guanfacine (</a:t>
            </a:r>
            <a:r>
              <a:rPr lang="en-US" i="1" dirty="0"/>
              <a:t>Tenex</a:t>
            </a:r>
            <a:r>
              <a:rPr lang="en-US" dirty="0"/>
              <a:t>)</a:t>
            </a:r>
          </a:p>
          <a:p>
            <a:pPr lvl="1"/>
            <a:r>
              <a:rPr lang="en-US" dirty="0"/>
              <a:t>Methyldopa (generic)</a:t>
            </a:r>
          </a:p>
          <a:p>
            <a:pPr lvl="1">
              <a:defRPr/>
            </a:pPr>
            <a:endParaRPr lang="en-US" dirty="0"/>
          </a:p>
          <a:p>
            <a:pPr lvl="1">
              <a:defRPr/>
            </a:pPr>
            <a:endParaRPr lang="en-US" dirty="0"/>
          </a:p>
          <a:p>
            <a:pPr marL="457200" lvl="1" indent="0">
              <a:buFontTx/>
              <a:buNone/>
              <a:defRPr/>
            </a:pPr>
            <a:endParaRPr lang="en-US" dirty="0"/>
          </a:p>
        </p:txBody>
      </p:sp>
    </p:spTree>
    <p:extLst>
      <p:ext uri="{BB962C8B-B14F-4D97-AF65-F5344CB8AC3E}">
        <p14:creationId xmlns:p14="http://schemas.microsoft.com/office/powerpoint/2010/main" val="1025859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362478"/>
            <a:ext cx="8382000" cy="720197"/>
          </a:xfrm>
        </p:spPr>
        <p:txBody>
          <a:bodyPr/>
          <a:lstStyle/>
          <a:p>
            <a:pPr>
              <a:defRPr/>
            </a:pPr>
            <a:r>
              <a:rPr lang="en-US" sz="2400" dirty="0"/>
              <a:t/>
            </a:r>
            <a:br>
              <a:rPr lang="en-US" sz="2400" dirty="0"/>
            </a:br>
            <a:r>
              <a:rPr lang="en-US" dirty="0"/>
              <a:t>Antihypotensive Agents</a:t>
            </a:r>
            <a:endParaRPr lang="en-US" dirty="0">
              <a:ea typeface="+mj-ea"/>
            </a:endParaRPr>
          </a:p>
        </p:txBody>
      </p:sp>
      <p:sp>
        <p:nvSpPr>
          <p:cNvPr id="41987" name="Content Placeholder 2"/>
          <p:cNvSpPr>
            <a:spLocks noGrp="1"/>
          </p:cNvSpPr>
          <p:nvPr>
            <p:ph idx="1"/>
          </p:nvPr>
        </p:nvSpPr>
        <p:spPr>
          <a:xfrm>
            <a:off x="330200" y="1116013"/>
            <a:ext cx="8613775" cy="4919027"/>
          </a:xfrm>
        </p:spPr>
        <p:txBody>
          <a:bodyPr/>
          <a:lstStyle/>
          <a:p>
            <a:endParaRPr lang="en-US" altLang="en-US" sz="1800" dirty="0">
              <a:ea typeface="ＭＳ Ｐゴシック" charset="-128"/>
            </a:endParaRPr>
          </a:p>
          <a:p>
            <a:r>
              <a:rPr lang="en-US" altLang="en-US" sz="1800" dirty="0">
                <a:ea typeface="ＭＳ Ｐゴシック" charset="-128"/>
              </a:rPr>
              <a:t>Blood Pressure-Raising Agents</a:t>
            </a:r>
          </a:p>
          <a:p>
            <a:pPr lvl="1"/>
            <a:r>
              <a:rPr lang="en-US" altLang="en-US" sz="1800" dirty="0">
                <a:ea typeface="ＭＳ Ｐゴシック" charset="-128"/>
              </a:rPr>
              <a:t>Midodrine (generic)</a:t>
            </a:r>
          </a:p>
          <a:p>
            <a:r>
              <a:rPr lang="en-US" altLang="en-US" sz="1800" dirty="0">
                <a:ea typeface="ＭＳ Ｐゴシック" charset="-128"/>
              </a:rPr>
              <a:t>Droxidopa (</a:t>
            </a:r>
            <a:r>
              <a:rPr lang="en-US" altLang="en-US" sz="1800" i="1" dirty="0">
                <a:ea typeface="ＭＳ Ｐゴシック" charset="-128"/>
              </a:rPr>
              <a:t>Northera</a:t>
            </a:r>
            <a:r>
              <a:rPr lang="en-US" altLang="en-US" sz="1800" dirty="0">
                <a:ea typeface="ＭＳ Ｐゴシック" charset="-128"/>
              </a:rPr>
              <a:t>)</a:t>
            </a:r>
          </a:p>
          <a:p>
            <a:r>
              <a:rPr lang="en-US" altLang="en-US" sz="1800" dirty="0">
                <a:ea typeface="ＭＳ Ｐゴシック" charset="-128"/>
              </a:rPr>
              <a:t>Sympathetic adrenergic agonists or vasopressors</a:t>
            </a:r>
          </a:p>
          <a:p>
            <a:pPr lvl="1"/>
            <a:r>
              <a:rPr lang="en-US" sz="1800" dirty="0"/>
              <a:t>Dobutamine (generic)</a:t>
            </a:r>
          </a:p>
          <a:p>
            <a:pPr lvl="1"/>
            <a:r>
              <a:rPr lang="en-US" sz="1800" dirty="0"/>
              <a:t>Dopamine (generic)</a:t>
            </a:r>
          </a:p>
          <a:p>
            <a:pPr lvl="1"/>
            <a:r>
              <a:rPr lang="en-US" sz="1800" dirty="0"/>
              <a:t>Ephedrine (generic)</a:t>
            </a:r>
          </a:p>
          <a:p>
            <a:pPr lvl="1"/>
            <a:r>
              <a:rPr lang="en-US" sz="1800" dirty="0"/>
              <a:t>Epinephrine (</a:t>
            </a:r>
            <a:r>
              <a:rPr lang="en-US" sz="1800" i="1" dirty="0"/>
              <a:t>Adrenalin, Adrenaclick</a:t>
            </a:r>
            <a:r>
              <a:rPr lang="en-US" sz="1800" dirty="0"/>
              <a:t>)</a:t>
            </a:r>
          </a:p>
          <a:p>
            <a:pPr lvl="1"/>
            <a:r>
              <a:rPr lang="en-US" sz="1800" dirty="0"/>
              <a:t>Isoproterenol (</a:t>
            </a:r>
            <a:r>
              <a:rPr lang="en-US" sz="1800" i="1" dirty="0"/>
              <a:t>Isuprel</a:t>
            </a:r>
            <a:r>
              <a:rPr lang="en-US" sz="1800" dirty="0"/>
              <a:t>)</a:t>
            </a:r>
          </a:p>
          <a:p>
            <a:pPr lvl="1"/>
            <a:r>
              <a:rPr lang="en-US" sz="1800" dirty="0"/>
              <a:t>Norepinephrine (</a:t>
            </a:r>
            <a:r>
              <a:rPr lang="en-US" sz="1800" i="1" dirty="0"/>
              <a:t>Levophed</a:t>
            </a:r>
            <a:r>
              <a:rPr lang="en-US" sz="1800" dirty="0"/>
              <a:t>)</a:t>
            </a:r>
          </a:p>
          <a:p>
            <a:pPr lvl="1"/>
            <a:r>
              <a:rPr lang="en-US" sz="1800" dirty="0"/>
              <a:t>Phenylephrine (generic)</a:t>
            </a:r>
          </a:p>
          <a:p>
            <a:pPr lvl="1"/>
            <a:endParaRPr lang="en-US" altLang="en-US" sz="1800" dirty="0">
              <a:ea typeface="ＭＳ Ｐゴシック"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25" y="342003"/>
            <a:ext cx="8486775" cy="775597"/>
          </a:xfrm>
        </p:spPr>
        <p:txBody>
          <a:bodyPr/>
          <a:lstStyle/>
          <a:p>
            <a:pPr>
              <a:defRPr/>
            </a:pPr>
            <a:r>
              <a:rPr lang="en-US" dirty="0">
                <a:ea typeface="+mj-ea"/>
              </a:rPr>
              <a:t>Nursing Considerations for Patients Receiving  </a:t>
            </a:r>
            <a:r>
              <a:rPr lang="en-US" dirty="0"/>
              <a:t>Antihypotensive Drugs</a:t>
            </a:r>
            <a:endParaRPr lang="en-US" dirty="0">
              <a:ea typeface="+mj-ea"/>
            </a:endParaRPr>
          </a:p>
        </p:txBody>
      </p:sp>
      <p:sp>
        <p:nvSpPr>
          <p:cNvPr id="44035" name="Content Placeholder 2"/>
          <p:cNvSpPr>
            <a:spLocks noGrp="1"/>
          </p:cNvSpPr>
          <p:nvPr>
            <p:ph idx="1"/>
          </p:nvPr>
        </p:nvSpPr>
        <p:spPr>
          <a:xfrm>
            <a:off x="330200" y="1514475"/>
            <a:ext cx="8613775" cy="3925888"/>
          </a:xfrm>
        </p:spPr>
        <p:txBody>
          <a:bodyPr/>
          <a:lstStyle/>
          <a:p>
            <a:r>
              <a:rPr lang="en-US" altLang="en-US" dirty="0">
                <a:ea typeface="ＭＳ Ｐゴシック" charset="-128"/>
              </a:rPr>
              <a:t>Assess:</a:t>
            </a:r>
          </a:p>
          <a:p>
            <a:pPr lvl="1"/>
            <a:r>
              <a:rPr lang="en-US" altLang="en-US" dirty="0">
                <a:ea typeface="ＭＳ Ｐゴシック" charset="-128"/>
              </a:rPr>
              <a:t>History and Physical Exam</a:t>
            </a:r>
          </a:p>
          <a:p>
            <a:pPr lvl="1"/>
            <a:r>
              <a:rPr lang="en-US" altLang="en-US" dirty="0">
                <a:ea typeface="ＭＳ Ｐゴシック" charset="-128"/>
              </a:rPr>
              <a:t>Known allergy</a:t>
            </a:r>
          </a:p>
          <a:p>
            <a:pPr lvl="1"/>
            <a:r>
              <a:rPr lang="en-US" altLang="en-US" dirty="0">
                <a:ea typeface="ＭＳ Ｐゴシック" charset="-128"/>
              </a:rPr>
              <a:t>Impaired kidney or liver function, pregnancy and lactation </a:t>
            </a:r>
          </a:p>
          <a:p>
            <a:pPr lvl="1"/>
            <a:r>
              <a:rPr lang="en-US" altLang="en-US" dirty="0">
                <a:ea typeface="ＭＳ Ｐゴシック" charset="-128"/>
              </a:rPr>
              <a:t>CV dysfunction; visual problems; urinary retention; and pheochromocytoma</a:t>
            </a:r>
          </a:p>
          <a:p>
            <a:pPr lvl="1"/>
            <a:r>
              <a:rPr lang="en-US" altLang="en-US" dirty="0">
                <a:ea typeface="ＭＳ Ｐゴシック" charset="-128"/>
              </a:rPr>
              <a:t>Baseline to include, VS, skin, weight, respirations and LS, appropriate lab values</a:t>
            </a:r>
          </a:p>
          <a:p>
            <a:endParaRPr lang="en-US" altLang="en-US" dirty="0">
              <a:ea typeface="ＭＳ Ｐゴシック"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82625"/>
            <a:ext cx="8524875" cy="388938"/>
          </a:xfrm>
        </p:spPr>
        <p:txBody>
          <a:bodyPr/>
          <a:lstStyle/>
          <a:p>
            <a:pPr>
              <a:defRPr/>
            </a:pPr>
            <a:r>
              <a:rPr lang="en-US" dirty="0">
                <a:ea typeface="+mj-ea"/>
              </a:rPr>
              <a:t>Question #3</a:t>
            </a:r>
          </a:p>
        </p:txBody>
      </p:sp>
      <p:sp>
        <p:nvSpPr>
          <p:cNvPr id="45059" name="Content Placeholder 2"/>
          <p:cNvSpPr>
            <a:spLocks noGrp="1"/>
          </p:cNvSpPr>
          <p:nvPr>
            <p:ph idx="1"/>
          </p:nvPr>
        </p:nvSpPr>
        <p:spPr>
          <a:xfrm>
            <a:off x="330200" y="1417638"/>
            <a:ext cx="8613775" cy="3686175"/>
          </a:xfrm>
        </p:spPr>
        <p:txBody>
          <a:bodyPr/>
          <a:lstStyle/>
          <a:p>
            <a:pPr marL="0" indent="0">
              <a:buFontTx/>
              <a:buNone/>
            </a:pPr>
            <a:r>
              <a:rPr lang="en-US" altLang="en-US" dirty="0">
                <a:ea typeface="ＭＳ Ｐゴシック" charset="-128"/>
              </a:rPr>
              <a:t>The nurse is caring for a 27-year-old African American woman who was just prescribed an ACE inhibitor for management of her hypertension. What should be advised related to contraception?</a:t>
            </a:r>
          </a:p>
          <a:p>
            <a:pPr lvl="1">
              <a:buFontTx/>
              <a:buNone/>
            </a:pPr>
            <a:r>
              <a:rPr lang="en-US" altLang="en-US" dirty="0">
                <a:ea typeface="ＭＳ Ｐゴシック" charset="-128"/>
              </a:rPr>
              <a:t>A. The use of spermicidal jellies is recommended.</a:t>
            </a:r>
          </a:p>
          <a:p>
            <a:pPr lvl="1">
              <a:buFontTx/>
              <a:buNone/>
            </a:pPr>
            <a:r>
              <a:rPr lang="en-US" altLang="en-US" dirty="0">
                <a:ea typeface="ＭＳ Ｐゴシック" charset="-128"/>
              </a:rPr>
              <a:t>B. The mini pill is the contraception method of choice.</a:t>
            </a:r>
          </a:p>
          <a:p>
            <a:pPr lvl="1">
              <a:buFontTx/>
              <a:buNone/>
            </a:pPr>
            <a:r>
              <a:rPr lang="en-US" altLang="en-US" dirty="0">
                <a:ea typeface="ＭＳ Ｐゴシック" charset="-128"/>
              </a:rPr>
              <a:t>C. Use barrier contraceptives to prevent pregnancy while taking these drugs.</a:t>
            </a:r>
          </a:p>
          <a:p>
            <a:pPr lvl="1">
              <a:buFontTx/>
              <a:buNone/>
            </a:pPr>
            <a:r>
              <a:rPr lang="en-US" altLang="en-US" dirty="0">
                <a:ea typeface="ＭＳ Ｐゴシック" charset="-128"/>
              </a:rPr>
              <a:t>D. No special precautions need to be taken.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55638"/>
            <a:ext cx="8524875" cy="388937"/>
          </a:xfrm>
        </p:spPr>
        <p:txBody>
          <a:bodyPr/>
          <a:lstStyle/>
          <a:p>
            <a:pPr>
              <a:defRPr/>
            </a:pPr>
            <a:r>
              <a:rPr lang="en-US" dirty="0">
                <a:ea typeface="+mj-ea"/>
              </a:rPr>
              <a:t>Answer to </a:t>
            </a:r>
            <a:r>
              <a:rPr lang="en-US" dirty="0"/>
              <a:t>Question #3</a:t>
            </a:r>
            <a:endParaRPr lang="en-US" dirty="0">
              <a:ea typeface="+mj-ea"/>
            </a:endParaRPr>
          </a:p>
        </p:txBody>
      </p:sp>
      <p:sp>
        <p:nvSpPr>
          <p:cNvPr id="46083" name="Content Placeholder 2"/>
          <p:cNvSpPr>
            <a:spLocks noGrp="1"/>
          </p:cNvSpPr>
          <p:nvPr>
            <p:ph idx="1"/>
          </p:nvPr>
        </p:nvSpPr>
        <p:spPr>
          <a:xfrm>
            <a:off x="330200" y="1390650"/>
            <a:ext cx="8613775" cy="3686175"/>
          </a:xfrm>
        </p:spPr>
        <p:txBody>
          <a:bodyPr/>
          <a:lstStyle/>
          <a:p>
            <a:endParaRPr lang="en-US" altLang="en-US" dirty="0">
              <a:ea typeface="ＭＳ Ｐゴシック" charset="-128"/>
            </a:endParaRPr>
          </a:p>
          <a:p>
            <a:pPr marL="280988" lvl="1" indent="-280988" algn="ctr">
              <a:buFontTx/>
              <a:buNone/>
            </a:pPr>
            <a:r>
              <a:rPr lang="en-US" altLang="en-US" dirty="0">
                <a:ea typeface="ＭＳ Ｐゴシック" charset="-128"/>
              </a:rPr>
              <a:t>C. Use barrier contraceptives to prevent pregnancy while taking these drugs.</a:t>
            </a:r>
          </a:p>
          <a:p>
            <a:pPr>
              <a:buFontTx/>
              <a:buNone/>
            </a:pPr>
            <a:endParaRPr lang="en-US" altLang="en-US" dirty="0">
              <a:ea typeface="ＭＳ Ｐゴシック" charset="-128"/>
            </a:endParaRPr>
          </a:p>
          <a:p>
            <a:pPr>
              <a:buFontTx/>
              <a:buNone/>
            </a:pPr>
            <a:r>
              <a:rPr lang="en-US" altLang="en-US" dirty="0">
                <a:ea typeface="ＭＳ Ｐゴシック" charset="-128"/>
              </a:rPr>
              <a:t>	Rationale: The safety for the use of these drugs during pregnancy has not been established. ACE inhibitors, ARBs, and renin inhibitors should not be used during pregnancy, and women of child-bearing age should be advised to use barrier contraceptives to prevent pregnancy while taking these drugs.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30213" y="293688"/>
            <a:ext cx="8524875" cy="776287"/>
          </a:xfrm>
        </p:spPr>
        <p:txBody>
          <a:bodyPr/>
          <a:lstStyle/>
          <a:p>
            <a:pPr eaLnBrk="1" hangingPunct="1">
              <a:defRPr/>
            </a:pPr>
            <a:r>
              <a:rPr lang="en-US" dirty="0">
                <a:ea typeface="+mj-ea"/>
              </a:rPr>
              <a:t>Risks for Coronary Artery Disease Related to Hypertension</a:t>
            </a:r>
          </a:p>
        </p:txBody>
      </p:sp>
      <p:sp>
        <p:nvSpPr>
          <p:cNvPr id="7171" name="Rectangle 3"/>
          <p:cNvSpPr>
            <a:spLocks noGrp="1" noChangeArrowheads="1"/>
          </p:cNvSpPr>
          <p:nvPr>
            <p:ph type="body" idx="1"/>
          </p:nvPr>
        </p:nvSpPr>
        <p:spPr>
          <a:xfrm>
            <a:off x="330200" y="1603375"/>
            <a:ext cx="8613775" cy="3854450"/>
          </a:xfrm>
        </p:spPr>
        <p:txBody>
          <a:bodyPr/>
          <a:lstStyle/>
          <a:p>
            <a:r>
              <a:rPr lang="en-US" altLang="en-US" sz="2400" dirty="0">
                <a:ea typeface="ＭＳ Ｐゴシック" charset="-128"/>
                <a:cs typeface="Times New Roman" pitchFamily="18" charset="0"/>
              </a:rPr>
              <a:t>Thickening of the heart muscle </a:t>
            </a:r>
          </a:p>
          <a:p>
            <a:r>
              <a:rPr lang="en-US" altLang="en-US" sz="2400" dirty="0">
                <a:ea typeface="ＭＳ Ｐゴシック" charset="-128"/>
                <a:cs typeface="Times New Roman" pitchFamily="18" charset="0"/>
              </a:rPr>
              <a:t>Increased pressure generated by the muscle on contraction </a:t>
            </a:r>
          </a:p>
          <a:p>
            <a:r>
              <a:rPr lang="en-US" altLang="en-US" sz="2400" dirty="0">
                <a:ea typeface="ＭＳ Ｐゴシック" charset="-128"/>
                <a:cs typeface="Times New Roman" pitchFamily="18" charset="0"/>
              </a:rPr>
              <a:t>Increased workload on the heart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295275"/>
            <a:ext cx="8524875" cy="776288"/>
          </a:xfrm>
        </p:spPr>
        <p:txBody>
          <a:bodyPr/>
          <a:lstStyle/>
          <a:p>
            <a:pPr>
              <a:defRPr/>
            </a:pPr>
            <a:r>
              <a:rPr lang="en-US" dirty="0">
                <a:ea typeface="+mj-ea"/>
              </a:rPr>
              <a:t>Conditions Related to Untreated Hypertension</a:t>
            </a:r>
          </a:p>
        </p:txBody>
      </p:sp>
      <p:sp>
        <p:nvSpPr>
          <p:cNvPr id="8195" name="Content Placeholder 2"/>
          <p:cNvSpPr>
            <a:spLocks noGrp="1"/>
          </p:cNvSpPr>
          <p:nvPr>
            <p:ph idx="1"/>
          </p:nvPr>
        </p:nvSpPr>
        <p:spPr>
          <a:xfrm>
            <a:off x="330200" y="1417638"/>
            <a:ext cx="8613775" cy="3686175"/>
          </a:xfrm>
        </p:spPr>
        <p:txBody>
          <a:bodyPr/>
          <a:lstStyle/>
          <a:p>
            <a:r>
              <a:rPr lang="en-US" altLang="en-US" dirty="0">
                <a:ea typeface="ＭＳ Ｐゴシック" charset="-128"/>
                <a:cs typeface="Times New Roman" pitchFamily="18" charset="0"/>
              </a:rPr>
              <a:t>CAD and Cardiac Death</a:t>
            </a:r>
          </a:p>
          <a:p>
            <a:r>
              <a:rPr lang="en-US" altLang="en-US" dirty="0">
                <a:ea typeface="ＭＳ Ｐゴシック" charset="-128"/>
                <a:cs typeface="Times New Roman" pitchFamily="18" charset="0"/>
              </a:rPr>
              <a:t>Stroke</a:t>
            </a:r>
          </a:p>
          <a:p>
            <a:r>
              <a:rPr lang="en-US" altLang="en-US" dirty="0">
                <a:ea typeface="ＭＳ Ｐゴシック" charset="-128"/>
                <a:cs typeface="Times New Roman" pitchFamily="18" charset="0"/>
              </a:rPr>
              <a:t>Renal Failure</a:t>
            </a:r>
          </a:p>
          <a:p>
            <a:r>
              <a:rPr lang="en-US" altLang="en-US" dirty="0">
                <a:ea typeface="ＭＳ Ｐゴシック" charset="-128"/>
                <a:cs typeface="Times New Roman" pitchFamily="18" charset="0"/>
              </a:rPr>
              <a:t>Loss of Vision</a:t>
            </a:r>
          </a:p>
          <a:p>
            <a:pPr>
              <a:buFontTx/>
              <a:buNone/>
            </a:pPr>
            <a:endParaRPr lang="en-US" altLang="en-US" dirty="0">
              <a:ea typeface="ＭＳ Ｐゴシック"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272153"/>
            <a:ext cx="8524875" cy="775597"/>
          </a:xfrm>
        </p:spPr>
        <p:txBody>
          <a:bodyPr/>
          <a:lstStyle/>
          <a:p>
            <a:r>
              <a:rPr lang="en-US" dirty="0"/>
              <a:t>Categories Rating the Severity of Hypertension</a:t>
            </a:r>
          </a:p>
        </p:txBody>
      </p:sp>
      <p:pic>
        <p:nvPicPr>
          <p:cNvPr id="6" name="Content Placeholder 5" descr="This table describes about Categories Rating the Severity of Hypertension">
            <a:extLst>
              <a:ext uri="{FF2B5EF4-FFF2-40B4-BE49-F238E27FC236}">
                <a16:creationId xmlns="" xmlns:a16="http://schemas.microsoft.com/office/drawing/2014/main" id="{3ADDC512-E1C9-AA4A-BC66-7E01EF8E10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2384" y="1799719"/>
            <a:ext cx="6479232" cy="3258561"/>
          </a:xfrm>
        </p:spPr>
      </p:pic>
    </p:spTree>
    <p:extLst>
      <p:ext uri="{BB962C8B-B14F-4D97-AF65-F5344CB8AC3E}">
        <p14:creationId xmlns:p14="http://schemas.microsoft.com/office/powerpoint/2010/main" val="3059225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330200" y="1500188"/>
            <a:ext cx="8613775" cy="3686175"/>
          </a:xfrm>
        </p:spPr>
        <p:txBody>
          <a:bodyPr/>
          <a:lstStyle/>
          <a:p>
            <a:r>
              <a:rPr lang="en-US" dirty="0"/>
              <a:t>High levels of psychological stress</a:t>
            </a:r>
          </a:p>
          <a:p>
            <a:r>
              <a:rPr lang="en-US" dirty="0"/>
              <a:t>Exposure to high-frequency noise</a:t>
            </a:r>
          </a:p>
          <a:p>
            <a:r>
              <a:rPr lang="en-US" dirty="0"/>
              <a:t>High-salt diet</a:t>
            </a:r>
          </a:p>
          <a:p>
            <a:r>
              <a:rPr lang="en-US" dirty="0"/>
              <a:t>Lack of rest</a:t>
            </a:r>
          </a:p>
          <a:p>
            <a:r>
              <a:rPr lang="en-US" dirty="0"/>
              <a:t>Genetic predisposition</a:t>
            </a:r>
          </a:p>
        </p:txBody>
      </p:sp>
      <p:sp>
        <p:nvSpPr>
          <p:cNvPr id="10243" name="Title 3"/>
          <p:cNvSpPr>
            <a:spLocks noGrp="1"/>
          </p:cNvSpPr>
          <p:nvPr>
            <p:ph type="title"/>
          </p:nvPr>
        </p:nvSpPr>
        <p:spPr>
          <a:xfrm>
            <a:off x="385763" y="677415"/>
            <a:ext cx="8524875" cy="387798"/>
          </a:xfrm>
        </p:spPr>
        <p:txBody>
          <a:bodyPr/>
          <a:lstStyle/>
          <a:p>
            <a:r>
              <a:rPr lang="en-US" altLang="en-US" dirty="0">
                <a:ea typeface="ＭＳ Ｐゴシック" charset="-128"/>
                <a:cs typeface="Times New Roman" pitchFamily="18" charset="0"/>
              </a:rPr>
              <a:t>Factors Known to Increase Blood Pressure</a:t>
            </a:r>
            <a:endParaRPr lang="en-US" altLang="en-US" dirty="0">
              <a:ea typeface="ＭＳ Ｐゴシック"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272153"/>
            <a:ext cx="8524875" cy="775597"/>
          </a:xfrm>
        </p:spPr>
        <p:txBody>
          <a:bodyPr/>
          <a:lstStyle/>
          <a:p>
            <a:r>
              <a:rPr lang="en-US" dirty="0"/>
              <a:t>Use Of </a:t>
            </a:r>
            <a:r>
              <a:rPr lang="en-US" dirty="0">
                <a:cs typeface="Times New Roman" pitchFamily="18" charset="0"/>
              </a:rPr>
              <a:t>Drugs Affecting Blood Pressure </a:t>
            </a:r>
            <a:r>
              <a:rPr lang="en-US" dirty="0"/>
              <a:t>Across The Lifespan</a:t>
            </a:r>
          </a:p>
        </p:txBody>
      </p:sp>
      <p:pic>
        <p:nvPicPr>
          <p:cNvPr id="6" name="Content Placeholder 5" descr="This table describes about Use Of Drugs Affecting Blood Pressure Across The Lifespan">
            <a:extLst>
              <a:ext uri="{FF2B5EF4-FFF2-40B4-BE49-F238E27FC236}">
                <a16:creationId xmlns="" xmlns:a16="http://schemas.microsoft.com/office/drawing/2014/main" id="{20CC2918-E190-3F46-B082-06D840B161F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9736" y="1393825"/>
            <a:ext cx="5584527" cy="4799675"/>
          </a:xfrm>
        </p:spPr>
      </p:pic>
    </p:spTree>
    <p:extLst>
      <p:ext uri="{BB962C8B-B14F-4D97-AF65-F5344CB8AC3E}">
        <p14:creationId xmlns:p14="http://schemas.microsoft.com/office/powerpoint/2010/main" val="292827474"/>
      </p:ext>
    </p:extLst>
  </p:cSld>
  <p:clrMapOvr>
    <a:masterClrMapping/>
  </p:clrMapOvr>
</p:sld>
</file>

<file path=ppt/theme/theme1.xml><?xml version="1.0" encoding="utf-8"?>
<a:theme xmlns:a="http://schemas.openxmlformats.org/drawingml/2006/main" name="LWW TEMPLATE">
  <a:themeElements>
    <a:clrScheme name="">
      <a:dk1>
        <a:srgbClr val="000000"/>
      </a:dk1>
      <a:lt1>
        <a:srgbClr val="FFFFFF"/>
      </a:lt1>
      <a:dk2>
        <a:srgbClr val="006B76"/>
      </a:dk2>
      <a:lt2>
        <a:srgbClr val="000000"/>
      </a:lt2>
      <a:accent1>
        <a:srgbClr val="186EC4"/>
      </a:accent1>
      <a:accent2>
        <a:srgbClr val="CC9900"/>
      </a:accent2>
      <a:accent3>
        <a:srgbClr val="FFFFFF"/>
      </a:accent3>
      <a:accent4>
        <a:srgbClr val="000000"/>
      </a:accent4>
      <a:accent5>
        <a:srgbClr val="ABBADE"/>
      </a:accent5>
      <a:accent6>
        <a:srgbClr val="B98A00"/>
      </a:accent6>
      <a:hlink>
        <a:srgbClr val="FF0000"/>
      </a:hlink>
      <a:folHlink>
        <a:srgbClr val="009900"/>
      </a:folHlink>
    </a:clrScheme>
    <a:fontScheme name="LWW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LWW 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LWW 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LWW 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LWW 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LWW 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LWW 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LWW 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G:\Q299xx.LWW\LWW TEMPLATE.ppt</Template>
  <TotalTime>2125</TotalTime>
  <Words>1581</Words>
  <Application>Microsoft Office PowerPoint</Application>
  <PresentationFormat>On-screen Show (4:3)</PresentationFormat>
  <Paragraphs>287</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LWW TEMPLATE</vt:lpstr>
      <vt:lpstr>Chapter 43:   Drugs Affecting Blood Pressure</vt:lpstr>
      <vt:lpstr>Blood Pressure Control</vt:lpstr>
      <vt:lpstr>Control of Blood Pressure</vt:lpstr>
      <vt:lpstr>The Renin–Angiotensin System</vt:lpstr>
      <vt:lpstr>Risks for Coronary Artery Disease Related to Hypertension</vt:lpstr>
      <vt:lpstr>Conditions Related to Untreated Hypertension</vt:lpstr>
      <vt:lpstr>Categories Rating the Severity of Hypertension</vt:lpstr>
      <vt:lpstr>Factors Known to Increase Blood Pressure</vt:lpstr>
      <vt:lpstr>Use Of Drugs Affecting Blood Pressure Across The Lifespan</vt:lpstr>
      <vt:lpstr>Hypotension</vt:lpstr>
      <vt:lpstr>Antihypertensive Agents</vt:lpstr>
      <vt:lpstr>Stepped Care Management of Hypertension</vt:lpstr>
      <vt:lpstr>ACE Inhibitors #1</vt:lpstr>
      <vt:lpstr>ACE Inhibitors #2</vt:lpstr>
      <vt:lpstr>ACE Inhibitors #3</vt:lpstr>
      <vt:lpstr>ACE Inhibitors #4</vt:lpstr>
      <vt:lpstr>Nursing Considerations for ACE Inhibitors </vt:lpstr>
      <vt:lpstr>Prototype ACE Inhibitors</vt:lpstr>
      <vt:lpstr>Question #1</vt:lpstr>
      <vt:lpstr>Answer to Question #1</vt:lpstr>
      <vt:lpstr>Angiotensin II Receptor Blockers #1</vt:lpstr>
      <vt:lpstr>Angiotensin II Receptor Blockers #2</vt:lpstr>
      <vt:lpstr>Angiotensin II Receptor Blockers #3</vt:lpstr>
      <vt:lpstr>Nursing Considerations for Angiotensin II Receptor Blockers </vt:lpstr>
      <vt:lpstr>Prototype Angiotensin II Receptor Blockers </vt:lpstr>
      <vt:lpstr>Renin Inhibitor</vt:lpstr>
      <vt:lpstr>Calcium Channel Blockers #1</vt:lpstr>
      <vt:lpstr>Calcium Channel Blockers #2</vt:lpstr>
      <vt:lpstr>Calcium Channel Blockers #3</vt:lpstr>
      <vt:lpstr>Nursing Considerations for Calcium Channel Blocker </vt:lpstr>
      <vt:lpstr>Prototype Calcium Channel Blockers </vt:lpstr>
      <vt:lpstr>Question #2</vt:lpstr>
      <vt:lpstr>Answer to Question #2</vt:lpstr>
      <vt:lpstr>Vasodilators #1</vt:lpstr>
      <vt:lpstr>Vasodilators #2</vt:lpstr>
      <vt:lpstr>Vasodilators #3</vt:lpstr>
      <vt:lpstr>Nursing Considerations for Vasodilators </vt:lpstr>
      <vt:lpstr>Prototype Vasodilators</vt:lpstr>
      <vt:lpstr>Diuretics </vt:lpstr>
      <vt:lpstr>Sympathetic Nervous System Blockers #1</vt:lpstr>
      <vt:lpstr>Sympathetic Nervous System Blockers #2</vt:lpstr>
      <vt:lpstr>Sympathetic Nervous System Blockers #3</vt:lpstr>
      <vt:lpstr>Sympathetic Nervous System Blockers #4</vt:lpstr>
      <vt:lpstr>Sympathetic Nervous System Blockers #5</vt:lpstr>
      <vt:lpstr> Antihypotensive Agents</vt:lpstr>
      <vt:lpstr>Nursing Considerations for Patients Receiving  Antihypotensive Drugs</vt:lpstr>
      <vt:lpstr>Question #3</vt:lpstr>
      <vt:lpstr>Answer to Question #3</vt:lpstr>
    </vt:vector>
  </TitlesOfParts>
  <Company>Wolters Kluwer Health - Lippincott Williams &amp; Wilkins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43: Drugs Affecting Blood Pressure</dc:title>
  <dc:creator>Dale Gray</dc:creator>
  <cp:lastModifiedBy> </cp:lastModifiedBy>
  <cp:revision>193</cp:revision>
  <cp:lastPrinted>2001-01-03T19:47:24Z</cp:lastPrinted>
  <dcterms:created xsi:type="dcterms:W3CDTF">2001-02-15T19:07:27Z</dcterms:created>
  <dcterms:modified xsi:type="dcterms:W3CDTF">2019-09-23T09:02:53Z</dcterms:modified>
</cp:coreProperties>
</file>