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288" r:id="rId2"/>
    <p:sldId id="291" r:id="rId3"/>
    <p:sldId id="331" r:id="rId4"/>
    <p:sldId id="293" r:id="rId5"/>
    <p:sldId id="332" r:id="rId6"/>
    <p:sldId id="294" r:id="rId7"/>
    <p:sldId id="301" r:id="rId8"/>
    <p:sldId id="333" r:id="rId9"/>
    <p:sldId id="334" r:id="rId10"/>
    <p:sldId id="297" r:id="rId11"/>
    <p:sldId id="298" r:id="rId12"/>
    <p:sldId id="299" r:id="rId13"/>
    <p:sldId id="300" r:id="rId14"/>
    <p:sldId id="316" r:id="rId15"/>
    <p:sldId id="335" r:id="rId16"/>
    <p:sldId id="302" r:id="rId17"/>
    <p:sldId id="329" r:id="rId18"/>
    <p:sldId id="304" r:id="rId19"/>
    <p:sldId id="305" r:id="rId20"/>
    <p:sldId id="344" r:id="rId21"/>
    <p:sldId id="317" r:id="rId22"/>
    <p:sldId id="336" r:id="rId23"/>
    <p:sldId id="338" r:id="rId24"/>
    <p:sldId id="319" r:id="rId25"/>
    <p:sldId id="320" r:id="rId26"/>
    <p:sldId id="321" r:id="rId27"/>
    <p:sldId id="322" r:id="rId28"/>
    <p:sldId id="307" r:id="rId29"/>
    <p:sldId id="330" r:id="rId30"/>
    <p:sldId id="308" r:id="rId31"/>
    <p:sldId id="309" r:id="rId32"/>
    <p:sldId id="310" r:id="rId33"/>
    <p:sldId id="318" r:id="rId34"/>
    <p:sldId id="340" r:id="rId35"/>
    <p:sldId id="323" r:id="rId36"/>
    <p:sldId id="324" r:id="rId37"/>
    <p:sldId id="345" r:id="rId38"/>
    <p:sldId id="346" r:id="rId39"/>
    <p:sldId id="347" r:id="rId40"/>
    <p:sldId id="348" r:id="rId41"/>
    <p:sldId id="349" r:id="rId42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0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5927" autoAdjust="0"/>
  </p:normalViewPr>
  <p:slideViewPr>
    <p:cSldViewPr snapToGrid="0"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950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t" anchorCtr="0" compatLnSpc="1">
            <a:prstTxWarp prst="textNoShape">
              <a:avLst/>
            </a:prstTxWarp>
          </a:bodyPr>
          <a:lstStyle>
            <a:lvl1pPr algn="l" defTabSz="954414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t" anchorCtr="0" compatLnSpc="1">
            <a:prstTxWarp prst="textNoShape">
              <a:avLst/>
            </a:prstTxWarp>
          </a:bodyPr>
          <a:lstStyle>
            <a:lvl1pPr algn="r" defTabSz="954414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1113"/>
            <a:ext cx="30654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b" anchorCtr="0" compatLnSpc="1">
            <a:prstTxWarp prst="textNoShape">
              <a:avLst/>
            </a:prstTxWarp>
          </a:bodyPr>
          <a:lstStyle>
            <a:lvl1pPr algn="l" defTabSz="954414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901113"/>
            <a:ext cx="30654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15EE31-A29A-43CE-9660-F71D1AA9D9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04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t" anchorCtr="0" compatLnSpc="1">
            <a:prstTxWarp prst="textNoShape">
              <a:avLst/>
            </a:prstTxWarp>
          </a:bodyPr>
          <a:lstStyle>
            <a:lvl1pPr algn="l" defTabSz="954414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t" anchorCtr="0" compatLnSpc="1">
            <a:prstTxWarp prst="textNoShape">
              <a:avLst/>
            </a:prstTxWarp>
          </a:bodyPr>
          <a:lstStyle>
            <a:lvl1pPr algn="r" defTabSz="954414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701675"/>
            <a:ext cx="4681537" cy="3509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5188" y="4424363"/>
            <a:ext cx="5189537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1113"/>
            <a:ext cx="30654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b" anchorCtr="0" compatLnSpc="1">
            <a:prstTxWarp prst="textNoShape">
              <a:avLst/>
            </a:prstTxWarp>
          </a:bodyPr>
          <a:lstStyle>
            <a:lvl1pPr algn="l" defTabSz="954414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901113"/>
            <a:ext cx="30654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88" tIns="47427" rIns="96488" bIns="4742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B59C3D-E6B3-4E3F-8ABD-5A14F19B70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4053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EB7E99-6224-44FF-960E-B02B8DBFA5F6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D23235-3AE3-4D1B-B81F-2FA5E39E0E6F}" type="slidenum">
              <a:rPr lang="en-US" altLang="en-US" sz="1200" smtClean="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36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D23235-3AE3-4D1B-B81F-2FA5E39E0E6F}" type="slidenum">
              <a:rPr lang="en-US" altLang="en-US" sz="1200" smtClean="0">
                <a:latin typeface="Times New Roman" pitchFamily="18" charset="0"/>
              </a:rPr>
              <a:pPr/>
              <a:t>20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1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/>
              <a:t>Copyright © 2013 Wolters Kluwer Health | Lippincott Williams &amp; Wilkins </a:t>
            </a:r>
          </a:p>
        </p:txBody>
      </p:sp>
      <p:pic>
        <p:nvPicPr>
          <p:cNvPr id="6" name="Picture 15" descr="ppt_ope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5550" y="3235101"/>
            <a:ext cx="6692900" cy="387798"/>
          </a:xfrm>
          <a:effectLst/>
        </p:spPr>
        <p:txBody>
          <a:bodyPr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64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89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22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3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21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66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73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2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3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671513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06525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Copyright © 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2020 </a:t>
            </a: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Wolters Kluwer • All Rights Reserved</a:t>
            </a:r>
          </a:p>
        </p:txBody>
      </p:sp>
      <p:pic>
        <p:nvPicPr>
          <p:cNvPr id="1032" name="Picture 14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Courier New" pitchFamily="49" charset="0"/>
        <a:buChar char="o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2847303"/>
            <a:ext cx="6692900" cy="116339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Chapter 49: 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US" dirty="0"/>
              <a:t>Drugs Used to Treat Anemias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Erythropoiesis-Stimulating Agents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24000"/>
            <a:ext cx="8613775" cy="4211638"/>
          </a:xfrm>
        </p:spPr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Stimulate the bone marrow to make more RBC’s</a:t>
            </a:r>
            <a:endParaRPr lang="en-US" altLang="en-US" sz="2000" dirty="0">
              <a:ea typeface="ＭＳ Ｐゴシック" charset="-128"/>
              <a:cs typeface="Times New Roman" pitchFamily="18" charset="0"/>
            </a:endParaRPr>
          </a:p>
          <a:p>
            <a:pPr lvl="1"/>
            <a:r>
              <a:rPr lang="en-US" altLang="en-US" sz="2000" dirty="0">
                <a:ea typeface="ＭＳ Ｐゴシック" charset="-128"/>
                <a:cs typeface="Times New Roman" pitchFamily="18" charset="0"/>
              </a:rPr>
              <a:t>Epoetin Alfa (</a:t>
            </a:r>
            <a:r>
              <a:rPr lang="en-US" altLang="en-US" sz="2000" i="1" dirty="0">
                <a:ea typeface="ＭＳ Ｐゴシック" charset="-128"/>
                <a:cs typeface="Times New Roman" pitchFamily="18" charset="0"/>
              </a:rPr>
              <a:t>Epogen, Procrit</a:t>
            </a:r>
            <a:r>
              <a:rPr lang="en-US" altLang="en-US" sz="2000" dirty="0">
                <a:ea typeface="ＭＳ Ｐゴシック" charset="-128"/>
                <a:cs typeface="Times New Roman" pitchFamily="18" charset="0"/>
              </a:rPr>
              <a:t>) </a:t>
            </a:r>
          </a:p>
          <a:p>
            <a:pPr lvl="2"/>
            <a:r>
              <a:rPr lang="en-US" altLang="en-US" sz="2000" dirty="0">
                <a:ea typeface="ＭＳ Ｐゴシック" charset="-128"/>
                <a:cs typeface="Times New Roman" pitchFamily="18" charset="0"/>
              </a:rPr>
              <a:t>Treats anemia associated with renal failure and AIDS, decreases need for blood transfusions in patients undergoing surgery</a:t>
            </a:r>
          </a:p>
          <a:p>
            <a:pPr lvl="1"/>
            <a:r>
              <a:rPr lang="en-US" altLang="en-US" sz="2000" dirty="0">
                <a:ea typeface="ＭＳ Ｐゴシック" charset="-128"/>
                <a:cs typeface="Times New Roman" pitchFamily="18" charset="0"/>
              </a:rPr>
              <a:t>Darbopoetin Alfa (</a:t>
            </a:r>
            <a:r>
              <a:rPr lang="en-US" altLang="en-US" sz="2000" i="1" dirty="0">
                <a:ea typeface="ＭＳ Ｐゴシック" charset="-128"/>
                <a:cs typeface="Times New Roman" pitchFamily="18" charset="0"/>
              </a:rPr>
              <a:t>Aranesp)</a:t>
            </a:r>
          </a:p>
          <a:p>
            <a:pPr lvl="2"/>
            <a:r>
              <a:rPr lang="en-US" altLang="en-US" sz="2000" dirty="0">
                <a:ea typeface="ＭＳ Ｐゴシック" charset="-128"/>
                <a:cs typeface="Times New Roman" pitchFamily="18" charset="0"/>
              </a:rPr>
              <a:t>Treats anemia associated with chronic renal failure, including patients on dialysis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Methoxy Polyethylene Glycol-Epoetin Beta (</a:t>
            </a:r>
            <a:r>
              <a:rPr lang="en-US" altLang="en-US" sz="2000" i="1" dirty="0">
                <a:ea typeface="ＭＳ Ｐゴシック" charset="-128"/>
              </a:rPr>
              <a:t>Mircera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pPr lvl="2"/>
            <a:r>
              <a:rPr lang="en-US" altLang="en-US" sz="2000" dirty="0">
                <a:ea typeface="ＭＳ Ｐゴシック" charset="-128"/>
              </a:rPr>
              <a:t>Treats anemias associated with chronic renal failure, including patients receiving dialysis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46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Erythropoiesis-Stimulating Agents</a:t>
            </a:r>
            <a:r>
              <a:rPr lang="en-US" dirty="0">
                <a:ea typeface="+mj-ea"/>
                <a:cs typeface="Times New Roman" pitchFamily="18" charset="0"/>
              </a:rPr>
              <a:t> #2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59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Acts like the natural glycoprotein erythropoietin to stimulate the production of RBC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in the bone marrow</a:t>
            </a:r>
          </a:p>
          <a:p>
            <a:r>
              <a:rPr lang="en-US" altLang="en-US" dirty="0">
                <a:ea typeface="ＭＳ Ｐゴシック" charset="-128"/>
              </a:rPr>
              <a:t>Indications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Treats anemia associated with chronic renal failure to reduce the need for allogenic blood transfusions in surgical patients</a:t>
            </a:r>
            <a:endParaRPr lang="en-US" altLang="en-US" sz="2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Erythropoiesis-Stimulating Agents</a:t>
            </a:r>
            <a:r>
              <a:rPr lang="en-US" dirty="0">
                <a:ea typeface="+mj-ea"/>
                <a:cs typeface="Times New Roman" pitchFamily="18" charset="0"/>
              </a:rPr>
              <a:t> #3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3987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Pharmacokinetics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Metabolized through the normal kinetic process</a:t>
            </a:r>
          </a:p>
          <a:p>
            <a:r>
              <a:rPr lang="en-US" altLang="en-US" dirty="0">
                <a:ea typeface="ＭＳ Ｐゴシック" charset="-128"/>
              </a:rPr>
              <a:t>Contraindications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Uncontrolled hypertension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Allergy to mammalian cell-derived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Allergy to human albumin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Lactation</a:t>
            </a:r>
            <a:endParaRPr lang="en-US" altLang="en-US" sz="2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46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Erythropoiesis-Stimulating Agents</a:t>
            </a:r>
            <a:r>
              <a:rPr lang="en-US" dirty="0">
                <a:ea typeface="+mj-ea"/>
                <a:cs typeface="Times New Roman" pitchFamily="18" charset="0"/>
              </a:rPr>
              <a:t> #4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04938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Adverse Effects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CNS – Headache, fatigue, asthenia, dizziness, and seizure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Nausea, vomiting, and diarrhea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CV – Hypertension, edema, possible chest pain</a:t>
            </a:r>
          </a:p>
          <a:p>
            <a:r>
              <a:rPr lang="en-US" altLang="en-US" dirty="0">
                <a:ea typeface="ＭＳ Ｐゴシック" charset="-128"/>
              </a:rPr>
              <a:t>Drug-Drug Interactions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Should not be mixed in solution with other drugs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175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</a:t>
            </a:r>
            <a:r>
              <a:rPr lang="en-US" dirty="0">
                <a:cs typeface="Times New Roman" pitchFamily="18" charset="0"/>
              </a:rPr>
              <a:t>Erythropoiesis-Stimulating Agents </a:t>
            </a:r>
            <a:endParaRPr lang="en-US" dirty="0">
              <a:ea typeface="+mj-ea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3987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History and Physical Exam and known allergies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Severe hypertension, pregnancy, anemia and abnormal renal function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Patients with cancer receiving the drugs to increase hematocrit after antineoplastic chemotherapy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Neurological and CV status, respirations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Appropriate lab values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</a:t>
            </a:r>
            <a:r>
              <a:rPr lang="en-US" dirty="0">
                <a:cs typeface="Times New Roman" pitchFamily="18" charset="0"/>
              </a:rPr>
              <a:t>Erythropoietins</a:t>
            </a:r>
            <a:endParaRPr lang="en-US" dirty="0"/>
          </a:p>
        </p:txBody>
      </p:sp>
      <p:pic>
        <p:nvPicPr>
          <p:cNvPr id="6" name="Content Placeholder 5" descr="This table describes about Prototype Erythropoietins">
            <a:extLst>
              <a:ext uri="{FF2B5EF4-FFF2-40B4-BE49-F238E27FC236}">
                <a16:creationId xmlns="" xmlns:a16="http://schemas.microsoft.com/office/drawing/2014/main" id="{5404C966-0D8C-5D42-9134-A1874639A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08" y="1406525"/>
            <a:ext cx="4887983" cy="4779962"/>
          </a:xfrm>
        </p:spPr>
      </p:pic>
    </p:spTree>
    <p:extLst>
      <p:ext uri="{BB962C8B-B14F-4D97-AF65-F5344CB8AC3E}">
        <p14:creationId xmlns:p14="http://schemas.microsoft.com/office/powerpoint/2010/main" val="277500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7553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Agents Used </a:t>
            </a:r>
            <a:r>
              <a:rPr lang="en-US" dirty="0" smtClean="0">
                <a:ea typeface="+mj-ea"/>
              </a:rPr>
              <a:t>for Iron </a:t>
            </a:r>
            <a:r>
              <a:rPr lang="en-US" dirty="0">
                <a:ea typeface="+mj-ea"/>
              </a:rPr>
              <a:t>Deficiency Anemia #1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1613"/>
            <a:ext cx="8613775" cy="460645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Ferrous Asparate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FE Aspartate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Ferrous Fumarate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Feostat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Ferrous Gluconate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Fergon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Ferrous Sulfate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Feosol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Ferrous Sulfate Exsiccated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Feratab, Slow FE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Ferumoxytol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Feraheme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Iron Dextran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InFeD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Iron Sucrose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Venofer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)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Sodium Ferric Gluconate Complex (</a:t>
            </a:r>
            <a:r>
              <a:rPr lang="en-US" altLang="en-US" i="1" dirty="0">
                <a:ea typeface="ＭＳ Ｐゴシック" charset="-128"/>
                <a:cs typeface="Times New Roman" pitchFamily="18" charset="0"/>
              </a:rPr>
              <a:t>Ferrlecit)</a:t>
            </a:r>
            <a:endParaRPr lang="en-US" altLang="en-US" dirty="0">
              <a:ea typeface="ＭＳ Ｐゴシック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30213" y="283266"/>
            <a:ext cx="8524875" cy="775597"/>
          </a:xfrm>
        </p:spPr>
        <p:txBody>
          <a:bodyPr/>
          <a:lstStyle/>
          <a:p>
            <a:r>
              <a:rPr lang="en-US" dirty="0"/>
              <a:t>Agents Used for </a:t>
            </a:r>
            <a:r>
              <a:rPr lang="en-US" dirty="0" smtClean="0"/>
              <a:t>Iron </a:t>
            </a:r>
            <a:r>
              <a:rPr lang="en-US" dirty="0"/>
              <a:t>Deficiency Anemia </a:t>
            </a:r>
            <a:r>
              <a:rPr lang="en-US" altLang="en-US" dirty="0" smtClean="0">
                <a:ea typeface="ＭＳ Ｐゴシック" charset="-128"/>
              </a:rPr>
              <a:t>#2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30200" y="1404938"/>
            <a:ext cx="8613775" cy="393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charset="-128"/>
              </a:rPr>
              <a:t>Actions- Elevate the serum iron concentration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charset="-128"/>
              </a:rPr>
              <a:t>Indications-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charset="-128"/>
              </a:rPr>
              <a:t>Treatment of iron deficiency anemias and may also be used as adjunctive therapy in patients receiving Epoetin Alfa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charset="-128"/>
              </a:rPr>
              <a:t>Pharmacokinetics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charset="-128"/>
              </a:rPr>
              <a:t>Absorbed in the small intestines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charset="-128"/>
              </a:rPr>
              <a:t>Transported in the blood bound to transferrin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charset="-128"/>
              </a:rPr>
              <a:t>Small amounts are lost daily in the sweat, urine, sloughing of skin and mucosal cell, and sloughing of intestinal cells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7553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/>
              <a:t>Agents Used for </a:t>
            </a:r>
            <a:r>
              <a:rPr lang="en-US" dirty="0" smtClean="0"/>
              <a:t>Iron </a:t>
            </a:r>
            <a:r>
              <a:rPr lang="en-US" dirty="0"/>
              <a:t>Deficiency Anemia </a:t>
            </a:r>
            <a:r>
              <a:rPr lang="en-US" dirty="0" smtClean="0">
                <a:ea typeface="+mj-ea"/>
              </a:rPr>
              <a:t>#3</a:t>
            </a:r>
            <a:endParaRPr lang="en-US" dirty="0">
              <a:ea typeface="+mj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Contraindications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Allergy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Hemochromatosis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Hemolytic anemia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Normal iron balance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Peptic ulcer, colitis, or regional enteritis</a:t>
            </a:r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pPr lvl="1"/>
            <a:endParaRPr lang="en-US" altLang="en-US" sz="2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7553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/>
              <a:t>Agents Used for </a:t>
            </a:r>
            <a:r>
              <a:rPr lang="en-US" dirty="0" smtClean="0"/>
              <a:t>Iron </a:t>
            </a:r>
            <a:r>
              <a:rPr lang="en-US" dirty="0"/>
              <a:t>Deficiency Anemia </a:t>
            </a:r>
            <a:r>
              <a:rPr lang="en-US" dirty="0" smtClean="0">
                <a:ea typeface="+mj-ea"/>
              </a:rPr>
              <a:t>#4</a:t>
            </a:r>
            <a:endParaRPr lang="en-US" dirty="0">
              <a:ea typeface="+mj-ea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40687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Adverse Effects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Oral - GI irritation and CNS toxicity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Parental iron is associated with severe anaphylactic reactions, local irritation, staining of the tissues, and phlebitis</a:t>
            </a:r>
          </a:p>
          <a:p>
            <a:r>
              <a:rPr lang="en-US" altLang="en-US" dirty="0">
                <a:ea typeface="ＭＳ Ｐゴシック" charset="-128"/>
              </a:rPr>
              <a:t>Drug-Drug Interactions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Antacids, tetracycline, cimetidine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Ciprofloxacin, norfloxacin, or ofloxacin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Chloramphenicol</a:t>
            </a:r>
            <a:endParaRPr lang="en-US" altLang="en-US" sz="2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19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Blood Components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392238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Plasma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The liquid part of blood; contains proteins essential for the immune response and blood clotting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Formed Elements of the Blood 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Leukocytes (WBCs): Part of the immune system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Erythrocytes (RBCs): Carry oxygen to the tissues and remove carbon dioxide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7553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/>
              <a:t>Agents Used for </a:t>
            </a:r>
            <a:r>
              <a:rPr lang="en-US" dirty="0" smtClean="0"/>
              <a:t>Iron </a:t>
            </a:r>
            <a:r>
              <a:rPr lang="en-US" dirty="0"/>
              <a:t>Deficiency Anemia </a:t>
            </a:r>
            <a:r>
              <a:rPr lang="en-US" dirty="0" smtClean="0">
                <a:ea typeface="+mj-ea"/>
              </a:rPr>
              <a:t>#5</a:t>
            </a:r>
            <a:endParaRPr lang="en-US" dirty="0">
              <a:ea typeface="+mj-ea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40687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Food Interactions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Eggs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Milk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Coffee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Tea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Acidic liquids</a:t>
            </a:r>
          </a:p>
        </p:txBody>
      </p:sp>
    </p:spTree>
    <p:extLst>
      <p:ext uri="{BB962C8B-B14F-4D97-AF65-F5344CB8AC3E}">
        <p14:creationId xmlns:p14="http://schemas.microsoft.com/office/powerpoint/2010/main" val="147601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48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Iron Preparations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History and Physical Exam and known allergy</a:t>
            </a:r>
          </a:p>
          <a:p>
            <a:pPr lvl="1"/>
            <a:r>
              <a:rPr lang="fr-FR" altLang="en-US" dirty="0">
                <a:ea typeface="ＭＳ Ｐゴシック" charset="-128"/>
              </a:rPr>
              <a:t>Colitis, enteritis, or peptic ulcer, </a:t>
            </a:r>
            <a:r>
              <a:rPr lang="en-US" altLang="en-US" dirty="0">
                <a:ea typeface="ＭＳ Ｐゴシック" charset="-128"/>
              </a:rPr>
              <a:t>hemolytic anemias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Skin, neurological status, VS and CV function and BS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Appropriate lab values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Chelating Agents #1</a:t>
            </a:r>
          </a:p>
        </p:txBody>
      </p:sp>
      <p:pic>
        <p:nvPicPr>
          <p:cNvPr id="6" name="Content Placeholder 5" descr="This table describes about Chelating Agents ">
            <a:extLst>
              <a:ext uri="{FF2B5EF4-FFF2-40B4-BE49-F238E27FC236}">
                <a16:creationId xmlns="" xmlns:a16="http://schemas.microsoft.com/office/drawing/2014/main" id="{16D1639C-1A75-B441-8C93-93E1D44B6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9" y="1406525"/>
            <a:ext cx="7598661" cy="4779962"/>
          </a:xfrm>
        </p:spPr>
      </p:pic>
    </p:spTree>
    <p:extLst>
      <p:ext uri="{BB962C8B-B14F-4D97-AF65-F5344CB8AC3E}">
        <p14:creationId xmlns:p14="http://schemas.microsoft.com/office/powerpoint/2010/main" val="74741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Iron Preparations </a:t>
            </a:r>
          </a:p>
        </p:txBody>
      </p:sp>
      <p:pic>
        <p:nvPicPr>
          <p:cNvPr id="6" name="Content Placeholder 5" descr="This table describes about Prototype Iron Preparations ">
            <a:extLst>
              <a:ext uri="{FF2B5EF4-FFF2-40B4-BE49-F238E27FC236}">
                <a16:creationId xmlns="" xmlns:a16="http://schemas.microsoft.com/office/drawing/2014/main" id="{7C838AFC-1F9B-5C49-9258-7D5845740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89" y="1406525"/>
            <a:ext cx="5672222" cy="4779962"/>
          </a:xfrm>
        </p:spPr>
      </p:pic>
    </p:spTree>
    <p:extLst>
      <p:ext uri="{BB962C8B-B14F-4D97-AF65-F5344CB8AC3E}">
        <p14:creationId xmlns:p14="http://schemas.microsoft.com/office/powerpoint/2010/main" val="353153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699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30200" y="1539875"/>
            <a:ext cx="8613775" cy="3686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Please answer the following statement as true or false. </a:t>
            </a: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Megaloblastic anemia occurs when there is insufficient folic acid or vitamin B</a:t>
            </a:r>
            <a:r>
              <a:rPr lang="en-US" altLang="en-US" baseline="-25000" dirty="0">
                <a:ea typeface="ＭＳ Ｐゴシック" charset="-128"/>
              </a:rPr>
              <a:t>12</a:t>
            </a:r>
            <a:r>
              <a:rPr lang="en-US" altLang="en-US" dirty="0">
                <a:ea typeface="ＭＳ Ｐゴシック" charset="-128"/>
              </a:rPr>
              <a:t> to support the stromal structure of the RBC.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42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#1</a:t>
            </a: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True</a:t>
            </a:r>
          </a:p>
          <a:p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Rationale: 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Megaloblastic anemia equals insufficient folic acid or vitamin B</a:t>
            </a:r>
            <a:r>
              <a:rPr lang="en-US" altLang="en-US" baseline="-30000" dirty="0">
                <a:ea typeface="ＭＳ Ｐゴシック" charset="-128"/>
                <a:cs typeface="Times New Roman" pitchFamily="18" charset="0"/>
              </a:rPr>
              <a:t>12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 to create the stromal structure needed in a healthy RBC.</a:t>
            </a:r>
            <a:r>
              <a:rPr lang="en-US" altLang="en-US" dirty="0">
                <a:ea typeface="ＭＳ Ｐゴシック" charset="-128"/>
              </a:rPr>
              <a:t> </a:t>
            </a:r>
          </a:p>
          <a:p>
            <a:pPr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572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30200" y="1512888"/>
            <a:ext cx="8613775" cy="41894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charset="-128"/>
              </a:rPr>
              <a:t>	A 4-year-old is brought to the emergency room. The child is in shock. The mother states she found the child eating her iron-fortified vitamin pills about 2½ hours ago. The mother estimates the child ate close to 200 tablets. What medication would you expect the physician to order for the treatment iron toxicity?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charset="-128"/>
              </a:rPr>
              <a:t>	A. Deferoxamine mesylate 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charset="-128"/>
              </a:rPr>
              <a:t>	B. Methoxy polyethylene glycol-epoetin beta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charset="-128"/>
              </a:rPr>
              <a:t>	C. Sodium ferric gluconate complex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charset="-128"/>
              </a:rPr>
              <a:t>	D. Levoleucovorin</a:t>
            </a:r>
          </a:p>
          <a:p>
            <a:pPr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36600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#2</a:t>
            </a:r>
            <a:endParaRPr lang="en-US" dirty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30200" y="1471613"/>
            <a:ext cx="8613775" cy="3686175"/>
          </a:xfrm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a. Deferoxamine mesylate</a:t>
            </a:r>
          </a:p>
          <a:p>
            <a:endParaRPr lang="en-US" altLang="en-US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charset="-128"/>
              </a:rPr>
              <a:t>	Rationale: Supportive measures to deal with shock, dehydration, and gastrointestinal damage will be necessary. In addition, an iron-chelating agent such as deferoxamine mesylate may be tried.</a:t>
            </a:r>
          </a:p>
          <a:p>
            <a:pPr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44488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Causes of Folate and </a:t>
            </a:r>
            <a:r>
              <a:rPr lang="en-US" dirty="0">
                <a:ea typeface="+mj-ea"/>
                <a:cs typeface="Times New Roman" pitchFamily="18" charset="0"/>
              </a:rPr>
              <a:t>Vitamin B</a:t>
            </a:r>
            <a:r>
              <a:rPr lang="en-US" baseline="-30000" dirty="0">
                <a:ea typeface="+mj-ea"/>
                <a:cs typeface="Times New Roman" pitchFamily="18" charset="0"/>
              </a:rPr>
              <a:t>12</a:t>
            </a:r>
            <a:r>
              <a:rPr lang="en-US" dirty="0">
                <a:ea typeface="+mj-ea"/>
                <a:cs typeface="Times New Roman" pitchFamily="18" charset="0"/>
              </a:rPr>
              <a:t> Deficiencies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58913"/>
            <a:ext cx="8613775" cy="402431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Folate Deficiencies 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Secondary to increased demand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Absorption problems in the small intestine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Drugs that cause folate deficiencies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Secondary to the malnutrition of alcoholism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Vitamin B</a:t>
            </a:r>
            <a:r>
              <a:rPr lang="en-US" altLang="en-US" baseline="-30000" dirty="0">
                <a:ea typeface="ＭＳ Ｐゴシック" charset="-128"/>
                <a:cs typeface="Times New Roman" pitchFamily="18" charset="0"/>
              </a:rPr>
              <a:t>12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 Deficiencies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Poor diet or increased demand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Lack of intrinsic factor in the stomach</a:t>
            </a: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30213" y="283266"/>
            <a:ext cx="8524875" cy="775597"/>
          </a:xfrm>
        </p:spPr>
        <p:txBody>
          <a:bodyPr/>
          <a:lstStyle/>
          <a:p>
            <a:r>
              <a:rPr lang="en-US" dirty="0"/>
              <a:t>Agents for </a:t>
            </a:r>
            <a:br>
              <a:rPr lang="en-US" dirty="0"/>
            </a:br>
            <a:r>
              <a:rPr lang="en-US" dirty="0"/>
              <a:t>Megaloblastic Anemias </a:t>
            </a:r>
            <a:r>
              <a:rPr lang="en-US" dirty="0">
                <a:ea typeface="ＭＳ Ｐゴシック" charset="-128"/>
                <a:cs typeface="Times New Roman" pitchFamily="18" charset="0"/>
              </a:rPr>
              <a:t>#1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98600"/>
            <a:ext cx="8613775" cy="3686175"/>
          </a:xfrm>
        </p:spPr>
        <p:txBody>
          <a:bodyPr/>
          <a:lstStyle/>
          <a:p>
            <a:pPr>
              <a:defRPr/>
            </a:pPr>
            <a:r>
              <a:rPr lang="en-US" dirty="0"/>
              <a:t>Folic Acid</a:t>
            </a:r>
          </a:p>
          <a:p>
            <a:pPr lvl="1">
              <a:defRPr/>
            </a:pPr>
            <a:r>
              <a:rPr lang="en-US" dirty="0"/>
              <a:t>Folic acid (generic)</a:t>
            </a:r>
          </a:p>
          <a:p>
            <a:pPr lvl="1">
              <a:defRPr/>
            </a:pPr>
            <a:r>
              <a:rPr lang="en-US" dirty="0"/>
              <a:t>Leucovorin (generic)</a:t>
            </a:r>
          </a:p>
          <a:p>
            <a:pPr lvl="1">
              <a:defRPr/>
            </a:pPr>
            <a:r>
              <a:rPr lang="en-US" dirty="0"/>
              <a:t>Levoleucovorin (</a:t>
            </a:r>
            <a:r>
              <a:rPr lang="en-US" i="1" dirty="0"/>
              <a:t>Fusilev</a:t>
            </a:r>
            <a:r>
              <a:rPr lang="en-US" dirty="0"/>
              <a:t>), IV</a:t>
            </a:r>
          </a:p>
          <a:p>
            <a:pPr>
              <a:defRPr/>
            </a:pPr>
            <a:r>
              <a:rPr lang="en-US" dirty="0"/>
              <a:t>B12</a:t>
            </a:r>
          </a:p>
          <a:p>
            <a:pPr lvl="1">
              <a:defRPr/>
            </a:pPr>
            <a:r>
              <a:rPr lang="en-US" dirty="0"/>
              <a:t>Hydroxocobalamin (generic), injectable drug</a:t>
            </a:r>
          </a:p>
          <a:p>
            <a:pPr lvl="1">
              <a:defRPr/>
            </a:pPr>
            <a:r>
              <a:rPr lang="en-US" dirty="0"/>
              <a:t>Cyanocobalamin (</a:t>
            </a:r>
            <a:r>
              <a:rPr lang="en-US" i="1" dirty="0"/>
              <a:t>Nascobal</a:t>
            </a:r>
            <a:r>
              <a:rPr lang="en-US" dirty="0"/>
              <a:t>), nasal spray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Erythropoiesis</a:t>
            </a:r>
          </a:p>
        </p:txBody>
      </p:sp>
      <p:pic>
        <p:nvPicPr>
          <p:cNvPr id="4" name="Content Placeholder 3" descr="This image explains Erythropoiesi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6" y="1406524"/>
            <a:ext cx="4032709" cy="4325112"/>
          </a:xfrm>
        </p:spPr>
      </p:pic>
    </p:spTree>
    <p:extLst>
      <p:ext uri="{BB962C8B-B14F-4D97-AF65-F5344CB8AC3E}">
        <p14:creationId xmlns:p14="http://schemas.microsoft.com/office/powerpoint/2010/main" val="84925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43578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/>
              <a:t>Agents for </a:t>
            </a:r>
            <a:br>
              <a:rPr lang="en-US" dirty="0"/>
            </a:br>
            <a:r>
              <a:rPr lang="en-US" dirty="0"/>
              <a:t>Megaloblastic Anemias </a:t>
            </a:r>
            <a:r>
              <a:rPr lang="en-US" dirty="0">
                <a:ea typeface="ＭＳ Ｐゴシック" charset="-128"/>
                <a:cs typeface="Times New Roman" pitchFamily="18" charset="0"/>
              </a:rPr>
              <a:t>#2</a:t>
            </a:r>
            <a:endParaRPr lang="en-US" dirty="0">
              <a:ea typeface="+mj-ea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58913"/>
            <a:ext cx="8613775" cy="3686175"/>
          </a:xfrm>
        </p:spPr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Actions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Essential for cell growth and division for the production of a strong stroma in RBCs</a:t>
            </a:r>
          </a:p>
          <a:p>
            <a:pPr lvl="1"/>
            <a:r>
              <a:rPr lang="en-US" altLang="en-US" sz="2000" dirty="0">
                <a:ea typeface="ＭＳ Ｐゴシック" charset="-128"/>
                <a:cs typeface="Times New Roman" pitchFamily="18" charset="0"/>
              </a:rPr>
              <a:t>B</a:t>
            </a:r>
            <a:r>
              <a:rPr lang="en-US" altLang="en-US" sz="2000" baseline="-30000" dirty="0">
                <a:ea typeface="ＭＳ Ｐゴシック" charset="-128"/>
                <a:cs typeface="Times New Roman" pitchFamily="18" charset="0"/>
              </a:rPr>
              <a:t>12</a:t>
            </a:r>
            <a:r>
              <a:rPr lang="en-US" altLang="en-US" sz="2000" dirty="0">
                <a:ea typeface="ＭＳ Ｐゴシック" charset="-128"/>
              </a:rPr>
              <a:t> is also necessary for the maintenance of the myeline sheath in nerve tissues</a:t>
            </a:r>
          </a:p>
          <a:p>
            <a:r>
              <a:rPr lang="en-US" altLang="en-US" sz="2000" dirty="0">
                <a:ea typeface="ＭＳ Ｐゴシック" charset="-128"/>
              </a:rPr>
              <a:t>Indications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Replacement therapy for dietary deficiencies, pregnancy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Folic acid is used as a rescue drug for cells exposed to some toxic chemotherapeutic agent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2153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/>
              <a:t>Agents for </a:t>
            </a:r>
            <a:br>
              <a:rPr lang="en-US" dirty="0"/>
            </a:br>
            <a:r>
              <a:rPr lang="en-US" dirty="0"/>
              <a:t>Megaloblastic Anemias </a:t>
            </a:r>
            <a:r>
              <a:rPr lang="en-US" dirty="0">
                <a:ea typeface="+mj-ea"/>
              </a:rPr>
              <a:t>#3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3987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Pharmacokinetics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Well absorbed after injection, metabolized in the liver, and excreted in the urine</a:t>
            </a:r>
          </a:p>
          <a:p>
            <a:r>
              <a:rPr lang="en-US" altLang="en-US" dirty="0">
                <a:ea typeface="ＭＳ Ｐゴシック" charset="-128"/>
              </a:rPr>
              <a:t>Contraindications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Allergy </a:t>
            </a:r>
          </a:p>
          <a:p>
            <a:r>
              <a:rPr lang="en-US" altLang="en-US" dirty="0">
                <a:ea typeface="ＭＳ Ｐゴシック" charset="-128"/>
              </a:rPr>
              <a:t>Caution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Pregnancy or lactation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Patients with other anemias</a:t>
            </a:r>
            <a:endParaRPr lang="en-US" altLang="en-US" sz="2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9141"/>
            <a:ext cx="8524875" cy="775597"/>
          </a:xfrm>
        </p:spPr>
        <p:txBody>
          <a:bodyPr/>
          <a:lstStyle/>
          <a:p>
            <a:pPr>
              <a:defRPr/>
            </a:pPr>
            <a:r>
              <a:rPr lang="en-US" dirty="0"/>
              <a:t>Agents for </a:t>
            </a:r>
            <a:br>
              <a:rPr lang="en-US" dirty="0"/>
            </a:br>
            <a:r>
              <a:rPr lang="en-US" dirty="0"/>
              <a:t>Megaloblastic Anemias </a:t>
            </a:r>
            <a:r>
              <a:rPr lang="en-US" dirty="0">
                <a:ea typeface="+mj-ea"/>
              </a:rPr>
              <a:t>#4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986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Adverse Effects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Pain and discomfort at the injection site</a:t>
            </a:r>
          </a:p>
          <a:p>
            <a:r>
              <a:rPr lang="en-US" altLang="en-US" dirty="0">
                <a:ea typeface="ＭＳ Ｐゴシック" charset="-128"/>
              </a:rPr>
              <a:t> 	Nasal irritation with intranasal spray</a:t>
            </a:r>
          </a:p>
          <a:p>
            <a:r>
              <a:rPr lang="en-US" altLang="en-US" dirty="0">
                <a:ea typeface="ＭＳ Ｐゴシック" charset="-128"/>
              </a:rPr>
              <a:t>Drug-drug interactions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Relatively few since they are essential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pPr lvl="1"/>
            <a:endParaRPr lang="en-US" altLang="en-US" sz="2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7813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</a:t>
            </a:r>
            <a:r>
              <a:rPr lang="en-US" dirty="0"/>
              <a:t>Agents for </a:t>
            </a:r>
            <a:br>
              <a:rPr lang="en-US" dirty="0"/>
            </a:br>
            <a:r>
              <a:rPr lang="en-US" dirty="0"/>
              <a:t>Megaloblastic Anemias </a:t>
            </a:r>
            <a:endParaRPr lang="en-US" dirty="0">
              <a:ea typeface="+mj-ea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3987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History and Physical Exam and known allergy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Pregnancy, lactation, and nasal erosion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Affect, orientation, and reflexes; pulse, blood pressure, and perfusion; respirations and adventitious sounds; and complete blood count, hematocrit, and iron levels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Agents for </a:t>
            </a:r>
            <a:br>
              <a:rPr lang="en-US" dirty="0"/>
            </a:br>
            <a:r>
              <a:rPr lang="en-US" dirty="0"/>
              <a:t>Megaloblastic Anemias </a:t>
            </a:r>
          </a:p>
        </p:txBody>
      </p:sp>
      <p:pic>
        <p:nvPicPr>
          <p:cNvPr id="6" name="Content Placeholder 5" descr="This table describes aboutPrototype Agents for Megaloblastic Anemias ">
            <a:extLst>
              <a:ext uri="{FF2B5EF4-FFF2-40B4-BE49-F238E27FC236}">
                <a16:creationId xmlns="" xmlns:a16="http://schemas.microsoft.com/office/drawing/2014/main" id="{8A7E43A0-851C-4E44-8AB4-15DDECE6FB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" y="1610359"/>
            <a:ext cx="4230688" cy="3438162"/>
          </a:xfrm>
        </p:spPr>
      </p:pic>
      <p:pic>
        <p:nvPicPr>
          <p:cNvPr id="7" name="Content Placeholder 6" descr="This table describes aboutPrototype Agents for Megaloblastic Anemias ">
            <a:extLst>
              <a:ext uri="{FF2B5EF4-FFF2-40B4-BE49-F238E27FC236}">
                <a16:creationId xmlns="" xmlns:a16="http://schemas.microsoft.com/office/drawing/2014/main" id="{4873D044-DB7A-9C45-9AF6-A3ABBECAD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85" y="1585912"/>
            <a:ext cx="3963748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8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429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#3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30200" y="1700213"/>
            <a:ext cx="8613775" cy="3686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Please answer the following statement as true or false.</a:t>
            </a: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The only iron preparation designated for only parenteral use is ferrous sulfate exsiccated. </a:t>
            </a: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302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#3</a:t>
            </a:r>
            <a:endParaRPr lang="en-US" dirty="0">
              <a:ea typeface="+mj-ea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30200" y="1458913"/>
            <a:ext cx="8613775" cy="3686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False</a:t>
            </a: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charset="-128"/>
              </a:rPr>
              <a:t>Rationale: Ferrous fumarate, ferrous gluconate, ferrous sulfate, and ferrous sulfate exsiccated are available for oral administration. Iron dextran is a parenteral form of iron given by Z-track method that may be used if an oral form cannot be given or cannot be tolerated.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D63CC-D1D9-1A4A-9B8D-702F1933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for Sickle Cell Anemia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5BF79-4F2A-B448-8C48-92176B0C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Hydroxyurea (</a:t>
            </a:r>
            <a:r>
              <a:rPr lang="en-US" i="1" dirty="0"/>
              <a:t>Droxia</a:t>
            </a:r>
            <a:r>
              <a:rPr lang="en-US" dirty="0"/>
              <a:t>)</a:t>
            </a:r>
          </a:p>
          <a:p>
            <a:r>
              <a:rPr lang="en-US" dirty="0"/>
              <a:t>Actions and Indications</a:t>
            </a:r>
          </a:p>
          <a:p>
            <a:pPr lvl="1"/>
            <a:r>
              <a:rPr lang="en-US" dirty="0"/>
              <a:t>Increases amount of fetal hemoglobin produced in bone marrow</a:t>
            </a:r>
          </a:p>
          <a:p>
            <a:pPr lvl="1"/>
            <a:r>
              <a:rPr lang="en-US" dirty="0"/>
              <a:t>Dilutes formation of the abnormal hemoglobin S </a:t>
            </a:r>
          </a:p>
        </p:txBody>
      </p:sp>
    </p:spTree>
    <p:extLst>
      <p:ext uri="{BB962C8B-B14F-4D97-AF65-F5344CB8AC3E}">
        <p14:creationId xmlns:p14="http://schemas.microsoft.com/office/powerpoint/2010/main" val="4161065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D63CC-D1D9-1A4A-9B8D-702F1933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for Sickle Cell Anemia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5BF79-4F2A-B448-8C48-92176B0C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  <a:p>
            <a:pPr lvl="1"/>
            <a:r>
              <a:rPr lang="en-US" dirty="0"/>
              <a:t>Well absorbed from GI tract</a:t>
            </a:r>
          </a:p>
          <a:p>
            <a:pPr lvl="1"/>
            <a:r>
              <a:rPr lang="en-US" dirty="0"/>
              <a:t>Metabolized in liver</a:t>
            </a:r>
          </a:p>
          <a:p>
            <a:pPr lvl="1"/>
            <a:r>
              <a:rPr lang="en-US" dirty="0"/>
              <a:t>Excreted in urine </a:t>
            </a:r>
          </a:p>
          <a:p>
            <a:pPr lvl="1"/>
            <a:r>
              <a:rPr lang="en-US" dirty="0"/>
              <a:t>Known to cross placenta and enter into breast milk</a:t>
            </a:r>
          </a:p>
        </p:txBody>
      </p:sp>
    </p:spTree>
    <p:extLst>
      <p:ext uri="{BB962C8B-B14F-4D97-AF65-F5344CB8AC3E}">
        <p14:creationId xmlns:p14="http://schemas.microsoft.com/office/powerpoint/2010/main" val="2018576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D63CC-D1D9-1A4A-9B8D-702F1933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for Sickle Cell Anemia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5BF79-4F2A-B448-8C48-92176B0C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Contraindications</a:t>
            </a:r>
          </a:p>
          <a:p>
            <a:pPr lvl="1"/>
            <a:r>
              <a:rPr lang="en-US" dirty="0"/>
              <a:t>Known allergy</a:t>
            </a:r>
          </a:p>
          <a:p>
            <a:pPr lvl="1"/>
            <a:r>
              <a:rPr lang="en-US" dirty="0"/>
              <a:t>Severe anemia or leukopenia</a:t>
            </a:r>
          </a:p>
          <a:p>
            <a:r>
              <a:rPr lang="en-US" dirty="0"/>
              <a:t>Caution</a:t>
            </a:r>
          </a:p>
          <a:p>
            <a:pPr lvl="1"/>
            <a:r>
              <a:rPr lang="en-US" dirty="0"/>
              <a:t>Impaired liver or renal function</a:t>
            </a:r>
          </a:p>
          <a:p>
            <a:pPr lvl="1"/>
            <a:r>
              <a:rPr lang="en-US" dirty="0"/>
              <a:t>Pregnancy and lactation</a:t>
            </a:r>
          </a:p>
        </p:txBody>
      </p:sp>
    </p:spTree>
    <p:extLst>
      <p:ext uri="{BB962C8B-B14F-4D97-AF65-F5344CB8AC3E}">
        <p14:creationId xmlns:p14="http://schemas.microsoft.com/office/powerpoint/2010/main" val="131744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302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Factors Essential to Producing Healthy RBCs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59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Adequate Amounts of Iron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To form hemoglobin rings to carry the oxygen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Minute Amounts of Vitamin B</a:t>
            </a:r>
            <a:r>
              <a:rPr lang="en-US" altLang="en-US" baseline="-30000" dirty="0">
                <a:ea typeface="ＭＳ Ｐゴシック" charset="-128"/>
                <a:cs typeface="Times New Roman" pitchFamily="18" charset="0"/>
              </a:rPr>
              <a:t>12</a:t>
            </a:r>
            <a:r>
              <a:rPr lang="en-US" altLang="en-US" dirty="0">
                <a:ea typeface="ＭＳ Ｐゴシック" charset="-128"/>
                <a:cs typeface="Times New Roman" pitchFamily="18" charset="0"/>
              </a:rPr>
              <a:t> and Folic Acid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To form a supporting structure that can survive being battered through blood vessels for 120 days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Essential Amino Acids and Carbohydrates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To complete the hemoglobin rings, cell membrane, and basic structure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D63CC-D1D9-1A4A-9B8D-702F1933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for Sickle Cell Anemia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5BF79-4F2A-B448-8C48-92176B0C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Adverse Effects</a:t>
            </a:r>
          </a:p>
          <a:p>
            <a:pPr lvl="1"/>
            <a:r>
              <a:rPr lang="en-US" dirty="0"/>
              <a:t>GI, headache, dizziness, disorientation, fever, chills, and malaise, increased cancer risk</a:t>
            </a:r>
          </a:p>
          <a:p>
            <a:r>
              <a:rPr lang="en-US" dirty="0"/>
              <a:t>Drug-Drug Interactions</a:t>
            </a:r>
          </a:p>
          <a:p>
            <a:pPr lvl="1"/>
            <a:r>
              <a:rPr lang="en-US" dirty="0"/>
              <a:t>Uricosuric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61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D63CC-D1D9-1A4A-9B8D-702F1933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Agents for Sickle Cell Anemia</a:t>
            </a:r>
          </a:p>
        </p:txBody>
      </p:sp>
      <p:pic>
        <p:nvPicPr>
          <p:cNvPr id="5" name="Content Placeholder 4" descr="This table describes about Prototype Agents for Sickle Cell Anemia">
            <a:extLst>
              <a:ext uri="{FF2B5EF4-FFF2-40B4-BE49-F238E27FC236}">
                <a16:creationId xmlns="" xmlns:a16="http://schemas.microsoft.com/office/drawing/2014/main" id="{7290A1B5-BE27-324D-8051-CA7700117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23" y="1406525"/>
            <a:ext cx="5217153" cy="4779962"/>
          </a:xfrm>
        </p:spPr>
      </p:pic>
    </p:spTree>
    <p:extLst>
      <p:ext uri="{BB962C8B-B14F-4D97-AF65-F5344CB8AC3E}">
        <p14:creationId xmlns:p14="http://schemas.microsoft.com/office/powerpoint/2010/main" val="128470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4853"/>
            <a:ext cx="8524875" cy="775597"/>
          </a:xfrm>
        </p:spPr>
        <p:txBody>
          <a:bodyPr/>
          <a:lstStyle/>
          <a:p>
            <a:r>
              <a:rPr lang="en-US" dirty="0"/>
              <a:t>Sites of Action of Drugs Used to Treat Anemias</a:t>
            </a:r>
          </a:p>
        </p:txBody>
      </p:sp>
      <p:pic>
        <p:nvPicPr>
          <p:cNvPr id="4" name="Content Placeholder 3" descr="This image explains Sites of Action of Drugs Used to Treat Anemia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60" y="1412748"/>
            <a:ext cx="5789480" cy="4032504"/>
          </a:xfrm>
        </p:spPr>
      </p:pic>
    </p:spTree>
    <p:extLst>
      <p:ext uri="{BB962C8B-B14F-4D97-AF65-F5344CB8AC3E}">
        <p14:creationId xmlns:p14="http://schemas.microsoft.com/office/powerpoint/2010/main" val="239795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477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Types of Anemia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12888"/>
            <a:ext cx="8613775" cy="4529324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Iron Deficiency Anemia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A negative iron balance occurs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Megaloblastic Anemia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Folic acid deficiency</a:t>
            </a:r>
          </a:p>
          <a:p>
            <a:pPr lvl="1"/>
            <a:r>
              <a:rPr lang="en-US" altLang="en-US" dirty="0">
                <a:ea typeface="ＭＳ Ｐゴシック" charset="-128"/>
                <a:cs typeface="Times New Roman" pitchFamily="18" charset="0"/>
              </a:rPr>
              <a:t>Vitamin B12 deficiency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  <a:cs typeface="Times New Roman" pitchFamily="18" charset="0"/>
              </a:rPr>
              <a:t>Pernicious Anemia 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Sick Cell Anemia</a:t>
            </a:r>
          </a:p>
          <a:p>
            <a:pPr lvl="1"/>
            <a:r>
              <a:rPr lang="en-US" dirty="0"/>
              <a:t>Chronic hemolytic anemia that occurs almost exclusively in African Americans</a:t>
            </a:r>
          </a:p>
          <a:p>
            <a:pPr lvl="1"/>
            <a:endParaRPr lang="en-US" altLang="en-US" dirty="0">
              <a:ea typeface="ＭＳ Ｐゴシック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175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Persons at Risk for Iron Deficiency Anemia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12888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Menstruating women who lose RBCs monthly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Pregnant and nursing women who have increased demands for iron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Rapidly growing adolescents, especially those who do not have a nutritious diet</a:t>
            </a:r>
          </a:p>
          <a:p>
            <a:r>
              <a:rPr lang="en-US" altLang="en-US" dirty="0">
                <a:ea typeface="ＭＳ Ｐゴシック" charset="-128"/>
                <a:cs typeface="Times New Roman" pitchFamily="18" charset="0"/>
              </a:rPr>
              <a:t>Persons with GI bleeding</a:t>
            </a:r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4853"/>
            <a:ext cx="8524875" cy="775597"/>
          </a:xfrm>
        </p:spPr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cs typeface="Times New Roman" pitchFamily="18" charset="0"/>
              </a:rPr>
              <a:t>Drugs Used to Treat Anemias </a:t>
            </a:r>
            <a:r>
              <a:rPr lang="en-US" dirty="0"/>
              <a:t>Across the Lifespan</a:t>
            </a:r>
          </a:p>
        </p:txBody>
      </p:sp>
      <p:pic>
        <p:nvPicPr>
          <p:cNvPr id="6" name="Content Placeholder 5" descr="This table describes about Use of Drugs Used to Treat Anemias Across the Lifespan">
            <a:extLst>
              <a:ext uri="{FF2B5EF4-FFF2-40B4-BE49-F238E27FC236}">
                <a16:creationId xmlns="" xmlns:a16="http://schemas.microsoft.com/office/drawing/2014/main" id="{73E3F191-EB7E-164A-A55E-E698E2856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56" y="1370666"/>
            <a:ext cx="5922087" cy="5012204"/>
          </a:xfrm>
        </p:spPr>
      </p:pic>
    </p:spTree>
    <p:extLst>
      <p:ext uri="{BB962C8B-B14F-4D97-AF65-F5344CB8AC3E}">
        <p14:creationId xmlns:p14="http://schemas.microsoft.com/office/powerpoint/2010/main" val="25539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4853"/>
            <a:ext cx="8524875" cy="775597"/>
          </a:xfrm>
        </p:spPr>
        <p:txBody>
          <a:bodyPr/>
          <a:lstStyle/>
          <a:p>
            <a:r>
              <a:rPr lang="en-US" dirty="0"/>
              <a:t>Erythropoiesis Controls the Rate of Blood Cell Production</a:t>
            </a:r>
          </a:p>
        </p:txBody>
      </p:sp>
      <p:pic>
        <p:nvPicPr>
          <p:cNvPr id="4" name="Content Placeholder 3" descr="This image explains Erythropoiesis Controls the Rate of Blood Cell Produc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93" y="1406524"/>
            <a:ext cx="4690614" cy="4325112"/>
          </a:xfrm>
        </p:spPr>
      </p:pic>
    </p:spTree>
    <p:extLst>
      <p:ext uri="{BB962C8B-B14F-4D97-AF65-F5344CB8AC3E}">
        <p14:creationId xmlns:p14="http://schemas.microsoft.com/office/powerpoint/2010/main" val="3866155184"/>
      </p:ext>
    </p:extLst>
  </p:cSld>
  <p:clrMapOvr>
    <a:masterClrMapping/>
  </p:clrMapOvr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1321</TotalTime>
  <Words>1205</Words>
  <Application>Microsoft Office PowerPoint</Application>
  <PresentationFormat>On-screen Show (4:3)</PresentationFormat>
  <Paragraphs>222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LWW TEMPLATE</vt:lpstr>
      <vt:lpstr>Chapter 49:   Drugs Used to Treat Anemias</vt:lpstr>
      <vt:lpstr>Blood Components</vt:lpstr>
      <vt:lpstr>Erythropoiesis</vt:lpstr>
      <vt:lpstr>Factors Essential to Producing Healthy RBCs</vt:lpstr>
      <vt:lpstr>Sites of Action of Drugs Used to Treat Anemias</vt:lpstr>
      <vt:lpstr>Types of Anemia</vt:lpstr>
      <vt:lpstr>Persons at Risk for Iron Deficiency Anemia</vt:lpstr>
      <vt:lpstr>Use of Drugs Used to Treat Anemias Across the Lifespan</vt:lpstr>
      <vt:lpstr>Erythropoiesis Controls the Rate of Blood Cell Production</vt:lpstr>
      <vt:lpstr>Erythropoiesis-Stimulating Agents #1</vt:lpstr>
      <vt:lpstr>Erythropoiesis-Stimulating Agents #2</vt:lpstr>
      <vt:lpstr>Erythropoiesis-Stimulating Agents #3</vt:lpstr>
      <vt:lpstr>Erythropoiesis-Stimulating Agents #4</vt:lpstr>
      <vt:lpstr>Nursing Considerations for Erythropoiesis-Stimulating Agents </vt:lpstr>
      <vt:lpstr>Prototype Erythropoietins</vt:lpstr>
      <vt:lpstr>Agents Used for Iron Deficiency Anemia #1</vt:lpstr>
      <vt:lpstr>Agents Used for Iron Deficiency Anemia #2</vt:lpstr>
      <vt:lpstr>Agents Used for Iron Deficiency Anemia #3</vt:lpstr>
      <vt:lpstr>Agents Used for Iron Deficiency Anemia #4</vt:lpstr>
      <vt:lpstr>Agents Used for Iron Deficiency Anemia #5</vt:lpstr>
      <vt:lpstr>Nursing Considerations for Iron Preparations</vt:lpstr>
      <vt:lpstr>Chelating Agents #1</vt:lpstr>
      <vt:lpstr>Prototype Iron Preparations </vt:lpstr>
      <vt:lpstr>Question #1</vt:lpstr>
      <vt:lpstr>Answer to Question #1</vt:lpstr>
      <vt:lpstr>Question #2</vt:lpstr>
      <vt:lpstr>Answer to Question #2</vt:lpstr>
      <vt:lpstr>Causes of Folate and Vitamin B12 Deficiencies</vt:lpstr>
      <vt:lpstr>Agents for  Megaloblastic Anemias #1</vt:lpstr>
      <vt:lpstr>Agents for  Megaloblastic Anemias #2</vt:lpstr>
      <vt:lpstr>Agents for  Megaloblastic Anemias #3</vt:lpstr>
      <vt:lpstr>Agents for  Megaloblastic Anemias #4</vt:lpstr>
      <vt:lpstr>Nursing Considerations for Agents for  Megaloblastic Anemias </vt:lpstr>
      <vt:lpstr>Prototype Agents for  Megaloblastic Anemias </vt:lpstr>
      <vt:lpstr>Question #3</vt:lpstr>
      <vt:lpstr>Answer to Question #3</vt:lpstr>
      <vt:lpstr>Agents for Sickle Cell Anemia #1</vt:lpstr>
      <vt:lpstr>Agents for Sickle Cell Anemia #2</vt:lpstr>
      <vt:lpstr>Agents for Sickle Cell Anemia #3</vt:lpstr>
      <vt:lpstr>Agents for Sickle Cell Anemia #4</vt:lpstr>
      <vt:lpstr>Prototype Agents for Sickle Cell Anemia</vt:lpstr>
    </vt:vector>
  </TitlesOfParts>
  <Company>Wolters Kluwer Health - Lippincott Williams &amp; Wilkins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49: Drugs Used to Treat Anemias</dc:title>
  <dc:creator>Dale Gray</dc:creator>
  <cp:lastModifiedBy> </cp:lastModifiedBy>
  <cp:revision>124</cp:revision>
  <cp:lastPrinted>2012-09-12T03:41:25Z</cp:lastPrinted>
  <dcterms:created xsi:type="dcterms:W3CDTF">2001-02-15T19:07:27Z</dcterms:created>
  <dcterms:modified xsi:type="dcterms:W3CDTF">2019-09-23T09:19:52Z</dcterms:modified>
</cp:coreProperties>
</file>