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346" r:id="rId2"/>
    <p:sldId id="418" r:id="rId3"/>
    <p:sldId id="372" r:id="rId4"/>
    <p:sldId id="373" r:id="rId5"/>
    <p:sldId id="374" r:id="rId6"/>
    <p:sldId id="419" r:id="rId7"/>
    <p:sldId id="428" r:id="rId8"/>
    <p:sldId id="412" r:id="rId9"/>
    <p:sldId id="375" r:id="rId10"/>
    <p:sldId id="376" r:id="rId11"/>
    <p:sldId id="397" r:id="rId12"/>
    <p:sldId id="420" r:id="rId13"/>
    <p:sldId id="429" r:id="rId14"/>
    <p:sldId id="377" r:id="rId15"/>
    <p:sldId id="378" r:id="rId16"/>
    <p:sldId id="398" r:id="rId17"/>
    <p:sldId id="422" r:id="rId18"/>
    <p:sldId id="404" r:id="rId19"/>
    <p:sldId id="405" r:id="rId20"/>
    <p:sldId id="414" r:id="rId21"/>
    <p:sldId id="379" r:id="rId22"/>
    <p:sldId id="380" r:id="rId23"/>
    <p:sldId id="399" r:id="rId24"/>
    <p:sldId id="424" r:id="rId25"/>
    <p:sldId id="415" r:id="rId26"/>
    <p:sldId id="381" r:id="rId27"/>
    <p:sldId id="382" r:id="rId28"/>
    <p:sldId id="400" r:id="rId29"/>
    <p:sldId id="425" r:id="rId30"/>
    <p:sldId id="416" r:id="rId31"/>
    <p:sldId id="383" r:id="rId32"/>
    <p:sldId id="384" r:id="rId33"/>
    <p:sldId id="401" r:id="rId34"/>
    <p:sldId id="426" r:id="rId35"/>
    <p:sldId id="387" r:id="rId36"/>
    <p:sldId id="417" r:id="rId37"/>
    <p:sldId id="385" r:id="rId38"/>
    <p:sldId id="386" r:id="rId39"/>
    <p:sldId id="402" r:id="rId40"/>
    <p:sldId id="427" r:id="rId41"/>
    <p:sldId id="406" r:id="rId42"/>
    <p:sldId id="407" r:id="rId43"/>
    <p:sldId id="408" r:id="rId44"/>
    <p:sldId id="409" r:id="rId45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5435" autoAdjust="0"/>
  </p:normalViewPr>
  <p:slideViewPr>
    <p:cSldViewPr snapToGrid="0">
      <p:cViewPr varScale="1">
        <p:scale>
          <a:sx n="88" d="100"/>
          <a:sy n="88" d="100"/>
        </p:scale>
        <p:origin x="-534" y="-96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31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10AEF497-6734-47BB-A9EC-17A068702D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945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43400"/>
            <a:ext cx="5029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8F29867D-BA70-4020-8E86-55DEACF05B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1169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219200" y="2667000"/>
            <a:ext cx="6705600" cy="3505200"/>
          </a:xfrm>
          <a:prstGeom prst="rect">
            <a:avLst/>
          </a:prstGeom>
          <a:noFill/>
          <a:ln w="19050">
            <a:solidFill>
              <a:srgbClr val="1974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/>
              <a:t>Copyright © 2013 Wolters Kluwer Health | Lippincott Williams &amp; Wilkins </a:t>
            </a:r>
          </a:p>
        </p:txBody>
      </p:sp>
      <p:pic>
        <p:nvPicPr>
          <p:cNvPr id="6" name="Picture 15" descr="ppt_ope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3963" y="4174677"/>
            <a:ext cx="6692900" cy="387798"/>
          </a:xfrm>
          <a:effectLst/>
        </p:spPr>
        <p:txBody>
          <a:bodyPr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87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76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0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08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93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40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24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1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76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58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36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667512"/>
            <a:ext cx="8524875" cy="3889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393825"/>
            <a:ext cx="8613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88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>
                <a:latin typeface="Arial" pitchFamily="34" charset="0"/>
                <a:ea typeface="MS PGothic" pitchFamily="34" charset="-128"/>
                <a:cs typeface="Arial" pitchFamily="34" charset="0"/>
              </a:rPr>
              <a:t>Copyright © </a:t>
            </a:r>
            <a:r>
              <a:rPr lang="en-US" sz="1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2020 </a:t>
            </a:r>
            <a:r>
              <a:rPr lang="en-US" sz="1000" dirty="0">
                <a:latin typeface="Arial" pitchFamily="34" charset="0"/>
                <a:ea typeface="MS PGothic" pitchFamily="34" charset="-128"/>
                <a:cs typeface="Arial" pitchFamily="34" charset="0"/>
              </a:rPr>
              <a:t>Wolters Kluwer • All Rights Reserved</a:t>
            </a:r>
          </a:p>
        </p:txBody>
      </p:sp>
      <p:pic>
        <p:nvPicPr>
          <p:cNvPr id="1032" name="Picture 14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v"/>
        <a:defRPr sz="2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Courier New" panose="02070309020205020404" pitchFamily="49" charset="0"/>
        <a:buChar char="o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Ø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550" y="2653403"/>
            <a:ext cx="6692900" cy="1551194"/>
          </a:xfrm>
        </p:spPr>
        <p:txBody>
          <a:bodyPr/>
          <a:lstStyle/>
          <a:p>
            <a:r>
              <a:rPr lang="en-US" dirty="0"/>
              <a:t>Chapter 55: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Drugs Acting on the Lower Respiratory Tract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604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Xanthines #3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9388"/>
            <a:ext cx="8613775" cy="4722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GI problems, coronary disease, respiratory dysfunction, renal or hepatic disease, alcoholism, or hyperthyroidism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Adverse Effects 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Related to theophylline levels in the blood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GI upset, nausea, irritability, and tachycardia to seizure, brain damage, and even death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Many drugs interact with xanthines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Substances in cigarettes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33413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Xanthines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1447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 and known allergy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Peptic ulcer, gastritis, renal or hepatic dysfunction, and coronary disease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Monitor blood pressure, pulse, cardiac auscultation, peripheral perfusion, and baseline electrocardiogram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Skin, BS, liver and renal function, appropriate lab values, as well as theophylline levels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Xanthines</a:t>
            </a:r>
          </a:p>
        </p:txBody>
      </p:sp>
      <p:pic>
        <p:nvPicPr>
          <p:cNvPr id="6" name="Content Placeholder 5" descr="This table describes about Prototype Xanthines">
            <a:extLst>
              <a:ext uri="{FF2B5EF4-FFF2-40B4-BE49-F238E27FC236}">
                <a16:creationId xmlns="" xmlns:a16="http://schemas.microsoft.com/office/drawing/2014/main" id="{F38DCBD6-114C-634C-891D-C3B26DA4A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2" y="1412113"/>
            <a:ext cx="4827436" cy="4641215"/>
          </a:xfrm>
        </p:spPr>
      </p:pic>
    </p:spTree>
    <p:extLst>
      <p:ext uri="{BB962C8B-B14F-4D97-AF65-F5344CB8AC3E}">
        <p14:creationId xmlns:p14="http://schemas.microsoft.com/office/powerpoint/2010/main" val="199729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Sympathomimetics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245" y="1385433"/>
            <a:ext cx="8177212" cy="408713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Mimic effects of the sympathetic nervous system: dilation of bronchi with increased rate and depth of respiration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Albuterol 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Proventil HFA</a:t>
            </a:r>
            <a:r>
              <a:rPr lang="en-US" altLang="en-US" sz="2000" dirty="0">
                <a:ea typeface="ＭＳ Ｐゴシック" panose="020B0600070205080204" pitchFamily="34" charset="-128"/>
              </a:rPr>
              <a:t>, and others)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Arformoterol 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Brovana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E</a:t>
            </a:r>
            <a:r>
              <a:rPr lang="en-US" sz="2000" dirty="0"/>
              <a:t>phedrine (generic)</a:t>
            </a:r>
          </a:p>
          <a:p>
            <a:pPr lvl="1"/>
            <a:r>
              <a:rPr lang="en-US" sz="2000" dirty="0"/>
              <a:t>Epinephrine (EpiPen)</a:t>
            </a:r>
          </a:p>
          <a:p>
            <a:pPr lvl="1"/>
            <a:r>
              <a:rPr lang="en-US" sz="2000" dirty="0"/>
              <a:t>Formoterol (Foradil)</a:t>
            </a:r>
          </a:p>
          <a:p>
            <a:pPr lvl="1"/>
            <a:r>
              <a:rPr lang="en-US" sz="2000" dirty="0"/>
              <a:t>Indacaterol (Arcapta)</a:t>
            </a:r>
          </a:p>
          <a:p>
            <a:pPr lvl="1"/>
            <a:r>
              <a:rPr lang="en-US" sz="2000" dirty="0"/>
              <a:t>Isoproterenol (Isuprel and others)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486" y="2536373"/>
            <a:ext cx="3853543" cy="3135085"/>
          </a:xfrm>
        </p:spPr>
        <p:txBody>
          <a:bodyPr/>
          <a:lstStyle/>
          <a:p>
            <a:pPr lvl="1"/>
            <a:r>
              <a:rPr lang="en-US" sz="2000" dirty="0"/>
              <a:t>Levalbuterol (Xopenex HFA)</a:t>
            </a:r>
          </a:p>
          <a:p>
            <a:pPr lvl="1"/>
            <a:r>
              <a:rPr lang="en-US" sz="2000" dirty="0"/>
              <a:t>Metaproterenol (generic)</a:t>
            </a:r>
          </a:p>
          <a:p>
            <a:pPr lvl="1"/>
            <a:r>
              <a:rPr lang="en-US" sz="2000" dirty="0"/>
              <a:t>Olodaterol (Striverdi)</a:t>
            </a:r>
          </a:p>
          <a:p>
            <a:pPr lvl="1"/>
            <a:r>
              <a:rPr lang="en-US" sz="2000" dirty="0"/>
              <a:t>Salmeterol (Serevent)</a:t>
            </a:r>
          </a:p>
          <a:p>
            <a:pPr lvl="1"/>
            <a:r>
              <a:rPr lang="en-US" sz="2000" dirty="0"/>
              <a:t>Terbutaline (generic)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4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684213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Sympathomimetics #2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9388"/>
            <a:ext cx="8613775" cy="47672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Beta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ea typeface="ＭＳ Ｐゴシック" panose="020B0600070205080204" pitchFamily="34" charset="-128"/>
              </a:rPr>
              <a:t> selective adrenergic agonists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Acute asthma attach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Bronchospasm in acute or chronic asthma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Prevention of exercise-induced asthma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Pharmacokinetics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Rapidly distributed after injection, transformed in the liver to metabolites that are excreted in the urine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Depends on the severity of the underlying condition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746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Sympathomimetics </a:t>
            </a:r>
            <a:r>
              <a:rPr lang="en-US" dirty="0">
                <a:ea typeface="+mj-ea"/>
              </a:rPr>
              <a:t>#3</a:t>
            </a:r>
            <a:endParaRPr lang="en-US" dirty="0"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8590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Adverse Effects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Sympathomimetic stimulation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CNS stimulation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GI upset, cardiac arrhythmias, hypertension, bronchospasm, sweating, pallor, and flushing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General anesthetics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03213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</a:t>
            </a:r>
            <a:r>
              <a:rPr lang="en-US" dirty="0">
                <a:ea typeface="+mj-ea"/>
                <a:cs typeface="Times New Roman" pitchFamily="18" charset="0"/>
              </a:rPr>
              <a:t>Sympathomimetics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00188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 and known allergy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Cigarette use, pregnancy and lactation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Cardiac disease, vascular disease, arrhythmias, diabetes, and hyperthyroidism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Reflexes and orientation, VS, reflexes and orientation and appropriate lab values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</a:t>
            </a:r>
            <a:r>
              <a:rPr lang="en-US" dirty="0">
                <a:cs typeface="Times New Roman" pitchFamily="18" charset="0"/>
              </a:rPr>
              <a:t>Sympathomimetics</a:t>
            </a:r>
            <a:endParaRPr lang="en-US" dirty="0"/>
          </a:p>
        </p:txBody>
      </p:sp>
      <p:pic>
        <p:nvPicPr>
          <p:cNvPr id="6" name="Content Placeholder 5" descr="This table describes about Prototype Sympathomimetics">
            <a:extLst>
              <a:ext uri="{FF2B5EF4-FFF2-40B4-BE49-F238E27FC236}">
                <a16:creationId xmlns="" xmlns:a16="http://schemas.microsoft.com/office/drawing/2014/main" id="{B4F49BBE-C998-9040-91D3-2C6CF87BC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99" y="1311688"/>
            <a:ext cx="4160601" cy="4878800"/>
          </a:xfrm>
        </p:spPr>
      </p:pic>
    </p:spTree>
    <p:extLst>
      <p:ext uri="{BB962C8B-B14F-4D97-AF65-F5344CB8AC3E}">
        <p14:creationId xmlns:p14="http://schemas.microsoft.com/office/powerpoint/2010/main" val="215095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5563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30200" y="1622425"/>
            <a:ext cx="8613775" cy="3686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Please answer the following question as true or false.</a:t>
            </a:r>
          </a:p>
          <a:p>
            <a:pPr algn="ctr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adverse effects of the Xanthines are related to theophylline levels in the blood and include brain damage.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#1</a:t>
            </a:r>
            <a:endParaRPr lang="en-US" dirty="0">
              <a:ea typeface="+mj-ea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True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Rationale: Adverse Effects: Related to theophylline levels in the blood; GI upset, nausea, irritability, and tachycardia to seizure, brain damage, and even death. 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Airway With COPD</a:t>
            </a:r>
          </a:p>
        </p:txBody>
      </p:sp>
      <p:pic>
        <p:nvPicPr>
          <p:cNvPr id="4" name="Content Placeholder 3" descr="This image explains Changes in the Airway With COP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5" y="2021574"/>
            <a:ext cx="8885490" cy="2788920"/>
          </a:xfrm>
        </p:spPr>
      </p:pic>
    </p:spTree>
    <p:extLst>
      <p:ext uri="{BB962C8B-B14F-4D97-AF65-F5344CB8AC3E}">
        <p14:creationId xmlns:p14="http://schemas.microsoft.com/office/powerpoint/2010/main" val="360102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Anticholinergics #1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Patients who cannot tolerate the sympathetic effects of the sympathomimetic might respond to the anticholinergic drugs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Ipratropium (</a:t>
            </a:r>
            <a:r>
              <a:rPr lang="en-US" altLang="en-US" i="1" dirty="0">
                <a:ea typeface="ＭＳ Ｐゴシック" panose="020B0600070205080204" pitchFamily="34" charset="-128"/>
              </a:rPr>
              <a:t>Atrovent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Tiotropium (</a:t>
            </a:r>
            <a:r>
              <a:rPr lang="en-US" altLang="en-US" i="1" dirty="0">
                <a:ea typeface="ＭＳ Ｐゴシック" panose="020B0600070205080204" pitchFamily="34" charset="-128"/>
              </a:rPr>
              <a:t>Spiriva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Aclidinium (</a:t>
            </a:r>
            <a:r>
              <a:rPr lang="en-US" altLang="en-US" i="1" dirty="0">
                <a:ea typeface="ＭＳ Ｐゴシック" panose="020B0600070205080204" pitchFamily="34" charset="-128"/>
              </a:rPr>
              <a:t>Tudorza Pressair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Umeclidinium (</a:t>
            </a:r>
            <a:r>
              <a:rPr lang="en-US" altLang="en-US" i="1" dirty="0">
                <a:ea typeface="ＭＳ Ｐゴシック" panose="020B0600070205080204" pitchFamily="34" charset="-128"/>
              </a:rPr>
              <a:t>Incruse Ellipta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67945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Anticholinergics #2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3684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Anticholinergic that blocks vagally mediated reflexes by antagonizing the action of acetylcholine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Maintenance treatment of bronchospasm associated with COPD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Pharmacokinetics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Onset of action is 15 minutes when inhaled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Peaks in 1-2 hours, duration of action is 3-4 hours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73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Anticholinergics #3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Caution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Any condition that would be aggravated by the anticholinergic effects of the drug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Adverse Effects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Related to the anticholinergic effects of the drug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Dizziness, headache, fatigue, nervousness, dry mouth, sore throat, palpitations, and urinary retention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Other anticholinergics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10253"/>
            <a:ext cx="8524875" cy="77559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</a:t>
            </a:r>
            <a:r>
              <a:rPr lang="en-US" dirty="0">
                <a:ea typeface="+mj-ea"/>
                <a:cs typeface="Times New Roman" pitchFamily="18" charset="0"/>
              </a:rPr>
              <a:t>Anticholinergics </a:t>
            </a:r>
            <a:endParaRPr lang="en-US" sz="2400" dirty="0">
              <a:ea typeface="+mj-ea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8590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 and known allergy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Acute bronchospasm, bladder neck obstruction or prostatic hypertrophy, </a:t>
            </a:r>
            <a:r>
              <a:rPr lang="fr-FR" altLang="en-US" dirty="0">
                <a:ea typeface="ＭＳ Ｐゴシック" panose="020B0600070205080204" pitchFamily="34" charset="-128"/>
              </a:rPr>
              <a:t>orientation, affect, and reflexes </a:t>
            </a:r>
            <a:endParaRPr lang="fr-FR" altLang="en-US" i="1" dirty="0">
              <a:ea typeface="ＭＳ Ｐゴシック" panose="020B0600070205080204" pitchFamily="34" charset="-128"/>
            </a:endParaRPr>
          </a:p>
          <a:p>
            <a:pPr lvl="1"/>
            <a:r>
              <a:rPr lang="fr-FR" altLang="en-US" i="1" dirty="0">
                <a:ea typeface="ＭＳ Ｐゴシック" panose="020B0600070205080204" pitchFamily="34" charset="-128"/>
              </a:rPr>
              <a:t>Pulse and B/P, </a:t>
            </a:r>
            <a:r>
              <a:rPr lang="en-US" altLang="en-US" dirty="0">
                <a:ea typeface="ＭＳ Ｐゴシック" panose="020B0600070205080204" pitchFamily="34" charset="-128"/>
              </a:rPr>
              <a:t>respirations and adventitious sounds and urinary output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Prototype Anticholinergics</a:t>
            </a:r>
            <a:endParaRPr lang="en-US" dirty="0"/>
          </a:p>
        </p:txBody>
      </p:sp>
      <p:pic>
        <p:nvPicPr>
          <p:cNvPr id="6" name="Content Placeholder 5" descr="This table describes about Prototype Anticholinergics">
            <a:extLst>
              <a:ext uri="{FF2B5EF4-FFF2-40B4-BE49-F238E27FC236}">
                <a16:creationId xmlns="" xmlns:a16="http://schemas.microsoft.com/office/drawing/2014/main" id="{FE8E3A37-6A2B-8446-9806-A1D6DC16E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90" y="1585912"/>
            <a:ext cx="5932819" cy="4604576"/>
          </a:xfrm>
        </p:spPr>
      </p:pic>
    </p:spTree>
    <p:extLst>
      <p:ext uri="{BB962C8B-B14F-4D97-AF65-F5344CB8AC3E}">
        <p14:creationId xmlns:p14="http://schemas.microsoft.com/office/powerpoint/2010/main" val="583665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30213" y="669925"/>
            <a:ext cx="8524875" cy="3889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Inhaled Steroids #1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30200" y="151447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Very effective treatment for bronchospasm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Beclomethasone (</a:t>
            </a:r>
            <a:r>
              <a:rPr lang="en-US" altLang="en-US" i="1" dirty="0">
                <a:ea typeface="ＭＳ Ｐゴシック" panose="020B0600070205080204" pitchFamily="34" charset="-128"/>
              </a:rPr>
              <a:t>Beconase AQ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Budesonide (</a:t>
            </a:r>
            <a:r>
              <a:rPr lang="en-US" altLang="en-US" i="1" dirty="0">
                <a:ea typeface="ＭＳ Ｐゴシック" panose="020B0600070205080204" pitchFamily="34" charset="-128"/>
              </a:rPr>
              <a:t>Pulmicort Respules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Pulmicort Flexhaler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Ciclesonide (</a:t>
            </a:r>
            <a:r>
              <a:rPr lang="en-US" altLang="en-US" i="1" dirty="0">
                <a:ea typeface="ＭＳ Ｐゴシック" panose="020B0600070205080204" pitchFamily="34" charset="-128"/>
              </a:rPr>
              <a:t>Alvesco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Fluticasone (</a:t>
            </a:r>
            <a:r>
              <a:rPr lang="en-US" altLang="en-US" i="1" dirty="0">
                <a:ea typeface="ＭＳ Ｐゴシック" panose="020B0600070205080204" pitchFamily="34" charset="-128"/>
              </a:rPr>
              <a:t>FloventDiscus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Flovent HFA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Triamcinolone (generic)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802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Inhaled Steroids #2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93838"/>
            <a:ext cx="8613775" cy="3686175"/>
          </a:xfrm>
        </p:spPr>
        <p:txBody>
          <a:bodyPr/>
          <a:lstStyle/>
          <a:p>
            <a:pPr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Decrease the inflammatory response in the airway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Prevention and treatment of asthma</a:t>
            </a:r>
          </a:p>
          <a:p>
            <a:pPr lvl="1"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Treat chronic steroid-dependent bronchial asthma</a:t>
            </a:r>
          </a:p>
          <a:p>
            <a:pPr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Pharmacokinetics</a:t>
            </a:r>
          </a:p>
          <a:p>
            <a:pPr lvl="1"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Well absorbed from the respiratory tract</a:t>
            </a:r>
          </a:p>
          <a:p>
            <a:pPr lvl="1"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Metabolized by natural systems, mostly within the liver, excreted in the urine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985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Inhaled Steroids </a:t>
            </a:r>
            <a:r>
              <a:rPr lang="en-US" dirty="0">
                <a:ea typeface="+mj-ea"/>
                <a:cs typeface="Times New Roman" pitchFamily="18" charset="0"/>
              </a:rPr>
              <a:t>#3</a:t>
            </a:r>
            <a:endParaRPr lang="en-US" dirty="0">
              <a:ea typeface="+mj-ea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0025"/>
            <a:ext cx="8613775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Not used for emergency during an acute attack or status asthmaticus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Pregnancy or lactation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Adverse Effects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Sore throat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Hoarseness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Coughing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Dry mouth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Pharyngeal and laryngeal fungal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175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for Inhaled Steroids</a:t>
            </a:r>
            <a:r>
              <a:rPr lang="en-US" sz="2400" dirty="0">
                <a:ea typeface="+mj-ea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95438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 and known allergy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Systemic infections, pregnancy and lactation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VS, respirations, adventitious sounds, nares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Inhaled Steroids </a:t>
            </a:r>
          </a:p>
        </p:txBody>
      </p:sp>
      <p:pic>
        <p:nvPicPr>
          <p:cNvPr id="6" name="Content Placeholder 5" descr="This table describes about Prototype Inhaled Steroids ">
            <a:extLst>
              <a:ext uri="{FF2B5EF4-FFF2-40B4-BE49-F238E27FC236}">
                <a16:creationId xmlns="" xmlns:a16="http://schemas.microsoft.com/office/drawing/2014/main" id="{9C03D33D-612C-EE41-9532-31C9420F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00" y="1393825"/>
            <a:ext cx="5151400" cy="4796663"/>
          </a:xfrm>
        </p:spPr>
      </p:pic>
    </p:spTree>
    <p:extLst>
      <p:ext uri="{BB962C8B-B14F-4D97-AF65-F5344CB8AC3E}">
        <p14:creationId xmlns:p14="http://schemas.microsoft.com/office/powerpoint/2010/main" val="170844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Manifestations of COPD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5416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Air is trapped in the lower respiratory tract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The alveoli degenerate and fuse together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The exchange of gases is greatly impaired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30200" y="16097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Act more specifically at the site of the problem associated with asthma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Zafirlukast (</a:t>
            </a:r>
            <a:r>
              <a:rPr lang="en-US" altLang="en-US" i="1" dirty="0">
                <a:ea typeface="ＭＳ Ｐゴシック" panose="020B0600070205080204" pitchFamily="34" charset="-128"/>
              </a:rPr>
              <a:t>Accolate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Montelukast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Singulair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Zileuton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Zyflo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Leukotriene Receptor Antagonists #1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68262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Leukotriene Receptor Antagonists #2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497013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Selectively and competitively block or antagonize receptors for the production of leukotrienes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Prophylaxis and chronic treatment of bronchial asthma in adults and in patients younger than 12 years of age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Pharmacokinetics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Rapidly absorbed from GI tract, extensively metabolized in the liver and primarily excreted in feces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Caution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Hepatic or renal impairment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Pregnancy and lactation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604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Leukotriene Receptor Antagonists #3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Adverse Effects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Headache, dizziness, myalgia, nausea, diarrhea and abdominal pain, elevated liver enzyme concentrations, vomiting, and generalized pain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Propranolol, theophylline, terfenadine, or warfarin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Calcium channel blockers, cyclosporine, or aspirin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6225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</a:t>
            </a:r>
            <a:r>
              <a:rPr lang="en-US" dirty="0">
                <a:ea typeface="+mj-ea"/>
                <a:cs typeface="Times New Roman" pitchFamily="18" charset="0"/>
              </a:rPr>
              <a:t>Leukotriene Receptor Antagonists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320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 and known allergy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Acute bronchospasm or asthmatic attack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Impaired renal or hepatic function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Temperature, orientation and affect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0852"/>
            <a:ext cx="8524875" cy="775597"/>
          </a:xfrm>
        </p:spPr>
        <p:txBody>
          <a:bodyPr/>
          <a:lstStyle/>
          <a:p>
            <a:r>
              <a:rPr lang="en-US" dirty="0"/>
              <a:t>Prototype </a:t>
            </a:r>
            <a:r>
              <a:rPr lang="en-US" dirty="0">
                <a:cs typeface="Times New Roman" pitchFamily="18" charset="0"/>
              </a:rPr>
              <a:t>Leukotriene Receptor Antagonists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This table describes about Prototype Leukotriene Receptor Antagonists ">
            <a:extLst>
              <a:ext uri="{FF2B5EF4-FFF2-40B4-BE49-F238E27FC236}">
                <a16:creationId xmlns="" xmlns:a16="http://schemas.microsoft.com/office/drawing/2014/main" id="{F11EF1F1-3F05-7449-911E-2D0C76715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28" y="1375537"/>
            <a:ext cx="5443343" cy="4787519"/>
          </a:xfrm>
        </p:spPr>
      </p:pic>
    </p:spTree>
    <p:extLst>
      <p:ext uri="{BB962C8B-B14F-4D97-AF65-F5344CB8AC3E}">
        <p14:creationId xmlns:p14="http://schemas.microsoft.com/office/powerpoint/2010/main" val="1904638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7000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Mast Cell Stabilizers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3038"/>
            <a:ext cx="8613775" cy="4368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Actions-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Works at the cellular level to inhibit the release of histamine and inhibits the release of SRSA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Indications-Treatment of chronic bronchial asthma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Exercise induced asthma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Allergic rhinitis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It is no longer considered part of the treatment standards because of the availability of more specific and safe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Cromolyn (</a:t>
            </a:r>
            <a:r>
              <a:rPr lang="en-US" altLang="en-US" i="1" dirty="0">
                <a:ea typeface="ＭＳ Ｐゴシック" panose="020B0600070205080204" pitchFamily="34" charset="-128"/>
              </a:rPr>
              <a:t>NasalCrom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30213" y="682625"/>
            <a:ext cx="8524875" cy="3889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Lung Surfactants #1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30200" y="155416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Naturally occurring compounds or lipoproteins containing lipids and apoproteins that reduce the surface tension within the alveoli, allowing expansion of the alveoli for gas exchange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Beractant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Survanta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Calfactant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Infasurf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Lucinactant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Surfaxin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Poractant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Curosurf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67945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Lung Surfactants #2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92250"/>
            <a:ext cx="8613775" cy="4379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Replace the surfactant that is missing in the lungs of neonates with RDS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Rescue treatment of infants who have developed RDS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Pharmacokinetics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Begin to act immediately on instillation into the trachea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Metabolized in the lungs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6858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Lung Surfactants </a:t>
            </a:r>
            <a:r>
              <a:rPr lang="en-US" dirty="0">
                <a:ea typeface="+mj-ea"/>
                <a:cs typeface="Times New Roman" pitchFamily="18" charset="0"/>
              </a:rPr>
              <a:t>#3</a:t>
            </a:r>
            <a:endParaRPr lang="en-US" dirty="0">
              <a:ea typeface="+mj-ea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600200"/>
            <a:ext cx="8613775" cy="4714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Contraindications -Emergency drug; no contraindication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Adverse Effects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Patent ductus arteriosus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Hypotension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Intraventricular hemorrhage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Pneumothorax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Pulmonary air leak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Hyperbilrubinemia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Sepsis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58775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for Lung Surfactants </a:t>
            </a:r>
            <a:r>
              <a:rPr lang="en-US" sz="2400" dirty="0">
                <a:ea typeface="+mj-ea"/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6845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 and known allergy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Time of birth and exact weight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Temperature, Respirations, adventitious sounds, endotracheal tube placement and patency, and chest movements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Blood pressure, pulse, and arterial pressure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Blood gases and oxygen saturation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4213"/>
            <a:ext cx="8524875" cy="387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Prevention and Treatment for COPD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5416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Reduce environmental exposure to irritants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Smoking cessation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Filter allergens from the air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Avoid exposure to known irritants and allergens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Open the conducting airways through muscular bronchodilation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Decrease the effects of inflammation on the airway lining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Lung Surfactants </a:t>
            </a:r>
          </a:p>
        </p:txBody>
      </p:sp>
      <p:pic>
        <p:nvPicPr>
          <p:cNvPr id="6" name="Content Placeholder 5" descr="This table describes about Prototype Lung Surfactants ">
            <a:extLst>
              <a:ext uri="{FF2B5EF4-FFF2-40B4-BE49-F238E27FC236}">
                <a16:creationId xmlns="" xmlns:a16="http://schemas.microsoft.com/office/drawing/2014/main" id="{1525EE86-8C61-5C4E-BEF5-200B68B09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97" y="1393825"/>
            <a:ext cx="4870006" cy="4796663"/>
          </a:xfrm>
        </p:spPr>
      </p:pic>
    </p:spTree>
    <p:extLst>
      <p:ext uri="{BB962C8B-B14F-4D97-AF65-F5344CB8AC3E}">
        <p14:creationId xmlns:p14="http://schemas.microsoft.com/office/powerpoint/2010/main" val="229225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5563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#2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30200" y="1485900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Which of the following is a contraindication to using lung surfactants?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A. Prematurity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B. Older adult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C. No contraindications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D. COPD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#2</a:t>
            </a:r>
            <a:endParaRPr lang="en-US" dirty="0">
              <a:ea typeface="+mj-ea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30200" y="1527175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C. No contraindications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Rationale: Because lung surfactants are used as emergency drugs in the newborn, there are no contraindications. 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26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#3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30200" y="1582738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The nurse is caring for a patient taking 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Budesonide. What would be an appropriate nursing diagnosis for this patient?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	A. </a:t>
            </a:r>
            <a:r>
              <a:rPr lang="en-US" altLang="en-US" dirty="0">
                <a:ea typeface="ＭＳ Ｐゴシック" panose="020B0600070205080204" pitchFamily="34" charset="-128"/>
              </a:rPr>
              <a:t>Risk for injury related to immunosuppression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B. Risk for injury related to CNS effects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C. Risk for injury related to CVS effects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D. Risk for injury related to age and risk of infection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26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#3</a:t>
            </a:r>
            <a:endParaRPr lang="en-US" dirty="0">
              <a:ea typeface="+mj-ea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30200" y="1417638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A. </a:t>
            </a:r>
            <a:r>
              <a:rPr lang="en-US" altLang="en-US" dirty="0">
                <a:ea typeface="ＭＳ Ｐゴシック" panose="020B0600070205080204" pitchFamily="34" charset="-128"/>
              </a:rPr>
              <a:t>Risk for injury related to immunosuppression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Rationale: Nursing diagnoses related to drug therapy might include: risk for injury related to immunosuppression; acute pain related to local effects of the drug; deficient knowledge regarding drug therapy.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68288"/>
            <a:ext cx="8524875" cy="77628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Adult Respiratory Distress Syndrome (ARDS)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4146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Characteristics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Progressive loss of lung compliance and increasing hypoxia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Causes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Cardiovascular collapse; major burns; severe trauma; rapid depressurization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Treatment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Reversal of the underlying cause combined with ventilatory support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0852"/>
            <a:ext cx="8524875" cy="775597"/>
          </a:xfrm>
        </p:spPr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cs typeface="Times New Roman" pitchFamily="18" charset="0"/>
              </a:rPr>
              <a:t>Lower Respiratory Tract Agents </a:t>
            </a:r>
            <a:r>
              <a:rPr lang="en-US" dirty="0"/>
              <a:t>Across the Lifespan</a:t>
            </a:r>
          </a:p>
        </p:txBody>
      </p:sp>
      <p:pic>
        <p:nvPicPr>
          <p:cNvPr id="6" name="Content Placeholder 5" descr="This table describes about Use of Lower Respiratory Tract Agents Across the Lifespan">
            <a:extLst>
              <a:ext uri="{FF2B5EF4-FFF2-40B4-BE49-F238E27FC236}">
                <a16:creationId xmlns="" xmlns:a16="http://schemas.microsoft.com/office/drawing/2014/main" id="{A389F23C-D26D-FF4B-B4E5-961FE2E44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50" y="1412113"/>
            <a:ext cx="5386099" cy="4952111"/>
          </a:xfrm>
        </p:spPr>
      </p:pic>
    </p:spTree>
    <p:extLst>
      <p:ext uri="{BB962C8B-B14F-4D97-AF65-F5344CB8AC3E}">
        <p14:creationId xmlns:p14="http://schemas.microsoft.com/office/powerpoint/2010/main" val="78581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4C77B0-1A09-FE41-AE7B-EE1BCFBC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Bronchodilators/Antiasthmatics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84B1-DE91-A445-9EA0-9707F0CF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facilitate respiration by dilating the airways</a:t>
            </a:r>
          </a:p>
          <a:p>
            <a:r>
              <a:rPr lang="en-US" dirty="0"/>
              <a:t>Xanthines</a:t>
            </a:r>
          </a:p>
          <a:p>
            <a:r>
              <a:rPr lang="en-US" dirty="0"/>
              <a:t>Sympathomimetics</a:t>
            </a:r>
          </a:p>
          <a:p>
            <a:r>
              <a:rPr lang="en-US" dirty="0"/>
              <a:t>Anticholinergics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0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30213" y="655638"/>
            <a:ext cx="8524875" cy="3889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Xanthines #1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30200" y="1527175"/>
            <a:ext cx="8613775" cy="368617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Caffeine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Caffedrine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and others)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Theophylline (generic)</a:t>
            </a:r>
            <a:endParaRPr lang="en-US" altLang="en-US" sz="6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635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Xanthines #2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28763"/>
            <a:ext cx="8613775" cy="4203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Direct effect on the smooth muscles of the respiratory tract, both in the bronchi and in the blood vessels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Symptomatic relief or prevention of bronchial asthma and for reversal of bronchospasm associated with COPD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Pharmacokinetics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Narrow therapeutic margin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Rapidly absorbed for the GI tract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Metabolized in the liver and excreted in the urine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G:\Q299xx.LWW\LWW TEMPLATE.ppt</Template>
  <TotalTime>3086</TotalTime>
  <Words>1312</Words>
  <Application>Microsoft Office PowerPoint</Application>
  <PresentationFormat>On-screen Show (4:3)</PresentationFormat>
  <Paragraphs>253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LWW TEMPLATE</vt:lpstr>
      <vt:lpstr>Chapter 55:   Drugs Acting on the Lower Respiratory Tract</vt:lpstr>
      <vt:lpstr>Changes in the Airway With COPD</vt:lpstr>
      <vt:lpstr>Manifestations of COPD</vt:lpstr>
      <vt:lpstr>Prevention and Treatment for COPD</vt:lpstr>
      <vt:lpstr>Adult Respiratory Distress Syndrome (ARDS)</vt:lpstr>
      <vt:lpstr>Use of Lower Respiratory Tract Agents Across the Lifespan</vt:lpstr>
      <vt:lpstr>Bronchodilators/Antiasthmatics</vt:lpstr>
      <vt:lpstr>Xanthines #1</vt:lpstr>
      <vt:lpstr>Xanthines #2</vt:lpstr>
      <vt:lpstr>Xanthines #3</vt:lpstr>
      <vt:lpstr>Nursing Considerations for Xanthines</vt:lpstr>
      <vt:lpstr>Prototype Xanthines</vt:lpstr>
      <vt:lpstr>Sympathomimetics #1</vt:lpstr>
      <vt:lpstr>Sympathomimetics #2</vt:lpstr>
      <vt:lpstr>Sympathomimetics #3</vt:lpstr>
      <vt:lpstr>Nursing Considerations for Sympathomimetics</vt:lpstr>
      <vt:lpstr>Prototype Sympathomimetics</vt:lpstr>
      <vt:lpstr>Question #1</vt:lpstr>
      <vt:lpstr>Answer to Question #1</vt:lpstr>
      <vt:lpstr>Anticholinergics #1</vt:lpstr>
      <vt:lpstr>Anticholinergics #2</vt:lpstr>
      <vt:lpstr>Anticholinergics #3</vt:lpstr>
      <vt:lpstr>Nursing Considerations for Anticholinergics </vt:lpstr>
      <vt:lpstr>Prototype Anticholinergics</vt:lpstr>
      <vt:lpstr>Inhaled Steroids #1</vt:lpstr>
      <vt:lpstr>Inhaled Steroids #2</vt:lpstr>
      <vt:lpstr>Inhaled Steroids #3</vt:lpstr>
      <vt:lpstr>Nursing Considerations  for Inhaled Steroids </vt:lpstr>
      <vt:lpstr>Prototype Inhaled Steroids </vt:lpstr>
      <vt:lpstr>Leukotriene Receptor Antagonists #1</vt:lpstr>
      <vt:lpstr>Leukotriene Receptor Antagonists #2</vt:lpstr>
      <vt:lpstr>Leukotriene Receptor Antagonists #3</vt:lpstr>
      <vt:lpstr>Nursing Considerations for Leukotriene Receptor Antagonists</vt:lpstr>
      <vt:lpstr>Prototype Leukotriene Receptor Antagonists </vt:lpstr>
      <vt:lpstr>Mast Cell Stabilizers</vt:lpstr>
      <vt:lpstr>Lung Surfactants #1</vt:lpstr>
      <vt:lpstr>Lung Surfactants #2 </vt:lpstr>
      <vt:lpstr>Lung Surfactants #3</vt:lpstr>
      <vt:lpstr>Nursing Considerations  for Lung Surfactants  </vt:lpstr>
      <vt:lpstr>Prototype Lung Surfactants </vt:lpstr>
      <vt:lpstr>Question #2</vt:lpstr>
      <vt:lpstr>Answer to Question #2</vt:lpstr>
      <vt:lpstr>Question #3</vt:lpstr>
      <vt:lpstr>Answer to Question #3</vt:lpstr>
    </vt:vector>
  </TitlesOfParts>
  <Company>Wolters Kluwer Health - Lippincott Williams &amp; Wilkins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55: Drugs Acting on the Lower Respiratory Tract</dc:title>
  <dc:creator>Dale Gray</dc:creator>
  <cp:lastModifiedBy> </cp:lastModifiedBy>
  <cp:revision>206</cp:revision>
  <cp:lastPrinted>2001-01-03T19:47:24Z</cp:lastPrinted>
  <dcterms:created xsi:type="dcterms:W3CDTF">2001-02-15T19:07:27Z</dcterms:created>
  <dcterms:modified xsi:type="dcterms:W3CDTF">2019-09-23T09:19:35Z</dcterms:modified>
</cp:coreProperties>
</file>