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4"/>
  </p:sldMasterIdLst>
  <p:notesMasterIdLst>
    <p:notesMasterId r:id="rId37"/>
  </p:notesMasterIdLst>
  <p:handoutMasterIdLst>
    <p:handoutMasterId r:id="rId38"/>
  </p:handoutMasterIdLst>
  <p:sldIdLst>
    <p:sldId id="322" r:id="rId5"/>
    <p:sldId id="289" r:id="rId6"/>
    <p:sldId id="291" r:id="rId7"/>
    <p:sldId id="315" r:id="rId8"/>
    <p:sldId id="292" r:id="rId9"/>
    <p:sldId id="293" r:id="rId10"/>
    <p:sldId id="306" r:id="rId11"/>
    <p:sldId id="307" r:id="rId12"/>
    <p:sldId id="294" r:id="rId13"/>
    <p:sldId id="316" r:id="rId14"/>
    <p:sldId id="295" r:id="rId15"/>
    <p:sldId id="296" r:id="rId16"/>
    <p:sldId id="317" r:id="rId17"/>
    <p:sldId id="297" r:id="rId18"/>
    <p:sldId id="318" r:id="rId19"/>
    <p:sldId id="308" r:id="rId20"/>
    <p:sldId id="309" r:id="rId21"/>
    <p:sldId id="298" r:id="rId22"/>
    <p:sldId id="299" r:id="rId23"/>
    <p:sldId id="300" r:id="rId24"/>
    <p:sldId id="321" r:id="rId25"/>
    <p:sldId id="301" r:id="rId26"/>
    <p:sldId id="310" r:id="rId27"/>
    <p:sldId id="311" r:id="rId28"/>
    <p:sldId id="302" r:id="rId29"/>
    <p:sldId id="319" r:id="rId30"/>
    <p:sldId id="303" r:id="rId31"/>
    <p:sldId id="314" r:id="rId32"/>
    <p:sldId id="304" r:id="rId33"/>
    <p:sldId id="305" r:id="rId34"/>
    <p:sldId id="312" r:id="rId35"/>
    <p:sldId id="313" r:id="rId36"/>
  </p:sldIdLst>
  <p:sldSz cx="9144000" cy="6858000" type="screen4x3"/>
  <p:notesSz cx="6858000" cy="91995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pos="273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97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008000"/>
    <a:srgbClr val="1974CF"/>
    <a:srgbClr val="1B7EE1"/>
    <a:srgbClr val="1973CD"/>
    <a:srgbClr val="1666B6"/>
    <a:srgbClr val="0C66C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5701" autoAdjust="0"/>
  </p:normalViewPr>
  <p:slideViewPr>
    <p:cSldViewPr snapToGrid="0">
      <p:cViewPr varScale="1">
        <p:scale>
          <a:sx n="65" d="100"/>
          <a:sy n="65" d="100"/>
        </p:scale>
        <p:origin x="-1422" y="-114"/>
      </p:cViewPr>
      <p:guideLst>
        <p:guide orient="horz" pos="2160"/>
        <p:guide pos="269"/>
      </p:guideLst>
    </p:cSldViewPr>
  </p:slideViewPr>
  <p:outlineViewPr>
    <p:cViewPr>
      <p:scale>
        <a:sx n="33" d="100"/>
        <a:sy n="33" d="100"/>
      </p:scale>
      <p:origin x="0" y="6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1830" y="-102"/>
      </p:cViewPr>
      <p:guideLst>
        <p:guide orient="horz" pos="2897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="" xmlns:a16="http://schemas.microsoft.com/office/drawing/2014/main" id="{D117C51E-E3A6-4071-B79E-7A5B4F8F5C5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>
            <a:extLst>
              <a:ext uri="{FF2B5EF4-FFF2-40B4-BE49-F238E27FC236}">
                <a16:creationId xmlns="" xmlns:a16="http://schemas.microsoft.com/office/drawing/2014/main" id="{AC829B40-5C0C-4952-B511-A4F46AB338E2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>
            <a:extLst>
              <a:ext uri="{FF2B5EF4-FFF2-40B4-BE49-F238E27FC236}">
                <a16:creationId xmlns="" xmlns:a16="http://schemas.microsoft.com/office/drawing/2014/main" id="{B4EFD2EC-05CC-4D6E-8672-C1E67998E7C9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>
            <a:extLst>
              <a:ext uri="{FF2B5EF4-FFF2-40B4-BE49-F238E27FC236}">
                <a16:creationId xmlns="" xmlns:a16="http://schemas.microsoft.com/office/drawing/2014/main" id="{59C420CC-0D59-4BAF-8E26-DF3DFFDB677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3510EA35-6533-49A1-A844-1C2953B69B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8546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AEAFCA70-A7BE-444F-8888-C446325DC8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F77A5E96-2EFE-4E98-A0E3-C8FC999505E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7788" y="0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>
            <a:lvl1pPr algn="r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6868" name="Rectangle 4">
            <a:extLst>
              <a:ext uri="{FF2B5EF4-FFF2-40B4-BE49-F238E27FC236}">
                <a16:creationId xmlns="" xmlns:a16="http://schemas.microsoft.com/office/drawing/2014/main" id="{4136ED4A-458E-4915-ABFB-8384970B0F9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6650" y="688975"/>
            <a:ext cx="4592638" cy="34464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="" xmlns:a16="http://schemas.microsoft.com/office/drawing/2014/main" id="{85479CF2-37B8-47BF-9AF3-4414412D837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38200" y="4343400"/>
            <a:ext cx="50292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="" xmlns:a16="http://schemas.microsoft.com/office/drawing/2014/main" id="{AAD45CF3-3A51-4436-B986-22EA86D1786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39188"/>
            <a:ext cx="2970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l" defTabSz="931863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>
            <a:extLst>
              <a:ext uri="{FF2B5EF4-FFF2-40B4-BE49-F238E27FC236}">
                <a16:creationId xmlns="" xmlns:a16="http://schemas.microsoft.com/office/drawing/2014/main" id="{59258B84-93C1-4F73-AF69-E4BB7DCFC9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7788" y="8739188"/>
            <a:ext cx="297021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208" tIns="46306" rIns="94208" bIns="46306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Times New Roman" panose="02020603050405020304" pitchFamily="18" charset="0"/>
              </a:defRPr>
            </a:lvl1pPr>
          </a:lstStyle>
          <a:p>
            <a:fld id="{AA6673ED-82BD-42DD-B6B0-1E5822E942D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64227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>
            <a:extLst>
              <a:ext uri="{FF2B5EF4-FFF2-40B4-BE49-F238E27FC236}">
                <a16:creationId xmlns="" xmlns:a16="http://schemas.microsoft.com/office/drawing/2014/main" id="{3BFABEFA-D19E-4952-8213-D93EA13A1F8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>
            <a:extLst>
              <a:ext uri="{FF2B5EF4-FFF2-40B4-BE49-F238E27FC236}">
                <a16:creationId xmlns="" xmlns:a16="http://schemas.microsoft.com/office/drawing/2014/main" id="{2654B4A9-308B-46E0-83F1-1349EDCC7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8916" name="Slide Number Placeholder 3">
            <a:extLst>
              <a:ext uri="{FF2B5EF4-FFF2-40B4-BE49-F238E27FC236}">
                <a16:creationId xmlns="" xmlns:a16="http://schemas.microsoft.com/office/drawing/2014/main" id="{8D279B59-2218-4DD1-BEB3-93B853BF290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3186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31863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E3A9EA-9CDF-4FD6-A3F0-E168195E6BD8}" type="slidenum">
              <a:rPr lang="en-US" altLang="en-US" sz="120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3</a:t>
            </a:fld>
            <a:endParaRPr lang="en-US" altLang="en-US" sz="12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>
            <a:extLst>
              <a:ext uri="{FF2B5EF4-FFF2-40B4-BE49-F238E27FC236}">
                <a16:creationId xmlns="" xmlns:a16="http://schemas.microsoft.com/office/drawing/2014/main" id="{7E3313B4-2F28-41A0-A373-9C01011FD06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dirty="0"/>
          </a:p>
        </p:txBody>
      </p:sp>
      <p:pic>
        <p:nvPicPr>
          <p:cNvPr id="5" name="Picture 12" descr="ppt_opener.jpg">
            <a:extLst>
              <a:ext uri="{FF2B5EF4-FFF2-40B4-BE49-F238E27FC236}">
                <a16:creationId xmlns="" xmlns:a16="http://schemas.microsoft.com/office/drawing/2014/main" id="{87D32898-6D73-4EA2-95DA-DFA1B464EAB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95288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4174678"/>
            <a:ext cx="6692900" cy="387798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1266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307013"/>
            <a:ext cx="6400800" cy="533400"/>
          </a:xfrm>
        </p:spPr>
        <p:txBody>
          <a:bodyPr lIns="91440" tIns="45720" rIns="91440" bIns="45720"/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37913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3392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9264" y="1611314"/>
            <a:ext cx="775597" cy="4421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0202" y="1611314"/>
            <a:ext cx="6316663" cy="4421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4191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9">
            <a:extLst>
              <a:ext uri="{FF2B5EF4-FFF2-40B4-BE49-F238E27FC236}">
                <a16:creationId xmlns="" xmlns:a16="http://schemas.microsoft.com/office/drawing/2014/main" id="{80B9BEF1-4699-42A8-A0F5-1BB51D929F8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9200" y="2667000"/>
            <a:ext cx="6705600" cy="3505200"/>
          </a:xfrm>
          <a:prstGeom prst="rect">
            <a:avLst/>
          </a:prstGeom>
          <a:noFill/>
          <a:ln w="19050">
            <a:solidFill>
              <a:srgbClr val="1974C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dirty="0"/>
          </a:p>
        </p:txBody>
      </p:sp>
      <p:pic>
        <p:nvPicPr>
          <p:cNvPr id="4" name="Picture 15" descr="ppt_opener.jpg">
            <a:extLst>
              <a:ext uri="{FF2B5EF4-FFF2-40B4-BE49-F238E27FC236}">
                <a16:creationId xmlns="" xmlns:a16="http://schemas.microsoft.com/office/drawing/2014/main" id="{AE4485D1-B28A-46C7-8E67-70DE02B8E82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300"/>
            <a:ext cx="9144000" cy="647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1265" name="Rectangle 17"/>
          <p:cNvSpPr>
            <a:spLocks noGrp="1" noChangeArrowheads="1"/>
          </p:cNvSpPr>
          <p:nvPr>
            <p:ph type="ctrTitle"/>
          </p:nvPr>
        </p:nvSpPr>
        <p:spPr>
          <a:xfrm>
            <a:off x="1223963" y="3041885"/>
            <a:ext cx="6692900" cy="838200"/>
          </a:xfrm>
          <a:effectLst/>
        </p:spPr>
        <p:txBody>
          <a:bodyPr anchorCtr="1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910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213" y="832136"/>
            <a:ext cx="8524875" cy="38735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83464" indent="-283464">
              <a:lnSpc>
                <a:spcPct val="100000"/>
              </a:lnSpc>
              <a:spcBef>
                <a:spcPts val="600"/>
              </a:spcBef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71019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10799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2652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0200" y="2346326"/>
            <a:ext cx="4230688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90" y="2346326"/>
            <a:ext cx="4230687" cy="3686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2010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9840"/>
            <a:ext cx="8229600" cy="38779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27891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62275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5720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881103"/>
            <a:ext cx="3008313" cy="55399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913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090340"/>
            <a:ext cx="5486400" cy="27699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2902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="" xmlns:a16="http://schemas.microsoft.com/office/drawing/2014/main" id="{4DE8005A-045B-4CAE-A8E7-AAF2281AF3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834979"/>
            <a:ext cx="8524875" cy="38735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4">
            <a:extLst>
              <a:ext uri="{FF2B5EF4-FFF2-40B4-BE49-F238E27FC236}">
                <a16:creationId xmlns="" xmlns:a16="http://schemas.microsoft.com/office/drawing/2014/main" id="{AB30A92D-003D-46B1-9CE3-E73FA6840E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16718" y="1640504"/>
            <a:ext cx="8613775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Text Box 8">
            <a:extLst>
              <a:ext uri="{FF2B5EF4-FFF2-40B4-BE49-F238E27FC236}">
                <a16:creationId xmlns="" xmlns:a16="http://schemas.microsoft.com/office/drawing/2014/main" id="{52D00336-7757-419B-98D7-5F2F08703B6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003925" y="6089650"/>
            <a:ext cx="28209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US" dirty="0"/>
          </a:p>
        </p:txBody>
      </p:sp>
      <p:sp>
        <p:nvSpPr>
          <p:cNvPr id="1030" name="Text Box 11">
            <a:extLst>
              <a:ext uri="{FF2B5EF4-FFF2-40B4-BE49-F238E27FC236}">
                <a16:creationId xmlns="" xmlns:a16="http://schemas.microsoft.com/office/drawing/2014/main" id="{550C2662-0F92-4703-AB6C-8B7AA213EAB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3213" y="6581775"/>
            <a:ext cx="8840787" cy="26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sz="1000" dirty="0"/>
          </a:p>
        </p:txBody>
      </p:sp>
      <p:sp>
        <p:nvSpPr>
          <p:cNvPr id="8" name="Text Box 13">
            <a:extLst>
              <a:ext uri="{FF2B5EF4-FFF2-40B4-BE49-F238E27FC236}">
                <a16:creationId xmlns="" xmlns:a16="http://schemas.microsoft.com/office/drawing/2014/main" id="{CA255D58-8DC9-4A12-AC7A-19E1AAB5F71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0" y="6588125"/>
            <a:ext cx="9144000" cy="26987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algn="l" eaLnBrk="0" hangingPunct="0"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85063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sz="1000" dirty="0">
                <a:latin typeface="Arial" charset="0"/>
              </a:rPr>
              <a:t>Copyright © 2023 Wolters Kluwer • All Rights Reserved</a:t>
            </a:r>
          </a:p>
        </p:txBody>
      </p:sp>
      <p:pic>
        <p:nvPicPr>
          <p:cNvPr id="1031" name="Picture 7" descr="WK_CMYK.jpg">
            <a:extLst>
              <a:ext uri="{FF2B5EF4-FFF2-40B4-BE49-F238E27FC236}">
                <a16:creationId xmlns="" xmlns:a16="http://schemas.microsoft.com/office/drawing/2014/main" id="{99044CFD-E572-4CFE-9EAC-F7D5CEA238DF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600825"/>
            <a:ext cx="1317625" cy="209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Connector 9">
            <a:extLst>
              <a:ext uri="{FF2B5EF4-FFF2-40B4-BE49-F238E27FC236}">
                <a16:creationId xmlns="" xmlns:a16="http://schemas.microsoft.com/office/drawing/2014/main" id="{EF1DBD87-D208-4DB4-82A4-C61560F34BE9}"/>
              </a:ext>
            </a:extLst>
          </p:cNvPr>
          <p:cNvCxnSpPr/>
          <p:nvPr userDrawn="1"/>
        </p:nvCxnSpPr>
        <p:spPr>
          <a:xfrm>
            <a:off x="0" y="1295400"/>
            <a:ext cx="9144000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14" r:id="rId2"/>
    <p:sldLayoutId id="2147484015" r:id="rId3"/>
    <p:sldLayoutId id="2147484016" r:id="rId4"/>
    <p:sldLayoutId id="2147484017" r:id="rId5"/>
    <p:sldLayoutId id="2147484018" r:id="rId6"/>
    <p:sldLayoutId id="2147484019" r:id="rId7"/>
    <p:sldLayoutId id="2147484020" r:id="rId8"/>
    <p:sldLayoutId id="2147484021" r:id="rId9"/>
    <p:sldLayoutId id="2147484022" r:id="rId10"/>
    <p:sldLayoutId id="2147484023" r:id="rId11"/>
    <p:sldLayoutId id="2147484025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186EC4"/>
          </a:solidFill>
          <a:latin typeface="Verdana" pitchFamily="34" charset="0"/>
        </a:defRPr>
      </a:lvl9pPr>
    </p:titleStyle>
    <p:bodyStyle>
      <a:lvl1pPr marL="280988" indent="-280988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404813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Courier New" pitchFamily="49" charset="0"/>
        <a:buChar char="o"/>
        <a:defRPr sz="2400">
          <a:solidFill>
            <a:schemeClr val="tx1"/>
          </a:solidFill>
          <a:latin typeface="+mn-lt"/>
        </a:defRPr>
      </a:lvl2pPr>
      <a:lvl3pPr marL="1204913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Font typeface="Wingdings" pitchFamily="2" charset="2"/>
        <a:buChar char="Ø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60000"/>
        </a:spcBef>
        <a:spcAft>
          <a:spcPct val="0"/>
        </a:spcAft>
        <a:buClr>
          <a:srgbClr val="CC9900"/>
        </a:buClr>
        <a:buChar char="•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id="{366E35EB-A258-4A1F-B9E7-07EC597F98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3963" y="2955439"/>
            <a:ext cx="6692900" cy="1772793"/>
          </a:xfrm>
        </p:spPr>
        <p:txBody>
          <a:bodyPr/>
          <a:lstStyle/>
          <a:p>
            <a:pPr eaLnBrk="1" hangingPunct="1">
              <a:defRPr/>
            </a:pP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</a:t>
            </a:r>
            <a:r>
              <a:rPr lang="en-GB" alt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altLang="en-U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Foundations of Psychiatric–Mental Health Nursing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438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="" xmlns:a16="http://schemas.microsoft.com/office/drawing/2014/main" id="{F7510FC8-1ECB-4F01-B98A-17DC18B9E3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Historical Perspectives #2</a:t>
            </a:r>
            <a:endParaRPr lang="en-US" altLang="en-US" dirty="0"/>
          </a:p>
        </p:txBody>
      </p:sp>
      <p:sp>
        <p:nvSpPr>
          <p:cNvPr id="12291" name="Rectangle 3">
            <a:extLst>
              <a:ext uri="{FF2B5EF4-FFF2-40B4-BE49-F238E27FC236}">
                <a16:creationId xmlns="" xmlns:a16="http://schemas.microsoft.com/office/drawing/2014/main" id="{EE042DEE-1A90-4BC2-BA8F-924AD0743E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Period of enlightenment (1790s)</a:t>
            </a:r>
          </a:p>
          <a:p>
            <a:pPr lvl="1"/>
            <a:r>
              <a:rPr lang="en-US" altLang="en-US" dirty="0" smtClean="0"/>
              <a:t>Creation of asylums; moral treatment</a:t>
            </a:r>
          </a:p>
          <a:p>
            <a:pPr lvl="1"/>
            <a:r>
              <a:rPr lang="en-US" altLang="en-US" dirty="0" smtClean="0"/>
              <a:t>Dorothea Dix</a:t>
            </a:r>
          </a:p>
          <a:p>
            <a:r>
              <a:rPr lang="en-US" altLang="en-US" dirty="0" smtClean="0"/>
              <a:t>Sigmund Freud: scientific study, treatment of mental illness</a:t>
            </a:r>
            <a:endParaRPr lang="en-US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5251EE9C-3656-4B35-8930-2C20AE63E3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Historical Perspectives #3</a:t>
            </a:r>
            <a:endParaRPr lang="en-US" alt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="" xmlns:a16="http://schemas.microsoft.com/office/drawing/2014/main" id="{C8387F81-0875-46A3-915F-496A40357B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Psychopharmacology (1950s): development of psychotropic drugs</a:t>
            </a:r>
          </a:p>
          <a:p>
            <a:r>
              <a:rPr lang="en-US" altLang="en-US" dirty="0" smtClean="0"/>
              <a:t>Community mental health movement</a:t>
            </a:r>
          </a:p>
          <a:p>
            <a:pPr lvl="1"/>
            <a:r>
              <a:rPr lang="en-US" altLang="en-US" dirty="0" smtClean="0"/>
              <a:t>Deinstitutionalization</a:t>
            </a:r>
          </a:p>
          <a:p>
            <a:pPr lvl="1"/>
            <a:r>
              <a:rPr lang="en-US" altLang="en-US" dirty="0" smtClean="0"/>
              <a:t>Legislation for disability income</a:t>
            </a:r>
          </a:p>
          <a:p>
            <a:pPr lvl="1"/>
            <a:r>
              <a:rPr lang="en-US" altLang="en-US" dirty="0" smtClean="0"/>
              <a:t>Changes in commitment laws</a:t>
            </a:r>
            <a:endParaRPr lang="en-US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="" xmlns:a16="http://schemas.microsoft.com/office/drawing/2014/main" id="{0DD2713E-0FE8-4B11-84F2-74B9B52A9D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Mental Illness and the 21st Century #1</a:t>
            </a:r>
            <a:endParaRPr lang="en-US" altLang="en-US" dirty="0"/>
          </a:p>
        </p:txBody>
      </p:sp>
      <p:sp>
        <p:nvSpPr>
          <p:cNvPr id="14339" name="Rectangle 3">
            <a:extLst>
              <a:ext uri="{FF2B5EF4-FFF2-40B4-BE49-F238E27FC236}">
                <a16:creationId xmlns="" xmlns:a16="http://schemas.microsoft.com/office/drawing/2014/main" id="{23F8BFD7-CA35-434A-A1ED-2F90B481E2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Current state:</a:t>
            </a:r>
          </a:p>
          <a:p>
            <a:pPr lvl="1"/>
            <a:r>
              <a:rPr lang="en-US" altLang="en-US" dirty="0" smtClean="0"/>
              <a:t>51.5 million adults in the United States have a mental illness, though only 23 million received treatment within the past year (National Institutes of Mental Health, 2021).</a:t>
            </a:r>
          </a:p>
          <a:p>
            <a:pPr lvl="1"/>
            <a:r>
              <a:rPr lang="en-US" altLang="en-US" dirty="0" smtClean="0"/>
              <a:t>Nearly 11 million children and adolescents are diagnosed with a mental disorder.</a:t>
            </a:r>
          </a:p>
          <a:p>
            <a:pPr lvl="1"/>
            <a:r>
              <a:rPr lang="en-US" altLang="en-US" dirty="0" smtClean="0"/>
              <a:t>Economic burden of mental illness exceeds the economic burden caused by all types of cancer.</a:t>
            </a:r>
            <a:endParaRPr lang="en-US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="" xmlns:a16="http://schemas.microsoft.com/office/drawing/2014/main" id="{64B2A0EC-777B-4AEE-A5D0-A7F2BCA110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Mental Illness and the 21st Century #2</a:t>
            </a:r>
            <a:endParaRPr lang="en-US" altLang="en-US" dirty="0"/>
          </a:p>
        </p:txBody>
      </p:sp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B858BB86-58B9-4292-80BC-D44B16E61C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Current state—(cont.):</a:t>
            </a:r>
          </a:p>
          <a:p>
            <a:pPr lvl="1"/>
            <a:r>
              <a:rPr lang="en-US" altLang="en-US" dirty="0" smtClean="0"/>
              <a:t>Leading cause of disability in the United States and Canada for those 15 to 44 years of age</a:t>
            </a:r>
          </a:p>
          <a:p>
            <a:pPr lvl="1"/>
            <a:r>
              <a:rPr lang="en-US" altLang="en-US" dirty="0" smtClean="0"/>
              <a:t>Yet, only 1 in 4 adults and 1 in 5 children and adolescents are treated.</a:t>
            </a:r>
          </a:p>
          <a:p>
            <a:pPr lvl="1"/>
            <a:r>
              <a:rPr lang="en-US" altLang="en-US" dirty="0" smtClean="0"/>
              <a:t>Treatment still lagging in homeless and those with substance abuse problems.</a:t>
            </a:r>
            <a:endParaRPr lang="en-US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="" xmlns:a16="http://schemas.microsoft.com/office/drawing/2014/main" id="{DCD7230C-6959-45AB-8D67-5F38A6A859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Mental Illness and the 21st Century #3</a:t>
            </a:r>
            <a:endParaRPr lang="en-US" altLang="en-US" dirty="0"/>
          </a:p>
        </p:txBody>
      </p:sp>
      <p:sp>
        <p:nvSpPr>
          <p:cNvPr id="16387" name="Rectangle 3">
            <a:extLst>
              <a:ext uri="{FF2B5EF4-FFF2-40B4-BE49-F238E27FC236}">
                <a16:creationId xmlns="" xmlns:a16="http://schemas.microsoft.com/office/drawing/2014/main" id="{CA9291C0-8CE0-494C-A70E-1795ED5192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Issues and concerns:</a:t>
            </a:r>
          </a:p>
          <a:p>
            <a:pPr lvl="1"/>
            <a:r>
              <a:rPr lang="en-US" altLang="en-US" dirty="0" smtClean="0"/>
              <a:t>“Revolving door” effect due to deinstitutionalization</a:t>
            </a:r>
          </a:p>
          <a:p>
            <a:pPr lvl="2"/>
            <a:r>
              <a:rPr lang="en-US" altLang="en-US" dirty="0" smtClean="0"/>
              <a:t>Often “boarded” in emergency department while awaiting inpatient beds</a:t>
            </a:r>
          </a:p>
          <a:p>
            <a:pPr lvl="1"/>
            <a:r>
              <a:rPr lang="en-US" altLang="en-US" dirty="0" smtClean="0"/>
              <a:t>Shorter hospital stays, decompensation, rehospitalization, and dual problem of both mental illness and substance abuse</a:t>
            </a:r>
            <a:endParaRPr lang="en-US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BDC84026-351D-42D9-96B3-6432217E67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Mental Illness and the 21st Century #4</a:t>
            </a:r>
            <a:endParaRPr lang="en-US" altLang="en-US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BBDDF5C9-57A2-4750-AACE-7F07C0FBC4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Issues and concerns—(cont.):</a:t>
            </a:r>
          </a:p>
          <a:p>
            <a:pPr lvl="1"/>
            <a:r>
              <a:rPr lang="en-US" altLang="en-US" dirty="0" smtClean="0"/>
              <a:t>Homelessness (about one-third have severe mental illness or a chronic substance use disorder)</a:t>
            </a:r>
          </a:p>
          <a:p>
            <a:pPr lvl="1"/>
            <a:r>
              <a:rPr lang="en-US" altLang="en-US" dirty="0" smtClean="0"/>
              <a:t>Lack of adequate community resources</a:t>
            </a:r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775549DA-499A-4F34-BEB7-D71163608B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#2</a:t>
            </a:r>
            <a:endParaRPr lang="en-US" altLang="en-US" dirty="0"/>
          </a:p>
        </p:txBody>
      </p:sp>
      <p:sp>
        <p:nvSpPr>
          <p:cNvPr id="18435" name="Rectangle 3">
            <a:extLst>
              <a:ext uri="{FF2B5EF4-FFF2-40B4-BE49-F238E27FC236}">
                <a16:creationId xmlns="" xmlns:a16="http://schemas.microsoft.com/office/drawing/2014/main" id="{C5A770B9-9741-4897-81B1-9B496CFB8E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Which statement best reflects the current state of mental health and mental illness?</a:t>
            </a:r>
          </a:p>
          <a:p>
            <a:pPr marL="457200" lvl="1" indent="0">
              <a:buNone/>
            </a:pPr>
            <a:r>
              <a:rPr lang="en-US" altLang="en-US" dirty="0" smtClean="0"/>
              <a:t>A. Mental health care costs exceed the costs for cancer care.</a:t>
            </a:r>
          </a:p>
          <a:p>
            <a:pPr marL="457200" lvl="1" indent="0">
              <a:buNone/>
            </a:pPr>
            <a:r>
              <a:rPr lang="en-US" altLang="en-US" dirty="0" smtClean="0"/>
              <a:t>B. Most adults and children receive adequate mental health care.</a:t>
            </a:r>
          </a:p>
          <a:p>
            <a:pPr marL="457200" lvl="1" indent="0">
              <a:buNone/>
            </a:pPr>
            <a:r>
              <a:rPr lang="en-US" altLang="en-US" dirty="0" smtClean="0"/>
              <a:t>C. Community resources for the homeless with mental illness are adequate.</a:t>
            </a:r>
          </a:p>
          <a:p>
            <a:pPr marL="457200" lvl="1" indent="0">
              <a:buNone/>
            </a:pPr>
            <a:r>
              <a:rPr lang="en-US" altLang="en-US" dirty="0" smtClean="0"/>
              <a:t>D. Deinstitutionalization has reduced the revolving door effect.</a:t>
            </a:r>
            <a:endParaRPr lang="en-US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="" xmlns:a16="http://schemas.microsoft.com/office/drawing/2014/main" id="{0463FCFF-8745-49AF-BF3B-F2FB97A4FB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 Answer </a:t>
            </a:r>
            <a:r>
              <a:rPr lang="en-US" dirty="0" smtClean="0"/>
              <a:t>to Question #2</a:t>
            </a:r>
            <a:endParaRPr lang="en-US" altLang="en-US" dirty="0"/>
          </a:p>
        </p:txBody>
      </p:sp>
      <p:sp>
        <p:nvSpPr>
          <p:cNvPr id="16387" name="Rectangle 3">
            <a:extLst>
              <a:ext uri="{FF2B5EF4-FFF2-40B4-BE49-F238E27FC236}">
                <a16:creationId xmlns="" xmlns:a16="http://schemas.microsoft.com/office/drawing/2014/main" id="{D0BF9AE4-FE33-4270-AD66-5A92BB14D7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A. Mental health care costs exceed the costs for cancer care.</a:t>
            </a:r>
          </a:p>
          <a:p>
            <a:r>
              <a:rPr lang="en-US" dirty="0" smtClean="0"/>
              <a:t>Rationale: The economic burden of mental illness exceeds that for all types of cancer care.</a:t>
            </a:r>
          </a:p>
          <a:p>
            <a:pPr lvl="1"/>
            <a:r>
              <a:rPr lang="en-US" dirty="0" smtClean="0"/>
              <a:t>Only 1 in 4 adults and 1 in 5 children and adolescents receive the necessary mental health care. Community resources for homeless clients with mental illness are inadequate. Deinstitutionalization has led to the “revolving door” effect.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="" xmlns:a16="http://schemas.microsoft.com/office/drawing/2014/main" id="{DC228F4E-4AFA-4DC6-9527-81A96380A3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Objectives for the Future</a:t>
            </a:r>
            <a:endParaRPr lang="en-US" altLang="en-US" dirty="0"/>
          </a:p>
        </p:txBody>
      </p:sp>
      <p:sp>
        <p:nvSpPr>
          <p:cNvPr id="20483" name="Rectangle 3">
            <a:extLst>
              <a:ext uri="{FF2B5EF4-FFF2-40B4-BE49-F238E27FC236}">
                <a16:creationId xmlns="" xmlns:a16="http://schemas.microsoft.com/office/drawing/2014/main" id="{05CCF474-2990-4BF3-8B53-73FB559517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 dirty="0" smtClean="0"/>
              <a:t>Healthy People 2030 </a:t>
            </a:r>
            <a:r>
              <a:rPr lang="en-US" altLang="en-US" dirty="0" smtClean="0"/>
              <a:t>objectives:</a:t>
            </a:r>
          </a:p>
          <a:p>
            <a:pPr lvl="1"/>
            <a:r>
              <a:rPr lang="en-US" altLang="en-US" dirty="0" smtClean="0"/>
              <a:t>Reduce the suicide rate.</a:t>
            </a:r>
          </a:p>
          <a:p>
            <a:pPr lvl="1"/>
            <a:r>
              <a:rPr lang="en-US" altLang="en-US" dirty="0" smtClean="0"/>
              <a:t>Increase the proportion of children and adolescents who get treatment.</a:t>
            </a:r>
          </a:p>
          <a:p>
            <a:pPr lvl="1"/>
            <a:r>
              <a:rPr lang="en-US" altLang="en-US" dirty="0" smtClean="0"/>
              <a:t>Reduce the proportion of persons who experience major depressive episodes.</a:t>
            </a:r>
          </a:p>
          <a:p>
            <a:pPr lvl="1"/>
            <a:r>
              <a:rPr lang="en-US" altLang="en-US" dirty="0" smtClean="0"/>
              <a:t>Increase the proportion of adults with mental health disorders who receive treatment.</a:t>
            </a:r>
          </a:p>
          <a:p>
            <a:pPr lvl="1"/>
            <a:r>
              <a:rPr lang="en-US" altLang="en-US" dirty="0" smtClean="0"/>
              <a:t>Increase the number of homeless adults with mental health problems who receive mental health services.</a:t>
            </a:r>
          </a:p>
          <a:p>
            <a:pPr lvl="1"/>
            <a:endParaRPr lang="en-US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="" xmlns:a16="http://schemas.microsoft.com/office/drawing/2014/main" id="{798165FB-BB81-40D7-922B-2B370A566B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Community-Based Care</a:t>
            </a:r>
            <a:endParaRPr lang="en-US" altLang="en-US" dirty="0"/>
          </a:p>
        </p:txBody>
      </p:sp>
      <p:sp>
        <p:nvSpPr>
          <p:cNvPr id="21507" name="Rectangle 3">
            <a:extLst>
              <a:ext uri="{FF2B5EF4-FFF2-40B4-BE49-F238E27FC236}">
                <a16:creationId xmlns="" xmlns:a16="http://schemas.microsoft.com/office/drawing/2014/main" id="{B17085B4-53AF-4ED8-AF7F-F94C1DF508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Lack of appropriate number of community mental health centers to provide services</a:t>
            </a:r>
          </a:p>
          <a:p>
            <a:r>
              <a:rPr lang="en-US" altLang="en-US" dirty="0" smtClean="0"/>
              <a:t>Development of community support programs</a:t>
            </a:r>
          </a:p>
          <a:p>
            <a:pPr lvl="1"/>
            <a:r>
              <a:rPr lang="en-US" altLang="en-US" dirty="0" smtClean="0"/>
              <a:t>Availability, quality of services highly variable</a:t>
            </a:r>
          </a:p>
          <a:p>
            <a:pPr lvl="1"/>
            <a:r>
              <a:rPr lang="en-US" altLang="en-US" dirty="0" smtClean="0"/>
              <a:t>Inaccurate anticipation of extent of people’s needs</a:t>
            </a:r>
          </a:p>
          <a:p>
            <a:pPr lvl="1"/>
            <a:r>
              <a:rPr lang="en-US" altLang="en-US" dirty="0" smtClean="0"/>
              <a:t>Despite flaws, positive aspects make them preferable for treatment</a:t>
            </a: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="" xmlns:a16="http://schemas.microsoft.com/office/drawing/2014/main" id="{B13AD696-E3A3-4C42-8357-0F6EECCA4B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Mental Health</a:t>
            </a:r>
            <a:endParaRPr lang="en-US" altLang="en-US" dirty="0"/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187D053F-3B9C-420E-AAA9-596C298AD45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Difficult to define</a:t>
            </a:r>
          </a:p>
          <a:p>
            <a:r>
              <a:rPr lang="en-US" altLang="en-US" dirty="0" smtClean="0"/>
              <a:t>No single, universal definition</a:t>
            </a:r>
          </a:p>
          <a:p>
            <a:r>
              <a:rPr lang="en-US" altLang="en-US" dirty="0" smtClean="0"/>
              <a:t>Many components influenced by wide variety of factors</a:t>
            </a:r>
          </a:p>
          <a:p>
            <a:r>
              <a:rPr lang="en-US" altLang="en-US" dirty="0" smtClean="0"/>
              <a:t>Dynamic, ever-changing state</a:t>
            </a:r>
          </a:p>
          <a:p>
            <a:r>
              <a:rPr lang="en-US" altLang="en-US" dirty="0" smtClean="0"/>
              <a:t>Influencing factors:</a:t>
            </a:r>
          </a:p>
          <a:p>
            <a:pPr lvl="1"/>
            <a:r>
              <a:rPr lang="en-US" altLang="en-US" dirty="0" smtClean="0"/>
              <a:t>Individual (personal)</a:t>
            </a:r>
          </a:p>
          <a:p>
            <a:pPr lvl="1"/>
            <a:r>
              <a:rPr lang="en-US" altLang="en-US" dirty="0" smtClean="0"/>
              <a:t>Interpersonal (relationship)</a:t>
            </a:r>
          </a:p>
          <a:p>
            <a:pPr lvl="1"/>
            <a:r>
              <a:rPr lang="en-US" altLang="en-US" dirty="0" smtClean="0"/>
              <a:t>Social/cultural (environmental)</a:t>
            </a:r>
            <a:endParaRPr lang="en-US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="" xmlns:a16="http://schemas.microsoft.com/office/drawing/2014/main" id="{D354C4B4-EC5E-4F00-B529-9D0AB85B35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Cost Containment and Managed Care #1</a:t>
            </a:r>
            <a:endParaRPr lang="en-US" altLang="en-US" dirty="0"/>
          </a:p>
        </p:txBody>
      </p:sp>
      <p:sp>
        <p:nvSpPr>
          <p:cNvPr id="22531" name="Rectangle 3">
            <a:extLst>
              <a:ext uri="{FF2B5EF4-FFF2-40B4-BE49-F238E27FC236}">
                <a16:creationId xmlns="" xmlns:a16="http://schemas.microsoft.com/office/drawing/2014/main" id="{9EF57AEE-8CA5-4BDF-9A81-1797D92614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Managed care movement (early 1970s)</a:t>
            </a:r>
          </a:p>
          <a:p>
            <a:r>
              <a:rPr lang="en-US" altLang="en-US" dirty="0" smtClean="0"/>
              <a:t>Development of utilization review firms/managed care organizations (1990s); case management</a:t>
            </a:r>
          </a:p>
          <a:p>
            <a:r>
              <a:rPr lang="en-US" altLang="en-US" dirty="0" smtClean="0"/>
              <a:t>Separation of mental health care from physical care for insurance coverage</a:t>
            </a:r>
            <a:endParaRPr lang="en-US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="" xmlns:a16="http://schemas.microsoft.com/office/drawing/2014/main" id="{59BF34F1-34A4-4BE6-848E-9034FDC01A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Cost Containment and Managed Care #2</a:t>
            </a:r>
            <a:endParaRPr lang="en-US" altLang="en-US" dirty="0"/>
          </a:p>
        </p:txBody>
      </p:sp>
      <p:sp>
        <p:nvSpPr>
          <p:cNvPr id="23555" name="Rectangle 3">
            <a:extLst>
              <a:ext uri="{FF2B5EF4-FFF2-40B4-BE49-F238E27FC236}">
                <a16:creationId xmlns="" xmlns:a16="http://schemas.microsoft.com/office/drawing/2014/main" id="{02E9D074-564E-42BF-8331-9415819221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Mental health care management through privately owned behavioral health care firms</a:t>
            </a:r>
          </a:p>
          <a:p>
            <a:pPr lvl="1"/>
            <a:r>
              <a:rPr lang="en-US" altLang="en-US" dirty="0" smtClean="0"/>
              <a:t>If no private insurance, reliance on counties of residence for payment</a:t>
            </a:r>
          </a:p>
          <a:p>
            <a:r>
              <a:rPr lang="en-US" altLang="en-US" dirty="0" smtClean="0"/>
              <a:t>Health Care Finance Administration:</a:t>
            </a:r>
          </a:p>
          <a:p>
            <a:pPr lvl="1"/>
            <a:r>
              <a:rPr lang="en-US" altLang="en-US" dirty="0" smtClean="0"/>
              <a:t>Medicare</a:t>
            </a:r>
          </a:p>
          <a:p>
            <a:pPr lvl="1"/>
            <a:r>
              <a:rPr lang="en-US" altLang="en-US" dirty="0" smtClean="0"/>
              <a:t>Medicaid</a:t>
            </a:r>
          </a:p>
          <a:p>
            <a:r>
              <a:rPr lang="en-US" altLang="en-US" dirty="0" smtClean="0"/>
              <a:t>Mental health parity, insurance coverage</a:t>
            </a:r>
            <a:endParaRPr lang="en-US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="" xmlns:a16="http://schemas.microsoft.com/office/drawing/2014/main" id="{33C4FD5A-D331-40F2-BB88-5D243A1BA5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Cultural Considerations</a:t>
            </a:r>
            <a:endParaRPr lang="en-US" altLang="en-US" dirty="0"/>
          </a:p>
        </p:txBody>
      </p:sp>
      <p:sp>
        <p:nvSpPr>
          <p:cNvPr id="24579" name="Rectangle 3">
            <a:extLst>
              <a:ext uri="{FF2B5EF4-FFF2-40B4-BE49-F238E27FC236}">
                <a16:creationId xmlns="" xmlns:a16="http://schemas.microsoft.com/office/drawing/2014/main" id="{422E8688-4C2C-4BD2-9EBE-0F64100889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Culturally diverse population</a:t>
            </a:r>
          </a:p>
          <a:p>
            <a:r>
              <a:rPr lang="en-US" altLang="en-US" dirty="0" smtClean="0"/>
              <a:t>Cultural differences influencing mental health and treatment of mental illness (see Chapter 7)</a:t>
            </a:r>
          </a:p>
          <a:p>
            <a:r>
              <a:rPr lang="en-US" altLang="en-US" dirty="0" smtClean="0"/>
              <a:t>Changes in family structure</a:t>
            </a:r>
            <a:endParaRPr lang="en-US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="" xmlns:a16="http://schemas.microsoft.com/office/drawing/2014/main" id="{CCAFE07F-3488-451B-8594-E442B01272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#3	</a:t>
            </a:r>
            <a:endParaRPr lang="en-US" altLang="en-US" dirty="0"/>
          </a:p>
        </p:txBody>
      </p:sp>
      <p:sp>
        <p:nvSpPr>
          <p:cNvPr id="25603" name="Rectangle 3">
            <a:extLst>
              <a:ext uri="{FF2B5EF4-FFF2-40B4-BE49-F238E27FC236}">
                <a16:creationId xmlns="" xmlns:a16="http://schemas.microsoft.com/office/drawing/2014/main" id="{98F308E7-502A-49BE-B9CA-2676A353D1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Community-based programs are preferable for treating many people with mental illness.</a:t>
            </a:r>
            <a:endParaRPr lang="en-US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="" xmlns:a16="http://schemas.microsoft.com/office/drawing/2014/main" id="{7E201D22-0594-4773-8726-83B4336891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#3</a:t>
            </a:r>
            <a:endParaRPr lang="en-US" altLang="en-US" dirty="0"/>
          </a:p>
        </p:txBody>
      </p:sp>
      <p:sp>
        <p:nvSpPr>
          <p:cNvPr id="26627" name="Rectangle 3">
            <a:extLst>
              <a:ext uri="{FF2B5EF4-FFF2-40B4-BE49-F238E27FC236}">
                <a16:creationId xmlns="" xmlns:a16="http://schemas.microsoft.com/office/drawing/2014/main" id="{D9946F00-4E55-4F52-BB5E-81DCDC06F4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True</a:t>
            </a:r>
          </a:p>
          <a:p>
            <a:r>
              <a:rPr lang="en-US" altLang="en-US" dirty="0" smtClean="0"/>
              <a:t>Rationale: Although there are flaws in the system, community-based programs have positive aspects that make them preferable for treating many people with mental illness.</a:t>
            </a:r>
            <a:endParaRPr lang="en-US" alt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="" xmlns:a16="http://schemas.microsoft.com/office/drawing/2014/main" id="{65879625-8E23-4437-8813-8FDA0EF810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Psychiatric Nursing Practice #1</a:t>
            </a:r>
            <a:endParaRPr lang="en-US" altLang="en-US" dirty="0"/>
          </a:p>
        </p:txBody>
      </p:sp>
      <p:sp>
        <p:nvSpPr>
          <p:cNvPr id="27651" name="Rectangle 3">
            <a:extLst>
              <a:ext uri="{FF2B5EF4-FFF2-40B4-BE49-F238E27FC236}">
                <a16:creationId xmlns="" xmlns:a16="http://schemas.microsoft.com/office/drawing/2014/main" id="{2D7A1F4C-E5E8-4621-8296-B8B52DEB1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Linda Richards: first American psychiatric nurse</a:t>
            </a:r>
          </a:p>
          <a:p>
            <a:r>
              <a:rPr lang="en-US" altLang="en-US" dirty="0" smtClean="0"/>
              <a:t>McLean Hospital, Belmont, MA: site of first training for nurses to work with persons with mental illness</a:t>
            </a:r>
          </a:p>
          <a:p>
            <a:r>
              <a:rPr lang="en-US" altLang="en-US" dirty="0" smtClean="0"/>
              <a:t>Expansion of role with development of somatic therapies</a:t>
            </a:r>
            <a:endParaRPr lang="en-US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="" xmlns:a16="http://schemas.microsoft.com/office/drawing/2014/main" id="{B179DBA4-19BB-4FD3-B998-27E682A3E4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Psychiatric Nursing Practice #2</a:t>
            </a:r>
            <a:endParaRPr lang="en-US" altLang="en-US" dirty="0"/>
          </a:p>
        </p:txBody>
      </p:sp>
      <p:sp>
        <p:nvSpPr>
          <p:cNvPr id="28675" name="Rectangle 3">
            <a:extLst>
              <a:ext uri="{FF2B5EF4-FFF2-40B4-BE49-F238E27FC236}">
                <a16:creationId xmlns="" xmlns:a16="http://schemas.microsoft.com/office/drawing/2014/main" id="{27B5CAB4-E42B-42FA-8687-CBAA55B269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First psychiatric nursing textbook (</a:t>
            </a:r>
            <a:r>
              <a:rPr lang="en-US" altLang="en-US" i="1" dirty="0" smtClean="0"/>
              <a:t>Nursing Mental Diseases</a:t>
            </a:r>
            <a:r>
              <a:rPr lang="en-US" altLang="en-US" dirty="0" smtClean="0"/>
              <a:t>) was published in 1920.</a:t>
            </a:r>
          </a:p>
          <a:p>
            <a:r>
              <a:rPr lang="en-US" altLang="en-US" dirty="0" smtClean="0"/>
              <a:t>Johns Hopkins: first school of nursing to include psychiatric nursing course (1913)</a:t>
            </a:r>
          </a:p>
          <a:p>
            <a:r>
              <a:rPr lang="en-US" altLang="en-US" dirty="0" smtClean="0"/>
              <a:t>National League for Nursing (1950) requiring schools to include an experience in psychiatric nursing</a:t>
            </a:r>
            <a:endParaRPr lang="en-US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="" xmlns:a16="http://schemas.microsoft.com/office/drawing/2014/main" id="{3ED94C0A-7F8F-4329-9983-6018E79199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Psychiatric Nursing Practice #3</a:t>
            </a:r>
            <a:endParaRPr lang="en-US" altLang="en-US" dirty="0"/>
          </a:p>
        </p:txBody>
      </p:sp>
      <p:sp>
        <p:nvSpPr>
          <p:cNvPr id="29699" name="Rectangle 3">
            <a:extLst>
              <a:ext uri="{FF2B5EF4-FFF2-40B4-BE49-F238E27FC236}">
                <a16:creationId xmlns="" xmlns:a16="http://schemas.microsoft.com/office/drawing/2014/main" id="{CC49F1E7-2F08-4DA9-8606-0B640615BC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H. Peplau: therapeutic nurse–client relationship; interpersonal dimension (foundation for current practice)</a:t>
            </a:r>
          </a:p>
          <a:p>
            <a:r>
              <a:rPr lang="en-US" altLang="en-US" dirty="0" smtClean="0"/>
              <a:t>J. Mellow: focus on client’s psychosocial needs and strengths</a:t>
            </a:r>
          </a:p>
          <a:p>
            <a:r>
              <a:rPr lang="en-US" altLang="en-US" dirty="0" smtClean="0"/>
              <a:t>American Nurses Association and standards of care</a:t>
            </a:r>
          </a:p>
          <a:p>
            <a:r>
              <a:rPr lang="en-US" altLang="en-US" dirty="0" smtClean="0"/>
              <a:t>Psychiatric–mental health nursing phenomena of concern (see Box 1.2)</a:t>
            </a:r>
            <a:endParaRPr lang="en-US" alt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="" xmlns:a16="http://schemas.microsoft.com/office/drawing/2014/main" id="{E1B62135-BB98-427E-8F61-AAF398A926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Psychiatric Nursing Practice #4</a:t>
            </a:r>
            <a:endParaRPr lang="en-US" altLang="en-US" dirty="0"/>
          </a:p>
        </p:txBody>
      </p:sp>
      <p:sp>
        <p:nvSpPr>
          <p:cNvPr id="30723" name="Rectangle 3">
            <a:extLst>
              <a:ext uri="{FF2B5EF4-FFF2-40B4-BE49-F238E27FC236}">
                <a16:creationId xmlns="" xmlns:a16="http://schemas.microsoft.com/office/drawing/2014/main" id="{4241DCE1-6179-41E4-8FE9-C2E0B79A60D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27038" y="1712145"/>
            <a:ext cx="4230688" cy="3686175"/>
          </a:xfrm>
        </p:spPr>
        <p:txBody>
          <a:bodyPr/>
          <a:lstStyle/>
          <a:p>
            <a:r>
              <a:rPr lang="en-US" altLang="en-US" sz="2400" dirty="0" smtClean="0"/>
              <a:t>Basic-level functions</a:t>
            </a:r>
          </a:p>
          <a:p>
            <a:pPr lvl="1"/>
            <a:r>
              <a:rPr lang="en-US" altLang="en-US" sz="2000" dirty="0" smtClean="0"/>
              <a:t>Counseling</a:t>
            </a:r>
          </a:p>
          <a:p>
            <a:pPr lvl="1"/>
            <a:r>
              <a:rPr lang="en-US" altLang="en-US" sz="2000" dirty="0" smtClean="0"/>
              <a:t>Milieu therapy</a:t>
            </a:r>
          </a:p>
          <a:p>
            <a:pPr lvl="1"/>
            <a:r>
              <a:rPr lang="en-US" altLang="en-US" sz="2000" dirty="0" smtClean="0"/>
              <a:t>Self-care activities</a:t>
            </a:r>
          </a:p>
          <a:p>
            <a:pPr lvl="1"/>
            <a:r>
              <a:rPr lang="en-US" altLang="en-US" sz="2000" dirty="0" smtClean="0"/>
              <a:t>Psychobiologic interventions</a:t>
            </a:r>
          </a:p>
          <a:p>
            <a:pPr lvl="1"/>
            <a:r>
              <a:rPr lang="en-US" altLang="en-US" sz="2000" dirty="0" smtClean="0"/>
              <a:t>Health teaching</a:t>
            </a:r>
          </a:p>
          <a:p>
            <a:pPr lvl="1"/>
            <a:r>
              <a:rPr lang="en-US" altLang="en-US" sz="2000" dirty="0" smtClean="0"/>
              <a:t>Case management </a:t>
            </a:r>
          </a:p>
          <a:p>
            <a:pPr lvl="1"/>
            <a:r>
              <a:rPr lang="en-US" altLang="en-US" sz="2000" dirty="0" smtClean="0"/>
              <a:t>Health promotion and  maintenance</a:t>
            </a:r>
            <a:endParaRPr lang="en-US" altLang="en-US" sz="2000" dirty="0"/>
          </a:p>
        </p:txBody>
      </p:sp>
      <p:sp>
        <p:nvSpPr>
          <p:cNvPr id="30724" name="Rectangle 4">
            <a:extLst>
              <a:ext uri="{FF2B5EF4-FFF2-40B4-BE49-F238E27FC236}">
                <a16:creationId xmlns="" xmlns:a16="http://schemas.microsoft.com/office/drawing/2014/main" id="{41CFAC13-2267-4F28-B7DB-74616D4C525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713290" y="1741645"/>
            <a:ext cx="4230687" cy="3686175"/>
          </a:xfrm>
        </p:spPr>
        <p:txBody>
          <a:bodyPr/>
          <a:lstStyle/>
          <a:p>
            <a:r>
              <a:rPr lang="en-US" altLang="en-US" sz="2400" dirty="0" smtClean="0"/>
              <a:t>Advanced-level functions</a:t>
            </a:r>
          </a:p>
          <a:p>
            <a:pPr lvl="1"/>
            <a:r>
              <a:rPr lang="en-US" altLang="en-US" sz="2000" dirty="0" smtClean="0"/>
              <a:t>Psychotherapy</a:t>
            </a:r>
          </a:p>
          <a:p>
            <a:pPr lvl="1"/>
            <a:r>
              <a:rPr lang="en-US" altLang="en-US" sz="2000" dirty="0" smtClean="0"/>
              <a:t>Prescriptive authority for drugs</a:t>
            </a:r>
          </a:p>
          <a:p>
            <a:pPr lvl="1"/>
            <a:r>
              <a:rPr lang="en-US" altLang="en-US" sz="2000" dirty="0" smtClean="0"/>
              <a:t>Consultation and liaison</a:t>
            </a:r>
          </a:p>
          <a:p>
            <a:pPr lvl="1"/>
            <a:r>
              <a:rPr lang="en-US" altLang="en-US" sz="2000" dirty="0" smtClean="0"/>
              <a:t>Evaluation</a:t>
            </a:r>
          </a:p>
          <a:p>
            <a:pPr lvl="1"/>
            <a:r>
              <a:rPr lang="en-US" altLang="en-US" sz="2000" dirty="0" smtClean="0"/>
              <a:t>Program development, management</a:t>
            </a:r>
          </a:p>
          <a:p>
            <a:pPr lvl="1"/>
            <a:r>
              <a:rPr lang="en-US" altLang="en-US" sz="2000" dirty="0" smtClean="0"/>
              <a:t>Clinical supervision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="" xmlns:a16="http://schemas.microsoft.com/office/drawing/2014/main" id="{CD24D3DA-C669-4092-8C51-556315F0BC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Student Concerns and Psychiatric–Mental Health Clinical Experience</a:t>
            </a:r>
            <a:endParaRPr lang="en-US" altLang="en-US" dirty="0"/>
          </a:p>
        </p:txBody>
      </p:sp>
      <p:sp>
        <p:nvSpPr>
          <p:cNvPr id="31747" name="Rectangle 3">
            <a:extLst>
              <a:ext uri="{FF2B5EF4-FFF2-40B4-BE49-F238E27FC236}">
                <a16:creationId xmlns="" xmlns:a16="http://schemas.microsoft.com/office/drawing/2014/main" id="{04EF435B-B65E-49CE-90E3-44A29A6C47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Saying the wrong thing</a:t>
            </a:r>
          </a:p>
          <a:p>
            <a:r>
              <a:rPr lang="en-US" altLang="en-US" dirty="0" smtClean="0"/>
              <a:t>Knowing what to do </a:t>
            </a:r>
          </a:p>
          <a:p>
            <a:r>
              <a:rPr lang="en-US" altLang="en-US" dirty="0" smtClean="0"/>
              <a:t>Being rejected or refusal to talk</a:t>
            </a:r>
          </a:p>
          <a:p>
            <a:r>
              <a:rPr lang="en-US" altLang="en-US" dirty="0" smtClean="0"/>
              <a:t>Asking personal questions </a:t>
            </a:r>
          </a:p>
          <a:p>
            <a:r>
              <a:rPr lang="en-US" altLang="en-US" dirty="0" smtClean="0"/>
              <a:t>Handling bizarre, inappropriate, or sexually aggressive behavior</a:t>
            </a:r>
          </a:p>
          <a:p>
            <a:r>
              <a:rPr lang="en-US" altLang="en-US" dirty="0" smtClean="0"/>
              <a:t>Physical safety</a:t>
            </a:r>
          </a:p>
          <a:p>
            <a:r>
              <a:rPr lang="en-US" altLang="en-US" dirty="0" smtClean="0"/>
              <a:t>Encountering someone known</a:t>
            </a:r>
          </a:p>
          <a:p>
            <a:r>
              <a:rPr lang="en-US" altLang="en-US" dirty="0" smtClean="0"/>
              <a:t>Dealing with similar problems or backgrounds</a:t>
            </a:r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="" xmlns:a16="http://schemas.microsoft.com/office/drawing/2014/main" id="{A8A0F272-A72A-470E-A107-0D24F7106C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Mental Illness #1</a:t>
            </a:r>
            <a:endParaRPr lang="en-US" altLang="en-US" dirty="0"/>
          </a:p>
        </p:txBody>
      </p:sp>
      <p:sp>
        <p:nvSpPr>
          <p:cNvPr id="5123" name="Rectangle 3">
            <a:extLst>
              <a:ext uri="{FF2B5EF4-FFF2-40B4-BE49-F238E27FC236}">
                <a16:creationId xmlns="" xmlns:a16="http://schemas.microsoft.com/office/drawing/2014/main" id="{75D9E64F-1C49-4CCE-95EF-9F914305E1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Includes disorders that affect:</a:t>
            </a:r>
          </a:p>
          <a:p>
            <a:pPr lvl="1"/>
            <a:r>
              <a:rPr lang="en-US" altLang="en-US" dirty="0" smtClean="0"/>
              <a:t>Mood</a:t>
            </a:r>
          </a:p>
          <a:p>
            <a:pPr lvl="1"/>
            <a:r>
              <a:rPr lang="en-US" altLang="en-US" dirty="0" smtClean="0"/>
              <a:t>Behavior</a:t>
            </a:r>
          </a:p>
          <a:p>
            <a:pPr lvl="1"/>
            <a:r>
              <a:rPr lang="en-US" altLang="en-US" dirty="0" smtClean="0"/>
              <a:t>Thinking</a:t>
            </a:r>
          </a:p>
          <a:p>
            <a:r>
              <a:rPr lang="en-US" altLang="en-US" dirty="0" smtClean="0"/>
              <a:t>Mental disorders often cause significant distress and/or impaired functioning.</a:t>
            </a:r>
            <a:endParaRPr lang="en-US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="" xmlns:a16="http://schemas.microsoft.com/office/drawing/2014/main" id="{4EAC6191-20A5-4AD9-BD7A-8A05EA14D1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Self-Awareness Issues</a:t>
            </a:r>
            <a:endParaRPr lang="en-US" altLang="en-US" dirty="0"/>
          </a:p>
        </p:txBody>
      </p:sp>
      <p:sp>
        <p:nvSpPr>
          <p:cNvPr id="35843" name="Rectangle 3">
            <a:extLst>
              <a:ext uri="{FF2B5EF4-FFF2-40B4-BE49-F238E27FC236}">
                <a16:creationId xmlns="" xmlns:a16="http://schemas.microsoft.com/office/drawing/2014/main" id="{1C9C0E30-47C6-4E6E-AC21-8C353D91E6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Gaining recognition of one’s own feelings, beliefs, and attitudes</a:t>
            </a:r>
          </a:p>
          <a:p>
            <a:r>
              <a:rPr lang="en-US" altLang="en-US" dirty="0" smtClean="0"/>
              <a:t>Everyone has unique and different values, ideas, and beliefs.</a:t>
            </a:r>
          </a:p>
          <a:p>
            <a:r>
              <a:rPr lang="en-US" altLang="en-US" dirty="0" smtClean="0"/>
              <a:t>Possible conflict between personal values/beliefs, those of client</a:t>
            </a:r>
          </a:p>
          <a:p>
            <a:r>
              <a:rPr lang="en-US" altLang="en-US" dirty="0" smtClean="0"/>
              <a:t>Need to accept differences; view each client as worthwhile regardless of opinions or lifestyle</a:t>
            </a:r>
          </a:p>
          <a:p>
            <a:r>
              <a:rPr lang="en-US" altLang="en-US" dirty="0" smtClean="0"/>
              <a:t>Self-awareness through reflection</a:t>
            </a:r>
            <a:endParaRPr lang="en-US" alt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="" xmlns:a16="http://schemas.microsoft.com/office/drawing/2014/main" id="{3747A845-901B-4CC5-852C-441616A2EEF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#4	</a:t>
            </a:r>
            <a:endParaRPr lang="en-US" altLang="en-US" dirty="0"/>
          </a:p>
        </p:txBody>
      </p:sp>
      <p:sp>
        <p:nvSpPr>
          <p:cNvPr id="33795" name="Rectangle 3">
            <a:extLst>
              <a:ext uri="{FF2B5EF4-FFF2-40B4-BE49-F238E27FC236}">
                <a16:creationId xmlns="" xmlns:a16="http://schemas.microsoft.com/office/drawing/2014/main" id="{91EDB495-5C0A-435B-8115-42465A95AE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The National League for Nursing required schools to include a psychiatric nursing experience before the first nursing school included a psychiatric nursing course in its curriculum.</a:t>
            </a:r>
            <a:endParaRPr lang="en-US" alt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="" xmlns:a16="http://schemas.microsoft.com/office/drawing/2014/main" id="{F8CCF9F8-1026-465A-BE9A-FF9853A549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</a:t>
            </a:r>
            <a:r>
              <a:rPr lang="en-US" dirty="0" smtClean="0"/>
              <a:t>to Question #4</a:t>
            </a:r>
            <a:r>
              <a:rPr lang="en-US" altLang="en-US" dirty="0" smtClean="0"/>
              <a:t>	</a:t>
            </a:r>
            <a:endParaRPr lang="en-US" altLang="en-US" dirty="0"/>
          </a:p>
        </p:txBody>
      </p:sp>
      <p:sp>
        <p:nvSpPr>
          <p:cNvPr id="34819" name="Rectangle 3">
            <a:extLst>
              <a:ext uri="{FF2B5EF4-FFF2-40B4-BE49-F238E27FC236}">
                <a16:creationId xmlns="" xmlns:a16="http://schemas.microsoft.com/office/drawing/2014/main" id="{28F510D0-F649-4E34-8CDE-C969A9E2A4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Johns Hopkins was the first school of nursing to include a course in psychiatric nursing in its curriculum; this was done in 1913. It was not until 1950 that the National League for Nursing required schools to include an experience in psychiatric nursing.</a:t>
            </a: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="" xmlns:a16="http://schemas.microsoft.com/office/drawing/2014/main" id="{137E7A61-C139-4DBA-8432-02D0C11295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Mental Illness #2</a:t>
            </a:r>
            <a:endParaRPr lang="en-US" altLang="en-US" dirty="0"/>
          </a:p>
        </p:txBody>
      </p:sp>
      <p:sp>
        <p:nvSpPr>
          <p:cNvPr id="6147" name="Rectangle 3">
            <a:extLst>
              <a:ext uri="{FF2B5EF4-FFF2-40B4-BE49-F238E27FC236}">
                <a16:creationId xmlns="" xmlns:a16="http://schemas.microsoft.com/office/drawing/2014/main" id="{1A91E4A9-BED8-4EDC-BD3B-FA7AA81F81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000" dirty="0" smtClean="0"/>
              <a:t>Factors contributing to mental illness include (but are not limited to): </a:t>
            </a:r>
          </a:p>
          <a:p>
            <a:pPr lvl="1"/>
            <a:r>
              <a:rPr lang="en-US" altLang="en-US" sz="2000" dirty="0" smtClean="0"/>
              <a:t>Individual:</a:t>
            </a:r>
          </a:p>
          <a:p>
            <a:pPr lvl="2"/>
            <a:r>
              <a:rPr lang="en-US" altLang="en-US" sz="2000" dirty="0" smtClean="0"/>
              <a:t>Biologic makeup</a:t>
            </a:r>
          </a:p>
          <a:p>
            <a:pPr lvl="2"/>
            <a:r>
              <a:rPr lang="en-US" altLang="en-US" sz="2000" dirty="0" smtClean="0"/>
              <a:t>Intolerable or unrealistic worries or fears</a:t>
            </a:r>
          </a:p>
          <a:p>
            <a:pPr lvl="1"/>
            <a:r>
              <a:rPr lang="en-US" altLang="en-US" sz="2000" dirty="0" smtClean="0"/>
              <a:t>Interpersonal: </a:t>
            </a:r>
          </a:p>
          <a:p>
            <a:pPr lvl="2"/>
            <a:r>
              <a:rPr lang="en-US" altLang="en-US" sz="2000" dirty="0" smtClean="0"/>
              <a:t>Ineffective communication</a:t>
            </a:r>
          </a:p>
          <a:p>
            <a:pPr lvl="2"/>
            <a:r>
              <a:rPr lang="en-US" altLang="en-US" sz="2000" dirty="0" smtClean="0"/>
              <a:t>Inadequate social support</a:t>
            </a:r>
          </a:p>
          <a:p>
            <a:pPr lvl="1"/>
            <a:r>
              <a:rPr lang="en-US" altLang="en-US" sz="2000" dirty="0" smtClean="0"/>
              <a:t>Social/cultural:</a:t>
            </a:r>
          </a:p>
          <a:p>
            <a:pPr lvl="2"/>
            <a:r>
              <a:rPr lang="en-US" altLang="en-US" sz="2000" dirty="0" smtClean="0"/>
              <a:t>Unwarranted negative view of the world</a:t>
            </a:r>
          </a:p>
          <a:p>
            <a:pPr lvl="2"/>
            <a:r>
              <a:rPr lang="en-US" altLang="en-US" sz="2000" dirty="0" smtClean="0"/>
              <a:t>Discrimination (stigma, racism, classism, etc.)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="" xmlns:a16="http://schemas.microsoft.com/office/drawing/2014/main" id="{756CE798-052F-4A85-B353-959ACC52C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30213" y="56091"/>
            <a:ext cx="8524875" cy="1163395"/>
          </a:xfrm>
        </p:spPr>
        <p:txBody>
          <a:bodyPr/>
          <a:lstStyle/>
          <a:p>
            <a:r>
              <a:rPr lang="en-US" altLang="en-US" dirty="0" smtClean="0"/>
              <a:t>Diagnostic and Statistical Manual of Mental Disorders, Fifth Edition, Text Revision (</a:t>
            </a:r>
            <a:r>
              <a:rPr lang="en-US" altLang="en-US" i="1" dirty="0" smtClean="0"/>
              <a:t>DSM-5-TR</a:t>
            </a:r>
            <a:r>
              <a:rPr lang="en-US" altLang="en-US" dirty="0" smtClean="0"/>
              <a:t>)</a:t>
            </a:r>
            <a:endParaRPr lang="en-US" altLang="en-US" dirty="0"/>
          </a:p>
        </p:txBody>
      </p:sp>
      <p:sp>
        <p:nvSpPr>
          <p:cNvPr id="7171" name="Rectangle 3">
            <a:extLst>
              <a:ext uri="{FF2B5EF4-FFF2-40B4-BE49-F238E27FC236}">
                <a16:creationId xmlns="" xmlns:a16="http://schemas.microsoft.com/office/drawing/2014/main" id="{F54BAF1F-60A2-400C-8B06-53D72ACBC0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i="1" dirty="0" smtClean="0"/>
              <a:t>DSM-5-TR</a:t>
            </a:r>
            <a:r>
              <a:rPr lang="en-US" altLang="en-US" dirty="0" smtClean="0"/>
              <a:t>: Taxonomy published by the American Psychiatric Association</a:t>
            </a:r>
          </a:p>
          <a:p>
            <a:r>
              <a:rPr lang="en-US" altLang="en-US" dirty="0" smtClean="0"/>
              <a:t>Purposes:</a:t>
            </a:r>
          </a:p>
          <a:p>
            <a:pPr lvl="1"/>
            <a:r>
              <a:rPr lang="en-US" altLang="en-US" dirty="0" smtClean="0"/>
              <a:t>Standardize nomenclature and language</a:t>
            </a:r>
          </a:p>
          <a:p>
            <a:pPr lvl="1"/>
            <a:r>
              <a:rPr lang="en-US" altLang="en-US" dirty="0" smtClean="0"/>
              <a:t>Present defining characteristics or symptoms</a:t>
            </a:r>
          </a:p>
          <a:p>
            <a:pPr lvl="1"/>
            <a:r>
              <a:rPr lang="en-US" altLang="en-US" dirty="0" smtClean="0"/>
              <a:t>Assist in identifying the underlying causes of disorders</a:t>
            </a:r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="" xmlns:a16="http://schemas.microsoft.com/office/drawing/2014/main" id="{E1C60A81-3A81-43BF-B716-2A0903FA73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i="1" dirty="0" smtClean="0"/>
              <a:t>DSM-5-TR</a:t>
            </a:r>
            <a:r>
              <a:rPr lang="en-US" altLang="en-US" dirty="0" smtClean="0"/>
              <a:t> Classification</a:t>
            </a:r>
            <a:endParaRPr lang="en-US" altLang="en-US" dirty="0"/>
          </a:p>
        </p:txBody>
      </p:sp>
      <p:sp>
        <p:nvSpPr>
          <p:cNvPr id="8195" name="Rectangle 3">
            <a:extLst>
              <a:ext uri="{FF2B5EF4-FFF2-40B4-BE49-F238E27FC236}">
                <a16:creationId xmlns="" xmlns:a16="http://schemas.microsoft.com/office/drawing/2014/main" id="{7E928917-4037-4661-9F60-777A22404C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Allows the practitioner to identify all factors that relate to a client’s condition:</a:t>
            </a:r>
          </a:p>
          <a:p>
            <a:pPr lvl="1"/>
            <a:r>
              <a:rPr lang="en-US" altLang="en-US" dirty="0" smtClean="0"/>
              <a:t>Major psychiatric disorders</a:t>
            </a:r>
          </a:p>
          <a:p>
            <a:pPr lvl="1"/>
            <a:r>
              <a:rPr lang="en-US" altLang="en-US" dirty="0" smtClean="0"/>
              <a:t>Medical conditions</a:t>
            </a:r>
          </a:p>
          <a:p>
            <a:pPr lvl="1"/>
            <a:r>
              <a:rPr lang="en-US" altLang="en-US" dirty="0" smtClean="0"/>
              <a:t>Psychosocial and environmental problems</a:t>
            </a:r>
            <a:endParaRPr lang="en-US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="" xmlns:a16="http://schemas.microsoft.com/office/drawing/2014/main" id="{C37BEBB0-F43A-4654-9FC3-7AF297967D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Question #1</a:t>
            </a:r>
            <a:endParaRPr lang="en-US" alt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="" xmlns:a16="http://schemas.microsoft.com/office/drawing/2014/main" id="{7B170755-D5F0-4CD2-9DA2-AECFF0D29D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Is the following statement true or false?</a:t>
            </a:r>
          </a:p>
          <a:p>
            <a:r>
              <a:rPr lang="en-US" altLang="en-US" dirty="0" smtClean="0"/>
              <a:t>The definition of mental health is standardized and universally accepted.</a:t>
            </a:r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="" xmlns:a16="http://schemas.microsoft.com/office/drawing/2014/main" id="{1A07824C-F2D3-447C-B5D1-5B7CB59553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Answer to Question #1</a:t>
            </a:r>
            <a:endParaRPr lang="en-US" altLang="en-US" dirty="0"/>
          </a:p>
        </p:txBody>
      </p:sp>
      <p:sp>
        <p:nvSpPr>
          <p:cNvPr id="10243" name="Rectangle 3">
            <a:extLst>
              <a:ext uri="{FF2B5EF4-FFF2-40B4-BE49-F238E27FC236}">
                <a16:creationId xmlns="" xmlns:a16="http://schemas.microsoft.com/office/drawing/2014/main" id="{37DC2575-42F6-4472-9029-1A9B439C64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False</a:t>
            </a:r>
          </a:p>
          <a:p>
            <a:r>
              <a:rPr lang="en-US" altLang="en-US" dirty="0" smtClean="0"/>
              <a:t>Rationale: There is no single, universal definition of mental health, which has many components and is influenced by myriad factors.</a:t>
            </a:r>
            <a:endParaRPr lang="en-US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="" xmlns:a16="http://schemas.microsoft.com/office/drawing/2014/main" id="{210BB166-AC3A-46C6-B1E9-C7D0366B92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Historical Perspectives #1</a:t>
            </a:r>
            <a:endParaRPr lang="en-US" altLang="en-US" dirty="0"/>
          </a:p>
        </p:txBody>
      </p:sp>
      <p:sp>
        <p:nvSpPr>
          <p:cNvPr id="11267" name="Rectangle 3">
            <a:extLst>
              <a:ext uri="{FF2B5EF4-FFF2-40B4-BE49-F238E27FC236}">
                <a16:creationId xmlns="" xmlns:a16="http://schemas.microsoft.com/office/drawing/2014/main" id="{A20A7544-F1ED-43A0-8F6C-4CA588DEEC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Ancient times</a:t>
            </a:r>
          </a:p>
          <a:p>
            <a:pPr lvl="1"/>
            <a:r>
              <a:rPr lang="en-US" altLang="en-US" dirty="0" smtClean="0"/>
              <a:t>Sickness as displeasure of gods; punishment for sins; viewed as demonic or divine</a:t>
            </a:r>
          </a:p>
          <a:p>
            <a:pPr lvl="1"/>
            <a:r>
              <a:rPr lang="en-US" altLang="en-US" dirty="0" smtClean="0"/>
              <a:t>Aristotle and imbalances of the four humors (blood, water, yellow, and black bile); balance restoration via bloodletting, starving, and purging</a:t>
            </a:r>
          </a:p>
          <a:p>
            <a:pPr lvl="1"/>
            <a:r>
              <a:rPr lang="en-US" altLang="en-US" dirty="0" smtClean="0"/>
              <a:t>Early Christians’ view as possession by demons</a:t>
            </a:r>
          </a:p>
          <a:p>
            <a:pPr lvl="1"/>
            <a:r>
              <a:rPr lang="en-US" altLang="en-US" dirty="0" smtClean="0"/>
              <a:t>Distinguished from demons during the Renaissance</a:t>
            </a:r>
            <a:endParaRPr lang="en-US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WW TEMPLATE">
  <a:themeElements>
    <a:clrScheme name="">
      <a:dk1>
        <a:srgbClr val="000000"/>
      </a:dk1>
      <a:lt1>
        <a:srgbClr val="FFFFFF"/>
      </a:lt1>
      <a:dk2>
        <a:srgbClr val="006B76"/>
      </a:dk2>
      <a:lt2>
        <a:srgbClr val="000000"/>
      </a:lt2>
      <a:accent1>
        <a:srgbClr val="186EC4"/>
      </a:accent1>
      <a:accent2>
        <a:srgbClr val="CC9900"/>
      </a:accent2>
      <a:accent3>
        <a:srgbClr val="FFFFFF"/>
      </a:accent3>
      <a:accent4>
        <a:srgbClr val="000000"/>
      </a:accent4>
      <a:accent5>
        <a:srgbClr val="ABBADE"/>
      </a:accent5>
      <a:accent6>
        <a:srgbClr val="B98A00"/>
      </a:accent6>
      <a:hlink>
        <a:srgbClr val="FF0000"/>
      </a:hlink>
      <a:folHlink>
        <a:srgbClr val="009900"/>
      </a:folHlink>
    </a:clrScheme>
    <a:fontScheme name="LWW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WW 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WW 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WW 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E3DC08E5B84D43B175C9FE208FC5A8" ma:contentTypeVersion="12" ma:contentTypeDescription="Create a new document." ma:contentTypeScope="" ma:versionID="bf2ccbbb28ce204f64761bb7953ec272">
  <xsd:schema xmlns:xsd="http://www.w3.org/2001/XMLSchema" xmlns:xs="http://www.w3.org/2001/XMLSchema" xmlns:p="http://schemas.microsoft.com/office/2006/metadata/properties" xmlns:ns3="a6485ab5-851e-47ff-93ce-feaefe8b5909" xmlns:ns4="d88a124b-e06d-4530-ac11-f5e396ad584f" targetNamespace="http://schemas.microsoft.com/office/2006/metadata/properties" ma:root="true" ma:fieldsID="11be8e743ecca255454a96452f43bbcd" ns3:_="" ns4:_="">
    <xsd:import namespace="a6485ab5-851e-47ff-93ce-feaefe8b5909"/>
    <xsd:import namespace="d88a124b-e06d-4530-ac11-f5e396ad584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485ab5-851e-47ff-93ce-feaefe8b59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8a124b-e06d-4530-ac11-f5e396ad584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FADEAD-C255-4527-84CB-8C386C981809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d88a124b-e06d-4530-ac11-f5e396ad584f"/>
    <ds:schemaRef ds:uri="a6485ab5-851e-47ff-93ce-feaefe8b5909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9AB121-98EF-4D0F-A480-F06128163E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485ab5-851e-47ff-93ce-feaefe8b5909"/>
    <ds:schemaRef ds:uri="d88a124b-e06d-4530-ac11-f5e396ad58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89C1F8-6CDD-4553-872A-6C96397F50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G:\Q299xx.LWW\LWW TEMPLATE.ppt</Template>
  <TotalTime>3186</TotalTime>
  <Words>1341</Words>
  <Application>Microsoft Office PowerPoint</Application>
  <PresentationFormat>On-screen Show (4:3)</PresentationFormat>
  <Paragraphs>175</Paragraphs>
  <Slides>32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LWW TEMPLATE</vt:lpstr>
      <vt:lpstr>Chapter 1   Foundations of Psychiatric–Mental Health Nursing</vt:lpstr>
      <vt:lpstr>Mental Health</vt:lpstr>
      <vt:lpstr>Mental Illness #1</vt:lpstr>
      <vt:lpstr>Mental Illness #2</vt:lpstr>
      <vt:lpstr>Diagnostic and Statistical Manual of Mental Disorders, Fifth Edition, Text Revision (DSM-5-TR)</vt:lpstr>
      <vt:lpstr>DSM-5-TR Classification</vt:lpstr>
      <vt:lpstr>Question #1</vt:lpstr>
      <vt:lpstr>Answer to Question #1</vt:lpstr>
      <vt:lpstr>Historical Perspectives #1</vt:lpstr>
      <vt:lpstr>Historical Perspectives #2</vt:lpstr>
      <vt:lpstr>Historical Perspectives #3</vt:lpstr>
      <vt:lpstr>Mental Illness and the 21st Century #1</vt:lpstr>
      <vt:lpstr>Mental Illness and the 21st Century #2</vt:lpstr>
      <vt:lpstr>Mental Illness and the 21st Century #3</vt:lpstr>
      <vt:lpstr>Mental Illness and the 21st Century #4</vt:lpstr>
      <vt:lpstr>Question #2</vt:lpstr>
      <vt:lpstr> Answer to Question #2</vt:lpstr>
      <vt:lpstr>Objectives for the Future</vt:lpstr>
      <vt:lpstr>Community-Based Care</vt:lpstr>
      <vt:lpstr>Cost Containment and Managed Care #1</vt:lpstr>
      <vt:lpstr>Cost Containment and Managed Care #2</vt:lpstr>
      <vt:lpstr>Cultural Considerations</vt:lpstr>
      <vt:lpstr>Question #3 </vt:lpstr>
      <vt:lpstr>Answer to Question #3</vt:lpstr>
      <vt:lpstr>Psychiatric Nursing Practice #1</vt:lpstr>
      <vt:lpstr>Psychiatric Nursing Practice #2</vt:lpstr>
      <vt:lpstr>Psychiatric Nursing Practice #3</vt:lpstr>
      <vt:lpstr>Psychiatric Nursing Practice #4</vt:lpstr>
      <vt:lpstr>Student Concerns and Psychiatric–Mental Health Clinical Experience</vt:lpstr>
      <vt:lpstr>Self-Awareness Issues</vt:lpstr>
      <vt:lpstr>Question #4 </vt:lpstr>
      <vt:lpstr>Answer to Question #4 </vt:lpstr>
    </vt:vector>
  </TitlesOfParts>
  <Company>Wolters Kluwer Health - Lippincott Williams &amp; Wilkins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1: Foundations of Psychiatric–Mental Health Nursing</dc:title>
  <dc:creator>Dale Gray</dc:creator>
  <cp:lastModifiedBy> </cp:lastModifiedBy>
  <cp:revision>255</cp:revision>
  <cp:lastPrinted>2001-01-03T19:47:24Z</cp:lastPrinted>
  <dcterms:created xsi:type="dcterms:W3CDTF">2001-02-15T19:07:27Z</dcterms:created>
  <dcterms:modified xsi:type="dcterms:W3CDTF">2022-07-21T06:05:52Z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0x01010096E3DC08E5B84D43B175C9FE208FC5A8</vt:lpwstr>
  </property>
</Properties>
</file>