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37"/>
  </p:notesMasterIdLst>
  <p:handoutMasterIdLst>
    <p:handoutMasterId r:id="rId38"/>
  </p:handoutMasterIdLst>
  <p:sldIdLst>
    <p:sldId id="322" r:id="rId5"/>
    <p:sldId id="289" r:id="rId6"/>
    <p:sldId id="291" r:id="rId7"/>
    <p:sldId id="315" r:id="rId8"/>
    <p:sldId id="292" r:id="rId9"/>
    <p:sldId id="293" r:id="rId10"/>
    <p:sldId id="306" r:id="rId11"/>
    <p:sldId id="307" r:id="rId12"/>
    <p:sldId id="294" r:id="rId13"/>
    <p:sldId id="316" r:id="rId14"/>
    <p:sldId id="295" r:id="rId15"/>
    <p:sldId id="296" r:id="rId16"/>
    <p:sldId id="317" r:id="rId17"/>
    <p:sldId id="297" r:id="rId18"/>
    <p:sldId id="318" r:id="rId19"/>
    <p:sldId id="308" r:id="rId20"/>
    <p:sldId id="309" r:id="rId21"/>
    <p:sldId id="298" r:id="rId22"/>
    <p:sldId id="299" r:id="rId23"/>
    <p:sldId id="300" r:id="rId24"/>
    <p:sldId id="321" r:id="rId25"/>
    <p:sldId id="301" r:id="rId26"/>
    <p:sldId id="310" r:id="rId27"/>
    <p:sldId id="311" r:id="rId28"/>
    <p:sldId id="302" r:id="rId29"/>
    <p:sldId id="319" r:id="rId30"/>
    <p:sldId id="303" r:id="rId31"/>
    <p:sldId id="314" r:id="rId32"/>
    <p:sldId id="304" r:id="rId33"/>
    <p:sldId id="305" r:id="rId34"/>
    <p:sldId id="312" r:id="rId35"/>
    <p:sldId id="313" r:id="rId3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8000"/>
    <a:srgbClr val="1974CF"/>
    <a:srgbClr val="1B7EE1"/>
    <a:srgbClr val="1973CD"/>
    <a:srgbClr val="1666B6"/>
    <a:srgbClr val="0C66C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69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830" y="-102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D117C51E-E3A6-4071-B79E-7A5B4F8F5C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AC829B40-5C0C-4952-B511-A4F46AB338E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4EFD2EC-05CC-4D6E-8672-C1E67998E7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59C420CC-0D59-4BAF-8E26-DF3DFFDB67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3510EA35-6533-49A1-A844-1C2953B69B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546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EAFCA70-A7BE-444F-8888-C446325DC8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F77A5E96-2EFE-4E98-A0E3-C8FC999505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>
            <a:extLst>
              <a:ext uri="{FF2B5EF4-FFF2-40B4-BE49-F238E27FC236}">
                <a16:creationId xmlns="" xmlns:a16="http://schemas.microsoft.com/office/drawing/2014/main" id="{4136ED4A-458E-4915-ABFB-8384970B0F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8975"/>
            <a:ext cx="4592638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85479CF2-37B8-47BF-9AF3-4414412D83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AAD45CF3-3A51-4436-B986-22EA86D178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59258B84-93C1-4F73-AF69-E4BB7DCFC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AA6673ED-82BD-42DD-B6B0-1E5822E942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642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="" xmlns:a16="http://schemas.microsoft.com/office/drawing/2014/main" id="{3BFABEFA-D19E-4952-8213-D93EA13A1F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="" xmlns:a16="http://schemas.microsoft.com/office/drawing/2014/main" id="{2654B4A9-308B-46E0-83F1-1349EDCC7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="" xmlns:a16="http://schemas.microsoft.com/office/drawing/2014/main" id="{8D279B59-2218-4DD1-BEB3-93B853BF2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E3A9EA-9CDF-4FD6-A3F0-E168195E6BD8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7E3313B4-2F28-41A0-A373-9C01011FD0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87D32898-6D73-4EA2-95DA-DFA1B464EA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4174678"/>
            <a:ext cx="6692900" cy="387798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79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4" y="1611314"/>
            <a:ext cx="775597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2" y="1611314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419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91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832136"/>
            <a:ext cx="8524875" cy="3873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101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265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6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90" y="2346326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10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9840"/>
            <a:ext cx="8229600" cy="3877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89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27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72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81103"/>
            <a:ext cx="3008313" cy="55399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1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90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4DE8005A-045B-4CAE-A8E7-AAF2281AF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4979"/>
            <a:ext cx="8524875" cy="3873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AB30A92D-003D-46B1-9CE3-E73FA6840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6718" y="1640504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52D00336-7757-419B-98D7-5F2F08703B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550C2662-0F92-4703-AB6C-8B7AA213EA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CA255D58-8DC9-4A12-AC7A-19E1AAB5F7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99044CFD-E572-4CFE-9EAC-F7D5CEA238D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F1DBD87-D208-4DB4-82A4-C61560F34BE9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3" y="2955439"/>
            <a:ext cx="6692900" cy="17727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Foundations of Psychiatric–Mental Health Nursing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F7510FC8-1ECB-4F01-B98A-17DC18B9E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Historical Perspectives #2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EE042DEE-1A90-4BC2-BA8F-924AD0743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Period of enlightenment (1790s)</a:t>
            </a:r>
          </a:p>
          <a:p>
            <a:pPr lvl="1"/>
            <a:r>
              <a:rPr lang="en-US" altLang="en-US" dirty="0" smtClean="0"/>
              <a:t>Creation of asylums; moral treatment</a:t>
            </a:r>
          </a:p>
          <a:p>
            <a:pPr lvl="1"/>
            <a:r>
              <a:rPr lang="en-US" altLang="en-US" dirty="0" smtClean="0"/>
              <a:t>Dorothea Dix</a:t>
            </a:r>
          </a:p>
          <a:p>
            <a:r>
              <a:rPr lang="en-US" altLang="en-US" dirty="0" smtClean="0"/>
              <a:t>Sigmund Freud: scientific study, treatment of mental illness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5251EE9C-3656-4B35-8930-2C20AE63E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Historical Perspectives #3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C8387F81-0875-46A3-915F-496A40357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Psychopharmacology (1950s): development of psychotropic drugs</a:t>
            </a:r>
          </a:p>
          <a:p>
            <a:r>
              <a:rPr lang="en-US" altLang="en-US" dirty="0" smtClean="0"/>
              <a:t>Community mental health movement</a:t>
            </a:r>
          </a:p>
          <a:p>
            <a:pPr lvl="1"/>
            <a:r>
              <a:rPr lang="en-US" altLang="en-US" dirty="0" smtClean="0"/>
              <a:t>Deinstitutionalization</a:t>
            </a:r>
          </a:p>
          <a:p>
            <a:pPr lvl="1"/>
            <a:r>
              <a:rPr lang="en-US" altLang="en-US" dirty="0" smtClean="0"/>
              <a:t>Legislation for disability income</a:t>
            </a:r>
          </a:p>
          <a:p>
            <a:pPr lvl="1"/>
            <a:r>
              <a:rPr lang="en-US" altLang="en-US" dirty="0" smtClean="0"/>
              <a:t>Changes in commitment laws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0DD2713E-0FE8-4B11-84F2-74B9B52A9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and the 21st Century #1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23F8BFD7-CA35-434A-A1ED-2F90B481E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Current state:</a:t>
            </a:r>
          </a:p>
          <a:p>
            <a:pPr lvl="1"/>
            <a:r>
              <a:rPr lang="en-US" altLang="en-US" dirty="0" smtClean="0"/>
              <a:t>51.5 million adults in the United States have a mental illness, though only 23 million received treatment within the past year (National Institutes of Mental Health, 2021).</a:t>
            </a:r>
          </a:p>
          <a:p>
            <a:pPr lvl="1"/>
            <a:r>
              <a:rPr lang="en-US" altLang="en-US" dirty="0" smtClean="0"/>
              <a:t>Nearly 11 million children and adolescents are diagnosed with a mental disorder.</a:t>
            </a:r>
          </a:p>
          <a:p>
            <a:pPr lvl="1"/>
            <a:r>
              <a:rPr lang="en-US" altLang="en-US" dirty="0" smtClean="0"/>
              <a:t>Economic burden of mental illness exceeds the economic burden caused by all types of cancer.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64B2A0EC-777B-4AEE-A5D0-A7F2BCA11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and the 21st Century #2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B858BB86-58B9-4292-80BC-D44B16E61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Current state—(cont.):</a:t>
            </a:r>
          </a:p>
          <a:p>
            <a:pPr lvl="1"/>
            <a:r>
              <a:rPr lang="en-US" altLang="en-US" dirty="0" smtClean="0"/>
              <a:t>Leading cause of disability in the United States and Canada for those 15 to 44 years of age</a:t>
            </a:r>
          </a:p>
          <a:p>
            <a:pPr lvl="1"/>
            <a:r>
              <a:rPr lang="en-US" altLang="en-US" dirty="0" smtClean="0"/>
              <a:t>Yet, only 1 in 4 adults and 1 in 5 children and adolescents are treated.</a:t>
            </a:r>
          </a:p>
          <a:p>
            <a:pPr lvl="1"/>
            <a:r>
              <a:rPr lang="en-US" altLang="en-US" dirty="0" smtClean="0"/>
              <a:t>Treatment still lagging in homeless and those with substance abuse problems.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DCD7230C-6959-45AB-8D67-5F38A6A85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and the 21st Century #3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CA9291C0-8CE0-494C-A70E-1795ED519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Issues and concerns:</a:t>
            </a:r>
          </a:p>
          <a:p>
            <a:pPr lvl="1"/>
            <a:r>
              <a:rPr lang="en-US" altLang="en-US" dirty="0" smtClean="0"/>
              <a:t>“Revolving door” effect due to deinstitutionalization</a:t>
            </a:r>
          </a:p>
          <a:p>
            <a:pPr lvl="2"/>
            <a:r>
              <a:rPr lang="en-US" altLang="en-US" dirty="0" smtClean="0"/>
              <a:t>Often “boarded” in emergency department while awaiting inpatient beds</a:t>
            </a:r>
          </a:p>
          <a:p>
            <a:pPr lvl="1"/>
            <a:r>
              <a:rPr lang="en-US" altLang="en-US" dirty="0" smtClean="0"/>
              <a:t>Shorter hospital stays, decompensation, rehospitalization, and dual problem of both mental illness and substance abuse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BDC84026-351D-42D9-96B3-6432217E6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and the 21st Century #4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BBDDF5C9-57A2-4750-AACE-7F07C0FBC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Issues and concerns—(cont.):</a:t>
            </a:r>
          </a:p>
          <a:p>
            <a:pPr lvl="1"/>
            <a:r>
              <a:rPr lang="en-US" altLang="en-US" dirty="0" smtClean="0"/>
              <a:t>Homelessness (about one-third have severe mental illness or a chronic substance use disorder)</a:t>
            </a:r>
          </a:p>
          <a:p>
            <a:pPr lvl="1"/>
            <a:r>
              <a:rPr lang="en-US" altLang="en-US" dirty="0" smtClean="0"/>
              <a:t>Lack of adequate community resources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775549DA-499A-4F34-BEB7-D71163608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C5A770B9-9741-4897-81B1-9B496CFB8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statement best reflects the current state of mental health and mental illness?</a:t>
            </a:r>
          </a:p>
          <a:p>
            <a:pPr marL="457200" lvl="1" indent="0">
              <a:buNone/>
            </a:pPr>
            <a:r>
              <a:rPr lang="en-US" altLang="en-US" dirty="0" smtClean="0"/>
              <a:t>A. Mental health care costs exceed the costs for cancer care.</a:t>
            </a:r>
          </a:p>
          <a:p>
            <a:pPr marL="457200" lvl="1" indent="0">
              <a:buNone/>
            </a:pPr>
            <a:r>
              <a:rPr lang="en-US" altLang="en-US" dirty="0" smtClean="0"/>
              <a:t>B. Most adults and children receive adequate mental health care.</a:t>
            </a:r>
          </a:p>
          <a:p>
            <a:pPr marL="457200" lvl="1" indent="0">
              <a:buNone/>
            </a:pPr>
            <a:r>
              <a:rPr lang="en-US" altLang="en-US" dirty="0" smtClean="0"/>
              <a:t>C. Community resources for the homeless with mental illness are adequate.</a:t>
            </a:r>
          </a:p>
          <a:p>
            <a:pPr marL="457200" lvl="1" indent="0">
              <a:buNone/>
            </a:pPr>
            <a:r>
              <a:rPr lang="en-US" altLang="en-US" dirty="0" smtClean="0"/>
              <a:t>D. Deinstitutionalization has reduced the revolving door effect.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0463FCFF-8745-49AF-BF3B-F2FB97A4F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D0BF9AE4-FE33-4270-AD66-5A92BB14D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Mental health care costs exceed the costs for cancer care.</a:t>
            </a:r>
          </a:p>
          <a:p>
            <a:r>
              <a:rPr lang="en-US" dirty="0" smtClean="0"/>
              <a:t>Rationale: The economic burden of mental illness exceeds that for all types of cancer care.</a:t>
            </a:r>
          </a:p>
          <a:p>
            <a:pPr lvl="1"/>
            <a:r>
              <a:rPr lang="en-US" dirty="0" smtClean="0"/>
              <a:t>Only 1 in 4 adults and 1 in 5 children and adolescents receive the necessary mental health care. Community resources for homeless clients with mental illness are inadequate. Deinstitutionalization has led to the “revolving door” effect.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DC228F4E-4AFA-4DC6-9527-81A96380A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Objectives for the Future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05CCF474-2990-4BF3-8B53-73FB55951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 smtClean="0"/>
              <a:t>Healthy People 2030 </a:t>
            </a:r>
            <a:r>
              <a:rPr lang="en-US" altLang="en-US" dirty="0" smtClean="0"/>
              <a:t>objectives:</a:t>
            </a:r>
          </a:p>
          <a:p>
            <a:pPr lvl="1"/>
            <a:r>
              <a:rPr lang="en-US" altLang="en-US" dirty="0" smtClean="0"/>
              <a:t>Reduce the suicide rate.</a:t>
            </a:r>
          </a:p>
          <a:p>
            <a:pPr lvl="1"/>
            <a:r>
              <a:rPr lang="en-US" altLang="en-US" dirty="0" smtClean="0"/>
              <a:t>Increase the proportion of children and adolescents who get treatment.</a:t>
            </a:r>
          </a:p>
          <a:p>
            <a:pPr lvl="1"/>
            <a:r>
              <a:rPr lang="en-US" altLang="en-US" dirty="0" smtClean="0"/>
              <a:t>Reduce the proportion of persons who experience major depressive episodes.</a:t>
            </a:r>
          </a:p>
          <a:p>
            <a:pPr lvl="1"/>
            <a:r>
              <a:rPr lang="en-US" altLang="en-US" dirty="0" smtClean="0"/>
              <a:t>Increase the proportion of adults with mental health disorders who receive treatment.</a:t>
            </a:r>
          </a:p>
          <a:p>
            <a:pPr lvl="1"/>
            <a:r>
              <a:rPr lang="en-US" altLang="en-US" dirty="0" smtClean="0"/>
              <a:t>Increase the number of homeless adults with mental health problems who receive mental health services.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798165FB-BB81-40D7-922B-2B370A566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Community-Based Care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B17085B4-53AF-4ED8-AF7F-F94C1DF5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Lack of appropriate number of community mental health centers to provide services</a:t>
            </a:r>
          </a:p>
          <a:p>
            <a:r>
              <a:rPr lang="en-US" altLang="en-US" dirty="0" smtClean="0"/>
              <a:t>Development of community support programs</a:t>
            </a:r>
          </a:p>
          <a:p>
            <a:pPr lvl="1"/>
            <a:r>
              <a:rPr lang="en-US" altLang="en-US" dirty="0" smtClean="0"/>
              <a:t>Availability, quality of services highly variable</a:t>
            </a:r>
          </a:p>
          <a:p>
            <a:pPr lvl="1"/>
            <a:r>
              <a:rPr lang="en-US" altLang="en-US" dirty="0" smtClean="0"/>
              <a:t>Inaccurate anticipation of extent of people’s needs</a:t>
            </a:r>
          </a:p>
          <a:p>
            <a:pPr lvl="1"/>
            <a:r>
              <a:rPr lang="en-US" altLang="en-US" dirty="0" smtClean="0"/>
              <a:t>Despite flaws, positive aspects make them preferable for treatment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13AD696-E3A3-4C42-8357-0F6EECCA4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187D053F-3B9C-420E-AAA9-596C298AD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Difficult to define</a:t>
            </a:r>
          </a:p>
          <a:p>
            <a:r>
              <a:rPr lang="en-US" altLang="en-US" dirty="0" smtClean="0"/>
              <a:t>No single, universal definition</a:t>
            </a:r>
          </a:p>
          <a:p>
            <a:r>
              <a:rPr lang="en-US" altLang="en-US" dirty="0" smtClean="0"/>
              <a:t>Many components influenced by wide variety of factors</a:t>
            </a:r>
          </a:p>
          <a:p>
            <a:r>
              <a:rPr lang="en-US" altLang="en-US" dirty="0" smtClean="0"/>
              <a:t>Dynamic, ever-changing state</a:t>
            </a:r>
          </a:p>
          <a:p>
            <a:r>
              <a:rPr lang="en-US" altLang="en-US" dirty="0" smtClean="0"/>
              <a:t>Influencing factors:</a:t>
            </a:r>
          </a:p>
          <a:p>
            <a:pPr lvl="1"/>
            <a:r>
              <a:rPr lang="en-US" altLang="en-US" dirty="0" smtClean="0"/>
              <a:t>Individual (personal)</a:t>
            </a:r>
          </a:p>
          <a:p>
            <a:pPr lvl="1"/>
            <a:r>
              <a:rPr lang="en-US" altLang="en-US" dirty="0" smtClean="0"/>
              <a:t>Interpersonal (relationship)</a:t>
            </a:r>
          </a:p>
          <a:p>
            <a:pPr lvl="1"/>
            <a:r>
              <a:rPr lang="en-US" altLang="en-US" dirty="0" smtClean="0"/>
              <a:t>Social/cultural (environmental)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D354C4B4-EC5E-4F00-B529-9D0AB85B3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Cost Containment and Managed Care #1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9EF57AEE-8CA5-4BDF-9A81-1797D926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Managed care movement (early 1970s)</a:t>
            </a:r>
          </a:p>
          <a:p>
            <a:r>
              <a:rPr lang="en-US" altLang="en-US" dirty="0" smtClean="0"/>
              <a:t>Development of utilization review firms/managed care organizations (1990s); case management</a:t>
            </a:r>
          </a:p>
          <a:p>
            <a:r>
              <a:rPr lang="en-US" altLang="en-US" dirty="0" smtClean="0"/>
              <a:t>Separation of mental health care from physical care for insurance coverage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59BF34F1-34A4-4BE6-848E-9034FDC01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Cost Containment and Managed Care #2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02E9D074-564E-42BF-8331-941581922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Mental health care management through privately owned behavioral health care firms</a:t>
            </a:r>
          </a:p>
          <a:p>
            <a:pPr lvl="1"/>
            <a:r>
              <a:rPr lang="en-US" altLang="en-US" dirty="0" smtClean="0"/>
              <a:t>If no private insurance, reliance on counties of residence for payment</a:t>
            </a:r>
          </a:p>
          <a:p>
            <a:r>
              <a:rPr lang="en-US" altLang="en-US" dirty="0" smtClean="0"/>
              <a:t>Health Care Finance Administration:</a:t>
            </a:r>
          </a:p>
          <a:p>
            <a:pPr lvl="1"/>
            <a:r>
              <a:rPr lang="en-US" altLang="en-US" dirty="0" smtClean="0"/>
              <a:t>Medicare</a:t>
            </a:r>
          </a:p>
          <a:p>
            <a:pPr lvl="1"/>
            <a:r>
              <a:rPr lang="en-US" altLang="en-US" dirty="0" smtClean="0"/>
              <a:t>Medicaid</a:t>
            </a:r>
          </a:p>
          <a:p>
            <a:r>
              <a:rPr lang="en-US" altLang="en-US" dirty="0" smtClean="0"/>
              <a:t>Mental health parity, insurance coverage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33C4FD5A-D331-40F2-BB88-5D243A1BA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422E8688-4C2C-4BD2-9EBE-0F6410088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Culturally diverse population</a:t>
            </a:r>
          </a:p>
          <a:p>
            <a:r>
              <a:rPr lang="en-US" altLang="en-US" dirty="0" smtClean="0"/>
              <a:t>Cultural differences influencing mental health and treatment of mental illness (see Chapter 7)</a:t>
            </a:r>
          </a:p>
          <a:p>
            <a:r>
              <a:rPr lang="en-US" altLang="en-US" dirty="0" smtClean="0"/>
              <a:t>Changes in family structure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CCAFE07F-3488-451B-8594-E442B0127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	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98F308E7-502A-49BE-B9CA-2676A353D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Community-based programs are preferable for treating many people with mental illness.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7E201D22-0594-4773-8726-83B433689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D9946F00-4E55-4F52-BB5E-81DCDC06F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Although there are flaws in the system, community-based programs have positive aspects that make them preferable for treating many people with mental illness.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65879625-8E23-4437-8813-8FDA0EF81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Nursing Practice #1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2D7A1F4C-E5E8-4621-8296-B8B52DEB1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Linda Richards: first American psychiatric nurse</a:t>
            </a:r>
          </a:p>
          <a:p>
            <a:r>
              <a:rPr lang="en-US" altLang="en-US" dirty="0" smtClean="0"/>
              <a:t>McLean Hospital, Belmont, MA: site of first training for nurses to work with persons with mental illness</a:t>
            </a:r>
          </a:p>
          <a:p>
            <a:r>
              <a:rPr lang="en-US" altLang="en-US" dirty="0" smtClean="0"/>
              <a:t>Expansion of role with development of somatic therapies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B179DBA4-19BB-4FD3-B998-27E682A3E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Nursing Practice #2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27B5CAB4-E42B-42FA-8687-CBAA55B26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First psychiatric nursing textbook (</a:t>
            </a:r>
            <a:r>
              <a:rPr lang="en-US" altLang="en-US" i="1" dirty="0" smtClean="0"/>
              <a:t>Nursing Mental Diseases</a:t>
            </a:r>
            <a:r>
              <a:rPr lang="en-US" altLang="en-US" dirty="0" smtClean="0"/>
              <a:t>) was published in 1920.</a:t>
            </a:r>
          </a:p>
          <a:p>
            <a:r>
              <a:rPr lang="en-US" altLang="en-US" dirty="0" smtClean="0"/>
              <a:t>Johns Hopkins: first school of nursing to include psychiatric nursing course (1913)</a:t>
            </a:r>
          </a:p>
          <a:p>
            <a:r>
              <a:rPr lang="en-US" altLang="en-US" dirty="0" smtClean="0"/>
              <a:t>National League for Nursing (1950) requiring schools to include an experience in psychiatric nursing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3ED94C0A-7F8F-4329-9983-6018E7919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Nursing Practice #3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CC49F1E7-2F08-4DA9-8606-0B640615B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H. Peplau: therapeutic nurse–client relationship; interpersonal dimension (foundation for current practice)</a:t>
            </a:r>
          </a:p>
          <a:p>
            <a:r>
              <a:rPr lang="en-US" altLang="en-US" dirty="0" smtClean="0"/>
              <a:t>J. Mellow: focus on client’s psychosocial needs and strengths</a:t>
            </a:r>
          </a:p>
          <a:p>
            <a:r>
              <a:rPr lang="en-US" altLang="en-US" dirty="0" smtClean="0"/>
              <a:t>American Nurses Association and standards of care</a:t>
            </a:r>
          </a:p>
          <a:p>
            <a:r>
              <a:rPr lang="en-US" altLang="en-US" dirty="0" smtClean="0"/>
              <a:t>Psychiatric–mental health nursing phenomena of concern (see Box 1.2)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E1B62135-BB98-427E-8F61-AAF398A92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Nursing Practice #4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4241DCE1-6179-41E4-8FE9-C2E0B79A60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7038" y="1712145"/>
            <a:ext cx="4230688" cy="3686175"/>
          </a:xfrm>
        </p:spPr>
        <p:txBody>
          <a:bodyPr/>
          <a:lstStyle/>
          <a:p>
            <a:r>
              <a:rPr lang="en-US" altLang="en-US" sz="2400" dirty="0" smtClean="0"/>
              <a:t>Basic-level functions</a:t>
            </a:r>
          </a:p>
          <a:p>
            <a:pPr lvl="1"/>
            <a:r>
              <a:rPr lang="en-US" altLang="en-US" sz="2000" dirty="0" smtClean="0"/>
              <a:t>Counseling</a:t>
            </a:r>
          </a:p>
          <a:p>
            <a:pPr lvl="1"/>
            <a:r>
              <a:rPr lang="en-US" altLang="en-US" sz="2000" dirty="0" smtClean="0"/>
              <a:t>Milieu therapy</a:t>
            </a:r>
          </a:p>
          <a:p>
            <a:pPr lvl="1"/>
            <a:r>
              <a:rPr lang="en-US" altLang="en-US" sz="2000" dirty="0" smtClean="0"/>
              <a:t>Self-care activities</a:t>
            </a:r>
          </a:p>
          <a:p>
            <a:pPr lvl="1"/>
            <a:r>
              <a:rPr lang="en-US" altLang="en-US" sz="2000" dirty="0" smtClean="0"/>
              <a:t>Psychobiologic interventions</a:t>
            </a:r>
          </a:p>
          <a:p>
            <a:pPr lvl="1"/>
            <a:r>
              <a:rPr lang="en-US" altLang="en-US" sz="2000" dirty="0" smtClean="0"/>
              <a:t>Health teaching</a:t>
            </a:r>
          </a:p>
          <a:p>
            <a:pPr lvl="1"/>
            <a:r>
              <a:rPr lang="en-US" altLang="en-US" sz="2000" dirty="0" smtClean="0"/>
              <a:t>Case management </a:t>
            </a:r>
          </a:p>
          <a:p>
            <a:pPr lvl="1"/>
            <a:r>
              <a:rPr lang="en-US" altLang="en-US" sz="2000" dirty="0" smtClean="0"/>
              <a:t>Health promotion and  maintenance</a:t>
            </a:r>
            <a:endParaRPr lang="en-US" altLang="en-US" sz="2000" dirty="0"/>
          </a:p>
        </p:txBody>
      </p:sp>
      <p:sp>
        <p:nvSpPr>
          <p:cNvPr id="30724" name="Rectangle 4">
            <a:extLst>
              <a:ext uri="{FF2B5EF4-FFF2-40B4-BE49-F238E27FC236}">
                <a16:creationId xmlns="" xmlns:a16="http://schemas.microsoft.com/office/drawing/2014/main" id="{41CFAC13-2267-4F28-B7DB-74616D4C525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13290" y="1741645"/>
            <a:ext cx="4230687" cy="3686175"/>
          </a:xfrm>
        </p:spPr>
        <p:txBody>
          <a:bodyPr/>
          <a:lstStyle/>
          <a:p>
            <a:r>
              <a:rPr lang="en-US" altLang="en-US" sz="2400" dirty="0" smtClean="0"/>
              <a:t>Advanced-level functions</a:t>
            </a:r>
          </a:p>
          <a:p>
            <a:pPr lvl="1"/>
            <a:r>
              <a:rPr lang="en-US" altLang="en-US" sz="2000" dirty="0" smtClean="0"/>
              <a:t>Psychotherapy</a:t>
            </a:r>
          </a:p>
          <a:p>
            <a:pPr lvl="1"/>
            <a:r>
              <a:rPr lang="en-US" altLang="en-US" sz="2000" dirty="0" smtClean="0"/>
              <a:t>Prescriptive authority for drugs</a:t>
            </a:r>
          </a:p>
          <a:p>
            <a:pPr lvl="1"/>
            <a:r>
              <a:rPr lang="en-US" altLang="en-US" sz="2000" dirty="0" smtClean="0"/>
              <a:t>Consultation and liaison</a:t>
            </a:r>
          </a:p>
          <a:p>
            <a:pPr lvl="1"/>
            <a:r>
              <a:rPr lang="en-US" altLang="en-US" sz="2000" dirty="0" smtClean="0"/>
              <a:t>Evaluation</a:t>
            </a:r>
          </a:p>
          <a:p>
            <a:pPr lvl="1"/>
            <a:r>
              <a:rPr lang="en-US" altLang="en-US" sz="2000" dirty="0" smtClean="0"/>
              <a:t>Program development, management</a:t>
            </a:r>
          </a:p>
          <a:p>
            <a:pPr lvl="1"/>
            <a:r>
              <a:rPr lang="en-US" altLang="en-US" sz="2000" dirty="0" smtClean="0"/>
              <a:t>Clinical supervision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CD24D3DA-C669-4092-8C51-556315F0B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Student Concerns and Psychiatric–Mental Health Clinical Experience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04EF435B-B65E-49CE-90E3-44A29A6C4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Saying the wrong thing</a:t>
            </a:r>
          </a:p>
          <a:p>
            <a:r>
              <a:rPr lang="en-US" altLang="en-US" dirty="0" smtClean="0"/>
              <a:t>Knowing what to do </a:t>
            </a:r>
          </a:p>
          <a:p>
            <a:r>
              <a:rPr lang="en-US" altLang="en-US" dirty="0" smtClean="0"/>
              <a:t>Being rejected or refusal to talk</a:t>
            </a:r>
          </a:p>
          <a:p>
            <a:r>
              <a:rPr lang="en-US" altLang="en-US" dirty="0" smtClean="0"/>
              <a:t>Asking personal questions </a:t>
            </a:r>
          </a:p>
          <a:p>
            <a:r>
              <a:rPr lang="en-US" altLang="en-US" dirty="0" smtClean="0"/>
              <a:t>Handling bizarre, inappropriate, or sexually aggressive behavior</a:t>
            </a:r>
          </a:p>
          <a:p>
            <a:r>
              <a:rPr lang="en-US" altLang="en-US" dirty="0" smtClean="0"/>
              <a:t>Physical safety</a:t>
            </a:r>
          </a:p>
          <a:p>
            <a:r>
              <a:rPr lang="en-US" altLang="en-US" dirty="0" smtClean="0"/>
              <a:t>Encountering someone known</a:t>
            </a:r>
          </a:p>
          <a:p>
            <a:r>
              <a:rPr lang="en-US" altLang="en-US" dirty="0" smtClean="0"/>
              <a:t>Dealing with similar problems or backgrounds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A8A0F272-A72A-470E-A107-0D24F7106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#1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75D9E64F-1C49-4CCE-95EF-9F914305E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Includes disorders that affect:</a:t>
            </a:r>
          </a:p>
          <a:p>
            <a:pPr lvl="1"/>
            <a:r>
              <a:rPr lang="en-US" altLang="en-US" dirty="0" smtClean="0"/>
              <a:t>Mood</a:t>
            </a:r>
          </a:p>
          <a:p>
            <a:pPr lvl="1"/>
            <a:r>
              <a:rPr lang="en-US" altLang="en-US" dirty="0" smtClean="0"/>
              <a:t>Behavior</a:t>
            </a:r>
          </a:p>
          <a:p>
            <a:pPr lvl="1"/>
            <a:r>
              <a:rPr lang="en-US" altLang="en-US" dirty="0" smtClean="0"/>
              <a:t>Thinking</a:t>
            </a:r>
          </a:p>
          <a:p>
            <a:r>
              <a:rPr lang="en-US" altLang="en-US" dirty="0" smtClean="0"/>
              <a:t>Mental disorders often cause significant distress and/or impaired functioning.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4EAC6191-20A5-4AD9-BD7A-8A05EA14D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1C9C0E30-47C6-4E6E-AC21-8C353D91E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Gaining recognition of one’s own feelings, beliefs, and attitudes</a:t>
            </a:r>
          </a:p>
          <a:p>
            <a:r>
              <a:rPr lang="en-US" altLang="en-US" dirty="0" smtClean="0"/>
              <a:t>Everyone has unique and different values, ideas, and beliefs.</a:t>
            </a:r>
          </a:p>
          <a:p>
            <a:r>
              <a:rPr lang="en-US" altLang="en-US" dirty="0" smtClean="0"/>
              <a:t>Possible conflict between personal values/beliefs, those of client</a:t>
            </a:r>
          </a:p>
          <a:p>
            <a:r>
              <a:rPr lang="en-US" altLang="en-US" dirty="0" smtClean="0"/>
              <a:t>Need to accept differences; view each client as worthwhile regardless of opinions or lifestyle</a:t>
            </a:r>
          </a:p>
          <a:p>
            <a:r>
              <a:rPr lang="en-US" altLang="en-US" dirty="0" smtClean="0"/>
              <a:t>Self-awareness through reflection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3747A845-901B-4CC5-852C-441616A2E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#4	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91EDB495-5C0A-435B-8115-42465A95A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National League for Nursing required schools to include a psychiatric nursing experience before the first nursing school included a psychiatric nursing course in its curriculum.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F8CCF9F8-1026-465A-BE9A-FF9853A54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#4</a:t>
            </a:r>
            <a:r>
              <a:rPr lang="en-US" altLang="en-US" dirty="0" smtClean="0"/>
              <a:t>	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28F510D0-F649-4E34-8CDE-C969A9E2A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Johns Hopkins was the first school of nursing to include a course in psychiatric nursing in its curriculum; this was done in 1913. It was not until 1950 that the National League for Nursing required schools to include an experience in psychiatric nursing.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137E7A61-C139-4DBA-8432-02D0C1129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Illness #2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1A91E4A9-BED8-4EDC-BD3B-FA7AA81F8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Factors contributing to mental illness include (but are not limited to): </a:t>
            </a:r>
          </a:p>
          <a:p>
            <a:pPr lvl="1"/>
            <a:r>
              <a:rPr lang="en-US" altLang="en-US" sz="2000" dirty="0" smtClean="0"/>
              <a:t>Individual:</a:t>
            </a:r>
          </a:p>
          <a:p>
            <a:pPr lvl="2"/>
            <a:r>
              <a:rPr lang="en-US" altLang="en-US" sz="2000" dirty="0" smtClean="0"/>
              <a:t>Biologic makeup</a:t>
            </a:r>
          </a:p>
          <a:p>
            <a:pPr lvl="2"/>
            <a:r>
              <a:rPr lang="en-US" altLang="en-US" sz="2000" dirty="0" smtClean="0"/>
              <a:t>Intolerable or unrealistic worries or fears</a:t>
            </a:r>
          </a:p>
          <a:p>
            <a:pPr lvl="1"/>
            <a:r>
              <a:rPr lang="en-US" altLang="en-US" sz="2000" dirty="0" smtClean="0"/>
              <a:t>Interpersonal: </a:t>
            </a:r>
          </a:p>
          <a:p>
            <a:pPr lvl="2"/>
            <a:r>
              <a:rPr lang="en-US" altLang="en-US" sz="2000" dirty="0" smtClean="0"/>
              <a:t>Ineffective communication</a:t>
            </a:r>
          </a:p>
          <a:p>
            <a:pPr lvl="2"/>
            <a:r>
              <a:rPr lang="en-US" altLang="en-US" sz="2000" dirty="0" smtClean="0"/>
              <a:t>Inadequate social support</a:t>
            </a:r>
          </a:p>
          <a:p>
            <a:pPr lvl="1"/>
            <a:r>
              <a:rPr lang="en-US" altLang="en-US" sz="2000" dirty="0" smtClean="0"/>
              <a:t>Social/cultural:</a:t>
            </a:r>
          </a:p>
          <a:p>
            <a:pPr lvl="2"/>
            <a:r>
              <a:rPr lang="en-US" altLang="en-US" sz="2000" dirty="0" smtClean="0"/>
              <a:t>Unwarranted negative view of the world</a:t>
            </a:r>
          </a:p>
          <a:p>
            <a:pPr lvl="2"/>
            <a:r>
              <a:rPr lang="en-US" altLang="en-US" sz="2000" dirty="0" smtClean="0"/>
              <a:t>Discrimination (stigma, racism, classism, etc.)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756CE798-052F-4A85-B353-959ACC52C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213" y="56091"/>
            <a:ext cx="8524875" cy="1163395"/>
          </a:xfrm>
        </p:spPr>
        <p:txBody>
          <a:bodyPr/>
          <a:lstStyle/>
          <a:p>
            <a:r>
              <a:rPr lang="en-US" altLang="en-US" dirty="0" smtClean="0"/>
              <a:t>Diagnostic and Statistical Manual of Mental Disorders, Fifth Edition, Text Revision (</a:t>
            </a:r>
            <a:r>
              <a:rPr lang="en-US" altLang="en-US" i="1" dirty="0" smtClean="0"/>
              <a:t>DSM-5-TR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F54BAF1F-60A2-400C-8B06-53D72ACBC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 smtClean="0"/>
              <a:t>DSM-5-TR</a:t>
            </a:r>
            <a:r>
              <a:rPr lang="en-US" altLang="en-US" dirty="0" smtClean="0"/>
              <a:t>: Taxonomy published by the American Psychiatric Association</a:t>
            </a:r>
          </a:p>
          <a:p>
            <a:r>
              <a:rPr lang="en-US" altLang="en-US" dirty="0" smtClean="0"/>
              <a:t>Purposes:</a:t>
            </a:r>
          </a:p>
          <a:p>
            <a:pPr lvl="1"/>
            <a:r>
              <a:rPr lang="en-US" altLang="en-US" dirty="0" smtClean="0"/>
              <a:t>Standardize nomenclature and language</a:t>
            </a:r>
          </a:p>
          <a:p>
            <a:pPr lvl="1"/>
            <a:r>
              <a:rPr lang="en-US" altLang="en-US" dirty="0" smtClean="0"/>
              <a:t>Present defining characteristics or symptoms</a:t>
            </a:r>
          </a:p>
          <a:p>
            <a:pPr lvl="1"/>
            <a:r>
              <a:rPr lang="en-US" altLang="en-US" dirty="0" smtClean="0"/>
              <a:t>Assist in identifying the underlying causes of disorders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E1C60A81-3A81-43BF-B716-2A0903FA7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/>
              <a:t>DSM-5-TR</a:t>
            </a:r>
            <a:r>
              <a:rPr lang="en-US" altLang="en-US" dirty="0" smtClean="0"/>
              <a:t> Classification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7E928917-4037-4661-9F60-777A22404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Allows the practitioner to identify all factors that relate to a client’s condition:</a:t>
            </a:r>
          </a:p>
          <a:p>
            <a:pPr lvl="1"/>
            <a:r>
              <a:rPr lang="en-US" altLang="en-US" dirty="0" smtClean="0"/>
              <a:t>Major psychiatric disorders</a:t>
            </a:r>
          </a:p>
          <a:p>
            <a:pPr lvl="1"/>
            <a:r>
              <a:rPr lang="en-US" altLang="en-US" dirty="0" smtClean="0"/>
              <a:t>Medical conditions</a:t>
            </a:r>
          </a:p>
          <a:p>
            <a:pPr lvl="1"/>
            <a:r>
              <a:rPr lang="en-US" altLang="en-US" dirty="0" smtClean="0"/>
              <a:t>Psychosocial and environmental problems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C37BEBB0-F43A-4654-9FC3-7AF297967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7B170755-D5F0-4CD2-9DA2-AECFF0D29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definition of mental health is standardized and universally accepted.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1A07824C-F2D3-447C-B5D1-5B7CB5955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7DC2575-42F6-4472-9029-1A9B439C6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There is no single, universal definition of mental health, which has many components and is influenced by myriad factors.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210BB166-AC3A-46C6-B1E9-C7D0366B9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Historical Perspectives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A20A7544-F1ED-43A0-8F6C-4CA588DEE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Ancient times</a:t>
            </a:r>
          </a:p>
          <a:p>
            <a:pPr lvl="1"/>
            <a:r>
              <a:rPr lang="en-US" altLang="en-US" dirty="0" smtClean="0"/>
              <a:t>Sickness as displeasure of gods; punishment for sins; viewed as demonic or divine</a:t>
            </a:r>
          </a:p>
          <a:p>
            <a:pPr lvl="1"/>
            <a:r>
              <a:rPr lang="en-US" altLang="en-US" dirty="0" smtClean="0"/>
              <a:t>Aristotle and imbalances of the four humors (blood, water, yellow, and black bile); balance restoration via bloodletting, starving, and purging</a:t>
            </a:r>
          </a:p>
          <a:p>
            <a:pPr lvl="1"/>
            <a:r>
              <a:rPr lang="en-US" altLang="en-US" dirty="0" smtClean="0"/>
              <a:t>Early Christians’ view as possession by demons</a:t>
            </a:r>
          </a:p>
          <a:p>
            <a:pPr lvl="1"/>
            <a:r>
              <a:rPr lang="en-US" altLang="en-US" dirty="0" smtClean="0"/>
              <a:t>Distinguished from demons during the Renaissance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FADEAD-C255-4527-84CB-8C386C981809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88a124b-e06d-4530-ac11-f5e396ad584f"/>
    <ds:schemaRef ds:uri="a6485ab5-851e-47ff-93ce-feaefe8b590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9AB121-98EF-4D0F-A480-F06128163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89C1F8-6CDD-4553-872A-6C96397F50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3186</TotalTime>
  <Words>1341</Words>
  <Application>Microsoft Office PowerPoint</Application>
  <PresentationFormat>On-screen Show (4:3)</PresentationFormat>
  <Paragraphs>175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LWW TEMPLATE</vt:lpstr>
      <vt:lpstr>Chapter 1   Foundations of Psychiatric–Mental Health Nursing</vt:lpstr>
      <vt:lpstr>Mental Health</vt:lpstr>
      <vt:lpstr>Mental Illness #1</vt:lpstr>
      <vt:lpstr>Mental Illness #2</vt:lpstr>
      <vt:lpstr>Diagnostic and Statistical Manual of Mental Disorders, Fifth Edition, Text Revision (DSM-5-TR)</vt:lpstr>
      <vt:lpstr>DSM-5-TR Classification</vt:lpstr>
      <vt:lpstr>Question #1</vt:lpstr>
      <vt:lpstr>Answer to Question #1</vt:lpstr>
      <vt:lpstr>Historical Perspectives #1</vt:lpstr>
      <vt:lpstr>Historical Perspectives #2</vt:lpstr>
      <vt:lpstr>Historical Perspectives #3</vt:lpstr>
      <vt:lpstr>Mental Illness and the 21st Century #1</vt:lpstr>
      <vt:lpstr>Mental Illness and the 21st Century #2</vt:lpstr>
      <vt:lpstr>Mental Illness and the 21st Century #3</vt:lpstr>
      <vt:lpstr>Mental Illness and the 21st Century #4</vt:lpstr>
      <vt:lpstr>Question #2</vt:lpstr>
      <vt:lpstr> Answer to Question #2</vt:lpstr>
      <vt:lpstr>Objectives for the Future</vt:lpstr>
      <vt:lpstr>Community-Based Care</vt:lpstr>
      <vt:lpstr>Cost Containment and Managed Care #1</vt:lpstr>
      <vt:lpstr>Cost Containment and Managed Care #2</vt:lpstr>
      <vt:lpstr>Cultural Considerations</vt:lpstr>
      <vt:lpstr>Question #3 </vt:lpstr>
      <vt:lpstr>Answer to Question #3</vt:lpstr>
      <vt:lpstr>Psychiatric Nursing Practice #1</vt:lpstr>
      <vt:lpstr>Psychiatric Nursing Practice #2</vt:lpstr>
      <vt:lpstr>Psychiatric Nursing Practice #3</vt:lpstr>
      <vt:lpstr>Psychiatric Nursing Practice #4</vt:lpstr>
      <vt:lpstr>Student Concerns and Psychiatric–Mental Health Clinical Experience</vt:lpstr>
      <vt:lpstr>Self-Awareness Issues</vt:lpstr>
      <vt:lpstr>Question #4 </vt:lpstr>
      <vt:lpstr>Answer to Question #4 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Foundations of Psychiatric–Mental Health Nursing</dc:title>
  <dc:creator>Dale Gray</dc:creator>
  <cp:lastModifiedBy> </cp:lastModifiedBy>
  <cp:revision>255</cp:revision>
  <cp:lastPrinted>2001-01-03T19:47:24Z</cp:lastPrinted>
  <dcterms:created xsi:type="dcterms:W3CDTF">2001-02-15T19:07:27Z</dcterms:created>
  <dcterms:modified xsi:type="dcterms:W3CDTF">2022-07-21T06:05:52Z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