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4"/>
  </p:sldMasterIdLst>
  <p:notesMasterIdLst>
    <p:notesMasterId r:id="rId59"/>
  </p:notesMasterIdLst>
  <p:handoutMasterIdLst>
    <p:handoutMasterId r:id="rId60"/>
  </p:handoutMasterIdLst>
  <p:sldIdLst>
    <p:sldId id="321" r:id="rId5"/>
    <p:sldId id="295" r:id="rId6"/>
    <p:sldId id="297" r:id="rId7"/>
    <p:sldId id="298" r:id="rId8"/>
    <p:sldId id="299" r:id="rId9"/>
    <p:sldId id="300" r:id="rId10"/>
    <p:sldId id="330" r:id="rId11"/>
    <p:sldId id="332" r:id="rId12"/>
    <p:sldId id="333" r:id="rId13"/>
    <p:sldId id="355" r:id="rId14"/>
    <p:sldId id="356" r:id="rId15"/>
    <p:sldId id="305" r:id="rId16"/>
    <p:sldId id="307" r:id="rId17"/>
    <p:sldId id="329" r:id="rId18"/>
    <p:sldId id="357" r:id="rId19"/>
    <p:sldId id="358" r:id="rId20"/>
    <p:sldId id="308" r:id="rId21"/>
    <p:sldId id="368" r:id="rId22"/>
    <p:sldId id="309" r:id="rId23"/>
    <p:sldId id="334" r:id="rId24"/>
    <p:sldId id="369" r:id="rId25"/>
    <p:sldId id="337" r:id="rId26"/>
    <p:sldId id="336" r:id="rId27"/>
    <p:sldId id="370" r:id="rId28"/>
    <p:sldId id="338" r:id="rId29"/>
    <p:sldId id="359" r:id="rId30"/>
    <p:sldId id="360" r:id="rId31"/>
    <p:sldId id="339" r:id="rId32"/>
    <p:sldId id="371" r:id="rId33"/>
    <p:sldId id="372" r:id="rId34"/>
    <p:sldId id="340" r:id="rId35"/>
    <p:sldId id="341" r:id="rId36"/>
    <p:sldId id="342" r:id="rId37"/>
    <p:sldId id="343" r:id="rId38"/>
    <p:sldId id="344" r:id="rId39"/>
    <p:sldId id="374" r:id="rId40"/>
    <p:sldId id="345" r:id="rId41"/>
    <p:sldId id="375" r:id="rId42"/>
    <p:sldId id="346" r:id="rId43"/>
    <p:sldId id="361" r:id="rId44"/>
    <p:sldId id="362" r:id="rId45"/>
    <p:sldId id="347" r:id="rId46"/>
    <p:sldId id="348" r:id="rId47"/>
    <p:sldId id="349" r:id="rId48"/>
    <p:sldId id="350" r:id="rId49"/>
    <p:sldId id="376" r:id="rId50"/>
    <p:sldId id="351" r:id="rId51"/>
    <p:sldId id="352" r:id="rId52"/>
    <p:sldId id="377" r:id="rId53"/>
    <p:sldId id="363" r:id="rId54"/>
    <p:sldId id="364" r:id="rId55"/>
    <p:sldId id="353" r:id="rId56"/>
    <p:sldId id="354" r:id="rId57"/>
    <p:sldId id="328" r:id="rId58"/>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 xmlns:p15="http://schemas.microsoft.com/office/powerpoint/2012/main">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5701" autoAdjust="0"/>
  </p:normalViewPr>
  <p:slideViewPr>
    <p:cSldViewPr snapToGrid="0">
      <p:cViewPr varScale="1">
        <p:scale>
          <a:sx n="65" d="100"/>
          <a:sy n="65" d="100"/>
        </p:scale>
        <p:origin x="-1410" y="-114"/>
      </p:cViewPr>
      <p:guideLst>
        <p:guide orient="horz" pos="2160"/>
        <p:guide pos="2880"/>
        <p:guide pos="273"/>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934D51A6-5146-48D1-B01F-DD429F41EDD7}"/>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5" name="Rectangle 3">
            <a:extLst>
              <a:ext uri="{FF2B5EF4-FFF2-40B4-BE49-F238E27FC236}">
                <a16:creationId xmlns="" xmlns:a16="http://schemas.microsoft.com/office/drawing/2014/main" id="{BCCEA789-F8EC-499A-B952-1388881E198E}"/>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076" name="Rectangle 4">
            <a:extLst>
              <a:ext uri="{FF2B5EF4-FFF2-40B4-BE49-F238E27FC236}">
                <a16:creationId xmlns="" xmlns:a16="http://schemas.microsoft.com/office/drawing/2014/main" id="{3ABDAC21-EC8C-48A5-B2E5-07C03631A16B}"/>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7" name="Rectangle 5">
            <a:extLst>
              <a:ext uri="{FF2B5EF4-FFF2-40B4-BE49-F238E27FC236}">
                <a16:creationId xmlns="" xmlns:a16="http://schemas.microsoft.com/office/drawing/2014/main" id="{EACD97E3-82EC-4A5D-877E-0E0FFFDDD62F}"/>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CDDA22D0-D92D-48B0-B749-B03AF6A6F3FF}" type="slidenum">
              <a:rPr lang="en-US" altLang="en-US"/>
              <a:pPr/>
              <a:t>‹#›</a:t>
            </a:fld>
            <a:endParaRPr lang="en-US" altLang="en-US" dirty="0"/>
          </a:p>
        </p:txBody>
      </p:sp>
    </p:spTree>
    <p:extLst>
      <p:ext uri="{BB962C8B-B14F-4D97-AF65-F5344CB8AC3E}">
        <p14:creationId xmlns:p14="http://schemas.microsoft.com/office/powerpoint/2010/main" val="1823422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B0FD6F39-7093-4824-83AC-E26817204C49}"/>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1" name="Rectangle 3">
            <a:extLst>
              <a:ext uri="{FF2B5EF4-FFF2-40B4-BE49-F238E27FC236}">
                <a16:creationId xmlns="" xmlns:a16="http://schemas.microsoft.com/office/drawing/2014/main" id="{A1CDA086-9516-4DEF-8394-2722BF3F0D93}"/>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61444" name="Rectangle 4">
            <a:extLst>
              <a:ext uri="{FF2B5EF4-FFF2-40B4-BE49-F238E27FC236}">
                <a16:creationId xmlns="" xmlns:a16="http://schemas.microsoft.com/office/drawing/2014/main" id="{85C82F8A-0C78-48CD-8F0A-F13F28526DC8}"/>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0246122C-5E69-467D-87B8-0F5305FA3656}"/>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 xmlns:a16="http://schemas.microsoft.com/office/drawing/2014/main" id="{BC98106C-6892-41E9-BC2D-7ACBCB60FB63}"/>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5" name="Rectangle 7">
            <a:extLst>
              <a:ext uri="{FF2B5EF4-FFF2-40B4-BE49-F238E27FC236}">
                <a16:creationId xmlns="" xmlns:a16="http://schemas.microsoft.com/office/drawing/2014/main" id="{51CACF0F-09B6-43E3-8CB0-19CA21535381}"/>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0230BD9C-AEE9-405D-8948-4EBD2E6AED3D}" type="slidenum">
              <a:rPr lang="en-US" altLang="en-US"/>
              <a:pPr/>
              <a:t>‹#›</a:t>
            </a:fld>
            <a:endParaRPr lang="en-US" altLang="en-US" dirty="0"/>
          </a:p>
        </p:txBody>
      </p:sp>
    </p:spTree>
    <p:extLst>
      <p:ext uri="{BB962C8B-B14F-4D97-AF65-F5344CB8AC3E}">
        <p14:creationId xmlns:p14="http://schemas.microsoft.com/office/powerpoint/2010/main" val="1270542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 xmlns:a16="http://schemas.microsoft.com/office/drawing/2014/main" id="{20882CF5-93BC-4D18-85E6-C6EC07D2C06B}"/>
              </a:ext>
            </a:extLst>
          </p:cNvPr>
          <p:cNvSpPr>
            <a:spLocks noGrp="1" noRot="1" noChangeAspect="1" noTextEdit="1"/>
          </p:cNvSpPr>
          <p:nvPr>
            <p:ph type="sldImg"/>
          </p:nvPr>
        </p:nvSpPr>
        <p:spPr>
          <a:ln/>
        </p:spPr>
      </p:sp>
      <p:sp>
        <p:nvSpPr>
          <p:cNvPr id="62467" name="Notes Placeholder 2">
            <a:extLst>
              <a:ext uri="{FF2B5EF4-FFF2-40B4-BE49-F238E27FC236}">
                <a16:creationId xmlns="" xmlns:a16="http://schemas.microsoft.com/office/drawing/2014/main" id="{6FD04AE8-510A-4F34-97E5-F883A8FB4F0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62468" name="Slide Number Placeholder 3">
            <a:extLst>
              <a:ext uri="{FF2B5EF4-FFF2-40B4-BE49-F238E27FC236}">
                <a16:creationId xmlns="" xmlns:a16="http://schemas.microsoft.com/office/drawing/2014/main" id="{80A20610-9329-40C7-A729-E1C5BB9FF52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400">
                <a:solidFill>
                  <a:schemeClr val="tx1"/>
                </a:solidFill>
                <a:latin typeface="Arial" panose="020B0604020202020204" pitchFamily="34" charset="0"/>
              </a:defRPr>
            </a:lvl1pPr>
            <a:lvl2pPr marL="742950" indent="-285750" defTabSz="931863">
              <a:spcBef>
                <a:spcPct val="30000"/>
              </a:spcBef>
              <a:defRPr sz="1400">
                <a:solidFill>
                  <a:schemeClr val="tx1"/>
                </a:solidFill>
                <a:latin typeface="Arial" panose="020B0604020202020204" pitchFamily="34" charset="0"/>
              </a:defRPr>
            </a:lvl2pPr>
            <a:lvl3pPr marL="1143000" indent="-228600" defTabSz="931863">
              <a:spcBef>
                <a:spcPct val="30000"/>
              </a:spcBef>
              <a:defRPr sz="1400">
                <a:solidFill>
                  <a:schemeClr val="tx1"/>
                </a:solidFill>
                <a:latin typeface="Arial" panose="020B0604020202020204" pitchFamily="34" charset="0"/>
              </a:defRPr>
            </a:lvl3pPr>
            <a:lvl4pPr marL="1600200" indent="-228600" defTabSz="931863">
              <a:spcBef>
                <a:spcPct val="30000"/>
              </a:spcBef>
              <a:defRPr sz="1400">
                <a:solidFill>
                  <a:schemeClr val="tx1"/>
                </a:solidFill>
                <a:latin typeface="Arial" panose="020B0604020202020204" pitchFamily="34" charset="0"/>
              </a:defRPr>
            </a:lvl4pPr>
            <a:lvl5pPr marL="2057400" indent="-228600" defTabSz="931863">
              <a:spcBef>
                <a:spcPct val="30000"/>
              </a:spcBef>
              <a:defRPr sz="14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4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4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4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400">
                <a:solidFill>
                  <a:schemeClr val="tx1"/>
                </a:solidFill>
                <a:latin typeface="Arial" panose="020B0604020202020204" pitchFamily="34" charset="0"/>
              </a:defRPr>
            </a:lvl9pPr>
          </a:lstStyle>
          <a:p>
            <a:pPr>
              <a:spcBef>
                <a:spcPct val="0"/>
              </a:spcBef>
            </a:pPr>
            <a:fld id="{E9FF400D-CC2C-4691-BCE1-8802D926B9B5}" type="slidenum">
              <a:rPr lang="en-US" altLang="en-US" sz="1200">
                <a:latin typeface="Times New Roman" panose="02020603050405020304" pitchFamily="18" charset="0"/>
              </a:rPr>
              <a:pPr>
                <a:spcBef>
                  <a:spcPct val="0"/>
                </a:spcBef>
              </a:pPr>
              <a:t>29</a:t>
            </a:fld>
            <a:endParaRPr lang="en-US" altLang="en-US" sz="1200"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 xmlns:a16="http://schemas.microsoft.com/office/drawing/2014/main" id="{58191AF8-C4FB-4DAA-AF19-7F3B57D75D29}"/>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dirty="0"/>
          </a:p>
        </p:txBody>
      </p:sp>
      <p:pic>
        <p:nvPicPr>
          <p:cNvPr id="5" name="Picture 12" descr="ppt_opener.jpg">
            <a:extLst>
              <a:ext uri="{FF2B5EF4-FFF2-40B4-BE49-F238E27FC236}">
                <a16:creationId xmlns="" xmlns:a16="http://schemas.microsoft.com/office/drawing/2014/main" id="{BD068B08-9BCA-4652-9534-E94CE4B482C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4065740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7662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8265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9">
            <a:extLst>
              <a:ext uri="{FF2B5EF4-FFF2-40B4-BE49-F238E27FC236}">
                <a16:creationId xmlns="" xmlns:a16="http://schemas.microsoft.com/office/drawing/2014/main" id="{80B9BEF1-4699-42A8-A0F5-1BB51D929F88}"/>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dirty="0"/>
          </a:p>
        </p:txBody>
      </p:sp>
      <p:pic>
        <p:nvPicPr>
          <p:cNvPr id="4" name="Picture 15" descr="ppt_opener.jpg">
            <a:extLst>
              <a:ext uri="{FF2B5EF4-FFF2-40B4-BE49-F238E27FC236}">
                <a16:creationId xmlns="" xmlns:a16="http://schemas.microsoft.com/office/drawing/2014/main" id="{AE4485D1-B28A-46C7-8E67-70DE02B8E8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83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041885"/>
            <a:ext cx="6692900" cy="838200"/>
          </a:xfrm>
          <a:effectLst/>
        </p:spPr>
        <p:txBody>
          <a:bodyPr anchorCtr="1"/>
          <a:lstStyle>
            <a:lvl1pPr algn="ctr">
              <a:defRPr/>
            </a:lvl1pPr>
          </a:lstStyle>
          <a:p>
            <a:r>
              <a:rPr lang="en-US"/>
              <a:t>Click to edit Master title style</a:t>
            </a:r>
          </a:p>
        </p:txBody>
      </p:sp>
    </p:spTree>
    <p:extLst>
      <p:ext uri="{BB962C8B-B14F-4D97-AF65-F5344CB8AC3E}">
        <p14:creationId xmlns:p14="http://schemas.microsoft.com/office/powerpoint/2010/main" val="3026613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280988" indent="-280988">
              <a:lnSpc>
                <a:spcPct val="100000"/>
              </a:lnSpc>
              <a:spcBef>
                <a:spcPts val="600"/>
              </a:spcBef>
              <a:buFont typeface="Wingdings" panose="05000000000000000000" pitchFamily="2" charset="2"/>
              <a:buChar char="v"/>
              <a:defRPr sz="2400"/>
            </a:lvl1pPr>
            <a:lvl2pPr marL="862013" indent="-404813">
              <a:lnSpc>
                <a:spcPct val="100000"/>
              </a:lnSpc>
              <a:spcBef>
                <a:spcPts val="600"/>
              </a:spcBef>
              <a:buFont typeface="Courier New" panose="02070309020205020404" pitchFamily="49" charset="0"/>
              <a:buChar char="o"/>
              <a:defRPr sz="2400"/>
            </a:lvl2pPr>
            <a:lvl3pPr marL="1204913" indent="-228600">
              <a:lnSpc>
                <a:spcPct val="100000"/>
              </a:lnSpc>
              <a:spcBef>
                <a:spcPts val="600"/>
              </a:spcBef>
              <a:buFont typeface="Wingdings" panose="05000000000000000000" pitchFamily="2" charset="2"/>
              <a:buChar char="§"/>
              <a:defRPr sz="2400"/>
            </a:lvl3pPr>
            <a:lvl4pPr marL="1600200" indent="-228600">
              <a:lnSpc>
                <a:spcPct val="100000"/>
              </a:lnSpc>
              <a:spcBef>
                <a:spcPts val="600"/>
              </a:spcBef>
              <a:buFont typeface="Wingdings" panose="05000000000000000000" pitchFamily="2" charset="2"/>
              <a:buChar char="v"/>
              <a:defRPr sz="2400"/>
            </a:lvl4pPr>
            <a:lvl5pPr marL="2057400" indent="-228600">
              <a:lnSpc>
                <a:spcPct val="100000"/>
              </a:lnSpc>
              <a:spcBef>
                <a:spcPts val="600"/>
              </a:spcBef>
              <a:buFont typeface="Wingdings" panose="05000000000000000000" pitchFamily="2" charset="2"/>
              <a:buChar char="v"/>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6556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30051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0859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00037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6320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9706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969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1242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 xmlns:a16="http://schemas.microsoft.com/office/drawing/2014/main" id="{F56187A7-12C0-4A09-9A2A-61EF6B913E0F}"/>
              </a:ext>
            </a:extLst>
          </p:cNvPr>
          <p:cNvSpPr>
            <a:spLocks noGrp="1" noChangeArrowheads="1"/>
          </p:cNvSpPr>
          <p:nvPr>
            <p:ph type="title"/>
          </p:nvPr>
        </p:nvSpPr>
        <p:spPr bwMode="auto">
          <a:xfrm>
            <a:off x="447520" y="847042"/>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 xmlns:a16="http://schemas.microsoft.com/office/drawing/2014/main" id="{6EB7FA12-5B23-43FA-9971-8E95B083CF4C}"/>
              </a:ext>
            </a:extLst>
          </p:cNvPr>
          <p:cNvSpPr>
            <a:spLocks noGrp="1" noChangeArrowheads="1"/>
          </p:cNvSpPr>
          <p:nvPr>
            <p:ph type="body" idx="1"/>
          </p:nvPr>
        </p:nvSpPr>
        <p:spPr bwMode="auto">
          <a:xfrm>
            <a:off x="439384" y="1609333"/>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 xmlns:a16="http://schemas.microsoft.com/office/drawing/2014/main" id="{2B3119A7-4A78-4965-ABFA-0BABF08DBA4E}"/>
              </a:ext>
            </a:extLst>
          </p:cNvPr>
          <p:cNvSpPr txBox="1">
            <a:spLocks noChangeArrowheads="1"/>
          </p:cNvSpPr>
          <p:nvPr userDrawn="1"/>
        </p:nvSpPr>
        <p:spPr bwMode="auto">
          <a:xfrm>
            <a:off x="6003925" y="6089650"/>
            <a:ext cx="2820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defRPr/>
            </a:pPr>
            <a:endParaRPr lang="en-US" dirty="0"/>
          </a:p>
        </p:txBody>
      </p:sp>
      <p:sp>
        <p:nvSpPr>
          <p:cNvPr id="1030" name="Text Box 11">
            <a:extLst>
              <a:ext uri="{FF2B5EF4-FFF2-40B4-BE49-F238E27FC236}">
                <a16:creationId xmlns="" xmlns:a16="http://schemas.microsoft.com/office/drawing/2014/main" id="{D7A0A075-FE4C-44FB-A628-C30A126564F4}"/>
              </a:ext>
            </a:extLst>
          </p:cNvPr>
          <p:cNvSpPr txBox="1">
            <a:spLocks noChangeArrowheads="1"/>
          </p:cNvSpPr>
          <p:nvPr userDrawn="1"/>
        </p:nvSpPr>
        <p:spPr bwMode="auto">
          <a:xfrm>
            <a:off x="303213" y="6581775"/>
            <a:ext cx="884078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7485063" algn="l"/>
              </a:tabLst>
              <a:defRPr sz="2400">
                <a:solidFill>
                  <a:schemeClr val="tx1"/>
                </a:solidFill>
                <a:latin typeface="Arial" charset="0"/>
              </a:defRPr>
            </a:lvl1pPr>
            <a:lvl2pPr marL="742950" indent="-285750" eaLnBrk="0" hangingPunct="0">
              <a:tabLst>
                <a:tab pos="7485063" algn="l"/>
              </a:tabLst>
              <a:defRPr sz="2400">
                <a:solidFill>
                  <a:schemeClr val="tx1"/>
                </a:solidFill>
                <a:latin typeface="Arial" charset="0"/>
              </a:defRPr>
            </a:lvl2pPr>
            <a:lvl3pPr marL="1143000" indent="-228600" eaLnBrk="0" hangingPunct="0">
              <a:tabLst>
                <a:tab pos="7485063" algn="l"/>
              </a:tabLst>
              <a:defRPr sz="2400">
                <a:solidFill>
                  <a:schemeClr val="tx1"/>
                </a:solidFill>
                <a:latin typeface="Arial" charset="0"/>
              </a:defRPr>
            </a:lvl3pPr>
            <a:lvl4pPr marL="1600200" indent="-228600" eaLnBrk="0" hangingPunct="0">
              <a:tabLst>
                <a:tab pos="7485063" algn="l"/>
              </a:tabLst>
              <a:defRPr sz="2400">
                <a:solidFill>
                  <a:schemeClr val="tx1"/>
                </a:solidFill>
                <a:latin typeface="Arial" charset="0"/>
              </a:defRPr>
            </a:lvl4pPr>
            <a:lvl5pPr marL="2057400" indent="-228600" eaLnBrk="0" hangingPunct="0">
              <a:tabLst>
                <a:tab pos="7485063" algn="l"/>
              </a:tabLst>
              <a:defRPr sz="2400">
                <a:solidFill>
                  <a:schemeClr val="tx1"/>
                </a:solidFill>
                <a:latin typeface="Arial" charset="0"/>
              </a:defRPr>
            </a:lvl5pPr>
            <a:lvl6pPr marL="2514600" indent="-228600" algn="ctr" eaLnBrk="0" fontAlgn="base" hangingPunct="0">
              <a:spcBef>
                <a:spcPct val="0"/>
              </a:spcBef>
              <a:spcAft>
                <a:spcPct val="0"/>
              </a:spcAft>
              <a:tabLst>
                <a:tab pos="7485063" algn="l"/>
              </a:tabLst>
              <a:defRPr sz="2400">
                <a:solidFill>
                  <a:schemeClr val="tx1"/>
                </a:solidFill>
                <a:latin typeface="Arial" charset="0"/>
              </a:defRPr>
            </a:lvl6pPr>
            <a:lvl7pPr marL="2971800" indent="-228600" algn="ctr" eaLnBrk="0" fontAlgn="base" hangingPunct="0">
              <a:spcBef>
                <a:spcPct val="0"/>
              </a:spcBef>
              <a:spcAft>
                <a:spcPct val="0"/>
              </a:spcAft>
              <a:tabLst>
                <a:tab pos="7485063" algn="l"/>
              </a:tabLst>
              <a:defRPr sz="2400">
                <a:solidFill>
                  <a:schemeClr val="tx1"/>
                </a:solidFill>
                <a:latin typeface="Arial" charset="0"/>
              </a:defRPr>
            </a:lvl7pPr>
            <a:lvl8pPr marL="3429000" indent="-228600" algn="ctr" eaLnBrk="0" fontAlgn="base" hangingPunct="0">
              <a:spcBef>
                <a:spcPct val="0"/>
              </a:spcBef>
              <a:spcAft>
                <a:spcPct val="0"/>
              </a:spcAft>
              <a:tabLst>
                <a:tab pos="7485063" algn="l"/>
              </a:tabLst>
              <a:defRPr sz="2400">
                <a:solidFill>
                  <a:schemeClr val="tx1"/>
                </a:solidFill>
                <a:latin typeface="Arial" charset="0"/>
              </a:defRPr>
            </a:lvl8pPr>
            <a:lvl9pPr marL="3886200" indent="-228600" algn="ctr" eaLnBrk="0" fontAlgn="base" hangingPunct="0">
              <a:spcBef>
                <a:spcPct val="0"/>
              </a:spcBef>
              <a:spcAft>
                <a:spcPct val="0"/>
              </a:spcAft>
              <a:tabLst>
                <a:tab pos="7485063" algn="l"/>
              </a:tabLst>
              <a:defRPr sz="2400">
                <a:solidFill>
                  <a:schemeClr val="tx1"/>
                </a:solidFill>
                <a:latin typeface="Arial" charset="0"/>
              </a:defRPr>
            </a:lvl9pPr>
          </a:lstStyle>
          <a:p>
            <a:pPr algn="r" eaLnBrk="1" hangingPunct="1">
              <a:spcBef>
                <a:spcPct val="50000"/>
              </a:spcBef>
              <a:defRPr/>
            </a:pPr>
            <a:endParaRPr lang="en-US" sz="1000" dirty="0"/>
          </a:p>
        </p:txBody>
      </p:sp>
      <p:sp>
        <p:nvSpPr>
          <p:cNvPr id="8" name="Text Box 13">
            <a:extLst>
              <a:ext uri="{FF2B5EF4-FFF2-40B4-BE49-F238E27FC236}">
                <a16:creationId xmlns="" xmlns:a16="http://schemas.microsoft.com/office/drawing/2014/main" id="{0B9C8E74-E107-487C-BD9D-6C0296BAC8CC}"/>
              </a:ext>
            </a:extLst>
          </p:cNvPr>
          <p:cNvSpPr txBox="1">
            <a:spLocks noChangeArrowheads="1"/>
          </p:cNvSpPr>
          <p:nvPr userDrawn="1"/>
        </p:nvSpPr>
        <p:spPr bwMode="auto">
          <a:xfrm>
            <a:off x="0" y="6588125"/>
            <a:ext cx="9144000" cy="269875"/>
          </a:xfrm>
          <a:prstGeom prst="rect">
            <a:avLst/>
          </a:prstGeom>
          <a:noFill/>
          <a:ln>
            <a:noFill/>
          </a:ln>
          <a:effec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eaLnBrk="1" hangingPunct="1">
              <a:spcBef>
                <a:spcPct val="50000"/>
              </a:spcBef>
              <a:defRPr/>
            </a:pPr>
            <a:r>
              <a:rPr lang="en-US" sz="1000" dirty="0">
                <a:latin typeface="Arial" charset="0"/>
              </a:rPr>
              <a:t>Copyright © 2023 Wolters Kluwer • All Rights Reserved</a:t>
            </a:r>
          </a:p>
        </p:txBody>
      </p:sp>
      <p:pic>
        <p:nvPicPr>
          <p:cNvPr id="1031" name="Picture 7" descr="WK_CMYK.jpg">
            <a:extLst>
              <a:ext uri="{FF2B5EF4-FFF2-40B4-BE49-F238E27FC236}">
                <a16:creationId xmlns="" xmlns:a16="http://schemas.microsoft.com/office/drawing/2014/main" id="{FB0AC7B0-51D8-453B-935C-487AB42AF0EE}"/>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 xmlns:a16="http://schemas.microsoft.com/office/drawing/2014/main" id="{5C8030D0-8A7C-42F4-AC34-FC0B6350A12B}"/>
              </a:ext>
            </a:extLst>
          </p:cNvPr>
          <p:cNvCxnSpPr/>
          <p:nvPr userDrawn="1"/>
        </p:nvCxnSpPr>
        <p:spPr>
          <a:xfrm>
            <a:off x="0" y="1295400"/>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92"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3" r:id="rId12"/>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itchFamily="2" charset="2"/>
        <a:buChar char="v"/>
        <a:defRPr sz="24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Font typeface="Courier New" pitchFamily="49" charset="0"/>
        <a:buChar char="o"/>
        <a:defRPr sz="24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itchFamily="2" charset="2"/>
        <a:buChar char="§"/>
        <a:defRPr sz="24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itchFamily="2" charset="2"/>
        <a:buChar char="Ø"/>
        <a:defRPr sz="24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4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366E35EB-A258-4A1F-B9E7-07EC597F9846}"/>
              </a:ext>
            </a:extLst>
          </p:cNvPr>
          <p:cNvSpPr>
            <a:spLocks noGrp="1"/>
          </p:cNvSpPr>
          <p:nvPr>
            <p:ph type="ctrTitle"/>
          </p:nvPr>
        </p:nvSpPr>
        <p:spPr>
          <a:xfrm>
            <a:off x="1225550" y="2880243"/>
            <a:ext cx="6692900" cy="1772793"/>
          </a:xfrm>
        </p:spPr>
        <p:txBody>
          <a:bodyPr/>
          <a:lstStyle/>
          <a:p>
            <a:pPr eaLnBrk="1" hangingPunct="1">
              <a:defRPr/>
            </a:pPr>
            <a:r>
              <a:rPr lang="en-GB" altLang="en-US" sz="3200" dirty="0">
                <a:solidFill>
                  <a:schemeClr val="tx1"/>
                </a:solidFill>
                <a:effectLst>
                  <a:outerShdw blurRad="38100" dist="38100" dir="2700000" algn="tl">
                    <a:srgbClr val="000000">
                      <a:alpha val="43137"/>
                    </a:srgbClr>
                  </a:outerShdw>
                </a:effectLst>
              </a:rPr>
              <a:t>Chapter </a:t>
            </a:r>
            <a:r>
              <a:rPr lang="en-GB" altLang="en-US" sz="3200" dirty="0" smtClean="0">
                <a:solidFill>
                  <a:schemeClr val="tx1"/>
                </a:solidFill>
                <a:effectLst>
                  <a:outerShdw blurRad="38100" dist="38100" dir="2700000" algn="tl">
                    <a:srgbClr val="000000">
                      <a:alpha val="43137"/>
                    </a:srgbClr>
                  </a:outerShdw>
                </a:effectLst>
              </a:rPr>
              <a:t>2</a:t>
            </a: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GB" altLang="en-US" sz="3200" dirty="0">
                <a:solidFill>
                  <a:schemeClr val="tx1"/>
                </a:solidFill>
                <a:effectLst>
                  <a:outerShdw blurRad="38100" dist="38100" dir="2700000" algn="tl">
                    <a:srgbClr val="000000">
                      <a:alpha val="43137"/>
                    </a:srgbClr>
                  </a:outerShdw>
                </a:effectLst>
              </a:rPr>
              <a:t> </a:t>
            </a:r>
            <a:br>
              <a:rPr lang="en-GB"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Neurobiologic Theories and</a:t>
            </a:r>
            <a:br>
              <a:rPr lang="en-US"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Psychopharmacology</a:t>
            </a:r>
            <a:endParaRPr lang="en-US" sz="3200" dirty="0">
              <a:solidFill>
                <a:schemeClr val="tx1"/>
              </a:solidFill>
            </a:endParaRPr>
          </a:p>
        </p:txBody>
      </p:sp>
    </p:spTree>
    <p:extLst>
      <p:ext uri="{BB962C8B-B14F-4D97-AF65-F5344CB8AC3E}">
        <p14:creationId xmlns:p14="http://schemas.microsoft.com/office/powerpoint/2010/main" val="328843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 xmlns:a16="http://schemas.microsoft.com/office/drawing/2014/main" id="{13B3B115-B429-4C4A-A9DC-ABF8BB9D1D98}"/>
              </a:ext>
            </a:extLst>
          </p:cNvPr>
          <p:cNvSpPr>
            <a:spLocks noGrp="1" noChangeArrowheads="1"/>
          </p:cNvSpPr>
          <p:nvPr>
            <p:ph type="title"/>
          </p:nvPr>
        </p:nvSpPr>
        <p:spPr/>
        <p:txBody>
          <a:bodyPr/>
          <a:lstStyle/>
          <a:p>
            <a:r>
              <a:rPr lang="en-US" altLang="en-US" dirty="0" smtClean="0"/>
              <a:t>Question #1</a:t>
            </a:r>
            <a:endParaRPr lang="en-US" altLang="en-US" dirty="0"/>
          </a:p>
        </p:txBody>
      </p:sp>
      <p:sp>
        <p:nvSpPr>
          <p:cNvPr id="12291" name="Rectangle 3">
            <a:extLst>
              <a:ext uri="{FF2B5EF4-FFF2-40B4-BE49-F238E27FC236}">
                <a16:creationId xmlns="" xmlns:a16="http://schemas.microsoft.com/office/drawing/2014/main" id="{F83EE61C-A260-4E57-984E-9BDB9B1A4EA3}"/>
              </a:ext>
            </a:extLst>
          </p:cNvPr>
          <p:cNvSpPr>
            <a:spLocks noGrp="1" noChangeArrowheads="1"/>
          </p:cNvSpPr>
          <p:nvPr>
            <p:ph type="body" idx="1"/>
          </p:nvPr>
        </p:nvSpPr>
        <p:spPr/>
        <p:txBody>
          <a:bodyPr/>
          <a:lstStyle/>
          <a:p>
            <a:r>
              <a:rPr lang="en-US" altLang="en-US" dirty="0" smtClean="0"/>
              <a:t>Is the following statement true or false?</a:t>
            </a:r>
          </a:p>
          <a:p>
            <a:endParaRPr lang="en-US" altLang="en-US" dirty="0" smtClean="0"/>
          </a:p>
          <a:p>
            <a:r>
              <a:rPr lang="en-US" altLang="en-US" dirty="0" smtClean="0"/>
              <a:t>The cerebellum consists of four lobes.</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8C42B4ED-EA3C-4F99-AFE0-C0E253CAA5BD}"/>
              </a:ext>
            </a:extLst>
          </p:cNvPr>
          <p:cNvSpPr>
            <a:spLocks noGrp="1" noChangeArrowheads="1"/>
          </p:cNvSpPr>
          <p:nvPr>
            <p:ph type="title"/>
          </p:nvPr>
        </p:nvSpPr>
        <p:spPr/>
        <p:txBody>
          <a:bodyPr/>
          <a:lstStyle/>
          <a:p>
            <a:r>
              <a:rPr lang="en-US" altLang="en-US" dirty="0" smtClean="0"/>
              <a:t>Answer to </a:t>
            </a:r>
            <a:r>
              <a:rPr lang="en-US" dirty="0" smtClean="0"/>
              <a:t>Question #1</a:t>
            </a:r>
            <a:endParaRPr lang="en-US" altLang="en-US" dirty="0"/>
          </a:p>
        </p:txBody>
      </p:sp>
      <p:sp>
        <p:nvSpPr>
          <p:cNvPr id="13315" name="Rectangle 3">
            <a:extLst>
              <a:ext uri="{FF2B5EF4-FFF2-40B4-BE49-F238E27FC236}">
                <a16:creationId xmlns="" xmlns:a16="http://schemas.microsoft.com/office/drawing/2014/main" id="{400B9199-A16D-482F-ABA3-B6BC386E788D}"/>
              </a:ext>
            </a:extLst>
          </p:cNvPr>
          <p:cNvSpPr>
            <a:spLocks noGrp="1" noChangeArrowheads="1"/>
          </p:cNvSpPr>
          <p:nvPr>
            <p:ph type="body" idx="1"/>
          </p:nvPr>
        </p:nvSpPr>
        <p:spPr/>
        <p:txBody>
          <a:bodyPr/>
          <a:lstStyle/>
          <a:p>
            <a:r>
              <a:rPr lang="en-US" altLang="en-US" dirty="0" smtClean="0"/>
              <a:t>False</a:t>
            </a:r>
          </a:p>
          <a:p>
            <a:endParaRPr lang="en-US" altLang="en-US" dirty="0" smtClean="0"/>
          </a:p>
          <a:p>
            <a:r>
              <a:rPr lang="en-US" altLang="en-US" dirty="0" smtClean="0"/>
              <a:t>Rationale: The cerebrum consists of four lobes. The cerebellum is located below the cerebrum.</a:t>
            </a: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8077E76C-60CD-4EF3-8F11-C0F972103C9B}"/>
              </a:ext>
            </a:extLst>
          </p:cNvPr>
          <p:cNvSpPr>
            <a:spLocks noGrp="1" noChangeArrowheads="1"/>
          </p:cNvSpPr>
          <p:nvPr>
            <p:ph type="title"/>
          </p:nvPr>
        </p:nvSpPr>
        <p:spPr/>
        <p:txBody>
          <a:bodyPr/>
          <a:lstStyle/>
          <a:p>
            <a:r>
              <a:rPr lang="en-US" altLang="en-US" dirty="0" smtClean="0"/>
              <a:t>Brain Imaging Techniques</a:t>
            </a:r>
            <a:endParaRPr lang="en-US" altLang="en-US" dirty="0"/>
          </a:p>
        </p:txBody>
      </p:sp>
      <p:sp>
        <p:nvSpPr>
          <p:cNvPr id="14339" name="Rectangle 3">
            <a:extLst>
              <a:ext uri="{FF2B5EF4-FFF2-40B4-BE49-F238E27FC236}">
                <a16:creationId xmlns="" xmlns:a16="http://schemas.microsoft.com/office/drawing/2014/main" id="{72F0C06A-4DC2-4387-BC0E-4E1543EF10FC}"/>
              </a:ext>
            </a:extLst>
          </p:cNvPr>
          <p:cNvSpPr>
            <a:spLocks noGrp="1" noChangeArrowheads="1"/>
          </p:cNvSpPr>
          <p:nvPr>
            <p:ph type="body" idx="1"/>
          </p:nvPr>
        </p:nvSpPr>
        <p:spPr/>
        <p:txBody>
          <a:bodyPr/>
          <a:lstStyle/>
          <a:p>
            <a:r>
              <a:rPr lang="en-US" altLang="en-US" dirty="0" smtClean="0"/>
              <a:t>Computed tomography (CT)</a:t>
            </a:r>
          </a:p>
          <a:p>
            <a:r>
              <a:rPr lang="en-US" altLang="en-US" dirty="0" smtClean="0"/>
              <a:t>Magnetic resonance imaging (MRI)</a:t>
            </a:r>
          </a:p>
          <a:p>
            <a:r>
              <a:rPr lang="en-US" altLang="en-US" dirty="0" smtClean="0"/>
              <a:t>Positron emission tomography (PET)</a:t>
            </a:r>
          </a:p>
          <a:p>
            <a:r>
              <a:rPr lang="en-US" altLang="en-US" dirty="0" smtClean="0"/>
              <a:t>Single-photon emission computed tomography (SPECT)</a:t>
            </a:r>
          </a:p>
          <a:p>
            <a:r>
              <a:rPr lang="en-US" altLang="en-US" dirty="0" smtClean="0"/>
              <a:t>Limitations</a:t>
            </a:r>
          </a:p>
          <a:p>
            <a:pPr lvl="1"/>
            <a:r>
              <a:rPr lang="en-US" altLang="en-US" dirty="0" smtClean="0"/>
              <a:t>Use of radioactive substances; expense of equipment; client’s inability to tolerate technique</a:t>
            </a:r>
          </a:p>
          <a:p>
            <a:pPr lvl="1"/>
            <a:r>
              <a:rPr lang="en-US" altLang="en-US" dirty="0" smtClean="0"/>
              <a:t>Changes in disorders nondetectable with current techniques</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 xmlns:a16="http://schemas.microsoft.com/office/drawing/2014/main" id="{C06E5A93-588F-475E-9C85-208A5AEB97F0}"/>
              </a:ext>
            </a:extLst>
          </p:cNvPr>
          <p:cNvSpPr>
            <a:spLocks noGrp="1" noChangeArrowheads="1"/>
          </p:cNvSpPr>
          <p:nvPr>
            <p:ph type="title"/>
          </p:nvPr>
        </p:nvSpPr>
        <p:spPr/>
        <p:txBody>
          <a:bodyPr/>
          <a:lstStyle/>
          <a:p>
            <a:r>
              <a:rPr lang="en-US" altLang="en-US" dirty="0" smtClean="0"/>
              <a:t>Neurobiologic Causes </a:t>
            </a:r>
            <a:endParaRPr lang="en-US" altLang="en-US" dirty="0"/>
          </a:p>
        </p:txBody>
      </p:sp>
      <p:sp>
        <p:nvSpPr>
          <p:cNvPr id="15363" name="Rectangle 3">
            <a:extLst>
              <a:ext uri="{FF2B5EF4-FFF2-40B4-BE49-F238E27FC236}">
                <a16:creationId xmlns="" xmlns:a16="http://schemas.microsoft.com/office/drawing/2014/main" id="{71E39B6D-89E1-4CBA-8FBB-04CCBE993818}"/>
              </a:ext>
            </a:extLst>
          </p:cNvPr>
          <p:cNvSpPr>
            <a:spLocks noGrp="1" noChangeArrowheads="1"/>
          </p:cNvSpPr>
          <p:nvPr>
            <p:ph type="body" idx="1"/>
          </p:nvPr>
        </p:nvSpPr>
        <p:spPr/>
        <p:txBody>
          <a:bodyPr/>
          <a:lstStyle/>
          <a:p>
            <a:r>
              <a:rPr lang="en-US" altLang="en-US" dirty="0" smtClean="0"/>
              <a:t>Genetics and heredity: play role along with nongenetic factors</a:t>
            </a:r>
          </a:p>
          <a:p>
            <a:pPr lvl="1"/>
            <a:r>
              <a:rPr lang="en-US" altLang="en-US" dirty="0" smtClean="0"/>
              <a:t>Twin, adoption, and family studies are used.</a:t>
            </a:r>
          </a:p>
          <a:p>
            <a:r>
              <a:rPr lang="en-US" altLang="en-US" dirty="0" smtClean="0"/>
              <a:t>Psychoimmunology: compromised immune system possibly contributing, especially in genetically at-risk populations</a:t>
            </a:r>
          </a:p>
          <a:p>
            <a:r>
              <a:rPr lang="en-US" altLang="en-US" dirty="0" smtClean="0"/>
              <a:t>Infections: theories include viruses that alter human genes, viruses during fetal development</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 xmlns:a16="http://schemas.microsoft.com/office/drawing/2014/main" id="{62606DB0-9363-4F3F-8EC9-A29C47BF4F8C}"/>
              </a:ext>
            </a:extLst>
          </p:cNvPr>
          <p:cNvSpPr>
            <a:spLocks noGrp="1" noChangeArrowheads="1"/>
          </p:cNvSpPr>
          <p:nvPr>
            <p:ph type="title"/>
          </p:nvPr>
        </p:nvSpPr>
        <p:spPr/>
        <p:txBody>
          <a:bodyPr/>
          <a:lstStyle/>
          <a:p>
            <a:r>
              <a:rPr lang="en-US" altLang="en-US" dirty="0" smtClean="0"/>
              <a:t>Nurse’s Role in Research and Education</a:t>
            </a:r>
            <a:endParaRPr lang="en-US" altLang="en-US" dirty="0"/>
          </a:p>
        </p:txBody>
      </p:sp>
      <p:sp>
        <p:nvSpPr>
          <p:cNvPr id="16387" name="Rectangle 3">
            <a:extLst>
              <a:ext uri="{FF2B5EF4-FFF2-40B4-BE49-F238E27FC236}">
                <a16:creationId xmlns="" xmlns:a16="http://schemas.microsoft.com/office/drawing/2014/main" id="{957D1E81-A0C8-4451-B57C-B50E93FCC3E9}"/>
              </a:ext>
            </a:extLst>
          </p:cNvPr>
          <p:cNvSpPr>
            <a:spLocks noGrp="1" noChangeArrowheads="1"/>
          </p:cNvSpPr>
          <p:nvPr>
            <p:ph type="body" idx="1"/>
          </p:nvPr>
        </p:nvSpPr>
        <p:spPr/>
        <p:txBody>
          <a:bodyPr/>
          <a:lstStyle/>
          <a:p>
            <a:r>
              <a:rPr lang="en-US" altLang="en-US" dirty="0" smtClean="0"/>
              <a:t>Ensure all clients and families are well informed</a:t>
            </a:r>
          </a:p>
          <a:p>
            <a:r>
              <a:rPr lang="en-US" altLang="en-US" dirty="0" smtClean="0"/>
              <a:t>Help distinguish between facts and hypotheses</a:t>
            </a:r>
          </a:p>
          <a:p>
            <a:r>
              <a:rPr lang="en-US" altLang="en-US" dirty="0" smtClean="0"/>
              <a:t>Explain if or how new research may affect client’s treatment or prognosis</a:t>
            </a:r>
          </a:p>
          <a:p>
            <a:r>
              <a:rPr lang="en-US" altLang="en-US" dirty="0" smtClean="0"/>
              <a:t>Provide information and answer questions</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 xmlns:a16="http://schemas.microsoft.com/office/drawing/2014/main" id="{FA9EFCC1-EAD9-4513-BDBB-DBB55814C90B}"/>
              </a:ext>
            </a:extLst>
          </p:cNvPr>
          <p:cNvSpPr>
            <a:spLocks noGrp="1" noChangeArrowheads="1"/>
          </p:cNvSpPr>
          <p:nvPr>
            <p:ph type="title"/>
          </p:nvPr>
        </p:nvSpPr>
        <p:spPr/>
        <p:txBody>
          <a:bodyPr/>
          <a:lstStyle/>
          <a:p>
            <a:r>
              <a:rPr lang="en-US" altLang="en-US" dirty="0" smtClean="0"/>
              <a:t>Question #2	</a:t>
            </a:r>
            <a:endParaRPr lang="en-US" altLang="en-US" dirty="0"/>
          </a:p>
        </p:txBody>
      </p:sp>
      <p:sp>
        <p:nvSpPr>
          <p:cNvPr id="17411" name="Rectangle 3">
            <a:extLst>
              <a:ext uri="{FF2B5EF4-FFF2-40B4-BE49-F238E27FC236}">
                <a16:creationId xmlns="" xmlns:a16="http://schemas.microsoft.com/office/drawing/2014/main" id="{7184CD7F-2419-4BF3-BBE6-C57B1A538905}"/>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Single-photon emission computed tomography (SPECT) is considered the best type of brain imaging technique to diagnose disease.</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 xmlns:a16="http://schemas.microsoft.com/office/drawing/2014/main" id="{C8D8B959-0FCC-424A-A226-DBA93B7B7DEF}"/>
              </a:ext>
            </a:extLst>
          </p:cNvPr>
          <p:cNvSpPr>
            <a:spLocks noGrp="1" noChangeArrowheads="1"/>
          </p:cNvSpPr>
          <p:nvPr>
            <p:ph type="title"/>
          </p:nvPr>
        </p:nvSpPr>
        <p:spPr/>
        <p:txBody>
          <a:bodyPr/>
          <a:lstStyle/>
          <a:p>
            <a:r>
              <a:rPr lang="en-US" altLang="en-US" dirty="0" smtClean="0"/>
              <a:t>Answer </a:t>
            </a:r>
            <a:r>
              <a:rPr lang="en-US" dirty="0" smtClean="0"/>
              <a:t>to Question #2</a:t>
            </a:r>
            <a:endParaRPr lang="en-US" altLang="en-US" dirty="0"/>
          </a:p>
        </p:txBody>
      </p:sp>
      <p:sp>
        <p:nvSpPr>
          <p:cNvPr id="18435" name="Rectangle 3">
            <a:extLst>
              <a:ext uri="{FF2B5EF4-FFF2-40B4-BE49-F238E27FC236}">
                <a16:creationId xmlns="" xmlns:a16="http://schemas.microsoft.com/office/drawing/2014/main" id="{7F572B8B-5C09-46EB-8D36-1A5CE38AF8A5}"/>
              </a:ext>
            </a:extLst>
          </p:cNvPr>
          <p:cNvSpPr>
            <a:spLocks noGrp="1" noChangeArrowheads="1"/>
          </p:cNvSpPr>
          <p:nvPr>
            <p:ph type="body" idx="1"/>
          </p:nvPr>
        </p:nvSpPr>
        <p:spPr/>
        <p:txBody>
          <a:bodyPr/>
          <a:lstStyle/>
          <a:p>
            <a:r>
              <a:rPr lang="en-US" altLang="en-US" dirty="0" smtClean="0"/>
              <a:t>False</a:t>
            </a:r>
          </a:p>
          <a:p>
            <a:r>
              <a:rPr lang="en-US" altLang="en-US" dirty="0" smtClean="0"/>
              <a:t>Rationale: SPECT is not considered the best type of brain imaging used to diagnose disease. In fact, many of the changes in the brain are not currently detectable with any of the current techniques.</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 xmlns:a16="http://schemas.microsoft.com/office/drawing/2014/main" id="{58E9B383-4C38-474B-A1DF-96199E72B162}"/>
              </a:ext>
            </a:extLst>
          </p:cNvPr>
          <p:cNvSpPr>
            <a:spLocks noGrp="1" noChangeArrowheads="1"/>
          </p:cNvSpPr>
          <p:nvPr>
            <p:ph type="title"/>
          </p:nvPr>
        </p:nvSpPr>
        <p:spPr/>
        <p:txBody>
          <a:bodyPr/>
          <a:lstStyle/>
          <a:p>
            <a:r>
              <a:rPr lang="en-US" altLang="en-US" dirty="0" smtClean="0"/>
              <a:t>Psychopharmacology #1</a:t>
            </a:r>
            <a:endParaRPr lang="en-US" altLang="en-US" dirty="0"/>
          </a:p>
        </p:txBody>
      </p:sp>
      <p:sp>
        <p:nvSpPr>
          <p:cNvPr id="19459" name="Rectangle 3">
            <a:extLst>
              <a:ext uri="{FF2B5EF4-FFF2-40B4-BE49-F238E27FC236}">
                <a16:creationId xmlns="" xmlns:a16="http://schemas.microsoft.com/office/drawing/2014/main" id="{C0BA7A00-A707-4C45-BE24-A4D8CFEC2A3C}"/>
              </a:ext>
            </a:extLst>
          </p:cNvPr>
          <p:cNvSpPr>
            <a:spLocks noGrp="1" noChangeArrowheads="1"/>
          </p:cNvSpPr>
          <p:nvPr>
            <p:ph type="body" idx="1"/>
          </p:nvPr>
        </p:nvSpPr>
        <p:spPr/>
        <p:txBody>
          <a:bodyPr/>
          <a:lstStyle/>
          <a:p>
            <a:r>
              <a:rPr lang="en-US" altLang="en-US" dirty="0" smtClean="0"/>
              <a:t>Psychotropic drugs</a:t>
            </a:r>
          </a:p>
          <a:p>
            <a:r>
              <a:rPr lang="en-US" altLang="en-US" dirty="0" smtClean="0"/>
              <a:t>Efficacy (maximal therapeutic effect)</a:t>
            </a:r>
          </a:p>
          <a:p>
            <a:r>
              <a:rPr lang="en-US" altLang="en-US" dirty="0" smtClean="0"/>
              <a:t>Potency (amount of drug needed for maximum effect)</a:t>
            </a:r>
          </a:p>
          <a:p>
            <a:r>
              <a:rPr lang="en-US" altLang="en-US" dirty="0" smtClean="0"/>
              <a:t>Half-life (time it takes for half of the drug to be removed from the bloodstream)</a:t>
            </a:r>
          </a:p>
          <a:p>
            <a:r>
              <a:rPr lang="en-US" altLang="en-US" dirty="0" smtClean="0"/>
              <a:t>Role of the Food and Drug Administration (FDA)</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 xmlns:a16="http://schemas.microsoft.com/office/drawing/2014/main" id="{66071E49-FFEE-49B9-8164-A66E08E1018F}"/>
              </a:ext>
            </a:extLst>
          </p:cNvPr>
          <p:cNvSpPr>
            <a:spLocks noGrp="1" noChangeArrowheads="1"/>
          </p:cNvSpPr>
          <p:nvPr>
            <p:ph type="title"/>
          </p:nvPr>
        </p:nvSpPr>
        <p:spPr/>
        <p:txBody>
          <a:bodyPr/>
          <a:lstStyle/>
          <a:p>
            <a:r>
              <a:rPr lang="en-US" altLang="en-US" dirty="0" smtClean="0"/>
              <a:t>Psychopharmacology #2</a:t>
            </a:r>
            <a:endParaRPr lang="en-US" altLang="en-US" dirty="0"/>
          </a:p>
        </p:txBody>
      </p:sp>
      <p:sp>
        <p:nvSpPr>
          <p:cNvPr id="20483" name="Rectangle 3">
            <a:extLst>
              <a:ext uri="{FF2B5EF4-FFF2-40B4-BE49-F238E27FC236}">
                <a16:creationId xmlns="" xmlns:a16="http://schemas.microsoft.com/office/drawing/2014/main" id="{EFA2DE2B-2A8E-40A0-97E9-CDDEFD1997B8}"/>
              </a:ext>
            </a:extLst>
          </p:cNvPr>
          <p:cNvSpPr>
            <a:spLocks noGrp="1" noChangeArrowheads="1"/>
          </p:cNvSpPr>
          <p:nvPr>
            <p:ph type="body" idx="1"/>
          </p:nvPr>
        </p:nvSpPr>
        <p:spPr/>
        <p:txBody>
          <a:bodyPr/>
          <a:lstStyle/>
          <a:p>
            <a:r>
              <a:rPr lang="en-US" altLang="en-US" dirty="0" smtClean="0"/>
              <a:t>Off-label use (drug may be effective for treating a disease different from one involved in original testing)</a:t>
            </a:r>
          </a:p>
          <a:p>
            <a:r>
              <a:rPr lang="en-US" altLang="en-US" dirty="0" smtClean="0"/>
              <a:t>Black box warning (serious or life-threatening side effects)</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 xmlns:a16="http://schemas.microsoft.com/office/drawing/2014/main" id="{98E672B0-106C-43F9-888A-ADB8C1C56DC1}"/>
              </a:ext>
            </a:extLst>
          </p:cNvPr>
          <p:cNvSpPr>
            <a:spLocks noGrp="1" noChangeArrowheads="1"/>
          </p:cNvSpPr>
          <p:nvPr>
            <p:ph type="title"/>
          </p:nvPr>
        </p:nvSpPr>
        <p:spPr/>
        <p:txBody>
          <a:bodyPr/>
          <a:lstStyle/>
          <a:p>
            <a:r>
              <a:rPr lang="en-US" altLang="en-US" dirty="0" smtClean="0"/>
              <a:t>Principles of Psychopharmacology</a:t>
            </a:r>
            <a:endParaRPr lang="en-US" altLang="en-US" dirty="0"/>
          </a:p>
        </p:txBody>
      </p:sp>
      <p:sp>
        <p:nvSpPr>
          <p:cNvPr id="21507" name="Rectangle 3">
            <a:extLst>
              <a:ext uri="{FF2B5EF4-FFF2-40B4-BE49-F238E27FC236}">
                <a16:creationId xmlns="" xmlns:a16="http://schemas.microsoft.com/office/drawing/2014/main" id="{B85C5CD3-4EC5-4B67-8ABF-4BC70A910554}"/>
              </a:ext>
            </a:extLst>
          </p:cNvPr>
          <p:cNvSpPr>
            <a:spLocks noGrp="1" noChangeArrowheads="1"/>
          </p:cNvSpPr>
          <p:nvPr>
            <p:ph type="body" idx="1"/>
          </p:nvPr>
        </p:nvSpPr>
        <p:spPr/>
        <p:txBody>
          <a:bodyPr/>
          <a:lstStyle/>
          <a:p>
            <a:r>
              <a:rPr lang="en-US" altLang="en-US" dirty="0" smtClean="0"/>
              <a:t>Effect on target symptoms</a:t>
            </a:r>
          </a:p>
          <a:p>
            <a:r>
              <a:rPr lang="en-US" altLang="en-US" dirty="0" smtClean="0"/>
              <a:t>Adequate dosage for sufficient time</a:t>
            </a:r>
          </a:p>
          <a:p>
            <a:r>
              <a:rPr lang="en-US" altLang="en-US" dirty="0" smtClean="0"/>
              <a:t>Lowest effective dose</a:t>
            </a:r>
          </a:p>
          <a:p>
            <a:r>
              <a:rPr lang="en-US" altLang="en-US" dirty="0" smtClean="0"/>
              <a:t>Lower doses for older adults</a:t>
            </a:r>
          </a:p>
          <a:p>
            <a:r>
              <a:rPr lang="en-US" altLang="en-US" dirty="0" smtClean="0"/>
              <a:t>Tapering rather than abrupt cessation to avoid rebound, recurrence of symptoms, or withdrawal</a:t>
            </a:r>
          </a:p>
          <a:p>
            <a:r>
              <a:rPr lang="en-US" altLang="en-US" dirty="0" smtClean="0"/>
              <a:t>Follow-up care</a:t>
            </a:r>
          </a:p>
          <a:p>
            <a:r>
              <a:rPr lang="en-US" altLang="en-US" dirty="0" smtClean="0"/>
              <a:t>Simple regimen to increase compliance</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6955B62E-2A4C-4FB6-810E-9BE49CB39034}"/>
              </a:ext>
            </a:extLst>
          </p:cNvPr>
          <p:cNvSpPr>
            <a:spLocks noGrp="1" noChangeArrowheads="1"/>
          </p:cNvSpPr>
          <p:nvPr>
            <p:ph type="title"/>
          </p:nvPr>
        </p:nvSpPr>
        <p:spPr/>
        <p:txBody>
          <a:bodyPr/>
          <a:lstStyle/>
          <a:p>
            <a:r>
              <a:rPr lang="en-US" altLang="en-US" dirty="0" smtClean="0"/>
              <a:t>Central Nervous System</a:t>
            </a:r>
            <a:endParaRPr lang="en-US" altLang="en-US" dirty="0"/>
          </a:p>
        </p:txBody>
      </p:sp>
      <p:sp>
        <p:nvSpPr>
          <p:cNvPr id="4099" name="Rectangle 3">
            <a:extLst>
              <a:ext uri="{FF2B5EF4-FFF2-40B4-BE49-F238E27FC236}">
                <a16:creationId xmlns="" xmlns:a16="http://schemas.microsoft.com/office/drawing/2014/main" id="{BBE51213-4A55-4D4E-82F0-E737FBD72782}"/>
              </a:ext>
            </a:extLst>
          </p:cNvPr>
          <p:cNvSpPr>
            <a:spLocks noGrp="1" noChangeArrowheads="1"/>
          </p:cNvSpPr>
          <p:nvPr>
            <p:ph type="body" idx="1"/>
          </p:nvPr>
        </p:nvSpPr>
        <p:spPr/>
        <p:txBody>
          <a:bodyPr/>
          <a:lstStyle/>
          <a:p>
            <a:r>
              <a:rPr lang="en-US" altLang="en-US" dirty="0" smtClean="0"/>
              <a:t>Brain (see Figs. 2.1 and 2.2)</a:t>
            </a:r>
          </a:p>
          <a:p>
            <a:pPr lvl="1"/>
            <a:r>
              <a:rPr lang="en-US" altLang="en-US" dirty="0" smtClean="0"/>
              <a:t>Cerebrum</a:t>
            </a:r>
          </a:p>
          <a:p>
            <a:pPr lvl="1"/>
            <a:r>
              <a:rPr lang="en-US" altLang="en-US" dirty="0" smtClean="0"/>
              <a:t>Cerebellum</a:t>
            </a:r>
          </a:p>
          <a:p>
            <a:pPr lvl="1"/>
            <a:r>
              <a:rPr lang="en-US" altLang="en-US" dirty="0" smtClean="0"/>
              <a:t>Brain stem</a:t>
            </a:r>
          </a:p>
          <a:p>
            <a:pPr lvl="1"/>
            <a:r>
              <a:rPr lang="en-US" altLang="en-US" dirty="0" smtClean="0"/>
              <a:t>Limbic system</a:t>
            </a:r>
          </a:p>
          <a:p>
            <a:r>
              <a:rPr lang="en-US" altLang="en-US" dirty="0" smtClean="0"/>
              <a:t>Nerves that control voluntary acts (neurotransmitters)</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 xmlns:a16="http://schemas.microsoft.com/office/drawing/2014/main" id="{C5865DA2-AAA3-4200-AB29-8278C48A3172}"/>
              </a:ext>
            </a:extLst>
          </p:cNvPr>
          <p:cNvSpPr>
            <a:spLocks noGrp="1" noChangeArrowheads="1"/>
          </p:cNvSpPr>
          <p:nvPr>
            <p:ph type="title"/>
          </p:nvPr>
        </p:nvSpPr>
        <p:spPr/>
        <p:txBody>
          <a:bodyPr/>
          <a:lstStyle/>
          <a:p>
            <a:r>
              <a:rPr lang="en-US" altLang="en-US" dirty="0" smtClean="0"/>
              <a:t>Antipsychotic Drugs #1</a:t>
            </a:r>
            <a:endParaRPr lang="en-US" altLang="en-US" dirty="0"/>
          </a:p>
        </p:txBody>
      </p:sp>
      <p:sp>
        <p:nvSpPr>
          <p:cNvPr id="22531" name="Rectangle 3">
            <a:extLst>
              <a:ext uri="{FF2B5EF4-FFF2-40B4-BE49-F238E27FC236}">
                <a16:creationId xmlns="" xmlns:a16="http://schemas.microsoft.com/office/drawing/2014/main" id="{3E81976B-1C49-44D4-8724-03D793EAFC65}"/>
              </a:ext>
            </a:extLst>
          </p:cNvPr>
          <p:cNvSpPr>
            <a:spLocks noGrp="1" noChangeArrowheads="1"/>
          </p:cNvSpPr>
          <p:nvPr>
            <p:ph type="body" idx="1"/>
          </p:nvPr>
        </p:nvSpPr>
        <p:spPr/>
        <p:txBody>
          <a:bodyPr/>
          <a:lstStyle/>
          <a:p>
            <a:r>
              <a:rPr lang="en-US" altLang="en-US" dirty="0" smtClean="0"/>
              <a:t>Antipsychotic drugs (see Table 2.3)</a:t>
            </a:r>
          </a:p>
          <a:p>
            <a:pPr lvl="1"/>
            <a:r>
              <a:rPr lang="en-US" altLang="en-US" dirty="0" smtClean="0"/>
              <a:t>Conventional or first generation (e.g., chlorpromazine, fluphenazine,  thioridazine, haloperidol, loxapine)</a:t>
            </a:r>
          </a:p>
          <a:p>
            <a:pPr lvl="1"/>
            <a:r>
              <a:rPr lang="en-US" altLang="en-US" dirty="0" smtClean="0"/>
              <a:t>Atypical or second generation (e.g., clozapine, risperidone, olanzapine)</a:t>
            </a:r>
          </a:p>
          <a:p>
            <a:pPr lvl="1"/>
            <a:r>
              <a:rPr lang="en-US" altLang="en-US" dirty="0" smtClean="0"/>
              <a:t>Third generation (dopamine system stabilizers; e.g., aripiprazole)</a:t>
            </a:r>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 xmlns:a16="http://schemas.microsoft.com/office/drawing/2014/main" id="{21739E07-40A8-4CA1-94A8-EB17745D62DC}"/>
              </a:ext>
            </a:extLst>
          </p:cNvPr>
          <p:cNvSpPr>
            <a:spLocks noGrp="1" noChangeArrowheads="1"/>
          </p:cNvSpPr>
          <p:nvPr>
            <p:ph type="title"/>
          </p:nvPr>
        </p:nvSpPr>
        <p:spPr/>
        <p:txBody>
          <a:bodyPr/>
          <a:lstStyle/>
          <a:p>
            <a:r>
              <a:rPr lang="en-US" altLang="en-US" dirty="0" smtClean="0"/>
              <a:t>Antipsychotic Drugs #2</a:t>
            </a:r>
            <a:endParaRPr lang="en-US" altLang="en-US" dirty="0"/>
          </a:p>
        </p:txBody>
      </p:sp>
      <p:sp>
        <p:nvSpPr>
          <p:cNvPr id="23555" name="Rectangle 3">
            <a:extLst>
              <a:ext uri="{FF2B5EF4-FFF2-40B4-BE49-F238E27FC236}">
                <a16:creationId xmlns="" xmlns:a16="http://schemas.microsoft.com/office/drawing/2014/main" id="{4FBFD919-06DA-49D8-B8D4-E9E65089AD9A}"/>
              </a:ext>
            </a:extLst>
          </p:cNvPr>
          <p:cNvSpPr>
            <a:spLocks noGrp="1" noChangeArrowheads="1"/>
          </p:cNvSpPr>
          <p:nvPr>
            <p:ph type="body" idx="1"/>
          </p:nvPr>
        </p:nvSpPr>
        <p:spPr/>
        <p:txBody>
          <a:bodyPr/>
          <a:lstStyle/>
          <a:p>
            <a:r>
              <a:rPr lang="en-US" altLang="en-US" dirty="0" smtClean="0"/>
              <a:t>Use: treat symptoms of psychosis</a:t>
            </a:r>
          </a:p>
          <a:p>
            <a:r>
              <a:rPr lang="en-US" altLang="en-US" dirty="0" smtClean="0"/>
              <a:t>Mechanism of action: block dopamine receptors</a:t>
            </a:r>
            <a:endParaRPr lang="en-US"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 xmlns:a16="http://schemas.microsoft.com/office/drawing/2014/main" id="{E5123C19-D242-4424-9785-638FAB63EAA8}"/>
              </a:ext>
            </a:extLst>
          </p:cNvPr>
          <p:cNvSpPr>
            <a:spLocks noGrp="1" noChangeArrowheads="1"/>
          </p:cNvSpPr>
          <p:nvPr>
            <p:ph type="title"/>
          </p:nvPr>
        </p:nvSpPr>
        <p:spPr/>
        <p:txBody>
          <a:bodyPr/>
          <a:lstStyle/>
          <a:p>
            <a:r>
              <a:rPr lang="en-US" altLang="en-US" dirty="0" smtClean="0"/>
              <a:t>Antipsychotics: Side Effects #1</a:t>
            </a:r>
            <a:endParaRPr lang="en-US" altLang="en-US" dirty="0"/>
          </a:p>
        </p:txBody>
      </p:sp>
      <p:sp>
        <p:nvSpPr>
          <p:cNvPr id="24579" name="Rectangle 3">
            <a:extLst>
              <a:ext uri="{FF2B5EF4-FFF2-40B4-BE49-F238E27FC236}">
                <a16:creationId xmlns="" xmlns:a16="http://schemas.microsoft.com/office/drawing/2014/main" id="{3D1243CD-633B-4654-81E9-54655029A9A3}"/>
              </a:ext>
            </a:extLst>
          </p:cNvPr>
          <p:cNvSpPr>
            <a:spLocks noGrp="1" noChangeArrowheads="1"/>
          </p:cNvSpPr>
          <p:nvPr>
            <p:ph type="body" idx="1"/>
          </p:nvPr>
        </p:nvSpPr>
        <p:spPr/>
        <p:txBody>
          <a:bodyPr/>
          <a:lstStyle/>
          <a:p>
            <a:r>
              <a:rPr lang="en-US" altLang="en-US" dirty="0" smtClean="0"/>
              <a:t>Extrapyramidal symptoms (EPSs):</a:t>
            </a:r>
          </a:p>
          <a:p>
            <a:pPr lvl="1"/>
            <a:r>
              <a:rPr lang="en-US" altLang="en-US" dirty="0" smtClean="0"/>
              <a:t>Acute dystonia</a:t>
            </a:r>
          </a:p>
          <a:p>
            <a:pPr lvl="2"/>
            <a:r>
              <a:rPr lang="en-US" altLang="en-US" dirty="0" smtClean="0"/>
              <a:t>Torticollis, opisthotonus, oculogyric crisis</a:t>
            </a:r>
          </a:p>
          <a:p>
            <a:pPr lvl="2"/>
            <a:r>
              <a:rPr lang="en-US" altLang="en-US" dirty="0" smtClean="0"/>
              <a:t>Treatment: anticholinergic drugs or diphenhydramine (see Table 2.4)</a:t>
            </a:r>
          </a:p>
          <a:p>
            <a:pPr lvl="1"/>
            <a:r>
              <a:rPr lang="en-US" altLang="en-US" dirty="0" smtClean="0"/>
              <a:t>Pseudoparkinsonism (stooped posture, masklike facies, shuffling gait)</a:t>
            </a:r>
          </a:p>
          <a:p>
            <a:pPr lvl="1"/>
            <a:r>
              <a:rPr lang="en-US" altLang="en-US" dirty="0" smtClean="0"/>
              <a:t>Akathisia (restlessness, anxiety, agitation)</a:t>
            </a:r>
            <a:endParaRPr lang="en-US"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 xmlns:a16="http://schemas.microsoft.com/office/drawing/2014/main" id="{1559ACFD-9574-44D9-B078-61D43174B48F}"/>
              </a:ext>
            </a:extLst>
          </p:cNvPr>
          <p:cNvSpPr>
            <a:spLocks noGrp="1" noChangeArrowheads="1"/>
          </p:cNvSpPr>
          <p:nvPr>
            <p:ph type="title"/>
          </p:nvPr>
        </p:nvSpPr>
        <p:spPr/>
        <p:txBody>
          <a:bodyPr/>
          <a:lstStyle/>
          <a:p>
            <a:r>
              <a:rPr lang="en-US" altLang="en-US" dirty="0" smtClean="0"/>
              <a:t>Antipsychotics: Side Effects #2</a:t>
            </a:r>
            <a:endParaRPr lang="en-US" altLang="en-US" dirty="0"/>
          </a:p>
        </p:txBody>
      </p:sp>
      <p:sp>
        <p:nvSpPr>
          <p:cNvPr id="25603" name="Rectangle 3">
            <a:extLst>
              <a:ext uri="{FF2B5EF4-FFF2-40B4-BE49-F238E27FC236}">
                <a16:creationId xmlns="" xmlns:a16="http://schemas.microsoft.com/office/drawing/2014/main" id="{F122299D-9060-4DC6-8DDC-53E40995BC0B}"/>
              </a:ext>
            </a:extLst>
          </p:cNvPr>
          <p:cNvSpPr>
            <a:spLocks noGrp="1" noChangeArrowheads="1"/>
          </p:cNvSpPr>
          <p:nvPr>
            <p:ph type="body" idx="1"/>
          </p:nvPr>
        </p:nvSpPr>
        <p:spPr/>
        <p:txBody>
          <a:bodyPr/>
          <a:lstStyle/>
          <a:p>
            <a:r>
              <a:rPr lang="en-US" altLang="en-US" dirty="0" smtClean="0"/>
              <a:t>Neuroleptic malignant syndrome (NMS)</a:t>
            </a:r>
          </a:p>
          <a:p>
            <a:r>
              <a:rPr lang="en-US" altLang="en-US" dirty="0" smtClean="0"/>
              <a:t>Tardive dyskinesia (permanent involuntary movements)</a:t>
            </a:r>
          </a:p>
          <a:p>
            <a:r>
              <a:rPr lang="en-US" altLang="en-US" dirty="0" smtClean="0"/>
              <a:t>Anticholinergic side effects (e.g., dry mouth, constipation, urinary hesitancy or retention)</a:t>
            </a: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 xmlns:a16="http://schemas.microsoft.com/office/drawing/2014/main" id="{CE468877-0F75-4039-890F-781CA90796D6}"/>
              </a:ext>
            </a:extLst>
          </p:cNvPr>
          <p:cNvSpPr>
            <a:spLocks noGrp="1" noChangeArrowheads="1"/>
          </p:cNvSpPr>
          <p:nvPr>
            <p:ph type="title"/>
          </p:nvPr>
        </p:nvSpPr>
        <p:spPr/>
        <p:txBody>
          <a:bodyPr/>
          <a:lstStyle/>
          <a:p>
            <a:r>
              <a:rPr lang="en-US" altLang="en-US" dirty="0" smtClean="0"/>
              <a:t>Antipsychotics: Side Effects #3</a:t>
            </a:r>
            <a:endParaRPr lang="en-US" altLang="en-US" dirty="0"/>
          </a:p>
        </p:txBody>
      </p:sp>
      <p:sp>
        <p:nvSpPr>
          <p:cNvPr id="26627" name="Rectangle 3">
            <a:extLst>
              <a:ext uri="{FF2B5EF4-FFF2-40B4-BE49-F238E27FC236}">
                <a16:creationId xmlns="" xmlns:a16="http://schemas.microsoft.com/office/drawing/2014/main" id="{EC0C21C4-0304-4B32-9B35-8C3FA721686B}"/>
              </a:ext>
            </a:extLst>
          </p:cNvPr>
          <p:cNvSpPr>
            <a:spLocks noGrp="1" noChangeArrowheads="1"/>
          </p:cNvSpPr>
          <p:nvPr>
            <p:ph type="body" idx="1"/>
          </p:nvPr>
        </p:nvSpPr>
        <p:spPr/>
        <p:txBody>
          <a:bodyPr/>
          <a:lstStyle/>
          <a:p>
            <a:r>
              <a:rPr lang="en-US" altLang="en-US" dirty="0" smtClean="0"/>
              <a:t>Other side effects:</a:t>
            </a:r>
          </a:p>
          <a:p>
            <a:pPr lvl="1"/>
            <a:r>
              <a:rPr lang="en-US" altLang="en-US" dirty="0" smtClean="0"/>
              <a:t>Increased prolactin levels</a:t>
            </a:r>
          </a:p>
          <a:p>
            <a:pPr lvl="1"/>
            <a:r>
              <a:rPr lang="en-US" altLang="en-US" dirty="0" smtClean="0"/>
              <a:t>Weight gain (most likely with second-generation agents, except ziprasidone)</a:t>
            </a:r>
          </a:p>
          <a:p>
            <a:pPr lvl="1"/>
            <a:r>
              <a:rPr lang="en-US" altLang="en-US" dirty="0" smtClean="0"/>
              <a:t>Metabolic syndrome</a:t>
            </a:r>
          </a:p>
          <a:p>
            <a:pPr lvl="1"/>
            <a:r>
              <a:rPr lang="en-US" altLang="en-US" dirty="0" smtClean="0"/>
              <a:t>Cardiovascular adverse effects</a:t>
            </a:r>
          </a:p>
          <a:p>
            <a:pPr lvl="1"/>
            <a:r>
              <a:rPr lang="en-US" altLang="en-US" dirty="0" smtClean="0"/>
              <a:t>Lengthening of QT interval (thioridazine, droperidol, mesoridazine)</a:t>
            </a:r>
          </a:p>
          <a:p>
            <a:pPr lvl="1"/>
            <a:r>
              <a:rPr lang="en-US" altLang="en-US" dirty="0" smtClean="0"/>
              <a:t>Agranulocytosis (clozapine)</a:t>
            </a:r>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 xmlns:a16="http://schemas.microsoft.com/office/drawing/2014/main" id="{6F7361AC-2932-4C3C-9EA9-B790050297AD}"/>
              </a:ext>
            </a:extLst>
          </p:cNvPr>
          <p:cNvSpPr>
            <a:spLocks noGrp="1" noChangeArrowheads="1"/>
          </p:cNvSpPr>
          <p:nvPr>
            <p:ph type="title"/>
          </p:nvPr>
        </p:nvSpPr>
        <p:spPr/>
        <p:txBody>
          <a:bodyPr/>
          <a:lstStyle/>
          <a:p>
            <a:r>
              <a:rPr lang="en-US" altLang="en-US" dirty="0" smtClean="0"/>
              <a:t>Antipsychotics: Client Teaching</a:t>
            </a:r>
            <a:endParaRPr lang="en-US" altLang="en-US" dirty="0"/>
          </a:p>
        </p:txBody>
      </p:sp>
      <p:sp>
        <p:nvSpPr>
          <p:cNvPr id="27651" name="Rectangle 3">
            <a:extLst>
              <a:ext uri="{FF2B5EF4-FFF2-40B4-BE49-F238E27FC236}">
                <a16:creationId xmlns="" xmlns:a16="http://schemas.microsoft.com/office/drawing/2014/main" id="{3DC6501B-DDEA-4831-8E14-93C9354F0976}"/>
              </a:ext>
            </a:extLst>
          </p:cNvPr>
          <p:cNvSpPr>
            <a:spLocks noGrp="1" noChangeArrowheads="1"/>
          </p:cNvSpPr>
          <p:nvPr>
            <p:ph type="body" idx="1"/>
          </p:nvPr>
        </p:nvSpPr>
        <p:spPr/>
        <p:txBody>
          <a:bodyPr/>
          <a:lstStyle/>
          <a:p>
            <a:r>
              <a:rPr lang="en-US" altLang="en-US" dirty="0" smtClean="0"/>
              <a:t>Adherence to regimen</a:t>
            </a:r>
          </a:p>
          <a:p>
            <a:r>
              <a:rPr lang="en-US" altLang="en-US" dirty="0" smtClean="0"/>
              <a:t>Management of side effects</a:t>
            </a:r>
          </a:p>
          <a:p>
            <a:pPr lvl="1"/>
            <a:r>
              <a:rPr lang="en-US" altLang="en-US" dirty="0" smtClean="0"/>
              <a:t>Thirst/dry mouth (sugar-free candy, liquids)</a:t>
            </a:r>
          </a:p>
          <a:p>
            <a:pPr lvl="1"/>
            <a:r>
              <a:rPr lang="en-US" altLang="en-US" dirty="0" smtClean="0"/>
              <a:t>Constipation (dietary fiber, exercise)</a:t>
            </a:r>
          </a:p>
          <a:p>
            <a:pPr lvl="1"/>
            <a:r>
              <a:rPr lang="en-US" altLang="en-US" dirty="0" smtClean="0"/>
              <a:t>Sleepiness/drowsiness (safety measures)</a:t>
            </a:r>
          </a:p>
          <a:p>
            <a:r>
              <a:rPr lang="en-US" altLang="en-US" dirty="0" smtClean="0"/>
              <a:t>Actions for missed dose (take dose if within 4 hours of usual time)</a:t>
            </a:r>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 xmlns:a16="http://schemas.microsoft.com/office/drawing/2014/main" id="{F469978B-95FC-40CE-9C13-0DB0F77C7D87}"/>
              </a:ext>
            </a:extLst>
          </p:cNvPr>
          <p:cNvSpPr>
            <a:spLocks noGrp="1" noChangeArrowheads="1"/>
          </p:cNvSpPr>
          <p:nvPr>
            <p:ph type="title"/>
          </p:nvPr>
        </p:nvSpPr>
        <p:spPr/>
        <p:txBody>
          <a:bodyPr/>
          <a:lstStyle/>
          <a:p>
            <a:r>
              <a:rPr lang="en-US" altLang="en-US" dirty="0" smtClean="0"/>
              <a:t>Question #3</a:t>
            </a:r>
            <a:endParaRPr lang="en-US" altLang="en-US" dirty="0"/>
          </a:p>
        </p:txBody>
      </p:sp>
      <p:sp>
        <p:nvSpPr>
          <p:cNvPr id="28675" name="Rectangle 3">
            <a:extLst>
              <a:ext uri="{FF2B5EF4-FFF2-40B4-BE49-F238E27FC236}">
                <a16:creationId xmlns="" xmlns:a16="http://schemas.microsoft.com/office/drawing/2014/main" id="{0D320311-C240-4908-9155-0350CEBE4D19}"/>
              </a:ext>
            </a:extLst>
          </p:cNvPr>
          <p:cNvSpPr>
            <a:spLocks noGrp="1" noChangeArrowheads="1"/>
          </p:cNvSpPr>
          <p:nvPr>
            <p:ph type="body" idx="1"/>
          </p:nvPr>
        </p:nvSpPr>
        <p:spPr/>
        <p:txBody>
          <a:bodyPr/>
          <a:lstStyle/>
          <a:p>
            <a:r>
              <a:rPr lang="en-US" altLang="en-US" dirty="0" smtClean="0"/>
              <a:t>Which drug is classified as a conventional antipsychotic?</a:t>
            </a:r>
          </a:p>
          <a:p>
            <a:pPr marL="457200" lvl="1" indent="0">
              <a:buNone/>
            </a:pPr>
            <a:r>
              <a:rPr lang="en-US" altLang="en-US" dirty="0" smtClean="0"/>
              <a:t>A. Clozapine</a:t>
            </a:r>
          </a:p>
          <a:p>
            <a:pPr marL="457200" lvl="1" indent="0">
              <a:buNone/>
            </a:pPr>
            <a:r>
              <a:rPr lang="en-US" altLang="en-US" dirty="0" smtClean="0"/>
              <a:t>B. Risperidone</a:t>
            </a:r>
          </a:p>
          <a:p>
            <a:pPr marL="457200" lvl="1" indent="0">
              <a:buNone/>
            </a:pPr>
            <a:r>
              <a:rPr lang="en-US" altLang="en-US" dirty="0" smtClean="0"/>
              <a:t>C. Fluphenazine</a:t>
            </a:r>
          </a:p>
          <a:p>
            <a:pPr marL="457200" lvl="1" indent="0">
              <a:buNone/>
            </a:pPr>
            <a:r>
              <a:rPr lang="en-US" altLang="en-US" dirty="0" smtClean="0"/>
              <a:t>D. Aripiprazole</a:t>
            </a:r>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D3E160E0-0A1B-4BD8-98D2-B099366641C0}"/>
              </a:ext>
            </a:extLst>
          </p:cNvPr>
          <p:cNvSpPr>
            <a:spLocks noGrp="1" noChangeArrowheads="1"/>
          </p:cNvSpPr>
          <p:nvPr>
            <p:ph type="title"/>
          </p:nvPr>
        </p:nvSpPr>
        <p:spPr/>
        <p:txBody>
          <a:bodyPr/>
          <a:lstStyle/>
          <a:p>
            <a:r>
              <a:rPr lang="en-US" altLang="en-US" dirty="0" smtClean="0"/>
              <a:t>Answer to </a:t>
            </a:r>
            <a:r>
              <a:rPr lang="en-US" dirty="0" smtClean="0"/>
              <a:t>Question #3</a:t>
            </a:r>
            <a:r>
              <a:rPr lang="en-US" altLang="en-US" dirty="0" smtClean="0"/>
              <a:t> </a:t>
            </a:r>
            <a:endParaRPr lang="en-US" altLang="en-US" dirty="0"/>
          </a:p>
        </p:txBody>
      </p:sp>
      <p:sp>
        <p:nvSpPr>
          <p:cNvPr id="396291" name="Rectangle 3">
            <a:extLst>
              <a:ext uri="{FF2B5EF4-FFF2-40B4-BE49-F238E27FC236}">
                <a16:creationId xmlns="" xmlns:a16="http://schemas.microsoft.com/office/drawing/2014/main" id="{0DB2E43B-47A4-4634-88F3-A479BFBEE646}"/>
              </a:ext>
            </a:extLst>
          </p:cNvPr>
          <p:cNvSpPr>
            <a:spLocks noGrp="1" noChangeArrowheads="1"/>
          </p:cNvSpPr>
          <p:nvPr>
            <p:ph type="body" idx="1"/>
          </p:nvPr>
        </p:nvSpPr>
        <p:spPr/>
        <p:txBody>
          <a:bodyPr/>
          <a:lstStyle/>
          <a:p>
            <a:r>
              <a:rPr lang="en-US" dirty="0" smtClean="0"/>
              <a:t>C. Fluphenazine</a:t>
            </a:r>
          </a:p>
          <a:p>
            <a:r>
              <a:rPr lang="en-US" dirty="0" smtClean="0"/>
              <a:t>Rationale: Fluphenazine is classified as a conventional antipsychotic.</a:t>
            </a:r>
          </a:p>
          <a:p>
            <a:pPr lvl="1"/>
            <a:r>
              <a:rPr lang="en-US" dirty="0" smtClean="0"/>
              <a:t>Clozapine and risperidone are considered second-generation antipsychotics. Aripiprazole is considered a third-generation antipsychotic.</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 xmlns:a16="http://schemas.microsoft.com/office/drawing/2014/main" id="{016758E3-FC80-4A35-BDB6-0E35FFAB867D}"/>
              </a:ext>
            </a:extLst>
          </p:cNvPr>
          <p:cNvSpPr>
            <a:spLocks noGrp="1" noChangeArrowheads="1"/>
          </p:cNvSpPr>
          <p:nvPr>
            <p:ph type="title"/>
          </p:nvPr>
        </p:nvSpPr>
        <p:spPr/>
        <p:txBody>
          <a:bodyPr/>
          <a:lstStyle/>
          <a:p>
            <a:r>
              <a:rPr lang="en-US" altLang="en-US" dirty="0" smtClean="0"/>
              <a:t>Antidepressants #1</a:t>
            </a:r>
            <a:endParaRPr lang="en-US" altLang="en-US" dirty="0"/>
          </a:p>
        </p:txBody>
      </p:sp>
      <p:sp>
        <p:nvSpPr>
          <p:cNvPr id="30723" name="Rectangle 3">
            <a:extLst>
              <a:ext uri="{FF2B5EF4-FFF2-40B4-BE49-F238E27FC236}">
                <a16:creationId xmlns="" xmlns:a16="http://schemas.microsoft.com/office/drawing/2014/main" id="{8C6407BC-3B93-48D8-AF83-EE33B4CDDA7F}"/>
              </a:ext>
            </a:extLst>
          </p:cNvPr>
          <p:cNvSpPr>
            <a:spLocks noGrp="1" noChangeArrowheads="1"/>
          </p:cNvSpPr>
          <p:nvPr>
            <p:ph type="body" idx="1"/>
          </p:nvPr>
        </p:nvSpPr>
        <p:spPr/>
        <p:txBody>
          <a:bodyPr/>
          <a:lstStyle/>
          <a:p>
            <a:r>
              <a:rPr lang="en-US" altLang="en-US" dirty="0" smtClean="0"/>
              <a:t>Use: major depressive illness, anxiety disorders, depressed phase of bipolar disorder, psychotic depression</a:t>
            </a:r>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 xmlns:a16="http://schemas.microsoft.com/office/drawing/2014/main" id="{6E9509E5-FD95-422C-8021-A1CC3D37A93C}"/>
              </a:ext>
            </a:extLst>
          </p:cNvPr>
          <p:cNvSpPr>
            <a:spLocks noGrp="1" noChangeArrowheads="1"/>
          </p:cNvSpPr>
          <p:nvPr>
            <p:ph type="title"/>
          </p:nvPr>
        </p:nvSpPr>
        <p:spPr/>
        <p:txBody>
          <a:bodyPr/>
          <a:lstStyle/>
          <a:p>
            <a:r>
              <a:rPr lang="en-US" altLang="en-US" dirty="0" smtClean="0"/>
              <a:t>Antidepressants #2</a:t>
            </a:r>
            <a:endParaRPr lang="en-US" altLang="en-US" dirty="0"/>
          </a:p>
        </p:txBody>
      </p:sp>
      <p:sp>
        <p:nvSpPr>
          <p:cNvPr id="31747" name="Rectangle 3">
            <a:extLst>
              <a:ext uri="{FF2B5EF4-FFF2-40B4-BE49-F238E27FC236}">
                <a16:creationId xmlns="" xmlns:a16="http://schemas.microsoft.com/office/drawing/2014/main" id="{770B5BDB-41A5-40D6-91AD-FACD2D81AB3E}"/>
              </a:ext>
            </a:extLst>
          </p:cNvPr>
          <p:cNvSpPr>
            <a:spLocks noGrp="1" noChangeArrowheads="1"/>
          </p:cNvSpPr>
          <p:nvPr>
            <p:ph type="body" idx="1"/>
          </p:nvPr>
        </p:nvSpPr>
        <p:spPr/>
        <p:txBody>
          <a:bodyPr/>
          <a:lstStyle/>
          <a:p>
            <a:r>
              <a:rPr lang="en-US" altLang="en-US" dirty="0" smtClean="0"/>
              <a:t>Four groups (see Table 2.5):</a:t>
            </a:r>
          </a:p>
          <a:p>
            <a:pPr lvl="1"/>
            <a:r>
              <a:rPr lang="en-US" altLang="en-US" dirty="0" smtClean="0"/>
              <a:t>Tricyclic and cyclic compounds</a:t>
            </a:r>
          </a:p>
          <a:p>
            <a:pPr lvl="1"/>
            <a:r>
              <a:rPr lang="en-US" altLang="en-US" dirty="0" smtClean="0"/>
              <a:t>Selective serotonin reuptake inhibitors (SSRIs)</a:t>
            </a:r>
          </a:p>
          <a:p>
            <a:pPr lvl="1"/>
            <a:r>
              <a:rPr lang="en-US" altLang="en-US" dirty="0" smtClean="0"/>
              <a:t>Monoamine oxidase inhibitors (MAOIs)</a:t>
            </a:r>
          </a:p>
          <a:p>
            <a:pPr lvl="1"/>
            <a:r>
              <a:rPr lang="en-US" altLang="en-US" dirty="0" smtClean="0"/>
              <a:t>Other antidepressants</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 xmlns:a16="http://schemas.microsoft.com/office/drawing/2014/main" id="{A0964778-EE6A-4ECF-9B68-2B1F8ADAE74E}"/>
              </a:ext>
            </a:extLst>
          </p:cNvPr>
          <p:cNvSpPr>
            <a:spLocks noGrp="1" noChangeArrowheads="1"/>
          </p:cNvSpPr>
          <p:nvPr>
            <p:ph type="title"/>
          </p:nvPr>
        </p:nvSpPr>
        <p:spPr/>
        <p:txBody>
          <a:bodyPr/>
          <a:lstStyle/>
          <a:p>
            <a:r>
              <a:rPr lang="en-US" altLang="en-US" dirty="0" smtClean="0"/>
              <a:t>Cerebrum</a:t>
            </a:r>
            <a:endParaRPr lang="en-US" altLang="en-US" dirty="0"/>
          </a:p>
        </p:txBody>
      </p:sp>
      <p:sp>
        <p:nvSpPr>
          <p:cNvPr id="5123" name="Rectangle 3">
            <a:extLst>
              <a:ext uri="{FF2B5EF4-FFF2-40B4-BE49-F238E27FC236}">
                <a16:creationId xmlns="" xmlns:a16="http://schemas.microsoft.com/office/drawing/2014/main" id="{004D1C39-EB99-4AA4-94E5-AFDE69738904}"/>
              </a:ext>
            </a:extLst>
          </p:cNvPr>
          <p:cNvSpPr>
            <a:spLocks noGrp="1" noChangeArrowheads="1"/>
          </p:cNvSpPr>
          <p:nvPr>
            <p:ph type="body" idx="1"/>
          </p:nvPr>
        </p:nvSpPr>
        <p:spPr/>
        <p:txBody>
          <a:bodyPr/>
          <a:lstStyle/>
          <a:p>
            <a:r>
              <a:rPr lang="en-US" altLang="en-US" dirty="0" smtClean="0"/>
              <a:t>Two hemispheres</a:t>
            </a:r>
          </a:p>
          <a:p>
            <a:r>
              <a:rPr lang="en-US" altLang="en-US" dirty="0" smtClean="0"/>
              <a:t>Four lobes: </a:t>
            </a:r>
          </a:p>
          <a:p>
            <a:pPr lvl="1"/>
            <a:r>
              <a:rPr lang="en-US" altLang="en-US" dirty="0" smtClean="0"/>
              <a:t>Frontal lobe (thought, body movement, memories, emotions, moral behavior)</a:t>
            </a:r>
          </a:p>
          <a:p>
            <a:pPr lvl="1"/>
            <a:r>
              <a:rPr lang="en-US" altLang="en-US" dirty="0" smtClean="0"/>
              <a:t>Parietal lobe (taste, touch, spatial orientation)</a:t>
            </a:r>
          </a:p>
          <a:p>
            <a:pPr lvl="1"/>
            <a:r>
              <a:rPr lang="en-US" altLang="en-US" dirty="0" smtClean="0"/>
              <a:t>Temporal lobe (smell, hearing, memory, emotional expression)</a:t>
            </a:r>
          </a:p>
          <a:p>
            <a:pPr lvl="1"/>
            <a:r>
              <a:rPr lang="en-US" altLang="en-US" dirty="0" smtClean="0"/>
              <a:t>Occipital lobe (language, visual interpretation such as depth perception)</a:t>
            </a:r>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 xmlns:a16="http://schemas.microsoft.com/office/drawing/2014/main" id="{40B815BE-90BD-4A8E-B794-85BE44F5F02F}"/>
              </a:ext>
            </a:extLst>
          </p:cNvPr>
          <p:cNvSpPr>
            <a:spLocks noGrp="1" noChangeArrowheads="1"/>
          </p:cNvSpPr>
          <p:nvPr>
            <p:ph type="title"/>
          </p:nvPr>
        </p:nvSpPr>
        <p:spPr/>
        <p:txBody>
          <a:bodyPr/>
          <a:lstStyle/>
          <a:p>
            <a:r>
              <a:rPr lang="en-US" altLang="en-US" dirty="0" smtClean="0"/>
              <a:t>Antidepressants #3</a:t>
            </a:r>
            <a:endParaRPr lang="en-US" altLang="en-US" dirty="0"/>
          </a:p>
        </p:txBody>
      </p:sp>
      <p:sp>
        <p:nvSpPr>
          <p:cNvPr id="32771" name="Rectangle 3">
            <a:extLst>
              <a:ext uri="{FF2B5EF4-FFF2-40B4-BE49-F238E27FC236}">
                <a16:creationId xmlns="" xmlns:a16="http://schemas.microsoft.com/office/drawing/2014/main" id="{563B6269-BEA5-45E9-A2D9-07D9F3E1A601}"/>
              </a:ext>
            </a:extLst>
          </p:cNvPr>
          <p:cNvSpPr>
            <a:spLocks noGrp="1" noChangeArrowheads="1"/>
          </p:cNvSpPr>
          <p:nvPr>
            <p:ph type="body" idx="1"/>
          </p:nvPr>
        </p:nvSpPr>
        <p:spPr/>
        <p:txBody>
          <a:bodyPr/>
          <a:lstStyle/>
          <a:p>
            <a:r>
              <a:rPr lang="en-US" altLang="en-US" dirty="0" smtClean="0"/>
              <a:t>Precise mechanism is not known.</a:t>
            </a:r>
          </a:p>
          <a:p>
            <a:r>
              <a:rPr lang="en-US" altLang="en-US" dirty="0" smtClean="0"/>
              <a:t>Major interaction is with monoamine neurotransmitter systems, especially norepinephrine and serotonin.</a:t>
            </a:r>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 xmlns:a16="http://schemas.microsoft.com/office/drawing/2014/main" id="{85B48447-0B35-4034-94D6-5055A2B0AF1D}"/>
              </a:ext>
            </a:extLst>
          </p:cNvPr>
          <p:cNvSpPr>
            <a:spLocks noGrp="1" noChangeArrowheads="1"/>
          </p:cNvSpPr>
          <p:nvPr>
            <p:ph type="title"/>
          </p:nvPr>
        </p:nvSpPr>
        <p:spPr/>
        <p:txBody>
          <a:bodyPr/>
          <a:lstStyle/>
          <a:p>
            <a:r>
              <a:rPr lang="en-US" altLang="en-US" dirty="0" smtClean="0"/>
              <a:t>Antidepressants: Side Effects #1</a:t>
            </a:r>
            <a:endParaRPr lang="en-US" altLang="en-US" dirty="0"/>
          </a:p>
        </p:txBody>
      </p:sp>
      <p:sp>
        <p:nvSpPr>
          <p:cNvPr id="33795" name="Rectangle 3">
            <a:extLst>
              <a:ext uri="{FF2B5EF4-FFF2-40B4-BE49-F238E27FC236}">
                <a16:creationId xmlns="" xmlns:a16="http://schemas.microsoft.com/office/drawing/2014/main" id="{E2A036BF-C469-455B-AD0A-A4A22D83435B}"/>
              </a:ext>
            </a:extLst>
          </p:cNvPr>
          <p:cNvSpPr>
            <a:spLocks noGrp="1" noChangeArrowheads="1"/>
          </p:cNvSpPr>
          <p:nvPr>
            <p:ph type="body" idx="1"/>
          </p:nvPr>
        </p:nvSpPr>
        <p:spPr/>
        <p:txBody>
          <a:bodyPr/>
          <a:lstStyle/>
          <a:p>
            <a:r>
              <a:rPr lang="en-US" altLang="en-US" dirty="0" smtClean="0"/>
              <a:t>SSRIs</a:t>
            </a:r>
          </a:p>
          <a:p>
            <a:pPr lvl="1"/>
            <a:r>
              <a:rPr lang="en-US" altLang="en-US" dirty="0" smtClean="0"/>
              <a:t>Anxiety, agitation, akathisia, nausea, insomnia, sexual dysfunction</a:t>
            </a:r>
          </a:p>
          <a:p>
            <a:pPr lvl="1"/>
            <a:r>
              <a:rPr lang="en-US" altLang="en-US" dirty="0" smtClean="0"/>
              <a:t>Weight gain</a:t>
            </a:r>
          </a:p>
          <a:p>
            <a:r>
              <a:rPr lang="en-US" altLang="en-US" dirty="0" smtClean="0"/>
              <a:t>Cyclic antidepressants</a:t>
            </a:r>
          </a:p>
          <a:p>
            <a:pPr lvl="1"/>
            <a:r>
              <a:rPr lang="en-US" altLang="en-US" dirty="0" smtClean="0"/>
              <a:t>Anticholinergic effects</a:t>
            </a:r>
          </a:p>
          <a:p>
            <a:pPr lvl="1"/>
            <a:r>
              <a:rPr lang="en-US" altLang="en-US" dirty="0" smtClean="0"/>
              <a:t>Orthostatic hypotension, sedation, weight gain, tachycardia</a:t>
            </a:r>
          </a:p>
          <a:p>
            <a:pPr lvl="1"/>
            <a:r>
              <a:rPr lang="en-US" altLang="en-US" dirty="0" smtClean="0"/>
              <a:t>Sexual dysfunction</a:t>
            </a:r>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 xmlns:a16="http://schemas.microsoft.com/office/drawing/2014/main" id="{255951AC-4220-4127-B0DA-232F6BF9C2BE}"/>
              </a:ext>
            </a:extLst>
          </p:cNvPr>
          <p:cNvSpPr>
            <a:spLocks noGrp="1" noChangeArrowheads="1"/>
          </p:cNvSpPr>
          <p:nvPr>
            <p:ph type="title"/>
          </p:nvPr>
        </p:nvSpPr>
        <p:spPr/>
        <p:txBody>
          <a:bodyPr/>
          <a:lstStyle/>
          <a:p>
            <a:r>
              <a:rPr lang="en-US" altLang="en-US" dirty="0" smtClean="0"/>
              <a:t>Antidepressants: Side Effects #2</a:t>
            </a:r>
            <a:endParaRPr lang="en-US" altLang="en-US" dirty="0"/>
          </a:p>
        </p:txBody>
      </p:sp>
      <p:sp>
        <p:nvSpPr>
          <p:cNvPr id="34819" name="Rectangle 3">
            <a:extLst>
              <a:ext uri="{FF2B5EF4-FFF2-40B4-BE49-F238E27FC236}">
                <a16:creationId xmlns="" xmlns:a16="http://schemas.microsoft.com/office/drawing/2014/main" id="{78248571-2111-4B2D-AEA2-D6795E8928BB}"/>
              </a:ext>
            </a:extLst>
          </p:cNvPr>
          <p:cNvSpPr>
            <a:spLocks noGrp="1" noChangeArrowheads="1"/>
          </p:cNvSpPr>
          <p:nvPr>
            <p:ph type="body" idx="1"/>
          </p:nvPr>
        </p:nvSpPr>
        <p:spPr/>
        <p:txBody>
          <a:bodyPr/>
          <a:lstStyle/>
          <a:p>
            <a:r>
              <a:rPr lang="en-US" altLang="en-US" dirty="0" smtClean="0"/>
              <a:t>MAOIs</a:t>
            </a:r>
          </a:p>
          <a:p>
            <a:pPr lvl="1"/>
            <a:r>
              <a:rPr lang="en-US" altLang="en-US" dirty="0" smtClean="0"/>
              <a:t>Daytime sedation, insomnia, weight gain, dry mouth, orthostatic hypotension, sexual dysfunction</a:t>
            </a:r>
          </a:p>
          <a:p>
            <a:pPr lvl="1"/>
            <a:r>
              <a:rPr lang="en-US" altLang="en-US" dirty="0" smtClean="0"/>
              <a:t>Hypertensive crisis (with foods containing tyramine)</a:t>
            </a:r>
          </a:p>
          <a:p>
            <a:r>
              <a:rPr lang="en-US" altLang="en-US" dirty="0" smtClean="0"/>
              <a:t>Other antidepressants</a:t>
            </a:r>
          </a:p>
          <a:p>
            <a:pPr lvl="1"/>
            <a:r>
              <a:rPr lang="en-US" altLang="en-US" dirty="0" smtClean="0"/>
              <a:t>Sedation, headaches (nefazodone, trazodone)</a:t>
            </a:r>
          </a:p>
          <a:p>
            <a:pPr lvl="1"/>
            <a:r>
              <a:rPr lang="en-US" altLang="en-US" dirty="0" smtClean="0"/>
              <a:t>Loss of appetite, nausea, agitation, insomnia (bupropion, venlafaxine)</a:t>
            </a:r>
          </a:p>
          <a:p>
            <a:pPr lvl="1"/>
            <a:r>
              <a:rPr lang="en-US" altLang="en-US" dirty="0" smtClean="0"/>
              <a:t>Priapism (trazodone)</a:t>
            </a:r>
            <a:endParaRPr lang="en-US"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 xmlns:a16="http://schemas.microsoft.com/office/drawing/2014/main" id="{88C486AA-3E9B-478C-81AA-45F7F5710DC1}"/>
              </a:ext>
            </a:extLst>
          </p:cNvPr>
          <p:cNvSpPr>
            <a:spLocks noGrp="1" noChangeArrowheads="1"/>
          </p:cNvSpPr>
          <p:nvPr>
            <p:ph type="title"/>
          </p:nvPr>
        </p:nvSpPr>
        <p:spPr/>
        <p:txBody>
          <a:bodyPr/>
          <a:lstStyle/>
          <a:p>
            <a:r>
              <a:rPr lang="en-US" altLang="en-US" dirty="0" smtClean="0"/>
              <a:t>Antidepressants: Drug Interactions</a:t>
            </a:r>
            <a:endParaRPr lang="en-US" altLang="en-US" dirty="0"/>
          </a:p>
        </p:txBody>
      </p:sp>
      <p:sp>
        <p:nvSpPr>
          <p:cNvPr id="36867" name="Rectangle 3">
            <a:extLst>
              <a:ext uri="{FF2B5EF4-FFF2-40B4-BE49-F238E27FC236}">
                <a16:creationId xmlns="" xmlns:a16="http://schemas.microsoft.com/office/drawing/2014/main" id="{D4AFA53C-0E74-45FA-B02B-AFB20C55B44C}"/>
              </a:ext>
            </a:extLst>
          </p:cNvPr>
          <p:cNvSpPr>
            <a:spLocks noGrp="1" noChangeArrowheads="1"/>
          </p:cNvSpPr>
          <p:nvPr>
            <p:ph type="body" idx="1"/>
          </p:nvPr>
        </p:nvSpPr>
        <p:spPr/>
        <p:txBody>
          <a:bodyPr/>
          <a:lstStyle/>
          <a:p>
            <a:r>
              <a:rPr lang="en-US" altLang="en-US" dirty="0" smtClean="0"/>
              <a:t>Serotonin syndrome</a:t>
            </a:r>
          </a:p>
          <a:p>
            <a:pPr lvl="1"/>
            <a:r>
              <a:rPr lang="en-US" altLang="en-US" dirty="0" smtClean="0"/>
              <a:t>MAOI + SSRI</a:t>
            </a:r>
          </a:p>
          <a:p>
            <a:pPr lvl="1"/>
            <a:r>
              <a:rPr lang="en-US" altLang="en-US" dirty="0" smtClean="0"/>
              <a:t>Agitation, sweating, fever, tachycardia, hypotension, rigidity, hyperreflexia</a:t>
            </a:r>
          </a:p>
          <a:p>
            <a:pPr lvl="1"/>
            <a:r>
              <a:rPr lang="en-US" altLang="en-US" dirty="0" smtClean="0"/>
              <a:t>Coma, death (extreme reactions)</a:t>
            </a:r>
            <a:endParaRPr lang="en-US"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 xmlns:a16="http://schemas.microsoft.com/office/drawing/2014/main" id="{FAF7C5C3-2DAE-4F5B-A132-18DF8191F507}"/>
              </a:ext>
            </a:extLst>
          </p:cNvPr>
          <p:cNvSpPr>
            <a:spLocks noGrp="1" noChangeArrowheads="1"/>
          </p:cNvSpPr>
          <p:nvPr>
            <p:ph type="title"/>
          </p:nvPr>
        </p:nvSpPr>
        <p:spPr/>
        <p:txBody>
          <a:bodyPr/>
          <a:lstStyle/>
          <a:p>
            <a:r>
              <a:rPr lang="en-US" altLang="en-US" dirty="0" smtClean="0"/>
              <a:t>Antidepressants: Client Teaching</a:t>
            </a:r>
            <a:endParaRPr lang="en-US" altLang="en-US" dirty="0"/>
          </a:p>
        </p:txBody>
      </p:sp>
      <p:sp>
        <p:nvSpPr>
          <p:cNvPr id="37891" name="Rectangle 3">
            <a:extLst>
              <a:ext uri="{FF2B5EF4-FFF2-40B4-BE49-F238E27FC236}">
                <a16:creationId xmlns="" xmlns:a16="http://schemas.microsoft.com/office/drawing/2014/main" id="{2DF786FA-7A2A-4106-AC62-B61692675DF1}"/>
              </a:ext>
            </a:extLst>
          </p:cNvPr>
          <p:cNvSpPr>
            <a:spLocks noGrp="1" noChangeArrowheads="1"/>
          </p:cNvSpPr>
          <p:nvPr>
            <p:ph type="body" idx="1"/>
          </p:nvPr>
        </p:nvSpPr>
        <p:spPr/>
        <p:txBody>
          <a:bodyPr/>
          <a:lstStyle/>
          <a:p>
            <a:r>
              <a:rPr lang="en-US" altLang="en-US" dirty="0" smtClean="0"/>
              <a:t>Time of dosage</a:t>
            </a:r>
          </a:p>
          <a:p>
            <a:pPr lvl="1"/>
            <a:r>
              <a:rPr lang="en-US" altLang="en-US" dirty="0" smtClean="0"/>
              <a:t>SSRI first thing in morning</a:t>
            </a:r>
          </a:p>
          <a:p>
            <a:pPr lvl="1"/>
            <a:r>
              <a:rPr lang="en-US" altLang="en-US" dirty="0" smtClean="0"/>
              <a:t>Cyclic compounds at night</a:t>
            </a:r>
          </a:p>
          <a:p>
            <a:r>
              <a:rPr lang="en-US" altLang="en-US" dirty="0" smtClean="0"/>
              <a:t>Actions for missed dose</a:t>
            </a:r>
          </a:p>
          <a:p>
            <a:pPr lvl="1"/>
            <a:r>
              <a:rPr lang="en-US" altLang="en-US" dirty="0" smtClean="0"/>
              <a:t>Take SSRI up to 8 hours after missed dose</a:t>
            </a:r>
          </a:p>
          <a:p>
            <a:pPr lvl="1"/>
            <a:r>
              <a:rPr lang="en-US" altLang="en-US" dirty="0" smtClean="0"/>
              <a:t>Take cyclic within 3 hours of missed dose or omit the day’s dose</a:t>
            </a:r>
          </a:p>
          <a:p>
            <a:r>
              <a:rPr lang="en-US" altLang="en-US" dirty="0" smtClean="0"/>
              <a:t>Safety measures</a:t>
            </a:r>
          </a:p>
          <a:p>
            <a:r>
              <a:rPr lang="en-US" altLang="en-US" dirty="0" smtClean="0"/>
              <a:t>Dietary restrictions with MAOIs (see Box 2.1)</a:t>
            </a:r>
            <a:endParaRPr lang="en-US"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 xmlns:a16="http://schemas.microsoft.com/office/drawing/2014/main" id="{EA0E8A6A-CC8D-429C-BB21-2A8760CDFD4B}"/>
              </a:ext>
            </a:extLst>
          </p:cNvPr>
          <p:cNvSpPr>
            <a:spLocks noGrp="1" noChangeArrowheads="1"/>
          </p:cNvSpPr>
          <p:nvPr>
            <p:ph type="title"/>
          </p:nvPr>
        </p:nvSpPr>
        <p:spPr/>
        <p:txBody>
          <a:bodyPr/>
          <a:lstStyle/>
          <a:p>
            <a:r>
              <a:rPr lang="en-US" altLang="en-US" dirty="0" smtClean="0"/>
              <a:t>Mood-Stabilizing Drugs #1</a:t>
            </a:r>
            <a:endParaRPr lang="en-US" altLang="en-US" dirty="0"/>
          </a:p>
        </p:txBody>
      </p:sp>
      <p:sp>
        <p:nvSpPr>
          <p:cNvPr id="38915" name="Rectangle 3">
            <a:extLst>
              <a:ext uri="{FF2B5EF4-FFF2-40B4-BE49-F238E27FC236}">
                <a16:creationId xmlns="" xmlns:a16="http://schemas.microsoft.com/office/drawing/2014/main" id="{5905099B-38AD-488E-8302-8ED76A02FA16}"/>
              </a:ext>
            </a:extLst>
          </p:cNvPr>
          <p:cNvSpPr>
            <a:spLocks noGrp="1" noChangeArrowheads="1"/>
          </p:cNvSpPr>
          <p:nvPr>
            <p:ph type="body" idx="1"/>
          </p:nvPr>
        </p:nvSpPr>
        <p:spPr/>
        <p:txBody>
          <a:bodyPr/>
          <a:lstStyle/>
          <a:p>
            <a:r>
              <a:rPr lang="en-US" altLang="en-US" dirty="0" smtClean="0"/>
              <a:t>Lithium, some anticonvulsants (carbamazepine, valproic acid, gabapentin, topiramate, oxcarbazepine, and lamotrigine)</a:t>
            </a:r>
          </a:p>
          <a:p>
            <a:r>
              <a:rPr lang="en-US" altLang="en-US" dirty="0" smtClean="0"/>
              <a:t>Use: treatment of bipolar illness</a:t>
            </a:r>
            <a:endParaRPr lang="en-US"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 xmlns:a16="http://schemas.microsoft.com/office/drawing/2014/main" id="{E7969BD7-CB39-4338-8F45-39F315746D75}"/>
              </a:ext>
            </a:extLst>
          </p:cNvPr>
          <p:cNvSpPr>
            <a:spLocks noGrp="1" noChangeArrowheads="1"/>
          </p:cNvSpPr>
          <p:nvPr>
            <p:ph type="title"/>
          </p:nvPr>
        </p:nvSpPr>
        <p:spPr/>
        <p:txBody>
          <a:bodyPr/>
          <a:lstStyle/>
          <a:p>
            <a:r>
              <a:rPr lang="en-US" altLang="en-US" dirty="0" smtClean="0"/>
              <a:t>Mood-Stabilizing Drugs #2</a:t>
            </a:r>
            <a:endParaRPr lang="en-US" altLang="en-US" dirty="0"/>
          </a:p>
        </p:txBody>
      </p:sp>
      <p:sp>
        <p:nvSpPr>
          <p:cNvPr id="39939" name="Rectangle 3">
            <a:extLst>
              <a:ext uri="{FF2B5EF4-FFF2-40B4-BE49-F238E27FC236}">
                <a16:creationId xmlns="" xmlns:a16="http://schemas.microsoft.com/office/drawing/2014/main" id="{A851E2BC-93D8-4EB2-9CD8-DB3E32F2429D}"/>
              </a:ext>
            </a:extLst>
          </p:cNvPr>
          <p:cNvSpPr>
            <a:spLocks noGrp="1" noChangeArrowheads="1"/>
          </p:cNvSpPr>
          <p:nvPr>
            <p:ph type="body" idx="1"/>
          </p:nvPr>
        </p:nvSpPr>
        <p:spPr/>
        <p:txBody>
          <a:bodyPr/>
          <a:lstStyle/>
          <a:p>
            <a:r>
              <a:rPr lang="en-US" altLang="en-US" dirty="0" smtClean="0"/>
              <a:t>Mechanism of action</a:t>
            </a:r>
          </a:p>
          <a:p>
            <a:pPr lvl="1"/>
            <a:r>
              <a:rPr lang="en-US" altLang="en-US" dirty="0" smtClean="0"/>
              <a:t>Lithium normalizes reuptake of certain neurotransmitters. </a:t>
            </a:r>
          </a:p>
          <a:p>
            <a:pPr lvl="1"/>
            <a:r>
              <a:rPr lang="en-US" altLang="en-US" dirty="0" smtClean="0"/>
              <a:t>Valproic acid and topiramate increase the levels of GABA.</a:t>
            </a:r>
          </a:p>
          <a:p>
            <a:pPr lvl="1"/>
            <a:r>
              <a:rPr lang="en-US" altLang="en-US" dirty="0" smtClean="0"/>
              <a:t>Valproic acid and carbamazepine inhibit the kindling process.</a:t>
            </a:r>
            <a:endParaRPr lang="en-US"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 xmlns:a16="http://schemas.microsoft.com/office/drawing/2014/main" id="{F858946D-9956-4F51-83C4-0AA7DB7A0FBB}"/>
              </a:ext>
            </a:extLst>
          </p:cNvPr>
          <p:cNvSpPr>
            <a:spLocks noGrp="1" noChangeArrowheads="1"/>
          </p:cNvSpPr>
          <p:nvPr>
            <p:ph type="title"/>
          </p:nvPr>
        </p:nvSpPr>
        <p:spPr/>
        <p:txBody>
          <a:bodyPr/>
          <a:lstStyle/>
          <a:p>
            <a:r>
              <a:rPr lang="en-US" altLang="en-US" dirty="0" smtClean="0"/>
              <a:t>Mood-Stabilizing Drugs: Side Effects #1 </a:t>
            </a:r>
            <a:endParaRPr lang="en-US" altLang="en-US" dirty="0"/>
          </a:p>
        </p:txBody>
      </p:sp>
      <p:sp>
        <p:nvSpPr>
          <p:cNvPr id="40963" name="Rectangle 3">
            <a:extLst>
              <a:ext uri="{FF2B5EF4-FFF2-40B4-BE49-F238E27FC236}">
                <a16:creationId xmlns="" xmlns:a16="http://schemas.microsoft.com/office/drawing/2014/main" id="{1FA82084-9ECE-48E9-9450-B96484BB29EB}"/>
              </a:ext>
            </a:extLst>
          </p:cNvPr>
          <p:cNvSpPr>
            <a:spLocks noGrp="1" noChangeArrowheads="1"/>
          </p:cNvSpPr>
          <p:nvPr>
            <p:ph type="body" idx="1"/>
          </p:nvPr>
        </p:nvSpPr>
        <p:spPr/>
        <p:txBody>
          <a:bodyPr/>
          <a:lstStyle/>
          <a:p>
            <a:r>
              <a:rPr lang="en-US" altLang="en-US" dirty="0" smtClean="0"/>
              <a:t>Lithium</a:t>
            </a:r>
          </a:p>
          <a:p>
            <a:pPr lvl="1"/>
            <a:r>
              <a:rPr lang="en-US" altLang="en-US" dirty="0" smtClean="0"/>
              <a:t>Nausea, diarrhea, anorexia, fine hand tremor, polydipsia, polyuria, metallic taste in the mouth, fatigue, lethargy; weight gain, acne (side effects that occur later in therapy)</a:t>
            </a:r>
          </a:p>
          <a:p>
            <a:pPr lvl="1"/>
            <a:r>
              <a:rPr lang="en-US" altLang="en-US" dirty="0" smtClean="0"/>
              <a:t>Toxicity: severe diarrhea, vomiting, drowsiness, muscle weakness, lack of coordination</a:t>
            </a:r>
          </a:p>
          <a:p>
            <a:r>
              <a:rPr lang="en-US" altLang="en-US" dirty="0" smtClean="0"/>
              <a:t>Carbamazepine and valproic acid: drowsiness, sedation, dry mouth, blurred vision</a:t>
            </a:r>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 xmlns:a16="http://schemas.microsoft.com/office/drawing/2014/main" id="{A48FE95D-F3CE-4A8E-8F69-E21A26A4978A}"/>
              </a:ext>
            </a:extLst>
          </p:cNvPr>
          <p:cNvSpPr>
            <a:spLocks noGrp="1" noChangeArrowheads="1"/>
          </p:cNvSpPr>
          <p:nvPr>
            <p:ph type="title"/>
          </p:nvPr>
        </p:nvSpPr>
        <p:spPr/>
        <p:txBody>
          <a:bodyPr/>
          <a:lstStyle/>
          <a:p>
            <a:r>
              <a:rPr lang="en-US" altLang="en-US" dirty="0" smtClean="0"/>
              <a:t>Mood-Stabilizing Drugs: Side Effects #2</a:t>
            </a:r>
            <a:endParaRPr lang="en-US" altLang="en-US" dirty="0"/>
          </a:p>
        </p:txBody>
      </p:sp>
      <p:sp>
        <p:nvSpPr>
          <p:cNvPr id="41987" name="Rectangle 3">
            <a:extLst>
              <a:ext uri="{FF2B5EF4-FFF2-40B4-BE49-F238E27FC236}">
                <a16:creationId xmlns="" xmlns:a16="http://schemas.microsoft.com/office/drawing/2014/main" id="{F4C3F5CD-52E9-4873-9C90-B27496B22723}"/>
              </a:ext>
            </a:extLst>
          </p:cNvPr>
          <p:cNvSpPr>
            <a:spLocks noGrp="1" noChangeArrowheads="1"/>
          </p:cNvSpPr>
          <p:nvPr>
            <p:ph type="body" idx="1"/>
          </p:nvPr>
        </p:nvSpPr>
        <p:spPr/>
        <p:txBody>
          <a:bodyPr/>
          <a:lstStyle/>
          <a:p>
            <a:r>
              <a:rPr lang="en-US" altLang="en-US" dirty="0" smtClean="0"/>
              <a:t>Carbamazepine: rash, orthostatic hypotension</a:t>
            </a:r>
          </a:p>
          <a:p>
            <a:r>
              <a:rPr lang="en-US" altLang="en-US" dirty="0" smtClean="0"/>
              <a:t>Valproic acid: weight gain, alopecia, hand tremor</a:t>
            </a:r>
          </a:p>
          <a:p>
            <a:r>
              <a:rPr lang="en-US" altLang="en-US" dirty="0" smtClean="0"/>
              <a:t>Topiramate: dizziness, sedation, weight loss</a:t>
            </a:r>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 xmlns:a16="http://schemas.microsoft.com/office/drawing/2014/main" id="{0EFF8779-DCFD-475F-A851-2630E5A3F7C3}"/>
              </a:ext>
            </a:extLst>
          </p:cNvPr>
          <p:cNvSpPr>
            <a:spLocks noGrp="1" noChangeArrowheads="1"/>
          </p:cNvSpPr>
          <p:nvPr>
            <p:ph type="title"/>
          </p:nvPr>
        </p:nvSpPr>
        <p:spPr/>
        <p:txBody>
          <a:bodyPr/>
          <a:lstStyle/>
          <a:p>
            <a:r>
              <a:rPr lang="en-US" altLang="en-US" dirty="0" smtClean="0"/>
              <a:t>Mood-Stabilizing Drugs: Client Teaching </a:t>
            </a:r>
            <a:endParaRPr lang="en-US" altLang="en-US" dirty="0"/>
          </a:p>
        </p:txBody>
      </p:sp>
      <p:sp>
        <p:nvSpPr>
          <p:cNvPr id="43011" name="Rectangle 3">
            <a:extLst>
              <a:ext uri="{FF2B5EF4-FFF2-40B4-BE49-F238E27FC236}">
                <a16:creationId xmlns="" xmlns:a16="http://schemas.microsoft.com/office/drawing/2014/main" id="{053B0987-A45D-4A70-A545-0214FCC60B0C}"/>
              </a:ext>
            </a:extLst>
          </p:cNvPr>
          <p:cNvSpPr>
            <a:spLocks noGrp="1" noChangeArrowheads="1"/>
          </p:cNvSpPr>
          <p:nvPr>
            <p:ph type="body" idx="1"/>
          </p:nvPr>
        </p:nvSpPr>
        <p:spPr/>
        <p:txBody>
          <a:bodyPr/>
          <a:lstStyle/>
          <a:p>
            <a:r>
              <a:rPr lang="en-US" altLang="en-US" dirty="0" smtClean="0"/>
              <a:t>Periodic monitoring of blood levels</a:t>
            </a:r>
          </a:p>
          <a:p>
            <a:pPr lvl="1"/>
            <a:r>
              <a:rPr lang="en-US" altLang="en-US" dirty="0" smtClean="0"/>
              <a:t>12 hours after last dose taken</a:t>
            </a:r>
          </a:p>
          <a:p>
            <a:r>
              <a:rPr lang="en-US" altLang="en-US" dirty="0" smtClean="0"/>
              <a:t>Taking medication with meals</a:t>
            </a:r>
          </a:p>
          <a:p>
            <a:r>
              <a:rPr lang="en-US" altLang="en-US" dirty="0" smtClean="0"/>
              <a:t>Safety measures</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6FDA3187-475F-4D01-A760-C2784A8CF129}"/>
              </a:ext>
            </a:extLst>
          </p:cNvPr>
          <p:cNvSpPr>
            <a:spLocks noGrp="1" noChangeArrowheads="1"/>
          </p:cNvSpPr>
          <p:nvPr>
            <p:ph type="title"/>
          </p:nvPr>
        </p:nvSpPr>
        <p:spPr/>
        <p:txBody>
          <a:bodyPr/>
          <a:lstStyle/>
          <a:p>
            <a:r>
              <a:rPr lang="en-US" altLang="en-US" dirty="0" smtClean="0"/>
              <a:t>Cerebellum</a:t>
            </a:r>
            <a:endParaRPr lang="en-US" altLang="en-US" dirty="0"/>
          </a:p>
        </p:txBody>
      </p:sp>
      <p:sp>
        <p:nvSpPr>
          <p:cNvPr id="6147" name="Rectangle 3">
            <a:extLst>
              <a:ext uri="{FF2B5EF4-FFF2-40B4-BE49-F238E27FC236}">
                <a16:creationId xmlns="" xmlns:a16="http://schemas.microsoft.com/office/drawing/2014/main" id="{1BBDA154-734D-4A19-8F22-0BDDF5DE2AF5}"/>
              </a:ext>
            </a:extLst>
          </p:cNvPr>
          <p:cNvSpPr>
            <a:spLocks noGrp="1" noChangeArrowheads="1"/>
          </p:cNvSpPr>
          <p:nvPr>
            <p:ph type="body" idx="1"/>
          </p:nvPr>
        </p:nvSpPr>
        <p:spPr/>
        <p:txBody>
          <a:bodyPr/>
          <a:lstStyle/>
          <a:p>
            <a:r>
              <a:rPr lang="en-US" altLang="en-US" dirty="0" smtClean="0"/>
              <a:t>Below cerebrum</a:t>
            </a:r>
          </a:p>
          <a:p>
            <a:r>
              <a:rPr lang="en-US" altLang="en-US" dirty="0" smtClean="0"/>
              <a:t>Center for coordination of movements and postural adjustments</a:t>
            </a:r>
          </a:p>
          <a:p>
            <a:r>
              <a:rPr lang="en-US" altLang="en-US" dirty="0" smtClean="0"/>
              <a:t>Reception, integration of information from all body areas to coordinate movement and posture</a:t>
            </a:r>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 xmlns:a16="http://schemas.microsoft.com/office/drawing/2014/main" id="{98BC2F1A-454C-4921-98DE-DF863737ACE5}"/>
              </a:ext>
            </a:extLst>
          </p:cNvPr>
          <p:cNvSpPr>
            <a:spLocks noGrp="1" noChangeArrowheads="1"/>
          </p:cNvSpPr>
          <p:nvPr>
            <p:ph type="title"/>
          </p:nvPr>
        </p:nvSpPr>
        <p:spPr/>
        <p:txBody>
          <a:bodyPr/>
          <a:lstStyle/>
          <a:p>
            <a:r>
              <a:rPr lang="en-US" altLang="en-US" dirty="0" smtClean="0"/>
              <a:t>Question #4	</a:t>
            </a:r>
            <a:endParaRPr lang="en-US" altLang="en-US" dirty="0"/>
          </a:p>
        </p:txBody>
      </p:sp>
      <p:sp>
        <p:nvSpPr>
          <p:cNvPr id="44035" name="Rectangle 3">
            <a:extLst>
              <a:ext uri="{FF2B5EF4-FFF2-40B4-BE49-F238E27FC236}">
                <a16:creationId xmlns="" xmlns:a16="http://schemas.microsoft.com/office/drawing/2014/main" id="{1609B6C9-4872-42A7-AF20-D2F22408360A}"/>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 client who takes an SSRI with an MAOI is at risk for a hypertensive crisis.</a:t>
            </a:r>
            <a:endParaRPr lang="en-US"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 xmlns:a16="http://schemas.microsoft.com/office/drawing/2014/main" id="{C0A30D4B-FD68-46BB-9795-5737F6FBDAED}"/>
              </a:ext>
            </a:extLst>
          </p:cNvPr>
          <p:cNvSpPr>
            <a:spLocks noGrp="1" noChangeArrowheads="1"/>
          </p:cNvSpPr>
          <p:nvPr>
            <p:ph type="title"/>
          </p:nvPr>
        </p:nvSpPr>
        <p:spPr/>
        <p:txBody>
          <a:bodyPr/>
          <a:lstStyle/>
          <a:p>
            <a:r>
              <a:rPr lang="en-US" altLang="en-US" dirty="0" smtClean="0"/>
              <a:t>Answer to </a:t>
            </a:r>
            <a:r>
              <a:rPr lang="en-US" dirty="0" smtClean="0"/>
              <a:t>Question #4</a:t>
            </a:r>
            <a:endParaRPr lang="en-US" altLang="en-US" dirty="0"/>
          </a:p>
        </p:txBody>
      </p:sp>
      <p:sp>
        <p:nvSpPr>
          <p:cNvPr id="45059" name="Rectangle 3">
            <a:extLst>
              <a:ext uri="{FF2B5EF4-FFF2-40B4-BE49-F238E27FC236}">
                <a16:creationId xmlns="" xmlns:a16="http://schemas.microsoft.com/office/drawing/2014/main" id="{B16E0674-FFA2-44CD-A1B6-55006065DA52}"/>
              </a:ext>
            </a:extLst>
          </p:cNvPr>
          <p:cNvSpPr>
            <a:spLocks noGrp="1" noChangeArrowheads="1"/>
          </p:cNvSpPr>
          <p:nvPr>
            <p:ph type="body" idx="1"/>
          </p:nvPr>
        </p:nvSpPr>
        <p:spPr/>
        <p:txBody>
          <a:bodyPr/>
          <a:lstStyle/>
          <a:p>
            <a:r>
              <a:rPr lang="en-US" altLang="en-US" dirty="0" smtClean="0"/>
              <a:t>False</a:t>
            </a:r>
          </a:p>
          <a:p>
            <a:r>
              <a:rPr lang="en-US" altLang="en-US" dirty="0" smtClean="0"/>
              <a:t>Rationale: A client who takes an SSRI with an MAOI is at risk for serotonin syndrome.</a:t>
            </a:r>
          </a:p>
          <a:p>
            <a:pPr lvl="1"/>
            <a:r>
              <a:rPr lang="en-US" altLang="en-US" dirty="0" smtClean="0"/>
              <a:t>Hypertensive crisis can occur if the client is taking an MAOI and ingests foods containing tyramine.</a:t>
            </a:r>
            <a:endParaRPr lang="en-US"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 xmlns:a16="http://schemas.microsoft.com/office/drawing/2014/main" id="{4FB5CC74-0D1E-415D-AE83-C5A57D093C1A}"/>
              </a:ext>
            </a:extLst>
          </p:cNvPr>
          <p:cNvSpPr>
            <a:spLocks noGrp="1" noChangeArrowheads="1"/>
          </p:cNvSpPr>
          <p:nvPr>
            <p:ph type="title"/>
          </p:nvPr>
        </p:nvSpPr>
        <p:spPr/>
        <p:txBody>
          <a:bodyPr/>
          <a:lstStyle/>
          <a:p>
            <a:r>
              <a:rPr lang="en-US" altLang="en-US" dirty="0" smtClean="0"/>
              <a:t>Antianxiety Drugs</a:t>
            </a:r>
            <a:endParaRPr lang="en-US" altLang="en-US" dirty="0"/>
          </a:p>
        </p:txBody>
      </p:sp>
      <p:sp>
        <p:nvSpPr>
          <p:cNvPr id="46083" name="Rectangle 3">
            <a:extLst>
              <a:ext uri="{FF2B5EF4-FFF2-40B4-BE49-F238E27FC236}">
                <a16:creationId xmlns="" xmlns:a16="http://schemas.microsoft.com/office/drawing/2014/main" id="{122786BA-D3FE-424D-A53B-92AA88CBAFE7}"/>
              </a:ext>
            </a:extLst>
          </p:cNvPr>
          <p:cNvSpPr>
            <a:spLocks noGrp="1" noChangeArrowheads="1"/>
          </p:cNvSpPr>
          <p:nvPr>
            <p:ph type="body" idx="1"/>
          </p:nvPr>
        </p:nvSpPr>
        <p:spPr/>
        <p:txBody>
          <a:bodyPr/>
          <a:lstStyle/>
          <a:p>
            <a:r>
              <a:rPr lang="en-US" altLang="en-US" dirty="0" smtClean="0"/>
              <a:t>Use: treatment of anxiety and anxiety disorders, insomnia, obsessive-compulsive disorder (OCD), depression, posttraumatic stress disorder, alcohol withdrawal</a:t>
            </a:r>
          </a:p>
          <a:p>
            <a:r>
              <a:rPr lang="en-US" altLang="en-US" dirty="0" smtClean="0"/>
              <a:t>Benzodiazepines, buspirone (see Table 2.6)</a:t>
            </a:r>
          </a:p>
          <a:p>
            <a:r>
              <a:rPr lang="en-US" altLang="en-US" dirty="0" smtClean="0"/>
              <a:t>Mechanism of action</a:t>
            </a:r>
          </a:p>
          <a:p>
            <a:pPr lvl="1"/>
            <a:r>
              <a:rPr lang="en-US" altLang="en-US" dirty="0" smtClean="0"/>
              <a:t>Mediation of GABA (benzodiazepines)</a:t>
            </a:r>
          </a:p>
          <a:p>
            <a:pPr lvl="1"/>
            <a:r>
              <a:rPr lang="en-US" altLang="en-US" dirty="0" smtClean="0"/>
              <a:t>Partial agonist activity at serotonin receptors (buspirone)</a:t>
            </a:r>
            <a:endParaRPr lang="en-US"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 xmlns:a16="http://schemas.microsoft.com/office/drawing/2014/main" id="{5AEBE652-F94D-43F4-BB01-92859A905959}"/>
              </a:ext>
            </a:extLst>
          </p:cNvPr>
          <p:cNvSpPr>
            <a:spLocks noGrp="1" noChangeArrowheads="1"/>
          </p:cNvSpPr>
          <p:nvPr>
            <p:ph type="title"/>
          </p:nvPr>
        </p:nvSpPr>
        <p:spPr/>
        <p:txBody>
          <a:bodyPr/>
          <a:lstStyle/>
          <a:p>
            <a:r>
              <a:rPr lang="en-US" altLang="en-US" dirty="0" smtClean="0"/>
              <a:t>Antianxiety Drugs: Side Effects</a:t>
            </a:r>
            <a:endParaRPr lang="en-US" altLang="en-US" dirty="0"/>
          </a:p>
        </p:txBody>
      </p:sp>
      <p:sp>
        <p:nvSpPr>
          <p:cNvPr id="47107" name="Rectangle 3">
            <a:extLst>
              <a:ext uri="{FF2B5EF4-FFF2-40B4-BE49-F238E27FC236}">
                <a16:creationId xmlns="" xmlns:a16="http://schemas.microsoft.com/office/drawing/2014/main" id="{5A1F7C8C-1C13-4ADC-B570-31683098751B}"/>
              </a:ext>
            </a:extLst>
          </p:cNvPr>
          <p:cNvSpPr>
            <a:spLocks noGrp="1" noChangeArrowheads="1"/>
          </p:cNvSpPr>
          <p:nvPr>
            <p:ph type="body" idx="1"/>
          </p:nvPr>
        </p:nvSpPr>
        <p:spPr/>
        <p:txBody>
          <a:bodyPr/>
          <a:lstStyle/>
          <a:p>
            <a:r>
              <a:rPr lang="en-US" altLang="en-US" dirty="0" smtClean="0"/>
              <a:t>Benzodiazepines</a:t>
            </a:r>
          </a:p>
          <a:p>
            <a:pPr lvl="1"/>
            <a:r>
              <a:rPr lang="en-US" altLang="en-US" dirty="0" smtClean="0"/>
              <a:t>Physical, psychological dependence</a:t>
            </a:r>
          </a:p>
          <a:p>
            <a:pPr lvl="1"/>
            <a:r>
              <a:rPr lang="en-US" altLang="en-US" dirty="0" smtClean="0"/>
              <a:t>Central nervous system (CNS) depression</a:t>
            </a:r>
          </a:p>
          <a:p>
            <a:pPr lvl="1"/>
            <a:r>
              <a:rPr lang="en-US" altLang="en-US" dirty="0" smtClean="0"/>
              <a:t>Hangover effect</a:t>
            </a:r>
          </a:p>
          <a:p>
            <a:pPr lvl="1"/>
            <a:r>
              <a:rPr lang="en-US" altLang="en-US" dirty="0" smtClean="0"/>
              <a:t>Tolerance</a:t>
            </a:r>
          </a:p>
          <a:p>
            <a:r>
              <a:rPr lang="en-US" altLang="en-US" dirty="0" smtClean="0"/>
              <a:t>Buspirone</a:t>
            </a:r>
          </a:p>
          <a:p>
            <a:pPr lvl="1"/>
            <a:r>
              <a:rPr lang="en-US" altLang="en-US" dirty="0" smtClean="0"/>
              <a:t>Dizziness, sedation, nausea, headache</a:t>
            </a:r>
            <a:endParaRPr lang="en-US"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 xmlns:a16="http://schemas.microsoft.com/office/drawing/2014/main" id="{73E9BBC0-A593-41C2-A65E-6DE1BA3D9DF8}"/>
              </a:ext>
            </a:extLst>
          </p:cNvPr>
          <p:cNvSpPr>
            <a:spLocks noGrp="1" noChangeArrowheads="1"/>
          </p:cNvSpPr>
          <p:nvPr>
            <p:ph type="title"/>
          </p:nvPr>
        </p:nvSpPr>
        <p:spPr/>
        <p:txBody>
          <a:bodyPr/>
          <a:lstStyle/>
          <a:p>
            <a:r>
              <a:rPr lang="en-US" altLang="en-US" dirty="0" smtClean="0"/>
              <a:t>Antianxiety Drugs: Client Teaching </a:t>
            </a:r>
            <a:endParaRPr lang="en-US" altLang="en-US" dirty="0"/>
          </a:p>
        </p:txBody>
      </p:sp>
      <p:sp>
        <p:nvSpPr>
          <p:cNvPr id="48131" name="Rectangle 3">
            <a:extLst>
              <a:ext uri="{FF2B5EF4-FFF2-40B4-BE49-F238E27FC236}">
                <a16:creationId xmlns="" xmlns:a16="http://schemas.microsoft.com/office/drawing/2014/main" id="{524E65D5-31D4-429A-842A-BD8760522FBF}"/>
              </a:ext>
            </a:extLst>
          </p:cNvPr>
          <p:cNvSpPr>
            <a:spLocks noGrp="1" noChangeArrowheads="1"/>
          </p:cNvSpPr>
          <p:nvPr>
            <p:ph type="body" idx="1"/>
          </p:nvPr>
        </p:nvSpPr>
        <p:spPr/>
        <p:txBody>
          <a:bodyPr/>
          <a:lstStyle/>
          <a:p>
            <a:r>
              <a:rPr lang="en-US" altLang="en-US" dirty="0" smtClean="0"/>
              <a:t>Safety measures</a:t>
            </a:r>
          </a:p>
          <a:p>
            <a:r>
              <a:rPr lang="en-US" altLang="en-US" dirty="0" smtClean="0"/>
              <a:t>Avoidance of alcohol</a:t>
            </a:r>
          </a:p>
          <a:p>
            <a:r>
              <a:rPr lang="en-US" altLang="en-US" dirty="0" smtClean="0"/>
              <a:t>Avoidance of abrupt discontinuation</a:t>
            </a:r>
            <a:endParaRPr lang="en-US"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 xmlns:a16="http://schemas.microsoft.com/office/drawing/2014/main" id="{DC256D1C-9D64-4782-9631-5140624F33B3}"/>
              </a:ext>
            </a:extLst>
          </p:cNvPr>
          <p:cNvSpPr>
            <a:spLocks noGrp="1" noChangeArrowheads="1"/>
          </p:cNvSpPr>
          <p:nvPr>
            <p:ph type="title"/>
          </p:nvPr>
        </p:nvSpPr>
        <p:spPr/>
        <p:txBody>
          <a:bodyPr/>
          <a:lstStyle/>
          <a:p>
            <a:r>
              <a:rPr lang="en-US" altLang="en-US" dirty="0" smtClean="0"/>
              <a:t>Stimulants #1</a:t>
            </a:r>
            <a:endParaRPr lang="en-US" altLang="en-US" dirty="0"/>
          </a:p>
        </p:txBody>
      </p:sp>
      <p:sp>
        <p:nvSpPr>
          <p:cNvPr id="49155" name="Rectangle 3">
            <a:extLst>
              <a:ext uri="{FF2B5EF4-FFF2-40B4-BE49-F238E27FC236}">
                <a16:creationId xmlns="" xmlns:a16="http://schemas.microsoft.com/office/drawing/2014/main" id="{FE528495-60F3-4331-ABCA-16341E2C91C0}"/>
              </a:ext>
            </a:extLst>
          </p:cNvPr>
          <p:cNvSpPr>
            <a:spLocks noGrp="1" noChangeArrowheads="1"/>
          </p:cNvSpPr>
          <p:nvPr>
            <p:ph type="body" idx="1"/>
          </p:nvPr>
        </p:nvSpPr>
        <p:spPr/>
        <p:txBody>
          <a:bodyPr/>
          <a:lstStyle/>
          <a:p>
            <a:r>
              <a:rPr lang="en-US" altLang="en-US" dirty="0" smtClean="0"/>
              <a:t>Amphetamines (methylphenidate, amphetamine, dextroamphetamine)</a:t>
            </a:r>
          </a:p>
          <a:p>
            <a:r>
              <a:rPr lang="en-US" altLang="en-US" dirty="0" smtClean="0"/>
              <a:t>Use: treatment of attention-deficit/hyperactivity disorder (ADHD) in children and adolescents, residual attention-deficit disorder in adults, narcolepsy</a:t>
            </a:r>
            <a:endParaRPr lang="en-US"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 xmlns:a16="http://schemas.microsoft.com/office/drawing/2014/main" id="{838837C7-39B6-400F-A225-D013FD0D5528}"/>
              </a:ext>
            </a:extLst>
          </p:cNvPr>
          <p:cNvSpPr>
            <a:spLocks noGrp="1" noChangeArrowheads="1"/>
          </p:cNvSpPr>
          <p:nvPr>
            <p:ph type="title"/>
          </p:nvPr>
        </p:nvSpPr>
        <p:spPr/>
        <p:txBody>
          <a:bodyPr/>
          <a:lstStyle/>
          <a:p>
            <a:r>
              <a:rPr lang="en-US" altLang="en-US" dirty="0" smtClean="0"/>
              <a:t>Stimulants #2</a:t>
            </a:r>
            <a:endParaRPr lang="en-US" altLang="en-US" dirty="0"/>
          </a:p>
        </p:txBody>
      </p:sp>
      <p:sp>
        <p:nvSpPr>
          <p:cNvPr id="50179" name="Rectangle 3">
            <a:extLst>
              <a:ext uri="{FF2B5EF4-FFF2-40B4-BE49-F238E27FC236}">
                <a16:creationId xmlns="" xmlns:a16="http://schemas.microsoft.com/office/drawing/2014/main" id="{2348CD36-B161-4364-AE5A-FC80BEB202F3}"/>
              </a:ext>
            </a:extLst>
          </p:cNvPr>
          <p:cNvSpPr>
            <a:spLocks noGrp="1" noChangeArrowheads="1"/>
          </p:cNvSpPr>
          <p:nvPr>
            <p:ph type="body" idx="1"/>
          </p:nvPr>
        </p:nvSpPr>
        <p:spPr/>
        <p:txBody>
          <a:bodyPr/>
          <a:lstStyle/>
          <a:p>
            <a:r>
              <a:rPr lang="en-US" altLang="en-US" dirty="0" smtClean="0"/>
              <a:t>Mechanism of action</a:t>
            </a:r>
          </a:p>
          <a:p>
            <a:pPr lvl="1"/>
            <a:r>
              <a:rPr lang="en-US" altLang="en-US" dirty="0" smtClean="0"/>
              <a:t>Cause release of norepinephrine, dopamine, serotonin presynaptically</a:t>
            </a:r>
          </a:p>
          <a:p>
            <a:pPr lvl="1"/>
            <a:r>
              <a:rPr lang="en-US" altLang="en-US" dirty="0" smtClean="0"/>
              <a:t>Block reuptake of neurotransmitters</a:t>
            </a:r>
          </a:p>
          <a:p>
            <a:r>
              <a:rPr lang="en-US" altLang="en-US" dirty="0" smtClean="0"/>
              <a:t>Dosage</a:t>
            </a:r>
          </a:p>
          <a:p>
            <a:pPr lvl="1"/>
            <a:r>
              <a:rPr lang="en-US" altLang="en-US" dirty="0" smtClean="0"/>
              <a:t>Divided doses; higher doses for narcolepsy in adults</a:t>
            </a:r>
          </a:p>
          <a:p>
            <a:pPr lvl="1"/>
            <a:r>
              <a:rPr lang="en-US" altLang="en-US" dirty="0" smtClean="0"/>
              <a:t>Doses for treating ADHD vary widely (see Table 2.7).</a:t>
            </a:r>
            <a:endParaRPr lang="en-US"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 xmlns:a16="http://schemas.microsoft.com/office/drawing/2014/main" id="{87797A97-C97C-4F58-8097-3F5328BF2168}"/>
              </a:ext>
            </a:extLst>
          </p:cNvPr>
          <p:cNvSpPr>
            <a:spLocks noGrp="1" noChangeArrowheads="1"/>
          </p:cNvSpPr>
          <p:nvPr>
            <p:ph type="title"/>
          </p:nvPr>
        </p:nvSpPr>
        <p:spPr/>
        <p:txBody>
          <a:bodyPr/>
          <a:lstStyle/>
          <a:p>
            <a:r>
              <a:rPr lang="en-US" altLang="en-US" dirty="0" smtClean="0"/>
              <a:t>Stimulants: Side Effects and Client Teaching</a:t>
            </a:r>
            <a:endParaRPr lang="en-US" altLang="en-US" dirty="0"/>
          </a:p>
        </p:txBody>
      </p:sp>
      <p:sp>
        <p:nvSpPr>
          <p:cNvPr id="51203" name="Rectangle 3">
            <a:extLst>
              <a:ext uri="{FF2B5EF4-FFF2-40B4-BE49-F238E27FC236}">
                <a16:creationId xmlns="" xmlns:a16="http://schemas.microsoft.com/office/drawing/2014/main" id="{5BE2A06D-D79D-45DA-87A1-E1F2D81811C1}"/>
              </a:ext>
            </a:extLst>
          </p:cNvPr>
          <p:cNvSpPr>
            <a:spLocks noGrp="1" noChangeArrowheads="1"/>
          </p:cNvSpPr>
          <p:nvPr>
            <p:ph type="body" idx="1"/>
          </p:nvPr>
        </p:nvSpPr>
        <p:spPr/>
        <p:txBody>
          <a:bodyPr/>
          <a:lstStyle/>
          <a:p>
            <a:r>
              <a:rPr lang="en-US" altLang="en-US" dirty="0" smtClean="0"/>
              <a:t>Side effects</a:t>
            </a:r>
          </a:p>
          <a:p>
            <a:pPr lvl="1"/>
            <a:r>
              <a:rPr lang="en-US" altLang="en-US" dirty="0" smtClean="0"/>
              <a:t>Anorexia, weight loss, nausea, irritability</a:t>
            </a:r>
          </a:p>
          <a:p>
            <a:pPr lvl="1"/>
            <a:r>
              <a:rPr lang="en-US" altLang="en-US" dirty="0" smtClean="0"/>
              <a:t>Growth and weight suppression</a:t>
            </a:r>
          </a:p>
          <a:p>
            <a:r>
              <a:rPr lang="en-US" altLang="en-US" dirty="0" smtClean="0"/>
              <a:t>Client teaching</a:t>
            </a:r>
          </a:p>
          <a:p>
            <a:pPr lvl="1"/>
            <a:r>
              <a:rPr lang="en-US" altLang="en-US" dirty="0" smtClean="0"/>
              <a:t>Dose after meals</a:t>
            </a:r>
          </a:p>
          <a:p>
            <a:pPr lvl="1"/>
            <a:r>
              <a:rPr lang="en-US" altLang="en-US" dirty="0" smtClean="0"/>
              <a:t>Avoidance of caffeine, sugar, chocolate</a:t>
            </a:r>
          </a:p>
          <a:p>
            <a:pPr lvl="1"/>
            <a:r>
              <a:rPr lang="en-US" altLang="en-US" dirty="0" smtClean="0"/>
              <a:t>Proper storage out of reach of children</a:t>
            </a:r>
            <a:endParaRPr lang="en-US"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 xmlns:a16="http://schemas.microsoft.com/office/drawing/2014/main" id="{9A3C3901-5D0C-493F-BF1A-15C63F1CA2A4}"/>
              </a:ext>
            </a:extLst>
          </p:cNvPr>
          <p:cNvSpPr>
            <a:spLocks noGrp="1" noChangeArrowheads="1"/>
          </p:cNvSpPr>
          <p:nvPr>
            <p:ph type="title"/>
          </p:nvPr>
        </p:nvSpPr>
        <p:spPr/>
        <p:txBody>
          <a:bodyPr/>
          <a:lstStyle/>
          <a:p>
            <a:r>
              <a:rPr lang="en-US" altLang="en-US" dirty="0" smtClean="0"/>
              <a:t>Disulfiram #1</a:t>
            </a:r>
            <a:endParaRPr lang="en-US" altLang="en-US" dirty="0"/>
          </a:p>
        </p:txBody>
      </p:sp>
      <p:sp>
        <p:nvSpPr>
          <p:cNvPr id="52227" name="Rectangle 3">
            <a:extLst>
              <a:ext uri="{FF2B5EF4-FFF2-40B4-BE49-F238E27FC236}">
                <a16:creationId xmlns="" xmlns:a16="http://schemas.microsoft.com/office/drawing/2014/main" id="{F5F671D6-F15A-4DB8-A474-00556F40F695}"/>
              </a:ext>
            </a:extLst>
          </p:cNvPr>
          <p:cNvSpPr>
            <a:spLocks noGrp="1" noChangeArrowheads="1"/>
          </p:cNvSpPr>
          <p:nvPr>
            <p:ph type="body" idx="1"/>
          </p:nvPr>
        </p:nvSpPr>
        <p:spPr/>
        <p:txBody>
          <a:bodyPr/>
          <a:lstStyle/>
          <a:p>
            <a:r>
              <a:rPr lang="en-US" altLang="en-US" dirty="0" smtClean="0"/>
              <a:t>Use: aversion therapy for alcoholism</a:t>
            </a:r>
          </a:p>
          <a:p>
            <a:r>
              <a:rPr lang="en-US" altLang="en-US" dirty="0" smtClean="0"/>
              <a:t>Mechanism of action: inhibition of enzyme involved with alcohol metabolism</a:t>
            </a:r>
          </a:p>
          <a:p>
            <a:pPr lvl="1"/>
            <a:r>
              <a:rPr lang="en-US" altLang="en-US" dirty="0" smtClean="0"/>
              <a:t>Adverse reaction with alcohol ingestion</a:t>
            </a:r>
          </a:p>
          <a:p>
            <a:r>
              <a:rPr lang="en-US" altLang="en-US" dirty="0" smtClean="0"/>
              <a:t>Side effects: fatigue, drowsiness, halitosis, tremor, impotence</a:t>
            </a:r>
            <a:endParaRPr lang="en-US"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 xmlns:a16="http://schemas.microsoft.com/office/drawing/2014/main" id="{4E278118-AAAA-42BC-9338-13AB269713ED}"/>
              </a:ext>
            </a:extLst>
          </p:cNvPr>
          <p:cNvSpPr>
            <a:spLocks noGrp="1" noChangeArrowheads="1"/>
          </p:cNvSpPr>
          <p:nvPr>
            <p:ph type="title"/>
          </p:nvPr>
        </p:nvSpPr>
        <p:spPr/>
        <p:txBody>
          <a:bodyPr/>
          <a:lstStyle/>
          <a:p>
            <a:r>
              <a:rPr lang="en-US" altLang="en-US" dirty="0" smtClean="0"/>
              <a:t>Disulfiram #2</a:t>
            </a:r>
            <a:endParaRPr lang="en-US" altLang="en-US" dirty="0"/>
          </a:p>
        </p:txBody>
      </p:sp>
      <p:sp>
        <p:nvSpPr>
          <p:cNvPr id="53251" name="Rectangle 3">
            <a:extLst>
              <a:ext uri="{FF2B5EF4-FFF2-40B4-BE49-F238E27FC236}">
                <a16:creationId xmlns="" xmlns:a16="http://schemas.microsoft.com/office/drawing/2014/main" id="{CED2CDCE-8F9F-42BE-AEDC-1FC2610DD43A}"/>
              </a:ext>
            </a:extLst>
          </p:cNvPr>
          <p:cNvSpPr>
            <a:spLocks noGrp="1" noChangeArrowheads="1"/>
          </p:cNvSpPr>
          <p:nvPr>
            <p:ph type="body" idx="1"/>
          </p:nvPr>
        </p:nvSpPr>
        <p:spPr/>
        <p:txBody>
          <a:bodyPr/>
          <a:lstStyle/>
          <a:p>
            <a:r>
              <a:rPr lang="en-US" altLang="en-US" dirty="0" smtClean="0"/>
              <a:t>Drug interactions with phenytoin, isoniazid, warfarin, barbiturates, long-acting benzodiazepines</a:t>
            </a:r>
          </a:p>
          <a:p>
            <a:r>
              <a:rPr lang="en-US" altLang="en-US" dirty="0" smtClean="0"/>
              <a:t>Client teaching: avoidance of alcohol, including common products that may contain it</a:t>
            </a:r>
          </a:p>
          <a:p>
            <a:pPr lvl="1"/>
            <a:r>
              <a:rPr lang="en-US" altLang="en-US" dirty="0" smtClean="0"/>
              <a:t>Shaving cream, deodorant, over-the-counter cough preparations</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 xmlns:a16="http://schemas.microsoft.com/office/drawing/2014/main" id="{4D5D7F5A-D8F3-43B2-9694-CCD59CA2E933}"/>
              </a:ext>
            </a:extLst>
          </p:cNvPr>
          <p:cNvSpPr>
            <a:spLocks noGrp="1" noChangeArrowheads="1"/>
          </p:cNvSpPr>
          <p:nvPr>
            <p:ph type="title"/>
          </p:nvPr>
        </p:nvSpPr>
        <p:spPr/>
        <p:txBody>
          <a:bodyPr/>
          <a:lstStyle/>
          <a:p>
            <a:r>
              <a:rPr lang="en-US" altLang="en-US" dirty="0" smtClean="0"/>
              <a:t>Brain Stem</a:t>
            </a:r>
            <a:endParaRPr lang="en-US" altLang="en-US" dirty="0"/>
          </a:p>
        </p:txBody>
      </p:sp>
      <p:sp>
        <p:nvSpPr>
          <p:cNvPr id="7171" name="Rectangle 3">
            <a:extLst>
              <a:ext uri="{FF2B5EF4-FFF2-40B4-BE49-F238E27FC236}">
                <a16:creationId xmlns="" xmlns:a16="http://schemas.microsoft.com/office/drawing/2014/main" id="{24F752A0-0B55-4EEB-9E0D-E5121FFAF87E}"/>
              </a:ext>
            </a:extLst>
          </p:cNvPr>
          <p:cNvSpPr>
            <a:spLocks noGrp="1" noChangeArrowheads="1"/>
          </p:cNvSpPr>
          <p:nvPr>
            <p:ph type="body" idx="1"/>
          </p:nvPr>
        </p:nvSpPr>
        <p:spPr/>
        <p:txBody>
          <a:bodyPr/>
          <a:lstStyle/>
          <a:p>
            <a:r>
              <a:rPr lang="en-US" altLang="en-US" dirty="0" smtClean="0"/>
              <a:t>Midbrain: reticular activating system (motor activity, sleep, consciousness, awareness) and extrapyramidal system</a:t>
            </a:r>
          </a:p>
          <a:p>
            <a:r>
              <a:rPr lang="en-US" altLang="en-US" dirty="0" smtClean="0"/>
              <a:t>Pons: primary motor pathway</a:t>
            </a:r>
          </a:p>
          <a:p>
            <a:r>
              <a:rPr lang="en-US" altLang="en-US" dirty="0" smtClean="0"/>
              <a:t>Medulla oblongata: vital centers for cardiac, respiratory function</a:t>
            </a:r>
          </a:p>
          <a:p>
            <a:r>
              <a:rPr lang="en-US" altLang="en-US" dirty="0" smtClean="0"/>
              <a:t>Nuclei for cranial nerves III through XII</a:t>
            </a:r>
          </a:p>
          <a:p>
            <a:r>
              <a:rPr lang="en-US" altLang="en-US" dirty="0" smtClean="0"/>
              <a:t>Locus coeruleus: norepinephrine-producing neurons (stress, anxiety, impulsive behavior)</a:t>
            </a:r>
            <a:endParaRPr lang="en-US"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 xmlns:a16="http://schemas.microsoft.com/office/drawing/2014/main" id="{02CEFCD0-1D25-47A3-9DB3-BE97D96CA23D}"/>
              </a:ext>
            </a:extLst>
          </p:cNvPr>
          <p:cNvSpPr>
            <a:spLocks noGrp="1" noChangeArrowheads="1"/>
          </p:cNvSpPr>
          <p:nvPr>
            <p:ph type="title"/>
          </p:nvPr>
        </p:nvSpPr>
        <p:spPr/>
        <p:txBody>
          <a:bodyPr/>
          <a:lstStyle/>
          <a:p>
            <a:r>
              <a:rPr lang="en-US" altLang="en-US" dirty="0" smtClean="0"/>
              <a:t>Question #5	</a:t>
            </a:r>
            <a:endParaRPr lang="en-US" altLang="en-US" dirty="0"/>
          </a:p>
        </p:txBody>
      </p:sp>
      <p:sp>
        <p:nvSpPr>
          <p:cNvPr id="54275" name="Rectangle 3">
            <a:extLst>
              <a:ext uri="{FF2B5EF4-FFF2-40B4-BE49-F238E27FC236}">
                <a16:creationId xmlns="" xmlns:a16="http://schemas.microsoft.com/office/drawing/2014/main" id="{A4BFDB9C-7712-4B91-9A3D-FF8E31904500}"/>
              </a:ext>
            </a:extLst>
          </p:cNvPr>
          <p:cNvSpPr>
            <a:spLocks noGrp="1" noChangeArrowheads="1"/>
          </p:cNvSpPr>
          <p:nvPr>
            <p:ph type="body" idx="1"/>
          </p:nvPr>
        </p:nvSpPr>
        <p:spPr/>
        <p:txBody>
          <a:bodyPr/>
          <a:lstStyle/>
          <a:p>
            <a:r>
              <a:rPr lang="en-US" altLang="en-US" dirty="0" smtClean="0"/>
              <a:t>Which drug would the nurse expect to administer to a client with ADHD?</a:t>
            </a:r>
          </a:p>
          <a:p>
            <a:pPr marL="457200" lvl="1" indent="0">
              <a:buNone/>
            </a:pPr>
            <a:r>
              <a:rPr lang="en-US" altLang="en-US" dirty="0" smtClean="0"/>
              <a:t>A. Disulfiram</a:t>
            </a:r>
          </a:p>
          <a:p>
            <a:pPr marL="457200" lvl="1" indent="0">
              <a:buNone/>
            </a:pPr>
            <a:r>
              <a:rPr lang="en-US" altLang="en-US" dirty="0" smtClean="0"/>
              <a:t>B. Methylphenidate</a:t>
            </a:r>
          </a:p>
          <a:p>
            <a:pPr marL="457200" lvl="1" indent="0">
              <a:buNone/>
            </a:pPr>
            <a:r>
              <a:rPr lang="en-US" altLang="en-US" dirty="0" smtClean="0"/>
              <a:t>C. Buspirone</a:t>
            </a:r>
          </a:p>
          <a:p>
            <a:pPr marL="457200" lvl="1" indent="0">
              <a:buNone/>
            </a:pPr>
            <a:r>
              <a:rPr lang="en-US" altLang="en-US" dirty="0" smtClean="0"/>
              <a:t>D. Lithium</a:t>
            </a:r>
            <a:endParaRPr lang="en-US"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 xmlns:a16="http://schemas.microsoft.com/office/drawing/2014/main" id="{43584933-5806-4334-A958-622389E825BD}"/>
              </a:ext>
            </a:extLst>
          </p:cNvPr>
          <p:cNvSpPr>
            <a:spLocks noGrp="1" noChangeArrowheads="1"/>
          </p:cNvSpPr>
          <p:nvPr>
            <p:ph type="title"/>
          </p:nvPr>
        </p:nvSpPr>
        <p:spPr/>
        <p:txBody>
          <a:bodyPr/>
          <a:lstStyle/>
          <a:p>
            <a:r>
              <a:rPr lang="en-US" altLang="en-US" dirty="0" smtClean="0"/>
              <a:t>Answer to </a:t>
            </a:r>
            <a:r>
              <a:rPr lang="en-US" dirty="0" smtClean="0"/>
              <a:t>Question #5</a:t>
            </a:r>
            <a:endParaRPr lang="en-US" altLang="en-US" dirty="0"/>
          </a:p>
        </p:txBody>
      </p:sp>
      <p:sp>
        <p:nvSpPr>
          <p:cNvPr id="400387" name="Rectangle 3">
            <a:extLst>
              <a:ext uri="{FF2B5EF4-FFF2-40B4-BE49-F238E27FC236}">
                <a16:creationId xmlns="" xmlns:a16="http://schemas.microsoft.com/office/drawing/2014/main" id="{2C900254-5D66-4B47-BEA6-00C2CA617A10}"/>
              </a:ext>
            </a:extLst>
          </p:cNvPr>
          <p:cNvSpPr>
            <a:spLocks noGrp="1" noChangeArrowheads="1"/>
          </p:cNvSpPr>
          <p:nvPr>
            <p:ph type="body" idx="1"/>
          </p:nvPr>
        </p:nvSpPr>
        <p:spPr/>
        <p:txBody>
          <a:bodyPr/>
          <a:lstStyle/>
          <a:p>
            <a:r>
              <a:rPr lang="en-US" dirty="0" smtClean="0"/>
              <a:t>B. Methylphenidate</a:t>
            </a:r>
          </a:p>
          <a:p>
            <a:r>
              <a:rPr lang="en-US" dirty="0" smtClean="0"/>
              <a:t>Rationale: Methylphenidate is a stimulant used to treat ADHD.</a:t>
            </a:r>
          </a:p>
          <a:p>
            <a:pPr lvl="1"/>
            <a:r>
              <a:rPr lang="en-US" dirty="0" smtClean="0"/>
              <a:t>Disulfiram is used to treat alcoholism. Buspirone is used to treat depression. Lithium is used to treat bipolar illness.</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 xmlns:a16="http://schemas.microsoft.com/office/drawing/2014/main" id="{1A86E3BA-EE1E-4EE1-A3CF-2743E7B59363}"/>
              </a:ext>
            </a:extLst>
          </p:cNvPr>
          <p:cNvSpPr>
            <a:spLocks noGrp="1" noChangeArrowheads="1"/>
          </p:cNvSpPr>
          <p:nvPr>
            <p:ph type="title"/>
          </p:nvPr>
        </p:nvSpPr>
        <p:spPr/>
        <p:txBody>
          <a:bodyPr/>
          <a:lstStyle/>
          <a:p>
            <a:r>
              <a:rPr lang="en-US" altLang="en-US" dirty="0" smtClean="0"/>
              <a:t>Cultural Considerations #1</a:t>
            </a:r>
            <a:endParaRPr lang="en-US" altLang="en-US" dirty="0"/>
          </a:p>
        </p:txBody>
      </p:sp>
      <p:sp>
        <p:nvSpPr>
          <p:cNvPr id="56323" name="Rectangle 3">
            <a:extLst>
              <a:ext uri="{FF2B5EF4-FFF2-40B4-BE49-F238E27FC236}">
                <a16:creationId xmlns="" xmlns:a16="http://schemas.microsoft.com/office/drawing/2014/main" id="{1454DBAF-6920-4251-AD7C-DDB113C724F0}"/>
              </a:ext>
            </a:extLst>
          </p:cNvPr>
          <p:cNvSpPr>
            <a:spLocks noGrp="1" noChangeArrowheads="1"/>
          </p:cNvSpPr>
          <p:nvPr>
            <p:ph type="body" idx="1"/>
          </p:nvPr>
        </p:nvSpPr>
        <p:spPr/>
        <p:txBody>
          <a:bodyPr/>
          <a:lstStyle/>
          <a:p>
            <a:r>
              <a:rPr lang="en-US" altLang="en-US" dirty="0" smtClean="0"/>
              <a:t>Genetic differences rather than racial or ethnic background are likely to cause slower drug metabolism</a:t>
            </a:r>
          </a:p>
          <a:p>
            <a:r>
              <a:rPr lang="en-US" altLang="en-US" dirty="0" smtClean="0"/>
              <a:t>In the future, a person’s genes may be linked with the most efficacious treatment</a:t>
            </a:r>
          </a:p>
          <a:p>
            <a:r>
              <a:rPr lang="en-US" altLang="en-US" dirty="0" smtClean="0"/>
              <a:t>Avoid making assumptions based on race or ethnicity</a:t>
            </a:r>
          </a:p>
          <a:p>
            <a:r>
              <a:rPr lang="en-US" altLang="en-US" dirty="0" smtClean="0"/>
              <a:t>Ask patient about own past experiences</a:t>
            </a:r>
            <a:endParaRPr lang="en-US"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 xmlns:a16="http://schemas.microsoft.com/office/drawing/2014/main" id="{F06BE249-C438-4164-A473-75B61982AD9F}"/>
              </a:ext>
            </a:extLst>
          </p:cNvPr>
          <p:cNvSpPr>
            <a:spLocks noGrp="1" noChangeArrowheads="1"/>
          </p:cNvSpPr>
          <p:nvPr>
            <p:ph type="title"/>
          </p:nvPr>
        </p:nvSpPr>
        <p:spPr/>
        <p:txBody>
          <a:bodyPr/>
          <a:lstStyle/>
          <a:p>
            <a:r>
              <a:rPr lang="en-US" altLang="en-US" dirty="0" smtClean="0"/>
              <a:t>Cultural Considerations #2</a:t>
            </a:r>
            <a:endParaRPr lang="en-US" altLang="en-US" dirty="0"/>
          </a:p>
        </p:txBody>
      </p:sp>
      <p:sp>
        <p:nvSpPr>
          <p:cNvPr id="58371" name="Rectangle 3">
            <a:extLst>
              <a:ext uri="{FF2B5EF4-FFF2-40B4-BE49-F238E27FC236}">
                <a16:creationId xmlns="" xmlns:a16="http://schemas.microsoft.com/office/drawing/2014/main" id="{887D349D-6B7F-4756-ACCE-DF7391358665}"/>
              </a:ext>
            </a:extLst>
          </p:cNvPr>
          <p:cNvSpPr>
            <a:spLocks noGrp="1" noChangeArrowheads="1"/>
          </p:cNvSpPr>
          <p:nvPr>
            <p:ph type="body" idx="1"/>
          </p:nvPr>
        </p:nvSpPr>
        <p:spPr/>
        <p:txBody>
          <a:bodyPr/>
          <a:lstStyle/>
          <a:p>
            <a:r>
              <a:rPr lang="en-US" altLang="en-US" dirty="0" smtClean="0"/>
              <a:t>Increased frequency of herbal medicine use</a:t>
            </a:r>
          </a:p>
          <a:p>
            <a:pPr lvl="1"/>
            <a:r>
              <a:rPr lang="en-US" altLang="en-US" dirty="0" smtClean="0"/>
              <a:t>St. John’s Wort</a:t>
            </a:r>
          </a:p>
          <a:p>
            <a:pPr lvl="1"/>
            <a:r>
              <a:rPr lang="en-US" altLang="en-US" dirty="0" smtClean="0"/>
              <a:t>Kava</a:t>
            </a:r>
          </a:p>
          <a:p>
            <a:pPr lvl="1"/>
            <a:r>
              <a:rPr lang="en-US" altLang="en-US" dirty="0" smtClean="0"/>
              <a:t>Valerian</a:t>
            </a:r>
          </a:p>
          <a:p>
            <a:pPr lvl="1"/>
            <a:r>
              <a:rPr lang="en-US" altLang="en-US" dirty="0" smtClean="0"/>
              <a:t>Ginkgo biloba</a:t>
            </a:r>
          </a:p>
          <a:p>
            <a:r>
              <a:rPr lang="en-US" altLang="en-US" dirty="0" smtClean="0"/>
              <a:t>Increased risk for interactions with herbal medicine</a:t>
            </a:r>
            <a:endParaRPr lang="en-US" alt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 xmlns:a16="http://schemas.microsoft.com/office/drawing/2014/main" id="{A3ABFFF0-E293-48FD-9EE8-0DC785D3D574}"/>
              </a:ext>
            </a:extLst>
          </p:cNvPr>
          <p:cNvSpPr>
            <a:spLocks noGrp="1" noChangeArrowheads="1"/>
          </p:cNvSpPr>
          <p:nvPr>
            <p:ph type="title"/>
          </p:nvPr>
        </p:nvSpPr>
        <p:spPr/>
        <p:txBody>
          <a:bodyPr/>
          <a:lstStyle/>
          <a:p>
            <a:r>
              <a:rPr lang="en-US" altLang="en-US" dirty="0" smtClean="0"/>
              <a:t>Self-Awareness Issues</a:t>
            </a:r>
            <a:endParaRPr lang="en-US" altLang="en-US" dirty="0"/>
          </a:p>
        </p:txBody>
      </p:sp>
      <p:sp>
        <p:nvSpPr>
          <p:cNvPr id="60419" name="Rectangle 3">
            <a:extLst>
              <a:ext uri="{FF2B5EF4-FFF2-40B4-BE49-F238E27FC236}">
                <a16:creationId xmlns="" xmlns:a16="http://schemas.microsoft.com/office/drawing/2014/main" id="{1351FD3B-4176-4721-935A-1311357425A3}"/>
              </a:ext>
            </a:extLst>
          </p:cNvPr>
          <p:cNvSpPr>
            <a:spLocks noGrp="1" noChangeArrowheads="1"/>
          </p:cNvSpPr>
          <p:nvPr>
            <p:ph type="body" idx="1"/>
          </p:nvPr>
        </p:nvSpPr>
        <p:spPr/>
        <p:txBody>
          <a:bodyPr/>
          <a:lstStyle/>
          <a:p>
            <a:r>
              <a:rPr lang="en-US" altLang="en-US" dirty="0" smtClean="0"/>
              <a:t>Clients and families need more than factual information; they need simple and thorough explanations. </a:t>
            </a:r>
          </a:p>
          <a:p>
            <a:r>
              <a:rPr lang="en-US" altLang="en-US" dirty="0" smtClean="0"/>
              <a:t>View chronic mental illness as having remissions and exacerbations, just as chronic physical illnesses do.</a:t>
            </a:r>
          </a:p>
          <a:p>
            <a:r>
              <a:rPr lang="en-US" altLang="en-US" dirty="0" smtClean="0"/>
              <a:t>Remain open to new ideas that may lead to future breakthroughs.</a:t>
            </a:r>
          </a:p>
          <a:p>
            <a:r>
              <a:rPr lang="en-US" altLang="en-US" dirty="0" smtClean="0"/>
              <a:t>Understand that medication noncompliance is often a result of faulty thinking and reasoning related to the illness, not willful misbehavior.</a:t>
            </a: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13AD2DAF-D20A-403D-AB5C-E7546914D61C}"/>
              </a:ext>
            </a:extLst>
          </p:cNvPr>
          <p:cNvSpPr>
            <a:spLocks noGrp="1" noChangeArrowheads="1"/>
          </p:cNvSpPr>
          <p:nvPr>
            <p:ph type="title"/>
          </p:nvPr>
        </p:nvSpPr>
        <p:spPr/>
        <p:txBody>
          <a:bodyPr/>
          <a:lstStyle/>
          <a:p>
            <a:r>
              <a:rPr lang="en-US" altLang="en-US" dirty="0" smtClean="0"/>
              <a:t>Limbic System</a:t>
            </a:r>
            <a:endParaRPr lang="en-US" altLang="en-US" dirty="0"/>
          </a:p>
        </p:txBody>
      </p:sp>
      <p:sp>
        <p:nvSpPr>
          <p:cNvPr id="8195" name="Rectangle 3">
            <a:extLst>
              <a:ext uri="{FF2B5EF4-FFF2-40B4-BE49-F238E27FC236}">
                <a16:creationId xmlns="" xmlns:a16="http://schemas.microsoft.com/office/drawing/2014/main" id="{02F4BF8F-B20B-4C7A-924A-8B1646199F9F}"/>
              </a:ext>
            </a:extLst>
          </p:cNvPr>
          <p:cNvSpPr>
            <a:spLocks noGrp="1" noChangeArrowheads="1"/>
          </p:cNvSpPr>
          <p:nvPr>
            <p:ph type="body" idx="1"/>
          </p:nvPr>
        </p:nvSpPr>
        <p:spPr/>
        <p:txBody>
          <a:bodyPr/>
          <a:lstStyle/>
          <a:p>
            <a:r>
              <a:rPr lang="en-US" altLang="en-US" dirty="0" smtClean="0"/>
              <a:t>Above brain stem</a:t>
            </a:r>
          </a:p>
          <a:p>
            <a:pPr lvl="1"/>
            <a:r>
              <a:rPr lang="en-US" altLang="en-US" dirty="0" smtClean="0"/>
              <a:t>Thalamus (activity, sensation, emotion)</a:t>
            </a:r>
          </a:p>
          <a:p>
            <a:pPr lvl="1"/>
            <a:r>
              <a:rPr lang="en-US" altLang="en-US" dirty="0" smtClean="0"/>
              <a:t>Hypothalamus (temperature regulation, appetite control, endocrine function, sexual drive, impulsive behavior)</a:t>
            </a:r>
          </a:p>
          <a:p>
            <a:pPr lvl="1"/>
            <a:r>
              <a:rPr lang="en-US" altLang="en-US" dirty="0" smtClean="0"/>
              <a:t>Hippocampus and amygdala (emotional arousal, memory)</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3CEFCFF8-C214-482D-9039-893A119B12F0}"/>
              </a:ext>
            </a:extLst>
          </p:cNvPr>
          <p:cNvSpPr>
            <a:spLocks noGrp="1" noChangeArrowheads="1"/>
          </p:cNvSpPr>
          <p:nvPr>
            <p:ph type="title"/>
          </p:nvPr>
        </p:nvSpPr>
        <p:spPr/>
        <p:txBody>
          <a:bodyPr/>
          <a:lstStyle/>
          <a:p>
            <a:r>
              <a:rPr lang="en-US" altLang="en-US" dirty="0" smtClean="0"/>
              <a:t>Neurotransmitters #1</a:t>
            </a:r>
            <a:endParaRPr lang="en-US" altLang="en-US" dirty="0"/>
          </a:p>
        </p:txBody>
      </p:sp>
      <p:sp>
        <p:nvSpPr>
          <p:cNvPr id="9219" name="Rectangle 3">
            <a:extLst>
              <a:ext uri="{FF2B5EF4-FFF2-40B4-BE49-F238E27FC236}">
                <a16:creationId xmlns="" xmlns:a16="http://schemas.microsoft.com/office/drawing/2014/main" id="{94ABC9BE-DAF8-4970-AD28-F781BC5ACE64}"/>
              </a:ext>
            </a:extLst>
          </p:cNvPr>
          <p:cNvSpPr>
            <a:spLocks noGrp="1" noChangeArrowheads="1"/>
          </p:cNvSpPr>
          <p:nvPr>
            <p:ph type="body" idx="1"/>
          </p:nvPr>
        </p:nvSpPr>
        <p:spPr/>
        <p:txBody>
          <a:bodyPr/>
          <a:lstStyle/>
          <a:p>
            <a:r>
              <a:rPr lang="en-US" altLang="en-US" dirty="0" smtClean="0"/>
              <a:t>Chemical substances to facilitate neurotransmission (see Fig. 2.3)</a:t>
            </a:r>
          </a:p>
          <a:p>
            <a:r>
              <a:rPr lang="en-US" altLang="en-US" dirty="0" smtClean="0"/>
              <a:t>Important in right proportions to relay messages; studies showing differences in brains of people with some mental disorders (see Fig. 2.4)</a:t>
            </a:r>
          </a:p>
          <a:p>
            <a:r>
              <a:rPr lang="en-US" altLang="en-US" dirty="0" smtClean="0"/>
              <a:t>Play role in psychiatric illness and psychotropic medications, including their actions and side effects</a:t>
            </a: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 xmlns:a16="http://schemas.microsoft.com/office/drawing/2014/main" id="{87D4F04B-4714-4BE0-8D5F-5A736425EE7A}"/>
              </a:ext>
            </a:extLst>
          </p:cNvPr>
          <p:cNvSpPr>
            <a:spLocks noGrp="1" noChangeArrowheads="1"/>
          </p:cNvSpPr>
          <p:nvPr>
            <p:ph type="title"/>
          </p:nvPr>
        </p:nvSpPr>
        <p:spPr/>
        <p:txBody>
          <a:bodyPr/>
          <a:lstStyle/>
          <a:p>
            <a:r>
              <a:rPr lang="en-US" altLang="en-US" dirty="0" smtClean="0"/>
              <a:t>Neurotransmitters #2</a:t>
            </a:r>
            <a:endParaRPr lang="en-US" altLang="en-US" dirty="0"/>
          </a:p>
        </p:txBody>
      </p:sp>
      <p:sp>
        <p:nvSpPr>
          <p:cNvPr id="10243" name="Rectangle 3">
            <a:extLst>
              <a:ext uri="{FF2B5EF4-FFF2-40B4-BE49-F238E27FC236}">
                <a16:creationId xmlns="" xmlns:a16="http://schemas.microsoft.com/office/drawing/2014/main" id="{42FE9392-777A-42C0-8CDA-6D9A4465E6ED}"/>
              </a:ext>
            </a:extLst>
          </p:cNvPr>
          <p:cNvSpPr>
            <a:spLocks noGrp="1" noChangeArrowheads="1"/>
          </p:cNvSpPr>
          <p:nvPr>
            <p:ph type="body" idx="1"/>
          </p:nvPr>
        </p:nvSpPr>
        <p:spPr/>
        <p:txBody>
          <a:bodyPr/>
          <a:lstStyle/>
          <a:p>
            <a:r>
              <a:rPr lang="en-US" altLang="en-US" dirty="0" smtClean="0"/>
              <a:t>Excitatory or inhibitory (see Table 2.1)</a:t>
            </a:r>
          </a:p>
          <a:p>
            <a:pPr lvl="1"/>
            <a:r>
              <a:rPr lang="en-US" altLang="en-US" dirty="0" smtClean="0"/>
              <a:t>Excitatory</a:t>
            </a:r>
          </a:p>
          <a:p>
            <a:pPr lvl="2"/>
            <a:r>
              <a:rPr lang="en-US" altLang="en-US" dirty="0" smtClean="0"/>
              <a:t>Dopamine: complex movements, motivation, cognition, regulation of emotional response</a:t>
            </a:r>
          </a:p>
          <a:p>
            <a:pPr lvl="2"/>
            <a:r>
              <a:rPr lang="en-US" altLang="en-US" dirty="0" smtClean="0"/>
              <a:t>Norepinephrine: attention, learning, memory, sleep, wakefulness, mood regulation</a:t>
            </a:r>
          </a:p>
          <a:p>
            <a:pPr lvl="2"/>
            <a:r>
              <a:rPr lang="en-US" altLang="en-US" dirty="0" smtClean="0"/>
              <a:t>Epinephrine: fight-or-flight response</a:t>
            </a:r>
          </a:p>
          <a:p>
            <a:pPr lvl="2"/>
            <a:r>
              <a:rPr lang="en-US" altLang="en-US" dirty="0" smtClean="0"/>
              <a:t>Glutamate: neurotoxic effects at high levels</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 xmlns:a16="http://schemas.microsoft.com/office/drawing/2014/main" id="{DBF2BF09-4AE8-4889-8C37-A89B112F79B4}"/>
              </a:ext>
            </a:extLst>
          </p:cNvPr>
          <p:cNvSpPr>
            <a:spLocks noGrp="1" noChangeArrowheads="1"/>
          </p:cNvSpPr>
          <p:nvPr>
            <p:ph type="title"/>
          </p:nvPr>
        </p:nvSpPr>
        <p:spPr/>
        <p:txBody>
          <a:bodyPr/>
          <a:lstStyle/>
          <a:p>
            <a:r>
              <a:rPr lang="en-US" altLang="en-US" dirty="0" smtClean="0"/>
              <a:t>Neurotransmitters #3</a:t>
            </a:r>
            <a:endParaRPr lang="en-US" altLang="en-US" dirty="0"/>
          </a:p>
        </p:txBody>
      </p:sp>
      <p:sp>
        <p:nvSpPr>
          <p:cNvPr id="11267" name="Rectangle 3">
            <a:extLst>
              <a:ext uri="{FF2B5EF4-FFF2-40B4-BE49-F238E27FC236}">
                <a16:creationId xmlns="" xmlns:a16="http://schemas.microsoft.com/office/drawing/2014/main" id="{EEB9FD5F-D097-4648-8E7A-34BC21813091}"/>
              </a:ext>
            </a:extLst>
          </p:cNvPr>
          <p:cNvSpPr>
            <a:spLocks noGrp="1" noChangeArrowheads="1"/>
          </p:cNvSpPr>
          <p:nvPr>
            <p:ph type="body" idx="1"/>
          </p:nvPr>
        </p:nvSpPr>
        <p:spPr/>
        <p:txBody>
          <a:bodyPr/>
          <a:lstStyle/>
          <a:p>
            <a:r>
              <a:rPr lang="en-US" altLang="en-US" sz="2000" dirty="0" smtClean="0"/>
              <a:t>Excitatory or inhibitory (see Table 2.1)—(cont.)</a:t>
            </a:r>
          </a:p>
          <a:p>
            <a:pPr lvl="1"/>
            <a:r>
              <a:rPr lang="en-US" altLang="en-US" sz="2000" dirty="0" smtClean="0"/>
              <a:t>Inhibitory</a:t>
            </a:r>
          </a:p>
          <a:p>
            <a:pPr lvl="2"/>
            <a:r>
              <a:rPr lang="en-US" altLang="en-US" sz="2000" dirty="0" smtClean="0"/>
              <a:t>Serotonin: food intake, sleep, wakefulness,  temperature regulation, pain control, sexual    behaviors, regulation of emotions</a:t>
            </a:r>
          </a:p>
          <a:p>
            <a:pPr lvl="2"/>
            <a:r>
              <a:rPr lang="en-US" altLang="en-US" sz="2000" dirty="0" smtClean="0"/>
              <a:t>Gamma-aminobutyric acid (GABA): major inhibitory neurotransmitter; modulation of other neurotransmitters</a:t>
            </a:r>
          </a:p>
          <a:p>
            <a:pPr lvl="1"/>
            <a:r>
              <a:rPr lang="en-US" altLang="en-US" sz="2000" dirty="0" smtClean="0"/>
              <a:t>Excitatory or inhibitory</a:t>
            </a:r>
          </a:p>
          <a:p>
            <a:pPr lvl="2"/>
            <a:r>
              <a:rPr lang="en-US" altLang="en-US" sz="2000" dirty="0" smtClean="0"/>
              <a:t>Acetylcholine: sleep-and-wakefulness cycle; signals muscles to become alert</a:t>
            </a:r>
          </a:p>
          <a:p>
            <a:r>
              <a:rPr lang="en-US" altLang="en-US" sz="2000" dirty="0" smtClean="0"/>
              <a:t>Neuromodulator: histamine, neuropeptides</a:t>
            </a:r>
            <a:endParaRPr lang="en-US" altLang="en-US" sz="2000"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6E3DC08E5B84D43B175C9FE208FC5A8" ma:contentTypeVersion="12" ma:contentTypeDescription="Create a new document." ma:contentTypeScope="" ma:versionID="bf2ccbbb28ce204f64761bb7953ec272">
  <xsd:schema xmlns:xsd="http://www.w3.org/2001/XMLSchema" xmlns:xs="http://www.w3.org/2001/XMLSchema" xmlns:p="http://schemas.microsoft.com/office/2006/metadata/properties" xmlns:ns3="a6485ab5-851e-47ff-93ce-feaefe8b5909" xmlns:ns4="d88a124b-e06d-4530-ac11-f5e396ad584f" targetNamespace="http://schemas.microsoft.com/office/2006/metadata/properties" ma:root="true" ma:fieldsID="11be8e743ecca255454a96452f43bbcd" ns3:_="" ns4:_="">
    <xsd:import namespace="a6485ab5-851e-47ff-93ce-feaefe8b5909"/>
    <xsd:import namespace="d88a124b-e06d-4530-ac11-f5e396ad58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485ab5-851e-47ff-93ce-feaefe8b5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a124b-e06d-4530-ac11-f5e396ad584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0C4F39-630E-4BB2-9FB3-A79331AE95FF}">
  <ds:schemaRefs>
    <ds:schemaRef ds:uri="http://purl.org/dc/terms/"/>
    <ds:schemaRef ds:uri="http://www.w3.org/XML/1998/namespace"/>
    <ds:schemaRef ds:uri="http://schemas.microsoft.com/office/infopath/2007/PartnerControls"/>
    <ds:schemaRef ds:uri="d88a124b-e06d-4530-ac11-f5e396ad584f"/>
    <ds:schemaRef ds:uri="http://schemas.openxmlformats.org/package/2006/metadata/core-properties"/>
    <ds:schemaRef ds:uri="http://purl.org/dc/dcmitype/"/>
    <ds:schemaRef ds:uri="http://schemas.microsoft.com/office/2006/documentManagement/types"/>
    <ds:schemaRef ds:uri="a6485ab5-851e-47ff-93ce-feaefe8b5909"/>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4CA06901-5B7A-44A2-89D2-65A7AF7D6D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485ab5-851e-47ff-93ce-feaefe8b5909"/>
    <ds:schemaRef ds:uri="d88a124b-e06d-4530-ac11-f5e396ad5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879CF8-112E-489C-AB03-080C8BE37D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G:\Q299xx.LWW\LWW TEMPLATE.ppt</Template>
  <TotalTime>3459</TotalTime>
  <Words>2046</Words>
  <Application>Microsoft Office PowerPoint</Application>
  <PresentationFormat>On-screen Show (4:3)</PresentationFormat>
  <Paragraphs>285</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LWW TEMPLATE</vt:lpstr>
      <vt:lpstr>Chapter 2   Neurobiologic Theories and Psychopharmacology</vt:lpstr>
      <vt:lpstr>Central Nervous System</vt:lpstr>
      <vt:lpstr>Cerebrum</vt:lpstr>
      <vt:lpstr>Cerebellum</vt:lpstr>
      <vt:lpstr>Brain Stem</vt:lpstr>
      <vt:lpstr>Limbic System</vt:lpstr>
      <vt:lpstr>Neurotransmitters #1</vt:lpstr>
      <vt:lpstr>Neurotransmitters #2</vt:lpstr>
      <vt:lpstr>Neurotransmitters #3</vt:lpstr>
      <vt:lpstr>Question #1</vt:lpstr>
      <vt:lpstr>Answer to Question #1</vt:lpstr>
      <vt:lpstr>Brain Imaging Techniques</vt:lpstr>
      <vt:lpstr>Neurobiologic Causes </vt:lpstr>
      <vt:lpstr>Nurse’s Role in Research and Education</vt:lpstr>
      <vt:lpstr>Question #2 </vt:lpstr>
      <vt:lpstr>Answer to Question #2</vt:lpstr>
      <vt:lpstr>Psychopharmacology #1</vt:lpstr>
      <vt:lpstr>Psychopharmacology #2</vt:lpstr>
      <vt:lpstr>Principles of Psychopharmacology</vt:lpstr>
      <vt:lpstr>Antipsychotic Drugs #1</vt:lpstr>
      <vt:lpstr>Antipsychotic Drugs #2</vt:lpstr>
      <vt:lpstr>Antipsychotics: Side Effects #1</vt:lpstr>
      <vt:lpstr>Antipsychotics: Side Effects #2</vt:lpstr>
      <vt:lpstr>Antipsychotics: Side Effects #3</vt:lpstr>
      <vt:lpstr>Antipsychotics: Client Teaching</vt:lpstr>
      <vt:lpstr>Question #3</vt:lpstr>
      <vt:lpstr>Answer to Question #3 </vt:lpstr>
      <vt:lpstr>Antidepressants #1</vt:lpstr>
      <vt:lpstr>Antidepressants #2</vt:lpstr>
      <vt:lpstr>Antidepressants #3</vt:lpstr>
      <vt:lpstr>Antidepressants: Side Effects #1</vt:lpstr>
      <vt:lpstr>Antidepressants: Side Effects #2</vt:lpstr>
      <vt:lpstr>Antidepressants: Drug Interactions</vt:lpstr>
      <vt:lpstr>Antidepressants: Client Teaching</vt:lpstr>
      <vt:lpstr>Mood-Stabilizing Drugs #1</vt:lpstr>
      <vt:lpstr>Mood-Stabilizing Drugs #2</vt:lpstr>
      <vt:lpstr>Mood-Stabilizing Drugs: Side Effects #1 </vt:lpstr>
      <vt:lpstr>Mood-Stabilizing Drugs: Side Effects #2</vt:lpstr>
      <vt:lpstr>Mood-Stabilizing Drugs: Client Teaching </vt:lpstr>
      <vt:lpstr>Question #4 </vt:lpstr>
      <vt:lpstr>Answer to Question #4</vt:lpstr>
      <vt:lpstr>Antianxiety Drugs</vt:lpstr>
      <vt:lpstr>Antianxiety Drugs: Side Effects</vt:lpstr>
      <vt:lpstr>Antianxiety Drugs: Client Teaching </vt:lpstr>
      <vt:lpstr>Stimulants #1</vt:lpstr>
      <vt:lpstr>Stimulants #2</vt:lpstr>
      <vt:lpstr>Stimulants: Side Effects and Client Teaching</vt:lpstr>
      <vt:lpstr>Disulfiram #1</vt:lpstr>
      <vt:lpstr>Disulfiram #2</vt:lpstr>
      <vt:lpstr>Question #5 </vt:lpstr>
      <vt:lpstr>Answer to Question #5</vt:lpstr>
      <vt:lpstr>Cultural Considerations #1</vt:lpstr>
      <vt:lpstr>Cultural Considerations #2</vt:lpstr>
      <vt:lpstr>Self-Awareness Issues</vt:lpstr>
    </vt:vector>
  </TitlesOfParts>
  <Company>Wolters Kluwer Health - Lippincott Williams &amp; Wilkins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Neurobiologic Theories and Psychopharmacology</dc:title>
  <dc:creator>Dale Gray</dc:creator>
  <cp:lastModifiedBy> </cp:lastModifiedBy>
  <cp:revision>255</cp:revision>
  <cp:lastPrinted>2001-01-03T19:47:24Z</cp:lastPrinted>
  <dcterms:created xsi:type="dcterms:W3CDTF">2001-02-15T19:07:27Z</dcterms:created>
  <dcterms:modified xsi:type="dcterms:W3CDTF">2022-08-23T06:26:04Z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0x01010096E3DC08E5B84D43B175C9FE208FC5A8</vt:lpwstr>
  </property>
</Properties>
</file>