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45"/>
  </p:notesMasterIdLst>
  <p:handoutMasterIdLst>
    <p:handoutMasterId r:id="rId46"/>
  </p:handoutMasterIdLst>
  <p:sldIdLst>
    <p:sldId id="337" r:id="rId5"/>
    <p:sldId id="319" r:id="rId6"/>
    <p:sldId id="294" r:id="rId7"/>
    <p:sldId id="320" r:id="rId8"/>
    <p:sldId id="321" r:id="rId9"/>
    <p:sldId id="295" r:id="rId10"/>
    <p:sldId id="323" r:id="rId11"/>
    <p:sldId id="324" r:id="rId12"/>
    <p:sldId id="296" r:id="rId13"/>
    <p:sldId id="297" r:id="rId14"/>
    <p:sldId id="298" r:id="rId15"/>
    <p:sldId id="299" r:id="rId16"/>
    <p:sldId id="300" r:id="rId17"/>
    <p:sldId id="301" r:id="rId18"/>
    <p:sldId id="331" r:id="rId19"/>
    <p:sldId id="325" r:id="rId20"/>
    <p:sldId id="326" r:id="rId21"/>
    <p:sldId id="302" r:id="rId22"/>
    <p:sldId id="303" r:id="rId23"/>
    <p:sldId id="332" r:id="rId24"/>
    <p:sldId id="304" r:id="rId25"/>
    <p:sldId id="305" r:id="rId26"/>
    <p:sldId id="327" r:id="rId27"/>
    <p:sldId id="328" r:id="rId28"/>
    <p:sldId id="306" r:id="rId29"/>
    <p:sldId id="336" r:id="rId30"/>
    <p:sldId id="333" r:id="rId31"/>
    <p:sldId id="308" r:id="rId32"/>
    <p:sldId id="322" r:id="rId33"/>
    <p:sldId id="311" r:id="rId34"/>
    <p:sldId id="334" r:id="rId35"/>
    <p:sldId id="313" r:id="rId36"/>
    <p:sldId id="314" r:id="rId37"/>
    <p:sldId id="329" r:id="rId38"/>
    <p:sldId id="330" r:id="rId39"/>
    <p:sldId id="315" r:id="rId40"/>
    <p:sldId id="335" r:id="rId41"/>
    <p:sldId id="316" r:id="rId42"/>
    <p:sldId id="317" r:id="rId43"/>
    <p:sldId id="318" r:id="rId44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E" initials="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1974CF"/>
    <a:srgbClr val="1B7EE1"/>
    <a:srgbClr val="1973CD"/>
    <a:srgbClr val="1666B6"/>
    <a:srgbClr val="0C66C0"/>
    <a:srgbClr val="0066CC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B762CDF5-2A48-417A-81E1-50B0735BE1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2BA6E6C6-3035-41FE-B9D2-E2F2EF245D2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48777F2F-F72F-4047-9E82-FE4A3194FA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7B04FF3E-7798-4EB1-907D-9B609DF28A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D8279F-B767-4E66-9FBA-20AF9D7272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7730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C967B500-3057-4C0E-A8C4-C4EC0EF5BC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759A0BFF-1B47-45D2-9350-94F380E9D3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FB480B89-7661-479B-8631-6071083D602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5DECAC57-9F3B-4DBD-B8C6-64D598657D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3CA94B9E-9DAE-4447-8D56-A3CD774F15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3D19D3A2-7ACB-49DA-B9BF-C8ABE27BDD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A328CBD-32DB-4A02-854F-6423B5B472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8689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xmlns="" id="{A55D2D40-5562-44F0-BB18-57E3534DE8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:a16="http://schemas.microsoft.com/office/drawing/2014/main" xmlns="" id="{9BB1ABD6-9137-4E58-AA43-512D64489B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9">
            <a:extLst>
              <a:ext uri="{FF2B5EF4-FFF2-40B4-BE49-F238E27FC236}">
                <a16:creationId xmlns:a16="http://schemas.microsoft.com/office/drawing/2014/main" xmlns="" id="{18AC45C6-FAAD-4B57-AAE0-569FFBB45D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7" name="Picture 15" descr="ppt_opener.jpg">
            <a:extLst>
              <a:ext uri="{FF2B5EF4-FFF2-40B4-BE49-F238E27FC236}">
                <a16:creationId xmlns:a16="http://schemas.microsoft.com/office/drawing/2014/main" xmlns="" id="{E1858FD9-77E6-491C-95C8-4FB518E94F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09F48149-902E-499E-BCDE-2651C159E72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23963" y="3041650"/>
            <a:ext cx="6692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 anchorCtr="1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800" b="1" dirty="0">
                <a:solidFill>
                  <a:srgbClr val="186EC4"/>
                </a:solidFill>
                <a:latin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957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28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799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:a16="http://schemas.microsoft.com/office/drawing/2014/main" xmlns="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711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9634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124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249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200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259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408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169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325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A84404F7-564E-4FD2-8705-6D0527577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1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F630D483-4316-495A-8FA8-0DC6D4215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25736" y="1677573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xmlns="" id="{42D71DA2-C850-4146-A581-04F15244BA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xmlns="" id="{E58671FB-F53A-47F3-A505-D3CF6FB7D46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1000" dirty="0"/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xmlns="" id="{7463BC4D-7298-44AE-B080-2208D31EC58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1000" dirty="0"/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xmlns="" id="{41A2F0AE-EB6F-4FA1-A221-0DF9970A17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2" name="Picture 7" descr="WK_CMYK.jpg">
            <a:extLst>
              <a:ext uri="{FF2B5EF4-FFF2-40B4-BE49-F238E27FC236}">
                <a16:creationId xmlns:a16="http://schemas.microsoft.com/office/drawing/2014/main" xmlns="" id="{02364E6C-2F75-42A2-A0C6-79AA772A8BF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2D10B0BB-8E58-4E94-8F55-F7C5C030BD5E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7215" y="2959806"/>
            <a:ext cx="6692900" cy="1772793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Psychosocial Theories and</a:t>
            </a:r>
            <a:b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Therapy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EADE2A39-3419-4C59-BED5-11F51A874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Interpersonal Theories: Sullivan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26403AFD-18C2-481E-A31D-99634A926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Five life stages: infancy, childhood, juvenile, preadolescence, adolescence (see Table 3.4)</a:t>
            </a:r>
          </a:p>
          <a:p>
            <a:r>
              <a:rPr lang="en-US" altLang="en-US" dirty="0" smtClean="0"/>
              <a:t>Three developmental cognitive modes</a:t>
            </a:r>
          </a:p>
          <a:p>
            <a:pPr lvl="1"/>
            <a:r>
              <a:rPr lang="en-US" altLang="en-US" dirty="0" smtClean="0"/>
              <a:t>Prototaxic (infancy, childhood)</a:t>
            </a:r>
          </a:p>
          <a:p>
            <a:pPr lvl="1"/>
            <a:r>
              <a:rPr lang="en-US" altLang="en-US" dirty="0" smtClean="0"/>
              <a:t>Parataxic (early childhood)</a:t>
            </a:r>
          </a:p>
          <a:p>
            <a:pPr lvl="1"/>
            <a:r>
              <a:rPr lang="en-US" altLang="en-US" dirty="0" smtClean="0"/>
              <a:t>Syntaxic (school-aged children; more predominant in preadolescence)</a:t>
            </a:r>
          </a:p>
          <a:p>
            <a:r>
              <a:rPr lang="en-US" altLang="en-US" dirty="0" smtClean="0"/>
              <a:t>Significance of interpersonal relationships</a:t>
            </a:r>
          </a:p>
          <a:p>
            <a:r>
              <a:rPr lang="en-US" altLang="en-US" dirty="0" smtClean="0"/>
              <a:t>Therapeutic milieu or community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D9914146-5E93-46A8-9D7E-3A7CAECE1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Interpersonal Theories: Peplau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B3D49CC8-99E0-4756-8244-ADC004F97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Therapeutic nurse–patient relationship</a:t>
            </a:r>
          </a:p>
          <a:p>
            <a:r>
              <a:rPr lang="en-US" altLang="en-US" dirty="0" smtClean="0"/>
              <a:t>Four phases: orientation, identification, exploitation, resolution (see Table 3.5)</a:t>
            </a:r>
          </a:p>
          <a:p>
            <a:r>
              <a:rPr lang="en-US" altLang="en-US" dirty="0" smtClean="0"/>
              <a:t>Nurse’s roles to meet client’s needs: stranger, resource person, teacher, leader, surrogate, counselor</a:t>
            </a:r>
          </a:p>
          <a:p>
            <a:r>
              <a:rPr lang="en-US" altLang="en-US" dirty="0" smtClean="0"/>
              <a:t>Four levels of anxiety: mild, moderate, severe, panic (see Table 3.6)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55C19BC2-089F-42D5-BC12-4F4BAED6FB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Humanistic Theories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DB4BE2C4-6EA7-41D2-AD71-B115306A0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Abraham Maslow</a:t>
            </a:r>
          </a:p>
          <a:p>
            <a:pPr lvl="1"/>
            <a:r>
              <a:rPr lang="en-US" altLang="en-US" dirty="0" smtClean="0"/>
              <a:t>Hierarchy of needs</a:t>
            </a:r>
          </a:p>
          <a:p>
            <a:pPr lvl="1"/>
            <a:r>
              <a:rPr lang="en-US" altLang="en-US" dirty="0" smtClean="0"/>
              <a:t>Basic physiological, safety and security, love and belonging, esteem, self-actualization</a:t>
            </a:r>
          </a:p>
          <a:p>
            <a:r>
              <a:rPr lang="en-US" altLang="en-US" dirty="0" smtClean="0"/>
              <a:t>Carl Rogers</a:t>
            </a:r>
          </a:p>
          <a:p>
            <a:pPr lvl="1"/>
            <a:r>
              <a:rPr lang="en-US" altLang="en-US" dirty="0" smtClean="0"/>
              <a:t>Client-centered therapy (focus on client’s role)</a:t>
            </a:r>
          </a:p>
          <a:p>
            <a:pPr lvl="1"/>
            <a:r>
              <a:rPr lang="en-US" altLang="en-US" dirty="0" smtClean="0"/>
              <a:t>Unconditional positive regard, genuineness, empathetic understanding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46088B11-4402-4AFD-BF79-208AEEFF6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Behavioral Theories #1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4F3CC1C1-1405-48FD-9123-9B284DA2E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Behaviorism: focus on observable behaviors and behavior changes, not how mind works</a:t>
            </a:r>
          </a:p>
          <a:p>
            <a:r>
              <a:rPr lang="en-US" altLang="en-US" dirty="0" smtClean="0"/>
              <a:t>Ivan Pavlov: classical conditioning</a:t>
            </a:r>
          </a:p>
          <a:p>
            <a:r>
              <a:rPr lang="en-US" altLang="en-US" dirty="0" smtClean="0"/>
              <a:t>B.F. Skinner: operant conditioning</a:t>
            </a:r>
          </a:p>
          <a:p>
            <a:pPr lvl="1"/>
            <a:r>
              <a:rPr lang="en-US" altLang="en-US" dirty="0" smtClean="0"/>
              <a:t>All behavior is learned.</a:t>
            </a:r>
          </a:p>
          <a:p>
            <a:pPr lvl="1"/>
            <a:r>
              <a:rPr lang="en-US" altLang="en-US" dirty="0" smtClean="0"/>
              <a:t>Behavior has consequences (reward or punishment).</a:t>
            </a:r>
          </a:p>
          <a:p>
            <a:pPr lvl="1"/>
            <a:r>
              <a:rPr lang="en-US" altLang="en-US" dirty="0" smtClean="0"/>
              <a:t>Recurrence of rewarded behavior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A2F7511D-C79B-49A1-93F0-387D046E8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Behavioral Theories #2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761C6436-E68B-4240-94F1-82D6BE025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B. F. Skinner: operant conditioning—(cont.)</a:t>
            </a:r>
          </a:p>
          <a:p>
            <a:pPr lvl="1"/>
            <a:r>
              <a:rPr lang="en-US" altLang="en-US" dirty="0" smtClean="0"/>
              <a:t>Positive reinforcement: increased frequency of behavior</a:t>
            </a:r>
          </a:p>
          <a:p>
            <a:pPr lvl="1"/>
            <a:r>
              <a:rPr lang="en-US" altLang="en-US" dirty="0" smtClean="0"/>
              <a:t>Removal of negative reinforcers: increased frequency of behavior</a:t>
            </a:r>
          </a:p>
          <a:p>
            <a:pPr lvl="1"/>
            <a:r>
              <a:rPr lang="en-US" altLang="en-US" dirty="0" smtClean="0"/>
              <a:t>Continuous reinforcement: fastest way to increase behavior; behavior does not last long after reward ceases</a:t>
            </a:r>
          </a:p>
          <a:p>
            <a:pPr lvl="1"/>
            <a:r>
              <a:rPr lang="en-US" altLang="en-US" dirty="0" smtClean="0"/>
              <a:t>Random intermittent reinforcement increases behavior more slowly but has a longer lasting effect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D807C607-FA05-4FD1-935E-1D1EB6A58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Behavioral Theories #3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xmlns="" id="{D74B77EC-4012-4C0D-9605-E2523695B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Treatment modalities: behavior modification, positive reinforcement, negative reinforcement, token economy, systematic desensitization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ADDD9BF5-FFE9-4751-B2E3-7BF27AF56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	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D839B327-BB3A-4353-9E8C-6B9683F5D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Abraham Maslow was the first theorist to focus on the client’s role.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924712A9-D104-4112-8ADD-727776DAF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5C22B3F0-D440-49D1-9B36-CE175A066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Carl Rogers was the first to focus on the client’s role in his client-centered therapy.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118657F4-978A-4F68-87B7-26C1D771D6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Existential Theories #1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8698DA99-DFD1-4F81-8BCD-CE8BE6C5A3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Overall belief: deviations occur when person is out of touch with self or environment.</a:t>
            </a:r>
          </a:p>
          <a:p>
            <a:pPr lvl="1"/>
            <a:r>
              <a:rPr lang="en-US" altLang="en-US" dirty="0" smtClean="0"/>
              <a:t>Goal: to return person to authentic sense of self</a:t>
            </a:r>
          </a:p>
          <a:p>
            <a:r>
              <a:rPr lang="en-US" altLang="en-US" dirty="0" smtClean="0"/>
              <a:t>Cognitive therapy</a:t>
            </a:r>
          </a:p>
          <a:p>
            <a:pPr lvl="1"/>
            <a:r>
              <a:rPr lang="en-US" altLang="en-US" dirty="0" smtClean="0"/>
              <a:t>Focus on immediate thought processing</a:t>
            </a:r>
          </a:p>
          <a:p>
            <a:pPr lvl="1"/>
            <a:r>
              <a:rPr lang="en-US" altLang="en-US" dirty="0" smtClean="0"/>
              <a:t>Used by most existential therapists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42BFCF3E-5F13-4AA7-8F9B-9731634C0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Existential Theories #2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849BF0C1-4335-45F1-9DA4-387E65F73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Rational emotive therapy (Albert Ellis)</a:t>
            </a:r>
          </a:p>
          <a:p>
            <a:pPr lvl="1"/>
            <a:r>
              <a:rPr lang="en-US" altLang="en-US" dirty="0" smtClean="0"/>
              <a:t>11 “irrational beliefs” leading to unhappiness</a:t>
            </a:r>
          </a:p>
          <a:p>
            <a:pPr lvl="1"/>
            <a:r>
              <a:rPr lang="en-US" altLang="en-US" dirty="0" smtClean="0"/>
              <a:t>“Automatic thoughts”</a:t>
            </a:r>
          </a:p>
          <a:p>
            <a:pPr lvl="1"/>
            <a:r>
              <a:rPr lang="en-US" altLang="en-US" dirty="0" smtClean="0"/>
              <a:t>ABC technique</a:t>
            </a:r>
          </a:p>
          <a:p>
            <a:r>
              <a:rPr lang="en-US" altLang="en-US" dirty="0" smtClean="0"/>
              <a:t>Logotherapy (Viktor Frankl) </a:t>
            </a:r>
          </a:p>
          <a:p>
            <a:pPr lvl="1"/>
            <a:r>
              <a:rPr lang="en-US" altLang="en-US" dirty="0" smtClean="0"/>
              <a:t>Search for meaning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A9649D04-AB48-4DBD-BFA8-0E10BF681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Psychosocial Theories 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5AC73015-908C-4478-BB14-1CF14CF32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Psychoanalytic (Freud)</a:t>
            </a:r>
          </a:p>
          <a:p>
            <a:r>
              <a:rPr lang="en-US" altLang="en-US" dirty="0" smtClean="0"/>
              <a:t>Developmental (Erikson, Piaget)</a:t>
            </a:r>
          </a:p>
          <a:p>
            <a:r>
              <a:rPr lang="en-US" altLang="en-US" dirty="0" smtClean="0"/>
              <a:t>Interpersonal (Sullivan, Peplau)</a:t>
            </a:r>
          </a:p>
          <a:p>
            <a:r>
              <a:rPr lang="en-US" altLang="en-US" dirty="0" smtClean="0"/>
              <a:t>Humanistic (Maslow, Rogers)</a:t>
            </a:r>
          </a:p>
          <a:p>
            <a:r>
              <a:rPr lang="en-US" altLang="en-US" dirty="0" smtClean="0"/>
              <a:t>Behavioral (Pavlov, Skinner)</a:t>
            </a:r>
          </a:p>
          <a:p>
            <a:r>
              <a:rPr lang="en-US" altLang="en-US" dirty="0" smtClean="0"/>
              <a:t>Existential (Beck, Ellis, Frankl, Perls, Glasser)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721176BF-DFF8-45ED-96E6-0914FC16D1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Existential Theories #3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FE7383C0-2B5E-4524-BB71-CC92543D3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Gestalt therapy (Frederick “Fritz” Perls)</a:t>
            </a:r>
          </a:p>
          <a:p>
            <a:pPr lvl="1"/>
            <a:r>
              <a:rPr lang="en-US" altLang="en-US" dirty="0" smtClean="0"/>
              <a:t>Emphasis on self-awareness</a:t>
            </a:r>
          </a:p>
          <a:p>
            <a:pPr lvl="1"/>
            <a:r>
              <a:rPr lang="en-US" altLang="en-US" dirty="0" smtClean="0"/>
              <a:t>Identification of  thoughts, feelings in the here and now</a:t>
            </a:r>
          </a:p>
          <a:p>
            <a:r>
              <a:rPr lang="en-US" altLang="en-US" dirty="0" smtClean="0"/>
              <a:t>Reality therapy (William Glasser)</a:t>
            </a:r>
          </a:p>
          <a:p>
            <a:pPr lvl="1"/>
            <a:r>
              <a:rPr lang="en-US" altLang="en-US" dirty="0" smtClean="0"/>
              <a:t>Focus on person’s behavior </a:t>
            </a:r>
          </a:p>
          <a:p>
            <a:pPr lvl="1"/>
            <a:r>
              <a:rPr lang="en-US" altLang="en-US" dirty="0" smtClean="0"/>
              <a:t>How behavior keeps a person from achieving life goals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87683C77-C93F-44F4-97A8-2C3DBA8AB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Crisis Intervention #1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BC0F1586-359C-4477-AC71-1CEBB824F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Four stages of crisis</a:t>
            </a:r>
          </a:p>
          <a:p>
            <a:pPr lvl="1"/>
            <a:r>
              <a:rPr lang="en-US" altLang="en-US" dirty="0" smtClean="0"/>
              <a:t>Exposure to stressor</a:t>
            </a:r>
          </a:p>
          <a:p>
            <a:pPr lvl="1"/>
            <a:r>
              <a:rPr lang="en-US" altLang="en-US" dirty="0" smtClean="0"/>
              <a:t>Increased anxiety when usual coping ineffective</a:t>
            </a:r>
          </a:p>
          <a:p>
            <a:pPr lvl="1"/>
            <a:r>
              <a:rPr lang="en-US" altLang="en-US" dirty="0" smtClean="0"/>
              <a:t>Increased efforts to deal with stressor</a:t>
            </a:r>
          </a:p>
          <a:p>
            <a:pPr lvl="1"/>
            <a:r>
              <a:rPr lang="en-US" altLang="en-US" dirty="0" smtClean="0"/>
              <a:t>Disequilibrium, significant distress</a:t>
            </a:r>
          </a:p>
          <a:p>
            <a:r>
              <a:rPr lang="en-US" altLang="en-US" dirty="0" smtClean="0"/>
              <a:t>Categories of crises</a:t>
            </a:r>
          </a:p>
          <a:p>
            <a:pPr lvl="1"/>
            <a:r>
              <a:rPr lang="en-US" altLang="en-US" dirty="0" smtClean="0"/>
              <a:t>Maturational</a:t>
            </a:r>
          </a:p>
          <a:p>
            <a:pPr lvl="1"/>
            <a:r>
              <a:rPr lang="en-US" altLang="en-US" dirty="0" smtClean="0"/>
              <a:t>Situational</a:t>
            </a:r>
          </a:p>
          <a:p>
            <a:pPr lvl="1"/>
            <a:r>
              <a:rPr lang="en-US" altLang="en-US" dirty="0" smtClean="0"/>
              <a:t>Adventitious/social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3D34C023-3A80-433B-99AA-420B62930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Crisis Intervention #2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58475455-9CB9-4C74-A5A1-D4AC10C2B7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Duration of crisis: usually 4 to 6 weeks</a:t>
            </a:r>
          </a:p>
          <a:p>
            <a:r>
              <a:rPr lang="en-US" altLang="en-US" dirty="0" smtClean="0"/>
              <a:t>Crisis resolution</a:t>
            </a:r>
          </a:p>
          <a:p>
            <a:pPr lvl="1"/>
            <a:r>
              <a:rPr lang="en-US" altLang="en-US" dirty="0" smtClean="0"/>
              <a:t>Functioning at precrisis level, higher level, or lower level</a:t>
            </a:r>
          </a:p>
          <a:p>
            <a:pPr lvl="1"/>
            <a:r>
              <a:rPr lang="en-US" altLang="en-US" dirty="0" smtClean="0"/>
              <a:t>Positive outcomes more likely when problem is clearly defined</a:t>
            </a:r>
          </a:p>
          <a:p>
            <a:r>
              <a:rPr lang="en-US" altLang="en-US" dirty="0" smtClean="0"/>
              <a:t>Crisis intervention techniques</a:t>
            </a:r>
          </a:p>
          <a:p>
            <a:pPr lvl="1"/>
            <a:r>
              <a:rPr lang="en-US" altLang="en-US" dirty="0" smtClean="0"/>
              <a:t>Directive interventions: assess health status, promote problem-solving</a:t>
            </a:r>
          </a:p>
          <a:p>
            <a:pPr lvl="1"/>
            <a:r>
              <a:rPr lang="en-US" altLang="en-US" dirty="0" smtClean="0"/>
              <a:t>Supportive interventions: deal with person’s needs for empathetic understanding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FB8C558E-BA09-4B93-9C75-3DBFB2F67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	</a:t>
            </a:r>
            <a:endParaRPr lang="en-US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19157D92-4864-4327-99CA-3393465BE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therapy includes the concept of automatic thoughts?</a:t>
            </a:r>
          </a:p>
          <a:p>
            <a:pPr marL="457200" lvl="1" indent="0">
              <a:buNone/>
            </a:pPr>
            <a:r>
              <a:rPr lang="en-US" altLang="en-US" dirty="0" smtClean="0"/>
              <a:t>A. Cognitive therapy</a:t>
            </a:r>
          </a:p>
          <a:p>
            <a:pPr marL="457200" lvl="1" indent="0">
              <a:buNone/>
            </a:pPr>
            <a:r>
              <a:rPr lang="en-US" altLang="en-US" dirty="0" smtClean="0"/>
              <a:t>B. Rational emotive therapy</a:t>
            </a:r>
          </a:p>
          <a:p>
            <a:pPr marL="457200" lvl="1" indent="0">
              <a:buNone/>
            </a:pPr>
            <a:r>
              <a:rPr lang="en-US" altLang="en-US" dirty="0" smtClean="0"/>
              <a:t>C. Logotherapy</a:t>
            </a:r>
          </a:p>
          <a:p>
            <a:pPr marL="457200" lvl="1" indent="0">
              <a:buNone/>
            </a:pPr>
            <a:r>
              <a:rPr lang="en-US" altLang="en-US" dirty="0" smtClean="0"/>
              <a:t>D. Gestalt therapy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73957BC7-A2AB-4EA4-814A-973262CB4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xmlns="" id="{FF8E4C8D-1880-4207-BB48-322029282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B. Rational emotive therapy</a:t>
            </a:r>
          </a:p>
          <a:p>
            <a:r>
              <a:rPr lang="en-US" dirty="0" smtClean="0"/>
              <a:t>Rationale: Rational emotive therapy focuses on 11  irrational beliefs and automatic thoughts.</a:t>
            </a:r>
          </a:p>
          <a:p>
            <a:pPr lvl="1"/>
            <a:r>
              <a:rPr lang="en-US" dirty="0" smtClean="0"/>
              <a:t>Cognitive therapy focuses on immediate thought processing. Logotherapy involves therapy as a search for life with meaning. Gestalt therapy emphasizes self-awareness.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308C358A-2149-46F8-8F55-CA85FA866A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</a:t>
            </a:r>
            <a:endParaRPr lang="en-US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08DB5623-D474-495A-A8A4-7B76A2AB8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Major psychosocial theorists were</a:t>
            </a:r>
          </a:p>
          <a:p>
            <a:pPr lvl="1"/>
            <a:r>
              <a:rPr lang="en-US" altLang="en-US" dirty="0" smtClean="0"/>
              <a:t>White</a:t>
            </a:r>
          </a:p>
          <a:p>
            <a:pPr lvl="1"/>
            <a:r>
              <a:rPr lang="en-US" altLang="en-US" dirty="0" smtClean="0"/>
              <a:t>Born in Europe or United States</a:t>
            </a:r>
          </a:p>
          <a:p>
            <a:pPr lvl="1"/>
            <a:r>
              <a:rPr lang="en-US" altLang="en-US" dirty="0" smtClean="0"/>
              <a:t>Seldom treated outside their cultural populations</a:t>
            </a:r>
          </a:p>
          <a:p>
            <a:r>
              <a:rPr lang="en-US" altLang="en-US" dirty="0" smtClean="0"/>
              <a:t>Assumptions of normal or typical may not apply equally well to different racial, ethnic, or cultural backgrounds.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176DC3EF-5434-4B17-9D97-B44FF473D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Modalities #1 </a:t>
            </a:r>
            <a:endParaRPr lang="en-US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D4AE02DC-364E-4FAB-A14E-36BD6C119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Community mental health treatment (primary mode of treatment)</a:t>
            </a:r>
          </a:p>
          <a:p>
            <a:pPr lvl="1"/>
            <a:r>
              <a:rPr lang="en-US" altLang="en-US" dirty="0" smtClean="0"/>
              <a:t>Clients continue to work and are able to stay connected with family, friends, and other support systems.</a:t>
            </a:r>
          </a:p>
          <a:p>
            <a:pPr lvl="1"/>
            <a:r>
              <a:rPr lang="en-US" altLang="en-US" dirty="0" smtClean="0"/>
              <a:t>Personality or behavior patterns gradually develop; unable to be changed in a relatively short inpatient course of treatment.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C3A1D04B-DDA6-4C61-A54E-4858D3CF7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Modalities #2 </a:t>
            </a:r>
            <a:endParaRPr lang="en-US" alt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80A2E2F7-86DC-4A84-862F-25AECA2E1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Hospital (inpatient) treatment (often last mode of treatment)</a:t>
            </a:r>
          </a:p>
          <a:p>
            <a:pPr lvl="1"/>
            <a:r>
              <a:rPr lang="en-US" altLang="en-US" dirty="0" smtClean="0"/>
              <a:t>Indications: severe depression/suicidal; severe psychosis; alcohol or drug withdrawal; behaviors requiring close supervision in a safe, supportive environment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25BD6B20-9439-431D-B946-B3B3853E72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Individual Psychotherapy 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5B4BB09F-A515-44A8-BD22-B8F0546D15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Bringing about change in a person by exploring their feelings, attitudes, thinking, behavior</a:t>
            </a:r>
          </a:p>
          <a:p>
            <a:r>
              <a:rPr lang="en-US" altLang="en-US" dirty="0" smtClean="0"/>
              <a:t>One-to-one relationship between the therapist and the client</a:t>
            </a:r>
          </a:p>
          <a:p>
            <a:pPr lvl="1"/>
            <a:r>
              <a:rPr lang="en-US" altLang="en-US" dirty="0" smtClean="0"/>
              <a:t>Progression through stages</a:t>
            </a:r>
          </a:p>
          <a:p>
            <a:pPr lvl="1"/>
            <a:r>
              <a:rPr lang="en-US" altLang="en-US" dirty="0" smtClean="0"/>
              <a:t>Relationship as key to success</a:t>
            </a:r>
          </a:p>
          <a:p>
            <a:r>
              <a:rPr lang="en-US" altLang="en-US" dirty="0" smtClean="0"/>
              <a:t>Therapist’s theoretical beliefs strongly influence style of therapy.</a:t>
            </a:r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>
            <a:extLst>
              <a:ext uri="{FF2B5EF4-FFF2-40B4-BE49-F238E27FC236}">
                <a16:creationId xmlns:a16="http://schemas.microsoft.com/office/drawing/2014/main" xmlns="" id="{1E1F0A33-A7DD-48C4-BA51-4260DF575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Groups and Group Therapy #1</a:t>
            </a:r>
            <a:endParaRPr lang="en-US" altLang="en-US" dirty="0"/>
          </a:p>
        </p:txBody>
      </p:sp>
      <p:sp>
        <p:nvSpPr>
          <p:cNvPr id="34819" name="Rectangle 5">
            <a:extLst>
              <a:ext uri="{FF2B5EF4-FFF2-40B4-BE49-F238E27FC236}">
                <a16:creationId xmlns:a16="http://schemas.microsoft.com/office/drawing/2014/main" xmlns="" id="{7706AF21-DD2E-4724-9D7B-3D7CE07B86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 Number of persons who gather in a face-to-face setting to accomplish tasks that require cooperation, collaboration, or working together</a:t>
            </a:r>
          </a:p>
          <a:p>
            <a:r>
              <a:rPr lang="en-US" altLang="en-US" dirty="0" smtClean="0"/>
              <a:t>Each person can influence and be influenced by other members.</a:t>
            </a:r>
          </a:p>
          <a:p>
            <a:r>
              <a:rPr lang="en-US" altLang="en-US" dirty="0" smtClean="0"/>
              <a:t>Stages of group development:</a:t>
            </a:r>
          </a:p>
          <a:p>
            <a:pPr lvl="1"/>
            <a:r>
              <a:rPr lang="en-US" altLang="en-US" dirty="0" smtClean="0"/>
              <a:t>Pregroup stages</a:t>
            </a:r>
          </a:p>
          <a:p>
            <a:pPr lvl="1"/>
            <a:r>
              <a:rPr lang="en-US" altLang="en-US" dirty="0" smtClean="0"/>
              <a:t>Beginning stage</a:t>
            </a:r>
          </a:p>
          <a:p>
            <a:pPr lvl="1"/>
            <a:r>
              <a:rPr lang="en-US" altLang="en-US" dirty="0" smtClean="0"/>
              <a:t>Working stage</a:t>
            </a:r>
          </a:p>
          <a:p>
            <a:pPr lvl="1"/>
            <a:r>
              <a:rPr lang="en-US" altLang="en-US" dirty="0" smtClean="0"/>
              <a:t>Termination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D396F95A-4600-4197-AAB1-925218B4F3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Psychoanalytic Theories: Sigmund Freud #1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82B72CCE-8258-4D8C-80C8-A9F00D88D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All human behavior is caused and explainable.</a:t>
            </a:r>
          </a:p>
          <a:p>
            <a:r>
              <a:rPr lang="en-US" altLang="en-US" dirty="0" smtClean="0"/>
              <a:t>Repressed sexual impulses, desires as motivation for behavior</a:t>
            </a:r>
          </a:p>
          <a:p>
            <a:r>
              <a:rPr lang="en-US" altLang="en-US" dirty="0" smtClean="0"/>
              <a:t>Personality components</a:t>
            </a:r>
          </a:p>
          <a:p>
            <a:pPr lvl="1"/>
            <a:r>
              <a:rPr lang="en-US" altLang="en-US" dirty="0" smtClean="0"/>
              <a:t>Id</a:t>
            </a:r>
          </a:p>
          <a:p>
            <a:pPr lvl="1"/>
            <a:r>
              <a:rPr lang="en-US" altLang="en-US" dirty="0" smtClean="0"/>
              <a:t>Ego</a:t>
            </a:r>
          </a:p>
          <a:p>
            <a:pPr lvl="1"/>
            <a:r>
              <a:rPr lang="en-US" altLang="en-US" dirty="0" smtClean="0"/>
              <a:t>Superego</a:t>
            </a: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F346F950-1C52-4F5A-8B79-65D626F3B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Groups and Group Therapy #2</a:t>
            </a:r>
            <a:endParaRPr lang="en-US" altLang="en-US" dirty="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7BC2B90D-703B-4BA0-BB86-B77DEC7D1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Group leadership</a:t>
            </a:r>
          </a:p>
          <a:p>
            <a:pPr lvl="1"/>
            <a:r>
              <a:rPr lang="en-US" altLang="en-US" dirty="0" smtClean="0"/>
              <a:t>Formal leader usually for therapy groups and education groups</a:t>
            </a:r>
          </a:p>
          <a:p>
            <a:pPr lvl="1"/>
            <a:r>
              <a:rPr lang="en-US" altLang="en-US" dirty="0" smtClean="0"/>
              <a:t>Informal leader may emerge in support groups and self-help groups.</a:t>
            </a:r>
          </a:p>
          <a:p>
            <a:pPr lvl="1"/>
            <a:r>
              <a:rPr lang="en-US" altLang="en-US" dirty="0" smtClean="0"/>
              <a:t>Effective leaders focus on group process and group content.</a:t>
            </a:r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BD96CA39-386D-4C08-B26A-2DB6B79B6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Groups and Group Therapy #3</a:t>
            </a:r>
            <a:endParaRPr lang="en-US" altLang="en-US" dirty="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17C44E01-D94F-4D78-99A1-3B1A20297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Group roles</a:t>
            </a:r>
          </a:p>
          <a:p>
            <a:pPr lvl="1"/>
            <a:r>
              <a:rPr lang="en-US" altLang="en-US" dirty="0" smtClean="0"/>
              <a:t>Growth producing: information seeker, opinion seeker, information giver, energizer, coordinator, harmonizer, encourager, elaborator</a:t>
            </a:r>
          </a:p>
          <a:p>
            <a:pPr lvl="1"/>
            <a:r>
              <a:rPr lang="en-US" altLang="en-US" dirty="0" smtClean="0"/>
              <a:t>Growth inhibiting: monopolizer, aggressor, dominator, critic, recognition seeker, passive follower</a:t>
            </a: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127E64A7-8657-4D03-B5AB-9096BF765C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Groups and Group Therapy #4</a:t>
            </a:r>
            <a:endParaRPr lang="en-US" altLang="en-US" dirty="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F0FABD1C-29FE-436B-9D78-D51C17F64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Therapeutic results (Yalom &amp; Leszcz, 2005):</a:t>
            </a:r>
          </a:p>
          <a:p>
            <a:pPr lvl="1"/>
            <a:r>
              <a:rPr lang="en-US" altLang="en-US" dirty="0" smtClean="0"/>
              <a:t>New information or learning</a:t>
            </a:r>
          </a:p>
          <a:p>
            <a:pPr lvl="1"/>
            <a:r>
              <a:rPr lang="en-US" altLang="en-US" dirty="0" smtClean="0"/>
              <a:t>Inspiration or hope</a:t>
            </a:r>
          </a:p>
          <a:p>
            <a:pPr lvl="1"/>
            <a:r>
              <a:rPr lang="en-US" altLang="en-US" dirty="0" smtClean="0"/>
              <a:t>Interaction with others</a:t>
            </a:r>
          </a:p>
          <a:p>
            <a:pPr lvl="1"/>
            <a:r>
              <a:rPr lang="en-US" altLang="en-US" dirty="0" smtClean="0"/>
              <a:t>Feeling acceptance, belonging</a:t>
            </a:r>
          </a:p>
          <a:p>
            <a:pPr lvl="1"/>
            <a:r>
              <a:rPr lang="en-US" altLang="en-US" dirty="0" smtClean="0"/>
              <a:t>Awareness of not being alone; others share same problems</a:t>
            </a:r>
          </a:p>
          <a:p>
            <a:pPr lvl="1"/>
            <a:r>
              <a:rPr lang="en-US" altLang="en-US" dirty="0" smtClean="0"/>
              <a:t>Insight into problems and behaviors, how they affect others</a:t>
            </a:r>
          </a:p>
          <a:p>
            <a:pPr lvl="1"/>
            <a:r>
              <a:rPr lang="en-US" altLang="en-US" dirty="0" smtClean="0"/>
              <a:t>Altruism</a:t>
            </a:r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16F7304C-5C8E-4EF0-A20F-544693061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Types of Therapy Groups </a:t>
            </a:r>
            <a:endParaRPr lang="en-US" alt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F9EE0C5B-FA82-4673-BDF4-02EABD0A7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Psychotherapy groups</a:t>
            </a:r>
          </a:p>
          <a:p>
            <a:r>
              <a:rPr lang="en-US" altLang="en-US" dirty="0" smtClean="0"/>
              <a:t>Family therapy</a:t>
            </a:r>
          </a:p>
          <a:p>
            <a:r>
              <a:rPr lang="en-US" altLang="en-US" dirty="0" smtClean="0"/>
              <a:t>Family education</a:t>
            </a:r>
          </a:p>
          <a:p>
            <a:r>
              <a:rPr lang="en-US" altLang="en-US" dirty="0" smtClean="0"/>
              <a:t>Education groups</a:t>
            </a:r>
          </a:p>
          <a:p>
            <a:r>
              <a:rPr lang="en-US" altLang="en-US" dirty="0" smtClean="0"/>
              <a:t>Support groups</a:t>
            </a:r>
          </a:p>
          <a:p>
            <a:r>
              <a:rPr lang="en-US" altLang="en-US" dirty="0" smtClean="0"/>
              <a:t>Self-help groups</a:t>
            </a: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A6C501CD-750D-45DF-A8E0-D01529550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#4	</a:t>
            </a:r>
            <a:endParaRPr lang="en-US" altLang="en-US" dirty="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C46958CC-192B-4A43-A54D-281DE801A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Self-help groups tend to have an informal or no definitive leader.</a:t>
            </a:r>
            <a:endParaRPr lang="en-US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EB4F757C-10BE-4075-8F67-632AA37E2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#4</a:t>
            </a:r>
            <a:endParaRPr lang="en-US" altLang="en-US" dirty="0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D20ED35A-A367-4D45-A23F-786DE0A1B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Support groups and self-help groups tend to have an informal leader or no leader at all.</a:t>
            </a:r>
          </a:p>
          <a:p>
            <a:pPr lvl="1"/>
            <a:r>
              <a:rPr lang="en-US" altLang="en-US" dirty="0" smtClean="0"/>
              <a:t>Therapy and education groups typically have a formal leader.</a:t>
            </a:r>
            <a:endParaRPr lang="en-US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xmlns="" id="{D8EAAC6B-0225-4572-BB73-EC53EE42E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Complementary and Alternative Medicine (CAM) #1</a:t>
            </a:r>
            <a:endParaRPr lang="en-US" altLang="en-US" dirty="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xmlns="" id="{3901A56D-6DD3-481F-ADD4-CFED21FAD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Complementary medicine used along with conventional practices </a:t>
            </a:r>
          </a:p>
          <a:p>
            <a:r>
              <a:rPr lang="en-US" altLang="en-US" sz="2000" dirty="0" smtClean="0"/>
              <a:t>Alternative medical systems used in place of conventional treatment</a:t>
            </a:r>
          </a:p>
          <a:p>
            <a:r>
              <a:rPr lang="en-US" altLang="en-US" sz="2000" dirty="0" smtClean="0"/>
              <a:t>Integrative medicine combines conventional and CAM practices</a:t>
            </a:r>
          </a:p>
          <a:p>
            <a:r>
              <a:rPr lang="en-US" altLang="en-US" sz="2000" dirty="0" smtClean="0"/>
              <a:t>Variety of therapies</a:t>
            </a:r>
          </a:p>
          <a:p>
            <a:pPr lvl="1"/>
            <a:r>
              <a:rPr lang="en-US" altLang="en-US" sz="2000" dirty="0" smtClean="0"/>
              <a:t>Alternative medical systems (nutrition, exercise, acupuncture)</a:t>
            </a:r>
          </a:p>
          <a:p>
            <a:pPr lvl="1"/>
            <a:r>
              <a:rPr lang="en-US" altLang="en-US" sz="2000" dirty="0" smtClean="0"/>
              <a:t>Mind–body interventions (meditation, art, music therapy)</a:t>
            </a:r>
          </a:p>
          <a:p>
            <a:pPr lvl="1"/>
            <a:r>
              <a:rPr lang="en-US" altLang="en-US" sz="2000" dirty="0" smtClean="0"/>
              <a:t>Biologically based therapies (herbs, foods, vitamins)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xmlns="" id="{ACCC4852-76CE-40A2-AA95-CA44349D77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Complementary and Alternative Therapies</a:t>
            </a:r>
            <a:r>
              <a:rPr lang="en-US" dirty="0" smtClean="0"/>
              <a:t> #2</a:t>
            </a:r>
            <a:endParaRPr lang="en-US" altLang="en-US" dirty="0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xmlns="" id="{D2036EBA-753E-47AE-80CE-6F14162FB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Variety of therapies—(cont.)</a:t>
            </a:r>
          </a:p>
          <a:p>
            <a:pPr lvl="1"/>
            <a:r>
              <a:rPr lang="en-US" altLang="en-US" dirty="0" smtClean="0"/>
              <a:t>Manipulative and body-based therapies (therapeutic massage, chiropractic manipulation)</a:t>
            </a:r>
          </a:p>
          <a:p>
            <a:pPr lvl="1"/>
            <a:r>
              <a:rPr lang="en-US" altLang="en-US" dirty="0" smtClean="0"/>
              <a:t>Energy therapies (therapeutic touch, qi-gong, pulsed fields, magnetic fields)</a:t>
            </a:r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E8DF37B2-8824-4B89-9912-1974C6500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Psychiatric Rehabilitation </a:t>
            </a:r>
            <a:endParaRPr lang="en-US" altLang="en-US" dirty="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4CDAB49C-715D-46F8-A980-D76CB0258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Services to people with persistent, severe mental illness to help them live in the community</a:t>
            </a:r>
          </a:p>
          <a:p>
            <a:r>
              <a:rPr lang="en-US" altLang="en-US" dirty="0" smtClean="0"/>
              <a:t>Often called community support services or programs</a:t>
            </a:r>
          </a:p>
          <a:p>
            <a:r>
              <a:rPr lang="en-US" altLang="en-US" dirty="0" smtClean="0"/>
              <a:t>Focus on client’s strengths</a:t>
            </a:r>
          </a:p>
          <a:p>
            <a:r>
              <a:rPr lang="en-US" altLang="en-US" dirty="0" smtClean="0"/>
              <a:t>Activities involving medication management, transportation, shopping, food preparation, hygiene, finances, social support</a:t>
            </a:r>
            <a:endParaRPr lang="en-US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xmlns="" id="{46C814CE-B3D2-47F9-9279-004117F03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Psychosocial Interventions</a:t>
            </a:r>
            <a:endParaRPr lang="en-US" altLang="en-US" dirty="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xmlns="" id="{FAB62640-6179-4E80-9F95-4E0F4B046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Nursing activities that enhance clients’ social and psychological functioning and promote social skills, interpersonal relationships, and communication</a:t>
            </a:r>
          </a:p>
          <a:p>
            <a:r>
              <a:rPr lang="en-US" altLang="en-US" dirty="0" smtClean="0"/>
              <a:t>Skills used in mental health and other practice areas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C391933B-8CE1-4C0E-9C51-2122C0B5E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Psychoanalytic Theories: Sigmund Freud #2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441E2485-E13F-4047-98C6-047E43EF8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Behavior motivated by subconscious thoughts, feelings</a:t>
            </a:r>
          </a:p>
          <a:p>
            <a:pPr lvl="1"/>
            <a:r>
              <a:rPr lang="en-US" altLang="en-US" dirty="0" smtClean="0"/>
              <a:t>Conscious, preconscious, unconscious</a:t>
            </a:r>
          </a:p>
          <a:p>
            <a:pPr lvl="1"/>
            <a:r>
              <a:rPr lang="en-US" altLang="en-US" dirty="0" smtClean="0"/>
              <a:t>Freudian slip</a:t>
            </a:r>
          </a:p>
          <a:p>
            <a:r>
              <a:rPr lang="en-US" altLang="en-US" dirty="0" smtClean="0"/>
              <a:t>Dream analysis</a:t>
            </a:r>
          </a:p>
          <a:p>
            <a:r>
              <a:rPr lang="en-US" altLang="en-US" dirty="0" smtClean="0"/>
              <a:t>Ego defense mechanisms (see Table 3.1)</a:t>
            </a:r>
            <a:endParaRPr lang="en-US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xmlns="" id="{923F1D5C-81DD-40A6-9736-4782D69A2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xmlns="" id="{0D652A44-91E7-498F-93F7-DA1B0D8513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No one theory or treatment approach is effective for all clients.</a:t>
            </a:r>
          </a:p>
          <a:p>
            <a:r>
              <a:rPr lang="en-US" altLang="en-US" dirty="0" smtClean="0"/>
              <a:t>Using a variety of psychosocial approaches increases nurse’s effectiveness.</a:t>
            </a:r>
          </a:p>
          <a:p>
            <a:r>
              <a:rPr lang="en-US" altLang="en-US" dirty="0" smtClean="0"/>
              <a:t>The client’s feelings and perceptions are most influential in determining their response.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14ADAF75-B3C0-4D22-B384-DE84EC8085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Psychoanalytic Theories: Sigmund Freud #3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E76ED464-264D-406D-87FD-77318B1E5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Psychosexual stages of development (see Table 3.2)</a:t>
            </a:r>
          </a:p>
          <a:p>
            <a:pPr lvl="1"/>
            <a:r>
              <a:rPr lang="en-US" altLang="en-US" dirty="0" smtClean="0"/>
              <a:t>Oral</a:t>
            </a:r>
          </a:p>
          <a:p>
            <a:pPr lvl="1"/>
            <a:r>
              <a:rPr lang="en-US" altLang="en-US" dirty="0" smtClean="0"/>
              <a:t>Anal</a:t>
            </a:r>
          </a:p>
          <a:p>
            <a:pPr lvl="1"/>
            <a:r>
              <a:rPr lang="en-US" altLang="en-US" dirty="0" smtClean="0"/>
              <a:t>Phallic/oedipal</a:t>
            </a:r>
          </a:p>
          <a:p>
            <a:pPr lvl="1"/>
            <a:r>
              <a:rPr lang="en-US" altLang="en-US" dirty="0" smtClean="0"/>
              <a:t>Latency</a:t>
            </a:r>
          </a:p>
          <a:p>
            <a:pPr lvl="1"/>
            <a:r>
              <a:rPr lang="en-US" altLang="en-US" dirty="0" smtClean="0"/>
              <a:t>Genital</a:t>
            </a:r>
          </a:p>
          <a:p>
            <a:r>
              <a:rPr lang="en-US" altLang="en-US" dirty="0" smtClean="0"/>
              <a:t>Transference and countertransference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F8B54254-E75E-4970-AB85-FA09C64E2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Current Psychoanalytic Practice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AE9D35F0-AE45-41E6-BEF8-A522C1AF2A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Psychoanalysis</a:t>
            </a:r>
          </a:p>
          <a:p>
            <a:pPr lvl="1"/>
            <a:r>
              <a:rPr lang="en-US" altLang="en-US" dirty="0" smtClean="0"/>
              <a:t>Focus on discovering causes of client’s unconscious, repressed thoughts, feelings, conflicts related to anxiety</a:t>
            </a:r>
          </a:p>
          <a:p>
            <a:pPr lvl="1"/>
            <a:r>
              <a:rPr lang="en-US" altLang="en-US" dirty="0" smtClean="0"/>
              <a:t>Free association, dream analysis, interpretation of behavior used to gain insight into and resolve these conflicts, anxieties</a:t>
            </a:r>
          </a:p>
          <a:p>
            <a:r>
              <a:rPr lang="en-US" altLang="en-US" dirty="0" smtClean="0"/>
              <a:t>Lengthy, expensive, practiced on limited basis today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734EFD61-02DD-41B3-9348-8594F9C08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	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A29FED9F-2D62-4C6C-918D-04B2CC454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Freud identified three stages of psychosexual development.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4DF11400-CDB2-4600-8674-830A41821C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AC84DD0C-9E2E-4304-8109-11AAE748A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Freud identified five stages of psychosexual development: oral, anal, phallic/oedipal, latency, and genital.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7B796C27-074B-48FB-8643-673143C8D9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Developmental Theories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F6D4EE70-6360-41E9-8190-9C9570A6D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Erik Erikson</a:t>
            </a:r>
          </a:p>
          <a:p>
            <a:pPr lvl="1"/>
            <a:r>
              <a:rPr lang="en-US" altLang="en-US" dirty="0" smtClean="0"/>
              <a:t>Eight psychosocial stages of development (see Table 3.3)</a:t>
            </a:r>
          </a:p>
          <a:p>
            <a:pPr lvl="1"/>
            <a:r>
              <a:rPr lang="en-US" altLang="en-US" dirty="0" smtClean="0"/>
              <a:t>Achievement of life’s virtues</a:t>
            </a:r>
          </a:p>
          <a:p>
            <a:r>
              <a:rPr lang="en-US" altLang="en-US" dirty="0" smtClean="0"/>
              <a:t>Jean Piaget</a:t>
            </a:r>
          </a:p>
          <a:p>
            <a:pPr lvl="1"/>
            <a:r>
              <a:rPr lang="en-US" altLang="en-US" dirty="0" smtClean="0"/>
              <a:t>Cognitive, intellectual development</a:t>
            </a:r>
          </a:p>
          <a:p>
            <a:pPr lvl="1"/>
            <a:r>
              <a:rPr lang="en-US" altLang="en-US" dirty="0" smtClean="0"/>
              <a:t>Four stages: sensorimotor, preoperational, concrete operations, formal operations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3DC08E5B84D43B175C9FE208FC5A8" ma:contentTypeVersion="12" ma:contentTypeDescription="Create a new document." ma:contentTypeScope="" ma:versionID="bf2ccbbb28ce204f64761bb7953ec272">
  <xsd:schema xmlns:xsd="http://www.w3.org/2001/XMLSchema" xmlns:xs="http://www.w3.org/2001/XMLSchema" xmlns:p="http://schemas.microsoft.com/office/2006/metadata/properties" xmlns:ns3="a6485ab5-851e-47ff-93ce-feaefe8b5909" xmlns:ns4="d88a124b-e06d-4530-ac11-f5e396ad584f" targetNamespace="http://schemas.microsoft.com/office/2006/metadata/properties" ma:root="true" ma:fieldsID="11be8e743ecca255454a96452f43bbcd" ns3:_="" ns4:_="">
    <xsd:import namespace="a6485ab5-851e-47ff-93ce-feaefe8b5909"/>
    <xsd:import namespace="d88a124b-e06d-4530-ac11-f5e396ad58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5ab5-851e-47ff-93ce-feaefe8b5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124b-e06d-4530-ac11-f5e396ad58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70C32C-7939-4004-AB85-9E589002B0DF}">
  <ds:schemaRefs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a6485ab5-851e-47ff-93ce-feaefe8b5909"/>
    <ds:schemaRef ds:uri="http://schemas.microsoft.com/office/2006/documentManagement/types"/>
    <ds:schemaRef ds:uri="d88a124b-e06d-4530-ac11-f5e396ad584f"/>
  </ds:schemaRefs>
</ds:datastoreItem>
</file>

<file path=customXml/itemProps2.xml><?xml version="1.0" encoding="utf-8"?>
<ds:datastoreItem xmlns:ds="http://schemas.openxmlformats.org/officeDocument/2006/customXml" ds:itemID="{FB7F1B5E-EA08-49A2-8BA5-FB2FEFADBF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14303B-18D0-4FB9-85A2-282A28FB3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85ab5-851e-47ff-93ce-feaefe8b5909"/>
    <ds:schemaRef ds:uri="d88a124b-e06d-4530-ac11-f5e396ad5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3420</TotalTime>
  <Words>1524</Words>
  <Application>Microsoft Office PowerPoint</Application>
  <PresentationFormat>On-screen Show (4:3)</PresentationFormat>
  <Paragraphs>219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LWW TEMPLATE</vt:lpstr>
      <vt:lpstr>Chapter 3   Psychosocial Theories and Therapy</vt:lpstr>
      <vt:lpstr>Psychosocial Theories </vt:lpstr>
      <vt:lpstr>Psychoanalytic Theories: Sigmund Freud #1</vt:lpstr>
      <vt:lpstr>Psychoanalytic Theories: Sigmund Freud #2</vt:lpstr>
      <vt:lpstr>Psychoanalytic Theories: Sigmund Freud #3</vt:lpstr>
      <vt:lpstr>Current Psychoanalytic Practice</vt:lpstr>
      <vt:lpstr>Question #1 </vt:lpstr>
      <vt:lpstr>Answer to Question #1</vt:lpstr>
      <vt:lpstr>Developmental Theories</vt:lpstr>
      <vt:lpstr>Interpersonal Theories: Sullivan</vt:lpstr>
      <vt:lpstr>Interpersonal Theories: Peplau</vt:lpstr>
      <vt:lpstr>Humanistic Theories</vt:lpstr>
      <vt:lpstr>Behavioral Theories #1</vt:lpstr>
      <vt:lpstr>Behavioral Theories #2</vt:lpstr>
      <vt:lpstr>Behavioral Theories #3</vt:lpstr>
      <vt:lpstr>Question #2 </vt:lpstr>
      <vt:lpstr>Answer to Question #2</vt:lpstr>
      <vt:lpstr>Existential Theories #1</vt:lpstr>
      <vt:lpstr>Existential Theories #2</vt:lpstr>
      <vt:lpstr>Existential Theories #3</vt:lpstr>
      <vt:lpstr>Crisis Intervention #1</vt:lpstr>
      <vt:lpstr>Crisis Intervention #2</vt:lpstr>
      <vt:lpstr>Question #3 </vt:lpstr>
      <vt:lpstr>Answer to Question #3</vt:lpstr>
      <vt:lpstr>Cultural Considerations</vt:lpstr>
      <vt:lpstr>Treatment Modalities #1 </vt:lpstr>
      <vt:lpstr>Treatment Modalities #2 </vt:lpstr>
      <vt:lpstr>Individual Psychotherapy </vt:lpstr>
      <vt:lpstr>Groups and Group Therapy #1</vt:lpstr>
      <vt:lpstr>Groups and Group Therapy #2</vt:lpstr>
      <vt:lpstr>Groups and Group Therapy #3</vt:lpstr>
      <vt:lpstr>Groups and Group Therapy #4</vt:lpstr>
      <vt:lpstr>Types of Therapy Groups </vt:lpstr>
      <vt:lpstr>Question #4 </vt:lpstr>
      <vt:lpstr>Answer to Question #4</vt:lpstr>
      <vt:lpstr>Complementary and Alternative Medicine (CAM) #1</vt:lpstr>
      <vt:lpstr>Complementary and Alternative Therapies #2</vt:lpstr>
      <vt:lpstr>Psychiatric Rehabilitation </vt:lpstr>
      <vt:lpstr>Psychosocial Interventions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Psychosocial Theories and  Therapy</dc:title>
  <dc:creator>Dale Gray</dc:creator>
  <cp:lastModifiedBy> </cp:lastModifiedBy>
  <cp:revision>159</cp:revision>
  <cp:lastPrinted>2001-01-03T19:47:24Z</cp:lastPrinted>
  <dcterms:created xsi:type="dcterms:W3CDTF">2001-02-15T19:07:27Z</dcterms:created>
  <dcterms:modified xsi:type="dcterms:W3CDTF">2022-07-21T06:36:09Z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0x01010096E3DC08E5B84D43B175C9FE208FC5A8</vt:lpwstr>
  </property>
</Properties>
</file>