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28"/>
  </p:notesMasterIdLst>
  <p:handoutMasterIdLst>
    <p:handoutMasterId r:id="rId29"/>
  </p:handoutMasterIdLst>
  <p:sldIdLst>
    <p:sldId id="328" r:id="rId5"/>
    <p:sldId id="294" r:id="rId6"/>
    <p:sldId id="296" r:id="rId7"/>
    <p:sldId id="316" r:id="rId8"/>
    <p:sldId id="305" r:id="rId9"/>
    <p:sldId id="319" r:id="rId10"/>
    <p:sldId id="320" r:id="rId11"/>
    <p:sldId id="306" r:id="rId12"/>
    <p:sldId id="317" r:id="rId13"/>
    <p:sldId id="307" r:id="rId14"/>
    <p:sldId id="321" r:id="rId15"/>
    <p:sldId id="322" r:id="rId16"/>
    <p:sldId id="309" r:id="rId17"/>
    <p:sldId id="310" r:id="rId18"/>
    <p:sldId id="311" r:id="rId19"/>
    <p:sldId id="325" r:id="rId20"/>
    <p:sldId id="326" r:id="rId21"/>
    <p:sldId id="318" r:id="rId22"/>
    <p:sldId id="312" r:id="rId23"/>
    <p:sldId id="323" r:id="rId24"/>
    <p:sldId id="324" r:id="rId25"/>
    <p:sldId id="314" r:id="rId26"/>
    <p:sldId id="315" r:id="rId2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EC4"/>
    <a:srgbClr val="1974CF"/>
    <a:srgbClr val="1B7EE1"/>
    <a:srgbClr val="1973CD"/>
    <a:srgbClr val="1666B6"/>
    <a:srgbClr val="0C66C0"/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5515" autoAdjust="0"/>
  </p:normalViewPr>
  <p:slideViewPr>
    <p:cSldViewPr snapToGrid="0">
      <p:cViewPr varScale="1">
        <p:scale>
          <a:sx n="65" d="100"/>
          <a:sy n="65" d="100"/>
        </p:scale>
        <p:origin x="-1410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F112857C-5B17-4991-A5AB-64CD4DEF72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36C47998-76B6-42CE-8C03-16B4B87746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911C1987-5FB8-40BA-B06B-CDBE8BB218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773A48AC-51B0-45D2-B48D-8ACBA0318E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55A694D1-B7D3-46DE-9A92-7492B4F858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454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D21824E8-8B75-4845-A2F2-3748EB62E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BBB5E02B-0EDC-450C-A6FE-5E84F865E4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>
            <a:extLst>
              <a:ext uri="{FF2B5EF4-FFF2-40B4-BE49-F238E27FC236}">
                <a16:creationId xmlns="" xmlns:a16="http://schemas.microsoft.com/office/drawing/2014/main" id="{87CF34A3-60FD-46DF-A5C0-964873F9A9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5B7AAA91-4369-451D-97B9-5530B5BF0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91A0FBF5-161A-402A-B29B-1F56D2C04F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E5040A-0EBB-44A4-B67D-4BCF25FE75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4D7AF0FE-9FE5-469B-AE72-5A2D1FBCA7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401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="" xmlns:a16="http://schemas.microsoft.com/office/drawing/2014/main" id="{15D3706E-299D-4013-A476-39AB0C0B6D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="" xmlns:a16="http://schemas.microsoft.com/office/drawing/2014/main" id="{505569EA-AA0D-460D-9337-70EAF92E9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="" xmlns:a16="http://schemas.microsoft.com/office/drawing/2014/main" id="{ABFF1B44-AD87-4FE7-BEC2-EE8EAFFD37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D4EBD-8E6B-4333-8F59-BF8AB6781B74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="" xmlns:a16="http://schemas.microsoft.com/office/drawing/2014/main" id="{B0274D04-C4BD-4946-90F9-6847893491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="" xmlns:a16="http://schemas.microsoft.com/office/drawing/2014/main" id="{F3B02A37-A664-4D9C-B10A-40A6A2C0C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="" xmlns:a16="http://schemas.microsoft.com/office/drawing/2014/main" id="{388AC736-8F51-41EA-9DAD-589EE483B2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B2F19-FF30-4D2E-A2FB-6648349498D0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="" xmlns:a16="http://schemas.microsoft.com/office/drawing/2014/main" id="{7B409605-5BDF-45BB-8705-C520A3D84C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="" xmlns:a16="http://schemas.microsoft.com/office/drawing/2014/main" id="{23F31C15-1E1C-41AD-96D2-A8DA424D0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="" xmlns:a16="http://schemas.microsoft.com/office/drawing/2014/main" id="{9335A49D-3277-4E0D-BF7D-15BD5A78E6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A9BF3E-557D-4086-B765-3CBB0B768E19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A50EB4B2-9151-4472-A9DF-FB29329348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DD79CB22-1D4E-4C9E-ADAD-7B1CF65BDC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7447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4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838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39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112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12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88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01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926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58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1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7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8656E667-92B1-426C-AD4B-044D7282A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5E5A906A-064C-4DD3-AF4E-738790D81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50277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0535C2A5-AA4C-45A7-935A-AEF3B854C1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97F257A6-6C6D-47B3-820F-F56370C683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432A17B6-00CB-43D2-ACE7-61014035AF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82BD8034-EE83-4A38-925C-789FD241CAB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4CE42DC-3629-455F-AC90-9D1352B54FBE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–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550" y="2745582"/>
            <a:ext cx="6692900" cy="221599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Settings and Therapeutic Programs</a:t>
            </a:r>
            <a:r>
              <a:rPr lang="en-GB" altLang="en-US" sz="3200" dirty="0">
                <a:solidFill>
                  <a:srgbClr val="1974CF"/>
                </a:solidFill>
              </a:rPr>
              <a:t/>
            </a:r>
            <a:br>
              <a:rPr lang="en-GB" altLang="en-US" sz="3200" dirty="0">
                <a:solidFill>
                  <a:srgbClr val="1974CF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98875BED-15F9-478D-98DF-BB912C360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Rehabilitation and Recovery Programs </a:t>
            </a:r>
            <a:r>
              <a:rPr lang="en-US" dirty="0" smtClean="0"/>
              <a:t>#3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510BD6B5-33BD-41D8-BCDA-FAE9B1A76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Assertive community treatment (ACT)</a:t>
            </a:r>
          </a:p>
          <a:p>
            <a:pPr lvl="1"/>
            <a:r>
              <a:rPr lang="en-US" altLang="en-US" sz="2000" dirty="0" smtClean="0"/>
              <a:t>One of the most effective approaches (see Box 4.5)</a:t>
            </a:r>
          </a:p>
          <a:p>
            <a:pPr lvl="1"/>
            <a:r>
              <a:rPr lang="en-US" altLang="en-US" sz="2000" dirty="0" smtClean="0"/>
              <a:t>Problem-solving orientation (no problem is too small)</a:t>
            </a:r>
          </a:p>
          <a:p>
            <a:pPr lvl="1"/>
            <a:r>
              <a:rPr lang="en-US" altLang="en-US" sz="2000" dirty="0" smtClean="0"/>
              <a:t>Direct provision of service rather than referral</a:t>
            </a:r>
          </a:p>
          <a:p>
            <a:pPr lvl="1"/>
            <a:r>
              <a:rPr lang="en-US" altLang="en-US" sz="2000" dirty="0" smtClean="0"/>
              <a:t>Intense services; no time constraints</a:t>
            </a:r>
          </a:p>
          <a:p>
            <a:r>
              <a:rPr lang="en-US" altLang="en-US" sz="2000" dirty="0" smtClean="0"/>
              <a:t>Information and communication technology (ICT)</a:t>
            </a:r>
          </a:p>
          <a:p>
            <a:pPr lvl="1"/>
            <a:r>
              <a:rPr lang="en-US" altLang="en-US" sz="2000" dirty="0" smtClean="0"/>
              <a:t>Telepsychiatry, telepsychology, telemental health, e-mental health</a:t>
            </a:r>
          </a:p>
          <a:p>
            <a:pPr lvl="1"/>
            <a:r>
              <a:rPr lang="en-US" altLang="en-US" sz="2000" dirty="0" smtClean="0"/>
              <a:t>Phone apps for web-based diary, group participation</a:t>
            </a:r>
          </a:p>
          <a:p>
            <a:pPr lvl="1"/>
            <a:r>
              <a:rPr lang="en-US" altLang="en-US" sz="2000" dirty="0" smtClean="0"/>
              <a:t>Videoconferencing, prescription refills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D4550BB4-0B6B-4C39-A29A-0EC7FB308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43FFEC77-FA6C-424C-9A63-80F77899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In the clubhouse model, the relationship between clients is most important.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4F9E32BA-DE10-44D6-809A-744FF820D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9F7EBC-29D5-4A17-A514-07407E843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With the clubhouse model, the physician–client relationship is the most important.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E27023C5-827F-47C5-856D-FFD6F927C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Clients With Complex Needs: Homeless People With Mental Illness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176B73D0-51D0-4F14-9973-B2FF6693F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Compared with homeless people who are not mentally ill: </a:t>
            </a:r>
          </a:p>
          <a:p>
            <a:pPr lvl="1"/>
            <a:r>
              <a:rPr lang="en-US" altLang="en-US" dirty="0" smtClean="0"/>
              <a:t>Spend more time in jail</a:t>
            </a:r>
          </a:p>
          <a:p>
            <a:pPr lvl="1"/>
            <a:r>
              <a:rPr lang="en-US" altLang="en-US" dirty="0" smtClean="0"/>
              <a:t>Are homeless longer</a:t>
            </a:r>
          </a:p>
          <a:p>
            <a:pPr lvl="1"/>
            <a:r>
              <a:rPr lang="en-US" altLang="en-US" dirty="0" smtClean="0"/>
              <a:t>Spend more time in shelters</a:t>
            </a:r>
          </a:p>
          <a:p>
            <a:pPr lvl="1"/>
            <a:r>
              <a:rPr lang="en-US" altLang="en-US" dirty="0" smtClean="0"/>
              <a:t>Have less family contact</a:t>
            </a:r>
          </a:p>
          <a:p>
            <a:pPr lvl="1"/>
            <a:r>
              <a:rPr lang="en-US" altLang="en-US" dirty="0" smtClean="0"/>
              <a:t>Face greater barriers to employment</a:t>
            </a:r>
          </a:p>
          <a:p>
            <a:r>
              <a:rPr lang="en-US" altLang="en-US" dirty="0" smtClean="0"/>
              <a:t>Projects for Assistance in Transition from Homelessness (PATH) program</a:t>
            </a:r>
          </a:p>
          <a:p>
            <a:r>
              <a:rPr lang="en-US" altLang="en-US" dirty="0" smtClean="0"/>
              <a:t>Center for Mental Health Services (CMHS)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664B8F5C-FBB9-486D-8654-7974A83AB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Clients With Complex Needs: Mental Illness and Incarceration #1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46CCDF81-F75D-4397-A477-9BB5A3DD6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rate of mental illness among the incarcerated is estimated to be five times higher than the general population.</a:t>
            </a:r>
          </a:p>
          <a:p>
            <a:r>
              <a:rPr lang="en-US" altLang="en-US" dirty="0" smtClean="0"/>
              <a:t>Factors for placement in criminal justice system</a:t>
            </a:r>
          </a:p>
          <a:p>
            <a:pPr lvl="1"/>
            <a:r>
              <a:rPr lang="en-US" altLang="en-US" dirty="0" smtClean="0"/>
              <a:t>Deinstitutionalization</a:t>
            </a:r>
          </a:p>
          <a:p>
            <a:pPr lvl="1"/>
            <a:r>
              <a:rPr lang="en-US" altLang="en-US" dirty="0" smtClean="0"/>
              <a:t>More rigid criteria for civil commitment</a:t>
            </a:r>
          </a:p>
          <a:p>
            <a:pPr lvl="1"/>
            <a:r>
              <a:rPr lang="en-US" altLang="en-US" dirty="0" smtClean="0"/>
              <a:t>Lack of adequate community support</a:t>
            </a:r>
          </a:p>
          <a:p>
            <a:pPr lvl="1"/>
            <a:r>
              <a:rPr lang="en-US" altLang="en-US" dirty="0" smtClean="0"/>
              <a:t>Economizing on treatment for mental illness</a:t>
            </a:r>
          </a:p>
          <a:p>
            <a:pPr lvl="1"/>
            <a:r>
              <a:rPr lang="en-US" altLang="en-US" dirty="0" smtClean="0"/>
              <a:t>Attitudes of police and society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B81EFE00-23CC-415E-8F14-3667D8560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Clients With Complex Needs: Mental Illness and Incarceration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29EB5FB8-5FFD-49C4-94F7-A462FF9A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Criminalization of mental illness</a:t>
            </a:r>
          </a:p>
          <a:p>
            <a:r>
              <a:rPr lang="en-US" altLang="en-US" dirty="0" smtClean="0"/>
              <a:t>Barriers to successful community reintegration</a:t>
            </a:r>
          </a:p>
          <a:p>
            <a:pPr lvl="1"/>
            <a:r>
              <a:rPr lang="en-US" altLang="en-US" dirty="0" smtClean="0"/>
              <a:t>Poverty</a:t>
            </a:r>
          </a:p>
          <a:p>
            <a:pPr lvl="1"/>
            <a:r>
              <a:rPr lang="en-US" altLang="en-US" dirty="0" smtClean="0"/>
              <a:t>Homelessness</a:t>
            </a:r>
          </a:p>
          <a:p>
            <a:pPr lvl="1"/>
            <a:r>
              <a:rPr lang="en-US" altLang="en-US" dirty="0" smtClean="0"/>
              <a:t>Substance use</a:t>
            </a:r>
          </a:p>
          <a:p>
            <a:pPr lvl="1"/>
            <a:r>
              <a:rPr lang="en-US" altLang="en-US" dirty="0" smtClean="0"/>
              <a:t>Violence</a:t>
            </a:r>
          </a:p>
          <a:p>
            <a:pPr lvl="1"/>
            <a:r>
              <a:rPr lang="en-US" altLang="en-US" dirty="0" smtClean="0"/>
              <a:t>Victimization, rape, trauma</a:t>
            </a:r>
          </a:p>
          <a:p>
            <a:pPr lvl="1"/>
            <a:r>
              <a:rPr lang="en-US" altLang="en-US" dirty="0" smtClean="0"/>
              <a:t>Self-harm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998B638E-38E0-47A8-9F39-6F2ECF0EC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Clients With Complex Needs: Active Military and Veterans #1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4193634C-AB38-4288-911E-2E0350695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The prevalence of posttraumatic stress disorder (PTSD) and major depression is greater than in civilian counterparts.</a:t>
            </a:r>
          </a:p>
          <a:p>
            <a:r>
              <a:rPr lang="en-US" altLang="en-US" sz="2000" dirty="0" smtClean="0"/>
              <a:t>Increased rates of, suicide, homicide, injury, physical illness</a:t>
            </a:r>
          </a:p>
          <a:p>
            <a:r>
              <a:rPr lang="en-US" altLang="en-US" sz="2000" dirty="0" smtClean="0"/>
              <a:t>Also common:</a:t>
            </a:r>
          </a:p>
          <a:p>
            <a:pPr lvl="1"/>
            <a:r>
              <a:rPr lang="en-US" altLang="en-US" sz="2000" dirty="0" smtClean="0"/>
              <a:t>Sleep disorders</a:t>
            </a:r>
          </a:p>
          <a:p>
            <a:pPr lvl="1"/>
            <a:r>
              <a:rPr lang="en-US" altLang="en-US" sz="2000" dirty="0" smtClean="0"/>
              <a:t>Substance abuse</a:t>
            </a:r>
          </a:p>
          <a:p>
            <a:pPr lvl="1"/>
            <a:r>
              <a:rPr lang="en-US" altLang="en-US" sz="2000" dirty="0" smtClean="0"/>
              <a:t>Cardiovascular disease</a:t>
            </a:r>
          </a:p>
          <a:p>
            <a:pPr lvl="1"/>
            <a:r>
              <a:rPr lang="en-US" altLang="en-US" sz="2000" dirty="0" smtClean="0"/>
              <a:t>Smoking</a:t>
            </a:r>
          </a:p>
          <a:p>
            <a:pPr lvl="1"/>
            <a:r>
              <a:rPr lang="en-US" altLang="en-US" sz="2000" dirty="0" smtClean="0"/>
              <a:t>Homelessness</a:t>
            </a:r>
          </a:p>
          <a:p>
            <a:pPr lvl="1"/>
            <a:r>
              <a:rPr lang="en-US" altLang="en-US" sz="2000" dirty="0" smtClean="0"/>
              <a:t>Marital and family dysfunction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FA46D222-8B69-497B-A859-08EA4ECE9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Clients With Complex Needs: Active Military and Veterans #2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69B13F7D-A6D6-489C-BB38-E263FE29E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Reluctance to seek treatment</a:t>
            </a:r>
          </a:p>
          <a:p>
            <a:r>
              <a:rPr lang="en-US" altLang="en-US" dirty="0" smtClean="0"/>
              <a:t>Lack of availability of treatment</a:t>
            </a:r>
          </a:p>
          <a:p>
            <a:r>
              <a:rPr lang="en-US" altLang="en-US" dirty="0" smtClean="0"/>
              <a:t>Stigma</a:t>
            </a:r>
          </a:p>
          <a:p>
            <a:r>
              <a:rPr lang="en-US" altLang="en-US" dirty="0" smtClean="0"/>
              <a:t>Widespread sexual traumas for both males and females</a:t>
            </a:r>
          </a:p>
          <a:p>
            <a:r>
              <a:rPr lang="en-US" altLang="en-US" dirty="0" smtClean="0"/>
              <a:t>Services for veterans (see Box 4.6)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A5DF5609-6A3A-4342-9C2C-E8D4AA6DF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Interdisciplinary Team #1 (See Box 4.7)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DC39EC52-536E-424B-8E72-B93112DEE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Pharmacist</a:t>
            </a:r>
          </a:p>
          <a:p>
            <a:r>
              <a:rPr lang="en-US" altLang="en-US" dirty="0" smtClean="0"/>
              <a:t>Psychiatrist</a:t>
            </a:r>
          </a:p>
          <a:p>
            <a:r>
              <a:rPr lang="en-US" altLang="en-US" dirty="0" smtClean="0"/>
              <a:t>Psychologist</a:t>
            </a:r>
          </a:p>
          <a:p>
            <a:r>
              <a:rPr lang="en-US" altLang="en-US" dirty="0" smtClean="0"/>
              <a:t>Psychiatric nurse</a:t>
            </a:r>
          </a:p>
          <a:p>
            <a:r>
              <a:rPr lang="en-US" altLang="en-US" dirty="0" smtClean="0"/>
              <a:t>Psychiatric social worker</a:t>
            </a:r>
          </a:p>
          <a:p>
            <a:r>
              <a:rPr lang="en-US" altLang="en-US" dirty="0" smtClean="0"/>
              <a:t>Occupational therapist</a:t>
            </a:r>
          </a:p>
          <a:p>
            <a:r>
              <a:rPr lang="en-US" altLang="en-US" dirty="0" smtClean="0"/>
              <a:t>Recreation therapist</a:t>
            </a:r>
          </a:p>
          <a:p>
            <a:r>
              <a:rPr lang="en-US" altLang="en-US" dirty="0" smtClean="0"/>
              <a:t>Vocational rehabilitation specialist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5A742B1E-0E0F-417D-9BD3-7B8ADE6C0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Interdisciplinary Team #2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84404D35-9C48-4DCC-870A-E08445518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Core skill areas</a:t>
            </a:r>
          </a:p>
          <a:p>
            <a:pPr lvl="1"/>
            <a:r>
              <a:rPr lang="en-US" altLang="en-US" dirty="0" smtClean="0"/>
              <a:t>Interpersonal skills (tolerance, patience)</a:t>
            </a:r>
          </a:p>
          <a:p>
            <a:pPr lvl="1"/>
            <a:r>
              <a:rPr lang="en-US" altLang="en-US" dirty="0" smtClean="0"/>
              <a:t>Humanity (warmth, acceptance, empathy)</a:t>
            </a:r>
          </a:p>
          <a:p>
            <a:pPr lvl="1"/>
            <a:r>
              <a:rPr lang="en-US" altLang="en-US" dirty="0" smtClean="0"/>
              <a:t>Knowledge base</a:t>
            </a:r>
          </a:p>
          <a:p>
            <a:pPr lvl="1"/>
            <a:r>
              <a:rPr lang="en-US" altLang="en-US" dirty="0" smtClean="0"/>
              <a:t>Communication skills</a:t>
            </a:r>
          </a:p>
          <a:p>
            <a:pPr lvl="1"/>
            <a:r>
              <a:rPr lang="en-US" altLang="en-US" dirty="0" smtClean="0"/>
              <a:t>Personal qualities (consistency, assertiveness, problem-solving)</a:t>
            </a:r>
          </a:p>
          <a:p>
            <a:pPr lvl="1"/>
            <a:r>
              <a:rPr lang="en-US" altLang="en-US" dirty="0" smtClean="0"/>
              <a:t>Teamwork skills</a:t>
            </a:r>
          </a:p>
          <a:p>
            <a:pPr lvl="1"/>
            <a:r>
              <a:rPr lang="en-US" altLang="en-US" dirty="0" smtClean="0"/>
              <a:t>Risk assessment, risk management skills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67CCC051-858D-4C99-A93D-86B2CCFE2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Settings #1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2B6B82C7-452A-4A06-958D-2090EE721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Inpatient hospital treatment</a:t>
            </a:r>
          </a:p>
          <a:p>
            <a:pPr lvl="1"/>
            <a:r>
              <a:rPr lang="en-US" altLang="en-US" dirty="0" smtClean="0"/>
              <a:t>Rapid assessment, stabilization of symptoms, discharge planning</a:t>
            </a:r>
          </a:p>
          <a:p>
            <a:pPr lvl="2"/>
            <a:r>
              <a:rPr lang="en-US" altLang="en-US" dirty="0" smtClean="0"/>
              <a:t>Client-centered multidisciplinary approach to brief stay</a:t>
            </a:r>
          </a:p>
          <a:p>
            <a:pPr lvl="2"/>
            <a:r>
              <a:rPr lang="en-US" altLang="en-US" dirty="0" smtClean="0"/>
              <a:t>Identify long-term issues for outpatient therapy</a:t>
            </a:r>
          </a:p>
          <a:p>
            <a:pPr lvl="1"/>
            <a:r>
              <a:rPr lang="en-US" altLang="en-US" dirty="0" smtClean="0"/>
              <a:t>Short-stay clients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4F3AB0B0-B595-4648-8F3C-D81E22ACC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	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E6569162-3B40-48F4-9B04-A89F0DA8E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discipline most likely would be included as part of the interdisciplinary team?</a:t>
            </a:r>
          </a:p>
          <a:p>
            <a:pPr marL="457200" lvl="1" indent="0">
              <a:buNone/>
            </a:pPr>
            <a:r>
              <a:rPr lang="en-US" altLang="en-US" dirty="0" smtClean="0"/>
              <a:t>A. Physician’s assistant</a:t>
            </a:r>
          </a:p>
          <a:p>
            <a:pPr marL="457200" lvl="1" indent="0">
              <a:buNone/>
            </a:pPr>
            <a:r>
              <a:rPr lang="en-US" altLang="en-US" dirty="0" smtClean="0"/>
              <a:t>B. Physical therapist</a:t>
            </a:r>
          </a:p>
          <a:p>
            <a:pPr marL="457200" lvl="1" indent="0">
              <a:buNone/>
            </a:pPr>
            <a:r>
              <a:rPr lang="en-US" altLang="en-US" dirty="0" smtClean="0"/>
              <a:t>C. Pharmacist</a:t>
            </a:r>
          </a:p>
          <a:p>
            <a:pPr marL="457200" lvl="1" indent="0">
              <a:buNone/>
            </a:pPr>
            <a:r>
              <a:rPr lang="en-US" altLang="en-US" dirty="0" smtClean="0"/>
              <a:t>D. Dietitian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BA274CE7-A2B2-45D8-B0B4-C9FC82203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</a:t>
            </a:r>
            <a:r>
              <a:rPr lang="en-US" dirty="0" smtClean="0"/>
              <a:t>Question #3</a:t>
            </a:r>
            <a:endParaRPr lang="en-US" altLang="en-US" dirty="0"/>
          </a:p>
        </p:txBody>
      </p:sp>
      <p:sp>
        <p:nvSpPr>
          <p:cNvPr id="357379" name="Rectangle 3">
            <a:extLst>
              <a:ext uri="{FF2B5EF4-FFF2-40B4-BE49-F238E27FC236}">
                <a16:creationId xmlns="" xmlns:a16="http://schemas.microsoft.com/office/drawing/2014/main" id="{2B398973-6DE6-477E-B9BC-2F85FEF26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Pharmacist</a:t>
            </a:r>
          </a:p>
          <a:p>
            <a:r>
              <a:rPr lang="en-US" dirty="0" smtClean="0"/>
              <a:t>Rationale: The pharmacist would be a member of the interdisciplinary team when medication, management of side effects, and/or interactions with nonpsychiatric medications are complex. </a:t>
            </a:r>
          </a:p>
          <a:p>
            <a:pPr lvl="1"/>
            <a:r>
              <a:rPr lang="en-US" dirty="0" smtClean="0"/>
              <a:t>A physician’s assistant, physical therapist, and dietitian are not typically involved as members of the psychiatric interdisciplinary team.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B7B7378F-E702-4A9E-BEC0-A4B73494A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Psychosocial Nursing in Public Health and Home Care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3DFC90CF-1C8B-4013-A787-477FBA0C7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Primary prevention: stress management education</a:t>
            </a:r>
          </a:p>
          <a:p>
            <a:r>
              <a:rPr lang="en-US" altLang="en-US" dirty="0" smtClean="0"/>
              <a:t>Secondary prevention: early identification of mental health problems</a:t>
            </a:r>
          </a:p>
          <a:p>
            <a:r>
              <a:rPr lang="en-US" altLang="en-US" dirty="0" smtClean="0"/>
              <a:t>Tertiary prevention: monitoring and coordinating psychiatric rehabilitation services</a:t>
            </a:r>
          </a:p>
          <a:p>
            <a:r>
              <a:rPr lang="en-US" altLang="en-US" dirty="0" smtClean="0"/>
              <a:t>Clinical practice issues such as substance abuse, domestic violence, child abuse, grief, depression, and many others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3E22325F-80F3-4BED-BC0F-F14385B4A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01123FF8-8B49-4FBB-96A3-91B2ABADC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Evolution of care away from traditional hospital-based goals to client-centered goals</a:t>
            </a:r>
          </a:p>
          <a:p>
            <a:r>
              <a:rPr lang="en-US" altLang="en-US" dirty="0" smtClean="0"/>
              <a:t>Nontraditional settings such as jails or homeless shelters</a:t>
            </a:r>
          </a:p>
          <a:p>
            <a:r>
              <a:rPr lang="en-US" altLang="en-US" dirty="0" smtClean="0"/>
              <a:t>Empowering clients to make their own decisions</a:t>
            </a:r>
          </a:p>
          <a:p>
            <a:r>
              <a:rPr lang="en-US" altLang="en-US" dirty="0" smtClean="0"/>
              <a:t>Awareness of frustration related to working with clients having persistent and severe mental illness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FECD69BF-2D67-4DAC-A917-9ED4B11E1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Settings #2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1B96BB87-7AA5-43CE-9018-B7ACB65ED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Inpatient hospital treatment—(cont.)</a:t>
            </a:r>
          </a:p>
          <a:p>
            <a:pPr lvl="1"/>
            <a:r>
              <a:rPr lang="en-US" altLang="en-US" dirty="0" smtClean="0"/>
              <a:t>Long-stay clients (severe, persistent mental illness requiring acute care services)</a:t>
            </a:r>
          </a:p>
          <a:p>
            <a:pPr lvl="1"/>
            <a:r>
              <a:rPr lang="en-US" altLang="en-US" dirty="0" smtClean="0"/>
              <a:t>Case management</a:t>
            </a:r>
          </a:p>
          <a:p>
            <a:pPr lvl="1"/>
            <a:r>
              <a:rPr lang="en-US" altLang="en-US" dirty="0" smtClean="0"/>
              <a:t>Discharge planning</a:t>
            </a:r>
          </a:p>
          <a:p>
            <a:r>
              <a:rPr lang="en-US" altLang="en-US" dirty="0" smtClean="0"/>
              <a:t>Partial hospitalization programs</a:t>
            </a:r>
          </a:p>
          <a:p>
            <a:pPr lvl="1"/>
            <a:r>
              <a:rPr lang="en-US" altLang="en-US" dirty="0" smtClean="0"/>
              <a:t>Day treatment programs</a:t>
            </a:r>
          </a:p>
          <a:p>
            <a:pPr lvl="1"/>
            <a:r>
              <a:rPr lang="en-US" altLang="en-US" dirty="0" smtClean="0"/>
              <a:t>Eight broad categories of goals (see Box 4.1)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0DDDA981-2946-471A-9974-055470E87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Settings #3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BD0959B9-F6A5-4701-ABA6-2F58CA394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Residential settings (see Box 4.2)</a:t>
            </a:r>
          </a:p>
          <a:p>
            <a:pPr lvl="1"/>
            <a:r>
              <a:rPr lang="en-US" altLang="en-US" dirty="0" smtClean="0"/>
              <a:t>Vary in structure, level of supervision, and services provided</a:t>
            </a:r>
          </a:p>
          <a:p>
            <a:pPr lvl="2"/>
            <a:r>
              <a:rPr lang="en-US" altLang="en-US" dirty="0" smtClean="0"/>
              <a:t>Group homes</a:t>
            </a:r>
          </a:p>
          <a:p>
            <a:pPr lvl="2"/>
            <a:r>
              <a:rPr lang="en-US" altLang="en-US" dirty="0" smtClean="0"/>
              <a:t>Supervised apartments</a:t>
            </a:r>
          </a:p>
          <a:p>
            <a:pPr lvl="2"/>
            <a:r>
              <a:rPr lang="en-US" altLang="en-US" dirty="0" smtClean="0"/>
              <a:t>Board and care homes</a:t>
            </a:r>
          </a:p>
          <a:p>
            <a:pPr lvl="2"/>
            <a:r>
              <a:rPr lang="en-US" altLang="en-US" dirty="0" smtClean="0"/>
              <a:t>Assisted living</a:t>
            </a:r>
          </a:p>
          <a:p>
            <a:pPr lvl="2"/>
            <a:r>
              <a:rPr lang="en-US" altLang="en-US" dirty="0" smtClean="0"/>
              <a:t>Adult foster care</a:t>
            </a:r>
          </a:p>
          <a:p>
            <a:pPr lvl="2"/>
            <a:r>
              <a:rPr lang="en-US" altLang="en-US" dirty="0" smtClean="0"/>
              <a:t>Respite/crisis housing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64E1DF42-E692-4C51-8572-460274D42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Settings #4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1B573C30-8110-46A5-9F3F-707D40848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Residential settings—(cont.)</a:t>
            </a:r>
          </a:p>
          <a:p>
            <a:pPr lvl="1"/>
            <a:r>
              <a:rPr lang="en-US" altLang="en-US" dirty="0" smtClean="0"/>
              <a:t>Transitional housing</a:t>
            </a:r>
          </a:p>
          <a:p>
            <a:pPr lvl="2"/>
            <a:r>
              <a:rPr lang="en-US" altLang="en-US" dirty="0" smtClean="0"/>
              <a:t>Expectation to progress to independent living</a:t>
            </a:r>
          </a:p>
          <a:p>
            <a:pPr lvl="1"/>
            <a:r>
              <a:rPr lang="en-US" altLang="en-US" dirty="0" smtClean="0"/>
              <a:t>Other programs serve clients for longer periods of time.</a:t>
            </a:r>
          </a:p>
          <a:p>
            <a:pPr lvl="1"/>
            <a:r>
              <a:rPr lang="en-US" altLang="en-US" dirty="0" smtClean="0"/>
              <a:t>Respite or crisis housing</a:t>
            </a:r>
          </a:p>
          <a:p>
            <a:pPr lvl="2"/>
            <a:r>
              <a:rPr lang="en-US" altLang="en-US" dirty="0" smtClean="0"/>
              <a:t>Short-term temporary shelter</a:t>
            </a:r>
          </a:p>
          <a:p>
            <a:pPr lvl="1"/>
            <a:r>
              <a:rPr lang="en-US" altLang="en-US" dirty="0" smtClean="0"/>
              <a:t>Opposition to group homes and residential facilities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DDAF85E5-FAA1-4160-8F83-61F63B750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335FB348-583C-4EC9-889D-DE4844CB3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Board and care homes are an example of a partial hospitalization program.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2D428EAE-1B68-4F19-A5F7-4D760EC82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</a:t>
            </a:r>
            <a:r>
              <a:rPr lang="en-US" dirty="0" smtClean="0"/>
              <a:t>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40904DF4-2D2A-4B8D-9DB4-062CBD6E2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 board and care home is an example of a residential treatment setting.</a:t>
            </a:r>
          </a:p>
          <a:p>
            <a:pPr lvl="1"/>
            <a:r>
              <a:rPr lang="en-US" altLang="en-US" dirty="0" smtClean="0"/>
              <a:t>A day treatment program is an example of a partial hospitalization program.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D26707AE-C22C-4B5B-88E7-8CC268833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Rehabilitation and Recovery Programs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7746C3C-7071-4F61-B9FE-09B19831C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Services to promote recovery process</a:t>
            </a:r>
          </a:p>
          <a:p>
            <a:pPr lvl="1"/>
            <a:r>
              <a:rPr lang="en-US" altLang="en-US" dirty="0" smtClean="0"/>
              <a:t>Emphasis on recovery, going beyond symptom control and medication management; includes personal growth (see Box 4.3)</a:t>
            </a:r>
          </a:p>
          <a:p>
            <a:pPr lvl="1"/>
            <a:r>
              <a:rPr lang="en-US" altLang="en-US" dirty="0" smtClean="0"/>
              <a:t>Reintegration into community</a:t>
            </a:r>
          </a:p>
          <a:p>
            <a:pPr lvl="1"/>
            <a:r>
              <a:rPr lang="en-US" altLang="en-US" dirty="0" smtClean="0"/>
              <a:t>Empowerment and increased independence</a:t>
            </a:r>
          </a:p>
          <a:p>
            <a:pPr lvl="1"/>
            <a:r>
              <a:rPr lang="en-US" altLang="en-US" dirty="0" smtClean="0"/>
              <a:t>Improved quality of life</a:t>
            </a:r>
          </a:p>
          <a:p>
            <a:pPr lvl="1"/>
            <a:r>
              <a:rPr lang="en-US" altLang="en-US" dirty="0" smtClean="0"/>
              <a:t>Higher level goals and expectations for later recovery (see Box 4.4) </a:t>
            </a:r>
          </a:p>
          <a:p>
            <a:pPr lvl="1"/>
            <a:r>
              <a:rPr lang="en-US" altLang="en-US" dirty="0" smtClean="0"/>
              <a:t>Has improved outcomes by providing community support services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88825D2D-8599-46F1-8F2A-537DBC1C9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Rehabilitation and Recovery Programs </a:t>
            </a:r>
            <a:r>
              <a:rPr lang="en-US" dirty="0" smtClean="0"/>
              <a:t>#2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8BCD0A07-2A84-4EF8-90B0-8ABC4FAD4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Clubhouse model</a:t>
            </a:r>
          </a:p>
          <a:p>
            <a:pPr lvl="1"/>
            <a:r>
              <a:rPr lang="en-US" altLang="en-US" dirty="0" smtClean="0"/>
              <a:t>Four guaranteed rights of members</a:t>
            </a:r>
          </a:p>
          <a:p>
            <a:pPr lvl="2"/>
            <a:r>
              <a:rPr lang="en-US" altLang="en-US" dirty="0" smtClean="0"/>
              <a:t>A place to come to</a:t>
            </a:r>
          </a:p>
          <a:p>
            <a:pPr lvl="2"/>
            <a:r>
              <a:rPr lang="en-US" altLang="en-US" dirty="0" smtClean="0"/>
              <a:t>Meaningful work</a:t>
            </a:r>
          </a:p>
          <a:p>
            <a:pPr lvl="2"/>
            <a:r>
              <a:rPr lang="en-US" altLang="en-US" dirty="0" smtClean="0"/>
              <a:t>Meaningful relationships</a:t>
            </a:r>
          </a:p>
          <a:p>
            <a:pPr lvl="2"/>
            <a:r>
              <a:rPr lang="en-US" altLang="en-US" dirty="0" smtClean="0"/>
              <a:t>A place to return to (lifetime membership)</a:t>
            </a:r>
          </a:p>
          <a:p>
            <a:pPr lvl="1"/>
            <a:r>
              <a:rPr lang="en-US" altLang="en-US" dirty="0" smtClean="0"/>
              <a:t>Physician–client relationship is key.</a:t>
            </a:r>
          </a:p>
          <a:p>
            <a:pPr lvl="1"/>
            <a:r>
              <a:rPr lang="en-US" altLang="en-US" dirty="0" smtClean="0"/>
              <a:t>Focus on health, not illness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A96E3-F6AC-470B-9315-71D995C6EF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886306-AB40-4284-BC10-DDAB635CBC30}">
  <ds:schemaRefs>
    <ds:schemaRef ds:uri="http://purl.org/dc/elements/1.1/"/>
    <ds:schemaRef ds:uri="http://schemas.microsoft.com/office/2006/metadata/properties"/>
    <ds:schemaRef ds:uri="a6485ab5-851e-47ff-93ce-feaefe8b5909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d88a124b-e06d-4530-ac11-f5e396ad584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BC0F59-1ED6-41A2-BC48-565DFF896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2818</TotalTime>
  <Words>938</Words>
  <Application>Microsoft Office PowerPoint</Application>
  <PresentationFormat>On-screen Show (4:3)</PresentationFormat>
  <Paragraphs>155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LWW TEMPLATE</vt:lpstr>
      <vt:lpstr>Chapter 4   Treatment Settings and Therapeutic Programs </vt:lpstr>
      <vt:lpstr>Treatment Settings #1</vt:lpstr>
      <vt:lpstr>Treatment Settings #2</vt:lpstr>
      <vt:lpstr>Treatment Settings #3</vt:lpstr>
      <vt:lpstr>Treatment Settings #4</vt:lpstr>
      <vt:lpstr>Question #1 </vt:lpstr>
      <vt:lpstr>Answer to Question #1</vt:lpstr>
      <vt:lpstr>Psychiatric Rehabilitation and Recovery Programs #1</vt:lpstr>
      <vt:lpstr>Psychiatric Rehabilitation and Recovery Programs #2</vt:lpstr>
      <vt:lpstr>Psychiatric Rehabilitation and Recovery Programs #3</vt:lpstr>
      <vt:lpstr>Question #2</vt:lpstr>
      <vt:lpstr>Answer to Question #2</vt:lpstr>
      <vt:lpstr>Clients With Complex Needs: Homeless People With Mental Illness</vt:lpstr>
      <vt:lpstr>Clients With Complex Needs: Mental Illness and Incarceration #1</vt:lpstr>
      <vt:lpstr>Clients With Complex Needs: Mental Illness and Incarceration #2</vt:lpstr>
      <vt:lpstr>Clients With Complex Needs: Active Military and Veterans #1</vt:lpstr>
      <vt:lpstr>Clients With Complex Needs: Active Military and Veterans #2</vt:lpstr>
      <vt:lpstr>Interdisciplinary Team #1 (See Box 4.7)</vt:lpstr>
      <vt:lpstr>Interdisciplinary Team #2</vt:lpstr>
      <vt:lpstr>Question #3 </vt:lpstr>
      <vt:lpstr>Answer to Question #3</vt:lpstr>
      <vt:lpstr>Psychosocial Nursing in Public Health and Home Care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Treatment Settings and Therapeutic Programs</dc:title>
  <dc:creator>Dale Gray</dc:creator>
  <cp:lastModifiedBy> </cp:lastModifiedBy>
  <cp:revision>156</cp:revision>
  <cp:lastPrinted>2013-02-13T20:49:57Z</cp:lastPrinted>
  <dcterms:created xsi:type="dcterms:W3CDTF">2001-02-15T19:07:27Z</dcterms:created>
  <dcterms:modified xsi:type="dcterms:W3CDTF">2022-07-21T06:33:58Z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