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4"/>
  </p:sldMasterIdLst>
  <p:notesMasterIdLst>
    <p:notesMasterId r:id="rId28"/>
  </p:notesMasterIdLst>
  <p:handoutMasterIdLst>
    <p:handoutMasterId r:id="rId29"/>
  </p:handoutMasterIdLst>
  <p:sldIdLst>
    <p:sldId id="328" r:id="rId5"/>
    <p:sldId id="294" r:id="rId6"/>
    <p:sldId id="296" r:id="rId7"/>
    <p:sldId id="316" r:id="rId8"/>
    <p:sldId id="305" r:id="rId9"/>
    <p:sldId id="319" r:id="rId10"/>
    <p:sldId id="320" r:id="rId11"/>
    <p:sldId id="306" r:id="rId12"/>
    <p:sldId id="317" r:id="rId13"/>
    <p:sldId id="307" r:id="rId14"/>
    <p:sldId id="321" r:id="rId15"/>
    <p:sldId id="322" r:id="rId16"/>
    <p:sldId id="309" r:id="rId17"/>
    <p:sldId id="310" r:id="rId18"/>
    <p:sldId id="311" r:id="rId19"/>
    <p:sldId id="325" r:id="rId20"/>
    <p:sldId id="326" r:id="rId21"/>
    <p:sldId id="318" r:id="rId22"/>
    <p:sldId id="312" r:id="rId23"/>
    <p:sldId id="323" r:id="rId24"/>
    <p:sldId id="324" r:id="rId25"/>
    <p:sldId id="314" r:id="rId26"/>
    <p:sldId id="315" r:id="rId27"/>
  </p:sldIdLst>
  <p:sldSz cx="9144000" cy="6858000" type="screen4x3"/>
  <p:notesSz cx="6858000" cy="91995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273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97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6EC4"/>
    <a:srgbClr val="1974CF"/>
    <a:srgbClr val="1B7EE1"/>
    <a:srgbClr val="1973CD"/>
    <a:srgbClr val="1666B6"/>
    <a:srgbClr val="0C66C0"/>
    <a:srgbClr val="0066CC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44" autoAdjust="0"/>
    <p:restoredTop sz="95515" autoAdjust="0"/>
  </p:normalViewPr>
  <p:slideViewPr>
    <p:cSldViewPr snapToGrid="0">
      <p:cViewPr varScale="1">
        <p:scale>
          <a:sx n="65" d="100"/>
          <a:sy n="65" d="100"/>
        </p:scale>
        <p:origin x="-1410" y="-108"/>
      </p:cViewPr>
      <p:guideLst>
        <p:guide orient="horz" pos="2160"/>
        <p:guide pos="2880"/>
        <p:guide pos="2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1152" y="-90"/>
      </p:cViewPr>
      <p:guideLst>
        <p:guide orient="horz" pos="2897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F112857C-5B17-4991-A5AB-64CD4DEF72C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36C47998-76B6-42CE-8C03-16B4B877469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7788" y="0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911C1987-5FB8-40BA-B06B-CDBE8BB218F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9188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773A48AC-51B0-45D2-B48D-8ACBA0318E4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7788" y="8739188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anose="02020603050405020304" pitchFamily="18" charset="0"/>
              </a:defRPr>
            </a:lvl1pPr>
          </a:lstStyle>
          <a:p>
            <a:fld id="{55A694D1-B7D3-46DE-9A92-7492B4F858D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045477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D21824E8-8B75-4845-A2F2-3748EB62ED5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BBB5E02B-0EDC-450C-A6FE-5E84F865E43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7788" y="0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2" name="Rectangle 4">
            <a:extLst>
              <a:ext uri="{FF2B5EF4-FFF2-40B4-BE49-F238E27FC236}">
                <a16:creationId xmlns="" xmlns:a16="http://schemas.microsoft.com/office/drawing/2014/main" id="{87CF34A3-60FD-46DF-A5C0-964873F9A9B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5063" y="688975"/>
            <a:ext cx="4595812" cy="34464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5B7AAA91-4369-451D-97B9-5530B5BF0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38200" y="4343400"/>
            <a:ext cx="50292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91A0FBF5-161A-402A-B29B-1F56D2C04F6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39188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BE5040A-0EBB-44A4-B67D-4BCF25FE75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7788" y="8739188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anose="02020603050405020304" pitchFamily="18" charset="0"/>
              </a:defRPr>
            </a:lvl1pPr>
          </a:lstStyle>
          <a:p>
            <a:fld id="{4D7AF0FE-9FE5-469B-AE72-5A2D1FBCA76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84014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="" xmlns:a16="http://schemas.microsoft.com/office/drawing/2014/main" id="{15D3706E-299D-4013-A476-39AB0C0B6DF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>
            <a:extLst>
              <a:ext uri="{FF2B5EF4-FFF2-40B4-BE49-F238E27FC236}">
                <a16:creationId xmlns="" xmlns:a16="http://schemas.microsoft.com/office/drawing/2014/main" id="{505569EA-AA0D-460D-9337-70EAF92E99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29700" name="Slide Number Placeholder 3">
            <a:extLst>
              <a:ext uri="{FF2B5EF4-FFF2-40B4-BE49-F238E27FC236}">
                <a16:creationId xmlns="" xmlns:a16="http://schemas.microsoft.com/office/drawing/2014/main" id="{ABFF1B44-AD87-4FE7-BEC2-EE8EAFFD37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ED4EBD-8E6B-4333-8F59-BF8AB6781B74}" type="slidenum">
              <a:rPr lang="en-US" altLang="en-US" sz="120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2</a:t>
            </a:fld>
            <a:endParaRPr lang="en-US" altLang="en-US" sz="12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="" xmlns:a16="http://schemas.microsoft.com/office/drawing/2014/main" id="{B0274D04-C4BD-4946-90F9-68478934919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>
            <a:extLst>
              <a:ext uri="{FF2B5EF4-FFF2-40B4-BE49-F238E27FC236}">
                <a16:creationId xmlns="" xmlns:a16="http://schemas.microsoft.com/office/drawing/2014/main" id="{F3B02A37-A664-4D9C-B10A-40A6A2C0C1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0724" name="Slide Number Placeholder 3">
            <a:extLst>
              <a:ext uri="{FF2B5EF4-FFF2-40B4-BE49-F238E27FC236}">
                <a16:creationId xmlns="" xmlns:a16="http://schemas.microsoft.com/office/drawing/2014/main" id="{388AC736-8F51-41EA-9DAD-589EE483B2D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79B2F19-FF30-4D2E-A2FB-6648349498D0}" type="slidenum">
              <a:rPr lang="en-US" altLang="en-US" sz="120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3</a:t>
            </a:fld>
            <a:endParaRPr lang="en-US" altLang="en-US" sz="12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>
            <a:extLst>
              <a:ext uri="{FF2B5EF4-FFF2-40B4-BE49-F238E27FC236}">
                <a16:creationId xmlns="" xmlns:a16="http://schemas.microsoft.com/office/drawing/2014/main" id="{7B409605-5BDF-45BB-8705-C520A3D84C4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>
            <a:extLst>
              <a:ext uri="{FF2B5EF4-FFF2-40B4-BE49-F238E27FC236}">
                <a16:creationId xmlns="" xmlns:a16="http://schemas.microsoft.com/office/drawing/2014/main" id="{23F31C15-1E1C-41AD-96D2-A8DA424D09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1748" name="Slide Number Placeholder 3">
            <a:extLst>
              <a:ext uri="{FF2B5EF4-FFF2-40B4-BE49-F238E27FC236}">
                <a16:creationId xmlns="" xmlns:a16="http://schemas.microsoft.com/office/drawing/2014/main" id="{9335A49D-3277-4E0D-BF7D-15BD5A78E6C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A9BF3E-557D-4086-B765-3CBB0B768E19}" type="slidenum">
              <a:rPr lang="en-US" altLang="en-US" sz="120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4</a:t>
            </a:fld>
            <a:endParaRPr lang="en-US" altLang="en-US" sz="12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>
            <a:extLst>
              <a:ext uri="{FF2B5EF4-FFF2-40B4-BE49-F238E27FC236}">
                <a16:creationId xmlns="" xmlns:a16="http://schemas.microsoft.com/office/drawing/2014/main" id="{A50EB4B2-9151-4472-A9DF-FB293293482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19200" y="2667000"/>
            <a:ext cx="6705600" cy="3505200"/>
          </a:xfrm>
          <a:prstGeom prst="rect">
            <a:avLst/>
          </a:prstGeom>
          <a:noFill/>
          <a:ln w="19050">
            <a:solidFill>
              <a:srgbClr val="1974C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dirty="0"/>
          </a:p>
        </p:txBody>
      </p:sp>
      <p:pic>
        <p:nvPicPr>
          <p:cNvPr id="5" name="Picture 12" descr="ppt_opener.jpg">
            <a:extLst>
              <a:ext uri="{FF2B5EF4-FFF2-40B4-BE49-F238E27FC236}">
                <a16:creationId xmlns="" xmlns:a16="http://schemas.microsoft.com/office/drawing/2014/main" id="{DD79CB22-1D4E-4C9E-ADAD-7B1CF65BDC0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5288"/>
            <a:ext cx="9144000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1265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1223963" y="3724275"/>
            <a:ext cx="6692900" cy="838200"/>
          </a:xfrm>
          <a:effectLst/>
        </p:spPr>
        <p:txBody>
          <a:bodyPr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1266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307013"/>
            <a:ext cx="6400800" cy="533400"/>
          </a:xfrm>
        </p:spPr>
        <p:txBody>
          <a:bodyPr lIns="91440" tIns="45720" rIns="91440" bIns="45720"/>
          <a:lstStyle>
            <a:lvl1pPr marL="0" indent="0" algn="ctr">
              <a:buFontTx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874475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648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99263" y="1611313"/>
            <a:ext cx="2155825" cy="44211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200" y="1611313"/>
            <a:ext cx="6316663" cy="44211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883840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9">
            <a:extLst>
              <a:ext uri="{FF2B5EF4-FFF2-40B4-BE49-F238E27FC236}">
                <a16:creationId xmlns="" xmlns:a16="http://schemas.microsoft.com/office/drawing/2014/main" id="{80B9BEF1-4699-42A8-A0F5-1BB51D929F8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19200" y="2667000"/>
            <a:ext cx="6705600" cy="3505200"/>
          </a:xfrm>
          <a:prstGeom prst="rect">
            <a:avLst/>
          </a:prstGeom>
          <a:noFill/>
          <a:ln w="19050">
            <a:solidFill>
              <a:srgbClr val="1974C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dirty="0"/>
          </a:p>
        </p:txBody>
      </p:sp>
      <p:pic>
        <p:nvPicPr>
          <p:cNvPr id="4" name="Picture 15" descr="ppt_opener.jpg">
            <a:extLst>
              <a:ext uri="{FF2B5EF4-FFF2-40B4-BE49-F238E27FC236}">
                <a16:creationId xmlns="" xmlns:a16="http://schemas.microsoft.com/office/drawing/2014/main" id="{AE4485D1-B28A-46C7-8E67-70DE02B8E82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8300"/>
            <a:ext cx="9144000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1265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1223963" y="3041885"/>
            <a:ext cx="6692900" cy="838200"/>
          </a:xfrm>
          <a:effectLst/>
        </p:spPr>
        <p:txBody>
          <a:bodyPr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49398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80988" indent="-280988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v"/>
              <a:defRPr sz="2400"/>
            </a:lvl1pPr>
            <a:lvl2pPr marL="862013" indent="-404813">
              <a:lnSpc>
                <a:spcPct val="100000"/>
              </a:lnSpc>
              <a:spcBef>
                <a:spcPts val="600"/>
              </a:spcBef>
              <a:buFont typeface="Courier New" panose="02070309020205020404" pitchFamily="49" charset="0"/>
              <a:buChar char="o"/>
              <a:defRPr sz="2400"/>
            </a:lvl2pPr>
            <a:lvl3pPr marL="1204913" indent="-2286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51120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2912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200" y="2346325"/>
            <a:ext cx="4230688" cy="3686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3288" y="2346325"/>
            <a:ext cx="4230687" cy="3686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8827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018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79263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0587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46011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67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>
            <a:extLst>
              <a:ext uri="{FF2B5EF4-FFF2-40B4-BE49-F238E27FC236}">
                <a16:creationId xmlns="" xmlns:a16="http://schemas.microsoft.com/office/drawing/2014/main" id="{8656E667-92B1-426C-AD4B-044D7282AE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33388" y="847041"/>
            <a:ext cx="8524875" cy="388937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4">
            <a:extLst>
              <a:ext uri="{FF2B5EF4-FFF2-40B4-BE49-F238E27FC236}">
                <a16:creationId xmlns="" xmlns:a16="http://schemas.microsoft.com/office/drawing/2014/main" id="{5E5A906A-064C-4DD3-AF4E-738790D817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25736" y="1650277"/>
            <a:ext cx="8613775" cy="368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Text Box 8">
            <a:extLst>
              <a:ext uri="{FF2B5EF4-FFF2-40B4-BE49-F238E27FC236}">
                <a16:creationId xmlns="" xmlns:a16="http://schemas.microsoft.com/office/drawing/2014/main" id="{0535C2A5-AA4C-45A7-935A-AEF3B854C13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003925" y="6089650"/>
            <a:ext cx="2820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dirty="0"/>
          </a:p>
        </p:txBody>
      </p:sp>
      <p:sp>
        <p:nvSpPr>
          <p:cNvPr id="1030" name="Text Box 11">
            <a:extLst>
              <a:ext uri="{FF2B5EF4-FFF2-40B4-BE49-F238E27FC236}">
                <a16:creationId xmlns="" xmlns:a16="http://schemas.microsoft.com/office/drawing/2014/main" id="{97F257A6-6C6D-47B3-820F-F56370C6831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03213" y="6581775"/>
            <a:ext cx="8840787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endParaRPr lang="en-US" sz="1000" dirty="0"/>
          </a:p>
        </p:txBody>
      </p:sp>
      <p:sp>
        <p:nvSpPr>
          <p:cNvPr id="8" name="Text Box 13">
            <a:extLst>
              <a:ext uri="{FF2B5EF4-FFF2-40B4-BE49-F238E27FC236}">
                <a16:creationId xmlns="" xmlns:a16="http://schemas.microsoft.com/office/drawing/2014/main" id="{432A17B6-00CB-43D2-ACE7-61014035AF1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588125"/>
            <a:ext cx="9144000" cy="269875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000" dirty="0">
                <a:latin typeface="Arial" charset="0"/>
              </a:rPr>
              <a:t>Copyright © 2023 Wolters Kluwer • All Rights Reserved</a:t>
            </a:r>
          </a:p>
        </p:txBody>
      </p:sp>
      <p:pic>
        <p:nvPicPr>
          <p:cNvPr id="1031" name="Picture 7" descr="WK_CMYK.jpg">
            <a:extLst>
              <a:ext uri="{FF2B5EF4-FFF2-40B4-BE49-F238E27FC236}">
                <a16:creationId xmlns="" xmlns:a16="http://schemas.microsoft.com/office/drawing/2014/main" id="{82BD8034-EE83-4A38-925C-789FD241CABC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600825"/>
            <a:ext cx="131762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F4CE42DC-3629-455F-AC90-9D1352B54FBE}"/>
              </a:ext>
            </a:extLst>
          </p:cNvPr>
          <p:cNvCxnSpPr/>
          <p:nvPr userDrawn="1"/>
        </p:nvCxnSpPr>
        <p:spPr>
          <a:xfrm>
            <a:off x="0" y="1295400"/>
            <a:ext cx="914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2" r:id="rId1"/>
    <p:sldLayoutId id="2147483882" r:id="rId2"/>
    <p:sldLayoutId id="2147483883" r:id="rId3"/>
    <p:sldLayoutId id="2147483884" r:id="rId4"/>
    <p:sldLayoutId id="2147483885" r:id="rId5"/>
    <p:sldLayoutId id="2147483886" r:id="rId6"/>
    <p:sldLayoutId id="2147483887" r:id="rId7"/>
    <p:sldLayoutId id="2147483888" r:id="rId8"/>
    <p:sldLayoutId id="2147483889" r:id="rId9"/>
    <p:sldLayoutId id="2147483890" r:id="rId10"/>
    <p:sldLayoutId id="2147483891" r:id="rId11"/>
    <p:sldLayoutId id="2147483893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9pPr>
    </p:titleStyle>
    <p:bodyStyle>
      <a:lvl1pPr marL="280988" indent="-280988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62013" indent="-404813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–"/>
        <a:defRPr sz="2400">
          <a:solidFill>
            <a:schemeClr val="tx1"/>
          </a:solidFill>
          <a:latin typeface="+mn-lt"/>
        </a:defRPr>
      </a:lvl2pPr>
      <a:lvl3pPr marL="1204913" indent="-2286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366E35EB-A258-4A1F-B9E7-07EC597F98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5550" y="2745582"/>
            <a:ext cx="6692900" cy="2215991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</a:t>
            </a:r>
            <a:r>
              <a:rPr lang="en-GB" alt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</a:t>
            </a:r>
            <a: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Treatment Settings and Therapeutic Programs</a:t>
            </a:r>
            <a:r>
              <a:rPr lang="en-GB" altLang="en-US" sz="3200" dirty="0">
                <a:solidFill>
                  <a:srgbClr val="1974CF"/>
                </a:solidFill>
              </a:rPr>
              <a:t/>
            </a:r>
            <a:br>
              <a:rPr lang="en-GB" altLang="en-US" sz="3200" dirty="0">
                <a:solidFill>
                  <a:srgbClr val="1974CF"/>
                </a:solidFill>
              </a:rPr>
            </a:b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438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="" xmlns:a16="http://schemas.microsoft.com/office/drawing/2014/main" id="{98875BED-15F9-478D-98DF-BB912C360E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Psychiatric Rehabilitation and Recovery Programs </a:t>
            </a:r>
            <a:r>
              <a:rPr lang="en-US" dirty="0" smtClean="0"/>
              <a:t>#3</a:t>
            </a:r>
            <a:endParaRPr lang="en-US" altLang="en-US" dirty="0"/>
          </a:p>
        </p:txBody>
      </p:sp>
      <p:sp>
        <p:nvSpPr>
          <p:cNvPr id="12291" name="Rectangle 3">
            <a:extLst>
              <a:ext uri="{FF2B5EF4-FFF2-40B4-BE49-F238E27FC236}">
                <a16:creationId xmlns="" xmlns:a16="http://schemas.microsoft.com/office/drawing/2014/main" id="{510BD6B5-33BD-41D8-BCDA-FAE9B1A76C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 dirty="0" smtClean="0"/>
              <a:t>Assertive community treatment (ACT)</a:t>
            </a:r>
          </a:p>
          <a:p>
            <a:pPr lvl="1"/>
            <a:r>
              <a:rPr lang="en-US" altLang="en-US" sz="2000" dirty="0" smtClean="0"/>
              <a:t>One of the most effective approaches (see Box 4.5)</a:t>
            </a:r>
          </a:p>
          <a:p>
            <a:pPr lvl="1"/>
            <a:r>
              <a:rPr lang="en-US" altLang="en-US" sz="2000" dirty="0" smtClean="0"/>
              <a:t>Problem-solving orientation (no problem is too small)</a:t>
            </a:r>
          </a:p>
          <a:p>
            <a:pPr lvl="1"/>
            <a:r>
              <a:rPr lang="en-US" altLang="en-US" sz="2000" dirty="0" smtClean="0"/>
              <a:t>Direct provision of service rather than referral</a:t>
            </a:r>
          </a:p>
          <a:p>
            <a:pPr lvl="1"/>
            <a:r>
              <a:rPr lang="en-US" altLang="en-US" sz="2000" dirty="0" smtClean="0"/>
              <a:t>Intense services; no time constraints</a:t>
            </a:r>
          </a:p>
          <a:p>
            <a:r>
              <a:rPr lang="en-US" altLang="en-US" sz="2000" dirty="0" smtClean="0"/>
              <a:t>Information and communication technology (ICT)</a:t>
            </a:r>
          </a:p>
          <a:p>
            <a:pPr lvl="1"/>
            <a:r>
              <a:rPr lang="en-US" altLang="en-US" sz="2000" dirty="0" smtClean="0"/>
              <a:t>Telepsychiatry, telepsychology, telemental health, e-mental health</a:t>
            </a:r>
          </a:p>
          <a:p>
            <a:pPr lvl="1"/>
            <a:r>
              <a:rPr lang="en-US" altLang="en-US" sz="2000" dirty="0" smtClean="0"/>
              <a:t>Phone apps for web-based diary, group participation</a:t>
            </a:r>
          </a:p>
          <a:p>
            <a:pPr lvl="1"/>
            <a:r>
              <a:rPr lang="en-US" altLang="en-US" sz="2000" dirty="0" smtClean="0"/>
              <a:t>Videoconferencing, prescription refills</a:t>
            </a:r>
            <a:endParaRPr lang="en-US" altLang="en-US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="" xmlns:a16="http://schemas.microsoft.com/office/drawing/2014/main" id="{D4550BB4-0B6B-4C39-A29A-0EC7FB3088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Question #2</a:t>
            </a:r>
            <a:endParaRPr lang="en-US" altLang="en-US" dirty="0"/>
          </a:p>
        </p:txBody>
      </p:sp>
      <p:sp>
        <p:nvSpPr>
          <p:cNvPr id="14339" name="Rectangle 3">
            <a:extLst>
              <a:ext uri="{FF2B5EF4-FFF2-40B4-BE49-F238E27FC236}">
                <a16:creationId xmlns="" xmlns:a16="http://schemas.microsoft.com/office/drawing/2014/main" id="{43FFEC77-FA6C-424C-9A63-80F778996C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Is the following statement true or false?</a:t>
            </a:r>
          </a:p>
          <a:p>
            <a:r>
              <a:rPr lang="en-US" altLang="en-US" dirty="0" smtClean="0"/>
              <a:t>In the clubhouse model, the relationship between clients is most important.</a:t>
            </a:r>
            <a:endParaRPr lang="en-US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="" xmlns:a16="http://schemas.microsoft.com/office/drawing/2014/main" id="{4F9E32BA-DE10-44D6-809A-744FF820D5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Answer </a:t>
            </a:r>
            <a:r>
              <a:rPr lang="en-US" dirty="0" smtClean="0"/>
              <a:t>to Question #2</a:t>
            </a:r>
            <a:endParaRPr lang="en-US" altLang="en-US" dirty="0"/>
          </a:p>
        </p:txBody>
      </p:sp>
      <p:sp>
        <p:nvSpPr>
          <p:cNvPr id="15363" name="Rectangle 3">
            <a:extLst>
              <a:ext uri="{FF2B5EF4-FFF2-40B4-BE49-F238E27FC236}">
                <a16:creationId xmlns="" xmlns:a16="http://schemas.microsoft.com/office/drawing/2014/main" id="{709F7EBC-29D5-4A17-A514-07407E843E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False</a:t>
            </a:r>
          </a:p>
          <a:p>
            <a:r>
              <a:rPr lang="en-US" altLang="en-US" dirty="0" smtClean="0"/>
              <a:t>Rationale: With the clubhouse model, the physician–client relationship is the most important.</a:t>
            </a:r>
            <a:endParaRPr lang="en-US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="" xmlns:a16="http://schemas.microsoft.com/office/drawing/2014/main" id="{E27023C5-827F-47C5-856D-FFD6F927C9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Clients With Complex Needs: Homeless People With Mental Illness</a:t>
            </a:r>
            <a:endParaRPr lang="en-US" altLang="en-US" dirty="0"/>
          </a:p>
        </p:txBody>
      </p:sp>
      <p:sp>
        <p:nvSpPr>
          <p:cNvPr id="16387" name="Rectangle 3">
            <a:extLst>
              <a:ext uri="{FF2B5EF4-FFF2-40B4-BE49-F238E27FC236}">
                <a16:creationId xmlns="" xmlns:a16="http://schemas.microsoft.com/office/drawing/2014/main" id="{176B73D0-51D0-4F14-9973-B2FF6693F9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Compared with homeless people who are not mentally ill: </a:t>
            </a:r>
          </a:p>
          <a:p>
            <a:pPr lvl="1"/>
            <a:r>
              <a:rPr lang="en-US" altLang="en-US" dirty="0" smtClean="0"/>
              <a:t>Spend more time in jail</a:t>
            </a:r>
          </a:p>
          <a:p>
            <a:pPr lvl="1"/>
            <a:r>
              <a:rPr lang="en-US" altLang="en-US" dirty="0" smtClean="0"/>
              <a:t>Are homeless longer</a:t>
            </a:r>
          </a:p>
          <a:p>
            <a:pPr lvl="1"/>
            <a:r>
              <a:rPr lang="en-US" altLang="en-US" dirty="0" smtClean="0"/>
              <a:t>Spend more time in shelters</a:t>
            </a:r>
          </a:p>
          <a:p>
            <a:pPr lvl="1"/>
            <a:r>
              <a:rPr lang="en-US" altLang="en-US" dirty="0" smtClean="0"/>
              <a:t>Have less family contact</a:t>
            </a:r>
          </a:p>
          <a:p>
            <a:pPr lvl="1"/>
            <a:r>
              <a:rPr lang="en-US" altLang="en-US" dirty="0" smtClean="0"/>
              <a:t>Face greater barriers to employment</a:t>
            </a:r>
          </a:p>
          <a:p>
            <a:r>
              <a:rPr lang="en-US" altLang="en-US" dirty="0" smtClean="0"/>
              <a:t>Projects for Assistance in Transition from Homelessness (PATH) program</a:t>
            </a:r>
          </a:p>
          <a:p>
            <a:r>
              <a:rPr lang="en-US" altLang="en-US" dirty="0" smtClean="0"/>
              <a:t>Center for Mental Health Services (CMHS)</a:t>
            </a:r>
            <a:endParaRPr lang="en-US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="" xmlns:a16="http://schemas.microsoft.com/office/drawing/2014/main" id="{664B8F5C-FBB9-486D-8654-7974A83AB8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Clients With Complex Needs: Mental Illness and Incarceration #1</a:t>
            </a:r>
            <a:endParaRPr lang="en-US" altLang="en-US" dirty="0"/>
          </a:p>
        </p:txBody>
      </p:sp>
      <p:sp>
        <p:nvSpPr>
          <p:cNvPr id="17411" name="Rectangle 3">
            <a:extLst>
              <a:ext uri="{FF2B5EF4-FFF2-40B4-BE49-F238E27FC236}">
                <a16:creationId xmlns="" xmlns:a16="http://schemas.microsoft.com/office/drawing/2014/main" id="{46CCDF81-F75D-4397-A477-9BB5A3DD66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The rate of mental illness among the incarcerated is estimated to be five times higher than the general population.</a:t>
            </a:r>
          </a:p>
          <a:p>
            <a:r>
              <a:rPr lang="en-US" altLang="en-US" dirty="0" smtClean="0"/>
              <a:t>Factors for placement in criminal justice system</a:t>
            </a:r>
          </a:p>
          <a:p>
            <a:pPr lvl="1"/>
            <a:r>
              <a:rPr lang="en-US" altLang="en-US" dirty="0" smtClean="0"/>
              <a:t>Deinstitutionalization</a:t>
            </a:r>
          </a:p>
          <a:p>
            <a:pPr lvl="1"/>
            <a:r>
              <a:rPr lang="en-US" altLang="en-US" dirty="0" smtClean="0"/>
              <a:t>More rigid criteria for civil commitment</a:t>
            </a:r>
          </a:p>
          <a:p>
            <a:pPr lvl="1"/>
            <a:r>
              <a:rPr lang="en-US" altLang="en-US" dirty="0" smtClean="0"/>
              <a:t>Lack of adequate community support</a:t>
            </a:r>
          </a:p>
          <a:p>
            <a:pPr lvl="1"/>
            <a:r>
              <a:rPr lang="en-US" altLang="en-US" dirty="0" smtClean="0"/>
              <a:t>Economizing on treatment for mental illness</a:t>
            </a:r>
          </a:p>
          <a:p>
            <a:pPr lvl="1"/>
            <a:r>
              <a:rPr lang="en-US" altLang="en-US" dirty="0" smtClean="0"/>
              <a:t>Attitudes of police and society</a:t>
            </a:r>
            <a:endParaRPr lang="en-US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="" xmlns:a16="http://schemas.microsoft.com/office/drawing/2014/main" id="{B81EFE00-23CC-415E-8F14-3667D85607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Clients With Complex Needs: Mental Illness and Incarceration #2</a:t>
            </a:r>
            <a:endParaRPr lang="en-US" altLang="en-US" dirty="0"/>
          </a:p>
        </p:txBody>
      </p:sp>
      <p:sp>
        <p:nvSpPr>
          <p:cNvPr id="18435" name="Rectangle 3">
            <a:extLst>
              <a:ext uri="{FF2B5EF4-FFF2-40B4-BE49-F238E27FC236}">
                <a16:creationId xmlns="" xmlns:a16="http://schemas.microsoft.com/office/drawing/2014/main" id="{29EB5FB8-5FFD-49C4-94F7-A462FF9A25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Criminalization of mental illness</a:t>
            </a:r>
          </a:p>
          <a:p>
            <a:r>
              <a:rPr lang="en-US" altLang="en-US" dirty="0" smtClean="0"/>
              <a:t>Barriers to successful community reintegration</a:t>
            </a:r>
          </a:p>
          <a:p>
            <a:pPr lvl="1"/>
            <a:r>
              <a:rPr lang="en-US" altLang="en-US" dirty="0" smtClean="0"/>
              <a:t>Poverty</a:t>
            </a:r>
          </a:p>
          <a:p>
            <a:pPr lvl="1"/>
            <a:r>
              <a:rPr lang="en-US" altLang="en-US" dirty="0" smtClean="0"/>
              <a:t>Homelessness</a:t>
            </a:r>
          </a:p>
          <a:p>
            <a:pPr lvl="1"/>
            <a:r>
              <a:rPr lang="en-US" altLang="en-US" dirty="0" smtClean="0"/>
              <a:t>Substance use</a:t>
            </a:r>
          </a:p>
          <a:p>
            <a:pPr lvl="1"/>
            <a:r>
              <a:rPr lang="en-US" altLang="en-US" dirty="0" smtClean="0"/>
              <a:t>Violence</a:t>
            </a:r>
          </a:p>
          <a:p>
            <a:pPr lvl="1"/>
            <a:r>
              <a:rPr lang="en-US" altLang="en-US" dirty="0" smtClean="0"/>
              <a:t>Victimization, rape, trauma</a:t>
            </a:r>
          </a:p>
          <a:p>
            <a:pPr lvl="1"/>
            <a:r>
              <a:rPr lang="en-US" altLang="en-US" dirty="0" smtClean="0"/>
              <a:t>Self-harm</a:t>
            </a:r>
            <a:endParaRPr lang="en-US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="" xmlns:a16="http://schemas.microsoft.com/office/drawing/2014/main" id="{998B638E-38E0-47A8-9F39-6F2ECF0EC0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Clients With Complex Needs: Active Military and Veterans #1</a:t>
            </a:r>
            <a:endParaRPr lang="en-US" altLang="en-US" dirty="0"/>
          </a:p>
        </p:txBody>
      </p:sp>
      <p:sp>
        <p:nvSpPr>
          <p:cNvPr id="19459" name="Rectangle 3">
            <a:extLst>
              <a:ext uri="{FF2B5EF4-FFF2-40B4-BE49-F238E27FC236}">
                <a16:creationId xmlns="" xmlns:a16="http://schemas.microsoft.com/office/drawing/2014/main" id="{4193634C-AB38-4288-911E-2E0350695B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 dirty="0" smtClean="0"/>
              <a:t>The prevalence of posttraumatic stress disorder (PTSD) and major depression is greater than in civilian counterparts.</a:t>
            </a:r>
          </a:p>
          <a:p>
            <a:r>
              <a:rPr lang="en-US" altLang="en-US" sz="2000" dirty="0" smtClean="0"/>
              <a:t>Increased rates of, suicide, homicide, injury, physical illness</a:t>
            </a:r>
          </a:p>
          <a:p>
            <a:r>
              <a:rPr lang="en-US" altLang="en-US" sz="2000" dirty="0" smtClean="0"/>
              <a:t>Also common:</a:t>
            </a:r>
          </a:p>
          <a:p>
            <a:pPr lvl="1"/>
            <a:r>
              <a:rPr lang="en-US" altLang="en-US" sz="2000" dirty="0" smtClean="0"/>
              <a:t>Sleep disorders</a:t>
            </a:r>
          </a:p>
          <a:p>
            <a:pPr lvl="1"/>
            <a:r>
              <a:rPr lang="en-US" altLang="en-US" sz="2000" dirty="0" smtClean="0"/>
              <a:t>Substance abuse</a:t>
            </a:r>
          </a:p>
          <a:p>
            <a:pPr lvl="1"/>
            <a:r>
              <a:rPr lang="en-US" altLang="en-US" sz="2000" dirty="0" smtClean="0"/>
              <a:t>Cardiovascular disease</a:t>
            </a:r>
          </a:p>
          <a:p>
            <a:pPr lvl="1"/>
            <a:r>
              <a:rPr lang="en-US" altLang="en-US" sz="2000" dirty="0" smtClean="0"/>
              <a:t>Smoking</a:t>
            </a:r>
          </a:p>
          <a:p>
            <a:pPr lvl="1"/>
            <a:r>
              <a:rPr lang="en-US" altLang="en-US" sz="2000" dirty="0" smtClean="0"/>
              <a:t>Homelessness</a:t>
            </a:r>
          </a:p>
          <a:p>
            <a:pPr lvl="1"/>
            <a:r>
              <a:rPr lang="en-US" altLang="en-US" sz="2000" dirty="0" smtClean="0"/>
              <a:t>Marital and family dysfunction</a:t>
            </a:r>
            <a:endParaRPr lang="en-US" altLang="en-US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="" xmlns:a16="http://schemas.microsoft.com/office/drawing/2014/main" id="{FA46D222-8B69-497B-A859-08EA4ECE9F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Clients With Complex Needs: Active Military and Veterans #2</a:t>
            </a:r>
            <a:endParaRPr lang="en-US" altLang="en-US" dirty="0"/>
          </a:p>
        </p:txBody>
      </p:sp>
      <p:sp>
        <p:nvSpPr>
          <p:cNvPr id="20483" name="Rectangle 3">
            <a:extLst>
              <a:ext uri="{FF2B5EF4-FFF2-40B4-BE49-F238E27FC236}">
                <a16:creationId xmlns="" xmlns:a16="http://schemas.microsoft.com/office/drawing/2014/main" id="{69B13F7D-A6D6-489C-BB38-E263FE29E1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Reluctance to seek treatment</a:t>
            </a:r>
          </a:p>
          <a:p>
            <a:r>
              <a:rPr lang="en-US" altLang="en-US" dirty="0" smtClean="0"/>
              <a:t>Lack of availability of treatment</a:t>
            </a:r>
          </a:p>
          <a:p>
            <a:r>
              <a:rPr lang="en-US" altLang="en-US" dirty="0" smtClean="0"/>
              <a:t>Stigma</a:t>
            </a:r>
          </a:p>
          <a:p>
            <a:r>
              <a:rPr lang="en-US" altLang="en-US" dirty="0" smtClean="0"/>
              <a:t>Widespread sexual traumas for both males and females</a:t>
            </a:r>
          </a:p>
          <a:p>
            <a:r>
              <a:rPr lang="en-US" altLang="en-US" dirty="0" smtClean="0"/>
              <a:t>Services for veterans (see Box 4.6)</a:t>
            </a:r>
            <a:endParaRPr lang="en-US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="" xmlns:a16="http://schemas.microsoft.com/office/drawing/2014/main" id="{A5DF5609-6A3A-4342-9C2C-E8D4AA6DF9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Interdisciplinary Team #1 (See Box 4.7)</a:t>
            </a:r>
            <a:endParaRPr lang="en-US" altLang="en-US" dirty="0"/>
          </a:p>
        </p:txBody>
      </p:sp>
      <p:sp>
        <p:nvSpPr>
          <p:cNvPr id="21507" name="Rectangle 3">
            <a:extLst>
              <a:ext uri="{FF2B5EF4-FFF2-40B4-BE49-F238E27FC236}">
                <a16:creationId xmlns="" xmlns:a16="http://schemas.microsoft.com/office/drawing/2014/main" id="{DC39EC52-536E-424B-8E72-B93112DEE39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Pharmacist</a:t>
            </a:r>
          </a:p>
          <a:p>
            <a:r>
              <a:rPr lang="en-US" altLang="en-US" dirty="0" smtClean="0"/>
              <a:t>Psychiatrist</a:t>
            </a:r>
          </a:p>
          <a:p>
            <a:r>
              <a:rPr lang="en-US" altLang="en-US" dirty="0" smtClean="0"/>
              <a:t>Psychologist</a:t>
            </a:r>
          </a:p>
          <a:p>
            <a:r>
              <a:rPr lang="en-US" altLang="en-US" dirty="0" smtClean="0"/>
              <a:t>Psychiatric nurse</a:t>
            </a:r>
          </a:p>
          <a:p>
            <a:r>
              <a:rPr lang="en-US" altLang="en-US" dirty="0" smtClean="0"/>
              <a:t>Psychiatric social worker</a:t>
            </a:r>
          </a:p>
          <a:p>
            <a:r>
              <a:rPr lang="en-US" altLang="en-US" dirty="0" smtClean="0"/>
              <a:t>Occupational therapist</a:t>
            </a:r>
          </a:p>
          <a:p>
            <a:r>
              <a:rPr lang="en-US" altLang="en-US" dirty="0" smtClean="0"/>
              <a:t>Recreation therapist</a:t>
            </a:r>
          </a:p>
          <a:p>
            <a:r>
              <a:rPr lang="en-US" altLang="en-US" dirty="0" smtClean="0"/>
              <a:t>Vocational rehabilitation specialist</a:t>
            </a:r>
            <a:endParaRPr lang="en-US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="" xmlns:a16="http://schemas.microsoft.com/office/drawing/2014/main" id="{5A742B1E-0E0F-417D-9BD3-7B8ADE6C04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Interdisciplinary Team #2</a:t>
            </a:r>
            <a:endParaRPr lang="en-US" altLang="en-US" dirty="0"/>
          </a:p>
        </p:txBody>
      </p:sp>
      <p:sp>
        <p:nvSpPr>
          <p:cNvPr id="22531" name="Rectangle 3">
            <a:extLst>
              <a:ext uri="{FF2B5EF4-FFF2-40B4-BE49-F238E27FC236}">
                <a16:creationId xmlns="" xmlns:a16="http://schemas.microsoft.com/office/drawing/2014/main" id="{84404D35-9C48-4DCC-870A-E08445518A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Core skill areas</a:t>
            </a:r>
          </a:p>
          <a:p>
            <a:pPr lvl="1"/>
            <a:r>
              <a:rPr lang="en-US" altLang="en-US" dirty="0" smtClean="0"/>
              <a:t>Interpersonal skills (tolerance, patience)</a:t>
            </a:r>
          </a:p>
          <a:p>
            <a:pPr lvl="1"/>
            <a:r>
              <a:rPr lang="en-US" altLang="en-US" dirty="0" smtClean="0"/>
              <a:t>Humanity (warmth, acceptance, empathy)</a:t>
            </a:r>
          </a:p>
          <a:p>
            <a:pPr lvl="1"/>
            <a:r>
              <a:rPr lang="en-US" altLang="en-US" dirty="0" smtClean="0"/>
              <a:t>Knowledge base</a:t>
            </a:r>
          </a:p>
          <a:p>
            <a:pPr lvl="1"/>
            <a:r>
              <a:rPr lang="en-US" altLang="en-US" dirty="0" smtClean="0"/>
              <a:t>Communication skills</a:t>
            </a:r>
          </a:p>
          <a:p>
            <a:pPr lvl="1"/>
            <a:r>
              <a:rPr lang="en-US" altLang="en-US" dirty="0" smtClean="0"/>
              <a:t>Personal qualities (consistency, assertiveness, problem-solving)</a:t>
            </a:r>
          </a:p>
          <a:p>
            <a:pPr lvl="1"/>
            <a:r>
              <a:rPr lang="en-US" altLang="en-US" dirty="0" smtClean="0"/>
              <a:t>Teamwork skills</a:t>
            </a:r>
          </a:p>
          <a:p>
            <a:pPr lvl="1"/>
            <a:r>
              <a:rPr lang="en-US" altLang="en-US" dirty="0" smtClean="0"/>
              <a:t>Risk assessment, risk management skills</a:t>
            </a:r>
            <a:endParaRPr lang="en-US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="" xmlns:a16="http://schemas.microsoft.com/office/drawing/2014/main" id="{67CCC051-858D-4C99-A93D-86B2CCFE2D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Treatment Settings #1</a:t>
            </a:r>
            <a:endParaRPr lang="en-US" altLang="en-US" dirty="0"/>
          </a:p>
        </p:txBody>
      </p:sp>
      <p:sp>
        <p:nvSpPr>
          <p:cNvPr id="4099" name="Rectangle 3">
            <a:extLst>
              <a:ext uri="{FF2B5EF4-FFF2-40B4-BE49-F238E27FC236}">
                <a16:creationId xmlns="" xmlns:a16="http://schemas.microsoft.com/office/drawing/2014/main" id="{2B6B82C7-452A-4A06-958D-2090EE721C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Inpatient hospital treatment</a:t>
            </a:r>
          </a:p>
          <a:p>
            <a:pPr lvl="1"/>
            <a:r>
              <a:rPr lang="en-US" altLang="en-US" dirty="0" smtClean="0"/>
              <a:t>Rapid assessment, stabilization of symptoms, discharge planning</a:t>
            </a:r>
          </a:p>
          <a:p>
            <a:pPr lvl="2"/>
            <a:r>
              <a:rPr lang="en-US" altLang="en-US" dirty="0" smtClean="0"/>
              <a:t>Client-centered multidisciplinary approach to brief stay</a:t>
            </a:r>
          </a:p>
          <a:p>
            <a:pPr lvl="2"/>
            <a:r>
              <a:rPr lang="en-US" altLang="en-US" dirty="0" smtClean="0"/>
              <a:t>Identify long-term issues for outpatient therapy</a:t>
            </a:r>
          </a:p>
          <a:p>
            <a:pPr lvl="1"/>
            <a:r>
              <a:rPr lang="en-US" altLang="en-US" dirty="0" smtClean="0"/>
              <a:t>Short-stay clients</a:t>
            </a:r>
            <a:endParaRPr lang="en-US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="" xmlns:a16="http://schemas.microsoft.com/office/drawing/2014/main" id="{4F3AB0B0-B595-4648-8F3C-D81E22ACC5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Question #3	</a:t>
            </a:r>
            <a:endParaRPr lang="en-US" altLang="en-US" dirty="0"/>
          </a:p>
        </p:txBody>
      </p:sp>
      <p:sp>
        <p:nvSpPr>
          <p:cNvPr id="23555" name="Rectangle 3">
            <a:extLst>
              <a:ext uri="{FF2B5EF4-FFF2-40B4-BE49-F238E27FC236}">
                <a16:creationId xmlns="" xmlns:a16="http://schemas.microsoft.com/office/drawing/2014/main" id="{E6569162-3B40-48F4-9B04-A89F0DA8E6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Which discipline most likely would be included as part of the interdisciplinary team?</a:t>
            </a:r>
          </a:p>
          <a:p>
            <a:pPr marL="457200" lvl="1" indent="0">
              <a:buNone/>
            </a:pPr>
            <a:r>
              <a:rPr lang="en-US" altLang="en-US" dirty="0" smtClean="0"/>
              <a:t>A. Physician’s assistant</a:t>
            </a:r>
          </a:p>
          <a:p>
            <a:pPr marL="457200" lvl="1" indent="0">
              <a:buNone/>
            </a:pPr>
            <a:r>
              <a:rPr lang="en-US" altLang="en-US" dirty="0" smtClean="0"/>
              <a:t>B. Physical therapist</a:t>
            </a:r>
          </a:p>
          <a:p>
            <a:pPr marL="457200" lvl="1" indent="0">
              <a:buNone/>
            </a:pPr>
            <a:r>
              <a:rPr lang="en-US" altLang="en-US" dirty="0" smtClean="0"/>
              <a:t>C. Pharmacist</a:t>
            </a:r>
          </a:p>
          <a:p>
            <a:pPr marL="457200" lvl="1" indent="0">
              <a:buNone/>
            </a:pPr>
            <a:r>
              <a:rPr lang="en-US" altLang="en-US" dirty="0" smtClean="0"/>
              <a:t>D. Dietitian</a:t>
            </a:r>
            <a:endParaRPr lang="en-US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="" xmlns:a16="http://schemas.microsoft.com/office/drawing/2014/main" id="{BA274CE7-A2B2-45D8-B0B4-C9FC822030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Answer to </a:t>
            </a:r>
            <a:r>
              <a:rPr lang="en-US" dirty="0" smtClean="0"/>
              <a:t>Question #3</a:t>
            </a:r>
            <a:endParaRPr lang="en-US" altLang="en-US" dirty="0"/>
          </a:p>
        </p:txBody>
      </p:sp>
      <p:sp>
        <p:nvSpPr>
          <p:cNvPr id="357379" name="Rectangle 3">
            <a:extLst>
              <a:ext uri="{FF2B5EF4-FFF2-40B4-BE49-F238E27FC236}">
                <a16:creationId xmlns="" xmlns:a16="http://schemas.microsoft.com/office/drawing/2014/main" id="{2B398973-6DE6-477E-B9BC-2F85FEF267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C. Pharmacist</a:t>
            </a:r>
          </a:p>
          <a:p>
            <a:r>
              <a:rPr lang="en-US" dirty="0" smtClean="0"/>
              <a:t>Rationale: The pharmacist would be a member of the interdisciplinary team when medication, management of side effects, and/or interactions with nonpsychiatric medications are complex. </a:t>
            </a:r>
          </a:p>
          <a:p>
            <a:pPr lvl="1"/>
            <a:r>
              <a:rPr lang="en-US" dirty="0" smtClean="0"/>
              <a:t>A physician’s assistant, physical therapist, and dietitian are not typically involved as members of the psychiatric interdisciplinary team.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="" xmlns:a16="http://schemas.microsoft.com/office/drawing/2014/main" id="{B7B7378F-E702-4A9E-BEC0-A4B73494A8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Psychosocial Nursing in Public Health and Home Care</a:t>
            </a:r>
            <a:endParaRPr lang="en-US" altLang="en-US" dirty="0"/>
          </a:p>
        </p:txBody>
      </p:sp>
      <p:sp>
        <p:nvSpPr>
          <p:cNvPr id="25603" name="Rectangle 3">
            <a:extLst>
              <a:ext uri="{FF2B5EF4-FFF2-40B4-BE49-F238E27FC236}">
                <a16:creationId xmlns="" xmlns:a16="http://schemas.microsoft.com/office/drawing/2014/main" id="{3DFC90CF-1C8B-4013-A787-477FBA0C72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Primary prevention: stress management education</a:t>
            </a:r>
          </a:p>
          <a:p>
            <a:r>
              <a:rPr lang="en-US" altLang="en-US" dirty="0" smtClean="0"/>
              <a:t>Secondary prevention: early identification of mental health problems</a:t>
            </a:r>
          </a:p>
          <a:p>
            <a:r>
              <a:rPr lang="en-US" altLang="en-US" dirty="0" smtClean="0"/>
              <a:t>Tertiary prevention: monitoring and coordinating psychiatric rehabilitation services</a:t>
            </a:r>
          </a:p>
          <a:p>
            <a:r>
              <a:rPr lang="en-US" altLang="en-US" dirty="0" smtClean="0"/>
              <a:t>Clinical practice issues such as substance abuse, domestic violence, child abuse, grief, depression, and many others</a:t>
            </a:r>
            <a:endParaRPr lang="en-US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="" xmlns:a16="http://schemas.microsoft.com/office/drawing/2014/main" id="{3E22325F-80F3-4BED-BC0F-F14385B4A7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Self-Awareness Issues</a:t>
            </a:r>
            <a:endParaRPr lang="en-US" altLang="en-US" dirty="0"/>
          </a:p>
        </p:txBody>
      </p:sp>
      <p:sp>
        <p:nvSpPr>
          <p:cNvPr id="26627" name="Rectangle 3">
            <a:extLst>
              <a:ext uri="{FF2B5EF4-FFF2-40B4-BE49-F238E27FC236}">
                <a16:creationId xmlns="" xmlns:a16="http://schemas.microsoft.com/office/drawing/2014/main" id="{01123FF8-8B49-4FBB-96A3-91B2ABADC6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Evolution of care away from traditional hospital-based goals to client-centered goals</a:t>
            </a:r>
          </a:p>
          <a:p>
            <a:r>
              <a:rPr lang="en-US" altLang="en-US" dirty="0" smtClean="0"/>
              <a:t>Nontraditional settings such as jails or homeless shelters</a:t>
            </a:r>
          </a:p>
          <a:p>
            <a:r>
              <a:rPr lang="en-US" altLang="en-US" dirty="0" smtClean="0"/>
              <a:t>Empowering clients to make their own decisions</a:t>
            </a:r>
          </a:p>
          <a:p>
            <a:r>
              <a:rPr lang="en-US" altLang="en-US" dirty="0" smtClean="0"/>
              <a:t>Awareness of frustration related to working with clients having persistent and severe mental illness</a:t>
            </a:r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="" xmlns:a16="http://schemas.microsoft.com/office/drawing/2014/main" id="{FECD69BF-2D67-4DAC-A917-9ED4B11E12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Treatment Settings #2</a:t>
            </a:r>
            <a:endParaRPr lang="en-US" altLang="en-US" dirty="0"/>
          </a:p>
        </p:txBody>
      </p:sp>
      <p:sp>
        <p:nvSpPr>
          <p:cNvPr id="5123" name="Rectangle 3">
            <a:extLst>
              <a:ext uri="{FF2B5EF4-FFF2-40B4-BE49-F238E27FC236}">
                <a16:creationId xmlns="" xmlns:a16="http://schemas.microsoft.com/office/drawing/2014/main" id="{1B96BB87-7AA5-43CE-9018-B7ACB65EDB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Inpatient hospital treatment—(cont.)</a:t>
            </a:r>
          </a:p>
          <a:p>
            <a:pPr lvl="1"/>
            <a:r>
              <a:rPr lang="en-US" altLang="en-US" dirty="0" smtClean="0"/>
              <a:t>Long-stay clients (severe, persistent mental illness requiring acute care services)</a:t>
            </a:r>
          </a:p>
          <a:p>
            <a:pPr lvl="1"/>
            <a:r>
              <a:rPr lang="en-US" altLang="en-US" dirty="0" smtClean="0"/>
              <a:t>Case management</a:t>
            </a:r>
          </a:p>
          <a:p>
            <a:pPr lvl="1"/>
            <a:r>
              <a:rPr lang="en-US" altLang="en-US" dirty="0" smtClean="0"/>
              <a:t>Discharge planning</a:t>
            </a:r>
          </a:p>
          <a:p>
            <a:r>
              <a:rPr lang="en-US" altLang="en-US" dirty="0" smtClean="0"/>
              <a:t>Partial hospitalization programs</a:t>
            </a:r>
          </a:p>
          <a:p>
            <a:pPr lvl="1"/>
            <a:r>
              <a:rPr lang="en-US" altLang="en-US" dirty="0" smtClean="0"/>
              <a:t>Day treatment programs</a:t>
            </a:r>
          </a:p>
          <a:p>
            <a:pPr lvl="1"/>
            <a:r>
              <a:rPr lang="en-US" altLang="en-US" dirty="0" smtClean="0"/>
              <a:t>Eight broad categories of goals (see Box 4.1)</a:t>
            </a:r>
            <a:endParaRPr lang="en-US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="" xmlns:a16="http://schemas.microsoft.com/office/drawing/2014/main" id="{0DDDA981-2946-471A-9974-055470E872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Treatment Settings #3</a:t>
            </a:r>
            <a:endParaRPr lang="en-US" altLang="en-US" dirty="0"/>
          </a:p>
        </p:txBody>
      </p:sp>
      <p:sp>
        <p:nvSpPr>
          <p:cNvPr id="6147" name="Rectangle 3">
            <a:extLst>
              <a:ext uri="{FF2B5EF4-FFF2-40B4-BE49-F238E27FC236}">
                <a16:creationId xmlns="" xmlns:a16="http://schemas.microsoft.com/office/drawing/2014/main" id="{BD0959B9-F6A5-4701-ABA6-2F58CA3943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Residential settings (see Box 4.2)</a:t>
            </a:r>
          </a:p>
          <a:p>
            <a:pPr lvl="1"/>
            <a:r>
              <a:rPr lang="en-US" altLang="en-US" dirty="0" smtClean="0"/>
              <a:t>Vary in structure, level of supervision, and services provided</a:t>
            </a:r>
          </a:p>
          <a:p>
            <a:pPr lvl="2"/>
            <a:r>
              <a:rPr lang="en-US" altLang="en-US" dirty="0" smtClean="0"/>
              <a:t>Group homes</a:t>
            </a:r>
          </a:p>
          <a:p>
            <a:pPr lvl="2"/>
            <a:r>
              <a:rPr lang="en-US" altLang="en-US" dirty="0" smtClean="0"/>
              <a:t>Supervised apartments</a:t>
            </a:r>
          </a:p>
          <a:p>
            <a:pPr lvl="2"/>
            <a:r>
              <a:rPr lang="en-US" altLang="en-US" dirty="0" smtClean="0"/>
              <a:t>Board and care homes</a:t>
            </a:r>
          </a:p>
          <a:p>
            <a:pPr lvl="2"/>
            <a:r>
              <a:rPr lang="en-US" altLang="en-US" dirty="0" smtClean="0"/>
              <a:t>Assisted living</a:t>
            </a:r>
          </a:p>
          <a:p>
            <a:pPr lvl="2"/>
            <a:r>
              <a:rPr lang="en-US" altLang="en-US" dirty="0" smtClean="0"/>
              <a:t>Adult foster care</a:t>
            </a:r>
          </a:p>
          <a:p>
            <a:pPr lvl="2"/>
            <a:r>
              <a:rPr lang="en-US" altLang="en-US" dirty="0" smtClean="0"/>
              <a:t>Respite/crisis housing</a:t>
            </a:r>
            <a:endParaRPr lang="en-US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="" xmlns:a16="http://schemas.microsoft.com/office/drawing/2014/main" id="{64E1DF42-E692-4C51-8572-460274D42D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Treatment Settings #4</a:t>
            </a:r>
            <a:endParaRPr lang="en-US" altLang="en-US" dirty="0"/>
          </a:p>
        </p:txBody>
      </p:sp>
      <p:sp>
        <p:nvSpPr>
          <p:cNvPr id="7171" name="Rectangle 3">
            <a:extLst>
              <a:ext uri="{FF2B5EF4-FFF2-40B4-BE49-F238E27FC236}">
                <a16:creationId xmlns="" xmlns:a16="http://schemas.microsoft.com/office/drawing/2014/main" id="{1B573C30-8110-46A5-9F3F-707D408489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Residential settings—(cont.)</a:t>
            </a:r>
          </a:p>
          <a:p>
            <a:pPr lvl="1"/>
            <a:r>
              <a:rPr lang="en-US" altLang="en-US" dirty="0" smtClean="0"/>
              <a:t>Transitional housing</a:t>
            </a:r>
          </a:p>
          <a:p>
            <a:pPr lvl="2"/>
            <a:r>
              <a:rPr lang="en-US" altLang="en-US" dirty="0" smtClean="0"/>
              <a:t>Expectation to progress to independent living</a:t>
            </a:r>
          </a:p>
          <a:p>
            <a:pPr lvl="1"/>
            <a:r>
              <a:rPr lang="en-US" altLang="en-US" dirty="0" smtClean="0"/>
              <a:t>Other programs serve clients for longer periods of time.</a:t>
            </a:r>
          </a:p>
          <a:p>
            <a:pPr lvl="1"/>
            <a:r>
              <a:rPr lang="en-US" altLang="en-US" dirty="0" smtClean="0"/>
              <a:t>Respite or crisis housing</a:t>
            </a:r>
          </a:p>
          <a:p>
            <a:pPr lvl="2"/>
            <a:r>
              <a:rPr lang="en-US" altLang="en-US" dirty="0" smtClean="0"/>
              <a:t>Short-term temporary shelter</a:t>
            </a:r>
          </a:p>
          <a:p>
            <a:pPr lvl="1"/>
            <a:r>
              <a:rPr lang="en-US" altLang="en-US" dirty="0" smtClean="0"/>
              <a:t>Opposition to group homes and residential facilities</a:t>
            </a:r>
            <a:endParaRPr lang="en-US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="" xmlns:a16="http://schemas.microsoft.com/office/drawing/2014/main" id="{DDAF85E5-FAA1-4160-8F83-61F63B7501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Question #1	</a:t>
            </a:r>
            <a:endParaRPr lang="en-US" altLang="en-US" dirty="0"/>
          </a:p>
        </p:txBody>
      </p:sp>
      <p:sp>
        <p:nvSpPr>
          <p:cNvPr id="8195" name="Rectangle 3">
            <a:extLst>
              <a:ext uri="{FF2B5EF4-FFF2-40B4-BE49-F238E27FC236}">
                <a16:creationId xmlns="" xmlns:a16="http://schemas.microsoft.com/office/drawing/2014/main" id="{335FB348-583C-4EC9-889D-DE4844CB3E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Is the following statement true or false?</a:t>
            </a:r>
          </a:p>
          <a:p>
            <a:r>
              <a:rPr lang="en-US" altLang="en-US" dirty="0" smtClean="0"/>
              <a:t>Board and care homes are an example of a partial hospitalization program.</a:t>
            </a:r>
            <a:endParaRPr lang="en-US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="" xmlns:a16="http://schemas.microsoft.com/office/drawing/2014/main" id="{2D428EAE-1B68-4F19-A5F7-4D760EC829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Answer to </a:t>
            </a:r>
            <a:r>
              <a:rPr lang="en-US" dirty="0" smtClean="0"/>
              <a:t>Question #1</a:t>
            </a:r>
            <a:endParaRPr lang="en-US" altLang="en-US" dirty="0"/>
          </a:p>
        </p:txBody>
      </p:sp>
      <p:sp>
        <p:nvSpPr>
          <p:cNvPr id="9219" name="Rectangle 3">
            <a:extLst>
              <a:ext uri="{FF2B5EF4-FFF2-40B4-BE49-F238E27FC236}">
                <a16:creationId xmlns="" xmlns:a16="http://schemas.microsoft.com/office/drawing/2014/main" id="{40904DF4-2D2A-4B8D-9DB4-062CBD6E2E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False</a:t>
            </a:r>
          </a:p>
          <a:p>
            <a:r>
              <a:rPr lang="en-US" altLang="en-US" dirty="0" smtClean="0"/>
              <a:t>Rationale: A board and care home is an example of a residential treatment setting.</a:t>
            </a:r>
          </a:p>
          <a:p>
            <a:pPr lvl="1"/>
            <a:r>
              <a:rPr lang="en-US" altLang="en-US" dirty="0" smtClean="0"/>
              <a:t>A day treatment program is an example of a partial hospitalization program.</a:t>
            </a:r>
            <a:endParaRPr lang="en-US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="" xmlns:a16="http://schemas.microsoft.com/office/drawing/2014/main" id="{D26707AE-C22C-4B5B-88E7-8CC268833A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Psychiatric Rehabilitation and Recovery Programs #1</a:t>
            </a:r>
            <a:endParaRPr lang="en-US" altLang="en-US" dirty="0"/>
          </a:p>
        </p:txBody>
      </p:sp>
      <p:sp>
        <p:nvSpPr>
          <p:cNvPr id="10243" name="Rectangle 3">
            <a:extLst>
              <a:ext uri="{FF2B5EF4-FFF2-40B4-BE49-F238E27FC236}">
                <a16:creationId xmlns="" xmlns:a16="http://schemas.microsoft.com/office/drawing/2014/main" id="{37746C3C-7071-4F61-B9FE-09B19831C3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Services to promote recovery process</a:t>
            </a:r>
          </a:p>
          <a:p>
            <a:pPr lvl="1"/>
            <a:r>
              <a:rPr lang="en-US" altLang="en-US" dirty="0" smtClean="0"/>
              <a:t>Emphasis on recovery, going beyond symptom control and medication management; includes personal growth (see Box 4.3)</a:t>
            </a:r>
          </a:p>
          <a:p>
            <a:pPr lvl="1"/>
            <a:r>
              <a:rPr lang="en-US" altLang="en-US" dirty="0" smtClean="0"/>
              <a:t>Reintegration into community</a:t>
            </a:r>
          </a:p>
          <a:p>
            <a:pPr lvl="1"/>
            <a:r>
              <a:rPr lang="en-US" altLang="en-US" dirty="0" smtClean="0"/>
              <a:t>Empowerment and increased independence</a:t>
            </a:r>
          </a:p>
          <a:p>
            <a:pPr lvl="1"/>
            <a:r>
              <a:rPr lang="en-US" altLang="en-US" dirty="0" smtClean="0"/>
              <a:t>Improved quality of life</a:t>
            </a:r>
          </a:p>
          <a:p>
            <a:pPr lvl="1"/>
            <a:r>
              <a:rPr lang="en-US" altLang="en-US" dirty="0" smtClean="0"/>
              <a:t>Higher level goals and expectations for later recovery (see Box 4.4) </a:t>
            </a:r>
          </a:p>
          <a:p>
            <a:pPr lvl="1"/>
            <a:r>
              <a:rPr lang="en-US" altLang="en-US" dirty="0" smtClean="0"/>
              <a:t>Has improved outcomes by providing community support services</a:t>
            </a:r>
            <a:endParaRPr lang="en-US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="" xmlns:a16="http://schemas.microsoft.com/office/drawing/2014/main" id="{88825D2D-8599-46F1-8F2A-537DBC1C92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Psychiatric Rehabilitation and Recovery Programs </a:t>
            </a:r>
            <a:r>
              <a:rPr lang="en-US" dirty="0" smtClean="0"/>
              <a:t>#2</a:t>
            </a:r>
            <a:endParaRPr lang="en-US" altLang="en-US" dirty="0"/>
          </a:p>
        </p:txBody>
      </p:sp>
      <p:sp>
        <p:nvSpPr>
          <p:cNvPr id="11267" name="Rectangle 3">
            <a:extLst>
              <a:ext uri="{FF2B5EF4-FFF2-40B4-BE49-F238E27FC236}">
                <a16:creationId xmlns="" xmlns:a16="http://schemas.microsoft.com/office/drawing/2014/main" id="{8BCD0A07-2A84-4EF8-90B0-8ABC4FAD40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Clubhouse model</a:t>
            </a:r>
          </a:p>
          <a:p>
            <a:pPr lvl="1"/>
            <a:r>
              <a:rPr lang="en-US" altLang="en-US" dirty="0" smtClean="0"/>
              <a:t>Four guaranteed rights of members</a:t>
            </a:r>
          </a:p>
          <a:p>
            <a:pPr lvl="2"/>
            <a:r>
              <a:rPr lang="en-US" altLang="en-US" dirty="0" smtClean="0"/>
              <a:t>A place to come to</a:t>
            </a:r>
          </a:p>
          <a:p>
            <a:pPr lvl="2"/>
            <a:r>
              <a:rPr lang="en-US" altLang="en-US" dirty="0" smtClean="0"/>
              <a:t>Meaningful work</a:t>
            </a:r>
          </a:p>
          <a:p>
            <a:pPr lvl="2"/>
            <a:r>
              <a:rPr lang="en-US" altLang="en-US" dirty="0" smtClean="0"/>
              <a:t>Meaningful relationships</a:t>
            </a:r>
          </a:p>
          <a:p>
            <a:pPr lvl="2"/>
            <a:r>
              <a:rPr lang="en-US" altLang="en-US" dirty="0" smtClean="0"/>
              <a:t>A place to return to (lifetime membership)</a:t>
            </a:r>
          </a:p>
          <a:p>
            <a:pPr lvl="1"/>
            <a:r>
              <a:rPr lang="en-US" altLang="en-US" dirty="0" smtClean="0"/>
              <a:t>Physician–client relationship is key.</a:t>
            </a:r>
          </a:p>
          <a:p>
            <a:pPr lvl="1"/>
            <a:r>
              <a:rPr lang="en-US" altLang="en-US" dirty="0" smtClean="0"/>
              <a:t>Focus on health, not illness</a:t>
            </a:r>
            <a:endParaRPr lang="en-US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WW TEMPLATE">
  <a:themeElements>
    <a:clrScheme name="">
      <a:dk1>
        <a:srgbClr val="000000"/>
      </a:dk1>
      <a:lt1>
        <a:srgbClr val="FFFFFF"/>
      </a:lt1>
      <a:dk2>
        <a:srgbClr val="006B76"/>
      </a:dk2>
      <a:lt2>
        <a:srgbClr val="000000"/>
      </a:lt2>
      <a:accent1>
        <a:srgbClr val="186EC4"/>
      </a:accent1>
      <a:accent2>
        <a:srgbClr val="CC9900"/>
      </a:accent2>
      <a:accent3>
        <a:srgbClr val="FFFFFF"/>
      </a:accent3>
      <a:accent4>
        <a:srgbClr val="000000"/>
      </a:accent4>
      <a:accent5>
        <a:srgbClr val="ABBADE"/>
      </a:accent5>
      <a:accent6>
        <a:srgbClr val="B98A00"/>
      </a:accent6>
      <a:hlink>
        <a:srgbClr val="FF0000"/>
      </a:hlink>
      <a:folHlink>
        <a:srgbClr val="009900"/>
      </a:folHlink>
    </a:clrScheme>
    <a:fontScheme name="LWW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WW TEMPLAT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WW TEMPLAT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WW TEMPLAT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E3DC08E5B84D43B175C9FE208FC5A8" ma:contentTypeVersion="12" ma:contentTypeDescription="Create a new document." ma:contentTypeScope="" ma:versionID="bf2ccbbb28ce204f64761bb7953ec272">
  <xsd:schema xmlns:xsd="http://www.w3.org/2001/XMLSchema" xmlns:xs="http://www.w3.org/2001/XMLSchema" xmlns:p="http://schemas.microsoft.com/office/2006/metadata/properties" xmlns:ns3="a6485ab5-851e-47ff-93ce-feaefe8b5909" xmlns:ns4="d88a124b-e06d-4530-ac11-f5e396ad584f" targetNamespace="http://schemas.microsoft.com/office/2006/metadata/properties" ma:root="true" ma:fieldsID="11be8e743ecca255454a96452f43bbcd" ns3:_="" ns4:_="">
    <xsd:import namespace="a6485ab5-851e-47ff-93ce-feaefe8b5909"/>
    <xsd:import namespace="d88a124b-e06d-4530-ac11-f5e396ad584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485ab5-851e-47ff-93ce-feaefe8b59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8a124b-e06d-4530-ac11-f5e396ad584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35A96E3-F6AC-470B-9315-71D995C6EF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3886306-AB40-4284-BC10-DDAB635CBC30}">
  <ds:schemaRefs>
    <ds:schemaRef ds:uri="http://purl.org/dc/elements/1.1/"/>
    <ds:schemaRef ds:uri="http://schemas.microsoft.com/office/2006/metadata/properties"/>
    <ds:schemaRef ds:uri="a6485ab5-851e-47ff-93ce-feaefe8b5909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purl.org/dc/dcmitype/"/>
    <ds:schemaRef ds:uri="http://schemas.openxmlformats.org/package/2006/metadata/core-properties"/>
    <ds:schemaRef ds:uri="d88a124b-e06d-4530-ac11-f5e396ad584f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9BC0F59-1ED6-41A2-BC48-565DFF8960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485ab5-851e-47ff-93ce-feaefe8b5909"/>
    <ds:schemaRef ds:uri="d88a124b-e06d-4530-ac11-f5e396ad584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G:\Q299xx.LWW\LWW TEMPLATE.ppt</Template>
  <TotalTime>2818</TotalTime>
  <Words>938</Words>
  <Application>Microsoft Office PowerPoint</Application>
  <PresentationFormat>On-screen Show (4:3)</PresentationFormat>
  <Paragraphs>155</Paragraphs>
  <Slides>23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LWW TEMPLATE</vt:lpstr>
      <vt:lpstr>Chapter 4   Treatment Settings and Therapeutic Programs </vt:lpstr>
      <vt:lpstr>Treatment Settings #1</vt:lpstr>
      <vt:lpstr>Treatment Settings #2</vt:lpstr>
      <vt:lpstr>Treatment Settings #3</vt:lpstr>
      <vt:lpstr>Treatment Settings #4</vt:lpstr>
      <vt:lpstr>Question #1 </vt:lpstr>
      <vt:lpstr>Answer to Question #1</vt:lpstr>
      <vt:lpstr>Psychiatric Rehabilitation and Recovery Programs #1</vt:lpstr>
      <vt:lpstr>Psychiatric Rehabilitation and Recovery Programs #2</vt:lpstr>
      <vt:lpstr>Psychiatric Rehabilitation and Recovery Programs #3</vt:lpstr>
      <vt:lpstr>Question #2</vt:lpstr>
      <vt:lpstr>Answer to Question #2</vt:lpstr>
      <vt:lpstr>Clients With Complex Needs: Homeless People With Mental Illness</vt:lpstr>
      <vt:lpstr>Clients With Complex Needs: Mental Illness and Incarceration #1</vt:lpstr>
      <vt:lpstr>Clients With Complex Needs: Mental Illness and Incarceration #2</vt:lpstr>
      <vt:lpstr>Clients With Complex Needs: Active Military and Veterans #1</vt:lpstr>
      <vt:lpstr>Clients With Complex Needs: Active Military and Veterans #2</vt:lpstr>
      <vt:lpstr>Interdisciplinary Team #1 (See Box 4.7)</vt:lpstr>
      <vt:lpstr>Interdisciplinary Team #2</vt:lpstr>
      <vt:lpstr>Question #3 </vt:lpstr>
      <vt:lpstr>Answer to Question #3</vt:lpstr>
      <vt:lpstr>Psychosocial Nursing in Public Health and Home Care</vt:lpstr>
      <vt:lpstr>Self-Awareness Issues</vt:lpstr>
    </vt:vector>
  </TitlesOfParts>
  <Company>Wolters Kluwer Health - Lippincott Williams &amp; Wilkins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4: Treatment Settings and Therapeutic Programs</dc:title>
  <dc:creator>Dale Gray</dc:creator>
  <cp:lastModifiedBy> </cp:lastModifiedBy>
  <cp:revision>156</cp:revision>
  <cp:lastPrinted>2013-02-13T20:49:57Z</cp:lastPrinted>
  <dcterms:created xsi:type="dcterms:W3CDTF">2001-02-15T19:07:27Z</dcterms:created>
  <dcterms:modified xsi:type="dcterms:W3CDTF">2022-07-21T06:33:58Z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0x01010096E3DC08E5B84D43B175C9FE208FC5A8</vt:lpwstr>
  </property>
</Properties>
</file>