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4"/>
  </p:sldMasterIdLst>
  <p:notesMasterIdLst>
    <p:notesMasterId r:id="rId29"/>
  </p:notesMasterIdLst>
  <p:handoutMasterIdLst>
    <p:handoutMasterId r:id="rId30"/>
  </p:handoutMasterIdLst>
  <p:sldIdLst>
    <p:sldId id="323" r:id="rId5"/>
    <p:sldId id="294" r:id="rId6"/>
    <p:sldId id="289" r:id="rId7"/>
    <p:sldId id="307" r:id="rId8"/>
    <p:sldId id="296" r:id="rId9"/>
    <p:sldId id="315" r:id="rId10"/>
    <p:sldId id="316" r:id="rId11"/>
    <p:sldId id="308" r:id="rId12"/>
    <p:sldId id="321" r:id="rId13"/>
    <p:sldId id="324" r:id="rId14"/>
    <p:sldId id="298" r:id="rId15"/>
    <p:sldId id="310" r:id="rId16"/>
    <p:sldId id="311" r:id="rId17"/>
    <p:sldId id="317" r:id="rId18"/>
    <p:sldId id="318" r:id="rId19"/>
    <p:sldId id="313" r:id="rId20"/>
    <p:sldId id="314" r:id="rId21"/>
    <p:sldId id="301" r:id="rId22"/>
    <p:sldId id="303" r:id="rId23"/>
    <p:sldId id="304" r:id="rId24"/>
    <p:sldId id="319" r:id="rId25"/>
    <p:sldId id="320" r:id="rId26"/>
    <p:sldId id="305" r:id="rId27"/>
    <p:sldId id="306" r:id="rId28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9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74CF"/>
    <a:srgbClr val="1B7EE1"/>
    <a:srgbClr val="1973CD"/>
    <a:srgbClr val="1666B6"/>
    <a:srgbClr val="0C66C0"/>
    <a:srgbClr val="0066CC"/>
    <a:srgbClr val="0099FF"/>
    <a:srgbClr val="186E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1" autoAdjust="0"/>
    <p:restoredTop sz="95701" autoAdjust="0"/>
  </p:normalViewPr>
  <p:slideViewPr>
    <p:cSldViewPr snapToGrid="0">
      <p:cViewPr varScale="1">
        <p:scale>
          <a:sx n="65" d="100"/>
          <a:sy n="65" d="100"/>
        </p:scale>
        <p:origin x="-1416" y="-114"/>
      </p:cViewPr>
      <p:guideLst>
        <p:guide orient="horz" pos="2160"/>
        <p:guide pos="2880"/>
        <p:guide pos="27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152" y="-90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4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8BD2A7E5-DE23-4E0C-AAEA-88585A1EF34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468161C3-3A53-4337-8A14-89F5D03BFAD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468BEA3F-413C-440E-B5BE-6888A8D476E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948C9286-678C-4A02-BDF1-C3A28BAB22B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8739188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anose="02020603050405020304" pitchFamily="18" charset="0"/>
              </a:defRPr>
            </a:lvl1pPr>
          </a:lstStyle>
          <a:p>
            <a:fld id="{17DD5CD2-DC7F-41FB-9A2A-A0CB1F08E72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9247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66DFB5BA-02E4-427C-9D98-3AC1360A803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C87D2F9C-6938-4CED-AA6E-DB21616549E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xmlns="" id="{286C3895-2A2E-42AE-8762-ACA1CD8C313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8975"/>
            <a:ext cx="4595812" cy="34464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AAF3ECFA-57BD-458B-BCD4-83953FEBCAD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38200" y="4343400"/>
            <a:ext cx="50292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21590474-071C-4D96-B2A7-D689F130DF0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85A373DE-A1C9-4A24-82DE-2DF35E88AC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8739188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anose="02020603050405020304" pitchFamily="18" charset="0"/>
              </a:defRPr>
            </a:lvl1pPr>
          </a:lstStyle>
          <a:p>
            <a:fld id="{23909EE8-9906-433D-BDD7-F1A21C07964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168845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xmlns="" id="{0E6492B2-5436-4C28-ABB9-4954A245BB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94D0618-7F28-47CF-B2CE-2EBE6C0C6358}" type="slidenum">
              <a:rPr lang="en-US" altLang="en-US" sz="12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</a:t>
            </a:fld>
            <a:endParaRPr lang="en-US" altLang="en-US" sz="1200" dirty="0">
              <a:latin typeface="Times New Roman" panose="02020603050405020304" pitchFamily="18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xmlns="" id="{F9489637-DB3A-423E-A63E-E562067C63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xmlns="" id="{4176865A-321E-4839-BF2A-AAF30B9897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>
            <a:extLst>
              <a:ext uri="{FF2B5EF4-FFF2-40B4-BE49-F238E27FC236}">
                <a16:creationId xmlns:a16="http://schemas.microsoft.com/office/drawing/2014/main" xmlns="" id="{38ABEDB9-A0EB-4B13-86D5-3032F81E538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19200" y="2667000"/>
            <a:ext cx="6705600" cy="3505200"/>
          </a:xfrm>
          <a:prstGeom prst="rect">
            <a:avLst/>
          </a:prstGeom>
          <a:noFill/>
          <a:ln w="19050">
            <a:solidFill>
              <a:srgbClr val="1974C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dirty="0"/>
          </a:p>
        </p:txBody>
      </p:sp>
      <p:pic>
        <p:nvPicPr>
          <p:cNvPr id="5" name="Picture 12" descr="ppt_opener.jpg">
            <a:extLst>
              <a:ext uri="{FF2B5EF4-FFF2-40B4-BE49-F238E27FC236}">
                <a16:creationId xmlns:a16="http://schemas.microsoft.com/office/drawing/2014/main" xmlns="" id="{1179CE4F-1CCA-45BA-BF5F-536617FEAA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5288"/>
            <a:ext cx="91440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65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1223963" y="3724275"/>
            <a:ext cx="6692900" cy="838200"/>
          </a:xfrm>
          <a:effectLst/>
        </p:spPr>
        <p:txBody>
          <a:bodyPr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1266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307013"/>
            <a:ext cx="6400800" cy="533400"/>
          </a:xfrm>
        </p:spPr>
        <p:txBody>
          <a:bodyPr lIns="91440" tIns="45720" rIns="91440" bIns="45720"/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78374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561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9263" y="1611313"/>
            <a:ext cx="2155825" cy="4421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1611313"/>
            <a:ext cx="6316663" cy="4421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1879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213" y="1611313"/>
            <a:ext cx="8524875" cy="3889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30200" y="2346325"/>
            <a:ext cx="8613775" cy="17668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0200" y="4265613"/>
            <a:ext cx="8613775" cy="176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6698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9">
            <a:extLst>
              <a:ext uri="{FF2B5EF4-FFF2-40B4-BE49-F238E27FC236}">
                <a16:creationId xmlns:a16="http://schemas.microsoft.com/office/drawing/2014/main" xmlns="" id="{80B9BEF1-4699-42A8-A0F5-1BB51D929F8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19200" y="2667000"/>
            <a:ext cx="6705600" cy="3505200"/>
          </a:xfrm>
          <a:prstGeom prst="rect">
            <a:avLst/>
          </a:prstGeom>
          <a:noFill/>
          <a:ln w="19050">
            <a:solidFill>
              <a:srgbClr val="1974C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dirty="0"/>
          </a:p>
        </p:txBody>
      </p:sp>
      <p:pic>
        <p:nvPicPr>
          <p:cNvPr id="4" name="Picture 15" descr="ppt_opener.jpg">
            <a:extLst>
              <a:ext uri="{FF2B5EF4-FFF2-40B4-BE49-F238E27FC236}">
                <a16:creationId xmlns:a16="http://schemas.microsoft.com/office/drawing/2014/main" xmlns="" id="{AE4485D1-B28A-46C7-8E67-70DE02B8E8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8300"/>
            <a:ext cx="91440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65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1223963" y="3041885"/>
            <a:ext cx="6692900" cy="838200"/>
          </a:xfrm>
          <a:effectLst/>
        </p:spPr>
        <p:txBody>
          <a:bodyPr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9210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0988" indent="-280988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  <a:defRPr sz="2400"/>
            </a:lvl1pPr>
            <a:lvl2pPr marL="862013" indent="-404813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  <a:defRPr sz="2400"/>
            </a:lvl2pPr>
            <a:lvl3pPr marL="1204913" indent="-2286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400"/>
            </a:lvl3pPr>
            <a:lvl4pPr marL="1600200" indent="-228600">
              <a:buFont typeface="Wingdings" panose="05000000000000000000" pitchFamily="2" charset="2"/>
              <a:buChar char="Ø"/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30608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2732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2346325"/>
            <a:ext cx="4230688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3288" y="2346325"/>
            <a:ext cx="4230687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8536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5861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60353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9692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4262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322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>
            <a:extLst>
              <a:ext uri="{FF2B5EF4-FFF2-40B4-BE49-F238E27FC236}">
                <a16:creationId xmlns:a16="http://schemas.microsoft.com/office/drawing/2014/main" xmlns="" id="{EF044E30-1BC6-4857-BB57-A9DEFCC47F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20356" y="847041"/>
            <a:ext cx="8524875" cy="38893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4">
            <a:extLst>
              <a:ext uri="{FF2B5EF4-FFF2-40B4-BE49-F238E27FC236}">
                <a16:creationId xmlns:a16="http://schemas.microsoft.com/office/drawing/2014/main" xmlns="" id="{64996C71-703A-4817-B72E-57D3EDB787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39384" y="1677573"/>
            <a:ext cx="8613775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Text Box 8">
            <a:extLst>
              <a:ext uri="{FF2B5EF4-FFF2-40B4-BE49-F238E27FC236}">
                <a16:creationId xmlns:a16="http://schemas.microsoft.com/office/drawing/2014/main" xmlns="" id="{7BBF83A9-074A-42C9-AF91-04494887B2D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003925" y="6089650"/>
            <a:ext cx="2820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dirty="0"/>
          </a:p>
        </p:txBody>
      </p:sp>
      <p:sp>
        <p:nvSpPr>
          <p:cNvPr id="1030" name="Text Box 11">
            <a:extLst>
              <a:ext uri="{FF2B5EF4-FFF2-40B4-BE49-F238E27FC236}">
                <a16:creationId xmlns:a16="http://schemas.microsoft.com/office/drawing/2014/main" xmlns="" id="{7DBED659-3E08-4042-A6E7-B981955B73A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3213" y="6581775"/>
            <a:ext cx="8840787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US" sz="1000" dirty="0"/>
          </a:p>
        </p:txBody>
      </p:sp>
      <p:sp>
        <p:nvSpPr>
          <p:cNvPr id="8" name="Text Box 13">
            <a:extLst>
              <a:ext uri="{FF2B5EF4-FFF2-40B4-BE49-F238E27FC236}">
                <a16:creationId xmlns:a16="http://schemas.microsoft.com/office/drawing/2014/main" xmlns="" id="{4A56093B-5F51-49EA-9F84-FAE5940E60F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588125"/>
            <a:ext cx="9144000" cy="269875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000" dirty="0">
                <a:latin typeface="Arial" charset="0"/>
              </a:rPr>
              <a:t>Copyright © 2023 Wolters Kluwer • All Rights Reserved</a:t>
            </a:r>
          </a:p>
        </p:txBody>
      </p:sp>
      <p:pic>
        <p:nvPicPr>
          <p:cNvPr id="1031" name="Picture 7" descr="WK_CMYK.jpg">
            <a:extLst>
              <a:ext uri="{FF2B5EF4-FFF2-40B4-BE49-F238E27FC236}">
                <a16:creationId xmlns:a16="http://schemas.microsoft.com/office/drawing/2014/main" xmlns="" id="{5BC3FCB6-F753-45DD-8F69-A170B12368CE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600825"/>
            <a:ext cx="13176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C3D039DA-B722-4A0A-B463-ABEFDC9EE27C}"/>
              </a:ext>
            </a:extLst>
          </p:cNvPr>
          <p:cNvCxnSpPr/>
          <p:nvPr userDrawn="1"/>
        </p:nvCxnSpPr>
        <p:spPr>
          <a:xfrm>
            <a:off x="0" y="1295400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  <p:sldLayoutId id="2147483913" r:id="rId1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9pPr>
    </p:titleStyle>
    <p:bodyStyle>
      <a:lvl1pPr marL="280988" indent="-280988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62013" indent="-404813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Courier New" pitchFamily="49" charset="0"/>
        <a:buChar char="o"/>
        <a:defRPr sz="2400">
          <a:solidFill>
            <a:schemeClr val="tx1"/>
          </a:solidFill>
          <a:latin typeface="+mn-lt"/>
        </a:defRPr>
      </a:lvl2pPr>
      <a:lvl3pPr marL="1204913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366E35EB-A258-4A1F-B9E7-07EC597F98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0467" y="2942977"/>
            <a:ext cx="6692900" cy="132959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</a:t>
            </a:r>
            <a:r>
              <a:rPr lang="en-GB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Therapeutic Relationships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438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This image describes about Therapeutic Use of Self.">
            <a:extLst>
              <a:ext uri="{FF2B5EF4-FFF2-40B4-BE49-F238E27FC236}">
                <a16:creationId xmlns:a16="http://schemas.microsoft.com/office/drawing/2014/main" xmlns="" id="{C1AD13E8-D686-4B43-B641-F4EFAC15A2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443" y="1671430"/>
            <a:ext cx="3392384" cy="4423068"/>
          </a:xfr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D884CB69-17F2-418A-82BA-CD70A8B022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3465" y="856319"/>
            <a:ext cx="8524875" cy="387798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Therapeutic Use of Self #3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59137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xmlns="" id="{6F6B442E-B0E7-464F-839A-3F3FF46964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Patterns of Knowing</a:t>
            </a:r>
            <a:endParaRPr lang="en-US" altLang="en-US" dirty="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xmlns="" id="{13CDCB08-839F-401A-AF82-355C201ED4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Preconceptions</a:t>
            </a:r>
          </a:p>
          <a:p>
            <a:r>
              <a:rPr lang="en-US" altLang="en-US" dirty="0" smtClean="0"/>
              <a:t>Ways of observing, understanding client interactions</a:t>
            </a:r>
          </a:p>
          <a:p>
            <a:r>
              <a:rPr lang="en-US" altLang="en-US" dirty="0" smtClean="0"/>
              <a:t>Four patterns of knowing (Carper, 1978; see Table 5.1)</a:t>
            </a:r>
          </a:p>
          <a:p>
            <a:pPr lvl="1"/>
            <a:r>
              <a:rPr lang="en-US" altLang="en-US" dirty="0" smtClean="0"/>
              <a:t>Empirical (derived from nursing science)</a:t>
            </a:r>
          </a:p>
          <a:p>
            <a:pPr lvl="1"/>
            <a:r>
              <a:rPr lang="en-US" altLang="en-US" dirty="0" smtClean="0"/>
              <a:t>Personal (from life experiences)</a:t>
            </a:r>
          </a:p>
          <a:p>
            <a:pPr lvl="1"/>
            <a:r>
              <a:rPr lang="en-US" altLang="en-US" dirty="0" smtClean="0"/>
              <a:t>Ethical (from moral nursing knowledge)</a:t>
            </a:r>
          </a:p>
          <a:p>
            <a:pPr lvl="1"/>
            <a:r>
              <a:rPr lang="en-US" altLang="en-US" dirty="0" smtClean="0"/>
              <a:t>Aesthetic (from art of nursing)</a:t>
            </a:r>
          </a:p>
          <a:p>
            <a:r>
              <a:rPr lang="en-US" altLang="en-US" dirty="0" smtClean="0"/>
              <a:t>Fifth pattern: unknowing (Munhall, 1993)</a:t>
            </a:r>
          </a:p>
          <a:p>
            <a:pPr lvl="1"/>
            <a:r>
              <a:rPr lang="en-US" altLang="en-US" dirty="0" smtClean="0"/>
              <a:t>Nurse admits lack of knowledge of client or client’s subjective world.</a:t>
            </a:r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xmlns="" id="{6B7732FB-DD8A-43EE-A514-AC7F4F869B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Types of Relationships #1</a:t>
            </a:r>
            <a:endParaRPr lang="en-US" altLang="en-US" dirty="0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xmlns="" id="{8F196775-0BFD-4BAE-A43E-D7480489EF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Social</a:t>
            </a:r>
          </a:p>
          <a:p>
            <a:pPr lvl="1"/>
            <a:r>
              <a:rPr lang="en-US" altLang="en-US" dirty="0" smtClean="0"/>
              <a:t>Purpose: friendship, socialization, companionship, or task accomplishment</a:t>
            </a:r>
          </a:p>
          <a:p>
            <a:pPr lvl="1"/>
            <a:r>
              <a:rPr lang="en-US" altLang="en-US" dirty="0" smtClean="0"/>
              <a:t>Sharing ideas; shifting roles; outcomes rarely assessed</a:t>
            </a:r>
          </a:p>
          <a:p>
            <a:r>
              <a:rPr lang="en-US" altLang="en-US" dirty="0" smtClean="0"/>
              <a:t>Intimate</a:t>
            </a:r>
          </a:p>
          <a:p>
            <a:pPr lvl="1"/>
            <a:r>
              <a:rPr lang="en-US" altLang="en-US" dirty="0" smtClean="0"/>
              <a:t>Emotional commitment of two persons</a:t>
            </a:r>
          </a:p>
          <a:p>
            <a:pPr lvl="1"/>
            <a:r>
              <a:rPr lang="en-US" altLang="en-US" dirty="0" smtClean="0"/>
              <a:t>Individual needs met; assistance with helping each other meet needs.</a:t>
            </a:r>
            <a:endParaRPr lang="en-US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A4120B3F-785F-4AF9-86FC-DCB5356C17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Types of Relationships #2</a:t>
            </a:r>
            <a:endParaRPr lang="en-US" altLang="en-US" dirty="0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F1C96179-80AD-433C-B12F-8A86445B0B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Therapeutic</a:t>
            </a:r>
          </a:p>
          <a:p>
            <a:pPr lvl="1"/>
            <a:r>
              <a:rPr lang="en-US" altLang="en-US" dirty="0" smtClean="0"/>
              <a:t>Focus on needs, experiences, feelings, ideas of client only</a:t>
            </a:r>
          </a:p>
          <a:p>
            <a:pPr lvl="1"/>
            <a:r>
              <a:rPr lang="en-US" altLang="en-US" dirty="0" smtClean="0"/>
              <a:t>Nurse’s use of communication skills, personal strengths, understanding of human behavior</a:t>
            </a:r>
          </a:p>
          <a:p>
            <a:pPr lvl="1"/>
            <a:r>
              <a:rPr lang="en-US" altLang="en-US" dirty="0" smtClean="0"/>
              <a:t>Joint agreement on areas to work on; outcome evaluation</a:t>
            </a:r>
          </a:p>
          <a:p>
            <a:pPr lvl="1"/>
            <a:r>
              <a:rPr lang="en-US" altLang="en-US" dirty="0" smtClean="0"/>
              <a:t>Nurse’s level of self-awareness can benefit or hinder the relationship.</a:t>
            </a:r>
            <a:endParaRPr lang="en-US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xmlns="" id="{745F4E9E-20D1-4295-8A45-90A04FA05F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#2</a:t>
            </a:r>
            <a:endParaRPr lang="en-US" altLang="en-US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xmlns="" id="{33F60D94-3B55-432B-B9CA-F9891DEF6E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Is the following statement true or false?</a:t>
            </a:r>
          </a:p>
          <a:p>
            <a:r>
              <a:rPr lang="en-US" altLang="en-US" dirty="0" smtClean="0"/>
              <a:t>A social relationship usually involves communication for the purposes of friendship or task accomplishment.</a:t>
            </a:r>
            <a:endParaRPr lang="en-US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xmlns="" id="{A3FBB042-B93C-4C2C-9175-28549F5ADF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Answer to </a:t>
            </a:r>
            <a:r>
              <a:rPr lang="en-US" dirty="0" smtClean="0"/>
              <a:t>Question #2</a:t>
            </a:r>
            <a:endParaRPr lang="en-US" altLang="en-US" dirty="0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xmlns="" id="{CCBC9F10-6CA8-41B6-9168-3105D90DB2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True</a:t>
            </a:r>
          </a:p>
          <a:p>
            <a:r>
              <a:rPr lang="en-US" altLang="en-US" dirty="0" smtClean="0"/>
              <a:t>Rationale: A social relationship occurs for friendship, socialization, companionship, or task achievement. It involves communication that may be superficial and shifting roles. </a:t>
            </a:r>
            <a:endParaRPr lang="en-US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xmlns="" id="{875B76E8-457F-48F6-9449-15E6F0E73A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Establishing a Therapeutic Relationship</a:t>
            </a:r>
            <a:endParaRPr lang="en-US" altLang="en-US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xmlns="" id="{20C57298-4B8D-4649-BF7B-02C5918FB7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Peplau’s model of three phases (see Table 5.2)</a:t>
            </a:r>
          </a:p>
          <a:p>
            <a:pPr lvl="1"/>
            <a:r>
              <a:rPr lang="en-US" altLang="en-US" dirty="0" smtClean="0"/>
              <a:t>Orientation</a:t>
            </a:r>
          </a:p>
          <a:p>
            <a:pPr lvl="1"/>
            <a:r>
              <a:rPr lang="en-US" altLang="en-US" dirty="0" smtClean="0"/>
              <a:t>Working</a:t>
            </a:r>
          </a:p>
          <a:p>
            <a:pPr lvl="2"/>
            <a:r>
              <a:rPr lang="en-US" altLang="en-US" dirty="0" smtClean="0"/>
              <a:t>Identification</a:t>
            </a:r>
          </a:p>
          <a:p>
            <a:pPr lvl="2"/>
            <a:r>
              <a:rPr lang="en-US" altLang="en-US" dirty="0" smtClean="0"/>
              <a:t>Exploitation</a:t>
            </a:r>
          </a:p>
          <a:p>
            <a:pPr lvl="1"/>
            <a:r>
              <a:rPr lang="en-US" altLang="en-US" dirty="0" smtClean="0"/>
              <a:t>Termination</a:t>
            </a:r>
          </a:p>
          <a:p>
            <a:r>
              <a:rPr lang="en-US" altLang="en-US" dirty="0" smtClean="0"/>
              <a:t>Overlapping, interlocking of phases</a:t>
            </a:r>
            <a:endParaRPr lang="en-US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xmlns="" id="{0ED0B1E3-2D7E-4711-B037-5B81967B3D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Establishing a Therapeutic Relationship: Orientation Phase</a:t>
            </a:r>
            <a:endParaRPr lang="en-US" altLang="en-US" dirty="0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xmlns="" id="{02755161-5CE2-4C05-BBB6-257673505C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Meeting nurse, client</a:t>
            </a:r>
          </a:p>
          <a:p>
            <a:r>
              <a:rPr lang="en-US" altLang="en-US" dirty="0" smtClean="0"/>
              <a:t>Establishment of roles</a:t>
            </a:r>
          </a:p>
          <a:p>
            <a:r>
              <a:rPr lang="en-US" altLang="en-US" dirty="0" smtClean="0"/>
              <a:t>Discussion of purposes, parameters of future meetings</a:t>
            </a:r>
          </a:p>
          <a:p>
            <a:r>
              <a:rPr lang="en-US" altLang="en-US" dirty="0" smtClean="0"/>
              <a:t>Identification of client’s problems</a:t>
            </a:r>
          </a:p>
          <a:p>
            <a:r>
              <a:rPr lang="en-US" altLang="en-US" dirty="0" smtClean="0"/>
              <a:t>Clarification of expectations</a:t>
            </a:r>
          </a:p>
          <a:p>
            <a:r>
              <a:rPr lang="en-US" altLang="en-US" dirty="0" smtClean="0"/>
              <a:t>Nurse</a:t>
            </a:r>
            <a:r>
              <a:rPr lang="en-IN" dirty="0" smtClean="0"/>
              <a:t>–</a:t>
            </a:r>
            <a:r>
              <a:rPr lang="en-US" altLang="en-US" dirty="0" smtClean="0"/>
              <a:t>client contracts, confidentiality, self-disclosure</a:t>
            </a:r>
            <a:endParaRPr lang="en-US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xmlns="" id="{CA419433-890C-40CE-AD23-535F9C73F9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Establishing a Therapeutic Relationship: Working Phase</a:t>
            </a:r>
            <a:endParaRPr lang="en-US" altLang="en-US" dirty="0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xmlns="" id="{27ECC72F-5D59-423D-B067-AF91806062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Problem identification</a:t>
            </a:r>
          </a:p>
          <a:p>
            <a:pPr lvl="1"/>
            <a:r>
              <a:rPr lang="en-US" altLang="en-US" dirty="0" smtClean="0"/>
              <a:t>Client identifies issues or concerns. </a:t>
            </a:r>
          </a:p>
          <a:p>
            <a:r>
              <a:rPr lang="en-US" altLang="en-US" dirty="0" smtClean="0"/>
              <a:t>Exploitation</a:t>
            </a:r>
          </a:p>
          <a:p>
            <a:pPr lvl="1"/>
            <a:r>
              <a:rPr lang="en-US" altLang="en-US" dirty="0" smtClean="0"/>
              <a:t>Examination of feelings and responses</a:t>
            </a:r>
          </a:p>
          <a:p>
            <a:pPr lvl="1"/>
            <a:r>
              <a:rPr lang="en-US" altLang="en-US" dirty="0" smtClean="0"/>
              <a:t>Development of better coping skills, more positive self-image, behavioral change, independence</a:t>
            </a:r>
          </a:p>
          <a:p>
            <a:r>
              <a:rPr lang="en-US" altLang="en-US" dirty="0" smtClean="0"/>
              <a:t>Possible transference/countertransference</a:t>
            </a:r>
            <a:endParaRPr lang="en-US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xmlns="" id="{AA4048C6-CCFA-4751-A826-3395282AE2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Establishing a Therapeutic Relationship: Termination Phase</a:t>
            </a:r>
            <a:endParaRPr lang="en-US" altLang="en-US" dirty="0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xmlns="" id="{FC6A4F46-E43C-445B-88C6-093B175D62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Begins when client’s problems are resolved</a:t>
            </a:r>
          </a:p>
          <a:p>
            <a:r>
              <a:rPr lang="en-US" altLang="en-US" dirty="0" smtClean="0"/>
              <a:t>Ends when relationship is ended</a:t>
            </a:r>
          </a:p>
          <a:p>
            <a:r>
              <a:rPr lang="en-US" altLang="en-US" dirty="0" smtClean="0"/>
              <a:t>Client may feel termination as impending loss.</a:t>
            </a:r>
          </a:p>
          <a:p>
            <a:r>
              <a:rPr lang="en-US" altLang="en-US" dirty="0" smtClean="0"/>
              <a:t>Clients often try to avoid termination.</a:t>
            </a: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CCDA1B1B-5C88-48B9-9C76-A52D08CD0D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Therapeutic Relationship</a:t>
            </a:r>
            <a:endParaRPr lang="en-US" altLang="en-US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2A624C2C-5C85-4BA0-849B-A84DD717677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One of the most important skills a nurse can develop</a:t>
            </a:r>
          </a:p>
          <a:p>
            <a:r>
              <a:rPr lang="en-US" altLang="en-US" dirty="0" smtClean="0"/>
              <a:t>Crucial to success of interventions with clients requiring psychiatric care</a:t>
            </a:r>
            <a:endParaRPr lang="en-US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xmlns="" id="{471888EE-2731-4754-B003-1796F55D60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Avoiding Behaviors That Diminish Therapeutic Relationships</a:t>
            </a:r>
            <a:endParaRPr lang="en-US" altLang="en-US" dirty="0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xmlns="" id="{249A6784-FEA8-4173-AEE4-5C67918464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Inappropriate boundaries (relationship becomes social or intimate)</a:t>
            </a:r>
          </a:p>
          <a:p>
            <a:pPr lvl="1"/>
            <a:r>
              <a:rPr lang="en-US" altLang="en-US" dirty="0" smtClean="0"/>
              <a:t>One of the biggest risks is nurse’s belief they will not do anything nontherapeutic.</a:t>
            </a:r>
          </a:p>
          <a:p>
            <a:r>
              <a:rPr lang="en-US" altLang="en-US" dirty="0" smtClean="0"/>
              <a:t>Feelings of sympathy, encouraging client dependency</a:t>
            </a:r>
          </a:p>
          <a:p>
            <a:r>
              <a:rPr lang="en-US" altLang="en-US" dirty="0" smtClean="0"/>
              <a:t>Nonacceptance and avoidance</a:t>
            </a:r>
          </a:p>
          <a:p>
            <a:r>
              <a:rPr lang="en-US" altLang="en-US" dirty="0" smtClean="0"/>
              <a:t>Warning signs of abuse of the nurse–client relationship (see Box 5.3)</a:t>
            </a:r>
            <a:endParaRPr lang="en-US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xmlns="" id="{47070D4A-EDF9-4A79-AA3B-A62E4C1969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#3</a:t>
            </a:r>
            <a:endParaRPr lang="en-US" altLang="en-US" dirty="0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xmlns="" id="{521031EE-2010-4D52-B3D3-B933CC2F2C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During the working phase of a nurse</a:t>
            </a:r>
            <a:r>
              <a:rPr lang="en-IN" dirty="0" smtClean="0"/>
              <a:t>–</a:t>
            </a:r>
            <a:r>
              <a:rPr lang="en-US" altLang="en-US" dirty="0" smtClean="0"/>
              <a:t>client relationship, which action would occur?</a:t>
            </a:r>
          </a:p>
          <a:p>
            <a:pPr marL="457200" lvl="1" indent="0">
              <a:buNone/>
            </a:pPr>
            <a:r>
              <a:rPr lang="en-US" altLang="en-US" dirty="0" smtClean="0"/>
              <a:t>A. Expectations are clarified.</a:t>
            </a:r>
          </a:p>
          <a:p>
            <a:pPr marL="457200" lvl="1" indent="0">
              <a:buNone/>
            </a:pPr>
            <a:r>
              <a:rPr lang="en-US" altLang="en-US" dirty="0" smtClean="0"/>
              <a:t>B. Nurse</a:t>
            </a:r>
            <a:r>
              <a:rPr lang="en-IN" dirty="0" smtClean="0"/>
              <a:t>–</a:t>
            </a:r>
            <a:r>
              <a:rPr lang="en-US" altLang="en-US" dirty="0" smtClean="0"/>
              <a:t>client contracts are established.</a:t>
            </a:r>
          </a:p>
          <a:p>
            <a:pPr marL="457200" lvl="1" indent="0">
              <a:buNone/>
            </a:pPr>
            <a:r>
              <a:rPr lang="en-US" altLang="en-US" dirty="0" smtClean="0"/>
              <a:t>C. Feelings of loss are addressed.</a:t>
            </a:r>
          </a:p>
          <a:p>
            <a:pPr marL="457200" lvl="1" indent="0">
              <a:buNone/>
            </a:pPr>
            <a:r>
              <a:rPr lang="en-US" altLang="en-US" dirty="0" smtClean="0"/>
              <a:t>D. Client’s feelings are examined.</a:t>
            </a:r>
            <a:endParaRPr lang="en-US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xmlns="" id="{241EFFC7-9818-4D23-A20E-581634DC7C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Answer </a:t>
            </a:r>
            <a:r>
              <a:rPr lang="en-US" dirty="0" smtClean="0"/>
              <a:t>to Question #3</a:t>
            </a:r>
            <a:endParaRPr lang="en-US" altLang="en-US" dirty="0"/>
          </a:p>
        </p:txBody>
      </p:sp>
      <p:sp>
        <p:nvSpPr>
          <p:cNvPr id="355331" name="Rectangle 3">
            <a:extLst>
              <a:ext uri="{FF2B5EF4-FFF2-40B4-BE49-F238E27FC236}">
                <a16:creationId xmlns:a16="http://schemas.microsoft.com/office/drawing/2014/main" xmlns="" id="{9CF7AB79-6759-4B9D-A654-A9EB23AE5D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D. Client’s feelings are examined.</a:t>
            </a:r>
          </a:p>
          <a:p>
            <a:r>
              <a:rPr lang="en-US" dirty="0" smtClean="0"/>
              <a:t>Rationale: During the working phase, the client identifies issues or concerns and examines feelings and responses.</a:t>
            </a:r>
          </a:p>
          <a:p>
            <a:pPr lvl="1"/>
            <a:r>
              <a:rPr lang="en-US" dirty="0" smtClean="0"/>
              <a:t>Expectations are clarified and contracts are established during the orientation phase. Feelings of loss are addressed during the termination phase.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xmlns="" id="{4461C6F8-3CBA-4577-9A8C-B91B53A431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Therapeutic Roles of the Nurse in a Relationship</a:t>
            </a:r>
            <a:endParaRPr lang="en-US" altLang="en-US" dirty="0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xmlns="" id="{594DB127-8A62-48EF-A6E6-736F350A44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Teacher (coping, problem-solving, medication regimen, community resources)</a:t>
            </a:r>
          </a:p>
          <a:p>
            <a:r>
              <a:rPr lang="en-US" altLang="en-US" dirty="0" smtClean="0"/>
              <a:t>Caregiver (therapeutic relationship, physical care)</a:t>
            </a:r>
          </a:p>
          <a:p>
            <a:r>
              <a:rPr lang="en-US" altLang="en-US" dirty="0" smtClean="0"/>
              <a:t>Advocate (ensuring privacy and dignity, informed consent, access to services, safety from abuse and exploitation)</a:t>
            </a:r>
          </a:p>
          <a:p>
            <a:r>
              <a:rPr lang="en-US" altLang="en-US" dirty="0" smtClean="0"/>
              <a:t>Parent surrogate </a:t>
            </a:r>
          </a:p>
          <a:p>
            <a:pPr lvl="1"/>
            <a:r>
              <a:rPr lang="en-US" altLang="en-US" dirty="0" smtClean="0"/>
              <a:t>Must ensure relationship remains therapeutic (see Box 5.4)</a:t>
            </a:r>
            <a:endParaRPr lang="en-US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xmlns="" id="{42079B2A-6235-4241-A863-19E90943F6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Self-Awareness Issues</a:t>
            </a:r>
            <a:endParaRPr lang="en-US" altLang="en-US" dirty="0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xmlns="" id="{7E87F2C0-5278-47DF-A9FC-7667BA518C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Nurse’s self-awareness: crucial to developing therapeutic relationships</a:t>
            </a:r>
          </a:p>
          <a:p>
            <a:r>
              <a:rPr lang="en-US" altLang="en-US" dirty="0" smtClean="0"/>
              <a:t>Compassion fatigue</a:t>
            </a:r>
          </a:p>
          <a:p>
            <a:r>
              <a:rPr lang="en-US" altLang="en-US" dirty="0" smtClean="0"/>
              <a:t>Helpful activities: values clarification, journaling, group discussions, reading</a:t>
            </a: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>
            <a:extLst>
              <a:ext uri="{FF2B5EF4-FFF2-40B4-BE49-F238E27FC236}">
                <a16:creationId xmlns:a16="http://schemas.microsoft.com/office/drawing/2014/main" xmlns="" id="{2D962C17-E216-4578-BE1F-DD02D635D0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Components of Therapeutic Relationship #1</a:t>
            </a:r>
            <a:endParaRPr lang="en-US" altLang="en-US" dirty="0"/>
          </a:p>
        </p:txBody>
      </p:sp>
      <p:sp>
        <p:nvSpPr>
          <p:cNvPr id="5123" name="Rectangle 6">
            <a:extLst>
              <a:ext uri="{FF2B5EF4-FFF2-40B4-BE49-F238E27FC236}">
                <a16:creationId xmlns:a16="http://schemas.microsoft.com/office/drawing/2014/main" xmlns="" id="{D7E1AA06-A459-4AA7-9267-E11F32996A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Trust</a:t>
            </a:r>
          </a:p>
          <a:p>
            <a:pPr lvl="1"/>
            <a:r>
              <a:rPr lang="en-US" altLang="en-US" dirty="0" smtClean="0"/>
              <a:t>Behaviors such as caring, interest, understanding, consistency, honesty, keeping promises, and listening (see Box 5.1)</a:t>
            </a:r>
          </a:p>
          <a:p>
            <a:pPr lvl="1"/>
            <a:r>
              <a:rPr lang="en-US" altLang="en-US" dirty="0" smtClean="0"/>
              <a:t>Congruence</a:t>
            </a:r>
          </a:p>
          <a:p>
            <a:r>
              <a:rPr lang="en-US" altLang="en-US" dirty="0" smtClean="0"/>
              <a:t>Genuine interest</a:t>
            </a:r>
          </a:p>
          <a:p>
            <a:pPr lvl="1"/>
            <a:r>
              <a:rPr lang="en-US" altLang="en-US" dirty="0" smtClean="0"/>
              <a:t>Self-comfort, self-awareness of strengths and limitations, clear focus</a:t>
            </a:r>
          </a:p>
          <a:p>
            <a:pPr lvl="1"/>
            <a:r>
              <a:rPr lang="en-US" altLang="en-US" dirty="0" smtClean="0"/>
              <a:t>Client can detect dishonest behavior.</a:t>
            </a:r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xmlns="" id="{08CF54D5-5518-4F08-A787-5E6551ACE5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Components of Therapeutic Relationship #2</a:t>
            </a:r>
            <a:endParaRPr lang="en-US" altLang="en-US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xmlns="" id="{200FBA28-08BC-44EC-A2C9-8FF2886141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Empathy</a:t>
            </a:r>
          </a:p>
          <a:p>
            <a:pPr lvl="1"/>
            <a:r>
              <a:rPr lang="en-US" altLang="en-US" dirty="0" smtClean="0"/>
              <a:t>Ability to perceive client’s meanings and feelings, to communicate that understanding</a:t>
            </a:r>
          </a:p>
          <a:p>
            <a:pPr lvl="2"/>
            <a:r>
              <a:rPr lang="en-US" altLang="en-US" dirty="0" smtClean="0"/>
              <a:t>Client and nurse giving “gift of self”</a:t>
            </a:r>
          </a:p>
          <a:p>
            <a:pPr lvl="1"/>
            <a:r>
              <a:rPr lang="en-US" altLang="en-US" dirty="0" smtClean="0"/>
              <a:t>Different from sympathy (feelings of concern or compassion; may project nurse’s personal feelings)</a:t>
            </a:r>
          </a:p>
          <a:p>
            <a:r>
              <a:rPr lang="en-US" altLang="en-US" dirty="0" smtClean="0"/>
              <a:t>Acceptance (no judgments; set boundaries)</a:t>
            </a:r>
          </a:p>
          <a:p>
            <a:r>
              <a:rPr lang="en-US" altLang="en-US" dirty="0" smtClean="0"/>
              <a:t>Positive regard (unconditional, nonjudgmental attitude)</a:t>
            </a:r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BC79C518-9F42-4A4A-8A23-82028E6EF7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Self-Awareness</a:t>
            </a:r>
            <a:endParaRPr lang="en-US" altLang="en-US" dirty="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xmlns="" id="{3B992EB7-33CD-42E7-81C6-DBF82B07A2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Know self</a:t>
            </a:r>
          </a:p>
          <a:p>
            <a:pPr lvl="1"/>
            <a:r>
              <a:rPr lang="en-US" altLang="en-US" dirty="0" smtClean="0"/>
              <a:t>Values (sense of right and wrong, code of conduct for living)</a:t>
            </a:r>
          </a:p>
          <a:p>
            <a:pPr lvl="2"/>
            <a:r>
              <a:rPr lang="en-US" altLang="en-US" dirty="0" smtClean="0"/>
              <a:t>Values clarification process</a:t>
            </a:r>
          </a:p>
          <a:p>
            <a:pPr lvl="3"/>
            <a:r>
              <a:rPr lang="en-US" altLang="en-US" dirty="0" smtClean="0"/>
              <a:t>Choosing</a:t>
            </a:r>
          </a:p>
          <a:p>
            <a:pPr lvl="3"/>
            <a:r>
              <a:rPr lang="en-US" altLang="en-US" dirty="0" smtClean="0"/>
              <a:t>Prizing</a:t>
            </a:r>
          </a:p>
          <a:p>
            <a:pPr lvl="3"/>
            <a:r>
              <a:rPr lang="en-US" altLang="en-US" dirty="0" smtClean="0"/>
              <a:t>Acting</a:t>
            </a:r>
          </a:p>
          <a:p>
            <a:pPr lvl="1"/>
            <a:r>
              <a:rPr lang="en-US" altLang="en-US" dirty="0" smtClean="0"/>
              <a:t>Beliefs</a:t>
            </a:r>
          </a:p>
          <a:p>
            <a:pPr lvl="1"/>
            <a:r>
              <a:rPr lang="en-US" altLang="en-US" dirty="0" smtClean="0"/>
              <a:t>Attitudes </a:t>
            </a:r>
          </a:p>
          <a:p>
            <a:pPr lvl="1"/>
            <a:r>
              <a:rPr lang="en-US" altLang="en-US" dirty="0" smtClean="0"/>
              <a:t>Cultural awareness (see Box 5.2)</a:t>
            </a:r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xmlns="" id="{5B257DA0-87E6-4CB5-8B73-3DF2FCDE4B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#1	</a:t>
            </a:r>
            <a:endParaRPr lang="en-US" altLang="en-US" dirty="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xmlns="" id="{B0F588C5-D29B-4999-83C7-5467B4FADC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Is the following statement true or false?</a:t>
            </a:r>
          </a:p>
          <a:p>
            <a:r>
              <a:rPr lang="en-US" altLang="en-US" dirty="0" smtClean="0"/>
              <a:t>A nurse displays empathy by showing feelings of concern and compassion.</a:t>
            </a:r>
            <a:endParaRPr lang="en-U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xmlns="" id="{F435AFE4-3937-4638-90AE-55471D2403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Answer </a:t>
            </a:r>
            <a:r>
              <a:rPr lang="en-US" dirty="0" smtClean="0"/>
              <a:t>to Question #1</a:t>
            </a:r>
            <a:endParaRPr lang="en-US" altLang="en-US" dirty="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xmlns="" id="{AF812204-02D7-448D-A9EF-4E1706E290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False</a:t>
            </a:r>
          </a:p>
          <a:p>
            <a:r>
              <a:rPr lang="en-US" altLang="en-US" dirty="0" smtClean="0"/>
              <a:t>Rationale: Empathy is perceiving the client’s meanings and feelings and communicating that understanding to the client. </a:t>
            </a:r>
          </a:p>
          <a:p>
            <a:pPr lvl="1"/>
            <a:r>
              <a:rPr lang="en-US" altLang="en-US" dirty="0" smtClean="0"/>
              <a:t>Sympathy is showing feelings of concern and compassion.</a:t>
            </a:r>
            <a:endParaRPr lang="en-US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xmlns="" id="{03227FBE-5D57-481A-AA03-E35FDF3EAB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Therapeutic Use of Self #1</a:t>
            </a:r>
            <a:endParaRPr lang="en-US" altLang="en-US" dirty="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xmlns="" id="{17E8D839-3783-43C4-8555-287F01EBC3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Use of aspects of personality, experience, values, feelings, intelligence, needs, coping skills, perceptions to establish relationships with clients</a:t>
            </a:r>
          </a:p>
          <a:p>
            <a:pPr lvl="1"/>
            <a:r>
              <a:rPr lang="en-US" altLang="en-US" dirty="0" smtClean="0"/>
              <a:t>Concept developed by H. Peplau</a:t>
            </a:r>
          </a:p>
          <a:p>
            <a:pPr lvl="1"/>
            <a:r>
              <a:rPr lang="en-US" altLang="en-US" dirty="0" smtClean="0"/>
              <a:t>Personal actions arise from conscious and unconscious responses</a:t>
            </a:r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xmlns="" id="{D884CB69-17F2-418A-82BA-CD70A8B022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Therapeutic Use of Self #2</a:t>
            </a:r>
            <a:endParaRPr lang="en-US" altLang="en-US" dirty="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xmlns="" id="{25F7D2F6-6CE4-4028-BD62-D786DC6721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Johari window: tool to learn about oneself</a:t>
            </a:r>
          </a:p>
          <a:p>
            <a:pPr lvl="1"/>
            <a:r>
              <a:rPr lang="en-US" altLang="en-US" dirty="0" smtClean="0"/>
              <a:t>Four quadrants: open/public self; blind/unaware self; hidden/private self; unknown</a:t>
            </a:r>
          </a:p>
          <a:p>
            <a:pPr lvl="1"/>
            <a:r>
              <a:rPr lang="en-US" altLang="en-US" dirty="0" smtClean="0"/>
              <a:t>Goal: move qualities from quadrants 2, 3, and 4 into quadrant 1</a:t>
            </a:r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WW TEMPLATE">
  <a:themeElements>
    <a:clrScheme name="">
      <a:dk1>
        <a:srgbClr val="000000"/>
      </a:dk1>
      <a:lt1>
        <a:srgbClr val="FFFFFF"/>
      </a:lt1>
      <a:dk2>
        <a:srgbClr val="006B76"/>
      </a:dk2>
      <a:lt2>
        <a:srgbClr val="000000"/>
      </a:lt2>
      <a:accent1>
        <a:srgbClr val="186EC4"/>
      </a:accent1>
      <a:accent2>
        <a:srgbClr val="CC9900"/>
      </a:accent2>
      <a:accent3>
        <a:srgbClr val="FFFFFF"/>
      </a:accent3>
      <a:accent4>
        <a:srgbClr val="000000"/>
      </a:accent4>
      <a:accent5>
        <a:srgbClr val="ABBADE"/>
      </a:accent5>
      <a:accent6>
        <a:srgbClr val="B98A00"/>
      </a:accent6>
      <a:hlink>
        <a:srgbClr val="FF0000"/>
      </a:hlink>
      <a:folHlink>
        <a:srgbClr val="009900"/>
      </a:folHlink>
    </a:clrScheme>
    <a:fontScheme name="LWW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WW TEMPLAT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WW TEMPLAT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WW TEMPLAT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E3DC08E5B84D43B175C9FE208FC5A8" ma:contentTypeVersion="12" ma:contentTypeDescription="Create a new document." ma:contentTypeScope="" ma:versionID="bf2ccbbb28ce204f64761bb7953ec272">
  <xsd:schema xmlns:xsd="http://www.w3.org/2001/XMLSchema" xmlns:xs="http://www.w3.org/2001/XMLSchema" xmlns:p="http://schemas.microsoft.com/office/2006/metadata/properties" xmlns:ns3="a6485ab5-851e-47ff-93ce-feaefe8b5909" xmlns:ns4="d88a124b-e06d-4530-ac11-f5e396ad584f" targetNamespace="http://schemas.microsoft.com/office/2006/metadata/properties" ma:root="true" ma:fieldsID="11be8e743ecca255454a96452f43bbcd" ns3:_="" ns4:_="">
    <xsd:import namespace="a6485ab5-851e-47ff-93ce-feaefe8b5909"/>
    <xsd:import namespace="d88a124b-e06d-4530-ac11-f5e396ad584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485ab5-851e-47ff-93ce-feaefe8b59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8a124b-e06d-4530-ac11-f5e396ad584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632990-20FA-49ED-9DCA-E9D5A42B1C6E}">
  <ds:schemaRefs>
    <ds:schemaRef ds:uri="http://purl.org/dc/elements/1.1/"/>
    <ds:schemaRef ds:uri="http://www.w3.org/XML/1998/namespace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d88a124b-e06d-4530-ac11-f5e396ad584f"/>
    <ds:schemaRef ds:uri="a6485ab5-851e-47ff-93ce-feaefe8b5909"/>
  </ds:schemaRefs>
</ds:datastoreItem>
</file>

<file path=customXml/itemProps2.xml><?xml version="1.0" encoding="utf-8"?>
<ds:datastoreItem xmlns:ds="http://schemas.openxmlformats.org/officeDocument/2006/customXml" ds:itemID="{C0E44941-382B-4A8D-91D7-46EA7A4547E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4127D1-091D-43B4-82F1-7B4C19F3A1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485ab5-851e-47ff-93ce-feaefe8b5909"/>
    <ds:schemaRef ds:uri="d88a124b-e06d-4530-ac11-f5e396ad58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G:\Q299xx.LWW\LWW TEMPLATE.ppt</Template>
  <TotalTime>3254</TotalTime>
  <Words>913</Words>
  <Application>Microsoft Office PowerPoint</Application>
  <PresentationFormat>On-screen Show (4:3)</PresentationFormat>
  <Paragraphs>127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LWW TEMPLATE</vt:lpstr>
      <vt:lpstr>Chapter 5   Therapeutic Relationships</vt:lpstr>
      <vt:lpstr>Therapeutic Relationship</vt:lpstr>
      <vt:lpstr>Components of Therapeutic Relationship #1</vt:lpstr>
      <vt:lpstr>Components of Therapeutic Relationship #2</vt:lpstr>
      <vt:lpstr>Self-Awareness</vt:lpstr>
      <vt:lpstr>Question #1 </vt:lpstr>
      <vt:lpstr>Answer to Question #1</vt:lpstr>
      <vt:lpstr>Therapeutic Use of Self #1</vt:lpstr>
      <vt:lpstr>Therapeutic Use of Self #2</vt:lpstr>
      <vt:lpstr>Therapeutic Use of Self #3</vt:lpstr>
      <vt:lpstr>Patterns of Knowing</vt:lpstr>
      <vt:lpstr>Types of Relationships #1</vt:lpstr>
      <vt:lpstr>Types of Relationships #2</vt:lpstr>
      <vt:lpstr>Question #2</vt:lpstr>
      <vt:lpstr>Answer to Question #2</vt:lpstr>
      <vt:lpstr>Establishing a Therapeutic Relationship</vt:lpstr>
      <vt:lpstr>Establishing a Therapeutic Relationship: Orientation Phase</vt:lpstr>
      <vt:lpstr>Establishing a Therapeutic Relationship: Working Phase</vt:lpstr>
      <vt:lpstr>Establishing a Therapeutic Relationship: Termination Phase</vt:lpstr>
      <vt:lpstr>Avoiding Behaviors That Diminish Therapeutic Relationships</vt:lpstr>
      <vt:lpstr>Question #3</vt:lpstr>
      <vt:lpstr>Answer to Question #3</vt:lpstr>
      <vt:lpstr>Therapeutic Roles of the Nurse in a Relationship</vt:lpstr>
      <vt:lpstr>Self-Awareness Issues</vt:lpstr>
    </vt:vector>
  </TitlesOfParts>
  <Company>Wolters Kluwer Health - Lippincott Williams &amp; Wilkins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5: Therapeutic Relationships</dc:title>
  <dc:creator>Dale Gray</dc:creator>
  <cp:lastModifiedBy> </cp:lastModifiedBy>
  <cp:revision>163</cp:revision>
  <cp:lastPrinted>2013-02-13T20:51:23Z</cp:lastPrinted>
  <dcterms:created xsi:type="dcterms:W3CDTF">2001-02-15T19:07:27Z</dcterms:created>
  <dcterms:modified xsi:type="dcterms:W3CDTF">2022-07-21T06:32:18Z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0x01010096E3DC08E5B84D43B175C9FE208FC5A8</vt:lpwstr>
  </property>
</Properties>
</file>